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9" r:id="rId14"/>
    <p:sldId id="268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1" r:id="rId26"/>
    <p:sldId id="280" r:id="rId27"/>
    <p:sldId id="282" r:id="rId28"/>
    <p:sldId id="283" r:id="rId29"/>
    <p:sldId id="284" r:id="rId30"/>
    <p:sldId id="285" r:id="rId31"/>
    <p:sldId id="286" r:id="rId3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40" y="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461172-6EB5-8B1C-4D31-C5A12CAC2C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C52B452-968B-8874-5709-92232AA29A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3056B47-BC9C-35D6-B88A-E82C5F032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00368-E82D-4085-B50A-798E9D36D01D}" type="datetimeFigureOut">
              <a:rPr lang="it-IT" smtClean="0"/>
              <a:t>05/02/2024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CE34A03-B317-535D-217B-12611BBF0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A2EEA08-A90B-C607-353C-C8CC5193C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222F6-6D9E-497C-B473-F9ACAE62AA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56518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9F9FCFE-B952-4952-E370-5F1B872FB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A6852DC-F4AF-9ED4-FA5A-F0A7829111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28F17B9-2D00-99A6-3AB5-73CCC74D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00368-E82D-4085-B50A-798E9D36D01D}" type="datetimeFigureOut">
              <a:rPr lang="it-IT" smtClean="0"/>
              <a:t>05/02/2024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79C0977-ECC6-3F95-1FE2-F75EA54BA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BF96113-C330-40BE-4F88-01F2FA5ED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222F6-6D9E-497C-B473-F9ACAE62AA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81600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2F5DE10B-0554-F4EA-7A68-7B9F48EAF9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80353A4-F760-1469-E20B-7F07379BF1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3E8721C-7C96-B9A3-E3E5-66E7A954F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00368-E82D-4085-B50A-798E9D36D01D}" type="datetimeFigureOut">
              <a:rPr lang="it-IT" smtClean="0"/>
              <a:t>05/02/2024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958CEC9-D227-224E-5A36-C4545D650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C5475D8-A454-E574-C29E-1DB232722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222F6-6D9E-497C-B473-F9ACAE62AA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9056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2BA482-B1EB-C41B-E8DE-B245477BB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84A1465-A2FD-F939-1E64-BA8CC0AA3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51AE7FB-C395-9559-DB0F-626496B73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00368-E82D-4085-B50A-798E9D36D01D}" type="datetimeFigureOut">
              <a:rPr lang="it-IT" smtClean="0"/>
              <a:t>05/02/2024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F8F8857-DE6A-071F-B906-73951B8BE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6ACFA25-923F-0A11-6237-CCE1314A5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222F6-6D9E-497C-B473-F9ACAE62AA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34082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DEBD812-9CB4-4361-6BF9-D19B247B7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08DC1A5-995E-3C0C-80F4-934AC45EF8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0877CC3-DFB1-01E7-CF9D-9604E1F30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00368-E82D-4085-B50A-798E9D36D01D}" type="datetimeFigureOut">
              <a:rPr lang="it-IT" smtClean="0"/>
              <a:t>05/02/2024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BC9E701-D86E-90D6-52D1-FF8C41B4A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23ED17E-9582-A3E4-E47F-026BB5E2B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222F6-6D9E-497C-B473-F9ACAE62AA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87649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270DCF6-03C3-9BC8-0300-A8A167789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13518BC-14FA-5C96-32D8-59E13CBB77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DC4DB46-1968-566D-67A5-13A06446B6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E5A4DEE-3F14-80B7-8379-789F1E284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00368-E82D-4085-B50A-798E9D36D01D}" type="datetimeFigureOut">
              <a:rPr lang="it-IT" smtClean="0"/>
              <a:t>05/02/2024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98860A9-93D1-1595-89FE-925C4D72C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62DAAD9-0645-F2FD-6F20-9A9E0A6EE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222F6-6D9E-497C-B473-F9ACAE62AA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29022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FB33A09-00D0-5B3B-CBE6-0F4E0B51D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387C995-EDD4-BFE0-C9C4-F6792D4538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5C3D2A1-59B7-0A6A-0CE9-B0ED47C2DB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90390DD9-004C-8095-AD52-5F8B07F797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D202FC83-1B47-2ECC-679F-64088FC756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BC9ADA1D-A77D-BF64-4FA9-3AD13839E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00368-E82D-4085-B50A-798E9D36D01D}" type="datetimeFigureOut">
              <a:rPr lang="it-IT" smtClean="0"/>
              <a:t>05/02/2024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BFF05B45-9ABD-27A3-5B12-BDE63273C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12E9418E-682B-4AEE-BA0B-28C4A3CA5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222F6-6D9E-497C-B473-F9ACAE62AA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95667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AB06D8A-EA34-901F-1C5C-92186A7D3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7DA2EB8-ACA1-339E-9734-F969DE4B3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00368-E82D-4085-B50A-798E9D36D01D}" type="datetimeFigureOut">
              <a:rPr lang="it-IT" smtClean="0"/>
              <a:t>05/02/2024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0FE9265-B996-532F-326F-C61DEDFD5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7D3F452-133B-D39B-1953-3C12C0559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222F6-6D9E-497C-B473-F9ACAE62AA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52785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53C249D8-6C7A-4620-3CD8-4AA1061B6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00368-E82D-4085-B50A-798E9D36D01D}" type="datetimeFigureOut">
              <a:rPr lang="it-IT" smtClean="0"/>
              <a:t>05/02/2024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44195977-5489-3EB0-11EB-CFA3F321C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1CD995F-6092-3B21-ED3E-3B142D8CA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222F6-6D9E-497C-B473-F9ACAE62AA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08898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D866CCB-56D6-10CC-EDF0-783EC36B0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01FB4CD-E80D-E3FE-5B61-5485338D9F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CD4EC48-C0FE-404E-064F-5032766EA8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44DFE33-1418-EEBC-54FE-DD26162D4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00368-E82D-4085-B50A-798E9D36D01D}" type="datetimeFigureOut">
              <a:rPr lang="it-IT" smtClean="0"/>
              <a:t>05/02/2024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264C125-D94B-B41B-2600-0F35DE60F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B90A0C3-2EF8-A377-DD40-E5723108B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222F6-6D9E-497C-B473-F9ACAE62AA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18214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E1331DF-3352-B662-D333-BF7EF48F2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1AC09E8-B739-C5A3-8ADB-17E5239724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8F8B3C6-3C54-0CA1-5841-C5C6C1462E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FA7B2B0-51B2-77F6-D9A7-A4E9E7EE5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00368-E82D-4085-B50A-798E9D36D01D}" type="datetimeFigureOut">
              <a:rPr lang="it-IT" smtClean="0"/>
              <a:t>05/02/2024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86990F5-EA5C-B024-8ED4-EA139976C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391A6C0-8002-859C-F173-C01D859F1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222F6-6D9E-497C-B473-F9ACAE62AA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15405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EB7A213-27E6-F5E9-D9F3-62E8E0700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BCE56D1-05AD-2CAE-8F9E-0D1FB8B4CB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2C4F848-A77B-5EC2-E987-64EC5EB46D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F00368-E82D-4085-B50A-798E9D36D01D}" type="datetimeFigureOut">
              <a:rPr lang="it-IT" smtClean="0"/>
              <a:t>05/02/2024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9E7640D-7DC5-5F3F-985D-3FD3F199FD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39005D9-923B-7D39-8F69-069DD2F17A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222F6-6D9E-497C-B473-F9ACAE62AA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433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7AA9CF8-0E86-8B9F-648B-C375016BD5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sz="1800" b="1" i="0" u="none" strike="noStrike" baseline="0" dirty="0" err="1">
                <a:latin typeface="Arial-BoldMT"/>
              </a:rPr>
              <a:t>Predicting</a:t>
            </a:r>
            <a:r>
              <a:rPr lang="it-IT" sz="1800" b="1" i="0" u="none" strike="noStrike" baseline="0" dirty="0">
                <a:latin typeface="Arial-BoldMT"/>
              </a:rPr>
              <a:t> </a:t>
            </a:r>
            <a:r>
              <a:rPr lang="it-IT" sz="1800" b="1" i="0" u="none" strike="noStrike" baseline="0" dirty="0" err="1">
                <a:latin typeface="Arial-BoldMT"/>
              </a:rPr>
              <a:t>PhageHost</a:t>
            </a:r>
            <a:br>
              <a:rPr lang="it-IT" sz="1800" b="1" i="0" u="none" strike="noStrike" baseline="0" dirty="0">
                <a:latin typeface="Arial-BoldMT"/>
              </a:rPr>
            </a:br>
            <a:r>
              <a:rPr lang="it-IT" sz="1800" b="1" i="0" u="none" strike="noStrike" baseline="0" dirty="0">
                <a:latin typeface="Arial-BoldMT"/>
              </a:rPr>
              <a:t>Interaction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BEBBE89-5F22-79C6-A123-3C1D647726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With Language Models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70310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A805D94-D415-6315-A4EA-E309EC30C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Datasets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B529979-100A-7455-2B82-435DCA5FA4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BASEL receptors</a:t>
            </a:r>
          </a:p>
          <a:p>
            <a:r>
              <a:rPr lang="it-IT" dirty="0"/>
              <a:t>BASEL </a:t>
            </a:r>
            <a:r>
              <a:rPr lang="it-IT" dirty="0" err="1"/>
              <a:t>proteome</a:t>
            </a:r>
            <a:endParaRPr lang="it-IT" dirty="0"/>
          </a:p>
          <a:p>
            <a:r>
              <a:rPr lang="it-IT" dirty="0"/>
              <a:t>K12 </a:t>
            </a:r>
            <a:r>
              <a:rPr lang="it-IT" dirty="0" err="1"/>
              <a:t>proteome</a:t>
            </a:r>
            <a:endParaRPr lang="it-IT" dirty="0"/>
          </a:p>
          <a:p>
            <a:r>
              <a:rPr lang="it-IT" dirty="0" err="1"/>
              <a:t>Explain</a:t>
            </a:r>
            <a:r>
              <a:rPr lang="it-IT" dirty="0"/>
              <a:t> </a:t>
            </a:r>
            <a:r>
              <a:rPr lang="it-IT" dirty="0" err="1"/>
              <a:t>how</a:t>
            </a:r>
            <a:r>
              <a:rPr lang="it-IT" dirty="0"/>
              <a:t> the </a:t>
            </a:r>
            <a:r>
              <a:rPr lang="it-IT" dirty="0" err="1"/>
              <a:t>final</a:t>
            </a:r>
            <a:r>
              <a:rPr lang="it-IT" dirty="0"/>
              <a:t> dataset </a:t>
            </a:r>
            <a:r>
              <a:rPr lang="it-IT" dirty="0" err="1"/>
              <a:t>was</a:t>
            </a:r>
            <a:r>
              <a:rPr lang="it-IT" dirty="0"/>
              <a:t> </a:t>
            </a:r>
            <a:r>
              <a:rPr lang="it-IT" dirty="0" err="1"/>
              <a:t>achieved</a:t>
            </a:r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22F84D9D-1183-3AB4-C2C6-0FB4A5DF34F7}"/>
              </a:ext>
            </a:extLst>
          </p:cNvPr>
          <p:cNvSpPr txBox="1"/>
          <p:nvPr/>
        </p:nvSpPr>
        <p:spPr>
          <a:xfrm>
            <a:off x="5419023" y="866274"/>
            <a:ext cx="63334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Insert</a:t>
            </a:r>
            <a:r>
              <a:rPr lang="it-IT" dirty="0"/>
              <a:t> a </a:t>
            </a:r>
            <a:r>
              <a:rPr lang="it-IT" dirty="0" err="1"/>
              <a:t>visualization</a:t>
            </a:r>
            <a:r>
              <a:rPr lang="it-IT" dirty="0"/>
              <a:t> of the </a:t>
            </a:r>
            <a:r>
              <a:rPr lang="it-IT" dirty="0" err="1"/>
              <a:t>whole</a:t>
            </a:r>
            <a:r>
              <a:rPr lang="it-IT" dirty="0"/>
              <a:t> model, with </a:t>
            </a:r>
            <a:r>
              <a:rPr lang="it-IT" dirty="0" err="1"/>
              <a:t>everything</a:t>
            </a:r>
            <a:r>
              <a:rPr lang="it-IT" dirty="0"/>
              <a:t> </a:t>
            </a:r>
            <a:r>
              <a:rPr lang="it-IT" dirty="0" err="1"/>
              <a:t>faded</a:t>
            </a:r>
            <a:r>
              <a:rPr lang="it-IT" dirty="0"/>
              <a:t>, </a:t>
            </a:r>
            <a:r>
              <a:rPr lang="it-IT" dirty="0" err="1"/>
              <a:t>except</a:t>
            </a:r>
            <a:r>
              <a:rPr lang="it-IT" dirty="0"/>
              <a:t> for the part in </a:t>
            </a:r>
            <a:r>
              <a:rPr lang="it-IT" dirty="0" err="1"/>
              <a:t>interest</a:t>
            </a:r>
            <a:r>
              <a:rPr lang="it-IT" dirty="0"/>
              <a:t> (</a:t>
            </a:r>
            <a:r>
              <a:rPr lang="it-IT" dirty="0" err="1"/>
              <a:t>repeat</a:t>
            </a:r>
            <a:r>
              <a:rPr lang="it-IT" dirty="0"/>
              <a:t> </a:t>
            </a:r>
            <a:r>
              <a:rPr lang="it-IT" dirty="0" err="1"/>
              <a:t>next</a:t>
            </a:r>
            <a:r>
              <a:rPr lang="it-IT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703029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E4360F-4DE7-60A8-4B57-7D5EDA8DA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Making positive and negative samples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BDA1CCF-F045-1C31-BB76-8D8971392A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779188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D51624-426A-A70E-EAE7-2CDB7F59C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Letters</a:t>
            </a:r>
            <a:r>
              <a:rPr lang="it-IT" dirty="0"/>
              <a:t> to </a:t>
            </a:r>
            <a:r>
              <a:rPr lang="it-IT" dirty="0" err="1"/>
              <a:t>numbers</a:t>
            </a:r>
            <a:r>
              <a:rPr lang="it-IT" dirty="0"/>
              <a:t> – </a:t>
            </a:r>
            <a:r>
              <a:rPr lang="it-IT" dirty="0" err="1"/>
              <a:t>language</a:t>
            </a:r>
            <a:r>
              <a:rPr lang="it-IT" dirty="0"/>
              <a:t> models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46028F2-532B-8B36-A8B0-F5CD2DABF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762571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B7CB96-73EE-B7A9-968B-BC25DC2CD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Classifier</a:t>
            </a:r>
            <a:r>
              <a:rPr lang="it-IT" dirty="0"/>
              <a:t> – random </a:t>
            </a:r>
            <a:r>
              <a:rPr lang="it-IT" dirty="0" err="1"/>
              <a:t>forest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6CB80A2-E8CF-E65F-62A1-24DC3508F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370174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BC24681-0400-3BB0-60E0-1668B8828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Balancing problem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BC3B7E3-EB7E-F3AD-56E1-098E90E79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Common </a:t>
            </a:r>
            <a:r>
              <a:rPr lang="it-IT" dirty="0" err="1"/>
              <a:t>issue</a:t>
            </a:r>
            <a:r>
              <a:rPr lang="it-IT" dirty="0"/>
              <a:t> (in </a:t>
            </a:r>
            <a:r>
              <a:rPr lang="it-IT" dirty="0" err="1"/>
              <a:t>bioinformatics</a:t>
            </a:r>
            <a:r>
              <a:rPr lang="it-IT" dirty="0"/>
              <a:t>)</a:t>
            </a:r>
          </a:p>
          <a:p>
            <a:r>
              <a:rPr lang="it-IT" dirty="0"/>
              <a:t>techniques</a:t>
            </a:r>
          </a:p>
        </p:txBody>
      </p:sp>
    </p:spTree>
    <p:extLst>
      <p:ext uri="{BB962C8B-B14F-4D97-AF65-F5344CB8AC3E}">
        <p14:creationId xmlns:p14="http://schemas.microsoft.com/office/powerpoint/2010/main" val="35888195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6C76193-ADD5-1642-2381-E01950EC9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Nested</a:t>
            </a:r>
            <a:r>
              <a:rPr lang="it-IT" dirty="0"/>
              <a:t> CV </a:t>
            </a:r>
            <a:r>
              <a:rPr lang="it-IT" dirty="0" err="1"/>
              <a:t>andparameter</a:t>
            </a:r>
            <a:r>
              <a:rPr lang="it-IT" dirty="0"/>
              <a:t>-tuning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8849F6C-E5E0-CEE9-C778-D878B8778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Explain</a:t>
            </a:r>
            <a:r>
              <a:rPr lang="it-IT" dirty="0"/>
              <a:t> in </a:t>
            </a:r>
            <a:r>
              <a:rPr lang="it-IT" dirty="0" err="1"/>
              <a:t>detail</a:t>
            </a:r>
            <a:r>
              <a:rPr lang="it-IT" dirty="0"/>
              <a:t> </a:t>
            </a:r>
            <a:r>
              <a:rPr lang="it-IT" dirty="0" err="1"/>
              <a:t>how</a:t>
            </a:r>
            <a:r>
              <a:rPr lang="it-IT" dirty="0"/>
              <a:t> and </a:t>
            </a:r>
            <a:r>
              <a:rPr lang="it-IT" dirty="0" err="1"/>
              <a:t>which</a:t>
            </a:r>
            <a:r>
              <a:rPr lang="it-IT" dirty="0"/>
              <a:t> model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chosen</a:t>
            </a:r>
            <a:r>
              <a:rPr lang="it-IT" dirty="0"/>
              <a:t>, and where do the scores come from (</a:t>
            </a:r>
            <a:r>
              <a:rPr lang="it-IT" dirty="0" err="1"/>
              <a:t>outer</a:t>
            </a:r>
            <a:r>
              <a:rPr lang="it-IT" dirty="0"/>
              <a:t> loop </a:t>
            </a:r>
            <a:r>
              <a:rPr lang="it-IT" dirty="0" err="1"/>
              <a:t>average</a:t>
            </a:r>
            <a:r>
              <a:rPr lang="it-IT" dirty="0"/>
              <a:t> score </a:t>
            </a:r>
            <a:r>
              <a:rPr lang="it-IT" dirty="0" err="1"/>
              <a:t>is</a:t>
            </a:r>
            <a:r>
              <a:rPr lang="it-IT" dirty="0"/>
              <a:t> from different models)</a:t>
            </a:r>
          </a:p>
        </p:txBody>
      </p:sp>
    </p:spTree>
    <p:extLst>
      <p:ext uri="{BB962C8B-B14F-4D97-AF65-F5344CB8AC3E}">
        <p14:creationId xmlns:p14="http://schemas.microsoft.com/office/powerpoint/2010/main" val="29547133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7C4BA71-02A7-AF13-F1B0-EF80A4241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Nested</a:t>
            </a:r>
            <a:r>
              <a:rPr lang="it-IT" dirty="0"/>
              <a:t> CV </a:t>
            </a:r>
            <a:r>
              <a:rPr lang="it-IT" dirty="0" err="1"/>
              <a:t>visualization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E4449EA-BD4B-336D-7EEB-FEFE3680C9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Show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resampling</a:t>
            </a:r>
            <a:r>
              <a:rPr lang="it-IT" dirty="0"/>
              <a:t> and </a:t>
            </a:r>
            <a:r>
              <a:rPr lang="it-IT" dirty="0" err="1"/>
              <a:t>classification</a:t>
            </a:r>
            <a:r>
              <a:rPr lang="it-IT" dirty="0"/>
              <a:t> </a:t>
            </a:r>
            <a:r>
              <a:rPr lang="it-IT" dirty="0" err="1"/>
              <a:t>enter</a:t>
            </a:r>
            <a:r>
              <a:rPr lang="it-IT" dirty="0"/>
              <a:t> the loops (</a:t>
            </a:r>
            <a:r>
              <a:rPr lang="it-IT" dirty="0" err="1"/>
              <a:t>saves</a:t>
            </a:r>
            <a:r>
              <a:rPr lang="it-IT" dirty="0"/>
              <a:t> a </a:t>
            </a:r>
            <a:r>
              <a:rPr lang="it-IT" dirty="0" err="1"/>
              <a:t>lot</a:t>
            </a:r>
            <a:r>
              <a:rPr lang="it-IT" dirty="0"/>
              <a:t> of time and </a:t>
            </a:r>
            <a:r>
              <a:rPr lang="it-IT" dirty="0" err="1"/>
              <a:t>computation</a:t>
            </a:r>
            <a:r>
              <a:rPr lang="it-IT" dirty="0"/>
              <a:t> </a:t>
            </a:r>
            <a:r>
              <a:rPr lang="it-IT" dirty="0" err="1"/>
              <a:t>resources</a:t>
            </a:r>
            <a:r>
              <a:rPr lang="it-IT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262284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47561F-6A91-FDD4-17B4-36BA22C3B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8131" y="2501933"/>
            <a:ext cx="5995737" cy="1325563"/>
          </a:xfrm>
        </p:spPr>
        <p:txBody>
          <a:bodyPr/>
          <a:lstStyle/>
          <a:p>
            <a:r>
              <a:rPr lang="it-IT" dirty="0" err="1"/>
              <a:t>Results</a:t>
            </a:r>
            <a:r>
              <a:rPr lang="it-IT" dirty="0"/>
              <a:t> and </a:t>
            </a:r>
            <a:r>
              <a:rPr lang="it-IT" dirty="0" err="1"/>
              <a:t>discussion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80154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AAFB15B-915F-0B82-1A78-5620A14E9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Representing</a:t>
            </a:r>
            <a:r>
              <a:rPr lang="it-IT" dirty="0"/>
              <a:t> the </a:t>
            </a:r>
            <a:r>
              <a:rPr lang="it-IT" dirty="0" err="1"/>
              <a:t>true</a:t>
            </a:r>
            <a:r>
              <a:rPr lang="it-IT" dirty="0"/>
              <a:t> </a:t>
            </a:r>
            <a:r>
              <a:rPr lang="it-IT" dirty="0" err="1"/>
              <a:t>population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8920A52-2965-A9B1-170D-087747601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How </a:t>
            </a:r>
            <a:r>
              <a:rPr lang="it-IT" dirty="0" err="1"/>
              <a:t>is</a:t>
            </a:r>
            <a:r>
              <a:rPr lang="it-IT" dirty="0"/>
              <a:t> the </a:t>
            </a:r>
            <a:r>
              <a:rPr lang="it-IT" dirty="0" err="1"/>
              <a:t>true</a:t>
            </a:r>
            <a:r>
              <a:rPr lang="it-IT" dirty="0"/>
              <a:t> </a:t>
            </a:r>
            <a:r>
              <a:rPr lang="it-IT" dirty="0" err="1"/>
              <a:t>population</a:t>
            </a:r>
            <a:r>
              <a:rPr lang="it-IT" dirty="0"/>
              <a:t> </a:t>
            </a:r>
            <a:r>
              <a:rPr lang="it-IT" dirty="0" err="1"/>
              <a:t>defined</a:t>
            </a:r>
            <a:r>
              <a:rPr lang="it-IT" dirty="0"/>
              <a:t>? (</a:t>
            </a:r>
            <a:r>
              <a:rPr lang="it-IT" dirty="0" err="1"/>
              <a:t>all</a:t>
            </a:r>
            <a:r>
              <a:rPr lang="it-IT" dirty="0"/>
              <a:t> </a:t>
            </a:r>
            <a:r>
              <a:rPr lang="it-IT" dirty="0" err="1"/>
              <a:t>proteins</a:t>
            </a:r>
            <a:r>
              <a:rPr lang="it-IT" dirty="0"/>
              <a:t> vs </a:t>
            </a: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rbp-rp</a:t>
            </a:r>
            <a:r>
              <a:rPr lang="it-IT" dirty="0"/>
              <a:t>)</a:t>
            </a:r>
          </a:p>
          <a:p>
            <a:r>
              <a:rPr lang="it-IT" dirty="0"/>
              <a:t>Mind the balance</a:t>
            </a:r>
          </a:p>
        </p:txBody>
      </p:sp>
    </p:spTree>
    <p:extLst>
      <p:ext uri="{BB962C8B-B14F-4D97-AF65-F5344CB8AC3E}">
        <p14:creationId xmlns:p14="http://schemas.microsoft.com/office/powerpoint/2010/main" val="1408207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F0AD8F-CF74-8035-5540-C0950ABDA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Present</a:t>
            </a:r>
            <a:r>
              <a:rPr lang="it-IT" dirty="0"/>
              <a:t> the pipelines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0D6E3BA-6104-68D3-E453-5C95EA2355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T5 , XL</a:t>
            </a:r>
          </a:p>
          <a:p>
            <a:r>
              <a:rPr lang="it-IT" dirty="0"/>
              <a:t>x ADASYN, SMOTE, None</a:t>
            </a:r>
          </a:p>
          <a:p>
            <a:r>
              <a:rPr lang="it-IT" dirty="0"/>
              <a:t>= </a:t>
            </a:r>
            <a:r>
              <a:rPr lang="it-IT" dirty="0" err="1"/>
              <a:t>all</a:t>
            </a:r>
            <a:r>
              <a:rPr lang="it-IT" dirty="0"/>
              <a:t> the </a:t>
            </a:r>
            <a:r>
              <a:rPr lang="it-IT" dirty="0" err="1"/>
              <a:t>combinations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28455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B6E97DD-358E-1616-D58B-7970980B4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What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about</a:t>
            </a:r>
            <a:r>
              <a:rPr lang="it-IT" dirty="0"/>
              <a:t>?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941C04F-1360-436A-57AC-A167F5D05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Brief </a:t>
            </a:r>
            <a:r>
              <a:rPr lang="it-IT" dirty="0" err="1"/>
              <a:t>summary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618133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7936F0-F444-048D-7AD1-76E37D2CB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Overall </a:t>
            </a:r>
            <a:r>
              <a:rPr lang="it-IT" dirty="0" err="1"/>
              <a:t>results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5868D64-2427-49C7-5D32-7439F90D7B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F1</a:t>
            </a:r>
          </a:p>
        </p:txBody>
      </p:sp>
    </p:spTree>
    <p:extLst>
      <p:ext uri="{BB962C8B-B14F-4D97-AF65-F5344CB8AC3E}">
        <p14:creationId xmlns:p14="http://schemas.microsoft.com/office/powerpoint/2010/main" val="10676922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215D39-0A16-D56D-E0E0-6FE20D02BC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7B7A498-73EF-4FC4-7C19-EA1222C31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Overall </a:t>
            </a:r>
            <a:r>
              <a:rPr lang="it-IT" dirty="0" err="1"/>
              <a:t>results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CA6DE21-EA6B-57C4-A913-B70539DBA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Precision vs recall</a:t>
            </a:r>
          </a:p>
        </p:txBody>
      </p:sp>
    </p:spTree>
    <p:extLst>
      <p:ext uri="{BB962C8B-B14F-4D97-AF65-F5344CB8AC3E}">
        <p14:creationId xmlns:p14="http://schemas.microsoft.com/office/powerpoint/2010/main" val="10553889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1F19A3D-EC7D-F0FE-598A-7621E2744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Moving the </a:t>
            </a:r>
            <a:r>
              <a:rPr lang="it-IT" dirty="0" err="1"/>
              <a:t>threshold</a:t>
            </a:r>
            <a:endParaRPr lang="it-IT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0E177E48-151C-B099-5BDF-BAB330205D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7333" y="1825625"/>
            <a:ext cx="6737333" cy="4351338"/>
          </a:xfrm>
        </p:spPr>
      </p:pic>
    </p:spTree>
    <p:extLst>
      <p:ext uri="{BB962C8B-B14F-4D97-AF65-F5344CB8AC3E}">
        <p14:creationId xmlns:p14="http://schemas.microsoft.com/office/powerpoint/2010/main" val="19548727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E86C3C-BAEE-ACA9-F899-3F3C122B2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Moving the </a:t>
            </a:r>
            <a:r>
              <a:rPr lang="it-IT" dirty="0" err="1"/>
              <a:t>threshold</a:t>
            </a:r>
            <a:endParaRPr lang="it-IT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F15BD111-CED1-1BFC-8F6D-0E5046D03A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4679" y="2177002"/>
            <a:ext cx="6382641" cy="3648584"/>
          </a:xfrm>
        </p:spPr>
      </p:pic>
    </p:spTree>
    <p:extLst>
      <p:ext uri="{BB962C8B-B14F-4D97-AF65-F5344CB8AC3E}">
        <p14:creationId xmlns:p14="http://schemas.microsoft.com/office/powerpoint/2010/main" val="39989251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1CDF7145-59B0-A7B8-8502-AC161B36D1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96278" y="1825625"/>
            <a:ext cx="4799443" cy="4351338"/>
          </a:xfrm>
        </p:spPr>
      </p:pic>
      <p:sp>
        <p:nvSpPr>
          <p:cNvPr id="6" name="Titolo 1">
            <a:extLst>
              <a:ext uri="{FF2B5EF4-FFF2-40B4-BE49-F238E27FC236}">
                <a16:creationId xmlns:a16="http://schemas.microsoft.com/office/drawing/2014/main" id="{FBB7BDF6-CF50-E8CF-93B3-D10B176D4B1C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/>
              <a:t>Moving the threshold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45350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67221DB-C256-7769-20F8-27E865347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7167" y="2766218"/>
            <a:ext cx="3377665" cy="1325563"/>
          </a:xfrm>
        </p:spPr>
        <p:txBody>
          <a:bodyPr/>
          <a:lstStyle/>
          <a:p>
            <a:r>
              <a:rPr lang="it-IT" dirty="0" err="1"/>
              <a:t>Comparisons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426179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7BB4C7F-0D4D-1A82-CACF-132D36415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Other</a:t>
            </a:r>
            <a:r>
              <a:rPr lang="it-IT" dirty="0"/>
              <a:t> </a:t>
            </a:r>
            <a:r>
              <a:rPr lang="it-IT" dirty="0" err="1"/>
              <a:t>classifications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84A893B-0A8C-EA3A-4314-C47615C25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First </a:t>
            </a:r>
            <a:r>
              <a:rPr lang="it-IT" dirty="0" err="1"/>
              <a:t>Boeckaerts</a:t>
            </a:r>
            <a:endParaRPr lang="it-IT" dirty="0"/>
          </a:p>
          <a:p>
            <a:r>
              <a:rPr lang="it-IT" dirty="0"/>
              <a:t>Then Gonzales</a:t>
            </a:r>
          </a:p>
        </p:txBody>
      </p:sp>
    </p:spTree>
    <p:extLst>
      <p:ext uri="{BB962C8B-B14F-4D97-AF65-F5344CB8AC3E}">
        <p14:creationId xmlns:p14="http://schemas.microsoft.com/office/powerpoint/2010/main" val="36860563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017ED8-8DAD-F191-F9F1-21B23A34B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Hand-</a:t>
            </a:r>
            <a:r>
              <a:rPr lang="it-IT" dirty="0" err="1"/>
              <a:t>crafted</a:t>
            </a:r>
            <a:r>
              <a:rPr lang="it-IT" dirty="0"/>
              <a:t> features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A370CCDE-4DCB-BF3B-FFCD-F853A21761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7074" y="1876922"/>
            <a:ext cx="6277851" cy="4248743"/>
          </a:xfr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7DCA6E14-2A5D-035B-6D34-833D35D2904F}"/>
              </a:ext>
            </a:extLst>
          </p:cNvPr>
          <p:cNvSpPr txBox="1"/>
          <p:nvPr/>
        </p:nvSpPr>
        <p:spPr>
          <a:xfrm>
            <a:off x="595901" y="2178121"/>
            <a:ext cx="38528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What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better</a:t>
            </a:r>
            <a:r>
              <a:rPr lang="it-IT" dirty="0"/>
              <a:t> </a:t>
            </a:r>
            <a:r>
              <a:rPr lang="it-IT" dirty="0" err="1"/>
              <a:t>here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Discuss</a:t>
            </a:r>
            <a:r>
              <a:rPr lang="it-IT" dirty="0"/>
              <a:t> the </a:t>
            </a:r>
            <a:r>
              <a:rPr lang="it-IT" dirty="0" err="1"/>
              <a:t>percentages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989708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C4DE45-B31E-7FC3-A8E2-A4A8478BE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Confidence in the </a:t>
            </a:r>
            <a:r>
              <a:rPr lang="it-IT" dirty="0" err="1"/>
              <a:t>predictions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6DA285E-859E-A42D-D4F7-0C375FDBC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70106" cy="4351338"/>
          </a:xfrm>
        </p:spPr>
        <p:txBody>
          <a:bodyPr/>
          <a:lstStyle/>
          <a:p>
            <a:r>
              <a:rPr lang="it-IT" dirty="0"/>
              <a:t>Who </a:t>
            </a:r>
            <a:r>
              <a:rPr lang="it-IT" dirty="0" err="1"/>
              <a:t>wins</a:t>
            </a:r>
            <a:endParaRPr lang="it-IT" dirty="0"/>
          </a:p>
          <a:p>
            <a:r>
              <a:rPr lang="it-IT" dirty="0" err="1"/>
              <a:t>Resampling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good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1B71EB09-3A1C-26FD-1F07-CC4F5C9CCC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9601" y="1690688"/>
            <a:ext cx="6782747" cy="3105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0260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6A1D89C-E08A-9453-228B-3388AADAD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Why</a:t>
            </a:r>
            <a:r>
              <a:rPr lang="it-IT" dirty="0"/>
              <a:t> </a:t>
            </a:r>
            <a:r>
              <a:rPr lang="it-IT" dirty="0" err="1"/>
              <a:t>lower</a:t>
            </a:r>
            <a:r>
              <a:rPr lang="it-IT" dirty="0"/>
              <a:t> performances?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F9AE877-CEFD-180B-6BD9-77BAE3F0B1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What I </a:t>
            </a:r>
            <a:r>
              <a:rPr lang="it-IT" dirty="0" err="1"/>
              <a:t>said</a:t>
            </a:r>
            <a:r>
              <a:rPr lang="it-IT" dirty="0"/>
              <a:t> in the </a:t>
            </a:r>
            <a:r>
              <a:rPr lang="it-IT" dirty="0" err="1"/>
              <a:t>previous</a:t>
            </a:r>
            <a:r>
              <a:rPr lang="it-IT" dirty="0"/>
              <a:t> </a:t>
            </a:r>
            <a:r>
              <a:rPr lang="it-IT" dirty="0" err="1"/>
              <a:t>paragraphs</a:t>
            </a:r>
            <a:endParaRPr lang="it-IT" dirty="0"/>
          </a:p>
          <a:p>
            <a:r>
              <a:rPr lang="it-IT" dirty="0" err="1"/>
              <a:t>Reconnect</a:t>
            </a:r>
            <a:r>
              <a:rPr lang="it-IT" dirty="0"/>
              <a:t> with the </a:t>
            </a:r>
            <a:r>
              <a:rPr lang="it-IT" dirty="0" err="1"/>
              <a:t>infection</a:t>
            </a:r>
            <a:r>
              <a:rPr lang="it-IT" dirty="0"/>
              <a:t> and PPI part</a:t>
            </a:r>
          </a:p>
        </p:txBody>
      </p:sp>
    </p:spTree>
    <p:extLst>
      <p:ext uri="{BB962C8B-B14F-4D97-AF65-F5344CB8AC3E}">
        <p14:creationId xmlns:p14="http://schemas.microsoft.com/office/powerpoint/2010/main" val="1382168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D85CBA9-E28A-5D37-DF20-3E73A4F23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What </a:t>
            </a:r>
            <a:r>
              <a:rPr lang="it-IT" dirty="0" err="1"/>
              <a:t>is</a:t>
            </a:r>
            <a:r>
              <a:rPr lang="it-IT" dirty="0"/>
              <a:t> the </a:t>
            </a:r>
            <a:r>
              <a:rPr lang="it-IT" dirty="0" err="1"/>
              <a:t>aim</a:t>
            </a:r>
            <a:r>
              <a:rPr lang="it-IT" dirty="0"/>
              <a:t>?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0994BE7-2D4F-49A6-3263-C35DBABAB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Provide</a:t>
            </a:r>
            <a:r>
              <a:rPr lang="it-IT" dirty="0"/>
              <a:t> a new tool to </a:t>
            </a:r>
            <a:r>
              <a:rPr lang="it-IT" dirty="0" err="1"/>
              <a:t>deepen</a:t>
            </a:r>
            <a:r>
              <a:rPr lang="it-IT" dirty="0"/>
              <a:t> the </a:t>
            </a:r>
            <a:r>
              <a:rPr lang="it-IT" dirty="0" err="1"/>
              <a:t>understanding</a:t>
            </a:r>
            <a:r>
              <a:rPr lang="it-IT" dirty="0"/>
              <a:t> </a:t>
            </a:r>
            <a:r>
              <a:rPr lang="it-IT" dirty="0" err="1"/>
              <a:t>ofhow</a:t>
            </a:r>
            <a:r>
              <a:rPr lang="it-IT" dirty="0"/>
              <a:t> virus </a:t>
            </a:r>
            <a:r>
              <a:rPr lang="it-IT" dirty="0" err="1"/>
              <a:t>infect</a:t>
            </a:r>
            <a:r>
              <a:rPr lang="it-IT" dirty="0"/>
              <a:t> the </a:t>
            </a:r>
            <a:r>
              <a:rPr lang="it-IT" dirty="0" err="1"/>
              <a:t>bacteria</a:t>
            </a:r>
            <a:r>
              <a:rPr lang="it-IT" dirty="0"/>
              <a:t>, </a:t>
            </a:r>
            <a:r>
              <a:rPr lang="it-IT" dirty="0" err="1"/>
              <a:t>as</a:t>
            </a:r>
            <a:r>
              <a:rPr lang="it-IT" dirty="0"/>
              <a:t> way of </a:t>
            </a:r>
            <a:r>
              <a:rPr lang="it-IT" dirty="0" err="1"/>
              <a:t>defeating</a:t>
            </a:r>
            <a:r>
              <a:rPr lang="it-IT" dirty="0"/>
              <a:t> </a:t>
            </a:r>
            <a:r>
              <a:rPr lang="it-IT" dirty="0" err="1"/>
              <a:t>infections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661597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E22895-85F6-AD54-CD36-955236B19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Space for </a:t>
            </a:r>
            <a:r>
              <a:rPr lang="it-IT" dirty="0" err="1"/>
              <a:t>improvement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516BA87-8E79-8591-9B71-58DC1D8C0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255949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E50DD-5933-D432-A469-5623CC82A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8767" y="2766218"/>
            <a:ext cx="2634465" cy="1325563"/>
          </a:xfrm>
        </p:spPr>
        <p:txBody>
          <a:bodyPr/>
          <a:lstStyle/>
          <a:p>
            <a:r>
              <a:rPr lang="it-IT" dirty="0"/>
              <a:t>Thank </a:t>
            </a:r>
            <a:r>
              <a:rPr lang="it-IT" dirty="0" err="1"/>
              <a:t>you</a:t>
            </a:r>
            <a:r>
              <a:rPr lang="it-IT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81282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BDDB0A-9D16-C83E-45ED-F7A5E1018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Why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needed</a:t>
            </a:r>
            <a:r>
              <a:rPr lang="it-IT" dirty="0"/>
              <a:t>?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0ECDA6B-0164-B996-32B8-CAE69AA029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Shortly</a:t>
            </a:r>
            <a:r>
              <a:rPr lang="it-IT" dirty="0"/>
              <a:t> state some pandemic history </a:t>
            </a:r>
          </a:p>
          <a:p>
            <a:r>
              <a:rPr lang="it-IT" dirty="0" err="1"/>
              <a:t>Bacteria</a:t>
            </a:r>
            <a:r>
              <a:rPr lang="it-IT" dirty="0"/>
              <a:t> are </a:t>
            </a:r>
            <a:r>
              <a:rPr lang="it-IT" dirty="0" err="1"/>
              <a:t>resistent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85270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B0A876F-133B-B5B3-483E-54DE79D77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How </a:t>
            </a:r>
            <a:r>
              <a:rPr lang="it-IT" dirty="0" err="1"/>
              <a:t>could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be </a:t>
            </a:r>
            <a:r>
              <a:rPr lang="it-IT" dirty="0" err="1"/>
              <a:t>employed</a:t>
            </a:r>
            <a:r>
              <a:rPr lang="it-IT" dirty="0"/>
              <a:t>?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6966FA2-D96E-B8B5-DFA4-C3B60E923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Phage</a:t>
            </a:r>
            <a:r>
              <a:rPr lang="it-IT" dirty="0"/>
              <a:t> therapy</a:t>
            </a:r>
          </a:p>
          <a:p>
            <a:pPr marL="0" indent="0">
              <a:buNone/>
            </a:pPr>
            <a:endParaRPr lang="it-IT" dirty="0"/>
          </a:p>
          <a:p>
            <a:r>
              <a:rPr lang="it-IT" dirty="0"/>
              <a:t>Name some </a:t>
            </a:r>
            <a:r>
              <a:rPr lang="it-IT" dirty="0" err="1"/>
              <a:t>other</a:t>
            </a:r>
            <a:r>
              <a:rPr lang="it-IT" dirty="0"/>
              <a:t> </a:t>
            </a:r>
            <a:r>
              <a:rPr lang="it-IT" dirty="0" err="1"/>
              <a:t>novel</a:t>
            </a:r>
            <a:r>
              <a:rPr lang="it-IT" dirty="0"/>
              <a:t> therapies</a:t>
            </a:r>
          </a:p>
        </p:txBody>
      </p:sp>
    </p:spTree>
    <p:extLst>
      <p:ext uri="{BB962C8B-B14F-4D97-AF65-F5344CB8AC3E}">
        <p14:creationId xmlns:p14="http://schemas.microsoft.com/office/powerpoint/2010/main" val="3954325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421A973-F53B-A091-C190-E02F01A45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Few words </a:t>
            </a:r>
            <a:r>
              <a:rPr lang="it-IT" dirty="0" err="1"/>
              <a:t>about</a:t>
            </a:r>
            <a:r>
              <a:rPr lang="it-IT" dirty="0"/>
              <a:t> </a:t>
            </a:r>
            <a:r>
              <a:rPr lang="it-IT" dirty="0" err="1"/>
              <a:t>infection</a:t>
            </a:r>
            <a:r>
              <a:rPr lang="it-IT" dirty="0"/>
              <a:t> </a:t>
            </a:r>
            <a:r>
              <a:rPr lang="it-IT" dirty="0" err="1"/>
              <a:t>mechanisms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F5BE7DD-9269-4783-F430-2AF5DDAC4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28751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3F789E-2BAE-94DF-4273-4470EBDEB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How do </a:t>
            </a:r>
            <a:r>
              <a:rPr lang="it-IT" dirty="0" err="1"/>
              <a:t>protein</a:t>
            </a:r>
            <a:r>
              <a:rPr lang="it-IT" dirty="0"/>
              <a:t>-interactions work? Or what </a:t>
            </a:r>
            <a:r>
              <a:rPr lang="it-IT" dirty="0" err="1"/>
              <a:t>should</a:t>
            </a:r>
            <a:r>
              <a:rPr lang="it-IT" dirty="0"/>
              <a:t> the model </a:t>
            </a:r>
            <a:r>
              <a:rPr lang="it-IT" dirty="0" err="1"/>
              <a:t>learn</a:t>
            </a:r>
            <a:r>
              <a:rPr lang="it-IT" dirty="0"/>
              <a:t>?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D363784-510B-3C49-1CB3-514F53B71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86414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BB25B9F-3B09-000D-1720-40E4C285F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6882" y="2482682"/>
            <a:ext cx="5456722" cy="1325563"/>
          </a:xfrm>
        </p:spPr>
        <p:txBody>
          <a:bodyPr/>
          <a:lstStyle/>
          <a:p>
            <a:r>
              <a:rPr lang="it-IT" dirty="0" err="1"/>
              <a:t>Materials</a:t>
            </a:r>
            <a:r>
              <a:rPr lang="it-IT" dirty="0"/>
              <a:t> and </a:t>
            </a:r>
            <a:r>
              <a:rPr lang="it-IT" dirty="0" err="1"/>
              <a:t>methods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17383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CB727D-C24C-7D11-2E81-2AD207017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Graphical</a:t>
            </a:r>
            <a:r>
              <a:rPr lang="it-IT" dirty="0"/>
              <a:t> </a:t>
            </a:r>
            <a:r>
              <a:rPr lang="it-IT" dirty="0" err="1"/>
              <a:t>overview</a:t>
            </a:r>
            <a:r>
              <a:rPr lang="it-IT" dirty="0"/>
              <a:t> of the model and its input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6A182B9-0928-C87E-9FA6-647CC0330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012388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309</Words>
  <Application>Microsoft Office PowerPoint</Application>
  <PresentationFormat>Widescreen</PresentationFormat>
  <Paragraphs>63</Paragraphs>
  <Slides>31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31</vt:i4>
      </vt:variant>
    </vt:vector>
  </HeadingPairs>
  <TitlesOfParts>
    <vt:vector size="36" baseType="lpstr">
      <vt:lpstr>Arial</vt:lpstr>
      <vt:lpstr>Arial-BoldMT</vt:lpstr>
      <vt:lpstr>Calibri</vt:lpstr>
      <vt:lpstr>Calibri Light</vt:lpstr>
      <vt:lpstr>Tema di Office</vt:lpstr>
      <vt:lpstr>Predicting PhageHost Interaction</vt:lpstr>
      <vt:lpstr>What is it about?</vt:lpstr>
      <vt:lpstr>What is the aim?</vt:lpstr>
      <vt:lpstr>Why is it needed?</vt:lpstr>
      <vt:lpstr>How could it be employed?</vt:lpstr>
      <vt:lpstr>Few words about infection mechanisms</vt:lpstr>
      <vt:lpstr>How do protein-interactions work? Or what should the model learn?</vt:lpstr>
      <vt:lpstr>Materials and methods</vt:lpstr>
      <vt:lpstr>Graphical overview of the model and its input</vt:lpstr>
      <vt:lpstr>Datasets</vt:lpstr>
      <vt:lpstr>Making positive and negative samples</vt:lpstr>
      <vt:lpstr>Letters to numbers – language models</vt:lpstr>
      <vt:lpstr>Classifier – random forest</vt:lpstr>
      <vt:lpstr>Balancing problem</vt:lpstr>
      <vt:lpstr>Nested CV andparameter-tuning</vt:lpstr>
      <vt:lpstr>Nested CV visualization</vt:lpstr>
      <vt:lpstr>Results and discussion</vt:lpstr>
      <vt:lpstr>Representing the true population</vt:lpstr>
      <vt:lpstr>Present the pipelines</vt:lpstr>
      <vt:lpstr>Overall results</vt:lpstr>
      <vt:lpstr>Overall results</vt:lpstr>
      <vt:lpstr>Moving the threshold</vt:lpstr>
      <vt:lpstr>Moving the threshold</vt:lpstr>
      <vt:lpstr>Presentazione standard di PowerPoint</vt:lpstr>
      <vt:lpstr>Comparisons</vt:lpstr>
      <vt:lpstr>Other classifications</vt:lpstr>
      <vt:lpstr>Hand-crafted features</vt:lpstr>
      <vt:lpstr>Confidence in the predictions</vt:lpstr>
      <vt:lpstr>Why lower performances?</vt:lpstr>
      <vt:lpstr>Space for improvement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PhageHost Interaction</dc:title>
  <dc:creator>Paolo Federico</dc:creator>
  <cp:lastModifiedBy>Paolo Federico</cp:lastModifiedBy>
  <cp:revision>1</cp:revision>
  <dcterms:created xsi:type="dcterms:W3CDTF">2024-02-05T15:23:16Z</dcterms:created>
  <dcterms:modified xsi:type="dcterms:W3CDTF">2024-02-05T17:21:07Z</dcterms:modified>
</cp:coreProperties>
</file>