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0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02B841-75AC-47C9-9322-ACA1AB1D4B03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9A83396-9BD2-467F-8C47-E260D10DB40D}">
      <dgm:prSet/>
      <dgm:spPr/>
      <dgm:t>
        <a:bodyPr/>
        <a:lstStyle/>
        <a:p>
          <a:r>
            <a:rPr lang="en-US"/>
            <a:t>Fraud is a major issue all over the globe</a:t>
          </a:r>
        </a:p>
      </dgm:t>
    </dgm:pt>
    <dgm:pt modelId="{DBF41CB9-F09C-46C4-A134-6389CC56B126}" type="parTrans" cxnId="{08C422D7-3731-4812-9D4B-2FD432578DA5}">
      <dgm:prSet/>
      <dgm:spPr/>
      <dgm:t>
        <a:bodyPr/>
        <a:lstStyle/>
        <a:p>
          <a:endParaRPr lang="en-US"/>
        </a:p>
      </dgm:t>
    </dgm:pt>
    <dgm:pt modelId="{4B411A2F-A87E-48BC-A017-2C535A057F6A}" type="sibTrans" cxnId="{08C422D7-3731-4812-9D4B-2FD432578DA5}">
      <dgm:prSet/>
      <dgm:spPr/>
      <dgm:t>
        <a:bodyPr/>
        <a:lstStyle/>
        <a:p>
          <a:endParaRPr lang="en-US"/>
        </a:p>
      </dgm:t>
    </dgm:pt>
    <dgm:pt modelId="{69FD7DA1-0EB5-4136-B8F7-140A5CAB4EA7}">
      <dgm:prSet/>
      <dgm:spPr/>
      <dgm:t>
        <a:bodyPr/>
        <a:lstStyle/>
        <a:p>
          <a:r>
            <a:rPr lang="en-US"/>
            <a:t>Leads to $5.9 billion in losses in the USA 2021</a:t>
          </a:r>
        </a:p>
      </dgm:t>
    </dgm:pt>
    <dgm:pt modelId="{4CBBF76D-6238-483F-8808-4F06E3A8C0D1}" type="parTrans" cxnId="{82F35516-8B36-41F0-910B-EE45F25D4E6C}">
      <dgm:prSet/>
      <dgm:spPr/>
      <dgm:t>
        <a:bodyPr/>
        <a:lstStyle/>
        <a:p>
          <a:endParaRPr lang="en-US"/>
        </a:p>
      </dgm:t>
    </dgm:pt>
    <dgm:pt modelId="{6F6BDE76-9448-4261-8F6B-CE345AD94E28}" type="sibTrans" cxnId="{82F35516-8B36-41F0-910B-EE45F25D4E6C}">
      <dgm:prSet/>
      <dgm:spPr/>
      <dgm:t>
        <a:bodyPr/>
        <a:lstStyle/>
        <a:p>
          <a:endParaRPr lang="en-US"/>
        </a:p>
      </dgm:t>
    </dgm:pt>
    <dgm:pt modelId="{6E1FD35E-D6C9-4C11-96BB-366EC7B87850}">
      <dgm:prSet/>
      <dgm:spPr/>
      <dgm:t>
        <a:bodyPr/>
        <a:lstStyle/>
        <a:p>
          <a:r>
            <a:rPr lang="en-US"/>
            <a:t>Analyze historical data to detect fraudulent transactions</a:t>
          </a:r>
        </a:p>
      </dgm:t>
    </dgm:pt>
    <dgm:pt modelId="{E37093F3-CB5D-4EB1-986C-883DDE581BFF}" type="parTrans" cxnId="{5599B6D5-F1AA-4008-B303-91B33BDABA1B}">
      <dgm:prSet/>
      <dgm:spPr/>
      <dgm:t>
        <a:bodyPr/>
        <a:lstStyle/>
        <a:p>
          <a:endParaRPr lang="en-US"/>
        </a:p>
      </dgm:t>
    </dgm:pt>
    <dgm:pt modelId="{91C3F21C-8572-481B-8096-6D4BB3208B72}" type="sibTrans" cxnId="{5599B6D5-F1AA-4008-B303-91B33BDABA1B}">
      <dgm:prSet/>
      <dgm:spPr/>
      <dgm:t>
        <a:bodyPr/>
        <a:lstStyle/>
        <a:p>
          <a:endParaRPr lang="en-US"/>
        </a:p>
      </dgm:t>
    </dgm:pt>
    <dgm:pt modelId="{BF42612C-AE2D-4AE2-A013-F6B9BFC09A30}">
      <dgm:prSet/>
      <dgm:spPr/>
      <dgm:t>
        <a:bodyPr/>
        <a:lstStyle/>
        <a:p>
          <a:r>
            <a:rPr lang="en-US"/>
            <a:t>Compare and Contrast 4 popular methods</a:t>
          </a:r>
        </a:p>
      </dgm:t>
    </dgm:pt>
    <dgm:pt modelId="{4A93547B-625B-4C3E-A232-A4A36B351A05}" type="parTrans" cxnId="{3A285822-7829-4981-8E81-3A3C566CE655}">
      <dgm:prSet/>
      <dgm:spPr/>
      <dgm:t>
        <a:bodyPr/>
        <a:lstStyle/>
        <a:p>
          <a:endParaRPr lang="en-US"/>
        </a:p>
      </dgm:t>
    </dgm:pt>
    <dgm:pt modelId="{A781BB25-CADB-45D2-9E72-C726AD4A3348}" type="sibTrans" cxnId="{3A285822-7829-4981-8E81-3A3C566CE655}">
      <dgm:prSet/>
      <dgm:spPr/>
      <dgm:t>
        <a:bodyPr/>
        <a:lstStyle/>
        <a:p>
          <a:endParaRPr lang="en-US"/>
        </a:p>
      </dgm:t>
    </dgm:pt>
    <dgm:pt modelId="{4E9BEB4C-EAB1-41BD-8EAA-D6051A9A0F3F}" type="pres">
      <dgm:prSet presAssocID="{5602B841-75AC-47C9-9322-ACA1AB1D4B03}" presName="matrix" presStyleCnt="0">
        <dgm:presLayoutVars>
          <dgm:chMax val="1"/>
          <dgm:dir/>
          <dgm:resizeHandles val="exact"/>
        </dgm:presLayoutVars>
      </dgm:prSet>
      <dgm:spPr/>
    </dgm:pt>
    <dgm:pt modelId="{88203DE5-7894-43D3-820A-1744A0AA2489}" type="pres">
      <dgm:prSet presAssocID="{5602B841-75AC-47C9-9322-ACA1AB1D4B03}" presName="diamond" presStyleLbl="bgShp" presStyleIdx="0" presStyleCnt="1"/>
      <dgm:spPr/>
    </dgm:pt>
    <dgm:pt modelId="{CF9BC5B7-F761-450D-A0FE-0845432D47CB}" type="pres">
      <dgm:prSet presAssocID="{5602B841-75AC-47C9-9322-ACA1AB1D4B0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9C46C8-3A9E-4E81-AD0E-7DA22B50D9D2}" type="pres">
      <dgm:prSet presAssocID="{5602B841-75AC-47C9-9322-ACA1AB1D4B0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C98CFA-BB63-45B3-A3E7-B0CD0941B270}" type="pres">
      <dgm:prSet presAssocID="{5602B841-75AC-47C9-9322-ACA1AB1D4B0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F0F9E9F-ED1C-46D5-86AB-966D8053ED24}" type="pres">
      <dgm:prSet presAssocID="{5602B841-75AC-47C9-9322-ACA1AB1D4B0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F35516-8B36-41F0-910B-EE45F25D4E6C}" srcId="{5602B841-75AC-47C9-9322-ACA1AB1D4B03}" destId="{69FD7DA1-0EB5-4136-B8F7-140A5CAB4EA7}" srcOrd="1" destOrd="0" parTransId="{4CBBF76D-6238-483F-8808-4F06E3A8C0D1}" sibTransId="{6F6BDE76-9448-4261-8F6B-CE345AD94E28}"/>
    <dgm:cxn modelId="{3A285822-7829-4981-8E81-3A3C566CE655}" srcId="{5602B841-75AC-47C9-9322-ACA1AB1D4B03}" destId="{BF42612C-AE2D-4AE2-A013-F6B9BFC09A30}" srcOrd="3" destOrd="0" parTransId="{4A93547B-625B-4C3E-A232-A4A36B351A05}" sibTransId="{A781BB25-CADB-45D2-9E72-C726AD4A3348}"/>
    <dgm:cxn modelId="{FDC8F760-245C-481F-A890-E2C961516714}" type="presOf" srcId="{BF42612C-AE2D-4AE2-A013-F6B9BFC09A30}" destId="{9F0F9E9F-ED1C-46D5-86AB-966D8053ED24}" srcOrd="0" destOrd="0" presId="urn:microsoft.com/office/officeart/2005/8/layout/matrix3"/>
    <dgm:cxn modelId="{8E5F5549-0858-4323-8BDD-E38E86E159B0}" type="presOf" srcId="{6E1FD35E-D6C9-4C11-96BB-366EC7B87850}" destId="{0CC98CFA-BB63-45B3-A3E7-B0CD0941B270}" srcOrd="0" destOrd="0" presId="urn:microsoft.com/office/officeart/2005/8/layout/matrix3"/>
    <dgm:cxn modelId="{2E5EE76F-FD98-41E3-A83A-2D624270E46F}" type="presOf" srcId="{69FD7DA1-0EB5-4136-B8F7-140A5CAB4EA7}" destId="{C19C46C8-3A9E-4E81-AD0E-7DA22B50D9D2}" srcOrd="0" destOrd="0" presId="urn:microsoft.com/office/officeart/2005/8/layout/matrix3"/>
    <dgm:cxn modelId="{756477CC-D5BA-4AA6-A8F7-3893F3CF591B}" type="presOf" srcId="{5602B841-75AC-47C9-9322-ACA1AB1D4B03}" destId="{4E9BEB4C-EAB1-41BD-8EAA-D6051A9A0F3F}" srcOrd="0" destOrd="0" presId="urn:microsoft.com/office/officeart/2005/8/layout/matrix3"/>
    <dgm:cxn modelId="{5599B6D5-F1AA-4008-B303-91B33BDABA1B}" srcId="{5602B841-75AC-47C9-9322-ACA1AB1D4B03}" destId="{6E1FD35E-D6C9-4C11-96BB-366EC7B87850}" srcOrd="2" destOrd="0" parTransId="{E37093F3-CB5D-4EB1-986C-883DDE581BFF}" sibTransId="{91C3F21C-8572-481B-8096-6D4BB3208B72}"/>
    <dgm:cxn modelId="{08C422D7-3731-4812-9D4B-2FD432578DA5}" srcId="{5602B841-75AC-47C9-9322-ACA1AB1D4B03}" destId="{B9A83396-9BD2-467F-8C47-E260D10DB40D}" srcOrd="0" destOrd="0" parTransId="{DBF41CB9-F09C-46C4-A134-6389CC56B126}" sibTransId="{4B411A2F-A87E-48BC-A017-2C535A057F6A}"/>
    <dgm:cxn modelId="{A71850FD-359A-449A-B64B-83C124C17ECE}" type="presOf" srcId="{B9A83396-9BD2-467F-8C47-E260D10DB40D}" destId="{CF9BC5B7-F761-450D-A0FE-0845432D47CB}" srcOrd="0" destOrd="0" presId="urn:microsoft.com/office/officeart/2005/8/layout/matrix3"/>
    <dgm:cxn modelId="{1A207F8F-6C28-433F-83EC-7418B584B005}" type="presParOf" srcId="{4E9BEB4C-EAB1-41BD-8EAA-D6051A9A0F3F}" destId="{88203DE5-7894-43D3-820A-1744A0AA2489}" srcOrd="0" destOrd="0" presId="urn:microsoft.com/office/officeart/2005/8/layout/matrix3"/>
    <dgm:cxn modelId="{CD58D1B8-60D4-4078-B234-91D2AC409259}" type="presParOf" srcId="{4E9BEB4C-EAB1-41BD-8EAA-D6051A9A0F3F}" destId="{CF9BC5B7-F761-450D-A0FE-0845432D47CB}" srcOrd="1" destOrd="0" presId="urn:microsoft.com/office/officeart/2005/8/layout/matrix3"/>
    <dgm:cxn modelId="{62F44090-74BC-48A7-94D0-C4F8C99BF7EB}" type="presParOf" srcId="{4E9BEB4C-EAB1-41BD-8EAA-D6051A9A0F3F}" destId="{C19C46C8-3A9E-4E81-AD0E-7DA22B50D9D2}" srcOrd="2" destOrd="0" presId="urn:microsoft.com/office/officeart/2005/8/layout/matrix3"/>
    <dgm:cxn modelId="{C4F1CF84-93E2-41BF-9D84-F2789A07512E}" type="presParOf" srcId="{4E9BEB4C-EAB1-41BD-8EAA-D6051A9A0F3F}" destId="{0CC98CFA-BB63-45B3-A3E7-B0CD0941B270}" srcOrd="3" destOrd="0" presId="urn:microsoft.com/office/officeart/2005/8/layout/matrix3"/>
    <dgm:cxn modelId="{AC8A2442-409D-4318-AED6-B96243A15A52}" type="presParOf" srcId="{4E9BEB4C-EAB1-41BD-8EAA-D6051A9A0F3F}" destId="{9F0F9E9F-ED1C-46D5-86AB-966D8053ED2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6EF554-B7E2-498D-921A-366A061003E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BA0CE13-49E0-4C5F-A4CF-8A126CE38A23}">
      <dgm:prSet/>
      <dgm:spPr/>
      <dgm:t>
        <a:bodyPr/>
        <a:lstStyle/>
        <a:p>
          <a:r>
            <a:rPr lang="en-US" dirty="0"/>
            <a:t>Gaussian Mixture Models</a:t>
          </a:r>
        </a:p>
      </dgm:t>
    </dgm:pt>
    <dgm:pt modelId="{5C177CA3-5E34-44A6-8704-AB2E6E547EB7}" type="parTrans" cxnId="{E3B2A1D2-48C0-4F9A-BB11-D4492253A8A2}">
      <dgm:prSet/>
      <dgm:spPr/>
      <dgm:t>
        <a:bodyPr/>
        <a:lstStyle/>
        <a:p>
          <a:endParaRPr lang="en-US"/>
        </a:p>
      </dgm:t>
    </dgm:pt>
    <dgm:pt modelId="{A32CFE59-4A72-4734-BC40-16E43A55D5CE}" type="sibTrans" cxnId="{E3B2A1D2-48C0-4F9A-BB11-D4492253A8A2}">
      <dgm:prSet/>
      <dgm:spPr/>
      <dgm:t>
        <a:bodyPr/>
        <a:lstStyle/>
        <a:p>
          <a:endParaRPr lang="en-US"/>
        </a:p>
      </dgm:t>
    </dgm:pt>
    <dgm:pt modelId="{A37EF33E-5399-4C1D-8D2B-7D5A13148DB2}">
      <dgm:prSet/>
      <dgm:spPr/>
      <dgm:t>
        <a:bodyPr/>
        <a:lstStyle/>
        <a:p>
          <a:r>
            <a:rPr lang="en-US"/>
            <a:t>Assumes class distribution is Normal</a:t>
          </a:r>
        </a:p>
      </dgm:t>
    </dgm:pt>
    <dgm:pt modelId="{34F95D19-1A32-4931-B8B3-C1A3EB26AA8C}" type="parTrans" cxnId="{EA2D3484-2056-483F-9BC7-A79DC01E6813}">
      <dgm:prSet/>
      <dgm:spPr/>
      <dgm:t>
        <a:bodyPr/>
        <a:lstStyle/>
        <a:p>
          <a:endParaRPr lang="en-US"/>
        </a:p>
      </dgm:t>
    </dgm:pt>
    <dgm:pt modelId="{0FA253C9-51C3-4BA9-9121-E0FCC29321BA}" type="sibTrans" cxnId="{EA2D3484-2056-483F-9BC7-A79DC01E6813}">
      <dgm:prSet/>
      <dgm:spPr/>
      <dgm:t>
        <a:bodyPr/>
        <a:lstStyle/>
        <a:p>
          <a:endParaRPr lang="en-US"/>
        </a:p>
      </dgm:t>
    </dgm:pt>
    <dgm:pt modelId="{0EE66372-D66C-4611-B18F-615DE75EC629}">
      <dgm:prSet/>
      <dgm:spPr/>
      <dgm:t>
        <a:bodyPr/>
        <a:lstStyle/>
        <a:p>
          <a:r>
            <a:rPr lang="en-US"/>
            <a:t>Iteratively generates a model for the distribution of classes</a:t>
          </a:r>
        </a:p>
      </dgm:t>
    </dgm:pt>
    <dgm:pt modelId="{28850629-F921-4583-B7F6-86DA6AC31CB6}" type="parTrans" cxnId="{4FBE16F5-8638-43B4-80CB-0F92D78E8F06}">
      <dgm:prSet/>
      <dgm:spPr/>
      <dgm:t>
        <a:bodyPr/>
        <a:lstStyle/>
        <a:p>
          <a:endParaRPr lang="en-US"/>
        </a:p>
      </dgm:t>
    </dgm:pt>
    <dgm:pt modelId="{46895EF4-C100-4A47-93CC-AFA4783B06F9}" type="sibTrans" cxnId="{4FBE16F5-8638-43B4-80CB-0F92D78E8F06}">
      <dgm:prSet/>
      <dgm:spPr/>
      <dgm:t>
        <a:bodyPr/>
        <a:lstStyle/>
        <a:p>
          <a:endParaRPr lang="en-US"/>
        </a:p>
      </dgm:t>
    </dgm:pt>
    <dgm:pt modelId="{BE07DE76-7878-4356-A1CE-9ECECE69ACA7}">
      <dgm:prSet/>
      <dgm:spPr/>
      <dgm:t>
        <a:bodyPr/>
        <a:lstStyle/>
        <a:p>
          <a:r>
            <a:rPr lang="en-US" dirty="0"/>
            <a:t>SVM</a:t>
          </a:r>
        </a:p>
      </dgm:t>
    </dgm:pt>
    <dgm:pt modelId="{320559A5-FE34-4C27-9BFB-1D45736E8B4C}" type="parTrans" cxnId="{137EDC33-1350-45CC-9B8A-E4F61B2BE5B8}">
      <dgm:prSet/>
      <dgm:spPr/>
      <dgm:t>
        <a:bodyPr/>
        <a:lstStyle/>
        <a:p>
          <a:endParaRPr lang="en-US"/>
        </a:p>
      </dgm:t>
    </dgm:pt>
    <dgm:pt modelId="{B8130A4F-A818-4E87-BEEC-798B91DEADA5}" type="sibTrans" cxnId="{137EDC33-1350-45CC-9B8A-E4F61B2BE5B8}">
      <dgm:prSet/>
      <dgm:spPr/>
      <dgm:t>
        <a:bodyPr/>
        <a:lstStyle/>
        <a:p>
          <a:endParaRPr lang="en-US"/>
        </a:p>
      </dgm:t>
    </dgm:pt>
    <dgm:pt modelId="{2A6D6482-E535-41E5-B6E4-DD5D90B634B4}">
      <dgm:prSet/>
      <dgm:spPr/>
      <dgm:t>
        <a:bodyPr/>
        <a:lstStyle/>
        <a:p>
          <a:r>
            <a:rPr lang="en-US"/>
            <a:t>Separating Hyperplane</a:t>
          </a:r>
        </a:p>
      </dgm:t>
    </dgm:pt>
    <dgm:pt modelId="{789642B7-3348-4E70-AD5A-BCFBC50942DC}" type="parTrans" cxnId="{83214043-8A61-44B1-BAEE-11F4F246A83B}">
      <dgm:prSet/>
      <dgm:spPr/>
      <dgm:t>
        <a:bodyPr/>
        <a:lstStyle/>
        <a:p>
          <a:endParaRPr lang="en-US"/>
        </a:p>
      </dgm:t>
    </dgm:pt>
    <dgm:pt modelId="{182E5605-2CA0-42E2-929A-7F9C950D3106}" type="sibTrans" cxnId="{83214043-8A61-44B1-BAEE-11F4F246A83B}">
      <dgm:prSet/>
      <dgm:spPr/>
      <dgm:t>
        <a:bodyPr/>
        <a:lstStyle/>
        <a:p>
          <a:endParaRPr lang="en-US"/>
        </a:p>
      </dgm:t>
    </dgm:pt>
    <dgm:pt modelId="{6267A20E-F3FF-4E99-BA1D-5EFBA0D48F5A}">
      <dgm:prSet/>
      <dgm:spPr/>
      <dgm:t>
        <a:bodyPr/>
        <a:lstStyle/>
        <a:p>
          <a:r>
            <a:rPr lang="en-US" dirty="0"/>
            <a:t>Kernel to handle higher dimensions</a:t>
          </a:r>
        </a:p>
      </dgm:t>
    </dgm:pt>
    <dgm:pt modelId="{3D2A3903-8857-4961-9711-679CFEF46A72}" type="parTrans" cxnId="{5CBC5C70-EED2-4257-9DA2-9ED494AE699A}">
      <dgm:prSet/>
      <dgm:spPr/>
      <dgm:t>
        <a:bodyPr/>
        <a:lstStyle/>
        <a:p>
          <a:endParaRPr lang="en-US"/>
        </a:p>
      </dgm:t>
    </dgm:pt>
    <dgm:pt modelId="{10433DCF-1F20-4A00-9308-0DE116069873}" type="sibTrans" cxnId="{5CBC5C70-EED2-4257-9DA2-9ED494AE699A}">
      <dgm:prSet/>
      <dgm:spPr/>
      <dgm:t>
        <a:bodyPr/>
        <a:lstStyle/>
        <a:p>
          <a:endParaRPr lang="en-US"/>
        </a:p>
      </dgm:t>
    </dgm:pt>
    <dgm:pt modelId="{D6634551-6979-4B7C-ADB3-7ADE93887E69}">
      <dgm:prSet/>
      <dgm:spPr/>
      <dgm:t>
        <a:bodyPr/>
        <a:lstStyle/>
        <a:p>
          <a:r>
            <a:rPr lang="en-US" dirty="0"/>
            <a:t>Logistic Regression</a:t>
          </a:r>
        </a:p>
      </dgm:t>
    </dgm:pt>
    <dgm:pt modelId="{20504A89-5BAA-4D42-9996-B35BE0DFF4BF}" type="parTrans" cxnId="{D766828E-85F7-42F0-81E5-235397033053}">
      <dgm:prSet/>
      <dgm:spPr/>
      <dgm:t>
        <a:bodyPr/>
        <a:lstStyle/>
        <a:p>
          <a:endParaRPr lang="en-US"/>
        </a:p>
      </dgm:t>
    </dgm:pt>
    <dgm:pt modelId="{F944466F-6EE1-4A26-AFE0-234B26794949}" type="sibTrans" cxnId="{D766828E-85F7-42F0-81E5-235397033053}">
      <dgm:prSet/>
      <dgm:spPr/>
      <dgm:t>
        <a:bodyPr/>
        <a:lstStyle/>
        <a:p>
          <a:endParaRPr lang="en-US"/>
        </a:p>
      </dgm:t>
    </dgm:pt>
    <dgm:pt modelId="{A2F01C39-0F8E-44A4-BDE0-346A48FAFAD5}">
      <dgm:prSet/>
      <dgm:spPr/>
      <dgm:t>
        <a:bodyPr/>
        <a:lstStyle/>
        <a:p>
          <a:r>
            <a:rPr lang="en-US"/>
            <a:t>Linearly separates data</a:t>
          </a:r>
        </a:p>
      </dgm:t>
    </dgm:pt>
    <dgm:pt modelId="{93978FDD-437F-4D95-965F-1D9952025389}" type="parTrans" cxnId="{378CFE74-E75C-4AD7-B330-975198F2E6DE}">
      <dgm:prSet/>
      <dgm:spPr/>
      <dgm:t>
        <a:bodyPr/>
        <a:lstStyle/>
        <a:p>
          <a:endParaRPr lang="en-US"/>
        </a:p>
      </dgm:t>
    </dgm:pt>
    <dgm:pt modelId="{58A199BE-D2F6-4F5B-9240-C646D7627014}" type="sibTrans" cxnId="{378CFE74-E75C-4AD7-B330-975198F2E6DE}">
      <dgm:prSet/>
      <dgm:spPr/>
      <dgm:t>
        <a:bodyPr/>
        <a:lstStyle/>
        <a:p>
          <a:endParaRPr lang="en-US"/>
        </a:p>
      </dgm:t>
    </dgm:pt>
    <dgm:pt modelId="{231BAED9-CD22-4FD6-8306-2A09066F2831}">
      <dgm:prSet/>
      <dgm:spPr/>
      <dgm:t>
        <a:bodyPr/>
        <a:lstStyle/>
        <a:p>
          <a:r>
            <a:rPr lang="en-US"/>
            <a:t>Based on sigmoid</a:t>
          </a:r>
        </a:p>
      </dgm:t>
    </dgm:pt>
    <dgm:pt modelId="{1FDA8273-7D02-4CF0-ABBC-3D087C98811D}" type="parTrans" cxnId="{B95BBA39-C43B-4EE7-BB6B-80D209CB47D2}">
      <dgm:prSet/>
      <dgm:spPr/>
      <dgm:t>
        <a:bodyPr/>
        <a:lstStyle/>
        <a:p>
          <a:endParaRPr lang="en-US"/>
        </a:p>
      </dgm:t>
    </dgm:pt>
    <dgm:pt modelId="{B33BFA89-2EB0-4A6B-BFC7-AE4B8174A8E5}" type="sibTrans" cxnId="{B95BBA39-C43B-4EE7-BB6B-80D209CB47D2}">
      <dgm:prSet/>
      <dgm:spPr/>
      <dgm:t>
        <a:bodyPr/>
        <a:lstStyle/>
        <a:p>
          <a:endParaRPr lang="en-US"/>
        </a:p>
      </dgm:t>
    </dgm:pt>
    <dgm:pt modelId="{F5CA4261-80E6-4257-97C0-924D4E3C42AE}">
      <dgm:prSet/>
      <dgm:spPr/>
      <dgm:t>
        <a:bodyPr/>
        <a:lstStyle/>
        <a:p>
          <a:r>
            <a:rPr lang="en-US"/>
            <a:t>Complement Naïve Bayes</a:t>
          </a:r>
        </a:p>
      </dgm:t>
    </dgm:pt>
    <dgm:pt modelId="{C2F73D6E-AC91-403B-8845-AFD09A597D6B}" type="parTrans" cxnId="{3802CD95-7473-4CA5-9D9D-5F6AA1D3E75D}">
      <dgm:prSet/>
      <dgm:spPr/>
      <dgm:t>
        <a:bodyPr/>
        <a:lstStyle/>
        <a:p>
          <a:endParaRPr lang="en-US"/>
        </a:p>
      </dgm:t>
    </dgm:pt>
    <dgm:pt modelId="{675C9660-EC92-4D57-808A-17DA7D3BAB25}" type="sibTrans" cxnId="{3802CD95-7473-4CA5-9D9D-5F6AA1D3E75D}">
      <dgm:prSet/>
      <dgm:spPr/>
      <dgm:t>
        <a:bodyPr/>
        <a:lstStyle/>
        <a:p>
          <a:endParaRPr lang="en-US"/>
        </a:p>
      </dgm:t>
    </dgm:pt>
    <dgm:pt modelId="{131EC5B1-AAC9-4251-8787-D8CCDDD4B00A}">
      <dgm:prSet/>
      <dgm:spPr/>
      <dgm:t>
        <a:bodyPr/>
        <a:lstStyle/>
        <a:p>
          <a:r>
            <a:rPr lang="en-US"/>
            <a:t>Assumes features are orthogonal, independent</a:t>
          </a:r>
        </a:p>
      </dgm:t>
    </dgm:pt>
    <dgm:pt modelId="{FCD10153-941F-49AF-BE8A-2ACC496EC20C}" type="parTrans" cxnId="{B7B2C9F5-C67F-43D4-A561-4C260F6B1E87}">
      <dgm:prSet/>
      <dgm:spPr/>
      <dgm:t>
        <a:bodyPr/>
        <a:lstStyle/>
        <a:p>
          <a:endParaRPr lang="en-US"/>
        </a:p>
      </dgm:t>
    </dgm:pt>
    <dgm:pt modelId="{C584176B-8B82-43B0-822B-5F21D9C92CF7}" type="sibTrans" cxnId="{B7B2C9F5-C67F-43D4-A561-4C260F6B1E87}">
      <dgm:prSet/>
      <dgm:spPr/>
      <dgm:t>
        <a:bodyPr/>
        <a:lstStyle/>
        <a:p>
          <a:endParaRPr lang="en-US"/>
        </a:p>
      </dgm:t>
    </dgm:pt>
    <dgm:pt modelId="{E16EBBE3-AEAF-4719-BBC8-FACA30AECC78}">
      <dgm:prSet/>
      <dgm:spPr/>
      <dgm:t>
        <a:bodyPr/>
        <a:lstStyle/>
        <a:p>
          <a:r>
            <a:rPr lang="en-US"/>
            <a:t>Generates a prior probability based on frequency samples in class. </a:t>
          </a:r>
        </a:p>
      </dgm:t>
    </dgm:pt>
    <dgm:pt modelId="{E7E26960-EF16-445F-9D37-30BE2E0887AE}" type="parTrans" cxnId="{3C10955B-7D48-4BBA-BA1E-03F1A59F7142}">
      <dgm:prSet/>
      <dgm:spPr/>
      <dgm:t>
        <a:bodyPr/>
        <a:lstStyle/>
        <a:p>
          <a:endParaRPr lang="en-US"/>
        </a:p>
      </dgm:t>
    </dgm:pt>
    <dgm:pt modelId="{5DD27D26-729E-49D1-A3B9-D44932CB3EBD}" type="sibTrans" cxnId="{3C10955B-7D48-4BBA-BA1E-03F1A59F7142}">
      <dgm:prSet/>
      <dgm:spPr/>
      <dgm:t>
        <a:bodyPr/>
        <a:lstStyle/>
        <a:p>
          <a:endParaRPr lang="en-US"/>
        </a:p>
      </dgm:t>
    </dgm:pt>
    <dgm:pt modelId="{C9342A7A-C535-4A61-ADE5-284610206233}" type="pres">
      <dgm:prSet presAssocID="{E66EF554-B7E2-498D-921A-366A061003EE}" presName="Name0" presStyleCnt="0">
        <dgm:presLayoutVars>
          <dgm:dir/>
          <dgm:animLvl val="lvl"/>
          <dgm:resizeHandles val="exact"/>
        </dgm:presLayoutVars>
      </dgm:prSet>
      <dgm:spPr/>
    </dgm:pt>
    <dgm:pt modelId="{8DFAA06E-EF41-4335-BAE2-D4C41A416D2E}" type="pres">
      <dgm:prSet presAssocID="{9BA0CE13-49E0-4C5F-A4CF-8A126CE38A23}" presName="composite" presStyleCnt="0"/>
      <dgm:spPr/>
    </dgm:pt>
    <dgm:pt modelId="{3FF91CC5-FC5B-4AA0-8FE4-4BD2F8932EFD}" type="pres">
      <dgm:prSet presAssocID="{9BA0CE13-49E0-4C5F-A4CF-8A126CE38A23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34C46A0F-65C2-4BDB-85DD-E2B167515F9C}" type="pres">
      <dgm:prSet presAssocID="{9BA0CE13-49E0-4C5F-A4CF-8A126CE38A23}" presName="desTx" presStyleLbl="alignAccFollowNode1" presStyleIdx="0" presStyleCnt="4">
        <dgm:presLayoutVars>
          <dgm:bulletEnabled val="1"/>
        </dgm:presLayoutVars>
      </dgm:prSet>
      <dgm:spPr/>
    </dgm:pt>
    <dgm:pt modelId="{3485C166-8EA4-4B33-B21C-56734C22057E}" type="pres">
      <dgm:prSet presAssocID="{A32CFE59-4A72-4734-BC40-16E43A55D5CE}" presName="space" presStyleCnt="0"/>
      <dgm:spPr/>
    </dgm:pt>
    <dgm:pt modelId="{08173004-C856-4D0D-91A7-4B642B0F47D8}" type="pres">
      <dgm:prSet presAssocID="{BE07DE76-7878-4356-A1CE-9ECECE69ACA7}" presName="composite" presStyleCnt="0"/>
      <dgm:spPr/>
    </dgm:pt>
    <dgm:pt modelId="{DFA683D1-28E0-4107-9351-7E1F47195E19}" type="pres">
      <dgm:prSet presAssocID="{BE07DE76-7878-4356-A1CE-9ECECE69ACA7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4D849FA5-8890-4C92-81F3-0181E32A4541}" type="pres">
      <dgm:prSet presAssocID="{BE07DE76-7878-4356-A1CE-9ECECE69ACA7}" presName="desTx" presStyleLbl="alignAccFollowNode1" presStyleIdx="1" presStyleCnt="4">
        <dgm:presLayoutVars>
          <dgm:bulletEnabled val="1"/>
        </dgm:presLayoutVars>
      </dgm:prSet>
      <dgm:spPr/>
    </dgm:pt>
    <dgm:pt modelId="{D34D5E50-8836-4539-A45F-450099AF81B1}" type="pres">
      <dgm:prSet presAssocID="{B8130A4F-A818-4E87-BEEC-798B91DEADA5}" presName="space" presStyleCnt="0"/>
      <dgm:spPr/>
    </dgm:pt>
    <dgm:pt modelId="{CCD9742E-2461-4EC2-A5BD-6285575A85EA}" type="pres">
      <dgm:prSet presAssocID="{D6634551-6979-4B7C-ADB3-7ADE93887E69}" presName="composite" presStyleCnt="0"/>
      <dgm:spPr/>
    </dgm:pt>
    <dgm:pt modelId="{E0430D7E-4D57-4325-8508-61D4048BA735}" type="pres">
      <dgm:prSet presAssocID="{D6634551-6979-4B7C-ADB3-7ADE93887E6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0983DFF3-ECDF-45E5-B3A6-97BCB8DCED84}" type="pres">
      <dgm:prSet presAssocID="{D6634551-6979-4B7C-ADB3-7ADE93887E69}" presName="desTx" presStyleLbl="alignAccFollowNode1" presStyleIdx="2" presStyleCnt="4">
        <dgm:presLayoutVars>
          <dgm:bulletEnabled val="1"/>
        </dgm:presLayoutVars>
      </dgm:prSet>
      <dgm:spPr/>
    </dgm:pt>
    <dgm:pt modelId="{08238294-FE5B-49F5-BF93-5FBAE247D86C}" type="pres">
      <dgm:prSet presAssocID="{F944466F-6EE1-4A26-AFE0-234B26794949}" presName="space" presStyleCnt="0"/>
      <dgm:spPr/>
    </dgm:pt>
    <dgm:pt modelId="{CD9139BB-1340-4F9D-B23B-39284D2F7D13}" type="pres">
      <dgm:prSet presAssocID="{F5CA4261-80E6-4257-97C0-924D4E3C42AE}" presName="composite" presStyleCnt="0"/>
      <dgm:spPr/>
    </dgm:pt>
    <dgm:pt modelId="{F3456F2F-10CA-485B-BF5E-369610DDF12E}" type="pres">
      <dgm:prSet presAssocID="{F5CA4261-80E6-4257-97C0-924D4E3C42A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C2674D3-DD01-4DBC-8419-36F73FBCA48A}" type="pres">
      <dgm:prSet presAssocID="{F5CA4261-80E6-4257-97C0-924D4E3C42A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DB78F0C-3DFE-495F-A4B3-CEE0C83A8540}" type="presOf" srcId="{E16EBBE3-AEAF-4719-BBC8-FACA30AECC78}" destId="{AC2674D3-DD01-4DBC-8419-36F73FBCA48A}" srcOrd="0" destOrd="1" presId="urn:microsoft.com/office/officeart/2005/8/layout/hList1"/>
    <dgm:cxn modelId="{2741CB0D-20DA-4F42-8984-D721451DD366}" type="presOf" srcId="{BE07DE76-7878-4356-A1CE-9ECECE69ACA7}" destId="{DFA683D1-28E0-4107-9351-7E1F47195E19}" srcOrd="0" destOrd="0" presId="urn:microsoft.com/office/officeart/2005/8/layout/hList1"/>
    <dgm:cxn modelId="{DEA49013-B342-401A-B567-9220EC8235F8}" type="presOf" srcId="{9BA0CE13-49E0-4C5F-A4CF-8A126CE38A23}" destId="{3FF91CC5-FC5B-4AA0-8FE4-4BD2F8932EFD}" srcOrd="0" destOrd="0" presId="urn:microsoft.com/office/officeart/2005/8/layout/hList1"/>
    <dgm:cxn modelId="{F4C00115-FAB2-46CD-B47A-12233C0661C4}" type="presOf" srcId="{E66EF554-B7E2-498D-921A-366A061003EE}" destId="{C9342A7A-C535-4A61-ADE5-284610206233}" srcOrd="0" destOrd="0" presId="urn:microsoft.com/office/officeart/2005/8/layout/hList1"/>
    <dgm:cxn modelId="{137EDC33-1350-45CC-9B8A-E4F61B2BE5B8}" srcId="{E66EF554-B7E2-498D-921A-366A061003EE}" destId="{BE07DE76-7878-4356-A1CE-9ECECE69ACA7}" srcOrd="1" destOrd="0" parTransId="{320559A5-FE34-4C27-9BFB-1D45736E8B4C}" sibTransId="{B8130A4F-A818-4E87-BEEC-798B91DEADA5}"/>
    <dgm:cxn modelId="{B95BBA39-C43B-4EE7-BB6B-80D209CB47D2}" srcId="{D6634551-6979-4B7C-ADB3-7ADE93887E69}" destId="{231BAED9-CD22-4FD6-8306-2A09066F2831}" srcOrd="1" destOrd="0" parTransId="{1FDA8273-7D02-4CF0-ABBC-3D087C98811D}" sibTransId="{B33BFA89-2EB0-4A6B-BFC7-AE4B8174A8E5}"/>
    <dgm:cxn modelId="{3C10955B-7D48-4BBA-BA1E-03F1A59F7142}" srcId="{F5CA4261-80E6-4257-97C0-924D4E3C42AE}" destId="{E16EBBE3-AEAF-4719-BBC8-FACA30AECC78}" srcOrd="1" destOrd="0" parTransId="{E7E26960-EF16-445F-9D37-30BE2E0887AE}" sibTransId="{5DD27D26-729E-49D1-A3B9-D44932CB3EBD}"/>
    <dgm:cxn modelId="{83214043-8A61-44B1-BAEE-11F4F246A83B}" srcId="{BE07DE76-7878-4356-A1CE-9ECECE69ACA7}" destId="{2A6D6482-E535-41E5-B6E4-DD5D90B634B4}" srcOrd="0" destOrd="0" parTransId="{789642B7-3348-4E70-AD5A-BCFBC50942DC}" sibTransId="{182E5605-2CA0-42E2-929A-7F9C950D3106}"/>
    <dgm:cxn modelId="{5CBC5C70-EED2-4257-9DA2-9ED494AE699A}" srcId="{BE07DE76-7878-4356-A1CE-9ECECE69ACA7}" destId="{6267A20E-F3FF-4E99-BA1D-5EFBA0D48F5A}" srcOrd="1" destOrd="0" parTransId="{3D2A3903-8857-4961-9711-679CFEF46A72}" sibTransId="{10433DCF-1F20-4A00-9308-0DE116069873}"/>
    <dgm:cxn modelId="{378CFE74-E75C-4AD7-B330-975198F2E6DE}" srcId="{D6634551-6979-4B7C-ADB3-7ADE93887E69}" destId="{A2F01C39-0F8E-44A4-BDE0-346A48FAFAD5}" srcOrd="0" destOrd="0" parTransId="{93978FDD-437F-4D95-965F-1D9952025389}" sibTransId="{58A199BE-D2F6-4F5B-9240-C646D7627014}"/>
    <dgm:cxn modelId="{00CF9F56-BD6A-4868-AEC2-1718FACAF1C1}" type="presOf" srcId="{6267A20E-F3FF-4E99-BA1D-5EFBA0D48F5A}" destId="{4D849FA5-8890-4C92-81F3-0181E32A4541}" srcOrd="0" destOrd="1" presId="urn:microsoft.com/office/officeart/2005/8/layout/hList1"/>
    <dgm:cxn modelId="{89782A57-56B2-4764-B30F-BFE115909E30}" type="presOf" srcId="{231BAED9-CD22-4FD6-8306-2A09066F2831}" destId="{0983DFF3-ECDF-45E5-B3A6-97BCB8DCED84}" srcOrd="0" destOrd="1" presId="urn:microsoft.com/office/officeart/2005/8/layout/hList1"/>
    <dgm:cxn modelId="{9F15CE77-6C80-4870-9562-FA10DD670A2F}" type="presOf" srcId="{D6634551-6979-4B7C-ADB3-7ADE93887E69}" destId="{E0430D7E-4D57-4325-8508-61D4048BA735}" srcOrd="0" destOrd="0" presId="urn:microsoft.com/office/officeart/2005/8/layout/hList1"/>
    <dgm:cxn modelId="{C7F12459-74FD-44C8-9C1C-B2F41D0134E3}" type="presOf" srcId="{A2F01C39-0F8E-44A4-BDE0-346A48FAFAD5}" destId="{0983DFF3-ECDF-45E5-B3A6-97BCB8DCED84}" srcOrd="0" destOrd="0" presId="urn:microsoft.com/office/officeart/2005/8/layout/hList1"/>
    <dgm:cxn modelId="{EA2D3484-2056-483F-9BC7-A79DC01E6813}" srcId="{9BA0CE13-49E0-4C5F-A4CF-8A126CE38A23}" destId="{A37EF33E-5399-4C1D-8D2B-7D5A13148DB2}" srcOrd="0" destOrd="0" parTransId="{34F95D19-1A32-4931-B8B3-C1A3EB26AA8C}" sibTransId="{0FA253C9-51C3-4BA9-9121-E0FCC29321BA}"/>
    <dgm:cxn modelId="{30EC9E87-9F81-43E1-871D-BC13A4C84379}" type="presOf" srcId="{131EC5B1-AAC9-4251-8787-D8CCDDD4B00A}" destId="{AC2674D3-DD01-4DBC-8419-36F73FBCA48A}" srcOrd="0" destOrd="0" presId="urn:microsoft.com/office/officeart/2005/8/layout/hList1"/>
    <dgm:cxn modelId="{D766828E-85F7-42F0-81E5-235397033053}" srcId="{E66EF554-B7E2-498D-921A-366A061003EE}" destId="{D6634551-6979-4B7C-ADB3-7ADE93887E69}" srcOrd="2" destOrd="0" parTransId="{20504A89-5BAA-4D42-9996-B35BE0DFF4BF}" sibTransId="{F944466F-6EE1-4A26-AFE0-234B26794949}"/>
    <dgm:cxn modelId="{78DDD291-8668-4EAA-8A92-A95943F57AB1}" type="presOf" srcId="{F5CA4261-80E6-4257-97C0-924D4E3C42AE}" destId="{F3456F2F-10CA-485B-BF5E-369610DDF12E}" srcOrd="0" destOrd="0" presId="urn:microsoft.com/office/officeart/2005/8/layout/hList1"/>
    <dgm:cxn modelId="{3802CD95-7473-4CA5-9D9D-5F6AA1D3E75D}" srcId="{E66EF554-B7E2-498D-921A-366A061003EE}" destId="{F5CA4261-80E6-4257-97C0-924D4E3C42AE}" srcOrd="3" destOrd="0" parTransId="{C2F73D6E-AC91-403B-8845-AFD09A597D6B}" sibTransId="{675C9660-EC92-4D57-808A-17DA7D3BAB25}"/>
    <dgm:cxn modelId="{FFC29F9E-4C99-4A73-B9BF-20A9C52E3993}" type="presOf" srcId="{A37EF33E-5399-4C1D-8D2B-7D5A13148DB2}" destId="{34C46A0F-65C2-4BDB-85DD-E2B167515F9C}" srcOrd="0" destOrd="0" presId="urn:microsoft.com/office/officeart/2005/8/layout/hList1"/>
    <dgm:cxn modelId="{77495CD2-9336-4CC0-87C6-BAFB1AF16F4A}" type="presOf" srcId="{0EE66372-D66C-4611-B18F-615DE75EC629}" destId="{34C46A0F-65C2-4BDB-85DD-E2B167515F9C}" srcOrd="0" destOrd="1" presId="urn:microsoft.com/office/officeart/2005/8/layout/hList1"/>
    <dgm:cxn modelId="{E3B2A1D2-48C0-4F9A-BB11-D4492253A8A2}" srcId="{E66EF554-B7E2-498D-921A-366A061003EE}" destId="{9BA0CE13-49E0-4C5F-A4CF-8A126CE38A23}" srcOrd="0" destOrd="0" parTransId="{5C177CA3-5E34-44A6-8704-AB2E6E547EB7}" sibTransId="{A32CFE59-4A72-4734-BC40-16E43A55D5CE}"/>
    <dgm:cxn modelId="{B0506BF2-B923-44EB-8B54-5826B595E811}" type="presOf" srcId="{2A6D6482-E535-41E5-B6E4-DD5D90B634B4}" destId="{4D849FA5-8890-4C92-81F3-0181E32A4541}" srcOrd="0" destOrd="0" presId="urn:microsoft.com/office/officeart/2005/8/layout/hList1"/>
    <dgm:cxn modelId="{4FBE16F5-8638-43B4-80CB-0F92D78E8F06}" srcId="{9BA0CE13-49E0-4C5F-A4CF-8A126CE38A23}" destId="{0EE66372-D66C-4611-B18F-615DE75EC629}" srcOrd="1" destOrd="0" parTransId="{28850629-F921-4583-B7F6-86DA6AC31CB6}" sibTransId="{46895EF4-C100-4A47-93CC-AFA4783B06F9}"/>
    <dgm:cxn modelId="{B7B2C9F5-C67F-43D4-A561-4C260F6B1E87}" srcId="{F5CA4261-80E6-4257-97C0-924D4E3C42AE}" destId="{131EC5B1-AAC9-4251-8787-D8CCDDD4B00A}" srcOrd="0" destOrd="0" parTransId="{FCD10153-941F-49AF-BE8A-2ACC496EC20C}" sibTransId="{C584176B-8B82-43B0-822B-5F21D9C92CF7}"/>
    <dgm:cxn modelId="{E00D6279-41E2-4400-AE8B-EDA76D7DE868}" type="presParOf" srcId="{C9342A7A-C535-4A61-ADE5-284610206233}" destId="{8DFAA06E-EF41-4335-BAE2-D4C41A416D2E}" srcOrd="0" destOrd="0" presId="urn:microsoft.com/office/officeart/2005/8/layout/hList1"/>
    <dgm:cxn modelId="{CA2456BB-FE8C-4CBA-974B-6ACE255CFC7A}" type="presParOf" srcId="{8DFAA06E-EF41-4335-BAE2-D4C41A416D2E}" destId="{3FF91CC5-FC5B-4AA0-8FE4-4BD2F8932EFD}" srcOrd="0" destOrd="0" presId="urn:microsoft.com/office/officeart/2005/8/layout/hList1"/>
    <dgm:cxn modelId="{301A745C-431F-413F-867D-FDE793FA875A}" type="presParOf" srcId="{8DFAA06E-EF41-4335-BAE2-D4C41A416D2E}" destId="{34C46A0F-65C2-4BDB-85DD-E2B167515F9C}" srcOrd="1" destOrd="0" presId="urn:microsoft.com/office/officeart/2005/8/layout/hList1"/>
    <dgm:cxn modelId="{49083EE3-224D-4BDF-A7BE-28109EA81E55}" type="presParOf" srcId="{C9342A7A-C535-4A61-ADE5-284610206233}" destId="{3485C166-8EA4-4B33-B21C-56734C22057E}" srcOrd="1" destOrd="0" presId="urn:microsoft.com/office/officeart/2005/8/layout/hList1"/>
    <dgm:cxn modelId="{0F8D4ED3-6534-4E63-B58C-90547CAE5FA1}" type="presParOf" srcId="{C9342A7A-C535-4A61-ADE5-284610206233}" destId="{08173004-C856-4D0D-91A7-4B642B0F47D8}" srcOrd="2" destOrd="0" presId="urn:microsoft.com/office/officeart/2005/8/layout/hList1"/>
    <dgm:cxn modelId="{FD66BFFE-D0AD-4EEA-807C-6103DFCBB4EC}" type="presParOf" srcId="{08173004-C856-4D0D-91A7-4B642B0F47D8}" destId="{DFA683D1-28E0-4107-9351-7E1F47195E19}" srcOrd="0" destOrd="0" presId="urn:microsoft.com/office/officeart/2005/8/layout/hList1"/>
    <dgm:cxn modelId="{577D2E09-FB47-4699-ACE5-CE32EB632ECD}" type="presParOf" srcId="{08173004-C856-4D0D-91A7-4B642B0F47D8}" destId="{4D849FA5-8890-4C92-81F3-0181E32A4541}" srcOrd="1" destOrd="0" presId="urn:microsoft.com/office/officeart/2005/8/layout/hList1"/>
    <dgm:cxn modelId="{AB27E8DD-6582-467B-8C6B-F142A8F264DE}" type="presParOf" srcId="{C9342A7A-C535-4A61-ADE5-284610206233}" destId="{D34D5E50-8836-4539-A45F-450099AF81B1}" srcOrd="3" destOrd="0" presId="urn:microsoft.com/office/officeart/2005/8/layout/hList1"/>
    <dgm:cxn modelId="{55008A51-CAD7-4404-9E93-26DF3C03DBEF}" type="presParOf" srcId="{C9342A7A-C535-4A61-ADE5-284610206233}" destId="{CCD9742E-2461-4EC2-A5BD-6285575A85EA}" srcOrd="4" destOrd="0" presId="urn:microsoft.com/office/officeart/2005/8/layout/hList1"/>
    <dgm:cxn modelId="{AADECAE9-73D7-4B15-9FC6-3369AA3BBA0A}" type="presParOf" srcId="{CCD9742E-2461-4EC2-A5BD-6285575A85EA}" destId="{E0430D7E-4D57-4325-8508-61D4048BA735}" srcOrd="0" destOrd="0" presId="urn:microsoft.com/office/officeart/2005/8/layout/hList1"/>
    <dgm:cxn modelId="{20AEE38F-5D33-42A0-BDB0-6BD18C21A0F4}" type="presParOf" srcId="{CCD9742E-2461-4EC2-A5BD-6285575A85EA}" destId="{0983DFF3-ECDF-45E5-B3A6-97BCB8DCED84}" srcOrd="1" destOrd="0" presId="urn:microsoft.com/office/officeart/2005/8/layout/hList1"/>
    <dgm:cxn modelId="{01BAF6F4-48B6-45C3-B366-8DCE8CE006DC}" type="presParOf" srcId="{C9342A7A-C535-4A61-ADE5-284610206233}" destId="{08238294-FE5B-49F5-BF93-5FBAE247D86C}" srcOrd="5" destOrd="0" presId="urn:microsoft.com/office/officeart/2005/8/layout/hList1"/>
    <dgm:cxn modelId="{F9577D78-655E-4C26-B2B0-DD4FB03DA4E1}" type="presParOf" srcId="{C9342A7A-C535-4A61-ADE5-284610206233}" destId="{CD9139BB-1340-4F9D-B23B-39284D2F7D13}" srcOrd="6" destOrd="0" presId="urn:microsoft.com/office/officeart/2005/8/layout/hList1"/>
    <dgm:cxn modelId="{39C9FFBA-724C-485F-AE68-EB71E6D998F9}" type="presParOf" srcId="{CD9139BB-1340-4F9D-B23B-39284D2F7D13}" destId="{F3456F2F-10CA-485B-BF5E-369610DDF12E}" srcOrd="0" destOrd="0" presId="urn:microsoft.com/office/officeart/2005/8/layout/hList1"/>
    <dgm:cxn modelId="{EC79A1E3-A9E9-4EA8-AFC0-A3819F914BAB}" type="presParOf" srcId="{CD9139BB-1340-4F9D-B23B-39284D2F7D13}" destId="{AC2674D3-DD01-4DBC-8419-36F73FBCA48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BDD6FB-E9FD-4BBF-B8A0-628BB4FD2BF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C07DAB8-5512-4942-93EB-BA5F4FFAF3B4}">
      <dgm:prSet/>
      <dgm:spPr/>
      <dgm:t>
        <a:bodyPr/>
        <a:lstStyle/>
        <a:p>
          <a:r>
            <a:rPr lang="en-US"/>
            <a:t>Strong Accuracy, Precision and Recall</a:t>
          </a:r>
        </a:p>
      </dgm:t>
    </dgm:pt>
    <dgm:pt modelId="{78578ADA-96AD-447F-BA58-200C35A60F17}" type="parTrans" cxnId="{73DB1793-3E9F-4025-B8F5-76147C368FBA}">
      <dgm:prSet/>
      <dgm:spPr/>
      <dgm:t>
        <a:bodyPr/>
        <a:lstStyle/>
        <a:p>
          <a:endParaRPr lang="en-US"/>
        </a:p>
      </dgm:t>
    </dgm:pt>
    <dgm:pt modelId="{96C1EB65-6646-421C-871E-A79297E5B7EE}" type="sibTrans" cxnId="{73DB1793-3E9F-4025-B8F5-76147C368FBA}">
      <dgm:prSet/>
      <dgm:spPr/>
      <dgm:t>
        <a:bodyPr/>
        <a:lstStyle/>
        <a:p>
          <a:endParaRPr lang="en-US"/>
        </a:p>
      </dgm:t>
    </dgm:pt>
    <dgm:pt modelId="{248E10BA-9BF3-4E1F-B970-952698FBD120}">
      <dgm:prSet/>
      <dgm:spPr/>
      <dgm:t>
        <a:bodyPr/>
        <a:lstStyle/>
        <a:p>
          <a:r>
            <a:rPr lang="en-US"/>
            <a:t>Data linearly separable</a:t>
          </a:r>
        </a:p>
      </dgm:t>
    </dgm:pt>
    <dgm:pt modelId="{F92AB46F-57D5-43B5-9FCD-F0DCF1125D21}" type="parTrans" cxnId="{91F4A1D0-C53F-4D7D-A096-876D0BEE22F7}">
      <dgm:prSet/>
      <dgm:spPr/>
      <dgm:t>
        <a:bodyPr/>
        <a:lstStyle/>
        <a:p>
          <a:endParaRPr lang="en-US"/>
        </a:p>
      </dgm:t>
    </dgm:pt>
    <dgm:pt modelId="{B371AB0C-43B6-4CE5-85C8-B8552BA7A1B7}" type="sibTrans" cxnId="{91F4A1D0-C53F-4D7D-A096-876D0BEE22F7}">
      <dgm:prSet/>
      <dgm:spPr/>
      <dgm:t>
        <a:bodyPr/>
        <a:lstStyle/>
        <a:p>
          <a:endParaRPr lang="en-US"/>
        </a:p>
      </dgm:t>
    </dgm:pt>
    <dgm:pt modelId="{4651B745-C943-4D0A-A0FE-7459FEA78530}">
      <dgm:prSet/>
      <dgm:spPr/>
      <dgm:t>
        <a:bodyPr/>
        <a:lstStyle/>
        <a:p>
          <a:r>
            <a:rPr lang="en-US"/>
            <a:t>Performed well even with unbalanced data</a:t>
          </a:r>
        </a:p>
      </dgm:t>
    </dgm:pt>
    <dgm:pt modelId="{3033629A-2448-4DAC-A94A-31BA937F019E}" type="parTrans" cxnId="{C58E52D8-C2FC-419C-9303-A10660B6AB47}">
      <dgm:prSet/>
      <dgm:spPr/>
      <dgm:t>
        <a:bodyPr/>
        <a:lstStyle/>
        <a:p>
          <a:endParaRPr lang="en-US"/>
        </a:p>
      </dgm:t>
    </dgm:pt>
    <dgm:pt modelId="{090B9FE3-CD27-45E3-8AB8-5EB58169AA7E}" type="sibTrans" cxnId="{C58E52D8-C2FC-419C-9303-A10660B6AB47}">
      <dgm:prSet/>
      <dgm:spPr/>
      <dgm:t>
        <a:bodyPr/>
        <a:lstStyle/>
        <a:p>
          <a:endParaRPr lang="en-US"/>
        </a:p>
      </dgm:t>
    </dgm:pt>
    <dgm:pt modelId="{253EA2F5-8C9E-4E5C-A645-514BFC9278F1}" type="pres">
      <dgm:prSet presAssocID="{CABDD6FB-E9FD-4BBF-B8A0-628BB4FD2BFD}" presName="root" presStyleCnt="0">
        <dgm:presLayoutVars>
          <dgm:dir/>
          <dgm:resizeHandles val="exact"/>
        </dgm:presLayoutVars>
      </dgm:prSet>
      <dgm:spPr/>
    </dgm:pt>
    <dgm:pt modelId="{9EFB24C0-E634-411E-B944-FE7043E6BA28}" type="pres">
      <dgm:prSet presAssocID="{EC07DAB8-5512-4942-93EB-BA5F4FFAF3B4}" presName="compNode" presStyleCnt="0"/>
      <dgm:spPr/>
    </dgm:pt>
    <dgm:pt modelId="{87A0F981-899D-435D-BB29-6FB165BE4A2B}" type="pres">
      <dgm:prSet presAssocID="{EC07DAB8-5512-4942-93EB-BA5F4FFAF3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AB2DFD7-568C-41F0-81AB-A5FD902FC007}" type="pres">
      <dgm:prSet presAssocID="{EC07DAB8-5512-4942-93EB-BA5F4FFAF3B4}" presName="spaceRect" presStyleCnt="0"/>
      <dgm:spPr/>
    </dgm:pt>
    <dgm:pt modelId="{98DF92FD-4FE2-4187-B951-589D9C3BACC4}" type="pres">
      <dgm:prSet presAssocID="{EC07DAB8-5512-4942-93EB-BA5F4FFAF3B4}" presName="textRect" presStyleLbl="revTx" presStyleIdx="0" presStyleCnt="3">
        <dgm:presLayoutVars>
          <dgm:chMax val="1"/>
          <dgm:chPref val="1"/>
        </dgm:presLayoutVars>
      </dgm:prSet>
      <dgm:spPr/>
    </dgm:pt>
    <dgm:pt modelId="{531D62A0-8646-44A9-B8C0-81A579CB406C}" type="pres">
      <dgm:prSet presAssocID="{96C1EB65-6646-421C-871E-A79297E5B7EE}" presName="sibTrans" presStyleCnt="0"/>
      <dgm:spPr/>
    </dgm:pt>
    <dgm:pt modelId="{3D70B163-7CFD-4EE8-A77E-EA0248AF49F4}" type="pres">
      <dgm:prSet presAssocID="{248E10BA-9BF3-4E1F-B970-952698FBD120}" presName="compNode" presStyleCnt="0"/>
      <dgm:spPr/>
    </dgm:pt>
    <dgm:pt modelId="{8F015AAF-161A-42D9-8C83-B4A06EE4CAEB}" type="pres">
      <dgm:prSet presAssocID="{248E10BA-9BF3-4E1F-B970-952698FBD1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ar Graph with solid fill"/>
        </a:ext>
      </dgm:extLst>
    </dgm:pt>
    <dgm:pt modelId="{BDE005AD-6F72-4B33-AE1B-9C63DEC7FAE2}" type="pres">
      <dgm:prSet presAssocID="{248E10BA-9BF3-4E1F-B970-952698FBD120}" presName="spaceRect" presStyleCnt="0"/>
      <dgm:spPr/>
    </dgm:pt>
    <dgm:pt modelId="{B3B72992-BF1C-4104-9D77-E6D7A644C354}" type="pres">
      <dgm:prSet presAssocID="{248E10BA-9BF3-4E1F-B970-952698FBD120}" presName="textRect" presStyleLbl="revTx" presStyleIdx="1" presStyleCnt="3">
        <dgm:presLayoutVars>
          <dgm:chMax val="1"/>
          <dgm:chPref val="1"/>
        </dgm:presLayoutVars>
      </dgm:prSet>
      <dgm:spPr/>
    </dgm:pt>
    <dgm:pt modelId="{B24583BC-64A8-4F8A-9967-AF4E812635B6}" type="pres">
      <dgm:prSet presAssocID="{B371AB0C-43B6-4CE5-85C8-B8552BA7A1B7}" presName="sibTrans" presStyleCnt="0"/>
      <dgm:spPr/>
    </dgm:pt>
    <dgm:pt modelId="{9AA304F4-FD54-47F6-ADCD-BA5FA2135F2C}" type="pres">
      <dgm:prSet presAssocID="{4651B745-C943-4D0A-A0FE-7459FEA78530}" presName="compNode" presStyleCnt="0"/>
      <dgm:spPr/>
    </dgm:pt>
    <dgm:pt modelId="{65006196-AC8B-43C1-BDFC-49D628A9615C}" type="pres">
      <dgm:prSet presAssocID="{4651B745-C943-4D0A-A0FE-7459FEA785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3A7ABF3-812C-40BD-BA7C-29AD2C8D2B56}" type="pres">
      <dgm:prSet presAssocID="{4651B745-C943-4D0A-A0FE-7459FEA78530}" presName="spaceRect" presStyleCnt="0"/>
      <dgm:spPr/>
    </dgm:pt>
    <dgm:pt modelId="{5BFECB30-3143-44ED-9BAB-BA71C48B81F5}" type="pres">
      <dgm:prSet presAssocID="{4651B745-C943-4D0A-A0FE-7459FEA785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3DB1793-3E9F-4025-B8F5-76147C368FBA}" srcId="{CABDD6FB-E9FD-4BBF-B8A0-628BB4FD2BFD}" destId="{EC07DAB8-5512-4942-93EB-BA5F4FFAF3B4}" srcOrd="0" destOrd="0" parTransId="{78578ADA-96AD-447F-BA58-200C35A60F17}" sibTransId="{96C1EB65-6646-421C-871E-A79297E5B7EE}"/>
    <dgm:cxn modelId="{267CE694-9272-4838-8DE1-EDE2565616AE}" type="presOf" srcId="{EC07DAB8-5512-4942-93EB-BA5F4FFAF3B4}" destId="{98DF92FD-4FE2-4187-B951-589D9C3BACC4}" srcOrd="0" destOrd="0" presId="urn:microsoft.com/office/officeart/2018/2/layout/IconLabelList"/>
    <dgm:cxn modelId="{7A0909BD-5A99-4D38-AFA7-43EDACF6E10E}" type="presOf" srcId="{CABDD6FB-E9FD-4BBF-B8A0-628BB4FD2BFD}" destId="{253EA2F5-8C9E-4E5C-A645-514BFC9278F1}" srcOrd="0" destOrd="0" presId="urn:microsoft.com/office/officeart/2018/2/layout/IconLabelList"/>
    <dgm:cxn modelId="{05BE60D0-8BFD-4EB9-A9A0-AC1E8D3D70F8}" type="presOf" srcId="{4651B745-C943-4D0A-A0FE-7459FEA78530}" destId="{5BFECB30-3143-44ED-9BAB-BA71C48B81F5}" srcOrd="0" destOrd="0" presId="urn:microsoft.com/office/officeart/2018/2/layout/IconLabelList"/>
    <dgm:cxn modelId="{91F4A1D0-C53F-4D7D-A096-876D0BEE22F7}" srcId="{CABDD6FB-E9FD-4BBF-B8A0-628BB4FD2BFD}" destId="{248E10BA-9BF3-4E1F-B970-952698FBD120}" srcOrd="1" destOrd="0" parTransId="{F92AB46F-57D5-43B5-9FCD-F0DCF1125D21}" sibTransId="{B371AB0C-43B6-4CE5-85C8-B8552BA7A1B7}"/>
    <dgm:cxn modelId="{C58E52D8-C2FC-419C-9303-A10660B6AB47}" srcId="{CABDD6FB-E9FD-4BBF-B8A0-628BB4FD2BFD}" destId="{4651B745-C943-4D0A-A0FE-7459FEA78530}" srcOrd="2" destOrd="0" parTransId="{3033629A-2448-4DAC-A94A-31BA937F019E}" sibTransId="{090B9FE3-CD27-45E3-8AB8-5EB58169AA7E}"/>
    <dgm:cxn modelId="{248C82F8-0271-499B-8DFC-64ADCA103B6A}" type="presOf" srcId="{248E10BA-9BF3-4E1F-B970-952698FBD120}" destId="{B3B72992-BF1C-4104-9D77-E6D7A644C354}" srcOrd="0" destOrd="0" presId="urn:microsoft.com/office/officeart/2018/2/layout/IconLabelList"/>
    <dgm:cxn modelId="{BE8B30CD-C118-4572-ACD0-97942110A263}" type="presParOf" srcId="{253EA2F5-8C9E-4E5C-A645-514BFC9278F1}" destId="{9EFB24C0-E634-411E-B944-FE7043E6BA28}" srcOrd="0" destOrd="0" presId="urn:microsoft.com/office/officeart/2018/2/layout/IconLabelList"/>
    <dgm:cxn modelId="{E8AE433E-5334-4B85-B3EE-CA42F24A30C2}" type="presParOf" srcId="{9EFB24C0-E634-411E-B944-FE7043E6BA28}" destId="{87A0F981-899D-435D-BB29-6FB165BE4A2B}" srcOrd="0" destOrd="0" presId="urn:microsoft.com/office/officeart/2018/2/layout/IconLabelList"/>
    <dgm:cxn modelId="{698C9E62-C796-432D-84CD-7824FAA7079C}" type="presParOf" srcId="{9EFB24C0-E634-411E-B944-FE7043E6BA28}" destId="{1AB2DFD7-568C-41F0-81AB-A5FD902FC007}" srcOrd="1" destOrd="0" presId="urn:microsoft.com/office/officeart/2018/2/layout/IconLabelList"/>
    <dgm:cxn modelId="{ED40C15C-2149-4952-87F6-4DB9922027AA}" type="presParOf" srcId="{9EFB24C0-E634-411E-B944-FE7043E6BA28}" destId="{98DF92FD-4FE2-4187-B951-589D9C3BACC4}" srcOrd="2" destOrd="0" presId="urn:microsoft.com/office/officeart/2018/2/layout/IconLabelList"/>
    <dgm:cxn modelId="{47F81330-A134-48A4-B786-286F3386B82C}" type="presParOf" srcId="{253EA2F5-8C9E-4E5C-A645-514BFC9278F1}" destId="{531D62A0-8646-44A9-B8C0-81A579CB406C}" srcOrd="1" destOrd="0" presId="urn:microsoft.com/office/officeart/2018/2/layout/IconLabelList"/>
    <dgm:cxn modelId="{C062CD93-C326-4524-A7E9-F706F3F5D30C}" type="presParOf" srcId="{253EA2F5-8C9E-4E5C-A645-514BFC9278F1}" destId="{3D70B163-7CFD-4EE8-A77E-EA0248AF49F4}" srcOrd="2" destOrd="0" presId="urn:microsoft.com/office/officeart/2018/2/layout/IconLabelList"/>
    <dgm:cxn modelId="{1EC53ABE-7B8B-4331-8D87-2B0A8158CCE8}" type="presParOf" srcId="{3D70B163-7CFD-4EE8-A77E-EA0248AF49F4}" destId="{8F015AAF-161A-42D9-8C83-B4A06EE4CAEB}" srcOrd="0" destOrd="0" presId="urn:microsoft.com/office/officeart/2018/2/layout/IconLabelList"/>
    <dgm:cxn modelId="{68530A3E-10B9-46C1-9EE3-D162FD737A49}" type="presParOf" srcId="{3D70B163-7CFD-4EE8-A77E-EA0248AF49F4}" destId="{BDE005AD-6F72-4B33-AE1B-9C63DEC7FAE2}" srcOrd="1" destOrd="0" presId="urn:microsoft.com/office/officeart/2018/2/layout/IconLabelList"/>
    <dgm:cxn modelId="{2F240671-89CF-4AAC-A2A1-56693EDE3491}" type="presParOf" srcId="{3D70B163-7CFD-4EE8-A77E-EA0248AF49F4}" destId="{B3B72992-BF1C-4104-9D77-E6D7A644C354}" srcOrd="2" destOrd="0" presId="urn:microsoft.com/office/officeart/2018/2/layout/IconLabelList"/>
    <dgm:cxn modelId="{C1DB8AB1-9528-49AF-A0B0-14CB20398EC2}" type="presParOf" srcId="{253EA2F5-8C9E-4E5C-A645-514BFC9278F1}" destId="{B24583BC-64A8-4F8A-9967-AF4E812635B6}" srcOrd="3" destOrd="0" presId="urn:microsoft.com/office/officeart/2018/2/layout/IconLabelList"/>
    <dgm:cxn modelId="{FBD99D58-3AE9-4448-9CF2-64C1C68AFA72}" type="presParOf" srcId="{253EA2F5-8C9E-4E5C-A645-514BFC9278F1}" destId="{9AA304F4-FD54-47F6-ADCD-BA5FA2135F2C}" srcOrd="4" destOrd="0" presId="urn:microsoft.com/office/officeart/2018/2/layout/IconLabelList"/>
    <dgm:cxn modelId="{FB9B1621-2746-4182-B6E1-4563C1F479EA}" type="presParOf" srcId="{9AA304F4-FD54-47F6-ADCD-BA5FA2135F2C}" destId="{65006196-AC8B-43C1-BDFC-49D628A9615C}" srcOrd="0" destOrd="0" presId="urn:microsoft.com/office/officeart/2018/2/layout/IconLabelList"/>
    <dgm:cxn modelId="{2A1953D3-607F-49F3-9453-8BE558AAB5AE}" type="presParOf" srcId="{9AA304F4-FD54-47F6-ADCD-BA5FA2135F2C}" destId="{53A7ABF3-812C-40BD-BA7C-29AD2C8D2B56}" srcOrd="1" destOrd="0" presId="urn:microsoft.com/office/officeart/2018/2/layout/IconLabelList"/>
    <dgm:cxn modelId="{B529D5AF-A3D3-460C-AC1D-B56D564900FE}" type="presParOf" srcId="{9AA304F4-FD54-47F6-ADCD-BA5FA2135F2C}" destId="{5BFECB30-3143-44ED-9BAB-BA71C48B81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03DE5-7894-43D3-820A-1744A0AA2489}">
      <dsp:nvSpPr>
        <dsp:cNvPr id="0" name=""/>
        <dsp:cNvSpPr/>
      </dsp:nvSpPr>
      <dsp:spPr>
        <a:xfrm>
          <a:off x="379476" y="0"/>
          <a:ext cx="5504687" cy="5504687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BC5B7-F761-450D-A0FE-0845432D47CB}">
      <dsp:nvSpPr>
        <dsp:cNvPr id="0" name=""/>
        <dsp:cNvSpPr/>
      </dsp:nvSpPr>
      <dsp:spPr>
        <a:xfrm>
          <a:off x="902421" y="522945"/>
          <a:ext cx="2146828" cy="21468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Fraud is a major issue all over the globe</a:t>
          </a:r>
        </a:p>
      </dsp:txBody>
      <dsp:txXfrm>
        <a:off x="1007221" y="627745"/>
        <a:ext cx="1937228" cy="1937228"/>
      </dsp:txXfrm>
    </dsp:sp>
    <dsp:sp modelId="{C19C46C8-3A9E-4E81-AD0E-7DA22B50D9D2}">
      <dsp:nvSpPr>
        <dsp:cNvPr id="0" name=""/>
        <dsp:cNvSpPr/>
      </dsp:nvSpPr>
      <dsp:spPr>
        <a:xfrm>
          <a:off x="3214390" y="522945"/>
          <a:ext cx="2146828" cy="2146828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Leads to $5.9 billion in losses in the USA 2021</a:t>
          </a:r>
        </a:p>
      </dsp:txBody>
      <dsp:txXfrm>
        <a:off x="3319190" y="627745"/>
        <a:ext cx="1937228" cy="1937228"/>
      </dsp:txXfrm>
    </dsp:sp>
    <dsp:sp modelId="{0CC98CFA-BB63-45B3-A3E7-B0CD0941B270}">
      <dsp:nvSpPr>
        <dsp:cNvPr id="0" name=""/>
        <dsp:cNvSpPr/>
      </dsp:nvSpPr>
      <dsp:spPr>
        <a:xfrm>
          <a:off x="902421" y="2834914"/>
          <a:ext cx="2146828" cy="2146828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 historical data to detect fraudulent transactions</a:t>
          </a:r>
        </a:p>
      </dsp:txBody>
      <dsp:txXfrm>
        <a:off x="1007221" y="2939714"/>
        <a:ext cx="1937228" cy="1937228"/>
      </dsp:txXfrm>
    </dsp:sp>
    <dsp:sp modelId="{9F0F9E9F-ED1C-46D5-86AB-966D8053ED24}">
      <dsp:nvSpPr>
        <dsp:cNvPr id="0" name=""/>
        <dsp:cNvSpPr/>
      </dsp:nvSpPr>
      <dsp:spPr>
        <a:xfrm>
          <a:off x="3214390" y="2834914"/>
          <a:ext cx="2146828" cy="21468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Compare and Contrast 4 popular methods</a:t>
          </a:r>
        </a:p>
      </dsp:txBody>
      <dsp:txXfrm>
        <a:off x="3319190" y="2939714"/>
        <a:ext cx="1937228" cy="193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F91CC5-FC5B-4AA0-8FE4-4BD2F8932EFD}">
      <dsp:nvSpPr>
        <dsp:cNvPr id="0" name=""/>
        <dsp:cNvSpPr/>
      </dsp:nvSpPr>
      <dsp:spPr>
        <a:xfrm>
          <a:off x="4108" y="9530"/>
          <a:ext cx="2470500" cy="83548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Gaussian Mixture Models</a:t>
          </a:r>
        </a:p>
      </dsp:txBody>
      <dsp:txXfrm>
        <a:off x="4108" y="9530"/>
        <a:ext cx="2470500" cy="835481"/>
      </dsp:txXfrm>
    </dsp:sp>
    <dsp:sp modelId="{34C46A0F-65C2-4BDB-85DD-E2B167515F9C}">
      <dsp:nvSpPr>
        <dsp:cNvPr id="0" name=""/>
        <dsp:cNvSpPr/>
      </dsp:nvSpPr>
      <dsp:spPr>
        <a:xfrm>
          <a:off x="4108" y="845011"/>
          <a:ext cx="2470500" cy="33382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Assumes class distribution is Normal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Iteratively generates a model for the distribution of classes</a:t>
          </a:r>
        </a:p>
      </dsp:txBody>
      <dsp:txXfrm>
        <a:off x="4108" y="845011"/>
        <a:ext cx="2470500" cy="3338263"/>
      </dsp:txXfrm>
    </dsp:sp>
    <dsp:sp modelId="{DFA683D1-28E0-4107-9351-7E1F47195E19}">
      <dsp:nvSpPr>
        <dsp:cNvPr id="0" name=""/>
        <dsp:cNvSpPr/>
      </dsp:nvSpPr>
      <dsp:spPr>
        <a:xfrm>
          <a:off x="2820479" y="9530"/>
          <a:ext cx="2470500" cy="835481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SVM</a:t>
          </a:r>
        </a:p>
      </dsp:txBody>
      <dsp:txXfrm>
        <a:off x="2820479" y="9530"/>
        <a:ext cx="2470500" cy="835481"/>
      </dsp:txXfrm>
    </dsp:sp>
    <dsp:sp modelId="{4D849FA5-8890-4C92-81F3-0181E32A4541}">
      <dsp:nvSpPr>
        <dsp:cNvPr id="0" name=""/>
        <dsp:cNvSpPr/>
      </dsp:nvSpPr>
      <dsp:spPr>
        <a:xfrm>
          <a:off x="2820479" y="845011"/>
          <a:ext cx="2470500" cy="3338263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Separating Hyperplane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Kernel to handle higher dimensions</a:t>
          </a:r>
        </a:p>
      </dsp:txBody>
      <dsp:txXfrm>
        <a:off x="2820479" y="845011"/>
        <a:ext cx="2470500" cy="3338263"/>
      </dsp:txXfrm>
    </dsp:sp>
    <dsp:sp modelId="{E0430D7E-4D57-4325-8508-61D4048BA735}">
      <dsp:nvSpPr>
        <dsp:cNvPr id="0" name=""/>
        <dsp:cNvSpPr/>
      </dsp:nvSpPr>
      <dsp:spPr>
        <a:xfrm>
          <a:off x="5636849" y="9530"/>
          <a:ext cx="2470500" cy="835481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Logistic Regression</a:t>
          </a:r>
        </a:p>
      </dsp:txBody>
      <dsp:txXfrm>
        <a:off x="5636849" y="9530"/>
        <a:ext cx="2470500" cy="835481"/>
      </dsp:txXfrm>
    </dsp:sp>
    <dsp:sp modelId="{0983DFF3-ECDF-45E5-B3A6-97BCB8DCED84}">
      <dsp:nvSpPr>
        <dsp:cNvPr id="0" name=""/>
        <dsp:cNvSpPr/>
      </dsp:nvSpPr>
      <dsp:spPr>
        <a:xfrm>
          <a:off x="5636849" y="845011"/>
          <a:ext cx="2470500" cy="3338263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Linearly separates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Based on sigmoid</a:t>
          </a:r>
        </a:p>
      </dsp:txBody>
      <dsp:txXfrm>
        <a:off x="5636849" y="845011"/>
        <a:ext cx="2470500" cy="3338263"/>
      </dsp:txXfrm>
    </dsp:sp>
    <dsp:sp modelId="{F3456F2F-10CA-485B-BF5E-369610DDF12E}">
      <dsp:nvSpPr>
        <dsp:cNvPr id="0" name=""/>
        <dsp:cNvSpPr/>
      </dsp:nvSpPr>
      <dsp:spPr>
        <a:xfrm>
          <a:off x="8453219" y="9530"/>
          <a:ext cx="2470500" cy="835481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Complement Naïve Bayes</a:t>
          </a:r>
        </a:p>
      </dsp:txBody>
      <dsp:txXfrm>
        <a:off x="8453219" y="9530"/>
        <a:ext cx="2470500" cy="835481"/>
      </dsp:txXfrm>
    </dsp:sp>
    <dsp:sp modelId="{AC2674D3-DD01-4DBC-8419-36F73FBCA48A}">
      <dsp:nvSpPr>
        <dsp:cNvPr id="0" name=""/>
        <dsp:cNvSpPr/>
      </dsp:nvSpPr>
      <dsp:spPr>
        <a:xfrm>
          <a:off x="8453219" y="845011"/>
          <a:ext cx="2470500" cy="333826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Assumes features are orthogonal, independent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Generates a prior probability based on frequency samples in class. </a:t>
          </a:r>
        </a:p>
      </dsp:txBody>
      <dsp:txXfrm>
        <a:off x="8453219" y="845011"/>
        <a:ext cx="2470500" cy="3338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0F981-899D-435D-BB29-6FB165BE4A2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F92FD-4FE2-4187-B951-589D9C3BACC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Strong Accuracy, Precision and Recall</a:t>
          </a:r>
        </a:p>
      </dsp:txBody>
      <dsp:txXfrm>
        <a:off x="59990" y="2654049"/>
        <a:ext cx="3226223" cy="720000"/>
      </dsp:txXfrm>
    </dsp:sp>
    <dsp:sp modelId="{8F015AAF-161A-42D9-8C83-B4A06EE4CAE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72992-BF1C-4104-9D77-E6D7A644C35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linearly separable</a:t>
          </a:r>
        </a:p>
      </dsp:txBody>
      <dsp:txXfrm>
        <a:off x="3850802" y="2654049"/>
        <a:ext cx="3226223" cy="720000"/>
      </dsp:txXfrm>
    </dsp:sp>
    <dsp:sp modelId="{65006196-AC8B-43C1-BDFC-49D628A9615C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ECB30-3143-44ED-9BAB-BA71C48B81F5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Performed well even with unbalanced data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0522-8E1C-E5A7-5446-5EB86C8F5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A0D7D-8C8E-A324-C01A-2E31F955F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4C8F3-4C74-8F22-3FD3-D923DA7A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88FA8-0EF2-D52E-9665-DA05068BB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1CFE1-0FBA-9D29-B41E-27CD926B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04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D189-02A0-98C2-AB62-6607A6A3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2627-CBE5-67CB-B257-DA08A74EE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E83A8-614B-A882-4F54-380256B01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20B8F-7301-27A4-F0B7-981595AF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214E-0502-CA77-DB37-E87C4BE9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62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CAC0-6A88-A9CF-9B35-3105E35E61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F1F67-DC51-6222-EFFB-C30B114E81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5987-D0A1-7102-3AAA-F7102C1E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EAA9-7EA2-56D9-B07B-7ED1B581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02FF4-C4D3-CC27-91A3-1DA4DFC1B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49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65F-EAA1-DBA8-13CD-C80EB2B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4605B-266C-9E35-9B0B-B7906B06E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7C3A-701F-6ADC-F8C6-A2DF223D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85AA4-2E96-6897-4FED-6CB0018D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A104D-7D49-C20A-5742-1E601895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46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BD3A-DC36-6DC8-B769-37E259DD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274CD-A125-D115-A3AD-67E9FB70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6C81-94D7-218B-C374-1CBBD900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87B0-2932-B704-09B0-F671FEF2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E87DA-F5D6-64D3-2329-B57CB4B6C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69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1A4D-276A-E2A8-227E-B7AE1AF8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4A24A-93F2-0FDF-F97B-D2EDDCB90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600236-095D-9E9E-7F12-5ADB127C5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3767-3154-E959-BA6D-9C51233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7A3AE-108C-AE7A-CB4D-D5C0C603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19106-8E2F-082C-8398-EEBCD9A2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34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A923B-FE0C-9CBE-D402-C5758EC8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E1BF-BFF3-FDE3-86C6-403ED5694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68BB-F27F-77B6-5DC8-EF5981AD7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803BC-08DC-5DEC-4F99-CCD482289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12BD88-ECA0-9DC0-9A43-85DFC1586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3B19C-3F11-088F-DD55-B1C0B9CA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80B5D-ABBC-E620-1875-7F6A143B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DA618-0E8A-5F7C-3D15-F8F67D8EF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70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B140-318F-200F-FEEB-C80F7CF1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3A65F0-CDC4-0448-7533-33B37712D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734A41-5300-7EBD-5A8C-BC7A0CF36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188F2-06EF-198B-3673-846BAD28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27FD6-56AE-D21E-DA02-A7A928AA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7D3C0-CBBC-9C61-F9A4-B7151093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6D255-507B-1E95-BE97-4F3BBB48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0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BD1F-BFF8-7A05-684F-85EA2A48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3066-C531-1B52-CE6E-393EA0017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2C426-E3AF-A03E-CD6D-6AD2DC7D5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E923-B90B-DD72-D291-CBED8811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98DA1-3DD7-E840-D4DE-5F8E0E21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6B77-7DA7-B3F1-5B56-337D3B213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89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ECD1-62F0-40F4-09B4-B04AACA22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5548B-4F06-1B64-3540-A1AF043EA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707C5-10E4-A29F-AB32-071AB9361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57790-2CE6-5230-BBF7-8994764C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7DB22-ABFB-8998-594D-16D4E6EA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687FE-A4BA-E2A4-9EDF-187EB686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245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88E01-B01B-7FE3-8BB3-CEE371A0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326FF-F211-E7D5-5BC8-4D9E9FDCD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2207-FD72-36AF-07E9-F37F5A106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FEDB-3168-4166-BE39-BCC0D4997DDD}" type="datetimeFigureOut">
              <a:rPr lang="en-CA" smtClean="0"/>
              <a:t>2022-12-22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BF947-A76A-6EE1-2711-CC8DA87CC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BC8F1-2426-A220-3AC3-E5A662F47F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DB4E-AD72-4E6D-B8FB-EAC1B36032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3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E45D8-EB8D-7F17-3F65-CDF39738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4200" b="0" i="0" u="none" strike="noStrike" dirty="0">
                <a:effectLst/>
                <a:latin typeface="Lato" panose="020F0502020204030203" pitchFamily="34" charset="0"/>
              </a:rPr>
              <a:t>Comparison of Classification Techniques for Fraud Detecting Among Credit Card Transactions</a:t>
            </a:r>
            <a:br>
              <a:rPr lang="en-US" sz="4200" b="0" dirty="0">
                <a:effectLst/>
              </a:rPr>
            </a:br>
            <a:endParaRPr lang="en-CA" sz="4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04388-6DE4-1869-DA85-826BC2062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CA" sz="2000" b="0" i="0" u="none" strike="noStrike" dirty="0">
                <a:effectLst/>
                <a:latin typeface="Lato" panose="020F0502020204030203" pitchFamily="34" charset="0"/>
              </a:rPr>
              <a:t>Iymen Abdella 40218280</a:t>
            </a:r>
            <a:endParaRPr lang="en-CA" sz="20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CA" sz="2000" b="0" i="0" u="none" strike="noStrike" dirty="0">
                <a:effectLst/>
                <a:latin typeface="Lato" panose="020F0502020204030203" pitchFamily="34" charset="0"/>
              </a:rPr>
              <a:t>Maryam </a:t>
            </a:r>
            <a:r>
              <a:rPr lang="en-CA" sz="2000" b="0" i="0" u="none" strike="noStrike" dirty="0" err="1">
                <a:effectLst/>
                <a:latin typeface="Lato" panose="020F0502020204030203" pitchFamily="34" charset="0"/>
              </a:rPr>
              <a:t>Hatami</a:t>
            </a:r>
            <a:r>
              <a:rPr lang="en-CA" sz="2000" b="0" i="0" u="none" strike="noStrike" dirty="0">
                <a:effectLst/>
                <a:latin typeface="Lato" panose="020F0502020204030203" pitchFamily="34" charset="0"/>
              </a:rPr>
              <a:t> 40254179 </a:t>
            </a:r>
            <a:endParaRPr lang="en-CA" sz="20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CA" sz="2000" b="0" i="0" u="none" strike="noStrike" dirty="0" err="1">
                <a:effectLst/>
                <a:latin typeface="Lato" panose="020F0502020204030203" pitchFamily="34" charset="0"/>
              </a:rPr>
              <a:t>Sepehr</a:t>
            </a:r>
            <a:r>
              <a:rPr lang="en-CA" sz="2000" b="0" i="0" u="none" strike="noStrike" dirty="0">
                <a:effectLst/>
                <a:latin typeface="Lato" panose="020F0502020204030203" pitchFamily="34" charset="0"/>
              </a:rPr>
              <a:t> </a:t>
            </a:r>
            <a:r>
              <a:rPr lang="en-CA" sz="2000" b="0" i="0" u="none" strike="noStrike" dirty="0" err="1">
                <a:effectLst/>
                <a:latin typeface="Lato" panose="020F0502020204030203" pitchFamily="34" charset="0"/>
              </a:rPr>
              <a:t>Seifpour</a:t>
            </a:r>
            <a:r>
              <a:rPr lang="en-CA" sz="2000" b="0" i="0" u="none" strike="noStrike" dirty="0">
                <a:effectLst/>
                <a:latin typeface="Lato" panose="020F0502020204030203" pitchFamily="34" charset="0"/>
              </a:rPr>
              <a:t> 40197899</a:t>
            </a:r>
            <a:endParaRPr lang="en-CA" sz="2000" b="0" dirty="0">
              <a:effectLst/>
            </a:endParaRPr>
          </a:p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CA" sz="2000" b="0" i="0" u="none" strike="noStrike" dirty="0">
                <a:effectLst/>
                <a:latin typeface="Lato" panose="020F0502020204030203" pitchFamily="34" charset="0"/>
              </a:rPr>
              <a:t>Saeed </a:t>
            </a:r>
            <a:r>
              <a:rPr lang="en-CA" sz="2000" b="0" i="0" u="none" strike="noStrike" dirty="0" err="1">
                <a:effectLst/>
                <a:latin typeface="Lato" panose="020F0502020204030203" pitchFamily="34" charset="0"/>
              </a:rPr>
              <a:t>JamaliFashi</a:t>
            </a:r>
            <a:r>
              <a:rPr lang="en-CA" sz="2000" b="0" i="0" u="none" strike="noStrike" dirty="0">
                <a:effectLst/>
                <a:latin typeface="Lato" panose="020F0502020204030203" pitchFamily="34" charset="0"/>
              </a:rPr>
              <a:t> 40093292</a:t>
            </a:r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104DA-99D5-D05B-97D9-67DA5E2F2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2" r="9695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0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6FE3-FF46-BB49-500C-1F40DE99F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pPr algn="ctr"/>
            <a:r>
              <a:rPr lang="en-US" sz="5600" dirty="0">
                <a:solidFill>
                  <a:schemeClr val="bg1"/>
                </a:solidFill>
              </a:rPr>
              <a:t>Introduction &amp; Motivation</a:t>
            </a:r>
            <a:endParaRPr lang="en-CA" sz="56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ECEBF-BB57-2E62-6D15-ED2D2C7FB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161980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8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6D948-4D56-C78F-83FB-6EAF0289B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348865"/>
            <a:ext cx="11670029" cy="1091315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Background Materials &amp; Related Works</a:t>
            </a:r>
            <a:endParaRPr lang="en-CA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5C47CF-27B4-106C-F80F-5DCAAD07E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0212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909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033F0-058B-029A-F732-738038F3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7AA8B6-7872-BF67-EC44-7B89C8279B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5651" y="224808"/>
            <a:ext cx="5847649" cy="640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298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01E48B9E-23B1-0D63-D708-3CB8A269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568" y="718342"/>
            <a:ext cx="10515600" cy="59390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Accuracy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</a:t>
            </a:r>
            <a:endParaRPr lang="en-CA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98B652E-372B-5B14-35CF-3C0BF15F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9A28B78-9F5C-2C9E-2C1D-7EEA3534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B1E78F2-76BB-0C75-6AD4-856F8217D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399211"/>
              </p:ext>
            </p:extLst>
          </p:nvPr>
        </p:nvGraphicFramePr>
        <p:xfrm>
          <a:off x="4686300" y="501769"/>
          <a:ext cx="6697979" cy="1782007"/>
        </p:xfrm>
        <a:graphic>
          <a:graphicData uri="http://schemas.openxmlformats.org/drawingml/2006/table">
            <a:tbl>
              <a:tblPr/>
              <a:tblGrid>
                <a:gridCol w="1689858">
                  <a:extLst>
                    <a:ext uri="{9D8B030D-6E8A-4147-A177-3AD203B41FA5}">
                      <a16:colId xmlns:a16="http://schemas.microsoft.com/office/drawing/2014/main" val="834821386"/>
                    </a:ext>
                  </a:extLst>
                </a:gridCol>
                <a:gridCol w="891015">
                  <a:extLst>
                    <a:ext uri="{9D8B030D-6E8A-4147-A177-3AD203B41FA5}">
                      <a16:colId xmlns:a16="http://schemas.microsoft.com/office/drawing/2014/main" val="1093634263"/>
                    </a:ext>
                  </a:extLst>
                </a:gridCol>
                <a:gridCol w="737392">
                  <a:extLst>
                    <a:ext uri="{9D8B030D-6E8A-4147-A177-3AD203B41FA5}">
                      <a16:colId xmlns:a16="http://schemas.microsoft.com/office/drawing/2014/main" val="3297863598"/>
                    </a:ext>
                  </a:extLst>
                </a:gridCol>
                <a:gridCol w="1044639">
                  <a:extLst>
                    <a:ext uri="{9D8B030D-6E8A-4147-A177-3AD203B41FA5}">
                      <a16:colId xmlns:a16="http://schemas.microsoft.com/office/drawing/2014/main" val="4065214747"/>
                    </a:ext>
                  </a:extLst>
                </a:gridCol>
                <a:gridCol w="1044639">
                  <a:extLst>
                    <a:ext uri="{9D8B030D-6E8A-4147-A177-3AD203B41FA5}">
                      <a16:colId xmlns:a16="http://schemas.microsoft.com/office/drawing/2014/main" val="813368587"/>
                    </a:ext>
                  </a:extLst>
                </a:gridCol>
                <a:gridCol w="1290436">
                  <a:extLst>
                    <a:ext uri="{9D8B030D-6E8A-4147-A177-3AD203B41FA5}">
                      <a16:colId xmlns:a16="http://schemas.microsoft.com/office/drawing/2014/main" val="1104051957"/>
                    </a:ext>
                  </a:extLst>
                </a:gridCol>
              </a:tblGrid>
              <a:tr h="680403">
                <a:tc>
                  <a:txBody>
                    <a:bodyPr/>
                    <a:lstStyle/>
                    <a:p>
                      <a:pPr fontAlgn="t"/>
                      <a:br>
                        <a:rPr lang="en-CA">
                          <a:effectLst/>
                        </a:rPr>
                      </a:b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Set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8500064"/>
                  </a:ext>
                </a:extLst>
              </a:tr>
              <a:tr h="2754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 Mixture Model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971163"/>
                  </a:ext>
                </a:extLst>
              </a:tr>
              <a:tr h="2754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838738"/>
                  </a:ext>
                </a:extLst>
              </a:tr>
              <a:tr h="2754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 (Gaussian)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756052"/>
                  </a:ext>
                </a:extLst>
              </a:tr>
              <a:tr h="275401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906351"/>
                  </a:ext>
                </a:extLst>
              </a:tr>
            </a:tbl>
          </a:graphicData>
        </a:graphic>
      </p:graphicFrame>
      <p:sp>
        <p:nvSpPr>
          <p:cNvPr id="28" name="Rectangle 8">
            <a:extLst>
              <a:ext uri="{FF2B5EF4-FFF2-40B4-BE49-F238E27FC236}">
                <a16:creationId xmlns:a16="http://schemas.microsoft.com/office/drawing/2014/main" id="{9D7156D4-AFC6-2517-EB93-7A277718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370" y="1462088"/>
            <a:ext cx="1799718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F4E6DC7-5220-438E-4ADD-08AA59882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27186"/>
              </p:ext>
            </p:extLst>
          </p:nvPr>
        </p:nvGraphicFramePr>
        <p:xfrm>
          <a:off x="4606290" y="2560320"/>
          <a:ext cx="6777987" cy="1965759"/>
        </p:xfrm>
        <a:graphic>
          <a:graphicData uri="http://schemas.openxmlformats.org/drawingml/2006/table">
            <a:tbl>
              <a:tblPr/>
              <a:tblGrid>
                <a:gridCol w="1710043">
                  <a:extLst>
                    <a:ext uri="{9D8B030D-6E8A-4147-A177-3AD203B41FA5}">
                      <a16:colId xmlns:a16="http://schemas.microsoft.com/office/drawing/2014/main" val="1774337332"/>
                    </a:ext>
                  </a:extLst>
                </a:gridCol>
                <a:gridCol w="901659">
                  <a:extLst>
                    <a:ext uri="{9D8B030D-6E8A-4147-A177-3AD203B41FA5}">
                      <a16:colId xmlns:a16="http://schemas.microsoft.com/office/drawing/2014/main" val="258932686"/>
                    </a:ext>
                  </a:extLst>
                </a:gridCol>
                <a:gridCol w="746200">
                  <a:extLst>
                    <a:ext uri="{9D8B030D-6E8A-4147-A177-3AD203B41FA5}">
                      <a16:colId xmlns:a16="http://schemas.microsoft.com/office/drawing/2014/main" val="1272187221"/>
                    </a:ext>
                  </a:extLst>
                </a:gridCol>
                <a:gridCol w="1057117">
                  <a:extLst>
                    <a:ext uri="{9D8B030D-6E8A-4147-A177-3AD203B41FA5}">
                      <a16:colId xmlns:a16="http://schemas.microsoft.com/office/drawing/2014/main" val="156285581"/>
                    </a:ext>
                  </a:extLst>
                </a:gridCol>
                <a:gridCol w="1057117">
                  <a:extLst>
                    <a:ext uri="{9D8B030D-6E8A-4147-A177-3AD203B41FA5}">
                      <a16:colId xmlns:a16="http://schemas.microsoft.com/office/drawing/2014/main" val="437827014"/>
                    </a:ext>
                  </a:extLst>
                </a:gridCol>
                <a:gridCol w="1305851">
                  <a:extLst>
                    <a:ext uri="{9D8B030D-6E8A-4147-A177-3AD203B41FA5}">
                      <a16:colId xmlns:a16="http://schemas.microsoft.com/office/drawing/2014/main" val="4228762305"/>
                    </a:ext>
                  </a:extLst>
                </a:gridCol>
              </a:tblGrid>
              <a:tr h="750563">
                <a:tc>
                  <a:txBody>
                    <a:bodyPr/>
                    <a:lstStyle/>
                    <a:p>
                      <a:pPr fontAlgn="t"/>
                      <a:br>
                        <a:rPr lang="en-CA">
                          <a:effectLst/>
                        </a:rPr>
                      </a:b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Set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37799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 Mixture Model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4717212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3381688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 (Gaussian)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448451"/>
                  </a:ext>
                </a:extLst>
              </a:tr>
              <a:tr h="30379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9993239"/>
                  </a:ext>
                </a:extLst>
              </a:tr>
            </a:tbl>
          </a:graphicData>
        </a:graphic>
      </p:graphicFrame>
      <p:sp>
        <p:nvSpPr>
          <p:cNvPr id="30" name="Rectangle 9">
            <a:extLst>
              <a:ext uri="{FF2B5EF4-FFF2-40B4-BE49-F238E27FC236}">
                <a16:creationId xmlns:a16="http://schemas.microsoft.com/office/drawing/2014/main" id="{B86A6929-550E-31E7-5339-57EB3DE3C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098" y="3745865"/>
            <a:ext cx="17997176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D2CE72E-3045-E3C3-2B60-105D3E5E6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86121"/>
              </p:ext>
            </p:extLst>
          </p:nvPr>
        </p:nvGraphicFramePr>
        <p:xfrm>
          <a:off x="4606290" y="4946811"/>
          <a:ext cx="6777987" cy="1872116"/>
        </p:xfrm>
        <a:graphic>
          <a:graphicData uri="http://schemas.openxmlformats.org/drawingml/2006/table">
            <a:tbl>
              <a:tblPr/>
              <a:tblGrid>
                <a:gridCol w="1710043">
                  <a:extLst>
                    <a:ext uri="{9D8B030D-6E8A-4147-A177-3AD203B41FA5}">
                      <a16:colId xmlns:a16="http://schemas.microsoft.com/office/drawing/2014/main" val="2759403244"/>
                    </a:ext>
                  </a:extLst>
                </a:gridCol>
                <a:gridCol w="901659">
                  <a:extLst>
                    <a:ext uri="{9D8B030D-6E8A-4147-A177-3AD203B41FA5}">
                      <a16:colId xmlns:a16="http://schemas.microsoft.com/office/drawing/2014/main" val="1014752381"/>
                    </a:ext>
                  </a:extLst>
                </a:gridCol>
                <a:gridCol w="746200">
                  <a:extLst>
                    <a:ext uri="{9D8B030D-6E8A-4147-A177-3AD203B41FA5}">
                      <a16:colId xmlns:a16="http://schemas.microsoft.com/office/drawing/2014/main" val="1812151472"/>
                    </a:ext>
                  </a:extLst>
                </a:gridCol>
                <a:gridCol w="1057117">
                  <a:extLst>
                    <a:ext uri="{9D8B030D-6E8A-4147-A177-3AD203B41FA5}">
                      <a16:colId xmlns:a16="http://schemas.microsoft.com/office/drawing/2014/main" val="2220261180"/>
                    </a:ext>
                  </a:extLst>
                </a:gridCol>
                <a:gridCol w="1057117">
                  <a:extLst>
                    <a:ext uri="{9D8B030D-6E8A-4147-A177-3AD203B41FA5}">
                      <a16:colId xmlns:a16="http://schemas.microsoft.com/office/drawing/2014/main" val="3956989267"/>
                    </a:ext>
                  </a:extLst>
                </a:gridCol>
                <a:gridCol w="1305851">
                  <a:extLst>
                    <a:ext uri="{9D8B030D-6E8A-4147-A177-3AD203B41FA5}">
                      <a16:colId xmlns:a16="http://schemas.microsoft.com/office/drawing/2014/main" val="1414416104"/>
                    </a:ext>
                  </a:extLst>
                </a:gridCol>
              </a:tblGrid>
              <a:tr h="714808">
                <a:tc>
                  <a:txBody>
                    <a:bodyPr/>
                    <a:lstStyle/>
                    <a:p>
                      <a:pPr fontAlgn="t"/>
                      <a:br>
                        <a:rPr lang="en-CA">
                          <a:effectLst/>
                        </a:rPr>
                      </a:b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1:1000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Set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1868679"/>
                  </a:ext>
                </a:extLst>
              </a:tr>
              <a:tr h="2893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Gaussian Mixture Model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99582"/>
                  </a:ext>
                </a:extLst>
              </a:tr>
              <a:tr h="2893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578002"/>
                  </a:ext>
                </a:extLst>
              </a:tr>
              <a:tr h="2893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Naïve bayes (Gaussian)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248701"/>
                  </a:ext>
                </a:extLst>
              </a:tr>
              <a:tr h="28932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  <a:endParaRPr lang="en-CA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  <a:endParaRPr lang="en-CA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0160256"/>
                  </a:ext>
                </a:extLst>
              </a:tr>
            </a:tbl>
          </a:graphicData>
        </a:graphic>
      </p:graphicFrame>
      <p:sp>
        <p:nvSpPr>
          <p:cNvPr id="32" name="Rectangle 10">
            <a:extLst>
              <a:ext uri="{FF2B5EF4-FFF2-40B4-BE49-F238E27FC236}">
                <a16:creationId xmlns:a16="http://schemas.microsoft.com/office/drawing/2014/main" id="{BFACFC24-4250-D506-53FA-74B20DFE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581" y="5272840"/>
            <a:ext cx="17997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36" name="Graphic 35" descr="Target outline">
            <a:extLst>
              <a:ext uri="{FF2B5EF4-FFF2-40B4-BE49-F238E27FC236}">
                <a16:creationId xmlns:a16="http://schemas.microsoft.com/office/drawing/2014/main" id="{0A6BF59E-1331-C2A3-739A-FF3549F31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948" y="501770"/>
            <a:ext cx="1120141" cy="1120141"/>
          </a:xfrm>
          <a:prstGeom prst="rect">
            <a:avLst/>
          </a:prstGeom>
        </p:spPr>
      </p:pic>
      <p:pic>
        <p:nvPicPr>
          <p:cNvPr id="38" name="Graphic 37" descr="Eye with solid fill">
            <a:extLst>
              <a:ext uri="{FF2B5EF4-FFF2-40B4-BE49-F238E27FC236}">
                <a16:creationId xmlns:a16="http://schemas.microsoft.com/office/drawing/2014/main" id="{AFFB84F3-EE31-D23A-825E-3F3BFF77B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2051" y="3060064"/>
            <a:ext cx="1120141" cy="1120141"/>
          </a:xfrm>
          <a:prstGeom prst="rect">
            <a:avLst/>
          </a:prstGeom>
        </p:spPr>
      </p:pic>
      <p:pic>
        <p:nvPicPr>
          <p:cNvPr id="40" name="Graphic 39" descr="Thought with solid fill">
            <a:extLst>
              <a:ext uri="{FF2B5EF4-FFF2-40B4-BE49-F238E27FC236}">
                <a16:creationId xmlns:a16="http://schemas.microsoft.com/office/drawing/2014/main" id="{E7604E89-FE4C-4073-01A0-97D3A9BD2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48" y="5272840"/>
            <a:ext cx="1248706" cy="12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8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0050F5-7704-AFCA-A429-3060D6BBC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Conclusion -- SVM</a:t>
            </a:r>
            <a:endParaRPr lang="en-CA" sz="4000">
              <a:solidFill>
                <a:srgbClr val="FFFFFF"/>
              </a:solidFill>
            </a:endParaRPr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4B41904C-CCEC-5EB9-34B6-90A364F89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5274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688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254</Words>
  <Application>Microsoft Office PowerPoint</Application>
  <PresentationFormat>Widescreen</PresentationFormat>
  <Paragraphs>129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Office Theme</vt:lpstr>
      <vt:lpstr>Comparison of Classification Techniques for Fraud Detecting Among Credit Card Transactions </vt:lpstr>
      <vt:lpstr>Introduction &amp; Motivation</vt:lpstr>
      <vt:lpstr>Background Materials &amp; Related Works</vt:lpstr>
      <vt:lpstr>Methods</vt:lpstr>
      <vt:lpstr>PowerPoint Presentation</vt:lpstr>
      <vt:lpstr>Conclusion -- SVM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Classification Techniques for Fraud Detecting Among Credit Card Transactions </dc:title>
  <dc:creator>iymen abdella</dc:creator>
  <cp:lastModifiedBy>iymen abdella</cp:lastModifiedBy>
  <cp:revision>2</cp:revision>
  <dcterms:created xsi:type="dcterms:W3CDTF">2022-12-22T23:14:53Z</dcterms:created>
  <dcterms:modified xsi:type="dcterms:W3CDTF">2022-12-23T00:50:34Z</dcterms:modified>
</cp:coreProperties>
</file>