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TT Rounds Condensed" charset="1" panose="02000506030000020003"/>
      <p:regular r:id="rId27"/>
    </p:embeddedFont>
    <p:embeddedFont>
      <p:font typeface="Arial Bold" charset="1" panose="020B0802020202020204"/>
      <p:regular r:id="rId28"/>
    </p:embeddedFont>
    <p:embeddedFont>
      <p:font typeface="Arial Italics" charset="1" panose="020B0502020202090204"/>
      <p:regular r:id="rId29"/>
    </p:embeddedFont>
    <p:embeddedFont>
      <p:font typeface="Montserrat Bold" charset="1" panose="00000800000000000000"/>
      <p:regular r:id="rId31"/>
    </p:embeddedFont>
    <p:embeddedFont>
      <p:font typeface="TT Rounds Condensed Bold" charset="1" panose="02000806030000020003"/>
      <p:regular r:id="rId32"/>
    </p:embeddedFont>
    <p:embeddedFont>
      <p:font typeface="Arial" charset="1" panose="020B0502020202020204"/>
      <p:regular r:id="rId34"/>
    </p:embeddedFont>
    <p:embeddedFont>
      <p:font typeface="Montserrat" charset="1" panose="00000500000000000000"/>
      <p:regular r:id="rId35"/>
    </p:embeddedFont>
    <p:embeddedFont>
      <p:font typeface="Montserrat Ultra-Bold" charset="1" panose="00000900000000000000"/>
      <p:regular r:id="rId39"/>
    </p:embeddedFont>
    <p:embeddedFont>
      <p:font typeface="League Spartan" charset="1" panose="00000800000000000000"/>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notesMasters/notesMaster1.xml" Type="http://schemas.openxmlformats.org/officeDocument/2006/relationships/notesMaster"/><Relationship Id="rId25" Target="theme/theme2.xml" Type="http://schemas.openxmlformats.org/officeDocument/2006/relationships/theme"/><Relationship Id="rId26" Target="notesSlides/notesSlide1.xml" Type="http://schemas.openxmlformats.org/officeDocument/2006/relationships/note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notesSlides/notesSlide2.xml" Type="http://schemas.openxmlformats.org/officeDocument/2006/relationships/notesSlide"/><Relationship Id="rId31" Target="fonts/font31.fntdata" Type="http://schemas.openxmlformats.org/officeDocument/2006/relationships/font"/><Relationship Id="rId32" Target="fonts/font32.fntdata" Type="http://schemas.openxmlformats.org/officeDocument/2006/relationships/font"/><Relationship Id="rId33" Target="notesSlides/notesSlide3.xml" Type="http://schemas.openxmlformats.org/officeDocument/2006/relationships/notesSlide"/><Relationship Id="rId34" Target="fonts/font34.fntdata" Type="http://schemas.openxmlformats.org/officeDocument/2006/relationships/font"/><Relationship Id="rId35" Target="fonts/font35.fntdata" Type="http://schemas.openxmlformats.org/officeDocument/2006/relationships/font"/><Relationship Id="rId36" Target="notesSlides/notesSlide4.xml" Type="http://schemas.openxmlformats.org/officeDocument/2006/relationships/notesSlide"/><Relationship Id="rId37" Target="notesSlides/notesSlide5.xml" Type="http://schemas.openxmlformats.org/officeDocument/2006/relationships/notesSlide"/><Relationship Id="rId38" Target="notesSlides/notesSlide6.xml" Type="http://schemas.openxmlformats.org/officeDocument/2006/relationships/notesSlide"/><Relationship Id="rId39" Target="fonts/font39.fntdata" Type="http://schemas.openxmlformats.org/officeDocument/2006/relationships/font"/><Relationship Id="rId4" Target="theme/theme1.xml" Type="http://schemas.openxmlformats.org/officeDocument/2006/relationships/theme"/><Relationship Id="rId40" Target="notesSlides/notesSlide7.xml" Type="http://schemas.openxmlformats.org/officeDocument/2006/relationships/notesSlide"/><Relationship Id="rId41" Target="notesSlides/notesSlide8.xml" Type="http://schemas.openxmlformats.org/officeDocument/2006/relationships/notesSlide"/><Relationship Id="rId42" Target="notesSlides/notesSlide9.xml" Type="http://schemas.openxmlformats.org/officeDocument/2006/relationships/notesSlide"/><Relationship Id="rId43" Target="notesSlides/notesSlide10.xml" Type="http://schemas.openxmlformats.org/officeDocument/2006/relationships/notesSlide"/><Relationship Id="rId44" Target="notesSlides/notesSlide11.xml" Type="http://schemas.openxmlformats.org/officeDocument/2006/relationships/notesSlide"/><Relationship Id="rId45" Target="notesSlides/notesSlide12.xml" Type="http://schemas.openxmlformats.org/officeDocument/2006/relationships/notesSlide"/><Relationship Id="rId46" Target="notesSlides/notesSlide13.xml" Type="http://schemas.openxmlformats.org/officeDocument/2006/relationships/notesSlide"/><Relationship Id="rId47" Target="notesSlides/notesSlide14.xml" Type="http://schemas.openxmlformats.org/officeDocument/2006/relationships/notesSlide"/><Relationship Id="rId48" Target="notesSlides/notesSlide15.xml" Type="http://schemas.openxmlformats.org/officeDocument/2006/relationships/notesSlide"/><Relationship Id="rId49" Target="notesSlides/notesSlide16.xml" Type="http://schemas.openxmlformats.org/officeDocument/2006/relationships/notesSlide"/><Relationship Id="rId5" Target="tableStyles.xml" Type="http://schemas.openxmlformats.org/officeDocument/2006/relationships/tableStyles"/><Relationship Id="rId50" Target="notesSlides/notesSlide17.xml" Type="http://schemas.openxmlformats.org/officeDocument/2006/relationships/notesSlide"/><Relationship Id="rId51" Target="notesSlides/notesSlide18.xml" Type="http://schemas.openxmlformats.org/officeDocument/2006/relationships/notesSlide"/><Relationship Id="rId52" Target="fonts/font52.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notesSlides/notesSlide10.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 Id="rId9"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notesSlides/notesSlide12.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 Id="rId9"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notesSlides/notesSlide14.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 Id="rId9"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notesSlides/notesSlide16.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notesSlides/notesSlide17.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png" Type="http://schemas.openxmlformats.org/officeDocument/2006/relationships/image"/><Relationship Id="rId12" Target="../media/image28.png" Type="http://schemas.openxmlformats.org/officeDocument/2006/relationships/image"/><Relationship Id="rId13" Target="../media/image29.png" Type="http://schemas.openxmlformats.org/officeDocument/2006/relationships/image"/><Relationship Id="rId2" Target="../notesSlides/notesSlide1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22.jpe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gif"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notesSlides/notesSlide6.xml" Type="http://schemas.openxmlformats.org/officeDocument/2006/relationships/notesSlide"/><Relationship Id="rId3" Target="../media/image11.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notesSlides/notesSlide8.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 Id="rId9"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5"/>
            <a:stretch>
              <a:fillRect l="0" t="0" r="-312" b="0"/>
            </a:stretch>
          </a:blipFill>
        </p:spPr>
      </p:sp>
      <p:sp>
        <p:nvSpPr>
          <p:cNvPr name="TextBox 4" id="4"/>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5" id="5"/>
          <p:cNvSpPr txBox="true"/>
          <p:nvPr/>
        </p:nvSpPr>
        <p:spPr>
          <a:xfrm rot="0">
            <a:off x="17335134" y="9796463"/>
            <a:ext cx="683179" cy="490538"/>
          </a:xfrm>
          <a:prstGeom prst="rect">
            <a:avLst/>
          </a:prstGeom>
        </p:spPr>
        <p:txBody>
          <a:bodyPr anchor="t" rtlCol="false" tIns="0" lIns="0" bIns="0" rIns="0">
            <a:spAutoFit/>
          </a:bodyPr>
          <a:lstStyle/>
          <a:p>
            <a:pPr algn="r">
              <a:lnSpc>
                <a:spcPts val="2160"/>
              </a:lnSpc>
            </a:pPr>
            <a:r>
              <a:rPr lang="en-US" b="true" sz="1800">
                <a:solidFill>
                  <a:srgbClr val="9E0000"/>
                </a:solidFill>
                <a:latin typeface="Arial Bold"/>
                <a:ea typeface="Arial Bold"/>
                <a:cs typeface="Arial Bold"/>
                <a:sym typeface="Arial Bold"/>
              </a:rPr>
              <a:t>1</a:t>
            </a:r>
          </a:p>
        </p:txBody>
      </p:sp>
      <p:grpSp>
        <p:nvGrpSpPr>
          <p:cNvPr name="Group 6" id="6"/>
          <p:cNvGrpSpPr/>
          <p:nvPr/>
        </p:nvGrpSpPr>
        <p:grpSpPr>
          <a:xfrm rot="0">
            <a:off x="14770038" y="378765"/>
            <a:ext cx="3056189" cy="1383506"/>
            <a:chOff x="0" y="0"/>
            <a:chExt cx="4074919" cy="1844675"/>
          </a:xfrm>
        </p:grpSpPr>
        <p:sp>
          <p:nvSpPr>
            <p:cNvPr name="Freeform 7" id="7"/>
            <p:cNvSpPr/>
            <p:nvPr/>
          </p:nvSpPr>
          <p:spPr>
            <a:xfrm flipH="false" flipV="false" rot="0">
              <a:off x="7874" y="7874"/>
              <a:ext cx="4059047" cy="1828800"/>
            </a:xfrm>
            <a:custGeom>
              <a:avLst/>
              <a:gdLst/>
              <a:ahLst/>
              <a:cxnLst/>
              <a:rect r="r" b="b" t="t" l="l"/>
              <a:pathLst>
                <a:path h="1828800" w="4059047">
                  <a:moveTo>
                    <a:pt x="0" y="0"/>
                  </a:moveTo>
                  <a:lnTo>
                    <a:pt x="4059047" y="0"/>
                  </a:lnTo>
                  <a:lnTo>
                    <a:pt x="4059047" y="1828800"/>
                  </a:lnTo>
                  <a:lnTo>
                    <a:pt x="0" y="1828800"/>
                  </a:lnTo>
                  <a:close/>
                </a:path>
              </a:pathLst>
            </a:custGeom>
            <a:solidFill>
              <a:srgbClr val="FFFFFF"/>
            </a:solidFill>
          </p:spPr>
        </p:sp>
        <p:sp>
          <p:nvSpPr>
            <p:cNvPr name="Freeform 8" id="8"/>
            <p:cNvSpPr/>
            <p:nvPr/>
          </p:nvSpPr>
          <p:spPr>
            <a:xfrm flipH="false" flipV="false" rot="0">
              <a:off x="0" y="0"/>
              <a:ext cx="4074795" cy="1844548"/>
            </a:xfrm>
            <a:custGeom>
              <a:avLst/>
              <a:gdLst/>
              <a:ahLst/>
              <a:cxnLst/>
              <a:rect r="r" b="b" t="t" l="l"/>
              <a:pathLst>
                <a:path h="1844548" w="4074795">
                  <a:moveTo>
                    <a:pt x="7874" y="0"/>
                  </a:moveTo>
                  <a:lnTo>
                    <a:pt x="4066921" y="0"/>
                  </a:lnTo>
                  <a:cubicBezTo>
                    <a:pt x="4071366" y="0"/>
                    <a:pt x="4074795" y="3556"/>
                    <a:pt x="4074795" y="7874"/>
                  </a:cubicBezTo>
                  <a:lnTo>
                    <a:pt x="4074795" y="1836674"/>
                  </a:lnTo>
                  <a:cubicBezTo>
                    <a:pt x="4074795" y="1841119"/>
                    <a:pt x="4071239" y="1844548"/>
                    <a:pt x="4066921" y="1844548"/>
                  </a:cubicBezTo>
                  <a:lnTo>
                    <a:pt x="7874" y="1844548"/>
                  </a:lnTo>
                  <a:cubicBezTo>
                    <a:pt x="3429" y="1844548"/>
                    <a:pt x="0" y="1840992"/>
                    <a:pt x="0" y="1836674"/>
                  </a:cubicBezTo>
                  <a:lnTo>
                    <a:pt x="0" y="7874"/>
                  </a:lnTo>
                  <a:cubicBezTo>
                    <a:pt x="0" y="3556"/>
                    <a:pt x="3556" y="0"/>
                    <a:pt x="7874" y="0"/>
                  </a:cubicBezTo>
                  <a:moveTo>
                    <a:pt x="7874" y="15875"/>
                  </a:moveTo>
                  <a:lnTo>
                    <a:pt x="7874" y="7874"/>
                  </a:lnTo>
                  <a:lnTo>
                    <a:pt x="15748" y="7874"/>
                  </a:lnTo>
                  <a:lnTo>
                    <a:pt x="15748" y="1836674"/>
                  </a:lnTo>
                  <a:lnTo>
                    <a:pt x="7874" y="1836674"/>
                  </a:lnTo>
                  <a:lnTo>
                    <a:pt x="7874" y="1828800"/>
                  </a:lnTo>
                  <a:lnTo>
                    <a:pt x="4066921" y="1828800"/>
                  </a:lnTo>
                  <a:lnTo>
                    <a:pt x="4066921" y="1836674"/>
                  </a:lnTo>
                  <a:lnTo>
                    <a:pt x="4059047" y="1836674"/>
                  </a:lnTo>
                  <a:lnTo>
                    <a:pt x="4059047" y="7874"/>
                  </a:lnTo>
                  <a:lnTo>
                    <a:pt x="4066921" y="7874"/>
                  </a:lnTo>
                  <a:lnTo>
                    <a:pt x="4066921" y="15748"/>
                  </a:lnTo>
                  <a:lnTo>
                    <a:pt x="7874" y="15748"/>
                  </a:lnTo>
                  <a:close/>
                </a:path>
              </a:pathLst>
            </a:custGeom>
            <a:solidFill>
              <a:srgbClr val="FFFFFF"/>
            </a:solidFill>
          </p:spPr>
        </p:sp>
      </p:grpSp>
      <p:grpSp>
        <p:nvGrpSpPr>
          <p:cNvPr name="Group 9" id="9"/>
          <p:cNvGrpSpPr/>
          <p:nvPr/>
        </p:nvGrpSpPr>
        <p:grpSpPr>
          <a:xfrm rot="0">
            <a:off x="291915" y="186074"/>
            <a:ext cx="17725500" cy="9359775"/>
            <a:chOff x="0" y="0"/>
            <a:chExt cx="23634000" cy="12479700"/>
          </a:xfrm>
        </p:grpSpPr>
        <p:sp>
          <p:nvSpPr>
            <p:cNvPr name="Freeform 10" id="10"/>
            <p:cNvSpPr/>
            <p:nvPr/>
          </p:nvSpPr>
          <p:spPr>
            <a:xfrm flipH="false" flipV="false" rot="0">
              <a:off x="0" y="0"/>
              <a:ext cx="23633937" cy="12479655"/>
            </a:xfrm>
            <a:custGeom>
              <a:avLst/>
              <a:gdLst/>
              <a:ahLst/>
              <a:cxnLst/>
              <a:rect r="r" b="b" t="t" l="l"/>
              <a:pathLst>
                <a:path h="12479655" w="23633937">
                  <a:moveTo>
                    <a:pt x="0" y="0"/>
                  </a:moveTo>
                  <a:lnTo>
                    <a:pt x="23633937" y="0"/>
                  </a:lnTo>
                  <a:lnTo>
                    <a:pt x="23633937" y="12479655"/>
                  </a:lnTo>
                  <a:lnTo>
                    <a:pt x="0" y="12479655"/>
                  </a:lnTo>
                  <a:close/>
                </a:path>
              </a:pathLst>
            </a:custGeom>
            <a:gradFill rotWithShape="true">
              <a:gsLst>
                <a:gs pos="0">
                  <a:srgbClr val="254969">
                    <a:alpha val="100000"/>
                  </a:srgbClr>
                </a:gs>
                <a:gs pos="50000">
                  <a:srgbClr val="366A99">
                    <a:alpha val="100000"/>
                  </a:srgbClr>
                </a:gs>
                <a:gs pos="100000">
                  <a:srgbClr val="427FB7">
                    <a:alpha val="100000"/>
                  </a:srgbClr>
                </a:gs>
              </a:gsLst>
              <a:path path="circle">
                <a:fillToRect l="100000" r="0" t="100000" b="0"/>
              </a:path>
              <a:tileRect r="-100000" l="0" b="-100000" t="0"/>
            </a:gradFill>
          </p:spPr>
        </p:sp>
      </p:grpSp>
      <p:sp>
        <p:nvSpPr>
          <p:cNvPr name="AutoShape 11" id="11"/>
          <p:cNvSpPr/>
          <p:nvPr/>
        </p:nvSpPr>
        <p:spPr>
          <a:xfrm rot="8099555">
            <a:off x="16352255" y="5128639"/>
            <a:ext cx="1956319" cy="0"/>
          </a:xfrm>
          <a:prstGeom prst="line">
            <a:avLst/>
          </a:prstGeom>
          <a:ln cap="rnd" w="9525">
            <a:solidFill>
              <a:srgbClr val="FFFFFF"/>
            </a:solidFill>
            <a:prstDash val="solid"/>
            <a:headEnd type="none" len="sm" w="sm"/>
            <a:tailEnd type="none" len="sm" w="sm"/>
          </a:ln>
        </p:spPr>
      </p:sp>
      <p:sp>
        <p:nvSpPr>
          <p:cNvPr name="AutoShape 12" id="12"/>
          <p:cNvSpPr/>
          <p:nvPr/>
        </p:nvSpPr>
        <p:spPr>
          <a:xfrm rot="8099552">
            <a:off x="12606611" y="7020938"/>
            <a:ext cx="6344852" cy="0"/>
          </a:xfrm>
          <a:prstGeom prst="line">
            <a:avLst/>
          </a:prstGeom>
          <a:ln cap="rnd" w="9525">
            <a:solidFill>
              <a:srgbClr val="FFFFFF"/>
            </a:solidFill>
            <a:prstDash val="solid"/>
            <a:headEnd type="none" len="sm" w="sm"/>
            <a:tailEnd type="none" len="sm" w="sm"/>
          </a:ln>
        </p:spPr>
      </p:sp>
      <p:sp>
        <p:nvSpPr>
          <p:cNvPr name="AutoShape 13" id="13"/>
          <p:cNvSpPr/>
          <p:nvPr/>
        </p:nvSpPr>
        <p:spPr>
          <a:xfrm rot="8099552">
            <a:off x="14571400" y="6349030"/>
            <a:ext cx="4042834" cy="0"/>
          </a:xfrm>
          <a:prstGeom prst="line">
            <a:avLst/>
          </a:prstGeom>
          <a:ln cap="rnd" w="9525">
            <a:solidFill>
              <a:srgbClr val="FFFFFF"/>
            </a:solidFill>
            <a:prstDash val="solid"/>
            <a:headEnd type="none" len="sm" w="sm"/>
            <a:tailEnd type="none" len="sm" w="sm"/>
          </a:ln>
        </p:spPr>
      </p:sp>
      <p:sp>
        <p:nvSpPr>
          <p:cNvPr name="AutoShape 14" id="14"/>
          <p:cNvSpPr/>
          <p:nvPr/>
        </p:nvSpPr>
        <p:spPr>
          <a:xfrm rot="8099553">
            <a:off x="14824215" y="5995415"/>
            <a:ext cx="3763360" cy="0"/>
          </a:xfrm>
          <a:prstGeom prst="line">
            <a:avLst/>
          </a:prstGeom>
          <a:ln cap="rnd" w="19050">
            <a:solidFill>
              <a:srgbClr val="FFFFFF"/>
            </a:solidFill>
            <a:prstDash val="solid"/>
            <a:headEnd type="none" len="sm" w="sm"/>
            <a:tailEnd type="none" len="sm" w="sm"/>
          </a:ln>
        </p:spPr>
      </p:sp>
      <p:sp>
        <p:nvSpPr>
          <p:cNvPr name="AutoShape 15" id="15"/>
          <p:cNvSpPr/>
          <p:nvPr/>
        </p:nvSpPr>
        <p:spPr>
          <a:xfrm rot="8099554">
            <a:off x="15685429" y="6466506"/>
            <a:ext cx="2754335" cy="0"/>
          </a:xfrm>
          <a:prstGeom prst="line">
            <a:avLst/>
          </a:prstGeom>
          <a:ln cap="rnd" w="19050">
            <a:solidFill>
              <a:srgbClr val="FFFFFF"/>
            </a:solidFill>
            <a:prstDash val="solid"/>
            <a:headEnd type="none" len="sm" w="sm"/>
            <a:tailEnd type="none" len="sm" w="sm"/>
          </a:ln>
        </p:spPr>
      </p:sp>
      <p:sp>
        <p:nvSpPr>
          <p:cNvPr name="AutoShape 16" id="16"/>
          <p:cNvSpPr/>
          <p:nvPr/>
        </p:nvSpPr>
        <p:spPr>
          <a:xfrm rot="8099555">
            <a:off x="790" y="4635947"/>
            <a:ext cx="1956319" cy="0"/>
          </a:xfrm>
          <a:prstGeom prst="line">
            <a:avLst/>
          </a:prstGeom>
          <a:ln cap="rnd" w="9525">
            <a:solidFill>
              <a:srgbClr val="FFFFFF"/>
            </a:solidFill>
            <a:prstDash val="solid"/>
            <a:headEnd type="none" len="sm" w="sm"/>
            <a:tailEnd type="none" len="sm" w="sm"/>
          </a:ln>
        </p:spPr>
      </p:sp>
      <p:sp>
        <p:nvSpPr>
          <p:cNvPr name="AutoShape 17" id="17"/>
          <p:cNvSpPr/>
          <p:nvPr/>
        </p:nvSpPr>
        <p:spPr>
          <a:xfrm rot="8099552">
            <a:off x="-642098" y="2743648"/>
            <a:ext cx="6344852" cy="0"/>
          </a:xfrm>
          <a:prstGeom prst="line">
            <a:avLst/>
          </a:prstGeom>
          <a:ln cap="rnd" w="9525">
            <a:solidFill>
              <a:srgbClr val="FFFFFF"/>
            </a:solidFill>
            <a:prstDash val="solid"/>
            <a:headEnd type="none" len="sm" w="sm"/>
            <a:tailEnd type="none" len="sm" w="sm"/>
          </a:ln>
        </p:spPr>
      </p:sp>
      <p:sp>
        <p:nvSpPr>
          <p:cNvPr name="AutoShape 18" id="18"/>
          <p:cNvSpPr/>
          <p:nvPr/>
        </p:nvSpPr>
        <p:spPr>
          <a:xfrm rot="8099552">
            <a:off x="-304870" y="3415556"/>
            <a:ext cx="4042834" cy="0"/>
          </a:xfrm>
          <a:prstGeom prst="line">
            <a:avLst/>
          </a:prstGeom>
          <a:ln cap="rnd" w="9525">
            <a:solidFill>
              <a:srgbClr val="FFFFFF"/>
            </a:solidFill>
            <a:prstDash val="solid"/>
            <a:headEnd type="none" len="sm" w="sm"/>
            <a:tailEnd type="none" len="sm" w="sm"/>
          </a:ln>
        </p:spPr>
      </p:sp>
      <p:sp>
        <p:nvSpPr>
          <p:cNvPr name="AutoShape 19" id="19"/>
          <p:cNvSpPr/>
          <p:nvPr/>
        </p:nvSpPr>
        <p:spPr>
          <a:xfrm rot="8099553">
            <a:off x="-278211" y="3750121"/>
            <a:ext cx="3763360" cy="0"/>
          </a:xfrm>
          <a:prstGeom prst="line">
            <a:avLst/>
          </a:prstGeom>
          <a:ln cap="rnd" w="19050">
            <a:solidFill>
              <a:srgbClr val="FFFFFF"/>
            </a:solidFill>
            <a:prstDash val="solid"/>
            <a:headEnd type="none" len="sm" w="sm"/>
            <a:tailEnd type="none" len="sm" w="sm"/>
          </a:ln>
        </p:spPr>
      </p:sp>
      <p:sp>
        <p:nvSpPr>
          <p:cNvPr name="AutoShape 20" id="20"/>
          <p:cNvSpPr/>
          <p:nvPr/>
        </p:nvSpPr>
        <p:spPr>
          <a:xfrm rot="8099554">
            <a:off x="-130399" y="3279030"/>
            <a:ext cx="2754335" cy="0"/>
          </a:xfrm>
          <a:prstGeom prst="line">
            <a:avLst/>
          </a:prstGeom>
          <a:ln cap="rnd" w="19050">
            <a:solidFill>
              <a:srgbClr val="FFFFFF"/>
            </a:solidFill>
            <a:prstDash val="solid"/>
            <a:headEnd type="none" len="sm" w="sm"/>
            <a:tailEnd type="none" len="sm" w="sm"/>
          </a:ln>
        </p:spPr>
      </p:sp>
      <p:grpSp>
        <p:nvGrpSpPr>
          <p:cNvPr name="Group 21" id="21"/>
          <p:cNvGrpSpPr/>
          <p:nvPr/>
        </p:nvGrpSpPr>
        <p:grpSpPr>
          <a:xfrm rot="0">
            <a:off x="6455132" y="497020"/>
            <a:ext cx="5399087" cy="2101630"/>
            <a:chOff x="0" y="0"/>
            <a:chExt cx="7198783" cy="2802174"/>
          </a:xfrm>
        </p:grpSpPr>
        <p:sp>
          <p:nvSpPr>
            <p:cNvPr name="Freeform 22" id="22"/>
            <p:cNvSpPr/>
            <p:nvPr/>
          </p:nvSpPr>
          <p:spPr>
            <a:xfrm flipH="false" flipV="false" rot="0">
              <a:off x="9525" y="9525"/>
              <a:ext cx="7168642" cy="2774823"/>
            </a:xfrm>
            <a:custGeom>
              <a:avLst/>
              <a:gdLst/>
              <a:ahLst/>
              <a:cxnLst/>
              <a:rect r="r" b="b" t="t" l="l"/>
              <a:pathLst>
                <a:path h="2774823" w="7168642">
                  <a:moveTo>
                    <a:pt x="0" y="0"/>
                  </a:moveTo>
                  <a:lnTo>
                    <a:pt x="7168642" y="0"/>
                  </a:lnTo>
                  <a:lnTo>
                    <a:pt x="7168642" y="2774823"/>
                  </a:lnTo>
                  <a:lnTo>
                    <a:pt x="0" y="2774823"/>
                  </a:lnTo>
                  <a:close/>
                </a:path>
              </a:pathLst>
            </a:custGeom>
            <a:solidFill>
              <a:srgbClr val="ECECEC"/>
            </a:solidFill>
          </p:spPr>
        </p:sp>
        <p:sp>
          <p:nvSpPr>
            <p:cNvPr name="Freeform 23" id="23"/>
            <p:cNvSpPr/>
            <p:nvPr/>
          </p:nvSpPr>
          <p:spPr>
            <a:xfrm flipH="false" flipV="false" rot="0">
              <a:off x="0" y="0"/>
              <a:ext cx="7187692" cy="2793873"/>
            </a:xfrm>
            <a:custGeom>
              <a:avLst/>
              <a:gdLst/>
              <a:ahLst/>
              <a:cxnLst/>
              <a:rect r="r" b="b" t="t" l="l"/>
              <a:pathLst>
                <a:path h="2793873" w="7187692">
                  <a:moveTo>
                    <a:pt x="9525" y="0"/>
                  </a:moveTo>
                  <a:lnTo>
                    <a:pt x="7178167" y="0"/>
                  </a:lnTo>
                  <a:cubicBezTo>
                    <a:pt x="7183374" y="0"/>
                    <a:pt x="7187692" y="4318"/>
                    <a:pt x="7187692" y="9525"/>
                  </a:cubicBezTo>
                  <a:lnTo>
                    <a:pt x="7187692" y="2784348"/>
                  </a:lnTo>
                  <a:cubicBezTo>
                    <a:pt x="7187692" y="2789555"/>
                    <a:pt x="7183374" y="2793873"/>
                    <a:pt x="7178167" y="2793873"/>
                  </a:cubicBezTo>
                  <a:lnTo>
                    <a:pt x="9525" y="2793873"/>
                  </a:lnTo>
                  <a:cubicBezTo>
                    <a:pt x="4318" y="2793873"/>
                    <a:pt x="0" y="2789555"/>
                    <a:pt x="0" y="2784348"/>
                  </a:cubicBezTo>
                  <a:lnTo>
                    <a:pt x="0" y="9525"/>
                  </a:lnTo>
                  <a:cubicBezTo>
                    <a:pt x="0" y="4318"/>
                    <a:pt x="4318" y="0"/>
                    <a:pt x="9525" y="0"/>
                  </a:cubicBezTo>
                  <a:moveTo>
                    <a:pt x="9525" y="19050"/>
                  </a:moveTo>
                  <a:lnTo>
                    <a:pt x="9525" y="9525"/>
                  </a:lnTo>
                  <a:lnTo>
                    <a:pt x="19050" y="9525"/>
                  </a:lnTo>
                  <a:lnTo>
                    <a:pt x="19050" y="2784348"/>
                  </a:lnTo>
                  <a:lnTo>
                    <a:pt x="9525" y="2784348"/>
                  </a:lnTo>
                  <a:lnTo>
                    <a:pt x="9525" y="2774823"/>
                  </a:lnTo>
                  <a:lnTo>
                    <a:pt x="7178167" y="2774823"/>
                  </a:lnTo>
                  <a:lnTo>
                    <a:pt x="7178167" y="2784348"/>
                  </a:lnTo>
                  <a:lnTo>
                    <a:pt x="7168642" y="2784348"/>
                  </a:lnTo>
                  <a:lnTo>
                    <a:pt x="7168642" y="9525"/>
                  </a:lnTo>
                  <a:lnTo>
                    <a:pt x="7178167" y="9525"/>
                  </a:lnTo>
                  <a:lnTo>
                    <a:pt x="7178167" y="19050"/>
                  </a:lnTo>
                  <a:lnTo>
                    <a:pt x="9525" y="19050"/>
                  </a:lnTo>
                  <a:close/>
                </a:path>
              </a:pathLst>
            </a:custGeom>
            <a:solidFill>
              <a:srgbClr val="ECECEC"/>
            </a:solidFill>
          </p:spPr>
        </p:sp>
      </p:grpSp>
      <p:sp>
        <p:nvSpPr>
          <p:cNvPr name="Freeform 24" id="24"/>
          <p:cNvSpPr/>
          <p:nvPr/>
        </p:nvSpPr>
        <p:spPr>
          <a:xfrm flipH="false" flipV="false" rot="0">
            <a:off x="7586340" y="910548"/>
            <a:ext cx="3136663" cy="1274589"/>
          </a:xfrm>
          <a:custGeom>
            <a:avLst/>
            <a:gdLst/>
            <a:ahLst/>
            <a:cxnLst/>
            <a:rect r="r" b="b" t="t" l="l"/>
            <a:pathLst>
              <a:path h="1274589" w="3136663">
                <a:moveTo>
                  <a:pt x="0" y="0"/>
                </a:moveTo>
                <a:lnTo>
                  <a:pt x="3136664" y="0"/>
                </a:lnTo>
                <a:lnTo>
                  <a:pt x="3136664" y="1274589"/>
                </a:lnTo>
                <a:lnTo>
                  <a:pt x="0" y="1274589"/>
                </a:lnTo>
                <a:lnTo>
                  <a:pt x="0" y="0"/>
                </a:lnTo>
                <a:close/>
              </a:path>
            </a:pathLst>
          </a:custGeom>
          <a:blipFill>
            <a:blip r:embed="rId6"/>
            <a:stretch>
              <a:fillRect l="0" t="0" r="0" b="-10838"/>
            </a:stretch>
          </a:blipFill>
        </p:spPr>
      </p:sp>
      <p:sp>
        <p:nvSpPr>
          <p:cNvPr name="TextBox 25" id="25"/>
          <p:cNvSpPr txBox="true"/>
          <p:nvPr/>
        </p:nvSpPr>
        <p:spPr>
          <a:xfrm rot="0">
            <a:off x="1663388" y="2583176"/>
            <a:ext cx="14973300" cy="4285650"/>
          </a:xfrm>
          <a:prstGeom prst="rect">
            <a:avLst/>
          </a:prstGeom>
        </p:spPr>
        <p:txBody>
          <a:bodyPr anchor="t" rtlCol="false" tIns="0" lIns="0" bIns="0" rIns="0">
            <a:spAutoFit/>
          </a:bodyPr>
          <a:lstStyle/>
          <a:p>
            <a:pPr algn="ctr">
              <a:lnSpc>
                <a:spcPts val="10800"/>
              </a:lnSpc>
            </a:pPr>
            <a:r>
              <a:rPr lang="en-US" b="true" sz="6000">
                <a:solidFill>
                  <a:srgbClr val="FFFFFF"/>
                </a:solidFill>
                <a:latin typeface="Arial Bold"/>
                <a:ea typeface="Arial Bold"/>
                <a:cs typeface="Arial Bold"/>
                <a:sym typeface="Arial Bold"/>
              </a:rPr>
              <a:t>Phân Tích Chi Phí Y Tế Cá Nhân Dựa Trên Đặc Điểm và Thói Quen Sức Khỏe</a:t>
            </a:r>
          </a:p>
        </p:txBody>
      </p:sp>
      <p:sp>
        <p:nvSpPr>
          <p:cNvPr name="TextBox 26" id="26"/>
          <p:cNvSpPr txBox="true"/>
          <p:nvPr/>
        </p:nvSpPr>
        <p:spPr>
          <a:xfrm rot="0">
            <a:off x="5751442" y="8494810"/>
            <a:ext cx="6654114" cy="762520"/>
          </a:xfrm>
          <a:prstGeom prst="rect">
            <a:avLst/>
          </a:prstGeom>
        </p:spPr>
        <p:txBody>
          <a:bodyPr anchor="t" rtlCol="false" tIns="0" lIns="0" bIns="0" rIns="0">
            <a:spAutoFit/>
          </a:bodyPr>
          <a:lstStyle/>
          <a:p>
            <a:pPr algn="ctr">
              <a:lnSpc>
                <a:spcPts val="4860"/>
              </a:lnSpc>
            </a:pPr>
            <a:r>
              <a:rPr lang="en-US" sz="2700" i="true">
                <a:solidFill>
                  <a:srgbClr val="FFFFFF"/>
                </a:solidFill>
                <a:latin typeface="Arial Italics"/>
                <a:ea typeface="Arial Italics"/>
                <a:cs typeface="Arial Italics"/>
                <a:sym typeface="Arial Italics"/>
              </a:rPr>
              <a:t>Hà Nội, 20-Jan-2024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24613">
            <a:off x="-5846787" y="3291781"/>
            <a:ext cx="11331726" cy="9819520"/>
          </a:xfrm>
          <a:custGeom>
            <a:avLst/>
            <a:gdLst/>
            <a:ahLst/>
            <a:cxnLst/>
            <a:rect r="r" b="b" t="t" l="l"/>
            <a:pathLst>
              <a:path h="9819520" w="11331726">
                <a:moveTo>
                  <a:pt x="0" y="0"/>
                </a:moveTo>
                <a:lnTo>
                  <a:pt x="11331726" y="0"/>
                </a:lnTo>
                <a:lnTo>
                  <a:pt x="11331726" y="9819519"/>
                </a:lnTo>
                <a:lnTo>
                  <a:pt x="0" y="98195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3241"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7"/>
            <a:stretch>
              <a:fillRect l="0" t="0" r="-312" b="0"/>
            </a:stretch>
          </a:blipFill>
        </p:spPr>
      </p:sp>
      <p:sp>
        <p:nvSpPr>
          <p:cNvPr name="Freeform 5" id="5"/>
          <p:cNvSpPr/>
          <p:nvPr/>
        </p:nvSpPr>
        <p:spPr>
          <a:xfrm flipH="false" flipV="true" rot="-5400000">
            <a:off x="16567076" y="8201541"/>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84452" y="-282931"/>
            <a:ext cx="2508961" cy="2508961"/>
          </a:xfrm>
          <a:custGeom>
            <a:avLst/>
            <a:gdLst/>
            <a:ahLst/>
            <a:cxnLst/>
            <a:rect r="r" b="b" t="t" l="l"/>
            <a:pathLst>
              <a:path h="2508961" w="2508961">
                <a:moveTo>
                  <a:pt x="0" y="0"/>
                </a:moveTo>
                <a:lnTo>
                  <a:pt x="2508961" y="0"/>
                </a:lnTo>
                <a:lnTo>
                  <a:pt x="2508961" y="2508962"/>
                </a:lnTo>
                <a:lnTo>
                  <a:pt x="0" y="2508962"/>
                </a:lnTo>
                <a:lnTo>
                  <a:pt x="0" y="0"/>
                </a:lnTo>
                <a:close/>
              </a:path>
            </a:pathLst>
          </a:custGeom>
          <a:blipFill>
            <a:blip r:embed="rId10"/>
            <a:stretch>
              <a:fillRect l="0" t="0" r="0" b="0"/>
            </a:stretch>
          </a:blipFill>
        </p:spPr>
      </p:sp>
      <p:sp>
        <p:nvSpPr>
          <p:cNvPr name="TextBox 7" id="7"/>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8" id="8"/>
          <p:cNvSpPr txBox="true"/>
          <p:nvPr/>
        </p:nvSpPr>
        <p:spPr>
          <a:xfrm rot="0">
            <a:off x="4400556" y="475351"/>
            <a:ext cx="9486887" cy="1540002"/>
          </a:xfrm>
          <a:prstGeom prst="rect">
            <a:avLst/>
          </a:prstGeom>
        </p:spPr>
        <p:txBody>
          <a:bodyPr anchor="t" rtlCol="false" tIns="0" lIns="0" bIns="0" rIns="0">
            <a:spAutoFit/>
          </a:bodyPr>
          <a:lstStyle/>
          <a:p>
            <a:pPr algn="ctr">
              <a:lnSpc>
                <a:spcPts val="5904"/>
              </a:lnSpc>
            </a:pPr>
            <a:r>
              <a:rPr lang="en-US" b="true" sz="6150" spc="57">
                <a:solidFill>
                  <a:srgbClr val="293742"/>
                </a:solidFill>
                <a:latin typeface="Montserrat Bold"/>
                <a:ea typeface="Montserrat Bold"/>
                <a:cs typeface="Montserrat Bold"/>
                <a:sym typeface="Montserrat Bold"/>
              </a:rPr>
              <a:t>BÁO CÁO PHÂN TÍCH CHI PHÍ BẢO HIỂM</a:t>
            </a:r>
          </a:p>
        </p:txBody>
      </p:sp>
      <p:sp>
        <p:nvSpPr>
          <p:cNvPr name="TextBox 9" id="9"/>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
        <p:nvSpPr>
          <p:cNvPr name="TextBox 10" id="10"/>
          <p:cNvSpPr txBox="true"/>
          <p:nvPr/>
        </p:nvSpPr>
        <p:spPr>
          <a:xfrm rot="0">
            <a:off x="3178995" y="2889213"/>
            <a:ext cx="12609205" cy="1008105"/>
          </a:xfrm>
          <a:prstGeom prst="rect">
            <a:avLst/>
          </a:prstGeom>
        </p:spPr>
        <p:txBody>
          <a:bodyPr anchor="t" rtlCol="false" tIns="0" lIns="0" bIns="0" rIns="0">
            <a:spAutoFit/>
          </a:bodyPr>
          <a:lstStyle/>
          <a:p>
            <a:pPr algn="l" marL="252689" indent="-126344" lvl="1">
              <a:lnSpc>
                <a:spcPts val="2680"/>
              </a:lnSpc>
              <a:buFont typeface="Arial"/>
              <a:buChar char="•"/>
            </a:pPr>
            <a:r>
              <a:rPr lang="en-US" sz="2792" spc="26">
                <a:solidFill>
                  <a:srgbClr val="000000"/>
                </a:solidFill>
                <a:latin typeface="Montserrat"/>
                <a:ea typeface="Montserrat"/>
                <a:cs typeface="Montserrat"/>
                <a:sym typeface="Montserrat"/>
              </a:rPr>
              <a:t>Dashboard này cung cấp thông tin chi tiết về chi phí bảo hiểm theo các tiêu chí như độ tuổi, chỉ số BMI, giới tính và tình trạng hút thuốc.</a:t>
            </a:r>
          </a:p>
        </p:txBody>
      </p:sp>
      <p:sp>
        <p:nvSpPr>
          <p:cNvPr name="TextBox 11" id="11"/>
          <p:cNvSpPr txBox="true"/>
          <p:nvPr/>
        </p:nvSpPr>
        <p:spPr>
          <a:xfrm rot="0">
            <a:off x="3178995" y="4175689"/>
            <a:ext cx="12609205" cy="2673419"/>
          </a:xfrm>
          <a:prstGeom prst="rect">
            <a:avLst/>
          </a:prstGeom>
        </p:spPr>
        <p:txBody>
          <a:bodyPr anchor="t" rtlCol="false" tIns="0" lIns="0" bIns="0" rIns="0">
            <a:spAutoFit/>
          </a:bodyPr>
          <a:lstStyle/>
          <a:p>
            <a:pPr algn="l" marL="252511" indent="-126256" lvl="1">
              <a:lnSpc>
                <a:spcPts val="2680"/>
              </a:lnSpc>
              <a:buFont typeface="Arial"/>
              <a:buChar char="•"/>
            </a:pPr>
            <a:r>
              <a:rPr lang="en-US" sz="2792" spc="25">
                <a:solidFill>
                  <a:srgbClr val="000000"/>
                </a:solidFill>
                <a:latin typeface="Montserrat"/>
                <a:ea typeface="Montserrat"/>
                <a:cs typeface="Montserrat"/>
                <a:sym typeface="Montserrat"/>
              </a:rPr>
              <a:t>Kết quả trọng tâm:</a:t>
            </a:r>
          </a:p>
          <a:p>
            <a:pPr algn="l" marL="602906" indent="-301453" lvl="1">
              <a:lnSpc>
                <a:spcPts val="2680"/>
              </a:lnSpc>
              <a:buFont typeface="Arial"/>
              <a:buChar char="•"/>
            </a:pPr>
            <a:r>
              <a:rPr lang="en-US" sz="2792" spc="25">
                <a:solidFill>
                  <a:srgbClr val="000000"/>
                </a:solidFill>
                <a:latin typeface="Montserrat"/>
                <a:ea typeface="Montserrat"/>
                <a:cs typeface="Montserrat"/>
                <a:sym typeface="Montserrat"/>
              </a:rPr>
              <a:t>Các phân khúc khách hàng có mức phí bảo hiểm khác nhau rõ rệt, với phân khúc cao nhất là những người có chỉ số BMI ở mức béo phì.</a:t>
            </a:r>
          </a:p>
          <a:p>
            <a:pPr algn="l" marL="602906" indent="-301453" lvl="1">
              <a:lnSpc>
                <a:spcPts val="2680"/>
              </a:lnSpc>
              <a:buFont typeface="Arial"/>
              <a:buChar char="•"/>
            </a:pPr>
            <a:r>
              <a:rPr lang="en-US" sz="2792" spc="25">
                <a:solidFill>
                  <a:srgbClr val="000000"/>
                </a:solidFill>
                <a:latin typeface="Montserrat"/>
                <a:ea typeface="Montserrat"/>
                <a:cs typeface="Montserrat"/>
                <a:sym typeface="Montserrat"/>
              </a:rPr>
              <a:t>Khách hàng nam có tổng chi phí bảo hiểm cao hơn so với nữ giới.</a:t>
            </a:r>
          </a:p>
          <a:p>
            <a:pPr algn="l" marL="602906" indent="-301453" lvl="1">
              <a:lnSpc>
                <a:spcPts val="2680"/>
              </a:lnSpc>
              <a:buFont typeface="Arial"/>
              <a:buChar char="•"/>
            </a:pPr>
            <a:r>
              <a:rPr lang="en-US" sz="2792" spc="25">
                <a:solidFill>
                  <a:srgbClr val="000000"/>
                </a:solidFill>
                <a:latin typeface="Montserrat"/>
                <a:ea typeface="Montserrat"/>
                <a:cs typeface="Montserrat"/>
                <a:sym typeface="Montserrat"/>
              </a:rPr>
              <a:t>Khách hàng hút thuốc có mức phí trung bình cao hơn so với những người không hút.</a:t>
            </a:r>
          </a:p>
          <a:p>
            <a:pPr algn="l">
              <a:lnSpc>
                <a:spcPts val="2680"/>
              </a:lnSpc>
            </a:pPr>
          </a:p>
        </p:txBody>
      </p:sp>
      <p:sp>
        <p:nvSpPr>
          <p:cNvPr name="TextBox 12" id="12"/>
          <p:cNvSpPr txBox="true"/>
          <p:nvPr/>
        </p:nvSpPr>
        <p:spPr>
          <a:xfrm rot="0">
            <a:off x="3178995" y="6760846"/>
            <a:ext cx="12609205" cy="675042"/>
          </a:xfrm>
          <a:prstGeom prst="rect">
            <a:avLst/>
          </a:prstGeom>
        </p:spPr>
        <p:txBody>
          <a:bodyPr anchor="t" rtlCol="false" tIns="0" lIns="0" bIns="0" rIns="0">
            <a:spAutoFit/>
          </a:bodyPr>
          <a:lstStyle/>
          <a:p>
            <a:pPr algn="l" marL="252689" indent="-126344" lvl="1">
              <a:lnSpc>
                <a:spcPts val="2680"/>
              </a:lnSpc>
              <a:buFont typeface="Arial"/>
              <a:buChar char="•"/>
            </a:pPr>
            <a:r>
              <a:rPr lang="en-US" sz="2792" spc="26">
                <a:solidFill>
                  <a:srgbClr val="000000"/>
                </a:solidFill>
                <a:latin typeface="Montserrat"/>
                <a:ea typeface="Montserrat"/>
                <a:cs typeface="Montserrat"/>
                <a:sym typeface="Montserrat"/>
              </a:rPr>
              <a:t>Những số liệu và phân tích này sẽ giúp công ty đưa ra các chiến lược kinh doanh phù hợp, nhằm tối ưu hóa doanh thu và lợi nhuận.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5"/>
            <a:stretch>
              <a:fillRect l="0" t="0" r="-312" b="0"/>
            </a:stretch>
          </a:blipFill>
        </p:spPr>
      </p:sp>
      <p:sp>
        <p:nvSpPr>
          <p:cNvPr name="Freeform 4" id="4"/>
          <p:cNvSpPr/>
          <p:nvPr/>
        </p:nvSpPr>
        <p:spPr>
          <a:xfrm flipH="false" flipV="true" rot="-5400000">
            <a:off x="16557551" y="8211066"/>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84452" y="-282931"/>
            <a:ext cx="2508961" cy="2508961"/>
          </a:xfrm>
          <a:custGeom>
            <a:avLst/>
            <a:gdLst/>
            <a:ahLst/>
            <a:cxnLst/>
            <a:rect r="r" b="b" t="t" l="l"/>
            <a:pathLst>
              <a:path h="2508961" w="2508961">
                <a:moveTo>
                  <a:pt x="0" y="0"/>
                </a:moveTo>
                <a:lnTo>
                  <a:pt x="2508961" y="0"/>
                </a:lnTo>
                <a:lnTo>
                  <a:pt x="2508961" y="2508962"/>
                </a:lnTo>
                <a:lnTo>
                  <a:pt x="0" y="2508962"/>
                </a:lnTo>
                <a:lnTo>
                  <a:pt x="0" y="0"/>
                </a:lnTo>
                <a:close/>
              </a:path>
            </a:pathLst>
          </a:custGeom>
          <a:blipFill>
            <a:blip r:embed="rId8"/>
            <a:stretch>
              <a:fillRect l="0" t="0" r="0" b="0"/>
            </a:stretch>
          </a:blipFill>
        </p:spPr>
      </p:sp>
      <p:sp>
        <p:nvSpPr>
          <p:cNvPr name="Freeform 6" id="6"/>
          <p:cNvSpPr/>
          <p:nvPr/>
        </p:nvSpPr>
        <p:spPr>
          <a:xfrm flipH="false" flipV="false" rot="0">
            <a:off x="3198376" y="2226031"/>
            <a:ext cx="11894489" cy="6794727"/>
          </a:xfrm>
          <a:custGeom>
            <a:avLst/>
            <a:gdLst/>
            <a:ahLst/>
            <a:cxnLst/>
            <a:rect r="r" b="b" t="t" l="l"/>
            <a:pathLst>
              <a:path h="6794727" w="11894489">
                <a:moveTo>
                  <a:pt x="0" y="0"/>
                </a:moveTo>
                <a:lnTo>
                  <a:pt x="11894489" y="0"/>
                </a:lnTo>
                <a:lnTo>
                  <a:pt x="11894489" y="6794726"/>
                </a:lnTo>
                <a:lnTo>
                  <a:pt x="0" y="6794726"/>
                </a:lnTo>
                <a:lnTo>
                  <a:pt x="0" y="0"/>
                </a:lnTo>
                <a:close/>
              </a:path>
            </a:pathLst>
          </a:custGeom>
          <a:blipFill>
            <a:blip r:embed="rId9"/>
            <a:stretch>
              <a:fillRect l="0" t="0" r="0" b="0"/>
            </a:stretch>
          </a:blipFill>
        </p:spPr>
      </p:sp>
      <p:sp>
        <p:nvSpPr>
          <p:cNvPr name="TextBox 7" id="7"/>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8" id="8"/>
          <p:cNvSpPr txBox="true"/>
          <p:nvPr/>
        </p:nvSpPr>
        <p:spPr>
          <a:xfrm rot="0">
            <a:off x="4400556" y="475351"/>
            <a:ext cx="9486887" cy="1540002"/>
          </a:xfrm>
          <a:prstGeom prst="rect">
            <a:avLst/>
          </a:prstGeom>
        </p:spPr>
        <p:txBody>
          <a:bodyPr anchor="t" rtlCol="false" tIns="0" lIns="0" bIns="0" rIns="0">
            <a:spAutoFit/>
          </a:bodyPr>
          <a:lstStyle/>
          <a:p>
            <a:pPr algn="ctr">
              <a:lnSpc>
                <a:spcPts val="5904"/>
              </a:lnSpc>
            </a:pPr>
            <a:r>
              <a:rPr lang="en-US" b="true" sz="6150" spc="57">
                <a:solidFill>
                  <a:srgbClr val="293742"/>
                </a:solidFill>
                <a:latin typeface="Montserrat Bold"/>
                <a:ea typeface="Montserrat Bold"/>
                <a:cs typeface="Montserrat Bold"/>
                <a:sym typeface="Montserrat Bold"/>
              </a:rPr>
              <a:t>BÁO CÁO PHÂN TÍCH RỦI RO SỨC KHỎE</a:t>
            </a:r>
          </a:p>
        </p:txBody>
      </p:sp>
      <p:sp>
        <p:nvSpPr>
          <p:cNvPr name="TextBox 9" id="9"/>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24613">
            <a:off x="-5665863" y="3544075"/>
            <a:ext cx="11331726" cy="9819520"/>
          </a:xfrm>
          <a:custGeom>
            <a:avLst/>
            <a:gdLst/>
            <a:ahLst/>
            <a:cxnLst/>
            <a:rect r="r" b="b" t="t" l="l"/>
            <a:pathLst>
              <a:path h="9819520" w="11331726">
                <a:moveTo>
                  <a:pt x="0" y="0"/>
                </a:moveTo>
                <a:lnTo>
                  <a:pt x="11331726" y="0"/>
                </a:lnTo>
                <a:lnTo>
                  <a:pt x="11331726" y="9819520"/>
                </a:lnTo>
                <a:lnTo>
                  <a:pt x="0" y="98195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7"/>
            <a:stretch>
              <a:fillRect l="0" t="0" r="-312" b="0"/>
            </a:stretch>
          </a:blipFill>
        </p:spPr>
      </p:sp>
      <p:sp>
        <p:nvSpPr>
          <p:cNvPr name="Freeform 5" id="5"/>
          <p:cNvSpPr/>
          <p:nvPr/>
        </p:nvSpPr>
        <p:spPr>
          <a:xfrm flipH="false" flipV="true" rot="-5400000">
            <a:off x="16567076" y="8201541"/>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84452" y="-282931"/>
            <a:ext cx="2508961" cy="2508961"/>
          </a:xfrm>
          <a:custGeom>
            <a:avLst/>
            <a:gdLst/>
            <a:ahLst/>
            <a:cxnLst/>
            <a:rect r="r" b="b" t="t" l="l"/>
            <a:pathLst>
              <a:path h="2508961" w="2508961">
                <a:moveTo>
                  <a:pt x="0" y="0"/>
                </a:moveTo>
                <a:lnTo>
                  <a:pt x="2508961" y="0"/>
                </a:lnTo>
                <a:lnTo>
                  <a:pt x="2508961" y="2508962"/>
                </a:lnTo>
                <a:lnTo>
                  <a:pt x="0" y="2508962"/>
                </a:lnTo>
                <a:lnTo>
                  <a:pt x="0" y="0"/>
                </a:lnTo>
                <a:close/>
              </a:path>
            </a:pathLst>
          </a:custGeom>
          <a:blipFill>
            <a:blip r:embed="rId10"/>
            <a:stretch>
              <a:fillRect l="0" t="0" r="0" b="0"/>
            </a:stretch>
          </a:blipFill>
        </p:spPr>
      </p:sp>
      <p:sp>
        <p:nvSpPr>
          <p:cNvPr name="TextBox 7" id="7"/>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8" id="8"/>
          <p:cNvSpPr txBox="true"/>
          <p:nvPr/>
        </p:nvSpPr>
        <p:spPr>
          <a:xfrm rot="0">
            <a:off x="4400556" y="475351"/>
            <a:ext cx="9486887" cy="1540002"/>
          </a:xfrm>
          <a:prstGeom prst="rect">
            <a:avLst/>
          </a:prstGeom>
        </p:spPr>
        <p:txBody>
          <a:bodyPr anchor="t" rtlCol="false" tIns="0" lIns="0" bIns="0" rIns="0">
            <a:spAutoFit/>
          </a:bodyPr>
          <a:lstStyle/>
          <a:p>
            <a:pPr algn="ctr">
              <a:lnSpc>
                <a:spcPts val="5904"/>
              </a:lnSpc>
            </a:pPr>
            <a:r>
              <a:rPr lang="en-US" b="true" sz="6150" spc="57">
                <a:solidFill>
                  <a:srgbClr val="293742"/>
                </a:solidFill>
                <a:latin typeface="Montserrat Bold"/>
                <a:ea typeface="Montserrat Bold"/>
                <a:cs typeface="Montserrat Bold"/>
                <a:sym typeface="Montserrat Bold"/>
              </a:rPr>
              <a:t>BÁO CÁO PHÂN TÍCH RỦI RO SỨC KHỎE</a:t>
            </a:r>
          </a:p>
        </p:txBody>
      </p:sp>
      <p:sp>
        <p:nvSpPr>
          <p:cNvPr name="TextBox 9" id="9"/>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
        <p:nvSpPr>
          <p:cNvPr name="TextBox 10" id="10"/>
          <p:cNvSpPr txBox="true"/>
          <p:nvPr/>
        </p:nvSpPr>
        <p:spPr>
          <a:xfrm rot="0">
            <a:off x="3178995" y="2655811"/>
            <a:ext cx="12609205" cy="1008105"/>
          </a:xfrm>
          <a:prstGeom prst="rect">
            <a:avLst/>
          </a:prstGeom>
        </p:spPr>
        <p:txBody>
          <a:bodyPr anchor="t" rtlCol="false" tIns="0" lIns="0" bIns="0" rIns="0">
            <a:spAutoFit/>
          </a:bodyPr>
          <a:lstStyle/>
          <a:p>
            <a:pPr algn="l" marL="252689" indent="-126344" lvl="1">
              <a:lnSpc>
                <a:spcPts val="2680"/>
              </a:lnSpc>
              <a:buFont typeface="Arial"/>
              <a:buChar char="•"/>
            </a:pPr>
            <a:r>
              <a:rPr lang="en-US" sz="2792" spc="26">
                <a:solidFill>
                  <a:srgbClr val="000000"/>
                </a:solidFill>
                <a:latin typeface="Montserrat"/>
                <a:ea typeface="Montserrat"/>
                <a:cs typeface="Montserrat"/>
                <a:sym typeface="Montserrat"/>
              </a:rPr>
              <a:t>Dashboard này cung cấp thông tin chi tiết về rủi ro sức khỏe và chi phí bảo hiểm theo các tiêu chí như độ tuổi, chỉ số BMI, giới tính và tình trạng hút thuốc.</a:t>
            </a:r>
          </a:p>
        </p:txBody>
      </p:sp>
      <p:sp>
        <p:nvSpPr>
          <p:cNvPr name="TextBox 11" id="11"/>
          <p:cNvSpPr txBox="true"/>
          <p:nvPr/>
        </p:nvSpPr>
        <p:spPr>
          <a:xfrm rot="0">
            <a:off x="3178995" y="3949666"/>
            <a:ext cx="12609205" cy="2673419"/>
          </a:xfrm>
          <a:prstGeom prst="rect">
            <a:avLst/>
          </a:prstGeom>
        </p:spPr>
        <p:txBody>
          <a:bodyPr anchor="t" rtlCol="false" tIns="0" lIns="0" bIns="0" rIns="0">
            <a:spAutoFit/>
          </a:bodyPr>
          <a:lstStyle/>
          <a:p>
            <a:pPr algn="l" marL="252511" indent="-126256" lvl="1">
              <a:lnSpc>
                <a:spcPts val="2680"/>
              </a:lnSpc>
              <a:buFont typeface="Arial"/>
              <a:buChar char="•"/>
            </a:pPr>
            <a:r>
              <a:rPr lang="en-US" sz="2792" spc="25">
                <a:solidFill>
                  <a:srgbClr val="000000"/>
                </a:solidFill>
                <a:latin typeface="Montserrat"/>
                <a:ea typeface="Montserrat"/>
                <a:cs typeface="Montserrat"/>
                <a:sym typeface="Montserrat"/>
              </a:rPr>
              <a:t>Kết quả trọng tâm:</a:t>
            </a:r>
          </a:p>
          <a:p>
            <a:pPr algn="l">
              <a:lnSpc>
                <a:spcPts val="2680"/>
              </a:lnSpc>
            </a:pPr>
          </a:p>
          <a:p>
            <a:pPr algn="l" marL="602906" indent="-301453" lvl="1">
              <a:lnSpc>
                <a:spcPts val="2680"/>
              </a:lnSpc>
              <a:buFont typeface="Arial"/>
              <a:buChar char="•"/>
            </a:pPr>
            <a:r>
              <a:rPr lang="en-US" sz="2792" spc="25">
                <a:solidFill>
                  <a:srgbClr val="000000"/>
                </a:solidFill>
                <a:latin typeface="Montserrat"/>
                <a:ea typeface="Montserrat"/>
                <a:cs typeface="Montserrat"/>
                <a:sym typeface="Montserrat"/>
              </a:rPr>
              <a:t>Nhóm tuổi 56+ có chi phí trung bình cao nhất, cho thấy chi phí y tế có xu hướng tăng theo độ tuổi.</a:t>
            </a:r>
          </a:p>
          <a:p>
            <a:pPr algn="l" marL="602906" indent="-301453" lvl="1">
              <a:lnSpc>
                <a:spcPts val="2680"/>
              </a:lnSpc>
              <a:buFont typeface="Arial"/>
              <a:buChar char="•"/>
            </a:pPr>
            <a:r>
              <a:rPr lang="en-US" sz="2792" spc="25">
                <a:solidFill>
                  <a:srgbClr val="000000"/>
                </a:solidFill>
                <a:latin typeface="Montserrat"/>
                <a:ea typeface="Montserrat"/>
                <a:cs typeface="Montserrat"/>
                <a:sym typeface="Montserrat"/>
              </a:rPr>
              <a:t>Khách hàng nam có tổng chi phí bảo hiểm cao hơn so với nữ giới.</a:t>
            </a:r>
          </a:p>
          <a:p>
            <a:pPr algn="l" marL="602906" indent="-301453" lvl="1">
              <a:lnSpc>
                <a:spcPts val="2680"/>
              </a:lnSpc>
              <a:buFont typeface="Arial"/>
              <a:buChar char="•"/>
            </a:pPr>
            <a:r>
              <a:rPr lang="en-US" sz="2792" spc="25">
                <a:solidFill>
                  <a:srgbClr val="000000"/>
                </a:solidFill>
                <a:latin typeface="Montserrat"/>
                <a:ea typeface="Montserrat"/>
                <a:cs typeface="Montserrat"/>
                <a:sym typeface="Montserrat"/>
              </a:rPr>
              <a:t>Người hút thuốc có xu hướng chi phí cao hơn so với người không hút thuốc ở hầu hết các độ tuổi.</a:t>
            </a:r>
          </a:p>
          <a:p>
            <a:pPr algn="l">
              <a:lnSpc>
                <a:spcPts val="2680"/>
              </a:lnSpc>
            </a:pPr>
          </a:p>
        </p:txBody>
      </p:sp>
      <p:sp>
        <p:nvSpPr>
          <p:cNvPr name="TextBox 12" id="12"/>
          <p:cNvSpPr txBox="true"/>
          <p:nvPr/>
        </p:nvSpPr>
        <p:spPr>
          <a:xfrm rot="0">
            <a:off x="3178995" y="6699284"/>
            <a:ext cx="12609205" cy="1008105"/>
          </a:xfrm>
          <a:prstGeom prst="rect">
            <a:avLst/>
          </a:prstGeom>
        </p:spPr>
        <p:txBody>
          <a:bodyPr anchor="t" rtlCol="false" tIns="0" lIns="0" bIns="0" rIns="0">
            <a:spAutoFit/>
          </a:bodyPr>
          <a:lstStyle/>
          <a:p>
            <a:pPr algn="l" marL="252689" indent="-126344" lvl="1">
              <a:lnSpc>
                <a:spcPts val="2680"/>
              </a:lnSpc>
              <a:buFont typeface="Arial"/>
              <a:buChar char="•"/>
            </a:pPr>
            <a:r>
              <a:rPr lang="en-US" sz="2792" spc="26">
                <a:solidFill>
                  <a:srgbClr val="000000"/>
                </a:solidFill>
                <a:latin typeface="Montserrat"/>
                <a:ea typeface="Montserrat"/>
                <a:cs typeface="Montserrat"/>
                <a:sym typeface="Montserrat"/>
              </a:rPr>
              <a:t>Những số liệu và phân tích này sẽ giúp công ty đưa ra các chiến lược kinh doanh phù hợp, như áp dụng các chương trình can thiệp sức khỏe nhằm giảm rủi ro và tối ưu hóa doanh thu, lợi nhuận.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5"/>
            <a:stretch>
              <a:fillRect l="0" t="0" r="-312" b="0"/>
            </a:stretch>
          </a:blipFill>
        </p:spPr>
      </p:sp>
      <p:sp>
        <p:nvSpPr>
          <p:cNvPr name="Freeform 4" id="4"/>
          <p:cNvSpPr/>
          <p:nvPr/>
        </p:nvSpPr>
        <p:spPr>
          <a:xfrm flipH="false" flipV="true" rot="-5400000">
            <a:off x="16557551" y="8211066"/>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84452" y="-282931"/>
            <a:ext cx="2508961" cy="2508961"/>
          </a:xfrm>
          <a:custGeom>
            <a:avLst/>
            <a:gdLst/>
            <a:ahLst/>
            <a:cxnLst/>
            <a:rect r="r" b="b" t="t" l="l"/>
            <a:pathLst>
              <a:path h="2508961" w="2508961">
                <a:moveTo>
                  <a:pt x="0" y="0"/>
                </a:moveTo>
                <a:lnTo>
                  <a:pt x="2508961" y="0"/>
                </a:lnTo>
                <a:lnTo>
                  <a:pt x="2508961" y="2508962"/>
                </a:lnTo>
                <a:lnTo>
                  <a:pt x="0" y="2508962"/>
                </a:lnTo>
                <a:lnTo>
                  <a:pt x="0" y="0"/>
                </a:lnTo>
                <a:close/>
              </a:path>
            </a:pathLst>
          </a:custGeom>
          <a:blipFill>
            <a:blip r:embed="rId8"/>
            <a:stretch>
              <a:fillRect l="0" t="0" r="0" b="0"/>
            </a:stretch>
          </a:blipFill>
        </p:spPr>
      </p:sp>
      <p:sp>
        <p:nvSpPr>
          <p:cNvPr name="Freeform 6" id="6"/>
          <p:cNvSpPr/>
          <p:nvPr/>
        </p:nvSpPr>
        <p:spPr>
          <a:xfrm flipH="false" flipV="false" rot="0">
            <a:off x="2894316" y="2226031"/>
            <a:ext cx="12502609" cy="7079602"/>
          </a:xfrm>
          <a:custGeom>
            <a:avLst/>
            <a:gdLst/>
            <a:ahLst/>
            <a:cxnLst/>
            <a:rect r="r" b="b" t="t" l="l"/>
            <a:pathLst>
              <a:path h="7079602" w="12502609">
                <a:moveTo>
                  <a:pt x="0" y="0"/>
                </a:moveTo>
                <a:lnTo>
                  <a:pt x="12502609" y="0"/>
                </a:lnTo>
                <a:lnTo>
                  <a:pt x="12502609" y="7079602"/>
                </a:lnTo>
                <a:lnTo>
                  <a:pt x="0" y="7079602"/>
                </a:lnTo>
                <a:lnTo>
                  <a:pt x="0" y="0"/>
                </a:lnTo>
                <a:close/>
              </a:path>
            </a:pathLst>
          </a:custGeom>
          <a:blipFill>
            <a:blip r:embed="rId9"/>
            <a:stretch>
              <a:fillRect l="0" t="0" r="0" b="0"/>
            </a:stretch>
          </a:blipFill>
        </p:spPr>
      </p:sp>
      <p:sp>
        <p:nvSpPr>
          <p:cNvPr name="TextBox 7" id="7"/>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8" id="8"/>
          <p:cNvSpPr txBox="true"/>
          <p:nvPr/>
        </p:nvSpPr>
        <p:spPr>
          <a:xfrm rot="0">
            <a:off x="4400556" y="475351"/>
            <a:ext cx="9486887" cy="1540002"/>
          </a:xfrm>
          <a:prstGeom prst="rect">
            <a:avLst/>
          </a:prstGeom>
        </p:spPr>
        <p:txBody>
          <a:bodyPr anchor="t" rtlCol="false" tIns="0" lIns="0" bIns="0" rIns="0">
            <a:spAutoFit/>
          </a:bodyPr>
          <a:lstStyle/>
          <a:p>
            <a:pPr algn="ctr">
              <a:lnSpc>
                <a:spcPts val="5904"/>
              </a:lnSpc>
            </a:pPr>
            <a:r>
              <a:rPr lang="en-US" b="true" sz="6150" spc="57">
                <a:solidFill>
                  <a:srgbClr val="293742"/>
                </a:solidFill>
                <a:latin typeface="Montserrat Bold"/>
                <a:ea typeface="Montserrat Bold"/>
                <a:cs typeface="Montserrat Bold"/>
                <a:sym typeface="Montserrat Bold"/>
              </a:rPr>
              <a:t>BÁO CÁO PHÂN TÍCH KHU VỰC</a:t>
            </a:r>
          </a:p>
        </p:txBody>
      </p:sp>
      <p:sp>
        <p:nvSpPr>
          <p:cNvPr name="TextBox 9" id="9"/>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24613">
            <a:off x="-5021144" y="3837327"/>
            <a:ext cx="11331726" cy="9819520"/>
          </a:xfrm>
          <a:custGeom>
            <a:avLst/>
            <a:gdLst/>
            <a:ahLst/>
            <a:cxnLst/>
            <a:rect r="r" b="b" t="t" l="l"/>
            <a:pathLst>
              <a:path h="9819520" w="11331726">
                <a:moveTo>
                  <a:pt x="0" y="0"/>
                </a:moveTo>
                <a:lnTo>
                  <a:pt x="11331726" y="0"/>
                </a:lnTo>
                <a:lnTo>
                  <a:pt x="11331726" y="9819520"/>
                </a:lnTo>
                <a:lnTo>
                  <a:pt x="0" y="98195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3241"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7"/>
            <a:stretch>
              <a:fillRect l="0" t="0" r="-312" b="0"/>
            </a:stretch>
          </a:blipFill>
        </p:spPr>
      </p:sp>
      <p:sp>
        <p:nvSpPr>
          <p:cNvPr name="Freeform 5" id="5"/>
          <p:cNvSpPr/>
          <p:nvPr/>
        </p:nvSpPr>
        <p:spPr>
          <a:xfrm flipH="false" flipV="true" rot="-5400000">
            <a:off x="16567076" y="8201541"/>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84452" y="-282931"/>
            <a:ext cx="2508961" cy="2508961"/>
          </a:xfrm>
          <a:custGeom>
            <a:avLst/>
            <a:gdLst/>
            <a:ahLst/>
            <a:cxnLst/>
            <a:rect r="r" b="b" t="t" l="l"/>
            <a:pathLst>
              <a:path h="2508961" w="2508961">
                <a:moveTo>
                  <a:pt x="0" y="0"/>
                </a:moveTo>
                <a:lnTo>
                  <a:pt x="2508961" y="0"/>
                </a:lnTo>
                <a:lnTo>
                  <a:pt x="2508961" y="2508962"/>
                </a:lnTo>
                <a:lnTo>
                  <a:pt x="0" y="2508962"/>
                </a:lnTo>
                <a:lnTo>
                  <a:pt x="0" y="0"/>
                </a:lnTo>
                <a:close/>
              </a:path>
            </a:pathLst>
          </a:custGeom>
          <a:blipFill>
            <a:blip r:embed="rId10"/>
            <a:stretch>
              <a:fillRect l="0" t="0" r="0" b="0"/>
            </a:stretch>
          </a:blipFill>
        </p:spPr>
      </p:sp>
      <p:sp>
        <p:nvSpPr>
          <p:cNvPr name="TextBox 7" id="7"/>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8" id="8"/>
          <p:cNvSpPr txBox="true"/>
          <p:nvPr/>
        </p:nvSpPr>
        <p:spPr>
          <a:xfrm rot="0">
            <a:off x="4400556" y="475351"/>
            <a:ext cx="9486887" cy="1540002"/>
          </a:xfrm>
          <a:prstGeom prst="rect">
            <a:avLst/>
          </a:prstGeom>
        </p:spPr>
        <p:txBody>
          <a:bodyPr anchor="t" rtlCol="false" tIns="0" lIns="0" bIns="0" rIns="0">
            <a:spAutoFit/>
          </a:bodyPr>
          <a:lstStyle/>
          <a:p>
            <a:pPr algn="ctr">
              <a:lnSpc>
                <a:spcPts val="5904"/>
              </a:lnSpc>
            </a:pPr>
            <a:r>
              <a:rPr lang="en-US" b="true" sz="6150" spc="57">
                <a:solidFill>
                  <a:srgbClr val="293742"/>
                </a:solidFill>
                <a:latin typeface="Montserrat Bold"/>
                <a:ea typeface="Montserrat Bold"/>
                <a:cs typeface="Montserrat Bold"/>
                <a:sym typeface="Montserrat Bold"/>
              </a:rPr>
              <a:t>BÁO CÁO PHÂN TÍCH KHU VỰC</a:t>
            </a:r>
          </a:p>
        </p:txBody>
      </p:sp>
      <p:sp>
        <p:nvSpPr>
          <p:cNvPr name="TextBox 9" id="9"/>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
        <p:nvSpPr>
          <p:cNvPr name="TextBox 10" id="10"/>
          <p:cNvSpPr txBox="true"/>
          <p:nvPr/>
        </p:nvSpPr>
        <p:spPr>
          <a:xfrm rot="0">
            <a:off x="3029270" y="2999488"/>
            <a:ext cx="12609205" cy="675042"/>
          </a:xfrm>
          <a:prstGeom prst="rect">
            <a:avLst/>
          </a:prstGeom>
        </p:spPr>
        <p:txBody>
          <a:bodyPr anchor="t" rtlCol="false" tIns="0" lIns="0" bIns="0" rIns="0">
            <a:spAutoFit/>
          </a:bodyPr>
          <a:lstStyle/>
          <a:p>
            <a:pPr algn="l" marL="252689" indent="-126344" lvl="1">
              <a:lnSpc>
                <a:spcPts val="2680"/>
              </a:lnSpc>
              <a:buFont typeface="Arial"/>
              <a:buChar char="•"/>
            </a:pPr>
            <a:r>
              <a:rPr lang="en-US" sz="2792" spc="26">
                <a:solidFill>
                  <a:srgbClr val="000000"/>
                </a:solidFill>
                <a:latin typeface="Montserrat"/>
                <a:ea typeface="Montserrat"/>
                <a:cs typeface="Montserrat"/>
                <a:sym typeface="Montserrat"/>
              </a:rPr>
              <a:t>Dashboard này cung cấp thông tin phân tích chi tiết về khách hàng và chi phí bảo hiểm theo khu vực địa lý.</a:t>
            </a:r>
          </a:p>
        </p:txBody>
      </p:sp>
      <p:sp>
        <p:nvSpPr>
          <p:cNvPr name="TextBox 11" id="11"/>
          <p:cNvSpPr txBox="true"/>
          <p:nvPr/>
        </p:nvSpPr>
        <p:spPr>
          <a:xfrm rot="0">
            <a:off x="3029270" y="3939052"/>
            <a:ext cx="12609205" cy="2673419"/>
          </a:xfrm>
          <a:prstGeom prst="rect">
            <a:avLst/>
          </a:prstGeom>
        </p:spPr>
        <p:txBody>
          <a:bodyPr anchor="t" rtlCol="false" tIns="0" lIns="0" bIns="0" rIns="0">
            <a:spAutoFit/>
          </a:bodyPr>
          <a:lstStyle/>
          <a:p>
            <a:pPr algn="l" marL="252511" indent="-126256" lvl="1">
              <a:lnSpc>
                <a:spcPts val="2680"/>
              </a:lnSpc>
              <a:buFont typeface="Arial"/>
              <a:buChar char="•"/>
            </a:pPr>
            <a:r>
              <a:rPr lang="en-US" sz="2792" spc="25">
                <a:solidFill>
                  <a:srgbClr val="000000"/>
                </a:solidFill>
                <a:latin typeface="Montserrat"/>
                <a:ea typeface="Montserrat"/>
                <a:cs typeface="Montserrat"/>
                <a:sym typeface="Montserrat"/>
              </a:rPr>
              <a:t>Kết quả trọng tâm:</a:t>
            </a:r>
          </a:p>
          <a:p>
            <a:pPr algn="l">
              <a:lnSpc>
                <a:spcPts val="2680"/>
              </a:lnSpc>
            </a:pPr>
          </a:p>
          <a:p>
            <a:pPr algn="l" marL="602906" indent="-301453" lvl="1">
              <a:lnSpc>
                <a:spcPts val="2680"/>
              </a:lnSpc>
              <a:buFont typeface="Arial"/>
              <a:buChar char="•"/>
            </a:pPr>
            <a:r>
              <a:rPr lang="en-US" sz="2792" spc="25">
                <a:solidFill>
                  <a:srgbClr val="000000"/>
                </a:solidFill>
                <a:latin typeface="Montserrat"/>
                <a:ea typeface="Montserrat"/>
                <a:cs typeface="Montserrat"/>
                <a:sym typeface="Montserrat"/>
              </a:rPr>
              <a:t>Vùng southeast có số lượng khách hàng cao nhất (27.2%), trong khi các vùng còn lại có tỷ lệ gần bằng nhau với khoảng 24%.</a:t>
            </a:r>
          </a:p>
          <a:p>
            <a:pPr algn="l" marL="602906" indent="-301453" lvl="1">
              <a:lnSpc>
                <a:spcPts val="2680"/>
              </a:lnSpc>
              <a:buFont typeface="Arial"/>
              <a:buChar char="•"/>
            </a:pPr>
            <a:r>
              <a:rPr lang="en-US" sz="2792" spc="25">
                <a:solidFill>
                  <a:srgbClr val="000000"/>
                </a:solidFill>
                <a:latin typeface="Montserrat"/>
                <a:ea typeface="Montserrat"/>
                <a:cs typeface="Montserrat"/>
                <a:sym typeface="Montserrat"/>
              </a:rPr>
              <a:t>Southeast có số lượng người không hút thuốc cao nhất</a:t>
            </a:r>
          </a:p>
          <a:p>
            <a:pPr algn="l" marL="602906" indent="-301453" lvl="1">
              <a:lnSpc>
                <a:spcPts val="2680"/>
              </a:lnSpc>
              <a:buFont typeface="Arial"/>
              <a:buChar char="•"/>
            </a:pPr>
            <a:r>
              <a:rPr lang="en-US" sz="2792" spc="25">
                <a:solidFill>
                  <a:srgbClr val="000000"/>
                </a:solidFill>
                <a:latin typeface="Montserrat"/>
                <a:ea typeface="Montserrat"/>
                <a:cs typeface="Montserrat"/>
                <a:sym typeface="Montserrat"/>
              </a:rPr>
              <a:t>Nhóm tuổi 56+ có chi phí cao nhất, đặc biệt là ở vùng southeast, sau đó chi phí giảm dần ở các nhóm tuổi trẻ hơn.</a:t>
            </a:r>
          </a:p>
          <a:p>
            <a:pPr algn="l">
              <a:lnSpc>
                <a:spcPts val="2680"/>
              </a:lnSpc>
            </a:pPr>
          </a:p>
        </p:txBody>
      </p:sp>
      <p:sp>
        <p:nvSpPr>
          <p:cNvPr name="TextBox 12" id="12"/>
          <p:cNvSpPr txBox="true"/>
          <p:nvPr/>
        </p:nvSpPr>
        <p:spPr>
          <a:xfrm rot="0">
            <a:off x="3029270" y="6688671"/>
            <a:ext cx="12609205" cy="675042"/>
          </a:xfrm>
          <a:prstGeom prst="rect">
            <a:avLst/>
          </a:prstGeom>
        </p:spPr>
        <p:txBody>
          <a:bodyPr anchor="t" rtlCol="false" tIns="0" lIns="0" bIns="0" rIns="0">
            <a:spAutoFit/>
          </a:bodyPr>
          <a:lstStyle/>
          <a:p>
            <a:pPr algn="l" marL="252689" indent="-126344" lvl="1">
              <a:lnSpc>
                <a:spcPts val="2680"/>
              </a:lnSpc>
              <a:buFont typeface="Arial"/>
              <a:buChar char="•"/>
            </a:pPr>
            <a:r>
              <a:rPr lang="en-US" sz="2792" spc="26">
                <a:solidFill>
                  <a:srgbClr val="000000"/>
                </a:solidFill>
                <a:latin typeface="Montserrat"/>
                <a:ea typeface="Montserrat"/>
                <a:cs typeface="Montserrat"/>
                <a:sym typeface="Montserrat"/>
              </a:rPr>
              <a:t>Dashboard giúp xác định các nhóm khách hàng tiềm năng và tối ưu hóa chiến lược tiếp thị cho từng khu vực.</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5"/>
            <a:stretch>
              <a:fillRect l="0" t="0" r="-312" b="0"/>
            </a:stretch>
          </a:blipFill>
        </p:spPr>
      </p:sp>
      <p:sp>
        <p:nvSpPr>
          <p:cNvPr name="Freeform 4" id="4"/>
          <p:cNvSpPr/>
          <p:nvPr/>
        </p:nvSpPr>
        <p:spPr>
          <a:xfrm flipH="false" flipV="true" rot="-5400000">
            <a:off x="16557551" y="8211066"/>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84452" y="-282931"/>
            <a:ext cx="2508961" cy="2508961"/>
          </a:xfrm>
          <a:custGeom>
            <a:avLst/>
            <a:gdLst/>
            <a:ahLst/>
            <a:cxnLst/>
            <a:rect r="r" b="b" t="t" l="l"/>
            <a:pathLst>
              <a:path h="2508961" w="2508961">
                <a:moveTo>
                  <a:pt x="0" y="0"/>
                </a:moveTo>
                <a:lnTo>
                  <a:pt x="2508961" y="0"/>
                </a:lnTo>
                <a:lnTo>
                  <a:pt x="2508961" y="2508962"/>
                </a:lnTo>
                <a:lnTo>
                  <a:pt x="0" y="2508962"/>
                </a:lnTo>
                <a:lnTo>
                  <a:pt x="0" y="0"/>
                </a:lnTo>
                <a:close/>
              </a:path>
            </a:pathLst>
          </a:custGeom>
          <a:blipFill>
            <a:blip r:embed="rId8"/>
            <a:stretch>
              <a:fillRect l="0" t="0" r="0" b="0"/>
            </a:stretch>
          </a:blipFill>
        </p:spPr>
      </p:sp>
      <p:sp>
        <p:nvSpPr>
          <p:cNvPr name="Freeform 6" id="6"/>
          <p:cNvSpPr/>
          <p:nvPr/>
        </p:nvSpPr>
        <p:spPr>
          <a:xfrm flipH="false" flipV="false" rot="0">
            <a:off x="3061928" y="2174706"/>
            <a:ext cx="12350144" cy="7055019"/>
          </a:xfrm>
          <a:custGeom>
            <a:avLst/>
            <a:gdLst/>
            <a:ahLst/>
            <a:cxnLst/>
            <a:rect r="r" b="b" t="t" l="l"/>
            <a:pathLst>
              <a:path h="7055019" w="12350144">
                <a:moveTo>
                  <a:pt x="0" y="0"/>
                </a:moveTo>
                <a:lnTo>
                  <a:pt x="12350144" y="0"/>
                </a:lnTo>
                <a:lnTo>
                  <a:pt x="12350144" y="7055019"/>
                </a:lnTo>
                <a:lnTo>
                  <a:pt x="0" y="7055019"/>
                </a:lnTo>
                <a:lnTo>
                  <a:pt x="0" y="0"/>
                </a:lnTo>
                <a:close/>
              </a:path>
            </a:pathLst>
          </a:custGeom>
          <a:blipFill>
            <a:blip r:embed="rId9"/>
            <a:stretch>
              <a:fillRect l="0" t="0" r="0" b="0"/>
            </a:stretch>
          </a:blipFill>
        </p:spPr>
      </p:sp>
      <p:sp>
        <p:nvSpPr>
          <p:cNvPr name="TextBox 7" id="7"/>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8" id="8"/>
          <p:cNvSpPr txBox="true"/>
          <p:nvPr/>
        </p:nvSpPr>
        <p:spPr>
          <a:xfrm rot="0">
            <a:off x="4091892" y="617681"/>
            <a:ext cx="10290216" cy="1419988"/>
          </a:xfrm>
          <a:prstGeom prst="rect">
            <a:avLst/>
          </a:prstGeom>
        </p:spPr>
        <p:txBody>
          <a:bodyPr anchor="t" rtlCol="false" tIns="0" lIns="0" bIns="0" rIns="0">
            <a:spAutoFit/>
          </a:bodyPr>
          <a:lstStyle/>
          <a:p>
            <a:pPr algn="ctr">
              <a:lnSpc>
                <a:spcPts val="5424"/>
              </a:lnSpc>
            </a:pPr>
            <a:r>
              <a:rPr lang="en-US" b="true" sz="5650" spc="52">
                <a:solidFill>
                  <a:srgbClr val="293742"/>
                </a:solidFill>
                <a:latin typeface="Montserrat Bold"/>
                <a:ea typeface="Montserrat Bold"/>
                <a:cs typeface="Montserrat Bold"/>
                <a:sym typeface="Montserrat Bold"/>
              </a:rPr>
              <a:t>BÁO CÁO PHÂN TÍCH PHÂN KHÚC KHÁCH HÀNG</a:t>
            </a:r>
          </a:p>
        </p:txBody>
      </p:sp>
      <p:sp>
        <p:nvSpPr>
          <p:cNvPr name="TextBox 9" id="9"/>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24613">
            <a:off x="-5181411" y="4348540"/>
            <a:ext cx="11331726" cy="9819520"/>
          </a:xfrm>
          <a:custGeom>
            <a:avLst/>
            <a:gdLst/>
            <a:ahLst/>
            <a:cxnLst/>
            <a:rect r="r" b="b" t="t" l="l"/>
            <a:pathLst>
              <a:path h="9819520" w="11331726">
                <a:moveTo>
                  <a:pt x="0" y="0"/>
                </a:moveTo>
                <a:lnTo>
                  <a:pt x="11331726" y="0"/>
                </a:lnTo>
                <a:lnTo>
                  <a:pt x="11331726" y="9819520"/>
                </a:lnTo>
                <a:lnTo>
                  <a:pt x="0" y="98195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3241"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7"/>
            <a:stretch>
              <a:fillRect l="0" t="0" r="-312" b="0"/>
            </a:stretch>
          </a:blipFill>
        </p:spPr>
      </p:sp>
      <p:sp>
        <p:nvSpPr>
          <p:cNvPr name="Freeform 5" id="5"/>
          <p:cNvSpPr/>
          <p:nvPr/>
        </p:nvSpPr>
        <p:spPr>
          <a:xfrm flipH="false" flipV="true" rot="-5400000">
            <a:off x="16567076" y="8201541"/>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84452" y="-282931"/>
            <a:ext cx="2508961" cy="2508961"/>
          </a:xfrm>
          <a:custGeom>
            <a:avLst/>
            <a:gdLst/>
            <a:ahLst/>
            <a:cxnLst/>
            <a:rect r="r" b="b" t="t" l="l"/>
            <a:pathLst>
              <a:path h="2508961" w="2508961">
                <a:moveTo>
                  <a:pt x="0" y="0"/>
                </a:moveTo>
                <a:lnTo>
                  <a:pt x="2508961" y="0"/>
                </a:lnTo>
                <a:lnTo>
                  <a:pt x="2508961" y="2508962"/>
                </a:lnTo>
                <a:lnTo>
                  <a:pt x="0" y="2508962"/>
                </a:lnTo>
                <a:lnTo>
                  <a:pt x="0" y="0"/>
                </a:lnTo>
                <a:close/>
              </a:path>
            </a:pathLst>
          </a:custGeom>
          <a:blipFill>
            <a:blip r:embed="rId10"/>
            <a:stretch>
              <a:fillRect l="0" t="0" r="0" b="0"/>
            </a:stretch>
          </a:blipFill>
        </p:spPr>
      </p:sp>
      <p:sp>
        <p:nvSpPr>
          <p:cNvPr name="TextBox 7" id="7"/>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8" id="8"/>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
        <p:nvSpPr>
          <p:cNvPr name="TextBox 9" id="9"/>
          <p:cNvSpPr txBox="true"/>
          <p:nvPr/>
        </p:nvSpPr>
        <p:spPr>
          <a:xfrm rot="0">
            <a:off x="3312883" y="2378431"/>
            <a:ext cx="12609205" cy="986943"/>
          </a:xfrm>
          <a:prstGeom prst="rect">
            <a:avLst/>
          </a:prstGeom>
        </p:spPr>
        <p:txBody>
          <a:bodyPr anchor="t" rtlCol="false" tIns="0" lIns="0" bIns="0" rIns="0">
            <a:spAutoFit/>
          </a:bodyPr>
          <a:lstStyle/>
          <a:p>
            <a:pPr algn="l" marL="243640" indent="-121820" lvl="1">
              <a:lnSpc>
                <a:spcPts val="2584"/>
              </a:lnSpc>
              <a:buFont typeface="Arial"/>
              <a:buChar char="•"/>
            </a:pPr>
            <a:r>
              <a:rPr lang="en-US" sz="2692" spc="25">
                <a:solidFill>
                  <a:srgbClr val="000000"/>
                </a:solidFill>
                <a:latin typeface="Montserrat"/>
                <a:ea typeface="Montserrat"/>
                <a:cs typeface="Montserrat"/>
                <a:sym typeface="Montserrat"/>
              </a:rPr>
              <a:t>Dashboard này hiển thị phân tích phân khúc khách hàng dựa trên các yếu tố khác nhau như tổng số khách hàng, phí trung bình, tình trạng bảo hiểm và phạm vi BMI.</a:t>
            </a:r>
          </a:p>
        </p:txBody>
      </p:sp>
      <p:sp>
        <p:nvSpPr>
          <p:cNvPr name="TextBox 10" id="10"/>
          <p:cNvSpPr txBox="true"/>
          <p:nvPr/>
        </p:nvSpPr>
        <p:spPr>
          <a:xfrm rot="0">
            <a:off x="3312883" y="3635830"/>
            <a:ext cx="12609205" cy="3577743"/>
          </a:xfrm>
          <a:prstGeom prst="rect">
            <a:avLst/>
          </a:prstGeom>
        </p:spPr>
        <p:txBody>
          <a:bodyPr anchor="t" rtlCol="false" tIns="0" lIns="0" bIns="0" rIns="0">
            <a:spAutoFit/>
          </a:bodyPr>
          <a:lstStyle/>
          <a:p>
            <a:pPr algn="l" marL="243469" indent="-121735" lvl="1">
              <a:lnSpc>
                <a:spcPts val="2584"/>
              </a:lnSpc>
              <a:buFont typeface="Arial"/>
              <a:buChar char="•"/>
            </a:pPr>
            <a:r>
              <a:rPr lang="en-US" sz="2692" spc="24">
                <a:solidFill>
                  <a:srgbClr val="000000"/>
                </a:solidFill>
                <a:latin typeface="Montserrat"/>
                <a:ea typeface="Montserrat"/>
                <a:cs typeface="Montserrat"/>
                <a:sym typeface="Montserrat"/>
              </a:rPr>
              <a:t>Kết quả trọng tâm:</a:t>
            </a:r>
          </a:p>
          <a:p>
            <a:pPr algn="l">
              <a:lnSpc>
                <a:spcPts val="2584"/>
              </a:lnSpc>
            </a:pPr>
          </a:p>
          <a:p>
            <a:pPr algn="l" marL="581317" indent="-290659" lvl="1">
              <a:lnSpc>
                <a:spcPts val="2584"/>
              </a:lnSpc>
              <a:buFont typeface="Arial"/>
              <a:buChar char="•"/>
            </a:pPr>
            <a:r>
              <a:rPr lang="en-US" sz="2692" spc="24">
                <a:solidFill>
                  <a:srgbClr val="000000"/>
                </a:solidFill>
                <a:latin typeface="Montserrat"/>
                <a:ea typeface="Montserrat"/>
                <a:cs typeface="Montserrat"/>
                <a:sym typeface="Montserrat"/>
              </a:rPr>
              <a:t>Khách hàng thuộc phân khúc High chủ yếu chọn bảo hiểm Premium, phân khúc còn lại có sự cân bằng hơn giữa hai loại bảo hiểm.</a:t>
            </a:r>
          </a:p>
          <a:p>
            <a:pPr algn="l" marL="581317" indent="-290659" lvl="1">
              <a:lnSpc>
                <a:spcPts val="2584"/>
              </a:lnSpc>
              <a:buFont typeface="Arial"/>
              <a:buChar char="•"/>
            </a:pPr>
            <a:r>
              <a:rPr lang="en-US" sz="2692" spc="24">
                <a:solidFill>
                  <a:srgbClr val="000000"/>
                </a:solidFill>
                <a:latin typeface="Montserrat"/>
                <a:ea typeface="Montserrat"/>
                <a:cs typeface="Montserrat"/>
                <a:sym typeface="Montserrat"/>
              </a:rPr>
              <a:t>Các khách hàng thuộc phân khúc High thường có chi phí cao hơn và chỉ số BMI cao hơn</a:t>
            </a:r>
          </a:p>
          <a:p>
            <a:pPr algn="l" marL="581317" indent="-290659" lvl="1">
              <a:lnSpc>
                <a:spcPts val="2584"/>
              </a:lnSpc>
              <a:buFont typeface="Arial"/>
              <a:buChar char="•"/>
            </a:pPr>
            <a:r>
              <a:rPr lang="en-US" sz="2692" spc="24">
                <a:solidFill>
                  <a:srgbClr val="000000"/>
                </a:solidFill>
                <a:latin typeface="Montserrat"/>
                <a:ea typeface="Montserrat"/>
                <a:cs typeface="Montserrat"/>
                <a:sym typeface="Montserrat"/>
              </a:rPr>
              <a:t>Nhóm tuổi 56+ có số lượng khách hàng nhiều nhất trong phân khúc High, các nhóm tuổi lớn hơn có sự phân bổ khách hàng đều hơn giữa các phân khúc.</a:t>
            </a:r>
          </a:p>
          <a:p>
            <a:pPr algn="l">
              <a:lnSpc>
                <a:spcPts val="2584"/>
              </a:lnSpc>
            </a:pPr>
          </a:p>
        </p:txBody>
      </p:sp>
      <p:sp>
        <p:nvSpPr>
          <p:cNvPr name="TextBox 11" id="11"/>
          <p:cNvSpPr txBox="true"/>
          <p:nvPr/>
        </p:nvSpPr>
        <p:spPr>
          <a:xfrm rot="0">
            <a:off x="3312883" y="7173751"/>
            <a:ext cx="12609205" cy="663093"/>
          </a:xfrm>
          <a:prstGeom prst="rect">
            <a:avLst/>
          </a:prstGeom>
        </p:spPr>
        <p:txBody>
          <a:bodyPr anchor="t" rtlCol="false" tIns="0" lIns="0" bIns="0" rIns="0">
            <a:spAutoFit/>
          </a:bodyPr>
          <a:lstStyle/>
          <a:p>
            <a:pPr algn="l" marL="243469" indent="-121735" lvl="1">
              <a:lnSpc>
                <a:spcPts val="2584"/>
              </a:lnSpc>
              <a:buFont typeface="Arial"/>
              <a:buChar char="•"/>
            </a:pPr>
            <a:r>
              <a:rPr lang="en-US" sz="2692" spc="25">
                <a:solidFill>
                  <a:srgbClr val="000000"/>
                </a:solidFill>
                <a:latin typeface="Montserrat"/>
                <a:ea typeface="Montserrat"/>
                <a:cs typeface="Montserrat"/>
                <a:sym typeface="Montserrat"/>
              </a:rPr>
              <a:t>Phân khúc High là phân khúc có tiềm năng cao nhất về doanh thu, cần được tập trung phát triển và giữ chân khách hàng.</a:t>
            </a:r>
          </a:p>
        </p:txBody>
      </p:sp>
      <p:sp>
        <p:nvSpPr>
          <p:cNvPr name="TextBox 12" id="12"/>
          <p:cNvSpPr txBox="true"/>
          <p:nvPr/>
        </p:nvSpPr>
        <p:spPr>
          <a:xfrm rot="0">
            <a:off x="4120467" y="638095"/>
            <a:ext cx="10290216" cy="1419988"/>
          </a:xfrm>
          <a:prstGeom prst="rect">
            <a:avLst/>
          </a:prstGeom>
        </p:spPr>
        <p:txBody>
          <a:bodyPr anchor="t" rtlCol="false" tIns="0" lIns="0" bIns="0" rIns="0">
            <a:spAutoFit/>
          </a:bodyPr>
          <a:lstStyle/>
          <a:p>
            <a:pPr algn="ctr">
              <a:lnSpc>
                <a:spcPts val="5424"/>
              </a:lnSpc>
            </a:pPr>
            <a:r>
              <a:rPr lang="en-US" b="true" sz="5650" spc="52">
                <a:solidFill>
                  <a:srgbClr val="293742"/>
                </a:solidFill>
                <a:latin typeface="Montserrat Bold"/>
                <a:ea typeface="Montserrat Bold"/>
                <a:cs typeface="Montserrat Bold"/>
                <a:sym typeface="Montserrat Bold"/>
              </a:rPr>
              <a:t>BÁO CÁO PHÂN TÍCH PHÂN KHÚC KHÁCH HÀNG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24613">
            <a:off x="-5181411" y="4348540"/>
            <a:ext cx="11331726" cy="9819520"/>
          </a:xfrm>
          <a:custGeom>
            <a:avLst/>
            <a:gdLst/>
            <a:ahLst/>
            <a:cxnLst/>
            <a:rect r="r" b="b" t="t" l="l"/>
            <a:pathLst>
              <a:path h="9819520" w="11331726">
                <a:moveTo>
                  <a:pt x="0" y="0"/>
                </a:moveTo>
                <a:lnTo>
                  <a:pt x="11331726" y="0"/>
                </a:lnTo>
                <a:lnTo>
                  <a:pt x="11331726" y="9819520"/>
                </a:lnTo>
                <a:lnTo>
                  <a:pt x="0" y="98195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3241"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7"/>
            <a:stretch>
              <a:fillRect l="0" t="0" r="-312" b="0"/>
            </a:stretch>
          </a:blipFill>
        </p:spPr>
      </p:sp>
      <p:sp>
        <p:nvSpPr>
          <p:cNvPr name="Freeform 5" id="5"/>
          <p:cNvSpPr/>
          <p:nvPr/>
        </p:nvSpPr>
        <p:spPr>
          <a:xfrm flipH="false" flipV="true" rot="-5400000">
            <a:off x="16567076" y="8201541"/>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84452" y="-282931"/>
            <a:ext cx="2508961" cy="2508961"/>
          </a:xfrm>
          <a:custGeom>
            <a:avLst/>
            <a:gdLst/>
            <a:ahLst/>
            <a:cxnLst/>
            <a:rect r="r" b="b" t="t" l="l"/>
            <a:pathLst>
              <a:path h="2508961" w="2508961">
                <a:moveTo>
                  <a:pt x="0" y="0"/>
                </a:moveTo>
                <a:lnTo>
                  <a:pt x="2508961" y="0"/>
                </a:lnTo>
                <a:lnTo>
                  <a:pt x="2508961" y="2508962"/>
                </a:lnTo>
                <a:lnTo>
                  <a:pt x="0" y="2508962"/>
                </a:lnTo>
                <a:lnTo>
                  <a:pt x="0" y="0"/>
                </a:lnTo>
                <a:close/>
              </a:path>
            </a:pathLst>
          </a:custGeom>
          <a:blipFill>
            <a:blip r:embed="rId10"/>
            <a:stretch>
              <a:fillRect l="0" t="0" r="0" b="0"/>
            </a:stretch>
          </a:blipFill>
        </p:spPr>
      </p:sp>
      <p:sp>
        <p:nvSpPr>
          <p:cNvPr name="TextBox 7" id="7"/>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8" id="8"/>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
        <p:nvSpPr>
          <p:cNvPr name="TextBox 9" id="9"/>
          <p:cNvSpPr txBox="true"/>
          <p:nvPr/>
        </p:nvSpPr>
        <p:spPr>
          <a:xfrm rot="0">
            <a:off x="3143570" y="2794482"/>
            <a:ext cx="12609205" cy="3253893"/>
          </a:xfrm>
          <a:prstGeom prst="rect">
            <a:avLst/>
          </a:prstGeom>
        </p:spPr>
        <p:txBody>
          <a:bodyPr anchor="t" rtlCol="false" tIns="0" lIns="0" bIns="0" rIns="0">
            <a:spAutoFit/>
          </a:bodyPr>
          <a:lstStyle/>
          <a:p>
            <a:pPr algn="l" marL="243469" indent="-121735" lvl="1">
              <a:lnSpc>
                <a:spcPts val="2584"/>
              </a:lnSpc>
              <a:buFont typeface="Arial"/>
              <a:buChar char="•"/>
            </a:pPr>
            <a:r>
              <a:rPr lang="en-US" sz="2692" spc="24">
                <a:solidFill>
                  <a:srgbClr val="000000"/>
                </a:solidFill>
                <a:latin typeface="Montserrat"/>
                <a:ea typeface="Montserrat"/>
                <a:cs typeface="Montserrat"/>
                <a:sym typeface="Montserrat"/>
              </a:rPr>
              <a:t>Kết luận:</a:t>
            </a:r>
          </a:p>
          <a:p>
            <a:pPr algn="l">
              <a:lnSpc>
                <a:spcPts val="2584"/>
              </a:lnSpc>
            </a:pPr>
          </a:p>
          <a:p>
            <a:pPr algn="l" marL="581317" indent="-290659" lvl="1">
              <a:lnSpc>
                <a:spcPts val="2584"/>
              </a:lnSpc>
              <a:buFont typeface="Arial"/>
              <a:buChar char="•"/>
            </a:pPr>
            <a:r>
              <a:rPr lang="en-US" sz="2692" spc="24">
                <a:solidFill>
                  <a:srgbClr val="000000"/>
                </a:solidFill>
                <a:latin typeface="Montserrat"/>
                <a:ea typeface="Montserrat"/>
                <a:cs typeface="Montserrat"/>
                <a:sym typeface="Montserrat"/>
              </a:rPr>
              <a:t>Các yếu tố như độ tuổi, chỉ số BMI, thói quen hút thuốc, và phân khúc khách hàng có tác động lớn đến chi phí bảo hiểm y tế. Chi phí có xu hướng cao hơn ở nhóm người lớn tuổi, người có BMI cao (béo phì), và người hút thuốc.</a:t>
            </a:r>
          </a:p>
          <a:p>
            <a:pPr algn="l" marL="581317" indent="-290659" lvl="1">
              <a:lnSpc>
                <a:spcPts val="2584"/>
              </a:lnSpc>
              <a:buFont typeface="Arial"/>
              <a:buChar char="•"/>
            </a:pPr>
            <a:r>
              <a:rPr lang="en-US" sz="2692" spc="24">
                <a:solidFill>
                  <a:srgbClr val="000000"/>
                </a:solidFill>
                <a:latin typeface="Montserrat"/>
                <a:ea typeface="Montserrat"/>
                <a:cs typeface="Montserrat"/>
                <a:sym typeface="Montserrat"/>
              </a:rPr>
              <a:t>Thông qua phân tích dữ liệu, có thể nhận diện các nhóm khách hàng có chi phí y tế cao, giúp các công ty bảo hiểm đưa ra quyết định chính sách và quản lý rủi ro hiệu quả.</a:t>
            </a:r>
          </a:p>
          <a:p>
            <a:pPr algn="l">
              <a:lnSpc>
                <a:spcPts val="2584"/>
              </a:lnSpc>
            </a:pPr>
          </a:p>
        </p:txBody>
      </p:sp>
      <p:sp>
        <p:nvSpPr>
          <p:cNvPr name="TextBox 10" id="10"/>
          <p:cNvSpPr txBox="true"/>
          <p:nvPr/>
        </p:nvSpPr>
        <p:spPr>
          <a:xfrm rot="0">
            <a:off x="4091892" y="723519"/>
            <a:ext cx="10290216" cy="734188"/>
          </a:xfrm>
          <a:prstGeom prst="rect">
            <a:avLst/>
          </a:prstGeom>
        </p:spPr>
        <p:txBody>
          <a:bodyPr anchor="t" rtlCol="false" tIns="0" lIns="0" bIns="0" rIns="0">
            <a:spAutoFit/>
          </a:bodyPr>
          <a:lstStyle/>
          <a:p>
            <a:pPr algn="ctr">
              <a:lnSpc>
                <a:spcPts val="5424"/>
              </a:lnSpc>
            </a:pPr>
            <a:r>
              <a:rPr lang="en-US" b="true" sz="5650" spc="52">
                <a:solidFill>
                  <a:srgbClr val="293742"/>
                </a:solidFill>
                <a:latin typeface="Montserrat Bold"/>
                <a:ea typeface="Montserrat Bold"/>
                <a:cs typeface="Montserrat Bold"/>
                <a:sym typeface="Montserrat Bold"/>
              </a:rPr>
              <a:t>KẾT LUẬN VÀ ĐỀ XUẤT</a:t>
            </a:r>
          </a:p>
        </p:txBody>
      </p:sp>
      <p:sp>
        <p:nvSpPr>
          <p:cNvPr name="TextBox 11" id="11"/>
          <p:cNvSpPr txBox="true"/>
          <p:nvPr/>
        </p:nvSpPr>
        <p:spPr>
          <a:xfrm rot="0">
            <a:off x="3143570" y="6115050"/>
            <a:ext cx="12609205" cy="1958493"/>
          </a:xfrm>
          <a:prstGeom prst="rect">
            <a:avLst/>
          </a:prstGeom>
        </p:spPr>
        <p:txBody>
          <a:bodyPr anchor="t" rtlCol="false" tIns="0" lIns="0" bIns="0" rIns="0">
            <a:spAutoFit/>
          </a:bodyPr>
          <a:lstStyle/>
          <a:p>
            <a:pPr algn="l" marL="243469" indent="-121735" lvl="1">
              <a:lnSpc>
                <a:spcPts val="2584"/>
              </a:lnSpc>
              <a:buFont typeface="Arial"/>
              <a:buChar char="•"/>
            </a:pPr>
            <a:r>
              <a:rPr lang="en-US" sz="2692" spc="24">
                <a:solidFill>
                  <a:srgbClr val="000000"/>
                </a:solidFill>
                <a:latin typeface="Montserrat"/>
                <a:ea typeface="Montserrat"/>
                <a:cs typeface="Montserrat"/>
                <a:sym typeface="Montserrat"/>
              </a:rPr>
              <a:t>Đề xuất:</a:t>
            </a:r>
          </a:p>
          <a:p>
            <a:pPr algn="l">
              <a:lnSpc>
                <a:spcPts val="2584"/>
              </a:lnSpc>
            </a:pPr>
          </a:p>
          <a:p>
            <a:pPr algn="l" marL="581317" indent="-290659" lvl="1">
              <a:lnSpc>
                <a:spcPts val="2584"/>
              </a:lnSpc>
              <a:buFont typeface="Arial"/>
              <a:buChar char="•"/>
            </a:pPr>
            <a:r>
              <a:rPr lang="en-US" sz="2692" spc="24">
                <a:solidFill>
                  <a:srgbClr val="000000"/>
                </a:solidFill>
                <a:latin typeface="Montserrat"/>
                <a:ea typeface="Montserrat"/>
                <a:cs typeface="Montserrat"/>
                <a:sym typeface="Montserrat"/>
              </a:rPr>
              <a:t>Thực hiện các chương trình chăm sóc và phòng ngừa</a:t>
            </a:r>
          </a:p>
          <a:p>
            <a:pPr algn="l" marL="581317" indent="-290659" lvl="1">
              <a:lnSpc>
                <a:spcPts val="2584"/>
              </a:lnSpc>
              <a:buFont typeface="Arial"/>
              <a:buChar char="•"/>
            </a:pPr>
            <a:r>
              <a:rPr lang="en-US" sz="2692" spc="24">
                <a:solidFill>
                  <a:srgbClr val="000000"/>
                </a:solidFill>
                <a:latin typeface="Montserrat"/>
                <a:ea typeface="Montserrat"/>
                <a:cs typeface="Montserrat"/>
                <a:sym typeface="Montserrat"/>
              </a:rPr>
              <a:t>Cá nhân hóa chính sách bảo hiểm</a:t>
            </a:r>
          </a:p>
          <a:p>
            <a:pPr algn="l" marL="581317" indent="-290659" lvl="1">
              <a:lnSpc>
                <a:spcPts val="2584"/>
              </a:lnSpc>
              <a:buFont typeface="Arial"/>
              <a:buChar char="•"/>
            </a:pPr>
            <a:r>
              <a:rPr lang="en-US" sz="2692" spc="24">
                <a:solidFill>
                  <a:srgbClr val="000000"/>
                </a:solidFill>
                <a:latin typeface="Montserrat"/>
                <a:ea typeface="Montserrat"/>
                <a:cs typeface="Montserrat"/>
                <a:sym typeface="Montserrat"/>
              </a:rPr>
              <a:t>Đẩy mạnh truyền thông về lối sống lành mạnh</a:t>
            </a:r>
          </a:p>
          <a:p>
            <a:pPr algn="l">
              <a:lnSpc>
                <a:spcPts val="2584"/>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5"/>
            <a:stretch>
              <a:fillRect l="0" t="0" r="-312" b="0"/>
            </a:stretch>
          </a:blipFill>
        </p:spPr>
      </p:sp>
      <p:sp>
        <p:nvSpPr>
          <p:cNvPr name="TextBox 4" id="4"/>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Freeform 5" id="5"/>
          <p:cNvSpPr/>
          <p:nvPr/>
        </p:nvSpPr>
        <p:spPr>
          <a:xfrm flipH="false" flipV="false" rot="-3727387">
            <a:off x="-4009931" y="-730214"/>
            <a:ext cx="14049328" cy="9031450"/>
          </a:xfrm>
          <a:custGeom>
            <a:avLst/>
            <a:gdLst/>
            <a:ahLst/>
            <a:cxnLst/>
            <a:rect r="r" b="b" t="t" l="l"/>
            <a:pathLst>
              <a:path h="9031450" w="14049328">
                <a:moveTo>
                  <a:pt x="0" y="0"/>
                </a:moveTo>
                <a:lnTo>
                  <a:pt x="14049328" y="0"/>
                </a:lnTo>
                <a:lnTo>
                  <a:pt x="14049328" y="9031449"/>
                </a:lnTo>
                <a:lnTo>
                  <a:pt x="0" y="9031449"/>
                </a:lnTo>
                <a:lnTo>
                  <a:pt x="0" y="0"/>
                </a:lnTo>
                <a:close/>
              </a:path>
            </a:pathLst>
          </a:custGeom>
          <a:blipFill>
            <a:blip r:embed="rId6"/>
            <a:stretch>
              <a:fillRect l="0" t="0" r="0" b="-3851"/>
            </a:stretch>
          </a:blipFill>
        </p:spPr>
      </p:sp>
      <p:sp>
        <p:nvSpPr>
          <p:cNvPr name="Freeform 6" id="6"/>
          <p:cNvSpPr/>
          <p:nvPr/>
        </p:nvSpPr>
        <p:spPr>
          <a:xfrm flipH="false" flipV="false" rot="0">
            <a:off x="8999308" y="2115808"/>
            <a:ext cx="1395752" cy="1409188"/>
          </a:xfrm>
          <a:custGeom>
            <a:avLst/>
            <a:gdLst/>
            <a:ahLst/>
            <a:cxnLst/>
            <a:rect r="r" b="b" t="t" l="l"/>
            <a:pathLst>
              <a:path h="1409188" w="1395752">
                <a:moveTo>
                  <a:pt x="0" y="0"/>
                </a:moveTo>
                <a:lnTo>
                  <a:pt x="1395752" y="0"/>
                </a:lnTo>
                <a:lnTo>
                  <a:pt x="1395752" y="1409188"/>
                </a:lnTo>
                <a:lnTo>
                  <a:pt x="0" y="14091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7874865" y="4355123"/>
            <a:ext cx="1395752" cy="1409188"/>
          </a:xfrm>
          <a:custGeom>
            <a:avLst/>
            <a:gdLst/>
            <a:ahLst/>
            <a:cxnLst/>
            <a:rect r="r" b="b" t="t" l="l"/>
            <a:pathLst>
              <a:path h="1409188" w="1395752">
                <a:moveTo>
                  <a:pt x="0" y="0"/>
                </a:moveTo>
                <a:lnTo>
                  <a:pt x="1395753" y="0"/>
                </a:lnTo>
                <a:lnTo>
                  <a:pt x="1395753" y="1409188"/>
                </a:lnTo>
                <a:lnTo>
                  <a:pt x="0" y="14091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6725944" y="6970041"/>
            <a:ext cx="1395752" cy="1409188"/>
          </a:xfrm>
          <a:custGeom>
            <a:avLst/>
            <a:gdLst/>
            <a:ahLst/>
            <a:cxnLst/>
            <a:rect r="r" b="b" t="t" l="l"/>
            <a:pathLst>
              <a:path h="1409188" w="1395752">
                <a:moveTo>
                  <a:pt x="0" y="0"/>
                </a:moveTo>
                <a:lnTo>
                  <a:pt x="1395752" y="0"/>
                </a:lnTo>
                <a:lnTo>
                  <a:pt x="1395752" y="1409188"/>
                </a:lnTo>
                <a:lnTo>
                  <a:pt x="0" y="14091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407108">
            <a:off x="9393134" y="2451553"/>
            <a:ext cx="608056" cy="860193"/>
          </a:xfrm>
          <a:custGeom>
            <a:avLst/>
            <a:gdLst/>
            <a:ahLst/>
            <a:cxnLst/>
            <a:rect r="r" b="b" t="t" l="l"/>
            <a:pathLst>
              <a:path h="860193" w="608056">
                <a:moveTo>
                  <a:pt x="0" y="0"/>
                </a:moveTo>
                <a:lnTo>
                  <a:pt x="608056" y="0"/>
                </a:lnTo>
                <a:lnTo>
                  <a:pt x="608056" y="860194"/>
                </a:lnTo>
                <a:lnTo>
                  <a:pt x="0" y="860194"/>
                </a:lnTo>
                <a:lnTo>
                  <a:pt x="0" y="0"/>
                </a:lnTo>
                <a:close/>
              </a:path>
            </a:pathLst>
          </a:custGeom>
          <a:blipFill>
            <a:blip r:embed="rId9"/>
            <a:stretch>
              <a:fillRect l="0" t="0" r="-3009" b="0"/>
            </a:stretch>
          </a:blipFill>
        </p:spPr>
      </p:sp>
      <p:sp>
        <p:nvSpPr>
          <p:cNvPr name="Freeform 10" id="10"/>
          <p:cNvSpPr/>
          <p:nvPr/>
        </p:nvSpPr>
        <p:spPr>
          <a:xfrm flipH="false" flipV="false" rot="0">
            <a:off x="7177286" y="7358265"/>
            <a:ext cx="493026" cy="755240"/>
          </a:xfrm>
          <a:custGeom>
            <a:avLst/>
            <a:gdLst/>
            <a:ahLst/>
            <a:cxnLst/>
            <a:rect r="r" b="b" t="t" l="l"/>
            <a:pathLst>
              <a:path h="755240" w="493026">
                <a:moveTo>
                  <a:pt x="0" y="0"/>
                </a:moveTo>
                <a:lnTo>
                  <a:pt x="493026" y="0"/>
                </a:lnTo>
                <a:lnTo>
                  <a:pt x="493026" y="755240"/>
                </a:lnTo>
                <a:lnTo>
                  <a:pt x="0" y="755240"/>
                </a:lnTo>
                <a:lnTo>
                  <a:pt x="0" y="0"/>
                </a:lnTo>
                <a:close/>
              </a:path>
            </a:pathLst>
          </a:custGeom>
          <a:blipFill>
            <a:blip r:embed="rId10"/>
            <a:stretch>
              <a:fillRect l="0" t="0" r="-7229" b="0"/>
            </a:stretch>
          </a:blipFill>
        </p:spPr>
      </p:sp>
      <p:sp>
        <p:nvSpPr>
          <p:cNvPr name="TextBox 11" id="11"/>
          <p:cNvSpPr txBox="true"/>
          <p:nvPr/>
        </p:nvSpPr>
        <p:spPr>
          <a:xfrm rot="0">
            <a:off x="10712082" y="2967034"/>
            <a:ext cx="6350594" cy="595351"/>
          </a:xfrm>
          <a:prstGeom prst="rect">
            <a:avLst/>
          </a:prstGeom>
        </p:spPr>
        <p:txBody>
          <a:bodyPr anchor="t" rtlCol="false" tIns="0" lIns="0" bIns="0" rIns="0">
            <a:spAutoFit/>
          </a:bodyPr>
          <a:lstStyle/>
          <a:p>
            <a:pPr algn="just">
              <a:lnSpc>
                <a:spcPts val="5041"/>
              </a:lnSpc>
            </a:pPr>
            <a:r>
              <a:rPr lang="en-US" sz="3000">
                <a:solidFill>
                  <a:srgbClr val="000000"/>
                </a:solidFill>
                <a:latin typeface="Montserrat"/>
                <a:ea typeface="Montserrat"/>
                <a:cs typeface="Montserrat"/>
                <a:sym typeface="Montserrat"/>
              </a:rPr>
              <a:t>(+84) 986.882.818</a:t>
            </a:r>
          </a:p>
        </p:txBody>
      </p:sp>
      <p:sp>
        <p:nvSpPr>
          <p:cNvPr name="TextBox 12" id="12"/>
          <p:cNvSpPr txBox="true"/>
          <p:nvPr/>
        </p:nvSpPr>
        <p:spPr>
          <a:xfrm rot="0">
            <a:off x="10712080" y="2076656"/>
            <a:ext cx="2511914" cy="715940"/>
          </a:xfrm>
          <a:prstGeom prst="rect">
            <a:avLst/>
          </a:prstGeom>
        </p:spPr>
        <p:txBody>
          <a:bodyPr anchor="t" rtlCol="false" tIns="0" lIns="0" bIns="0" rIns="0">
            <a:spAutoFit/>
          </a:bodyPr>
          <a:lstStyle/>
          <a:p>
            <a:pPr algn="l">
              <a:lnSpc>
                <a:spcPts val="6049"/>
              </a:lnSpc>
            </a:pPr>
            <a:r>
              <a:rPr lang="en-US" b="true" sz="3600">
                <a:solidFill>
                  <a:srgbClr val="000000"/>
                </a:solidFill>
                <a:latin typeface="Montserrat Bold"/>
                <a:ea typeface="Montserrat Bold"/>
                <a:cs typeface="Montserrat Bold"/>
                <a:sym typeface="Montserrat Bold"/>
              </a:rPr>
              <a:t>Hotline</a:t>
            </a:r>
          </a:p>
        </p:txBody>
      </p:sp>
      <p:sp>
        <p:nvSpPr>
          <p:cNvPr name="TextBox 13" id="13"/>
          <p:cNvSpPr txBox="true"/>
          <p:nvPr/>
        </p:nvSpPr>
        <p:spPr>
          <a:xfrm rot="0">
            <a:off x="9476220" y="5809475"/>
            <a:ext cx="6112964" cy="595351"/>
          </a:xfrm>
          <a:prstGeom prst="rect">
            <a:avLst/>
          </a:prstGeom>
        </p:spPr>
        <p:txBody>
          <a:bodyPr anchor="t" rtlCol="false" tIns="0" lIns="0" bIns="0" rIns="0">
            <a:spAutoFit/>
          </a:bodyPr>
          <a:lstStyle/>
          <a:p>
            <a:pPr algn="just">
              <a:lnSpc>
                <a:spcPts val="5041"/>
              </a:lnSpc>
            </a:pPr>
            <a:r>
              <a:rPr lang="en-US" sz="3000">
                <a:solidFill>
                  <a:srgbClr val="000000"/>
                </a:solidFill>
                <a:latin typeface="Montserrat"/>
                <a:ea typeface="Montserrat"/>
                <a:cs typeface="Montserrat"/>
                <a:sym typeface="Montserrat"/>
              </a:rPr>
              <a:t> Info@inda.vn</a:t>
            </a:r>
          </a:p>
        </p:txBody>
      </p:sp>
      <p:sp>
        <p:nvSpPr>
          <p:cNvPr name="TextBox 14" id="14"/>
          <p:cNvSpPr txBox="true"/>
          <p:nvPr/>
        </p:nvSpPr>
        <p:spPr>
          <a:xfrm rot="0">
            <a:off x="9566081" y="4901831"/>
            <a:ext cx="1789424" cy="715940"/>
          </a:xfrm>
          <a:prstGeom prst="rect">
            <a:avLst/>
          </a:prstGeom>
        </p:spPr>
        <p:txBody>
          <a:bodyPr anchor="t" rtlCol="false" tIns="0" lIns="0" bIns="0" rIns="0">
            <a:spAutoFit/>
          </a:bodyPr>
          <a:lstStyle/>
          <a:p>
            <a:pPr algn="l">
              <a:lnSpc>
                <a:spcPts val="6049"/>
              </a:lnSpc>
            </a:pPr>
            <a:r>
              <a:rPr lang="en-US" b="true" sz="3600">
                <a:solidFill>
                  <a:srgbClr val="000000"/>
                </a:solidFill>
                <a:latin typeface="Montserrat Bold"/>
                <a:ea typeface="Montserrat Bold"/>
                <a:cs typeface="Montserrat Bold"/>
                <a:sym typeface="Montserrat Bold"/>
              </a:rPr>
              <a:t>Email</a:t>
            </a:r>
          </a:p>
        </p:txBody>
      </p:sp>
      <p:sp>
        <p:nvSpPr>
          <p:cNvPr name="TextBox 15" id="15"/>
          <p:cNvSpPr txBox="true"/>
          <p:nvPr/>
        </p:nvSpPr>
        <p:spPr>
          <a:xfrm rot="0">
            <a:off x="8572705" y="8336859"/>
            <a:ext cx="9913839" cy="1888052"/>
          </a:xfrm>
          <a:prstGeom prst="rect">
            <a:avLst/>
          </a:prstGeom>
        </p:spPr>
        <p:txBody>
          <a:bodyPr anchor="t" rtlCol="false" tIns="0" lIns="0" bIns="0" rIns="0">
            <a:spAutoFit/>
          </a:bodyPr>
          <a:lstStyle/>
          <a:p>
            <a:pPr algn="just">
              <a:lnSpc>
                <a:spcPts val="5041"/>
              </a:lnSpc>
            </a:pPr>
            <a:r>
              <a:rPr lang="en-US" sz="3000">
                <a:solidFill>
                  <a:srgbClr val="000000"/>
                </a:solidFill>
                <a:latin typeface="Montserrat"/>
                <a:ea typeface="Montserrat"/>
                <a:cs typeface="Montserrat"/>
                <a:sym typeface="Montserrat"/>
              </a:rPr>
              <a:t>5th floor, 21 Vũ Trọng Phụng, </a:t>
            </a:r>
          </a:p>
          <a:p>
            <a:pPr algn="just">
              <a:lnSpc>
                <a:spcPts val="5041"/>
              </a:lnSpc>
            </a:pPr>
            <a:r>
              <a:rPr lang="en-US" sz="3000">
                <a:solidFill>
                  <a:srgbClr val="000000"/>
                </a:solidFill>
                <a:latin typeface="Montserrat"/>
                <a:ea typeface="Montserrat"/>
                <a:cs typeface="Montserrat"/>
                <a:sym typeface="Montserrat"/>
              </a:rPr>
              <a:t>Thanh Xuan District, Hanoi</a:t>
            </a:r>
          </a:p>
          <a:p>
            <a:pPr algn="just">
              <a:lnSpc>
                <a:spcPts val="5041"/>
              </a:lnSpc>
            </a:pPr>
          </a:p>
        </p:txBody>
      </p:sp>
      <p:sp>
        <p:nvSpPr>
          <p:cNvPr name="TextBox 16" id="16"/>
          <p:cNvSpPr txBox="true"/>
          <p:nvPr/>
        </p:nvSpPr>
        <p:spPr>
          <a:xfrm rot="0">
            <a:off x="8572719" y="7471812"/>
            <a:ext cx="2441705" cy="715940"/>
          </a:xfrm>
          <a:prstGeom prst="rect">
            <a:avLst/>
          </a:prstGeom>
        </p:spPr>
        <p:txBody>
          <a:bodyPr anchor="t" rtlCol="false" tIns="0" lIns="0" bIns="0" rIns="0">
            <a:spAutoFit/>
          </a:bodyPr>
          <a:lstStyle/>
          <a:p>
            <a:pPr algn="l">
              <a:lnSpc>
                <a:spcPts val="6049"/>
              </a:lnSpc>
            </a:pPr>
            <a:r>
              <a:rPr lang="en-US" b="true" sz="3600">
                <a:solidFill>
                  <a:srgbClr val="000000"/>
                </a:solidFill>
                <a:latin typeface="Montserrat Bold"/>
                <a:ea typeface="Montserrat Bold"/>
                <a:cs typeface="Montserrat Bold"/>
                <a:sym typeface="Montserrat Bold"/>
              </a:rPr>
              <a:t>Location</a:t>
            </a:r>
          </a:p>
        </p:txBody>
      </p:sp>
      <p:sp>
        <p:nvSpPr>
          <p:cNvPr name="Freeform 17" id="17"/>
          <p:cNvSpPr/>
          <p:nvPr/>
        </p:nvSpPr>
        <p:spPr>
          <a:xfrm flipH="false" flipV="false" rot="0">
            <a:off x="8220563" y="4682082"/>
            <a:ext cx="704338" cy="755255"/>
          </a:xfrm>
          <a:custGeom>
            <a:avLst/>
            <a:gdLst/>
            <a:ahLst/>
            <a:cxnLst/>
            <a:rect r="r" b="b" t="t" l="l"/>
            <a:pathLst>
              <a:path h="755255" w="704338">
                <a:moveTo>
                  <a:pt x="0" y="0"/>
                </a:moveTo>
                <a:lnTo>
                  <a:pt x="704338" y="0"/>
                </a:lnTo>
                <a:lnTo>
                  <a:pt x="704338" y="755255"/>
                </a:lnTo>
                <a:lnTo>
                  <a:pt x="0" y="755255"/>
                </a:lnTo>
                <a:lnTo>
                  <a:pt x="0" y="0"/>
                </a:lnTo>
                <a:close/>
              </a:path>
            </a:pathLst>
          </a:custGeom>
          <a:blipFill>
            <a:blip r:embed="rId11"/>
            <a:stretch>
              <a:fillRect l="0" t="0" r="-7229" b="0"/>
            </a:stretch>
          </a:blipFill>
        </p:spPr>
      </p:sp>
      <p:grpSp>
        <p:nvGrpSpPr>
          <p:cNvPr name="Group 18" id="18"/>
          <p:cNvGrpSpPr/>
          <p:nvPr/>
        </p:nvGrpSpPr>
        <p:grpSpPr>
          <a:xfrm rot="-3706034">
            <a:off x="-4582222" y="-335648"/>
            <a:ext cx="14561646" cy="9090274"/>
            <a:chOff x="0" y="0"/>
            <a:chExt cx="19415528" cy="12120366"/>
          </a:xfrm>
        </p:grpSpPr>
        <p:sp>
          <p:nvSpPr>
            <p:cNvPr name="Freeform 19" id="19"/>
            <p:cNvSpPr/>
            <p:nvPr/>
          </p:nvSpPr>
          <p:spPr>
            <a:xfrm flipH="false" flipV="false" rot="0">
              <a:off x="0" y="0"/>
              <a:ext cx="19415506" cy="12120372"/>
            </a:xfrm>
            <a:custGeom>
              <a:avLst/>
              <a:gdLst/>
              <a:ahLst/>
              <a:cxnLst/>
              <a:rect r="r" b="b" t="t" l="l"/>
              <a:pathLst>
                <a:path h="12120372" w="19415506">
                  <a:moveTo>
                    <a:pt x="0" y="0"/>
                  </a:moveTo>
                  <a:lnTo>
                    <a:pt x="19415506" y="0"/>
                  </a:lnTo>
                  <a:lnTo>
                    <a:pt x="19415506" y="12120372"/>
                  </a:lnTo>
                  <a:lnTo>
                    <a:pt x="0" y="12120372"/>
                  </a:lnTo>
                  <a:lnTo>
                    <a:pt x="0" y="0"/>
                  </a:lnTo>
                  <a:close/>
                </a:path>
              </a:pathLst>
            </a:custGeom>
            <a:blipFill>
              <a:blip r:embed="rId12"/>
              <a:stretch>
                <a:fillRect l="-12426" t="0" r="-12426" b="0"/>
              </a:stretch>
            </a:blipFill>
          </p:spPr>
        </p:sp>
      </p:grpSp>
      <p:sp>
        <p:nvSpPr>
          <p:cNvPr name="AutoShape 20" id="20"/>
          <p:cNvSpPr/>
          <p:nvPr/>
        </p:nvSpPr>
        <p:spPr>
          <a:xfrm>
            <a:off x="1203044" y="6426330"/>
            <a:ext cx="2673934" cy="76201"/>
          </a:xfrm>
          <a:prstGeom prst="line">
            <a:avLst/>
          </a:prstGeom>
          <a:ln cap="rnd" w="28575">
            <a:solidFill>
              <a:srgbClr val="FFFFFF"/>
            </a:solidFill>
            <a:prstDash val="solid"/>
            <a:headEnd type="none" len="sm" w="sm"/>
            <a:tailEnd type="none" len="sm" w="sm"/>
          </a:ln>
        </p:spPr>
      </p:sp>
      <p:sp>
        <p:nvSpPr>
          <p:cNvPr name="Freeform 21" id="21"/>
          <p:cNvSpPr/>
          <p:nvPr/>
        </p:nvSpPr>
        <p:spPr>
          <a:xfrm flipH="false" flipV="false" rot="0">
            <a:off x="777407" y="8647957"/>
            <a:ext cx="4417036" cy="712009"/>
          </a:xfrm>
          <a:custGeom>
            <a:avLst/>
            <a:gdLst/>
            <a:ahLst/>
            <a:cxnLst/>
            <a:rect r="r" b="b" t="t" l="l"/>
            <a:pathLst>
              <a:path h="712009" w="4417036">
                <a:moveTo>
                  <a:pt x="0" y="0"/>
                </a:moveTo>
                <a:lnTo>
                  <a:pt x="4417036" y="0"/>
                </a:lnTo>
                <a:lnTo>
                  <a:pt x="4417036" y="712009"/>
                </a:lnTo>
                <a:lnTo>
                  <a:pt x="0" y="712009"/>
                </a:lnTo>
                <a:lnTo>
                  <a:pt x="0" y="0"/>
                </a:lnTo>
                <a:close/>
              </a:path>
            </a:pathLst>
          </a:custGeom>
          <a:blipFill>
            <a:blip r:embed="rId13"/>
            <a:stretch>
              <a:fillRect l="0" t="0" r="-1509" b="0"/>
            </a:stretch>
          </a:blipFill>
        </p:spPr>
      </p:sp>
      <p:sp>
        <p:nvSpPr>
          <p:cNvPr name="TextBox 22" id="22"/>
          <p:cNvSpPr txBox="true"/>
          <p:nvPr/>
        </p:nvSpPr>
        <p:spPr>
          <a:xfrm rot="0">
            <a:off x="1028829" y="5168086"/>
            <a:ext cx="5697112" cy="1243962"/>
          </a:xfrm>
          <a:prstGeom prst="rect">
            <a:avLst/>
          </a:prstGeom>
        </p:spPr>
        <p:txBody>
          <a:bodyPr anchor="t" rtlCol="false" tIns="0" lIns="0" bIns="0" rIns="0">
            <a:spAutoFit/>
          </a:bodyPr>
          <a:lstStyle/>
          <a:p>
            <a:pPr algn="l">
              <a:lnSpc>
                <a:spcPts val="10458"/>
              </a:lnSpc>
            </a:pPr>
            <a:r>
              <a:rPr lang="en-US" b="true" sz="6225">
                <a:solidFill>
                  <a:srgbClr val="FFFFFF"/>
                </a:solidFill>
                <a:latin typeface="League Spartan"/>
                <a:ea typeface="League Spartan"/>
                <a:cs typeface="League Spartan"/>
                <a:sym typeface="League Spartan"/>
              </a:rPr>
              <a:t>CONTACT US</a:t>
            </a:r>
          </a:p>
        </p:txBody>
      </p:sp>
      <p:sp>
        <p:nvSpPr>
          <p:cNvPr name="TextBox 23" id="23"/>
          <p:cNvSpPr txBox="true"/>
          <p:nvPr/>
        </p:nvSpPr>
        <p:spPr>
          <a:xfrm rot="0">
            <a:off x="1049173" y="7600994"/>
            <a:ext cx="2627728" cy="474380"/>
          </a:xfrm>
          <a:prstGeom prst="rect">
            <a:avLst/>
          </a:prstGeom>
        </p:spPr>
        <p:txBody>
          <a:bodyPr anchor="t" rtlCol="false" tIns="0" lIns="0" bIns="0" rIns="0">
            <a:spAutoFit/>
          </a:bodyPr>
          <a:lstStyle/>
          <a:p>
            <a:pPr algn="l">
              <a:lnSpc>
                <a:spcPts val="4032"/>
              </a:lnSpc>
            </a:pPr>
            <a:r>
              <a:rPr lang="en-US" sz="2400">
                <a:solidFill>
                  <a:srgbClr val="FFFFFF"/>
                </a:solidFill>
                <a:latin typeface="Montserrat"/>
                <a:ea typeface="Montserrat"/>
                <a:cs typeface="Montserrat"/>
                <a:sym typeface="Montserrat"/>
              </a:rPr>
              <a:t>www.inda.vn</a:t>
            </a:r>
          </a:p>
        </p:txBody>
      </p:sp>
      <p:sp>
        <p:nvSpPr>
          <p:cNvPr name="TextBox 24" id="24"/>
          <p:cNvSpPr txBox="true"/>
          <p:nvPr/>
        </p:nvSpPr>
        <p:spPr>
          <a:xfrm rot="0">
            <a:off x="1028831" y="8664155"/>
            <a:ext cx="3665858" cy="474380"/>
          </a:xfrm>
          <a:prstGeom prst="rect">
            <a:avLst/>
          </a:prstGeom>
        </p:spPr>
        <p:txBody>
          <a:bodyPr anchor="t" rtlCol="false" tIns="0" lIns="0" bIns="0" rIns="0">
            <a:spAutoFit/>
          </a:bodyPr>
          <a:lstStyle/>
          <a:p>
            <a:pPr algn="l">
              <a:lnSpc>
                <a:spcPts val="4032"/>
              </a:lnSpc>
            </a:pPr>
            <a:r>
              <a:rPr lang="en-US" sz="2400">
                <a:solidFill>
                  <a:srgbClr val="FFFFFF"/>
                </a:solidFill>
                <a:latin typeface="Montserrat"/>
                <a:ea typeface="Montserrat"/>
                <a:cs typeface="Montserrat"/>
                <a:sym typeface="Montserrat"/>
              </a:rPr>
              <a:t>www.indaacademy.vn</a:t>
            </a:r>
          </a:p>
        </p:txBody>
      </p:sp>
      <p:sp>
        <p:nvSpPr>
          <p:cNvPr name="Freeform 25" id="25"/>
          <p:cNvSpPr/>
          <p:nvPr/>
        </p:nvSpPr>
        <p:spPr>
          <a:xfrm flipH="false" flipV="false" rot="0">
            <a:off x="406786" y="7633737"/>
            <a:ext cx="3912502" cy="712000"/>
          </a:xfrm>
          <a:custGeom>
            <a:avLst/>
            <a:gdLst/>
            <a:ahLst/>
            <a:cxnLst/>
            <a:rect r="r" b="b" t="t" l="l"/>
            <a:pathLst>
              <a:path h="712000" w="3912502">
                <a:moveTo>
                  <a:pt x="0" y="0"/>
                </a:moveTo>
                <a:lnTo>
                  <a:pt x="3912503" y="0"/>
                </a:lnTo>
                <a:lnTo>
                  <a:pt x="3912503" y="711999"/>
                </a:lnTo>
                <a:lnTo>
                  <a:pt x="0" y="711999"/>
                </a:lnTo>
                <a:lnTo>
                  <a:pt x="0" y="0"/>
                </a:lnTo>
                <a:close/>
              </a:path>
            </a:pathLst>
          </a:custGeom>
          <a:blipFill>
            <a:blip r:embed="rId13"/>
            <a:stretch>
              <a:fillRect l="0" t="0" r="-14598"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5"/>
            <a:stretch>
              <a:fillRect l="0" t="0" r="-312" b="0"/>
            </a:stretch>
          </a:blipFill>
        </p:spPr>
      </p:sp>
      <p:sp>
        <p:nvSpPr>
          <p:cNvPr name="TextBox 4" id="4"/>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5" id="5"/>
          <p:cNvSpPr txBox="true"/>
          <p:nvPr/>
        </p:nvSpPr>
        <p:spPr>
          <a:xfrm rot="0">
            <a:off x="1041832" y="853401"/>
            <a:ext cx="14026839" cy="685800"/>
          </a:xfrm>
          <a:prstGeom prst="rect">
            <a:avLst/>
          </a:prstGeom>
        </p:spPr>
        <p:txBody>
          <a:bodyPr anchor="t" rtlCol="false" tIns="0" lIns="0" bIns="0" rIns="0">
            <a:spAutoFit/>
          </a:bodyPr>
          <a:lstStyle/>
          <a:p>
            <a:pPr algn="l">
              <a:lnSpc>
                <a:spcPts val="5400"/>
              </a:lnSpc>
            </a:pPr>
            <a:r>
              <a:rPr lang="en-US" b="true" sz="4500" spc="42">
                <a:solidFill>
                  <a:srgbClr val="004AAC"/>
                </a:solidFill>
                <a:latin typeface="Montserrat Bold"/>
                <a:ea typeface="Montserrat Bold"/>
                <a:cs typeface="Montserrat Bold"/>
                <a:sym typeface="Montserrat Bold"/>
              </a:rPr>
              <a:t>NỘI DUNG CHÍNH </a:t>
            </a:r>
          </a:p>
        </p:txBody>
      </p:sp>
      <p:sp>
        <p:nvSpPr>
          <p:cNvPr name="TextBox 6" id="6"/>
          <p:cNvSpPr txBox="true"/>
          <p:nvPr/>
        </p:nvSpPr>
        <p:spPr>
          <a:xfrm rot="0">
            <a:off x="3137586" y="2638570"/>
            <a:ext cx="6427260" cy="1409700"/>
          </a:xfrm>
          <a:prstGeom prst="rect">
            <a:avLst/>
          </a:prstGeom>
        </p:spPr>
        <p:txBody>
          <a:bodyPr anchor="t" rtlCol="false" tIns="0" lIns="0" bIns="0" rIns="0">
            <a:spAutoFit/>
          </a:bodyPr>
          <a:lstStyle/>
          <a:p>
            <a:pPr algn="l">
              <a:lnSpc>
                <a:spcPts val="5574"/>
              </a:lnSpc>
            </a:pPr>
            <a:r>
              <a:rPr lang="en-US" b="true" sz="4645">
                <a:solidFill>
                  <a:srgbClr val="FF0000"/>
                </a:solidFill>
                <a:latin typeface="Montserrat Bold"/>
                <a:ea typeface="Montserrat Bold"/>
                <a:cs typeface="Montserrat Bold"/>
                <a:sym typeface="Montserrat Bold"/>
              </a:rPr>
              <a:t>Giới Thiệu Về Dự Án</a:t>
            </a:r>
          </a:p>
          <a:p>
            <a:pPr algn="l">
              <a:lnSpc>
                <a:spcPts val="5574"/>
              </a:lnSpc>
            </a:pPr>
          </a:p>
        </p:txBody>
      </p:sp>
      <p:grpSp>
        <p:nvGrpSpPr>
          <p:cNvPr name="Group 7" id="7"/>
          <p:cNvGrpSpPr/>
          <p:nvPr/>
        </p:nvGrpSpPr>
        <p:grpSpPr>
          <a:xfrm rot="0">
            <a:off x="1041832" y="2673404"/>
            <a:ext cx="1327745" cy="723645"/>
            <a:chOff x="0" y="0"/>
            <a:chExt cx="1770326" cy="964860"/>
          </a:xfrm>
        </p:grpSpPr>
        <p:sp>
          <p:nvSpPr>
            <p:cNvPr name="Freeform 8" id="8"/>
            <p:cNvSpPr/>
            <p:nvPr/>
          </p:nvSpPr>
          <p:spPr>
            <a:xfrm flipH="false" flipV="false" rot="0">
              <a:off x="0" y="0"/>
              <a:ext cx="1770354" cy="964831"/>
            </a:xfrm>
            <a:custGeom>
              <a:avLst/>
              <a:gdLst/>
              <a:ahLst/>
              <a:cxnLst/>
              <a:rect r="r" b="b" t="t" l="l"/>
              <a:pathLst>
                <a:path h="964831" w="1770354">
                  <a:moveTo>
                    <a:pt x="0" y="0"/>
                  </a:moveTo>
                  <a:lnTo>
                    <a:pt x="1352951" y="0"/>
                  </a:lnTo>
                  <a:lnTo>
                    <a:pt x="1770354" y="482416"/>
                  </a:lnTo>
                  <a:lnTo>
                    <a:pt x="1352951" y="964831"/>
                  </a:lnTo>
                  <a:lnTo>
                    <a:pt x="0" y="964831"/>
                  </a:lnTo>
                  <a:close/>
                </a:path>
              </a:pathLst>
            </a:custGeom>
            <a:solidFill>
              <a:srgbClr val="FF0000"/>
            </a:solidFill>
          </p:spPr>
        </p:sp>
        <p:sp>
          <p:nvSpPr>
            <p:cNvPr name="TextBox 9" id="9"/>
            <p:cNvSpPr txBox="true"/>
            <p:nvPr/>
          </p:nvSpPr>
          <p:spPr>
            <a:xfrm>
              <a:off x="0" y="28575"/>
              <a:ext cx="1770326" cy="936285"/>
            </a:xfrm>
            <a:prstGeom prst="rect">
              <a:avLst/>
            </a:prstGeom>
          </p:spPr>
          <p:txBody>
            <a:bodyPr anchor="ctr" rtlCol="false" tIns="50800" lIns="50800" bIns="50800" rIns="50800"/>
            <a:lstStyle/>
            <a:p>
              <a:pPr algn="ctr">
                <a:lnSpc>
                  <a:spcPts val="3455"/>
                </a:lnSpc>
              </a:pPr>
              <a:r>
                <a:rPr lang="en-US" b="true" sz="3199" spc="29">
                  <a:solidFill>
                    <a:srgbClr val="FFFFFF"/>
                  </a:solidFill>
                  <a:latin typeface="TT Rounds Condensed Bold"/>
                  <a:ea typeface="TT Rounds Condensed Bold"/>
                  <a:cs typeface="TT Rounds Condensed Bold"/>
                  <a:sym typeface="TT Rounds Condensed Bold"/>
                </a:rPr>
                <a:t>1</a:t>
              </a:r>
            </a:p>
          </p:txBody>
        </p:sp>
      </p:grpSp>
      <p:grpSp>
        <p:nvGrpSpPr>
          <p:cNvPr name="Group 10" id="10"/>
          <p:cNvGrpSpPr/>
          <p:nvPr/>
        </p:nvGrpSpPr>
        <p:grpSpPr>
          <a:xfrm rot="0">
            <a:off x="1041832" y="3866331"/>
            <a:ext cx="1327745" cy="723645"/>
            <a:chOff x="0" y="0"/>
            <a:chExt cx="1770326" cy="964860"/>
          </a:xfrm>
        </p:grpSpPr>
        <p:sp>
          <p:nvSpPr>
            <p:cNvPr name="Freeform 11" id="11"/>
            <p:cNvSpPr/>
            <p:nvPr/>
          </p:nvSpPr>
          <p:spPr>
            <a:xfrm flipH="false" flipV="false" rot="0">
              <a:off x="0" y="0"/>
              <a:ext cx="1770354" cy="964831"/>
            </a:xfrm>
            <a:custGeom>
              <a:avLst/>
              <a:gdLst/>
              <a:ahLst/>
              <a:cxnLst/>
              <a:rect r="r" b="b" t="t" l="l"/>
              <a:pathLst>
                <a:path h="964831" w="1770354">
                  <a:moveTo>
                    <a:pt x="0" y="0"/>
                  </a:moveTo>
                  <a:lnTo>
                    <a:pt x="1352951" y="0"/>
                  </a:lnTo>
                  <a:lnTo>
                    <a:pt x="1770354" y="482416"/>
                  </a:lnTo>
                  <a:lnTo>
                    <a:pt x="1352951" y="964831"/>
                  </a:lnTo>
                  <a:lnTo>
                    <a:pt x="0" y="964831"/>
                  </a:lnTo>
                  <a:close/>
                </a:path>
              </a:pathLst>
            </a:custGeom>
            <a:solidFill>
              <a:srgbClr val="FF0000"/>
            </a:solidFill>
          </p:spPr>
        </p:sp>
        <p:sp>
          <p:nvSpPr>
            <p:cNvPr name="TextBox 12" id="12"/>
            <p:cNvSpPr txBox="true"/>
            <p:nvPr/>
          </p:nvSpPr>
          <p:spPr>
            <a:xfrm>
              <a:off x="0" y="28575"/>
              <a:ext cx="1770326" cy="936285"/>
            </a:xfrm>
            <a:prstGeom prst="rect">
              <a:avLst/>
            </a:prstGeom>
          </p:spPr>
          <p:txBody>
            <a:bodyPr anchor="ctr" rtlCol="false" tIns="50800" lIns="50800" bIns="50800" rIns="50800"/>
            <a:lstStyle/>
            <a:p>
              <a:pPr algn="ctr">
                <a:lnSpc>
                  <a:spcPts val="3455"/>
                </a:lnSpc>
              </a:pPr>
              <a:r>
                <a:rPr lang="en-US" b="true" sz="3199" spc="29">
                  <a:solidFill>
                    <a:srgbClr val="FFFFFF"/>
                  </a:solidFill>
                  <a:latin typeface="TT Rounds Condensed Bold"/>
                  <a:ea typeface="TT Rounds Condensed Bold"/>
                  <a:cs typeface="TT Rounds Condensed Bold"/>
                  <a:sym typeface="TT Rounds Condensed Bold"/>
                </a:rPr>
                <a:t>2</a:t>
              </a:r>
            </a:p>
          </p:txBody>
        </p:sp>
      </p:grpSp>
      <p:grpSp>
        <p:nvGrpSpPr>
          <p:cNvPr name="Group 13" id="13"/>
          <p:cNvGrpSpPr/>
          <p:nvPr/>
        </p:nvGrpSpPr>
        <p:grpSpPr>
          <a:xfrm rot="0">
            <a:off x="1041832" y="4923624"/>
            <a:ext cx="1327745" cy="723645"/>
            <a:chOff x="0" y="0"/>
            <a:chExt cx="1770326" cy="964860"/>
          </a:xfrm>
        </p:grpSpPr>
        <p:sp>
          <p:nvSpPr>
            <p:cNvPr name="Freeform 14" id="14"/>
            <p:cNvSpPr/>
            <p:nvPr/>
          </p:nvSpPr>
          <p:spPr>
            <a:xfrm flipH="false" flipV="false" rot="0">
              <a:off x="0" y="0"/>
              <a:ext cx="1770354" cy="964831"/>
            </a:xfrm>
            <a:custGeom>
              <a:avLst/>
              <a:gdLst/>
              <a:ahLst/>
              <a:cxnLst/>
              <a:rect r="r" b="b" t="t" l="l"/>
              <a:pathLst>
                <a:path h="964831" w="1770354">
                  <a:moveTo>
                    <a:pt x="0" y="0"/>
                  </a:moveTo>
                  <a:lnTo>
                    <a:pt x="1352951" y="0"/>
                  </a:lnTo>
                  <a:lnTo>
                    <a:pt x="1770354" y="482416"/>
                  </a:lnTo>
                  <a:lnTo>
                    <a:pt x="1352951" y="964831"/>
                  </a:lnTo>
                  <a:lnTo>
                    <a:pt x="0" y="964831"/>
                  </a:lnTo>
                  <a:close/>
                </a:path>
              </a:pathLst>
            </a:custGeom>
            <a:solidFill>
              <a:srgbClr val="FF0000"/>
            </a:solidFill>
          </p:spPr>
        </p:sp>
        <p:sp>
          <p:nvSpPr>
            <p:cNvPr name="TextBox 15" id="15"/>
            <p:cNvSpPr txBox="true"/>
            <p:nvPr/>
          </p:nvSpPr>
          <p:spPr>
            <a:xfrm>
              <a:off x="0" y="28575"/>
              <a:ext cx="1770326" cy="936285"/>
            </a:xfrm>
            <a:prstGeom prst="rect">
              <a:avLst/>
            </a:prstGeom>
          </p:spPr>
          <p:txBody>
            <a:bodyPr anchor="ctr" rtlCol="false" tIns="50800" lIns="50800" bIns="50800" rIns="50800"/>
            <a:lstStyle/>
            <a:p>
              <a:pPr algn="ctr">
                <a:lnSpc>
                  <a:spcPts val="3455"/>
                </a:lnSpc>
              </a:pPr>
              <a:r>
                <a:rPr lang="en-US" b="true" sz="3199" spc="29">
                  <a:solidFill>
                    <a:srgbClr val="FFFFFF"/>
                  </a:solidFill>
                  <a:latin typeface="TT Rounds Condensed Bold"/>
                  <a:ea typeface="TT Rounds Condensed Bold"/>
                  <a:cs typeface="TT Rounds Condensed Bold"/>
                  <a:sym typeface="TT Rounds Condensed Bold"/>
                </a:rPr>
                <a:t>3</a:t>
              </a:r>
            </a:p>
          </p:txBody>
        </p:sp>
      </p:grpSp>
      <p:grpSp>
        <p:nvGrpSpPr>
          <p:cNvPr name="Group 16" id="16"/>
          <p:cNvGrpSpPr/>
          <p:nvPr/>
        </p:nvGrpSpPr>
        <p:grpSpPr>
          <a:xfrm rot="0">
            <a:off x="1041832" y="6027022"/>
            <a:ext cx="1327801" cy="723645"/>
            <a:chOff x="0" y="0"/>
            <a:chExt cx="1770401" cy="964860"/>
          </a:xfrm>
        </p:grpSpPr>
        <p:sp>
          <p:nvSpPr>
            <p:cNvPr name="Freeform 17" id="17"/>
            <p:cNvSpPr/>
            <p:nvPr/>
          </p:nvSpPr>
          <p:spPr>
            <a:xfrm flipH="false" flipV="false" rot="0">
              <a:off x="0" y="0"/>
              <a:ext cx="1770491" cy="964807"/>
            </a:xfrm>
            <a:custGeom>
              <a:avLst/>
              <a:gdLst/>
              <a:ahLst/>
              <a:cxnLst/>
              <a:rect r="r" b="b" t="t" l="l"/>
              <a:pathLst>
                <a:path h="964807" w="1770491">
                  <a:moveTo>
                    <a:pt x="0" y="0"/>
                  </a:moveTo>
                  <a:lnTo>
                    <a:pt x="1353099" y="0"/>
                  </a:lnTo>
                  <a:lnTo>
                    <a:pt x="1770491" y="482489"/>
                  </a:lnTo>
                  <a:lnTo>
                    <a:pt x="1353099" y="964807"/>
                  </a:lnTo>
                  <a:lnTo>
                    <a:pt x="0" y="964807"/>
                  </a:lnTo>
                  <a:close/>
                </a:path>
              </a:pathLst>
            </a:custGeom>
            <a:solidFill>
              <a:srgbClr val="FF0000"/>
            </a:solidFill>
          </p:spPr>
        </p:sp>
        <p:sp>
          <p:nvSpPr>
            <p:cNvPr name="TextBox 18" id="18"/>
            <p:cNvSpPr txBox="true"/>
            <p:nvPr/>
          </p:nvSpPr>
          <p:spPr>
            <a:xfrm>
              <a:off x="0" y="28575"/>
              <a:ext cx="1770401" cy="936285"/>
            </a:xfrm>
            <a:prstGeom prst="rect">
              <a:avLst/>
            </a:prstGeom>
          </p:spPr>
          <p:txBody>
            <a:bodyPr anchor="ctr" rtlCol="false" tIns="50800" lIns="50800" bIns="50800" rIns="50800"/>
            <a:lstStyle/>
            <a:p>
              <a:pPr algn="ctr">
                <a:lnSpc>
                  <a:spcPts val="3455"/>
                </a:lnSpc>
              </a:pPr>
              <a:r>
                <a:rPr lang="en-US" b="true" sz="3199" spc="29">
                  <a:solidFill>
                    <a:srgbClr val="FFFFFF"/>
                  </a:solidFill>
                  <a:latin typeface="TT Rounds Condensed Bold"/>
                  <a:ea typeface="TT Rounds Condensed Bold"/>
                  <a:cs typeface="TT Rounds Condensed Bold"/>
                  <a:sym typeface="TT Rounds Condensed Bold"/>
                </a:rPr>
                <a:t>4</a:t>
              </a:r>
            </a:p>
          </p:txBody>
        </p:sp>
      </p:grpSp>
      <p:grpSp>
        <p:nvGrpSpPr>
          <p:cNvPr name="Group 19" id="19"/>
          <p:cNvGrpSpPr/>
          <p:nvPr/>
        </p:nvGrpSpPr>
        <p:grpSpPr>
          <a:xfrm rot="0">
            <a:off x="1041832" y="7087504"/>
            <a:ext cx="1327801" cy="723645"/>
            <a:chOff x="0" y="0"/>
            <a:chExt cx="1770401" cy="964860"/>
          </a:xfrm>
        </p:grpSpPr>
        <p:sp>
          <p:nvSpPr>
            <p:cNvPr name="Freeform 20" id="20"/>
            <p:cNvSpPr/>
            <p:nvPr/>
          </p:nvSpPr>
          <p:spPr>
            <a:xfrm flipH="false" flipV="false" rot="0">
              <a:off x="0" y="0"/>
              <a:ext cx="1770491" cy="964807"/>
            </a:xfrm>
            <a:custGeom>
              <a:avLst/>
              <a:gdLst/>
              <a:ahLst/>
              <a:cxnLst/>
              <a:rect r="r" b="b" t="t" l="l"/>
              <a:pathLst>
                <a:path h="964807" w="1770491">
                  <a:moveTo>
                    <a:pt x="0" y="0"/>
                  </a:moveTo>
                  <a:lnTo>
                    <a:pt x="1353099" y="0"/>
                  </a:lnTo>
                  <a:lnTo>
                    <a:pt x="1770491" y="482489"/>
                  </a:lnTo>
                  <a:lnTo>
                    <a:pt x="1353099" y="964807"/>
                  </a:lnTo>
                  <a:lnTo>
                    <a:pt x="0" y="964807"/>
                  </a:lnTo>
                  <a:close/>
                </a:path>
              </a:pathLst>
            </a:custGeom>
            <a:solidFill>
              <a:srgbClr val="FF0000"/>
            </a:solidFill>
          </p:spPr>
        </p:sp>
        <p:sp>
          <p:nvSpPr>
            <p:cNvPr name="TextBox 21" id="21"/>
            <p:cNvSpPr txBox="true"/>
            <p:nvPr/>
          </p:nvSpPr>
          <p:spPr>
            <a:xfrm>
              <a:off x="0" y="28575"/>
              <a:ext cx="1770401" cy="936285"/>
            </a:xfrm>
            <a:prstGeom prst="rect">
              <a:avLst/>
            </a:prstGeom>
          </p:spPr>
          <p:txBody>
            <a:bodyPr anchor="ctr" rtlCol="false" tIns="50800" lIns="50800" bIns="50800" rIns="50800"/>
            <a:lstStyle/>
            <a:p>
              <a:pPr algn="ctr">
                <a:lnSpc>
                  <a:spcPts val="3455"/>
                </a:lnSpc>
              </a:pPr>
              <a:r>
                <a:rPr lang="en-US" b="true" sz="3199" spc="29">
                  <a:solidFill>
                    <a:srgbClr val="FFFFFF"/>
                  </a:solidFill>
                  <a:latin typeface="TT Rounds Condensed Bold"/>
                  <a:ea typeface="TT Rounds Condensed Bold"/>
                  <a:cs typeface="TT Rounds Condensed Bold"/>
                  <a:sym typeface="TT Rounds Condensed Bold"/>
                </a:rPr>
                <a:t>5</a:t>
              </a:r>
            </a:p>
          </p:txBody>
        </p:sp>
      </p:grpSp>
      <p:sp>
        <p:nvSpPr>
          <p:cNvPr name="TextBox 22" id="22"/>
          <p:cNvSpPr txBox="true"/>
          <p:nvPr/>
        </p:nvSpPr>
        <p:spPr>
          <a:xfrm rot="0">
            <a:off x="3137586" y="3801091"/>
            <a:ext cx="7587624" cy="1409700"/>
          </a:xfrm>
          <a:prstGeom prst="rect">
            <a:avLst/>
          </a:prstGeom>
        </p:spPr>
        <p:txBody>
          <a:bodyPr anchor="t" rtlCol="false" tIns="0" lIns="0" bIns="0" rIns="0">
            <a:spAutoFit/>
          </a:bodyPr>
          <a:lstStyle/>
          <a:p>
            <a:pPr algn="l">
              <a:lnSpc>
                <a:spcPts val="5574"/>
              </a:lnSpc>
            </a:pPr>
            <a:r>
              <a:rPr lang="en-US" b="true" sz="4645">
                <a:solidFill>
                  <a:srgbClr val="FF0000"/>
                </a:solidFill>
                <a:latin typeface="Montserrat Bold"/>
                <a:ea typeface="Montserrat Bold"/>
                <a:cs typeface="Montserrat Bold"/>
                <a:sym typeface="Montserrat Bold"/>
              </a:rPr>
              <a:t>Giới Thiệu Về Dữ Liệu</a:t>
            </a:r>
          </a:p>
          <a:p>
            <a:pPr algn="l">
              <a:lnSpc>
                <a:spcPts val="5574"/>
              </a:lnSpc>
            </a:pPr>
          </a:p>
        </p:txBody>
      </p:sp>
      <p:sp>
        <p:nvSpPr>
          <p:cNvPr name="TextBox 23" id="23"/>
          <p:cNvSpPr txBox="true"/>
          <p:nvPr/>
        </p:nvSpPr>
        <p:spPr>
          <a:xfrm rot="0">
            <a:off x="3137586" y="4858366"/>
            <a:ext cx="6427260" cy="704850"/>
          </a:xfrm>
          <a:prstGeom prst="rect">
            <a:avLst/>
          </a:prstGeom>
        </p:spPr>
        <p:txBody>
          <a:bodyPr anchor="t" rtlCol="false" tIns="0" lIns="0" bIns="0" rIns="0">
            <a:spAutoFit/>
          </a:bodyPr>
          <a:lstStyle/>
          <a:p>
            <a:pPr algn="l">
              <a:lnSpc>
                <a:spcPts val="5574"/>
              </a:lnSpc>
            </a:pPr>
            <a:r>
              <a:rPr lang="en-US" b="true" sz="4645">
                <a:solidFill>
                  <a:srgbClr val="FF0000"/>
                </a:solidFill>
                <a:latin typeface="Montserrat Bold"/>
                <a:ea typeface="Montserrat Bold"/>
                <a:cs typeface="Montserrat Bold"/>
                <a:sym typeface="Montserrat Bold"/>
              </a:rPr>
              <a:t>Dữ Liệu</a:t>
            </a:r>
          </a:p>
        </p:txBody>
      </p:sp>
      <p:sp>
        <p:nvSpPr>
          <p:cNvPr name="TextBox 24" id="24"/>
          <p:cNvSpPr txBox="true"/>
          <p:nvPr/>
        </p:nvSpPr>
        <p:spPr>
          <a:xfrm rot="0">
            <a:off x="3137586" y="5980219"/>
            <a:ext cx="6427260" cy="704850"/>
          </a:xfrm>
          <a:prstGeom prst="rect">
            <a:avLst/>
          </a:prstGeom>
        </p:spPr>
        <p:txBody>
          <a:bodyPr anchor="t" rtlCol="false" tIns="0" lIns="0" bIns="0" rIns="0">
            <a:spAutoFit/>
          </a:bodyPr>
          <a:lstStyle/>
          <a:p>
            <a:pPr algn="l">
              <a:lnSpc>
                <a:spcPts val="5574"/>
              </a:lnSpc>
            </a:pPr>
            <a:r>
              <a:rPr lang="en-US" b="true" sz="4645">
                <a:solidFill>
                  <a:srgbClr val="FF0000"/>
                </a:solidFill>
                <a:latin typeface="Montserrat Bold"/>
                <a:ea typeface="Montserrat Bold"/>
                <a:cs typeface="Montserrat Bold"/>
                <a:sym typeface="Montserrat Bold"/>
              </a:rPr>
              <a:t>Nội Dung Báo Cáo</a:t>
            </a:r>
          </a:p>
        </p:txBody>
      </p:sp>
      <p:sp>
        <p:nvSpPr>
          <p:cNvPr name="TextBox 25" id="25"/>
          <p:cNvSpPr txBox="true"/>
          <p:nvPr/>
        </p:nvSpPr>
        <p:spPr>
          <a:xfrm rot="0">
            <a:off x="3137586" y="7064102"/>
            <a:ext cx="6427260" cy="704850"/>
          </a:xfrm>
          <a:prstGeom prst="rect">
            <a:avLst/>
          </a:prstGeom>
        </p:spPr>
        <p:txBody>
          <a:bodyPr anchor="t" rtlCol="false" tIns="0" lIns="0" bIns="0" rIns="0">
            <a:spAutoFit/>
          </a:bodyPr>
          <a:lstStyle/>
          <a:p>
            <a:pPr algn="l">
              <a:lnSpc>
                <a:spcPts val="5574"/>
              </a:lnSpc>
            </a:pPr>
            <a:r>
              <a:rPr lang="en-US" b="true" sz="4645">
                <a:solidFill>
                  <a:srgbClr val="FF0000"/>
                </a:solidFill>
                <a:latin typeface="Montserrat Bold"/>
                <a:ea typeface="Montserrat Bold"/>
                <a:cs typeface="Montserrat Bold"/>
                <a:sym typeface="Montserrat Bold"/>
              </a:rPr>
              <a:t>Kết Luận và Đề Xuất</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5"/>
            <a:stretch>
              <a:fillRect l="0" t="0" r="-312" b="0"/>
            </a:stretch>
          </a:blipFill>
        </p:spPr>
      </p:sp>
      <p:sp>
        <p:nvSpPr>
          <p:cNvPr name="Freeform 4" id="4"/>
          <p:cNvSpPr/>
          <p:nvPr/>
        </p:nvSpPr>
        <p:spPr>
          <a:xfrm flipH="false" flipV="true" rot="-5400000">
            <a:off x="16557551" y="8211066"/>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654302" y="2006839"/>
            <a:ext cx="7306747" cy="5975627"/>
          </a:xfrm>
          <a:custGeom>
            <a:avLst/>
            <a:gdLst/>
            <a:ahLst/>
            <a:cxnLst/>
            <a:rect r="r" b="b" t="t" l="l"/>
            <a:pathLst>
              <a:path h="5975627" w="7306747">
                <a:moveTo>
                  <a:pt x="0" y="0"/>
                </a:moveTo>
                <a:lnTo>
                  <a:pt x="7306747" y="0"/>
                </a:lnTo>
                <a:lnTo>
                  <a:pt x="7306747" y="5975627"/>
                </a:lnTo>
                <a:lnTo>
                  <a:pt x="0" y="5975627"/>
                </a:lnTo>
                <a:lnTo>
                  <a:pt x="0" y="0"/>
                </a:lnTo>
                <a:close/>
              </a:path>
            </a:pathLst>
          </a:custGeom>
          <a:blipFill>
            <a:blip r:embed="rId8"/>
            <a:stretch>
              <a:fillRect l="-23445" t="0" r="0" b="0"/>
            </a:stretch>
          </a:blipFill>
        </p:spPr>
      </p:sp>
      <p:sp>
        <p:nvSpPr>
          <p:cNvPr name="TextBox 6" id="6"/>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7" id="7"/>
          <p:cNvSpPr txBox="true"/>
          <p:nvPr/>
        </p:nvSpPr>
        <p:spPr>
          <a:xfrm rot="0">
            <a:off x="1166332" y="668655"/>
            <a:ext cx="9330684" cy="872490"/>
          </a:xfrm>
          <a:prstGeom prst="rect">
            <a:avLst/>
          </a:prstGeom>
        </p:spPr>
        <p:txBody>
          <a:bodyPr anchor="t" rtlCol="false" tIns="0" lIns="0" bIns="0" rIns="0">
            <a:spAutoFit/>
          </a:bodyPr>
          <a:lstStyle/>
          <a:p>
            <a:pPr algn="l">
              <a:lnSpc>
                <a:spcPts val="6480"/>
              </a:lnSpc>
            </a:pPr>
            <a:r>
              <a:rPr lang="en-US" b="true" sz="6750" spc="63">
                <a:solidFill>
                  <a:srgbClr val="293742"/>
                </a:solidFill>
                <a:latin typeface="Montserrat Bold"/>
                <a:ea typeface="Montserrat Bold"/>
                <a:cs typeface="Montserrat Bold"/>
                <a:sym typeface="Montserrat Bold"/>
              </a:rPr>
              <a:t>Giới Thiệu Về Dự Án</a:t>
            </a:r>
          </a:p>
        </p:txBody>
      </p:sp>
      <p:sp>
        <p:nvSpPr>
          <p:cNvPr name="TextBox 8" id="8"/>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
        <p:nvSpPr>
          <p:cNvPr name="TextBox 9" id="9"/>
          <p:cNvSpPr txBox="true"/>
          <p:nvPr/>
        </p:nvSpPr>
        <p:spPr>
          <a:xfrm rot="0">
            <a:off x="1166333" y="2390084"/>
            <a:ext cx="9330684" cy="1392555"/>
          </a:xfrm>
          <a:prstGeom prst="rect">
            <a:avLst/>
          </a:prstGeom>
        </p:spPr>
        <p:txBody>
          <a:bodyPr anchor="t" rtlCol="false" tIns="0" lIns="0" bIns="0" rIns="0">
            <a:spAutoFit/>
          </a:bodyPr>
          <a:lstStyle/>
          <a:p>
            <a:pPr algn="l" marL="260152" indent="-130076" lvl="1">
              <a:lnSpc>
                <a:spcPts val="2760"/>
              </a:lnSpc>
              <a:buFont typeface="Arial"/>
              <a:buChar char="•"/>
            </a:pPr>
            <a:r>
              <a:rPr lang="en-US" sz="2875" spc="26">
                <a:solidFill>
                  <a:srgbClr val="293742"/>
                </a:solidFill>
                <a:latin typeface="Montserrat"/>
                <a:ea typeface="Montserrat"/>
                <a:cs typeface="Montserrat"/>
                <a:sym typeface="Montserrat"/>
              </a:rPr>
              <a:t>Mục tiêu: Phân tích dữ liệu khách hàng dựa trên các đặc điểm nhân khẩu học nhằm hiểu rõ hơn về phân khúc khách hàng và chi phí y tế trung bình của từng nhóm.</a:t>
            </a:r>
          </a:p>
        </p:txBody>
      </p:sp>
      <p:sp>
        <p:nvSpPr>
          <p:cNvPr name="TextBox 10" id="10"/>
          <p:cNvSpPr txBox="true"/>
          <p:nvPr/>
        </p:nvSpPr>
        <p:spPr>
          <a:xfrm rot="0">
            <a:off x="1166333" y="4511731"/>
            <a:ext cx="9330684" cy="1049655"/>
          </a:xfrm>
          <a:prstGeom prst="rect">
            <a:avLst/>
          </a:prstGeom>
        </p:spPr>
        <p:txBody>
          <a:bodyPr anchor="t" rtlCol="false" tIns="0" lIns="0" bIns="0" rIns="0">
            <a:spAutoFit/>
          </a:bodyPr>
          <a:lstStyle/>
          <a:p>
            <a:pPr algn="l" marL="260152" indent="-130076" lvl="1">
              <a:lnSpc>
                <a:spcPts val="2760"/>
              </a:lnSpc>
              <a:buFont typeface="Arial"/>
              <a:buChar char="•"/>
            </a:pPr>
            <a:r>
              <a:rPr lang="en-US" sz="2875" spc="26">
                <a:solidFill>
                  <a:srgbClr val="293742"/>
                </a:solidFill>
                <a:latin typeface="Montserrat"/>
                <a:ea typeface="Montserrat"/>
                <a:cs typeface="Montserrat"/>
                <a:sym typeface="Montserrat"/>
              </a:rPr>
              <a:t>Dữ liệu sử dụng: Dữ liệu được lấy trên Kaggle. Dataset này sẽ được phân tích để tìm ra mối liên hệ giữa đặc điểm cá nhân và chi phí y tế.</a:t>
            </a:r>
          </a:p>
        </p:txBody>
      </p:sp>
      <p:sp>
        <p:nvSpPr>
          <p:cNvPr name="TextBox 11" id="11"/>
          <p:cNvSpPr txBox="true"/>
          <p:nvPr/>
        </p:nvSpPr>
        <p:spPr>
          <a:xfrm rot="0">
            <a:off x="1166332" y="6348532"/>
            <a:ext cx="9330684" cy="1735455"/>
          </a:xfrm>
          <a:prstGeom prst="rect">
            <a:avLst/>
          </a:prstGeom>
        </p:spPr>
        <p:txBody>
          <a:bodyPr anchor="t" rtlCol="false" tIns="0" lIns="0" bIns="0" rIns="0">
            <a:spAutoFit/>
          </a:bodyPr>
          <a:lstStyle/>
          <a:p>
            <a:pPr algn="l" marL="260152" indent="-130076" lvl="1">
              <a:lnSpc>
                <a:spcPts val="2760"/>
              </a:lnSpc>
              <a:buFont typeface="Arial"/>
              <a:buChar char="•"/>
            </a:pPr>
            <a:r>
              <a:rPr lang="en-US" sz="2875" spc="26">
                <a:solidFill>
                  <a:srgbClr val="293742"/>
                </a:solidFill>
                <a:latin typeface="Montserrat"/>
                <a:ea typeface="Montserrat"/>
                <a:cs typeface="Montserrat"/>
                <a:sym typeface="Montserrat"/>
              </a:rPr>
              <a:t>Kết quả mong đợi: Cung cấp thông tin để doanh nghiệp có thể tùy chỉnh chiến lược bảo hiểm y tế phù hợp hơn cho từng phân khúc khách hàng, đồng thời tối ưu hóa chi phí và nâng cao trải nghiệm khách hàng.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5"/>
            <a:stretch>
              <a:fillRect l="0" t="0" r="-312" b="0"/>
            </a:stretch>
          </a:blipFill>
        </p:spPr>
      </p:sp>
      <p:sp>
        <p:nvSpPr>
          <p:cNvPr name="Freeform 4" id="4"/>
          <p:cNvSpPr/>
          <p:nvPr/>
        </p:nvSpPr>
        <p:spPr>
          <a:xfrm flipH="false" flipV="true" rot="-5400000">
            <a:off x="16557551" y="8211066"/>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6">
              <a:extLst>
                <a:ext uri="{96DAC541-7B7A-43D3-8B79-37D633B846F1}">
                  <asvg:svgBlip xmlns:asvg="http://schemas.microsoft.com/office/drawing/2016/SVG/main" r:embed="rId7"/>
                </a:ext>
              </a:extLst>
            </a:blip>
            <a:stretch>
              <a:fillRect l="0" t="0" r="0" b="0"/>
            </a:stretch>
          </a:blipFill>
        </p:spPr>
      </p:sp>
      <p:pic>
        <p:nvPicPr>
          <p:cNvPr name="Picture 5" id="5"/>
          <p:cNvPicPr>
            <a:picLocks noChangeAspect="true"/>
          </p:cNvPicPr>
          <p:nvPr/>
        </p:nvPicPr>
        <p:blipFill>
          <a:blip r:embed="rId8"/>
          <a:srcRect l="0" t="0" r="0" b="0"/>
          <a:stretch>
            <a:fillRect/>
          </a:stretch>
        </p:blipFill>
        <p:spPr>
          <a:xfrm flipH="false" flipV="false" rot="0">
            <a:off x="11858413" y="2240480"/>
            <a:ext cx="5404501" cy="5404501"/>
          </a:xfrm>
          <a:prstGeom prst="rect">
            <a:avLst/>
          </a:prstGeom>
        </p:spPr>
      </p:pic>
      <p:sp>
        <p:nvSpPr>
          <p:cNvPr name="TextBox 6" id="6"/>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7" id="7"/>
          <p:cNvSpPr txBox="true"/>
          <p:nvPr/>
        </p:nvSpPr>
        <p:spPr>
          <a:xfrm rot="0">
            <a:off x="1166332" y="668655"/>
            <a:ext cx="10000125" cy="872490"/>
          </a:xfrm>
          <a:prstGeom prst="rect">
            <a:avLst/>
          </a:prstGeom>
        </p:spPr>
        <p:txBody>
          <a:bodyPr anchor="t" rtlCol="false" tIns="0" lIns="0" bIns="0" rIns="0">
            <a:spAutoFit/>
          </a:bodyPr>
          <a:lstStyle/>
          <a:p>
            <a:pPr algn="l">
              <a:lnSpc>
                <a:spcPts val="6480"/>
              </a:lnSpc>
            </a:pPr>
            <a:r>
              <a:rPr lang="en-US" b="true" sz="6750" spc="63">
                <a:solidFill>
                  <a:srgbClr val="293742"/>
                </a:solidFill>
                <a:latin typeface="Montserrat Bold"/>
                <a:ea typeface="Montserrat Bold"/>
                <a:cs typeface="Montserrat Bold"/>
                <a:sym typeface="Montserrat Bold"/>
              </a:rPr>
              <a:t>Giới Thiệu Về Dữ Liệu</a:t>
            </a:r>
          </a:p>
        </p:txBody>
      </p:sp>
      <p:sp>
        <p:nvSpPr>
          <p:cNvPr name="TextBox 8" id="8"/>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
        <p:nvSpPr>
          <p:cNvPr name="TextBox 9" id="9"/>
          <p:cNvSpPr txBox="true"/>
          <p:nvPr/>
        </p:nvSpPr>
        <p:spPr>
          <a:xfrm rot="0">
            <a:off x="1166333" y="2708693"/>
            <a:ext cx="9330684" cy="1392555"/>
          </a:xfrm>
          <a:prstGeom prst="rect">
            <a:avLst/>
          </a:prstGeom>
        </p:spPr>
        <p:txBody>
          <a:bodyPr anchor="t" rtlCol="false" tIns="0" lIns="0" bIns="0" rIns="0">
            <a:spAutoFit/>
          </a:bodyPr>
          <a:lstStyle/>
          <a:p>
            <a:pPr algn="l" marL="259969" indent="-129985" lvl="1">
              <a:lnSpc>
                <a:spcPts val="2760"/>
              </a:lnSpc>
              <a:buFont typeface="Arial"/>
              <a:buChar char="•"/>
            </a:pPr>
            <a:r>
              <a:rPr lang="en-US" sz="2875" spc="26">
                <a:solidFill>
                  <a:srgbClr val="293742"/>
                </a:solidFill>
                <a:latin typeface="Montserrat"/>
                <a:ea typeface="Montserrat"/>
                <a:cs typeface="Montserrat"/>
                <a:sym typeface="Montserrat"/>
              </a:rPr>
              <a:t>Nguồn dữ liệu: Dataset này cung cấp thông tin về phí bảo hiểm y tế ở Hoa Kỳ, tập trung vào các yếu tố quan trọng để đánh giá rủi ro trong ngành bảo hiểm.</a:t>
            </a:r>
          </a:p>
        </p:txBody>
      </p:sp>
      <p:sp>
        <p:nvSpPr>
          <p:cNvPr name="TextBox 10" id="10"/>
          <p:cNvSpPr txBox="true"/>
          <p:nvPr/>
        </p:nvSpPr>
        <p:spPr>
          <a:xfrm rot="0">
            <a:off x="1166333" y="4478871"/>
            <a:ext cx="9330684" cy="1735455"/>
          </a:xfrm>
          <a:prstGeom prst="rect">
            <a:avLst/>
          </a:prstGeom>
        </p:spPr>
        <p:txBody>
          <a:bodyPr anchor="t" rtlCol="false" tIns="0" lIns="0" bIns="0" rIns="0">
            <a:spAutoFit/>
          </a:bodyPr>
          <a:lstStyle/>
          <a:p>
            <a:pPr algn="l" marL="260152" indent="-130076" lvl="1">
              <a:lnSpc>
                <a:spcPts val="2760"/>
              </a:lnSpc>
              <a:buFont typeface="Arial"/>
              <a:buChar char="•"/>
            </a:pPr>
            <a:r>
              <a:rPr lang="en-US" sz="2875" spc="26">
                <a:solidFill>
                  <a:srgbClr val="293742"/>
                </a:solidFill>
                <a:latin typeface="Montserrat"/>
                <a:ea typeface="Montserrat"/>
                <a:cs typeface="Montserrat"/>
                <a:sym typeface="Montserrat"/>
              </a:rPr>
              <a:t>Mục tiêu: Dataset này hỗ trợ việc phân tích để hiểu rõ hơn về quy trình đánh giá rủi ro trong bảo hiểm sức khỏe, khám phá mối quan hệ giữa các thuộc tính của người được bảo hiểm và cách chúng ảnh hưởng đến phí bảo hiểm.</a:t>
            </a:r>
          </a:p>
        </p:txBody>
      </p:sp>
      <p:sp>
        <p:nvSpPr>
          <p:cNvPr name="TextBox 11" id="11"/>
          <p:cNvSpPr txBox="true"/>
          <p:nvPr/>
        </p:nvSpPr>
        <p:spPr>
          <a:xfrm rot="0">
            <a:off x="1166332" y="6595326"/>
            <a:ext cx="9330684" cy="1049655"/>
          </a:xfrm>
          <a:prstGeom prst="rect">
            <a:avLst/>
          </a:prstGeom>
        </p:spPr>
        <p:txBody>
          <a:bodyPr anchor="t" rtlCol="false" tIns="0" lIns="0" bIns="0" rIns="0">
            <a:spAutoFit/>
          </a:bodyPr>
          <a:lstStyle/>
          <a:p>
            <a:pPr algn="l" marL="260152" indent="-130076" lvl="1">
              <a:lnSpc>
                <a:spcPts val="2760"/>
              </a:lnSpc>
              <a:buFont typeface="Arial"/>
              <a:buChar char="•"/>
            </a:pPr>
            <a:r>
              <a:rPr lang="en-US" sz="2875" spc="26">
                <a:solidFill>
                  <a:srgbClr val="293742"/>
                </a:solidFill>
                <a:latin typeface="Montserrat"/>
                <a:ea typeface="Montserrat"/>
                <a:cs typeface="Montserrat"/>
                <a:sym typeface="Montserrat"/>
              </a:rPr>
              <a:t>Nội dung dữ liệu: Dataset chứa 1338 hàng, mỗi hàng bao gồm các thuộc tính chính của người được bảo hiểm.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5"/>
            <a:stretch>
              <a:fillRect l="0" t="0" r="-312" b="0"/>
            </a:stretch>
          </a:blipFill>
        </p:spPr>
      </p:sp>
      <p:sp>
        <p:nvSpPr>
          <p:cNvPr name="Freeform 4" id="4"/>
          <p:cNvSpPr/>
          <p:nvPr/>
        </p:nvSpPr>
        <p:spPr>
          <a:xfrm flipH="false" flipV="true" rot="-5400000">
            <a:off x="16557551" y="8211066"/>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85590" y="356877"/>
            <a:ext cx="3158142" cy="1343646"/>
          </a:xfrm>
          <a:custGeom>
            <a:avLst/>
            <a:gdLst/>
            <a:ahLst/>
            <a:cxnLst/>
            <a:rect r="r" b="b" t="t" l="l"/>
            <a:pathLst>
              <a:path h="1343646" w="3158142">
                <a:moveTo>
                  <a:pt x="0" y="0"/>
                </a:moveTo>
                <a:lnTo>
                  <a:pt x="3158142" y="0"/>
                </a:lnTo>
                <a:lnTo>
                  <a:pt x="3158142" y="1343646"/>
                </a:lnTo>
                <a:lnTo>
                  <a:pt x="0" y="1343646"/>
                </a:lnTo>
                <a:lnTo>
                  <a:pt x="0" y="0"/>
                </a:lnTo>
                <a:close/>
              </a:path>
            </a:pathLst>
          </a:custGeom>
          <a:blipFill>
            <a:blip r:embed="rId8"/>
            <a:stretch>
              <a:fillRect l="0" t="0" r="0" b="0"/>
            </a:stretch>
          </a:blipFill>
        </p:spPr>
      </p:sp>
      <p:sp>
        <p:nvSpPr>
          <p:cNvPr name="Freeform 6" id="6"/>
          <p:cNvSpPr/>
          <p:nvPr/>
        </p:nvSpPr>
        <p:spPr>
          <a:xfrm flipH="false" flipV="false" rot="0">
            <a:off x="1254113" y="2071976"/>
            <a:ext cx="15965773" cy="5767636"/>
          </a:xfrm>
          <a:custGeom>
            <a:avLst/>
            <a:gdLst/>
            <a:ahLst/>
            <a:cxnLst/>
            <a:rect r="r" b="b" t="t" l="l"/>
            <a:pathLst>
              <a:path h="5767636" w="15965773">
                <a:moveTo>
                  <a:pt x="0" y="0"/>
                </a:moveTo>
                <a:lnTo>
                  <a:pt x="15965774" y="0"/>
                </a:lnTo>
                <a:lnTo>
                  <a:pt x="15965774" y="5767636"/>
                </a:lnTo>
                <a:lnTo>
                  <a:pt x="0" y="5767636"/>
                </a:lnTo>
                <a:lnTo>
                  <a:pt x="0" y="0"/>
                </a:lnTo>
                <a:close/>
              </a:path>
            </a:pathLst>
          </a:custGeom>
          <a:blipFill>
            <a:blip r:embed="rId9"/>
            <a:stretch>
              <a:fillRect l="0" t="0" r="0" b="0"/>
            </a:stretch>
          </a:blipFill>
        </p:spPr>
      </p:sp>
      <p:sp>
        <p:nvSpPr>
          <p:cNvPr name="TextBox 7" id="7"/>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8" id="8"/>
          <p:cNvSpPr txBox="true"/>
          <p:nvPr/>
        </p:nvSpPr>
        <p:spPr>
          <a:xfrm rot="0">
            <a:off x="7059745" y="492717"/>
            <a:ext cx="4354510" cy="976120"/>
          </a:xfrm>
          <a:prstGeom prst="rect">
            <a:avLst/>
          </a:prstGeom>
        </p:spPr>
        <p:txBody>
          <a:bodyPr anchor="t" rtlCol="false" tIns="0" lIns="0" bIns="0" rIns="0">
            <a:spAutoFit/>
          </a:bodyPr>
          <a:lstStyle/>
          <a:p>
            <a:pPr algn="l">
              <a:lnSpc>
                <a:spcPts val="7343"/>
              </a:lnSpc>
            </a:pPr>
            <a:r>
              <a:rPr lang="en-US" b="true" sz="7649" spc="71">
                <a:solidFill>
                  <a:srgbClr val="293742"/>
                </a:solidFill>
                <a:latin typeface="Montserrat Bold"/>
                <a:ea typeface="Montserrat Bold"/>
                <a:cs typeface="Montserrat Bold"/>
                <a:sym typeface="Montserrat Bold"/>
              </a:rPr>
              <a:t>Dữ Liệu</a:t>
            </a:r>
          </a:p>
        </p:txBody>
      </p:sp>
      <p:sp>
        <p:nvSpPr>
          <p:cNvPr name="TextBox 9" id="9"/>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3571" t="0" r="-3571" b="0"/>
            </a:stretch>
          </a:blipFill>
        </p:spPr>
      </p:sp>
      <p:sp>
        <p:nvSpPr>
          <p:cNvPr name="Freeform 3" id="3"/>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6"/>
            <a:stretch>
              <a:fillRect l="0" t="0" r="-312" b="0"/>
            </a:stretch>
          </a:blipFill>
        </p:spPr>
      </p:sp>
      <p:sp>
        <p:nvSpPr>
          <p:cNvPr name="Freeform 5" id="5"/>
          <p:cNvSpPr/>
          <p:nvPr/>
        </p:nvSpPr>
        <p:spPr>
          <a:xfrm flipH="false" flipV="true" rot="-5400000">
            <a:off x="16557551" y="8211066"/>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7" id="7"/>
          <p:cNvSpPr txBox="true"/>
          <p:nvPr/>
        </p:nvSpPr>
        <p:spPr>
          <a:xfrm rot="0">
            <a:off x="4393140" y="631128"/>
            <a:ext cx="9687719" cy="976120"/>
          </a:xfrm>
          <a:prstGeom prst="rect">
            <a:avLst/>
          </a:prstGeom>
        </p:spPr>
        <p:txBody>
          <a:bodyPr anchor="t" rtlCol="false" tIns="0" lIns="0" bIns="0" rIns="0">
            <a:spAutoFit/>
          </a:bodyPr>
          <a:lstStyle/>
          <a:p>
            <a:pPr algn="l">
              <a:lnSpc>
                <a:spcPts val="7343"/>
              </a:lnSpc>
            </a:pPr>
            <a:r>
              <a:rPr lang="en-US" b="true" sz="7649" spc="71">
                <a:solidFill>
                  <a:srgbClr val="293742"/>
                </a:solidFill>
                <a:latin typeface="Montserrat Bold"/>
                <a:ea typeface="Montserrat Bold"/>
                <a:cs typeface="Montserrat Bold"/>
                <a:sym typeface="Montserrat Bold"/>
              </a:rPr>
              <a:t>Nội Dung Báo Cáo</a:t>
            </a:r>
          </a:p>
        </p:txBody>
      </p:sp>
      <p:sp>
        <p:nvSpPr>
          <p:cNvPr name="TextBox 8" id="8"/>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
        <p:nvSpPr>
          <p:cNvPr name="Freeform 9" id="9"/>
          <p:cNvSpPr/>
          <p:nvPr/>
        </p:nvSpPr>
        <p:spPr>
          <a:xfrm flipH="false" flipV="false" rot="0">
            <a:off x="1668335" y="2380530"/>
            <a:ext cx="514051" cy="514051"/>
          </a:xfrm>
          <a:custGeom>
            <a:avLst/>
            <a:gdLst/>
            <a:ahLst/>
            <a:cxnLst/>
            <a:rect r="r" b="b" t="t" l="l"/>
            <a:pathLst>
              <a:path h="514051" w="514051">
                <a:moveTo>
                  <a:pt x="0" y="0"/>
                </a:moveTo>
                <a:lnTo>
                  <a:pt x="514051" y="0"/>
                </a:lnTo>
                <a:lnTo>
                  <a:pt x="514051" y="514051"/>
                </a:lnTo>
                <a:lnTo>
                  <a:pt x="0" y="5140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2570677" y="2313855"/>
            <a:ext cx="9462569" cy="669925"/>
          </a:xfrm>
          <a:prstGeom prst="rect">
            <a:avLst/>
          </a:prstGeom>
        </p:spPr>
        <p:txBody>
          <a:bodyPr anchor="t" rtlCol="false" tIns="0" lIns="0" bIns="0" rIns="0">
            <a:spAutoFit/>
          </a:bodyPr>
          <a:lstStyle/>
          <a:p>
            <a:pPr algn="l">
              <a:lnSpc>
                <a:spcPts val="5599"/>
              </a:lnSpc>
              <a:spcBef>
                <a:spcPct val="0"/>
              </a:spcBef>
            </a:pPr>
            <a:r>
              <a:rPr lang="en-US" b="true" sz="3999" spc="195">
                <a:solidFill>
                  <a:srgbClr val="004AAD"/>
                </a:solidFill>
                <a:latin typeface="Montserrat Ultra-Bold"/>
                <a:ea typeface="Montserrat Ultra-Bold"/>
                <a:cs typeface="Montserrat Ultra-Bold"/>
                <a:sym typeface="Montserrat Ultra-Bold"/>
              </a:rPr>
              <a:t>BÁO CÁO PHÂN TÍCH BẢO HIỂM</a:t>
            </a:r>
          </a:p>
        </p:txBody>
      </p:sp>
      <p:sp>
        <p:nvSpPr>
          <p:cNvPr name="Freeform 11" id="11"/>
          <p:cNvSpPr/>
          <p:nvPr/>
        </p:nvSpPr>
        <p:spPr>
          <a:xfrm flipH="false" flipV="false" rot="0">
            <a:off x="1668335" y="3559405"/>
            <a:ext cx="514051" cy="514051"/>
          </a:xfrm>
          <a:custGeom>
            <a:avLst/>
            <a:gdLst/>
            <a:ahLst/>
            <a:cxnLst/>
            <a:rect r="r" b="b" t="t" l="l"/>
            <a:pathLst>
              <a:path h="514051" w="514051">
                <a:moveTo>
                  <a:pt x="0" y="0"/>
                </a:moveTo>
                <a:lnTo>
                  <a:pt x="514051" y="0"/>
                </a:lnTo>
                <a:lnTo>
                  <a:pt x="514051" y="514051"/>
                </a:lnTo>
                <a:lnTo>
                  <a:pt x="0" y="5140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2570677" y="3492730"/>
            <a:ext cx="11827926" cy="669925"/>
          </a:xfrm>
          <a:prstGeom prst="rect">
            <a:avLst/>
          </a:prstGeom>
        </p:spPr>
        <p:txBody>
          <a:bodyPr anchor="t" rtlCol="false" tIns="0" lIns="0" bIns="0" rIns="0">
            <a:spAutoFit/>
          </a:bodyPr>
          <a:lstStyle/>
          <a:p>
            <a:pPr algn="l">
              <a:lnSpc>
                <a:spcPts val="5599"/>
              </a:lnSpc>
              <a:spcBef>
                <a:spcPct val="0"/>
              </a:spcBef>
            </a:pPr>
            <a:r>
              <a:rPr lang="en-US" b="true" sz="3999" spc="195">
                <a:solidFill>
                  <a:srgbClr val="004AAD"/>
                </a:solidFill>
                <a:latin typeface="Montserrat Ultra-Bold"/>
                <a:ea typeface="Montserrat Ultra-Bold"/>
                <a:cs typeface="Montserrat Ultra-Bold"/>
                <a:sym typeface="Montserrat Ultra-Bold"/>
              </a:rPr>
              <a:t>BÁO CÁO PHÂN TÍCH CHI PHÍ BẢO HIỂM</a:t>
            </a:r>
          </a:p>
        </p:txBody>
      </p:sp>
      <p:sp>
        <p:nvSpPr>
          <p:cNvPr name="Freeform 13" id="13"/>
          <p:cNvSpPr/>
          <p:nvPr/>
        </p:nvSpPr>
        <p:spPr>
          <a:xfrm flipH="false" flipV="false" rot="0">
            <a:off x="1668335" y="4734155"/>
            <a:ext cx="514051" cy="514051"/>
          </a:xfrm>
          <a:custGeom>
            <a:avLst/>
            <a:gdLst/>
            <a:ahLst/>
            <a:cxnLst/>
            <a:rect r="r" b="b" t="t" l="l"/>
            <a:pathLst>
              <a:path h="514051" w="514051">
                <a:moveTo>
                  <a:pt x="0" y="0"/>
                </a:moveTo>
                <a:lnTo>
                  <a:pt x="514051" y="0"/>
                </a:lnTo>
                <a:lnTo>
                  <a:pt x="514051" y="514051"/>
                </a:lnTo>
                <a:lnTo>
                  <a:pt x="0" y="5140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2570677" y="4667480"/>
            <a:ext cx="11827926" cy="669925"/>
          </a:xfrm>
          <a:prstGeom prst="rect">
            <a:avLst/>
          </a:prstGeom>
        </p:spPr>
        <p:txBody>
          <a:bodyPr anchor="t" rtlCol="false" tIns="0" lIns="0" bIns="0" rIns="0">
            <a:spAutoFit/>
          </a:bodyPr>
          <a:lstStyle/>
          <a:p>
            <a:pPr algn="l">
              <a:lnSpc>
                <a:spcPts val="5599"/>
              </a:lnSpc>
              <a:spcBef>
                <a:spcPct val="0"/>
              </a:spcBef>
            </a:pPr>
            <a:r>
              <a:rPr lang="en-US" b="true" sz="3999" spc="195">
                <a:solidFill>
                  <a:srgbClr val="004AAD"/>
                </a:solidFill>
                <a:latin typeface="Montserrat Ultra-Bold"/>
                <a:ea typeface="Montserrat Ultra-Bold"/>
                <a:cs typeface="Montserrat Ultra-Bold"/>
                <a:sym typeface="Montserrat Ultra-Bold"/>
              </a:rPr>
              <a:t>BÁO CÁO PHÂN TÍCH RỦI RO SỨC KHỎE</a:t>
            </a:r>
          </a:p>
        </p:txBody>
      </p:sp>
      <p:sp>
        <p:nvSpPr>
          <p:cNvPr name="Freeform 15" id="15"/>
          <p:cNvSpPr/>
          <p:nvPr/>
        </p:nvSpPr>
        <p:spPr>
          <a:xfrm flipH="false" flipV="false" rot="0">
            <a:off x="1668335" y="5908905"/>
            <a:ext cx="514051" cy="514051"/>
          </a:xfrm>
          <a:custGeom>
            <a:avLst/>
            <a:gdLst/>
            <a:ahLst/>
            <a:cxnLst/>
            <a:rect r="r" b="b" t="t" l="l"/>
            <a:pathLst>
              <a:path h="514051" w="514051">
                <a:moveTo>
                  <a:pt x="0" y="0"/>
                </a:moveTo>
                <a:lnTo>
                  <a:pt x="514051" y="0"/>
                </a:lnTo>
                <a:lnTo>
                  <a:pt x="514051" y="514051"/>
                </a:lnTo>
                <a:lnTo>
                  <a:pt x="0" y="5140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2570677" y="5842230"/>
            <a:ext cx="11827926" cy="669925"/>
          </a:xfrm>
          <a:prstGeom prst="rect">
            <a:avLst/>
          </a:prstGeom>
        </p:spPr>
        <p:txBody>
          <a:bodyPr anchor="t" rtlCol="false" tIns="0" lIns="0" bIns="0" rIns="0">
            <a:spAutoFit/>
          </a:bodyPr>
          <a:lstStyle/>
          <a:p>
            <a:pPr algn="l">
              <a:lnSpc>
                <a:spcPts val="5599"/>
              </a:lnSpc>
              <a:spcBef>
                <a:spcPct val="0"/>
              </a:spcBef>
            </a:pPr>
            <a:r>
              <a:rPr lang="en-US" b="true" sz="3999" spc="195">
                <a:solidFill>
                  <a:srgbClr val="004AAD"/>
                </a:solidFill>
                <a:latin typeface="Montserrat Ultra-Bold"/>
                <a:ea typeface="Montserrat Ultra-Bold"/>
                <a:cs typeface="Montserrat Ultra-Bold"/>
                <a:sym typeface="Montserrat Ultra-Bold"/>
              </a:rPr>
              <a:t>BÁO CÁO PHÂN TÍCH KHU VỰC</a:t>
            </a:r>
          </a:p>
        </p:txBody>
      </p:sp>
      <p:sp>
        <p:nvSpPr>
          <p:cNvPr name="Freeform 17" id="17"/>
          <p:cNvSpPr/>
          <p:nvPr/>
        </p:nvSpPr>
        <p:spPr>
          <a:xfrm flipH="false" flipV="false" rot="0">
            <a:off x="1668335" y="7083656"/>
            <a:ext cx="514051" cy="514051"/>
          </a:xfrm>
          <a:custGeom>
            <a:avLst/>
            <a:gdLst/>
            <a:ahLst/>
            <a:cxnLst/>
            <a:rect r="r" b="b" t="t" l="l"/>
            <a:pathLst>
              <a:path h="514051" w="514051">
                <a:moveTo>
                  <a:pt x="0" y="0"/>
                </a:moveTo>
                <a:lnTo>
                  <a:pt x="514051" y="0"/>
                </a:lnTo>
                <a:lnTo>
                  <a:pt x="514051" y="514050"/>
                </a:lnTo>
                <a:lnTo>
                  <a:pt x="0" y="51405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8" id="18"/>
          <p:cNvSpPr txBox="true"/>
          <p:nvPr/>
        </p:nvSpPr>
        <p:spPr>
          <a:xfrm rot="0">
            <a:off x="2570677" y="7016981"/>
            <a:ext cx="12296534" cy="1374775"/>
          </a:xfrm>
          <a:prstGeom prst="rect">
            <a:avLst/>
          </a:prstGeom>
        </p:spPr>
        <p:txBody>
          <a:bodyPr anchor="t" rtlCol="false" tIns="0" lIns="0" bIns="0" rIns="0">
            <a:spAutoFit/>
          </a:bodyPr>
          <a:lstStyle/>
          <a:p>
            <a:pPr algn="l">
              <a:lnSpc>
                <a:spcPts val="5599"/>
              </a:lnSpc>
              <a:spcBef>
                <a:spcPct val="0"/>
              </a:spcBef>
            </a:pPr>
            <a:r>
              <a:rPr lang="en-US" b="true" sz="3999" spc="195">
                <a:solidFill>
                  <a:srgbClr val="004AAD"/>
                </a:solidFill>
                <a:latin typeface="Montserrat Ultra-Bold"/>
                <a:ea typeface="Montserrat Ultra-Bold"/>
                <a:cs typeface="Montserrat Ultra-Bold"/>
                <a:sym typeface="Montserrat Ultra-Bold"/>
              </a:rPr>
              <a:t>BÁO CÁO PHÂN TÍCH PHÂN KHÚC KHÁCH HÀNG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5"/>
            <a:stretch>
              <a:fillRect l="0" t="0" r="-312" b="0"/>
            </a:stretch>
          </a:blipFill>
        </p:spPr>
      </p:sp>
      <p:sp>
        <p:nvSpPr>
          <p:cNvPr name="Freeform 4" id="4"/>
          <p:cNvSpPr/>
          <p:nvPr/>
        </p:nvSpPr>
        <p:spPr>
          <a:xfrm flipH="false" flipV="true" rot="-5400000">
            <a:off x="16557551" y="8211066"/>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048752" y="2226031"/>
            <a:ext cx="12193736" cy="6889461"/>
          </a:xfrm>
          <a:custGeom>
            <a:avLst/>
            <a:gdLst/>
            <a:ahLst/>
            <a:cxnLst/>
            <a:rect r="r" b="b" t="t" l="l"/>
            <a:pathLst>
              <a:path h="6889461" w="12193736">
                <a:moveTo>
                  <a:pt x="0" y="0"/>
                </a:moveTo>
                <a:lnTo>
                  <a:pt x="12193736" y="0"/>
                </a:lnTo>
                <a:lnTo>
                  <a:pt x="12193736" y="6889460"/>
                </a:lnTo>
                <a:lnTo>
                  <a:pt x="0" y="6889460"/>
                </a:lnTo>
                <a:lnTo>
                  <a:pt x="0" y="0"/>
                </a:lnTo>
                <a:close/>
              </a:path>
            </a:pathLst>
          </a:custGeom>
          <a:blipFill>
            <a:blip r:embed="rId8"/>
            <a:stretch>
              <a:fillRect l="0" t="0" r="0" b="0"/>
            </a:stretch>
          </a:blipFill>
        </p:spPr>
      </p:sp>
      <p:sp>
        <p:nvSpPr>
          <p:cNvPr name="Freeform 6" id="6"/>
          <p:cNvSpPr/>
          <p:nvPr/>
        </p:nvSpPr>
        <p:spPr>
          <a:xfrm flipH="false" flipV="false" rot="0">
            <a:off x="484452" y="-282931"/>
            <a:ext cx="2508961" cy="2508961"/>
          </a:xfrm>
          <a:custGeom>
            <a:avLst/>
            <a:gdLst/>
            <a:ahLst/>
            <a:cxnLst/>
            <a:rect r="r" b="b" t="t" l="l"/>
            <a:pathLst>
              <a:path h="2508961" w="2508961">
                <a:moveTo>
                  <a:pt x="0" y="0"/>
                </a:moveTo>
                <a:lnTo>
                  <a:pt x="2508961" y="0"/>
                </a:lnTo>
                <a:lnTo>
                  <a:pt x="2508961" y="2508962"/>
                </a:lnTo>
                <a:lnTo>
                  <a:pt x="0" y="2508962"/>
                </a:lnTo>
                <a:lnTo>
                  <a:pt x="0" y="0"/>
                </a:lnTo>
                <a:close/>
              </a:path>
            </a:pathLst>
          </a:custGeom>
          <a:blipFill>
            <a:blip r:embed="rId9"/>
            <a:stretch>
              <a:fillRect l="0" t="0" r="0" b="0"/>
            </a:stretch>
          </a:blipFill>
        </p:spPr>
      </p:sp>
      <p:sp>
        <p:nvSpPr>
          <p:cNvPr name="TextBox 7" id="7"/>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8" id="8"/>
          <p:cNvSpPr txBox="true"/>
          <p:nvPr/>
        </p:nvSpPr>
        <p:spPr>
          <a:xfrm rot="0">
            <a:off x="4400556" y="475351"/>
            <a:ext cx="9486887" cy="1540002"/>
          </a:xfrm>
          <a:prstGeom prst="rect">
            <a:avLst/>
          </a:prstGeom>
        </p:spPr>
        <p:txBody>
          <a:bodyPr anchor="t" rtlCol="false" tIns="0" lIns="0" bIns="0" rIns="0">
            <a:spAutoFit/>
          </a:bodyPr>
          <a:lstStyle/>
          <a:p>
            <a:pPr algn="ctr">
              <a:lnSpc>
                <a:spcPts val="5904"/>
              </a:lnSpc>
            </a:pPr>
            <a:r>
              <a:rPr lang="en-US" b="true" sz="6150" spc="57">
                <a:solidFill>
                  <a:srgbClr val="293742"/>
                </a:solidFill>
                <a:latin typeface="Montserrat Bold"/>
                <a:ea typeface="Montserrat Bold"/>
                <a:cs typeface="Montserrat Bold"/>
                <a:sym typeface="Montserrat Bold"/>
              </a:rPr>
              <a:t>BÁO CÁO PHÂN TÍCH BẢO HIỂM </a:t>
            </a:r>
          </a:p>
        </p:txBody>
      </p:sp>
      <p:sp>
        <p:nvSpPr>
          <p:cNvPr name="TextBox 9" id="9"/>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24613">
            <a:off x="-5665863" y="3291781"/>
            <a:ext cx="11331726" cy="9819520"/>
          </a:xfrm>
          <a:custGeom>
            <a:avLst/>
            <a:gdLst/>
            <a:ahLst/>
            <a:cxnLst/>
            <a:rect r="r" b="b" t="t" l="l"/>
            <a:pathLst>
              <a:path h="9819520" w="11331726">
                <a:moveTo>
                  <a:pt x="0" y="0"/>
                </a:moveTo>
                <a:lnTo>
                  <a:pt x="11331726" y="0"/>
                </a:lnTo>
                <a:lnTo>
                  <a:pt x="11331726" y="9819519"/>
                </a:lnTo>
                <a:lnTo>
                  <a:pt x="0" y="98195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7"/>
            <a:stretch>
              <a:fillRect l="0" t="0" r="-312" b="0"/>
            </a:stretch>
          </a:blipFill>
        </p:spPr>
      </p:sp>
      <p:sp>
        <p:nvSpPr>
          <p:cNvPr name="Freeform 5" id="5"/>
          <p:cNvSpPr/>
          <p:nvPr/>
        </p:nvSpPr>
        <p:spPr>
          <a:xfrm flipH="false" flipV="true" rot="-5400000">
            <a:off x="16567076" y="8201541"/>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84452" y="-282931"/>
            <a:ext cx="2508961" cy="2508961"/>
          </a:xfrm>
          <a:custGeom>
            <a:avLst/>
            <a:gdLst/>
            <a:ahLst/>
            <a:cxnLst/>
            <a:rect r="r" b="b" t="t" l="l"/>
            <a:pathLst>
              <a:path h="2508961" w="2508961">
                <a:moveTo>
                  <a:pt x="0" y="0"/>
                </a:moveTo>
                <a:lnTo>
                  <a:pt x="2508961" y="0"/>
                </a:lnTo>
                <a:lnTo>
                  <a:pt x="2508961" y="2508962"/>
                </a:lnTo>
                <a:lnTo>
                  <a:pt x="0" y="2508962"/>
                </a:lnTo>
                <a:lnTo>
                  <a:pt x="0" y="0"/>
                </a:lnTo>
                <a:close/>
              </a:path>
            </a:pathLst>
          </a:custGeom>
          <a:blipFill>
            <a:blip r:embed="rId10"/>
            <a:stretch>
              <a:fillRect l="0" t="0" r="0" b="0"/>
            </a:stretch>
          </a:blipFill>
        </p:spPr>
      </p:sp>
      <p:sp>
        <p:nvSpPr>
          <p:cNvPr name="TextBox 7" id="7"/>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8" id="8"/>
          <p:cNvSpPr txBox="true"/>
          <p:nvPr/>
        </p:nvSpPr>
        <p:spPr>
          <a:xfrm rot="0">
            <a:off x="4400556" y="475351"/>
            <a:ext cx="9486887" cy="1540002"/>
          </a:xfrm>
          <a:prstGeom prst="rect">
            <a:avLst/>
          </a:prstGeom>
        </p:spPr>
        <p:txBody>
          <a:bodyPr anchor="t" rtlCol="false" tIns="0" lIns="0" bIns="0" rIns="0">
            <a:spAutoFit/>
          </a:bodyPr>
          <a:lstStyle/>
          <a:p>
            <a:pPr algn="ctr">
              <a:lnSpc>
                <a:spcPts val="5904"/>
              </a:lnSpc>
            </a:pPr>
            <a:r>
              <a:rPr lang="en-US" b="true" sz="6150" spc="57">
                <a:solidFill>
                  <a:srgbClr val="293742"/>
                </a:solidFill>
                <a:latin typeface="Montserrat Bold"/>
                <a:ea typeface="Montserrat Bold"/>
                <a:cs typeface="Montserrat Bold"/>
                <a:sym typeface="Montserrat Bold"/>
              </a:rPr>
              <a:t>BÁO CÁO PHÂN TÍCH BẢO HIỂM </a:t>
            </a:r>
          </a:p>
        </p:txBody>
      </p:sp>
      <p:sp>
        <p:nvSpPr>
          <p:cNvPr name="TextBox 9" id="9"/>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
        <p:nvSpPr>
          <p:cNvPr name="TextBox 10" id="10"/>
          <p:cNvSpPr txBox="true"/>
          <p:nvPr/>
        </p:nvSpPr>
        <p:spPr>
          <a:xfrm rot="0">
            <a:off x="2993413" y="2490978"/>
            <a:ext cx="12981624" cy="1027557"/>
          </a:xfrm>
          <a:prstGeom prst="rect">
            <a:avLst/>
          </a:prstGeom>
        </p:spPr>
        <p:txBody>
          <a:bodyPr anchor="t" rtlCol="false" tIns="0" lIns="0" bIns="0" rIns="0">
            <a:spAutoFit/>
          </a:bodyPr>
          <a:lstStyle/>
          <a:p>
            <a:pPr algn="l" marL="251103" indent="-125552" lvl="1">
              <a:lnSpc>
                <a:spcPts val="2664"/>
              </a:lnSpc>
              <a:buFont typeface="Arial"/>
              <a:buChar char="•"/>
            </a:pPr>
            <a:r>
              <a:rPr lang="en-US" sz="2775" spc="25">
                <a:solidFill>
                  <a:srgbClr val="000000"/>
                </a:solidFill>
                <a:latin typeface="Montserrat"/>
                <a:ea typeface="Montserrat"/>
                <a:cs typeface="Montserrat"/>
                <a:sym typeface="Montserrat"/>
              </a:rPr>
              <a:t>Dashboard phân tích các yếu tố ảnh hưởng đến chi phí bảo hiểm y tế như độ tuổi, chỉ số BMI, thói quen hút thuốc, giới tính, và phân khúc khách hàng.</a:t>
            </a:r>
          </a:p>
        </p:txBody>
      </p:sp>
      <p:sp>
        <p:nvSpPr>
          <p:cNvPr name="TextBox 11" id="11"/>
          <p:cNvSpPr txBox="true"/>
          <p:nvPr/>
        </p:nvSpPr>
        <p:spPr>
          <a:xfrm rot="0">
            <a:off x="2993413" y="3785235"/>
            <a:ext cx="12981624" cy="2027682"/>
          </a:xfrm>
          <a:prstGeom prst="rect">
            <a:avLst/>
          </a:prstGeom>
        </p:spPr>
        <p:txBody>
          <a:bodyPr anchor="t" rtlCol="false" tIns="0" lIns="0" bIns="0" rIns="0">
            <a:spAutoFit/>
          </a:bodyPr>
          <a:lstStyle/>
          <a:p>
            <a:pPr algn="l" marL="250927" indent="-125464" lvl="1">
              <a:lnSpc>
                <a:spcPts val="2664"/>
              </a:lnSpc>
              <a:buFont typeface="Arial"/>
              <a:buChar char="•"/>
            </a:pPr>
            <a:r>
              <a:rPr lang="en-US" sz="2775" spc="24">
                <a:solidFill>
                  <a:srgbClr val="000000"/>
                </a:solidFill>
                <a:latin typeface="Montserrat"/>
                <a:ea typeface="Montserrat"/>
                <a:cs typeface="Montserrat"/>
                <a:sym typeface="Montserrat"/>
              </a:rPr>
              <a:t>Kết quả trọng tâm: </a:t>
            </a:r>
          </a:p>
          <a:p>
            <a:pPr algn="l" marL="599124" indent="-299562" lvl="1">
              <a:lnSpc>
                <a:spcPts val="2664"/>
              </a:lnSpc>
              <a:buFont typeface="Arial"/>
              <a:buChar char="•"/>
            </a:pPr>
            <a:r>
              <a:rPr lang="en-US" sz="2775" spc="24">
                <a:solidFill>
                  <a:srgbClr val="000000"/>
                </a:solidFill>
                <a:latin typeface="Montserrat"/>
                <a:ea typeface="Montserrat"/>
                <a:cs typeface="Montserrat"/>
                <a:sym typeface="Montserrat"/>
              </a:rPr>
              <a:t>Nhóm tuổi cao hơn (56+) có chi phí y tế trung bình cao nhất.</a:t>
            </a:r>
          </a:p>
          <a:p>
            <a:pPr algn="l" marL="599124" indent="-299562" lvl="1">
              <a:lnSpc>
                <a:spcPts val="2664"/>
              </a:lnSpc>
              <a:buFont typeface="Arial"/>
              <a:buChar char="•"/>
            </a:pPr>
            <a:r>
              <a:rPr lang="en-US" sz="2775" spc="24">
                <a:solidFill>
                  <a:srgbClr val="000000"/>
                </a:solidFill>
                <a:latin typeface="Montserrat"/>
                <a:ea typeface="Montserrat"/>
                <a:cs typeface="Montserrat"/>
                <a:sym typeface="Montserrat"/>
              </a:rPr>
              <a:t>Người hút thuốc có chi phí y tế cao hơn đáng kể so với người không hút thuốc.</a:t>
            </a:r>
          </a:p>
          <a:p>
            <a:pPr algn="l" marL="599124" indent="-299562" lvl="1">
              <a:lnSpc>
                <a:spcPts val="2664"/>
              </a:lnSpc>
              <a:buFont typeface="Arial"/>
              <a:buChar char="•"/>
            </a:pPr>
            <a:r>
              <a:rPr lang="en-US" sz="2775" spc="25">
                <a:solidFill>
                  <a:srgbClr val="000000"/>
                </a:solidFill>
                <a:latin typeface="Montserrat"/>
                <a:ea typeface="Montserrat"/>
                <a:cs typeface="Montserrat"/>
                <a:sym typeface="Montserrat"/>
              </a:rPr>
              <a:t>Phân khúc khách hàng High chiếm tỷ lệ lớn nhất về tổng chi phí y tế.</a:t>
            </a:r>
          </a:p>
        </p:txBody>
      </p:sp>
      <p:sp>
        <p:nvSpPr>
          <p:cNvPr name="TextBox 12" id="12"/>
          <p:cNvSpPr txBox="true"/>
          <p:nvPr/>
        </p:nvSpPr>
        <p:spPr>
          <a:xfrm rot="0">
            <a:off x="2993413" y="6169051"/>
            <a:ext cx="12981624" cy="1027557"/>
          </a:xfrm>
          <a:prstGeom prst="rect">
            <a:avLst/>
          </a:prstGeom>
        </p:spPr>
        <p:txBody>
          <a:bodyPr anchor="t" rtlCol="false" tIns="0" lIns="0" bIns="0" rIns="0">
            <a:spAutoFit/>
          </a:bodyPr>
          <a:lstStyle/>
          <a:p>
            <a:pPr algn="l" marL="251103" indent="-125552" lvl="1">
              <a:lnSpc>
                <a:spcPts val="2664"/>
              </a:lnSpc>
              <a:buFont typeface="Arial"/>
              <a:buChar char="•"/>
            </a:pPr>
            <a:r>
              <a:rPr lang="en-US" sz="2775" spc="25">
                <a:solidFill>
                  <a:srgbClr val="000000"/>
                </a:solidFill>
                <a:latin typeface="Montserrat"/>
                <a:ea typeface="Montserrat"/>
                <a:cs typeface="Montserrat"/>
                <a:sym typeface="Montserrat"/>
              </a:rPr>
              <a:t>Các công ty bảo hiểm có thể sử dụng dữ liệu này để tùy chỉnh các gói bảo hiểm, nhắm đến các nhóm khách hàng có rủi ro cao hơn, giúp quản lý chi phí và phân phối bảo hiểm hiệu quả hơn.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91241" cy="10287000"/>
          </a:xfrm>
          <a:custGeom>
            <a:avLst/>
            <a:gdLst/>
            <a:ahLst/>
            <a:cxnLst/>
            <a:rect r="r" b="b" t="t" l="l"/>
            <a:pathLst>
              <a:path h="10287000" w="18291241">
                <a:moveTo>
                  <a:pt x="0" y="0"/>
                </a:moveTo>
                <a:lnTo>
                  <a:pt x="18291241" y="0"/>
                </a:lnTo>
                <a:lnTo>
                  <a:pt x="18291241"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638475" y="342002"/>
            <a:ext cx="2267062" cy="1058475"/>
          </a:xfrm>
          <a:custGeom>
            <a:avLst/>
            <a:gdLst/>
            <a:ahLst/>
            <a:cxnLst/>
            <a:rect r="r" b="b" t="t" l="l"/>
            <a:pathLst>
              <a:path h="1058475" w="2267062">
                <a:moveTo>
                  <a:pt x="0" y="0"/>
                </a:moveTo>
                <a:lnTo>
                  <a:pt x="2267063" y="0"/>
                </a:lnTo>
                <a:lnTo>
                  <a:pt x="2267063" y="1058474"/>
                </a:lnTo>
                <a:lnTo>
                  <a:pt x="0" y="1058474"/>
                </a:lnTo>
                <a:lnTo>
                  <a:pt x="0" y="0"/>
                </a:lnTo>
                <a:close/>
              </a:path>
            </a:pathLst>
          </a:custGeom>
          <a:blipFill>
            <a:blip r:embed="rId5"/>
            <a:stretch>
              <a:fillRect l="0" t="0" r="-312" b="0"/>
            </a:stretch>
          </a:blipFill>
        </p:spPr>
      </p:sp>
      <p:sp>
        <p:nvSpPr>
          <p:cNvPr name="Freeform 4" id="4"/>
          <p:cNvSpPr/>
          <p:nvPr/>
        </p:nvSpPr>
        <p:spPr>
          <a:xfrm flipH="false" flipV="true" rot="-5400000">
            <a:off x="16557551" y="8211066"/>
            <a:ext cx="1403498" cy="1403498"/>
          </a:xfrm>
          <a:custGeom>
            <a:avLst/>
            <a:gdLst/>
            <a:ahLst/>
            <a:cxnLst/>
            <a:rect r="r" b="b" t="t" l="l"/>
            <a:pathLst>
              <a:path h="1403498" w="1403498">
                <a:moveTo>
                  <a:pt x="0" y="1403498"/>
                </a:moveTo>
                <a:lnTo>
                  <a:pt x="1403498" y="1403498"/>
                </a:lnTo>
                <a:lnTo>
                  <a:pt x="1403498" y="0"/>
                </a:lnTo>
                <a:lnTo>
                  <a:pt x="0" y="0"/>
                </a:lnTo>
                <a:lnTo>
                  <a:pt x="0" y="140349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84452" y="-282931"/>
            <a:ext cx="2508961" cy="2508961"/>
          </a:xfrm>
          <a:custGeom>
            <a:avLst/>
            <a:gdLst/>
            <a:ahLst/>
            <a:cxnLst/>
            <a:rect r="r" b="b" t="t" l="l"/>
            <a:pathLst>
              <a:path h="2508961" w="2508961">
                <a:moveTo>
                  <a:pt x="0" y="0"/>
                </a:moveTo>
                <a:lnTo>
                  <a:pt x="2508961" y="0"/>
                </a:lnTo>
                <a:lnTo>
                  <a:pt x="2508961" y="2508962"/>
                </a:lnTo>
                <a:lnTo>
                  <a:pt x="0" y="2508962"/>
                </a:lnTo>
                <a:lnTo>
                  <a:pt x="0" y="0"/>
                </a:lnTo>
                <a:close/>
              </a:path>
            </a:pathLst>
          </a:custGeom>
          <a:blipFill>
            <a:blip r:embed="rId8"/>
            <a:stretch>
              <a:fillRect l="0" t="0" r="0" b="0"/>
            </a:stretch>
          </a:blipFill>
        </p:spPr>
      </p:sp>
      <p:sp>
        <p:nvSpPr>
          <p:cNvPr name="TextBox 6" id="6"/>
          <p:cNvSpPr txBox="true"/>
          <p:nvPr/>
        </p:nvSpPr>
        <p:spPr>
          <a:xfrm rot="0">
            <a:off x="5341200" y="9847125"/>
            <a:ext cx="7791600" cy="248700"/>
          </a:xfrm>
          <a:prstGeom prst="rect">
            <a:avLst/>
          </a:prstGeom>
        </p:spPr>
        <p:txBody>
          <a:bodyPr anchor="t" rtlCol="false" tIns="0" lIns="0" bIns="0" rIns="0">
            <a:spAutoFit/>
          </a:bodyPr>
          <a:lstStyle/>
          <a:p>
            <a:pPr algn="r">
              <a:lnSpc>
                <a:spcPts val="2284"/>
              </a:lnSpc>
            </a:pPr>
            <a:r>
              <a:rPr lang="en-US" sz="1903" spc="17">
                <a:solidFill>
                  <a:srgbClr val="000000"/>
                </a:solidFill>
                <a:latin typeface="TT Rounds Condensed"/>
                <a:ea typeface="TT Rounds Condensed"/>
                <a:cs typeface="TT Rounds Condensed"/>
                <a:sym typeface="TT Rounds Condensed"/>
              </a:rPr>
              <a:t>Copyright © 2024, Insight Data and/or its affiliates. All rights reserved.</a:t>
            </a:r>
          </a:p>
        </p:txBody>
      </p:sp>
      <p:sp>
        <p:nvSpPr>
          <p:cNvPr name="TextBox 7" id="7"/>
          <p:cNvSpPr txBox="true"/>
          <p:nvPr/>
        </p:nvSpPr>
        <p:spPr>
          <a:xfrm rot="0">
            <a:off x="4400556" y="475351"/>
            <a:ext cx="9486887" cy="1540002"/>
          </a:xfrm>
          <a:prstGeom prst="rect">
            <a:avLst/>
          </a:prstGeom>
        </p:spPr>
        <p:txBody>
          <a:bodyPr anchor="t" rtlCol="false" tIns="0" lIns="0" bIns="0" rIns="0">
            <a:spAutoFit/>
          </a:bodyPr>
          <a:lstStyle/>
          <a:p>
            <a:pPr algn="ctr">
              <a:lnSpc>
                <a:spcPts val="5904"/>
              </a:lnSpc>
            </a:pPr>
            <a:r>
              <a:rPr lang="en-US" b="true" sz="6150" spc="57">
                <a:solidFill>
                  <a:srgbClr val="293742"/>
                </a:solidFill>
                <a:latin typeface="Montserrat Bold"/>
                <a:ea typeface="Montserrat Bold"/>
                <a:cs typeface="Montserrat Bold"/>
                <a:sym typeface="Montserrat Bold"/>
              </a:rPr>
              <a:t>BÁO CÁO PHÂN TÍCH CHI PHÍ BẢO HIỂM</a:t>
            </a:r>
          </a:p>
        </p:txBody>
      </p:sp>
      <p:sp>
        <p:nvSpPr>
          <p:cNvPr name="TextBox 8" id="8"/>
          <p:cNvSpPr txBox="true"/>
          <p:nvPr/>
        </p:nvSpPr>
        <p:spPr>
          <a:xfrm rot="0">
            <a:off x="17262914" y="9796463"/>
            <a:ext cx="500175" cy="311925"/>
          </a:xfrm>
          <a:prstGeom prst="rect">
            <a:avLst/>
          </a:prstGeom>
        </p:spPr>
        <p:txBody>
          <a:bodyPr anchor="t" rtlCol="false" tIns="0" lIns="0" bIns="0" rIns="0">
            <a:spAutoFit/>
          </a:bodyPr>
          <a:lstStyle/>
          <a:p>
            <a:pPr algn="r">
              <a:lnSpc>
                <a:spcPts val="2160"/>
              </a:lnSpc>
            </a:pPr>
            <a:r>
              <a:rPr lang="en-US" sz="1800">
                <a:solidFill>
                  <a:srgbClr val="9E0000"/>
                </a:solidFill>
                <a:latin typeface="Arial"/>
                <a:ea typeface="Arial"/>
                <a:cs typeface="Arial"/>
                <a:sym typeface="Arial"/>
              </a:rPr>
              <a:t>3</a:t>
            </a:r>
          </a:p>
        </p:txBody>
      </p:sp>
      <p:sp>
        <p:nvSpPr>
          <p:cNvPr name="Freeform 9" id="9"/>
          <p:cNvSpPr/>
          <p:nvPr/>
        </p:nvSpPr>
        <p:spPr>
          <a:xfrm flipH="false" flipV="false" rot="0">
            <a:off x="3045409" y="2226031"/>
            <a:ext cx="12197181" cy="6937147"/>
          </a:xfrm>
          <a:custGeom>
            <a:avLst/>
            <a:gdLst/>
            <a:ahLst/>
            <a:cxnLst/>
            <a:rect r="r" b="b" t="t" l="l"/>
            <a:pathLst>
              <a:path h="6937147" w="12197181">
                <a:moveTo>
                  <a:pt x="0" y="0"/>
                </a:moveTo>
                <a:lnTo>
                  <a:pt x="12197182" y="0"/>
                </a:lnTo>
                <a:lnTo>
                  <a:pt x="12197182" y="6937146"/>
                </a:lnTo>
                <a:lnTo>
                  <a:pt x="0" y="6937146"/>
                </a:lnTo>
                <a:lnTo>
                  <a:pt x="0" y="0"/>
                </a:lnTo>
                <a:close/>
              </a:path>
            </a:pathLst>
          </a:custGeom>
          <a:blipFill>
            <a:blip r:embed="rId9"/>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DAGWeBKPgrA</dc:identifier>
  <dcterms:modified xsi:type="dcterms:W3CDTF">2011-08-01T06:04:30Z</dcterms:modified>
  <cp:revision>1</cp:revision>
  <dc:title>Insurance Slide</dc:title>
</cp:coreProperties>
</file>