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0AD7F-B58F-402C-8CA5-6CF20D8F142F}" type="datetimeFigureOut">
              <a:rPr lang="es-ES" smtClean="0"/>
              <a:pPr/>
              <a:t>25/02/2013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C7A5C-B54E-48F7-BC5A-5D6101DBD8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C7A5C-B54E-48F7-BC5A-5D6101DBD8B3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B678-3D0B-4EBF-8B71-79B4A6DBEBC2}" type="datetimeFigureOut">
              <a:rPr lang="es-ES" smtClean="0"/>
              <a:pPr/>
              <a:t>25/02/2013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5650-F5B1-405E-A93A-3A463765C6D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B678-3D0B-4EBF-8B71-79B4A6DBEBC2}" type="datetimeFigureOut">
              <a:rPr lang="es-ES" smtClean="0"/>
              <a:pPr/>
              <a:t>25/02/2013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5650-F5B1-405E-A93A-3A463765C6D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B678-3D0B-4EBF-8B71-79B4A6DBEBC2}" type="datetimeFigureOut">
              <a:rPr lang="es-ES" smtClean="0"/>
              <a:pPr/>
              <a:t>25/02/2013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5650-F5B1-405E-A93A-3A463765C6D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B678-3D0B-4EBF-8B71-79B4A6DBEBC2}" type="datetimeFigureOut">
              <a:rPr lang="es-ES" smtClean="0"/>
              <a:pPr/>
              <a:t>25/02/2013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5650-F5B1-405E-A93A-3A463765C6D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B678-3D0B-4EBF-8B71-79B4A6DBEBC2}" type="datetimeFigureOut">
              <a:rPr lang="es-ES" smtClean="0"/>
              <a:pPr/>
              <a:t>25/02/2013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5650-F5B1-405E-A93A-3A463765C6D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B678-3D0B-4EBF-8B71-79B4A6DBEBC2}" type="datetimeFigureOut">
              <a:rPr lang="es-ES" smtClean="0"/>
              <a:pPr/>
              <a:t>25/02/2013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5650-F5B1-405E-A93A-3A463765C6D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B678-3D0B-4EBF-8B71-79B4A6DBEBC2}" type="datetimeFigureOut">
              <a:rPr lang="es-ES" smtClean="0"/>
              <a:pPr/>
              <a:t>25/02/2013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5650-F5B1-405E-A93A-3A463765C6D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B678-3D0B-4EBF-8B71-79B4A6DBEBC2}" type="datetimeFigureOut">
              <a:rPr lang="es-ES" smtClean="0"/>
              <a:pPr/>
              <a:t>25/02/2013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5650-F5B1-405E-A93A-3A463765C6D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B678-3D0B-4EBF-8B71-79B4A6DBEBC2}" type="datetimeFigureOut">
              <a:rPr lang="es-ES" smtClean="0"/>
              <a:pPr/>
              <a:t>25/02/2013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5650-F5B1-405E-A93A-3A463765C6D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B678-3D0B-4EBF-8B71-79B4A6DBEBC2}" type="datetimeFigureOut">
              <a:rPr lang="es-ES" smtClean="0"/>
              <a:pPr/>
              <a:t>25/02/2013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5650-F5B1-405E-A93A-3A463765C6D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B678-3D0B-4EBF-8B71-79B4A6DBEBC2}" type="datetimeFigureOut">
              <a:rPr lang="es-ES" smtClean="0"/>
              <a:pPr/>
              <a:t>25/02/2013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5650-F5B1-405E-A93A-3A463765C6D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BB678-3D0B-4EBF-8B71-79B4A6DBEBC2}" type="datetimeFigureOut">
              <a:rPr lang="es-ES" smtClean="0"/>
              <a:pPr/>
              <a:t>25/02/2013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75650-F5B1-405E-A93A-3A463765C6D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85786" y="3000372"/>
            <a:ext cx="7654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Las Referencias Bibliográficas</a:t>
            </a:r>
            <a:endParaRPr lang="es-ES" sz="40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357158" y="3500438"/>
            <a:ext cx="850112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71475" marR="0" lvl="0" indent="-3714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s-AR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Las entradas se ordenarán alfabéticamente por apellido del o de los autores invirtiendo el orden, es decir, presentando primero el apellido y luego las iniciales. Se lo hará en un solo orden, independientemente del tipo de documento (libros, revistas u otro tipo de material).</a:t>
            </a:r>
            <a:endParaRPr kumimoji="0" lang="es-AR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57158" y="500042"/>
            <a:ext cx="83582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lvl="0" indent="-352425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s-AR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En el caso en que la cita se refiera a una revista los elementos y la secuencia de los mismos será la siguiente: Autor, año de publicación, título y subtítulo, título de la revista, volumen, número y páginas. </a:t>
            </a:r>
            <a:endParaRPr kumimoji="0" lang="es-AR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7158" y="428604"/>
            <a:ext cx="842968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800" b="1" i="0" u="sng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Libro</a:t>
            </a:r>
            <a:r>
              <a:rPr kumimoji="0" lang="es-AR" sz="2800" b="0" i="0" u="sng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s-ES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446088" marR="0" lvl="0" indent="-4460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8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Koontz</a:t>
            </a:r>
            <a:r>
              <a:rPr kumimoji="0" lang="es-AR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H. y </a:t>
            </a:r>
            <a:r>
              <a:rPr kumimoji="0" lang="es-AR" sz="28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Weihrich</a:t>
            </a:r>
            <a:r>
              <a:rPr kumimoji="0" lang="es-AR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H. (1998). Administración: una perspectiva global (11ª ed.). México: McGraw-Hill Interamericana. </a:t>
            </a:r>
            <a:endParaRPr kumimoji="0" lang="es-AR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57158" y="2643182"/>
            <a:ext cx="835824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1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AR" sz="2800" b="1" i="0" u="sng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Capítulo de libro con editor/es o compilador/es </a:t>
            </a:r>
            <a:endParaRPr kumimoji="0" lang="es-ES" sz="28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52425" marR="0" lvl="0" indent="-3524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Fillmore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Ch.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(1982). 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Scenes and frames  semantics. En </a:t>
            </a:r>
            <a:r>
              <a:rPr kumimoji="0" lang="en-GB" sz="28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Zampolli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A. (Ed.). Linguistic structures   processing (p. 55­81). </a:t>
            </a:r>
            <a:r>
              <a:rPr kumimoji="0" lang="es-AR" sz="28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Amsterdam</a:t>
            </a:r>
            <a:r>
              <a:rPr kumimoji="0" lang="es-AR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North-</a:t>
            </a:r>
            <a:r>
              <a:rPr kumimoji="0" lang="es-AR" sz="28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Holland</a:t>
            </a:r>
            <a:r>
              <a:rPr kumimoji="0" lang="es-AR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endParaRPr kumimoji="0" lang="es-AR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/>
      <p:bldP spid="10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57158" y="571480"/>
            <a:ext cx="84296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Wingdings" pitchFamily="2" charset="2"/>
              <a:buChar char="Ø"/>
            </a:pPr>
            <a:r>
              <a:rPr lang="es-AR" sz="2800" dirty="0">
                <a:latin typeface="Arial" pitchFamily="34" charset="0"/>
                <a:cs typeface="Arial" pitchFamily="34" charset="0"/>
              </a:rPr>
              <a:t>La cita bibliográfica otorga seriedad al trabajo, lo hace verificable y transparente a la crítica, y permite a los lectores profundizar sobre el tema tratado</a:t>
            </a:r>
            <a:endParaRPr lang="es-E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57158" y="2967335"/>
            <a:ext cx="8286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Wingdings" pitchFamily="2" charset="2"/>
              <a:buChar char="Ø"/>
            </a:pPr>
            <a:r>
              <a:rPr lang="es-AR" sz="2800" dirty="0">
                <a:latin typeface="Arial" pitchFamily="34" charset="0"/>
                <a:cs typeface="Arial" pitchFamily="34" charset="0"/>
              </a:rPr>
              <a:t>Es conveniente no abundar en citas poco sustanciales y sí hacerlo con aquellas que sean relevantes al trabajo.</a:t>
            </a:r>
            <a:endParaRPr lang="es-E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57158" y="4857760"/>
            <a:ext cx="84296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Wingdings" pitchFamily="2" charset="2"/>
              <a:buChar char="Ø"/>
            </a:pPr>
            <a:r>
              <a:rPr lang="es-AR" sz="2800" dirty="0" smtClean="0">
                <a:latin typeface="Arial" pitchFamily="34" charset="0"/>
                <a:cs typeface="Arial" pitchFamily="34" charset="0"/>
              </a:rPr>
              <a:t>Se recomienda las normas </a:t>
            </a:r>
            <a:r>
              <a:rPr lang="es-AR" sz="2800" dirty="0">
                <a:latin typeface="Arial" pitchFamily="34" charset="0"/>
                <a:cs typeface="Arial" pitchFamily="34" charset="0"/>
              </a:rPr>
              <a:t>contenidas en el Manual de estilo de publicaciones de la American </a:t>
            </a:r>
            <a:r>
              <a:rPr lang="es-AR" sz="2800" dirty="0" err="1">
                <a:latin typeface="Arial" pitchFamily="34" charset="0"/>
                <a:cs typeface="Arial" pitchFamily="34" charset="0"/>
              </a:rPr>
              <a:t>Psychological</a:t>
            </a:r>
            <a:r>
              <a:rPr lang="es-A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2800" dirty="0" err="1">
                <a:latin typeface="Arial" pitchFamily="34" charset="0"/>
                <a:cs typeface="Arial" pitchFamily="34" charset="0"/>
              </a:rPr>
              <a:t>Association</a:t>
            </a:r>
            <a:r>
              <a:rPr lang="es-AR" sz="2800" dirty="0">
                <a:latin typeface="Arial" pitchFamily="34" charset="0"/>
                <a:cs typeface="Arial" pitchFamily="34" charset="0"/>
              </a:rPr>
              <a:t> (APA). </a:t>
            </a:r>
            <a:endParaRPr lang="es-E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7158" y="357166"/>
            <a:ext cx="8501122" cy="95410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57175" marR="0" lvl="0" indent="-2571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sz="2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 debe documentar el estudio a lo largo del texto citando con el sistema siguiente:</a:t>
            </a:r>
            <a:r>
              <a:rPr kumimoji="0" lang="es-AR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s-AR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57158" y="5000636"/>
            <a:ext cx="8429684" cy="138499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s-AR" sz="2800" b="1" dirty="0" smtClean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Este estilo de cita identifica la fuente para los lectores y les permite localizarla en la «Lista de Referencias Bibliográficas» al final del trabajo.</a:t>
            </a:r>
            <a:r>
              <a:rPr lang="es-AR" sz="2800" dirty="0" smtClean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s-ES" sz="2800" dirty="0">
              <a:solidFill>
                <a:srgbClr val="FFFF00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85720" y="2928934"/>
            <a:ext cx="1181734" cy="58477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s-AR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autor</a:t>
            </a:r>
            <a:r>
              <a:rPr lang="es-AR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s-ES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1500166" y="321468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2195736" y="2564904"/>
            <a:ext cx="4143404" cy="156966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s-AR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Fecha de </a:t>
            </a:r>
            <a:r>
              <a:rPr lang="es-AR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los documentos que se consultaron </a:t>
            </a:r>
            <a:endParaRPr lang="es-ES" sz="3200" dirty="0"/>
          </a:p>
        </p:txBody>
      </p:sp>
      <p:sp>
        <p:nvSpPr>
          <p:cNvPr id="11" name="10 Rectángulo"/>
          <p:cNvSpPr/>
          <p:nvPr/>
        </p:nvSpPr>
        <p:spPr>
          <a:xfrm>
            <a:off x="7215206" y="3000372"/>
            <a:ext cx="1619354" cy="58477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s-AR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páginas</a:t>
            </a:r>
            <a:endParaRPr lang="es-ES" sz="3200" dirty="0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6500826" y="3357562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Flecha curvada hacia la derecha"/>
          <p:cNvSpPr/>
          <p:nvPr/>
        </p:nvSpPr>
        <p:spPr>
          <a:xfrm>
            <a:off x="571472" y="1500174"/>
            <a:ext cx="357190" cy="107157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0" name="29 Flecha curvada hacia la izquierda"/>
          <p:cNvSpPr/>
          <p:nvPr/>
        </p:nvSpPr>
        <p:spPr>
          <a:xfrm>
            <a:off x="8286776" y="1500174"/>
            <a:ext cx="357190" cy="11430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1" name="30 Flecha abajo"/>
          <p:cNvSpPr/>
          <p:nvPr/>
        </p:nvSpPr>
        <p:spPr>
          <a:xfrm>
            <a:off x="4500562" y="1500174"/>
            <a:ext cx="214314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Flecha izquierda, derecha y arriba"/>
          <p:cNvSpPr/>
          <p:nvPr/>
        </p:nvSpPr>
        <p:spPr>
          <a:xfrm rot="10800000">
            <a:off x="3851920" y="4005064"/>
            <a:ext cx="1216152" cy="850392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1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357158" y="928670"/>
            <a:ext cx="842968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57175" lvl="0" indent="-257175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s-AR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 se transcriben frases enteras de un trabajo se dice que es una cita textual</a:t>
            </a:r>
            <a:r>
              <a:rPr lang="es-AR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 Deben ser fieles al texto original.</a:t>
            </a:r>
            <a:endParaRPr kumimoji="0" lang="es-AR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85720" y="2428868"/>
            <a:ext cx="85011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0" indent="-257175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s-AR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Deben seguir las palabras, la ortografía y la puntuación de la fuente original, aun si ésta presenta errores. 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57158" y="3929066"/>
            <a:ext cx="83582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6925" lvl="0" indent="-16351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s-AR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Si hay alguna falta de ortografía, puntuación o gramática en la fuente original pudiera confundir al lector, inserte la palabra sic entre corchetes (</a:t>
            </a:r>
            <a:r>
              <a:rPr lang="es-AR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ie</a:t>
            </a:r>
            <a:r>
              <a:rPr lang="es-AR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 [sic] ), inmediatamente después del error de la cita. 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428860" y="0"/>
            <a:ext cx="46009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AR" sz="3200" b="1" u="sng" dirty="0" smtClean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Sobre Citas textuales</a:t>
            </a:r>
            <a:r>
              <a:rPr lang="es-AR" sz="3200" b="1" dirty="0" smtClean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  <a:endParaRPr lang="es-ES" sz="3200" b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57158" y="1500174"/>
            <a:ext cx="84296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lvl="0" indent="-352425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s-AR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Las palabras o frases omitidas han de ser reemplazadas por tres puntos. 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214546" y="285728"/>
            <a:ext cx="46009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AR" sz="3200" b="1" u="sng" dirty="0" smtClean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Sobre Citas textuales</a:t>
            </a:r>
            <a:r>
              <a:rPr lang="es-AR" sz="3200" b="1" dirty="0" smtClean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  <a:endParaRPr lang="es-ES" sz="3200" b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28596" y="2967335"/>
            <a:ext cx="82153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Wingdings" pitchFamily="2" charset="2"/>
              <a:buChar char="Ø"/>
            </a:pPr>
            <a:r>
              <a:rPr lang="es-AR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Una cita textual corta (con menos de 40 palabras) se incorpora en el texto y se encierra entre comillas dobles.</a:t>
            </a:r>
            <a:endParaRPr lang="es-E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285720" y="1142984"/>
            <a:ext cx="850112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2425" marR="0" lvl="0" indent="-3524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s-AR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 interesa algún concepto de un autor y se lo resume en las propias palabras del que escribe un trabajo, se dice que parafrasea al autor original. </a:t>
            </a:r>
            <a:endParaRPr kumimoji="0" lang="es-AR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143108" y="285728"/>
            <a:ext cx="54890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b="1" u="sng" dirty="0" smtClean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Paráfrasis o cita ideológica</a:t>
            </a:r>
            <a:endParaRPr lang="es-ES" sz="3200" b="1" dirty="0">
              <a:solidFill>
                <a:srgbClr val="FFFF00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85720" y="4286256"/>
            <a:ext cx="85011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indent="-352425" algn="just">
              <a:buFont typeface="Wingdings" pitchFamily="2" charset="2"/>
              <a:buChar char="Ø"/>
            </a:pPr>
            <a:r>
              <a:rPr lang="es-AR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Cuando se parafrasea o se hace una referencia a una idea contenida en otro trabajo, se coloca el apellido del autor y el año de publicación (estos se insertan dentro del texto en el lugar apropiado). </a:t>
            </a:r>
            <a:endParaRPr lang="es-ES" sz="2800" dirty="0"/>
          </a:p>
        </p:txBody>
      </p:sp>
      <p:sp>
        <p:nvSpPr>
          <p:cNvPr id="5" name="4 Rectángulo"/>
          <p:cNvSpPr/>
          <p:nvPr/>
        </p:nvSpPr>
        <p:spPr>
          <a:xfrm>
            <a:off x="357158" y="3143247"/>
            <a:ext cx="8286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indent="-352425" algn="just">
              <a:buFont typeface="Wingdings" pitchFamily="2" charset="2"/>
              <a:buChar char="Ø"/>
            </a:pPr>
            <a:r>
              <a:rPr lang="es-AR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Esto es legítimo siempre que se indique la fuente. 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357158" y="928670"/>
            <a:ext cx="850112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2425" marR="0" lvl="0" indent="-3524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s-AR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Algunas citas, tanto textuales como ideológicas, pueden ser de segunda mano, es decir, el autor del trabajo de investigación hace una cita de una obra que a su vez aparece citada en otra obra. </a:t>
            </a:r>
            <a:endParaRPr kumimoji="0" lang="es-AR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071802" y="0"/>
            <a:ext cx="29386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AR" sz="3200" b="1" u="sng" dirty="0" smtClean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Citas de citas</a:t>
            </a:r>
            <a:r>
              <a:rPr lang="es-AR" sz="3200" b="1" dirty="0" smtClean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s-ES" sz="3200" b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57158" y="4714884"/>
            <a:ext cx="83582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indent="-352425" algn="just">
              <a:buFont typeface="Wingdings" pitchFamily="2" charset="2"/>
              <a:buChar char="Ø"/>
            </a:pPr>
            <a:r>
              <a:rPr lang="es-AR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En este caso debe quedar aclarado, indicando el autor y la obra original, y el autor que la cita y en qué obra lo hace de acuerdo con las normas detalladas anteriormente. </a:t>
            </a:r>
            <a:endParaRPr lang="es-ES" sz="2800" dirty="0"/>
          </a:p>
        </p:txBody>
      </p:sp>
      <p:sp>
        <p:nvSpPr>
          <p:cNvPr id="5" name="4 Rectángulo"/>
          <p:cNvSpPr/>
          <p:nvPr/>
        </p:nvSpPr>
        <p:spPr>
          <a:xfrm>
            <a:off x="428596" y="3105835"/>
            <a:ext cx="8286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0" indent="-257175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s-AR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En esta variante el autor no tiene contacto con la fuente original sino a través de la obra que la cita. </a:t>
            </a:r>
            <a:endParaRPr lang="es-AR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357158" y="714356"/>
            <a:ext cx="85011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57175" marR="0" lvl="0" indent="-257175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s-AR" sz="2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Todos los documentos citados en el texto deben ser incluidos en esta lista. 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285852" y="0"/>
            <a:ext cx="67866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AR" sz="3200" b="1" u="sng" dirty="0" smtClean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Lista de referencias bibliográficas</a:t>
            </a:r>
            <a:r>
              <a:rPr lang="es-AR" sz="3200" b="1" dirty="0" smtClean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s-ES" sz="3200" b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57158" y="5286388"/>
            <a:ext cx="85011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0" indent="-257175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AR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También se incluirán aquellas obras no citadas pero que conciernen directamente al tema tratado y los estudios de interés general del área del trabajo.</a:t>
            </a:r>
            <a:endParaRPr lang="es-AR" sz="2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85720" y="3643314"/>
            <a:ext cx="85011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0" indent="-257175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AR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Debe cerciorarse que cada cita en el texto aparezca referida en la lista y que la cita en el texto y la entrada en la lista sean idénticas en su forma de escritura y en el año.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85720" y="2714620"/>
            <a:ext cx="8501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0" indent="-257175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AR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No se debe omitir ninguna obra utilizada por más parcialmente que se lo haya hecho. 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85720" y="1785926"/>
            <a:ext cx="8501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0" indent="-257175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AR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Las referencias bibliográficas no deben ser indicadas a pie de página.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/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571480"/>
            <a:ext cx="885828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57175" marR="0" lvl="0" indent="-2571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s-AR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En todos los casos deben incluirse solamente los documentos que se hayan leído o consultado. No abultar la lista con títulos que se conocen apenas de nombre. En cada entrada en la lista se hará sobresalir la primera línea y se sangrarán las siguientes a tres espacios. </a:t>
            </a:r>
            <a:endParaRPr kumimoji="0" lang="es-AR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3786190"/>
            <a:ext cx="878684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2425" marR="0" lvl="0" indent="-35242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s-AR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Cada entrada por lo común tiene los siguientes elementos: Autor, año de publicación, título y subtítulo, datos de la edición, si no es la primera, lugar de publicación (ciudad) y editorial. </a:t>
            </a:r>
            <a:endParaRPr kumimoji="0" lang="es-AR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" grpId="0"/>
      <p:bldP spid="1945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793</Words>
  <Application>Microsoft Office PowerPoint</Application>
  <PresentationFormat>Presentación en pantalla (4:3)</PresentationFormat>
  <Paragraphs>39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Clau y Orlik</dc:creator>
  <cp:lastModifiedBy>Equipo de Trabajo</cp:lastModifiedBy>
  <cp:revision>32</cp:revision>
  <dcterms:created xsi:type="dcterms:W3CDTF">2012-05-03T18:29:50Z</dcterms:created>
  <dcterms:modified xsi:type="dcterms:W3CDTF">2013-02-26T01:17:28Z</dcterms:modified>
</cp:coreProperties>
</file>