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90" autoAdjust="0"/>
    <p:restoredTop sz="94660"/>
  </p:normalViewPr>
  <p:slideViewPr>
    <p:cSldViewPr>
      <p:cViewPr varScale="1">
        <p:scale>
          <a:sx n="60" d="100"/>
          <a:sy n="60" d="100"/>
        </p:scale>
        <p:origin x="2006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rownyc.org/greenmarketco/foodbox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4927"/>
            <a:ext cx="5749925" cy="8849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The </a:t>
            </a:r>
            <a:r>
              <a:rPr sz="1800" b="1" dirty="0">
                <a:latin typeface="Times New Roman"/>
                <a:cs typeface="Times New Roman"/>
              </a:rPr>
              <a:t>Battle of </a:t>
            </a:r>
            <a:r>
              <a:rPr sz="1800" b="1" spc="-5" dirty="0">
                <a:latin typeface="Times New Roman"/>
                <a:cs typeface="Times New Roman"/>
              </a:rPr>
              <a:t>the Neighborhoods </a:t>
            </a:r>
            <a:r>
              <a:rPr sz="1800" b="1" dirty="0">
                <a:latin typeface="Times New Roman"/>
                <a:cs typeface="Times New Roman"/>
              </a:rPr>
              <a:t>-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Report</a:t>
            </a:r>
            <a:endParaRPr sz="1800">
              <a:latin typeface="Times New Roman"/>
              <a:cs typeface="Times New Roman"/>
            </a:endParaRPr>
          </a:p>
          <a:p>
            <a:pPr marL="146685" indent="-134620">
              <a:lnSpc>
                <a:spcPct val="100000"/>
              </a:lnSpc>
              <a:spcBef>
                <a:spcPts val="1325"/>
              </a:spcBef>
              <a:buSzPct val="92857"/>
              <a:buAutoNum type="arabicPeriod"/>
              <a:tabLst>
                <a:tab pos="147320" algn="l"/>
              </a:tabLst>
            </a:pPr>
            <a:r>
              <a:rPr sz="1400" b="1" dirty="0">
                <a:latin typeface="Times New Roman"/>
                <a:cs typeface="Times New Roman"/>
              </a:rPr>
              <a:t>Introduction &amp; </a:t>
            </a:r>
            <a:r>
              <a:rPr sz="1400" b="1" spc="-5" dirty="0">
                <a:latin typeface="Times New Roman"/>
                <a:cs typeface="Times New Roman"/>
              </a:rPr>
              <a:t>Business </a:t>
            </a:r>
            <a:r>
              <a:rPr sz="1400" b="1" dirty="0">
                <a:latin typeface="Times New Roman"/>
                <a:cs typeface="Times New Roman"/>
              </a:rPr>
              <a:t>Problem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b="1" dirty="0">
                <a:latin typeface="Times New Roman"/>
                <a:cs typeface="Times New Roman"/>
              </a:rPr>
              <a:t>Problem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Background: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41910">
              <a:lnSpc>
                <a:spcPct val="95800"/>
              </a:lnSpc>
            </a:pP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City of </a:t>
            </a:r>
            <a:r>
              <a:rPr sz="1100" spc="-5" dirty="0">
                <a:latin typeface="Times New Roman"/>
                <a:cs typeface="Times New Roman"/>
              </a:rPr>
              <a:t>New York,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the most </a:t>
            </a:r>
            <a:r>
              <a:rPr sz="1100" dirty="0">
                <a:latin typeface="Times New Roman"/>
                <a:cs typeface="Times New Roman"/>
              </a:rPr>
              <a:t>populous city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the United States. </a:t>
            </a:r>
            <a:r>
              <a:rPr sz="1100" spc="-10" dirty="0">
                <a:latin typeface="Times New Roman"/>
                <a:cs typeface="Times New Roman"/>
              </a:rPr>
              <a:t>It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diverse </a:t>
            </a:r>
            <a:r>
              <a:rPr sz="1100" dirty="0">
                <a:latin typeface="Times New Roman"/>
                <a:cs typeface="Times New Roman"/>
              </a:rPr>
              <a:t>and is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financial  </a:t>
            </a:r>
            <a:r>
              <a:rPr sz="1100" dirty="0">
                <a:latin typeface="Times New Roman"/>
                <a:cs typeface="Times New Roman"/>
              </a:rPr>
              <a:t>capital of </a:t>
            </a:r>
            <a:r>
              <a:rPr sz="1100" spc="-5" dirty="0">
                <a:latin typeface="Times New Roman"/>
                <a:cs typeface="Times New Roman"/>
              </a:rPr>
              <a:t>USA. </a:t>
            </a:r>
            <a:r>
              <a:rPr sz="1100" spc="-15" dirty="0">
                <a:latin typeface="Times New Roman"/>
                <a:cs typeface="Times New Roman"/>
              </a:rPr>
              <a:t>It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multicultural. </a:t>
            </a:r>
            <a:r>
              <a:rPr sz="1100" spc="-15" dirty="0">
                <a:latin typeface="Times New Roman"/>
                <a:cs typeface="Times New Roman"/>
              </a:rPr>
              <a:t>It </a:t>
            </a:r>
            <a:r>
              <a:rPr sz="1100" dirty="0">
                <a:latin typeface="Times New Roman"/>
                <a:cs typeface="Times New Roman"/>
              </a:rPr>
              <a:t>provides </a:t>
            </a:r>
            <a:r>
              <a:rPr sz="1100" spc="-5" dirty="0">
                <a:latin typeface="Times New Roman"/>
                <a:cs typeface="Times New Roman"/>
              </a:rPr>
              <a:t>lot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business oppourtunities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business friendly  environment. </a:t>
            </a:r>
            <a:r>
              <a:rPr sz="1100" spc="-10" dirty="0">
                <a:latin typeface="Times New Roman"/>
                <a:cs typeface="Times New Roman"/>
              </a:rPr>
              <a:t>It </a:t>
            </a:r>
            <a:r>
              <a:rPr sz="1100" dirty="0">
                <a:latin typeface="Times New Roman"/>
                <a:cs typeface="Times New Roman"/>
              </a:rPr>
              <a:t>has </a:t>
            </a:r>
            <a:r>
              <a:rPr sz="1100" spc="-5" dirty="0">
                <a:latin typeface="Times New Roman"/>
                <a:cs typeface="Times New Roman"/>
              </a:rPr>
              <a:t>attracted many </a:t>
            </a:r>
            <a:r>
              <a:rPr sz="1100" dirty="0">
                <a:latin typeface="Times New Roman"/>
                <a:cs typeface="Times New Roman"/>
              </a:rPr>
              <a:t>different </a:t>
            </a:r>
            <a:r>
              <a:rPr sz="1100" spc="-5" dirty="0">
                <a:latin typeface="Times New Roman"/>
                <a:cs typeface="Times New Roman"/>
              </a:rPr>
              <a:t>players into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market. </a:t>
            </a:r>
            <a:r>
              <a:rPr sz="1100" spc="-10" dirty="0">
                <a:latin typeface="Times New Roman"/>
                <a:cs typeface="Times New Roman"/>
              </a:rPr>
              <a:t>It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" dirty="0">
                <a:latin typeface="Times New Roman"/>
                <a:cs typeface="Times New Roman"/>
              </a:rPr>
              <a:t>global </a:t>
            </a:r>
            <a:r>
              <a:rPr sz="1100" dirty="0">
                <a:latin typeface="Times New Roman"/>
                <a:cs typeface="Times New Roman"/>
              </a:rPr>
              <a:t>hub of </a:t>
            </a:r>
            <a:r>
              <a:rPr sz="1100" spc="-5" dirty="0">
                <a:latin typeface="Times New Roman"/>
                <a:cs typeface="Times New Roman"/>
              </a:rPr>
              <a:t>business </a:t>
            </a:r>
            <a:r>
              <a:rPr sz="1100" dirty="0">
                <a:latin typeface="Times New Roman"/>
                <a:cs typeface="Times New Roman"/>
              </a:rPr>
              <a:t>and  </a:t>
            </a:r>
            <a:r>
              <a:rPr sz="1100" spc="-5" dirty="0">
                <a:latin typeface="Times New Roman"/>
                <a:cs typeface="Times New Roman"/>
              </a:rPr>
              <a:t>commerce.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city </a:t>
            </a:r>
            <a:r>
              <a:rPr sz="1100" dirty="0">
                <a:latin typeface="Times New Roman"/>
                <a:cs typeface="Times New Roman"/>
              </a:rPr>
              <a:t>is a </a:t>
            </a:r>
            <a:r>
              <a:rPr sz="1100" spc="-5" dirty="0">
                <a:latin typeface="Times New Roman"/>
                <a:cs typeface="Times New Roman"/>
              </a:rPr>
              <a:t>major </a:t>
            </a:r>
            <a:r>
              <a:rPr sz="1100" dirty="0">
                <a:latin typeface="Times New Roman"/>
                <a:cs typeface="Times New Roman"/>
              </a:rPr>
              <a:t>center </a:t>
            </a:r>
            <a:r>
              <a:rPr sz="1100" spc="-5" dirty="0">
                <a:latin typeface="Times New Roman"/>
                <a:cs typeface="Times New Roman"/>
              </a:rPr>
              <a:t>for banking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finance, retailing, world trade, </a:t>
            </a:r>
            <a:r>
              <a:rPr sz="1100" dirty="0">
                <a:latin typeface="Times New Roman"/>
                <a:cs typeface="Times New Roman"/>
              </a:rPr>
              <a:t>transportation,  tourism, </a:t>
            </a:r>
            <a:r>
              <a:rPr sz="1100" spc="-5" dirty="0">
                <a:latin typeface="Times New Roman"/>
                <a:cs typeface="Times New Roman"/>
              </a:rPr>
              <a:t>real </a:t>
            </a:r>
            <a:r>
              <a:rPr sz="1100" dirty="0">
                <a:latin typeface="Times New Roman"/>
                <a:cs typeface="Times New Roman"/>
              </a:rPr>
              <a:t>estate, </a:t>
            </a:r>
            <a:r>
              <a:rPr sz="1100" spc="-5" dirty="0">
                <a:latin typeface="Times New Roman"/>
                <a:cs typeface="Times New Roman"/>
              </a:rPr>
              <a:t>new </a:t>
            </a:r>
            <a:r>
              <a:rPr sz="1100" dirty="0">
                <a:latin typeface="Times New Roman"/>
                <a:cs typeface="Times New Roman"/>
              </a:rPr>
              <a:t>media, </a:t>
            </a:r>
            <a:r>
              <a:rPr sz="1100" spc="-5" dirty="0">
                <a:latin typeface="Times New Roman"/>
                <a:cs typeface="Times New Roman"/>
              </a:rPr>
              <a:t>traditional media, advertising, legal services, accountancy, insurance,  </a:t>
            </a:r>
            <a:r>
              <a:rPr sz="1100" dirty="0">
                <a:latin typeface="Times New Roman"/>
                <a:cs typeface="Times New Roman"/>
              </a:rPr>
              <a:t>theater, </a:t>
            </a:r>
            <a:r>
              <a:rPr sz="1100" spc="-5" dirty="0">
                <a:latin typeface="Times New Roman"/>
                <a:cs typeface="Times New Roman"/>
              </a:rPr>
              <a:t>fashion, and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arts </a:t>
            </a:r>
            <a:r>
              <a:rPr sz="1100" spc="5" dirty="0">
                <a:latin typeface="Times New Roman"/>
                <a:cs typeface="Times New Roman"/>
              </a:rPr>
              <a:t>in the </a:t>
            </a:r>
            <a:r>
              <a:rPr sz="1100" spc="-5" dirty="0">
                <a:latin typeface="Times New Roman"/>
                <a:cs typeface="Times New Roman"/>
              </a:rPr>
              <a:t>United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States.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2545">
              <a:lnSpc>
                <a:spcPct val="95900"/>
              </a:lnSpc>
            </a:pPr>
            <a:r>
              <a:rPr sz="1100" dirty="0">
                <a:latin typeface="Times New Roman"/>
                <a:cs typeface="Times New Roman"/>
              </a:rPr>
              <a:t>This </a:t>
            </a:r>
            <a:r>
              <a:rPr sz="1100" spc="-5" dirty="0">
                <a:latin typeface="Times New Roman"/>
                <a:cs typeface="Times New Roman"/>
              </a:rPr>
              <a:t>also means that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market </a:t>
            </a:r>
            <a:r>
              <a:rPr sz="1100" dirty="0">
                <a:latin typeface="Times New Roman"/>
                <a:cs typeface="Times New Roman"/>
              </a:rPr>
              <a:t>is highly </a:t>
            </a:r>
            <a:r>
              <a:rPr sz="1100" spc="-5" dirty="0">
                <a:latin typeface="Times New Roman"/>
                <a:cs typeface="Times New Roman"/>
              </a:rPr>
              <a:t>competitive. </a:t>
            </a:r>
            <a:r>
              <a:rPr sz="1100" spc="-10" dirty="0">
                <a:latin typeface="Times New Roman"/>
                <a:cs typeface="Times New Roman"/>
              </a:rPr>
              <a:t>As </a:t>
            </a:r>
            <a:r>
              <a:rPr sz="1100" dirty="0">
                <a:latin typeface="Times New Roman"/>
                <a:cs typeface="Times New Roman"/>
              </a:rPr>
              <a:t>it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highly </a:t>
            </a:r>
            <a:r>
              <a:rPr sz="1100" dirty="0">
                <a:latin typeface="Times New Roman"/>
                <a:cs typeface="Times New Roman"/>
              </a:rPr>
              <a:t>developed </a:t>
            </a:r>
            <a:r>
              <a:rPr sz="1100" spc="-5" dirty="0">
                <a:latin typeface="Times New Roman"/>
                <a:cs typeface="Times New Roman"/>
              </a:rPr>
              <a:t>city </a:t>
            </a:r>
            <a:r>
              <a:rPr sz="1100" dirty="0">
                <a:latin typeface="Times New Roman"/>
                <a:cs typeface="Times New Roman"/>
              </a:rPr>
              <a:t>so </a:t>
            </a:r>
            <a:r>
              <a:rPr sz="1100" spc="-5" dirty="0">
                <a:latin typeface="Times New Roman"/>
                <a:cs typeface="Times New Roman"/>
              </a:rPr>
              <a:t>cost </a:t>
            </a:r>
            <a:r>
              <a:rPr sz="1100" dirty="0">
                <a:latin typeface="Times New Roman"/>
                <a:cs typeface="Times New Roman"/>
              </a:rPr>
              <a:t>of doing  business is </a:t>
            </a:r>
            <a:r>
              <a:rPr sz="1100" spc="-5" dirty="0">
                <a:latin typeface="Times New Roman"/>
                <a:cs typeface="Times New Roman"/>
              </a:rPr>
              <a:t>also </a:t>
            </a:r>
            <a:r>
              <a:rPr sz="1100" dirty="0">
                <a:latin typeface="Times New Roman"/>
                <a:cs typeface="Times New Roman"/>
              </a:rPr>
              <a:t>one of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highest. Thus, </a:t>
            </a:r>
            <a:r>
              <a:rPr sz="1100" spc="-5" dirty="0">
                <a:latin typeface="Times New Roman"/>
                <a:cs typeface="Times New Roman"/>
              </a:rPr>
              <a:t>any </a:t>
            </a:r>
            <a:r>
              <a:rPr sz="1100" dirty="0">
                <a:latin typeface="Times New Roman"/>
                <a:cs typeface="Times New Roman"/>
              </a:rPr>
              <a:t>new </a:t>
            </a:r>
            <a:r>
              <a:rPr sz="1100" spc="-5" dirty="0">
                <a:latin typeface="Times New Roman"/>
                <a:cs typeface="Times New Roman"/>
              </a:rPr>
              <a:t>business venture </a:t>
            </a:r>
            <a:r>
              <a:rPr sz="1100" spc="-10" dirty="0">
                <a:latin typeface="Times New Roman"/>
                <a:cs typeface="Times New Roman"/>
              </a:rPr>
              <a:t>or </a:t>
            </a:r>
            <a:r>
              <a:rPr sz="1100" spc="-5" dirty="0">
                <a:latin typeface="Times New Roman"/>
                <a:cs typeface="Times New Roman"/>
              </a:rPr>
              <a:t>expansion </a:t>
            </a:r>
            <a:r>
              <a:rPr sz="1100" dirty="0">
                <a:latin typeface="Times New Roman"/>
                <a:cs typeface="Times New Roman"/>
              </a:rPr>
              <a:t>needs to </a:t>
            </a:r>
            <a:r>
              <a:rPr sz="1100" spc="-15" dirty="0">
                <a:latin typeface="Times New Roman"/>
                <a:cs typeface="Times New Roman"/>
              </a:rPr>
              <a:t>be </a:t>
            </a:r>
            <a:r>
              <a:rPr sz="1100" spc="-5" dirty="0">
                <a:latin typeface="Times New Roman"/>
                <a:cs typeface="Times New Roman"/>
              </a:rPr>
              <a:t>analysed  carefully.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insights derived </a:t>
            </a:r>
            <a:r>
              <a:rPr sz="1100" dirty="0">
                <a:latin typeface="Times New Roman"/>
                <a:cs typeface="Times New Roman"/>
              </a:rPr>
              <a:t>from analysis </a:t>
            </a:r>
            <a:r>
              <a:rPr sz="1100" spc="-5" dirty="0">
                <a:latin typeface="Times New Roman"/>
                <a:cs typeface="Times New Roman"/>
              </a:rPr>
              <a:t>will </a:t>
            </a:r>
            <a:r>
              <a:rPr sz="1100" spc="-10" dirty="0">
                <a:latin typeface="Times New Roman"/>
                <a:cs typeface="Times New Roman"/>
              </a:rPr>
              <a:t>give </a:t>
            </a:r>
            <a:r>
              <a:rPr sz="1100" spc="-5" dirty="0">
                <a:latin typeface="Times New Roman"/>
                <a:cs typeface="Times New Roman"/>
              </a:rPr>
              <a:t>good </a:t>
            </a:r>
            <a:r>
              <a:rPr sz="1100" dirty="0">
                <a:latin typeface="Times New Roman"/>
                <a:cs typeface="Times New Roman"/>
              </a:rPr>
              <a:t>understanding of the business  </a:t>
            </a:r>
            <a:r>
              <a:rPr sz="1100" spc="-5" dirty="0">
                <a:latin typeface="Times New Roman"/>
                <a:cs typeface="Times New Roman"/>
              </a:rPr>
              <a:t>environment </a:t>
            </a:r>
            <a:r>
              <a:rPr sz="1100" dirty="0">
                <a:latin typeface="Times New Roman"/>
                <a:cs typeface="Times New Roman"/>
              </a:rPr>
              <a:t>which </a:t>
            </a:r>
            <a:r>
              <a:rPr sz="1100" spc="-5" dirty="0">
                <a:latin typeface="Times New Roman"/>
                <a:cs typeface="Times New Roman"/>
              </a:rPr>
              <a:t>help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dirty="0">
                <a:latin typeface="Times New Roman"/>
                <a:cs typeface="Times New Roman"/>
              </a:rPr>
              <a:t>strategically </a:t>
            </a:r>
            <a:r>
              <a:rPr sz="1100" spc="-5" dirty="0">
                <a:latin typeface="Times New Roman"/>
                <a:cs typeface="Times New Roman"/>
              </a:rPr>
              <a:t>targeting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market. </a:t>
            </a:r>
            <a:r>
              <a:rPr sz="1100" dirty="0">
                <a:latin typeface="Times New Roman"/>
                <a:cs typeface="Times New Roman"/>
              </a:rPr>
              <a:t>This </a:t>
            </a:r>
            <a:r>
              <a:rPr sz="1100" spc="-5" dirty="0">
                <a:latin typeface="Times New Roman"/>
                <a:cs typeface="Times New Roman"/>
              </a:rPr>
              <a:t>will help </a:t>
            </a:r>
            <a:r>
              <a:rPr sz="1100" dirty="0">
                <a:latin typeface="Times New Roman"/>
                <a:cs typeface="Times New Roman"/>
              </a:rPr>
              <a:t>in reduction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risk. And  </a:t>
            </a:r>
            <a:r>
              <a:rPr sz="1100" dirty="0">
                <a:latin typeface="Times New Roman"/>
                <a:cs typeface="Times New Roman"/>
              </a:rPr>
              <a:t>the Return on </a:t>
            </a:r>
            <a:r>
              <a:rPr sz="1100" spc="-5" dirty="0">
                <a:latin typeface="Times New Roman"/>
                <a:cs typeface="Times New Roman"/>
              </a:rPr>
              <a:t>Investment will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reasonable.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Problem</a:t>
            </a:r>
            <a:r>
              <a:rPr sz="1100" b="1" spc="-5" dirty="0">
                <a:latin typeface="Times New Roman"/>
                <a:cs typeface="Times New Roman"/>
              </a:rPr>
              <a:t> Description: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40640" algn="just">
              <a:lnSpc>
                <a:spcPct val="95800"/>
              </a:lnSpc>
              <a:spcBef>
                <a:spcPts val="5"/>
              </a:spcBef>
            </a:pPr>
            <a:r>
              <a:rPr sz="1100" dirty="0">
                <a:latin typeface="Times New Roman"/>
                <a:cs typeface="Times New Roman"/>
              </a:rPr>
              <a:t>A restaurant is a </a:t>
            </a:r>
            <a:r>
              <a:rPr sz="1100" spc="-5" dirty="0">
                <a:latin typeface="Times New Roman"/>
                <a:cs typeface="Times New Roman"/>
              </a:rPr>
              <a:t>business </a:t>
            </a:r>
            <a:r>
              <a:rPr sz="1100" dirty="0">
                <a:latin typeface="Times New Roman"/>
                <a:cs typeface="Times New Roman"/>
              </a:rPr>
              <a:t>which </a:t>
            </a:r>
            <a:r>
              <a:rPr sz="1100" spc="-5" dirty="0">
                <a:latin typeface="Times New Roman"/>
                <a:cs typeface="Times New Roman"/>
              </a:rPr>
              <a:t>prepares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serves food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drink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customers </a:t>
            </a:r>
            <a:r>
              <a:rPr sz="1100" dirty="0">
                <a:latin typeface="Times New Roman"/>
                <a:cs typeface="Times New Roman"/>
              </a:rPr>
              <a:t>in return </a:t>
            </a:r>
            <a:r>
              <a:rPr sz="1100" spc="-5" dirty="0">
                <a:latin typeface="Times New Roman"/>
                <a:cs typeface="Times New Roman"/>
              </a:rPr>
              <a:t>for money,  </a:t>
            </a:r>
            <a:r>
              <a:rPr sz="1100" dirty="0">
                <a:latin typeface="Times New Roman"/>
                <a:cs typeface="Times New Roman"/>
              </a:rPr>
              <a:t>either paid </a:t>
            </a:r>
            <a:r>
              <a:rPr sz="1100" spc="-5" dirty="0">
                <a:latin typeface="Times New Roman"/>
                <a:cs typeface="Times New Roman"/>
              </a:rPr>
              <a:t>before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meal, </a:t>
            </a:r>
            <a:r>
              <a:rPr sz="1100" dirty="0">
                <a:latin typeface="Times New Roman"/>
                <a:cs typeface="Times New Roman"/>
              </a:rPr>
              <a:t>after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meal,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5" dirty="0">
                <a:latin typeface="Times New Roman"/>
                <a:cs typeface="Times New Roman"/>
              </a:rPr>
              <a:t>with 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-5" dirty="0">
                <a:latin typeface="Times New Roman"/>
                <a:cs typeface="Times New Roman"/>
              </a:rPr>
              <a:t>open account.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City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New </a:t>
            </a:r>
            <a:r>
              <a:rPr sz="1100" dirty="0">
                <a:latin typeface="Times New Roman"/>
                <a:cs typeface="Times New Roman"/>
              </a:rPr>
              <a:t>York is </a:t>
            </a:r>
            <a:r>
              <a:rPr sz="1100" spc="-5" dirty="0">
                <a:latin typeface="Times New Roman"/>
                <a:cs typeface="Times New Roman"/>
              </a:rPr>
              <a:t>famous  </a:t>
            </a:r>
            <a:r>
              <a:rPr sz="1100" dirty="0">
                <a:latin typeface="Times New Roman"/>
                <a:cs typeface="Times New Roman"/>
              </a:rPr>
              <a:t>for its </a:t>
            </a:r>
            <a:r>
              <a:rPr sz="1100" spc="-5" dirty="0">
                <a:latin typeface="Times New Roman"/>
                <a:cs typeface="Times New Roman"/>
              </a:rPr>
              <a:t>excelllent cuisine. It's </a:t>
            </a:r>
            <a:r>
              <a:rPr sz="1100" dirty="0">
                <a:latin typeface="Times New Roman"/>
                <a:cs typeface="Times New Roman"/>
              </a:rPr>
              <a:t>food </a:t>
            </a:r>
            <a:r>
              <a:rPr sz="1100" spc="-5" dirty="0">
                <a:latin typeface="Times New Roman"/>
                <a:cs typeface="Times New Roman"/>
              </a:rPr>
              <a:t>culture </a:t>
            </a:r>
            <a:r>
              <a:rPr sz="1100" dirty="0">
                <a:latin typeface="Times New Roman"/>
                <a:cs typeface="Times New Roman"/>
              </a:rPr>
              <a:t>includes an </a:t>
            </a:r>
            <a:r>
              <a:rPr sz="1100" spc="-5" dirty="0">
                <a:latin typeface="Times New Roman"/>
                <a:cs typeface="Times New Roman"/>
              </a:rPr>
              <a:t>array </a:t>
            </a:r>
            <a:r>
              <a:rPr sz="1100" dirty="0">
                <a:latin typeface="Times New Roman"/>
                <a:cs typeface="Times New Roman"/>
              </a:rPr>
              <a:t>of international </a:t>
            </a:r>
            <a:r>
              <a:rPr sz="1100" spc="-5" dirty="0">
                <a:latin typeface="Times New Roman"/>
                <a:cs typeface="Times New Roman"/>
              </a:rPr>
              <a:t>cuisines influenced </a:t>
            </a:r>
            <a:r>
              <a:rPr sz="1100" dirty="0">
                <a:latin typeface="Times New Roman"/>
                <a:cs typeface="Times New Roman"/>
              </a:rPr>
              <a:t>by </a:t>
            </a:r>
            <a:r>
              <a:rPr sz="1100" spc="5" dirty="0">
                <a:latin typeface="Times New Roman"/>
                <a:cs typeface="Times New Roman"/>
              </a:rPr>
              <a:t>the  </a:t>
            </a:r>
            <a:r>
              <a:rPr sz="1100" spc="-5" dirty="0">
                <a:latin typeface="Times New Roman"/>
                <a:cs typeface="Times New Roman"/>
              </a:rPr>
              <a:t>city's immigrant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history.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5080" lvl="1" indent="-228600">
              <a:lnSpc>
                <a:spcPts val="1270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Times New Roman"/>
                <a:cs typeface="Times New Roman"/>
              </a:rPr>
              <a:t>Central and </a:t>
            </a:r>
            <a:r>
              <a:rPr sz="1100" spc="-5" dirty="0">
                <a:latin typeface="Times New Roman"/>
                <a:cs typeface="Times New Roman"/>
              </a:rPr>
              <a:t>Eastern European immigrants, </a:t>
            </a:r>
            <a:r>
              <a:rPr sz="1100" dirty="0">
                <a:latin typeface="Times New Roman"/>
                <a:cs typeface="Times New Roman"/>
              </a:rPr>
              <a:t>especially Jewish </a:t>
            </a:r>
            <a:r>
              <a:rPr sz="1100" spc="-5" dirty="0">
                <a:latin typeface="Times New Roman"/>
                <a:cs typeface="Times New Roman"/>
              </a:rPr>
              <a:t>immigrants </a:t>
            </a:r>
            <a:r>
              <a:rPr sz="1100" dirty="0">
                <a:latin typeface="Times New Roman"/>
                <a:cs typeface="Times New Roman"/>
              </a:rPr>
              <a:t>- bagels, </a:t>
            </a:r>
            <a:r>
              <a:rPr sz="1100" spc="-5" dirty="0">
                <a:latin typeface="Times New Roman"/>
                <a:cs typeface="Times New Roman"/>
              </a:rPr>
              <a:t>cheesecake,  </a:t>
            </a:r>
            <a:r>
              <a:rPr sz="1100" dirty="0">
                <a:latin typeface="Times New Roman"/>
                <a:cs typeface="Times New Roman"/>
              </a:rPr>
              <a:t>hot dogs, </a:t>
            </a:r>
            <a:r>
              <a:rPr sz="1100" spc="-5" dirty="0">
                <a:latin typeface="Times New Roman"/>
                <a:cs typeface="Times New Roman"/>
              </a:rPr>
              <a:t>knishes, and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delicatessens</a:t>
            </a:r>
            <a:endParaRPr sz="11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200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Times New Roman"/>
                <a:cs typeface="Times New Roman"/>
              </a:rPr>
              <a:t>Italian </a:t>
            </a:r>
            <a:r>
              <a:rPr sz="1100" spc="-5" dirty="0">
                <a:latin typeface="Times New Roman"/>
                <a:cs typeface="Times New Roman"/>
              </a:rPr>
              <a:t>immigrants </a:t>
            </a:r>
            <a:r>
              <a:rPr sz="1100" dirty="0">
                <a:latin typeface="Times New Roman"/>
                <a:cs typeface="Times New Roman"/>
              </a:rPr>
              <a:t>- New </a:t>
            </a:r>
            <a:r>
              <a:rPr sz="1100" spc="-5" dirty="0">
                <a:latin typeface="Times New Roman"/>
                <a:cs typeface="Times New Roman"/>
              </a:rPr>
              <a:t>York-style pizza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Italian cuisine</a:t>
            </a:r>
            <a:endParaRPr sz="11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Times New Roman"/>
                <a:cs typeface="Times New Roman"/>
              </a:rPr>
              <a:t>Jewish </a:t>
            </a:r>
            <a:r>
              <a:rPr sz="1100" spc="-5" dirty="0">
                <a:latin typeface="Times New Roman"/>
                <a:cs typeface="Times New Roman"/>
              </a:rPr>
              <a:t>immigrants and </a:t>
            </a:r>
            <a:r>
              <a:rPr sz="1100" spc="-10" dirty="0">
                <a:latin typeface="Times New Roman"/>
                <a:cs typeface="Times New Roman"/>
              </a:rPr>
              <a:t>Irish </a:t>
            </a:r>
            <a:r>
              <a:rPr sz="1100" spc="-5" dirty="0">
                <a:latin typeface="Times New Roman"/>
                <a:cs typeface="Times New Roman"/>
              </a:rPr>
              <a:t>immigrants </a:t>
            </a:r>
            <a:r>
              <a:rPr sz="1100" dirty="0">
                <a:latin typeface="Times New Roman"/>
                <a:cs typeface="Times New Roman"/>
              </a:rPr>
              <a:t>- pastrami </a:t>
            </a:r>
            <a:r>
              <a:rPr sz="1100" spc="-5" dirty="0">
                <a:latin typeface="Times New Roman"/>
                <a:cs typeface="Times New Roman"/>
              </a:rPr>
              <a:t>and </a:t>
            </a:r>
            <a:r>
              <a:rPr sz="1100" dirty="0">
                <a:latin typeface="Times New Roman"/>
                <a:cs typeface="Times New Roman"/>
              </a:rPr>
              <a:t>corned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beef</a:t>
            </a:r>
            <a:endParaRPr sz="1100">
              <a:latin typeface="Times New Roman"/>
              <a:cs typeface="Times New Roman"/>
            </a:endParaRPr>
          </a:p>
          <a:p>
            <a:pPr marL="469900" marR="99695" lvl="1" indent="-228600">
              <a:lnSpc>
                <a:spcPts val="1260"/>
              </a:lnSpc>
              <a:spcBef>
                <a:spcPts val="70"/>
              </a:spcBef>
              <a:buAutoNum type="arabicPeriod"/>
              <a:tabLst>
                <a:tab pos="469900" algn="l"/>
              </a:tabLst>
            </a:pPr>
            <a:r>
              <a:rPr sz="1100" spc="-5" dirty="0">
                <a:latin typeface="Times New Roman"/>
                <a:cs typeface="Times New Roman"/>
              </a:rPr>
              <a:t>Chinese </a:t>
            </a:r>
            <a:r>
              <a:rPr sz="1100" dirty="0">
                <a:latin typeface="Times New Roman"/>
                <a:cs typeface="Times New Roman"/>
              </a:rPr>
              <a:t>and other </a:t>
            </a:r>
            <a:r>
              <a:rPr sz="1100" spc="-5" dirty="0">
                <a:latin typeface="Times New Roman"/>
                <a:cs typeface="Times New Roman"/>
              </a:rPr>
              <a:t>Asian restaurants, </a:t>
            </a:r>
            <a:r>
              <a:rPr sz="1100" dirty="0">
                <a:latin typeface="Times New Roman"/>
                <a:cs typeface="Times New Roman"/>
              </a:rPr>
              <a:t>sandwich joints, </a:t>
            </a:r>
            <a:r>
              <a:rPr sz="1100" spc="-5" dirty="0">
                <a:latin typeface="Times New Roman"/>
                <a:cs typeface="Times New Roman"/>
              </a:rPr>
              <a:t>trattorias, diners, and coffeehouses are  ubiquitous throughout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city</a:t>
            </a:r>
            <a:endParaRPr sz="11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210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Times New Roman"/>
                <a:cs typeface="Times New Roman"/>
              </a:rPr>
              <a:t>mobile food </a:t>
            </a:r>
            <a:r>
              <a:rPr sz="1100" spc="-5" dirty="0">
                <a:latin typeface="Times New Roman"/>
                <a:cs typeface="Times New Roman"/>
              </a:rPr>
              <a:t>vendors </a:t>
            </a:r>
            <a:r>
              <a:rPr sz="1100" dirty="0">
                <a:latin typeface="Times New Roman"/>
                <a:cs typeface="Times New Roman"/>
              </a:rPr>
              <a:t>- </a:t>
            </a:r>
            <a:r>
              <a:rPr sz="1100" spc="-5" dirty="0">
                <a:latin typeface="Times New Roman"/>
                <a:cs typeface="Times New Roman"/>
              </a:rPr>
              <a:t>Some </a:t>
            </a:r>
            <a:r>
              <a:rPr sz="1100" dirty="0">
                <a:latin typeface="Times New Roman"/>
                <a:cs typeface="Times New Roman"/>
              </a:rPr>
              <a:t>4,000 licensed by the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city</a:t>
            </a:r>
            <a:endParaRPr sz="11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Times New Roman"/>
                <a:cs typeface="Times New Roman"/>
              </a:rPr>
              <a:t>Middle </a:t>
            </a:r>
            <a:r>
              <a:rPr sz="1100" spc="-5" dirty="0">
                <a:latin typeface="Times New Roman"/>
                <a:cs typeface="Times New Roman"/>
              </a:rPr>
              <a:t>Eastern foods such </a:t>
            </a:r>
            <a:r>
              <a:rPr sz="1100" dirty="0">
                <a:latin typeface="Times New Roman"/>
                <a:cs typeface="Times New Roman"/>
              </a:rPr>
              <a:t>as </a:t>
            </a:r>
            <a:r>
              <a:rPr sz="1100" spc="-5" dirty="0">
                <a:latin typeface="Times New Roman"/>
                <a:cs typeface="Times New Roman"/>
              </a:rPr>
              <a:t>falafel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kebabs </a:t>
            </a:r>
            <a:r>
              <a:rPr sz="1100" dirty="0">
                <a:latin typeface="Times New Roman"/>
                <a:cs typeface="Times New Roman"/>
              </a:rPr>
              <a:t>examples of </a:t>
            </a:r>
            <a:r>
              <a:rPr sz="1100" spc="-5" dirty="0">
                <a:latin typeface="Times New Roman"/>
                <a:cs typeface="Times New Roman"/>
              </a:rPr>
              <a:t>modern </a:t>
            </a:r>
            <a:r>
              <a:rPr sz="1100" dirty="0">
                <a:latin typeface="Times New Roman"/>
                <a:cs typeface="Times New Roman"/>
              </a:rPr>
              <a:t>New </a:t>
            </a:r>
            <a:r>
              <a:rPr sz="1100" spc="-5" dirty="0">
                <a:latin typeface="Times New Roman"/>
                <a:cs typeface="Times New Roman"/>
              </a:rPr>
              <a:t>York </a:t>
            </a:r>
            <a:r>
              <a:rPr sz="1100" dirty="0">
                <a:latin typeface="Times New Roman"/>
                <a:cs typeface="Times New Roman"/>
              </a:rPr>
              <a:t>street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food</a:t>
            </a:r>
            <a:endParaRPr sz="1100">
              <a:latin typeface="Times New Roman"/>
              <a:cs typeface="Times New Roman"/>
            </a:endParaRPr>
          </a:p>
          <a:p>
            <a:pPr marL="469900" marR="314960" lvl="1" indent="-228600">
              <a:lnSpc>
                <a:spcPts val="1260"/>
              </a:lnSpc>
              <a:spcBef>
                <a:spcPts val="65"/>
              </a:spcBef>
              <a:buAutoNum type="arabicPeriod"/>
              <a:tabLst>
                <a:tab pos="469900" algn="l"/>
              </a:tabLst>
            </a:pPr>
            <a:r>
              <a:rPr sz="1100" spc="-10" dirty="0">
                <a:latin typeface="Times New Roman"/>
                <a:cs typeface="Times New Roman"/>
              </a:rPr>
              <a:t>It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famous </a:t>
            </a:r>
            <a:r>
              <a:rPr sz="1100" dirty="0">
                <a:latin typeface="Times New Roman"/>
                <a:cs typeface="Times New Roman"/>
              </a:rPr>
              <a:t>for not just </a:t>
            </a:r>
            <a:r>
              <a:rPr sz="1100" spc="-5" dirty="0">
                <a:latin typeface="Times New Roman"/>
                <a:cs typeface="Times New Roman"/>
              </a:rPr>
              <a:t>Pizzerias, Cafe's </a:t>
            </a:r>
            <a:r>
              <a:rPr sz="1100" dirty="0">
                <a:latin typeface="Times New Roman"/>
                <a:cs typeface="Times New Roman"/>
              </a:rPr>
              <a:t>but </a:t>
            </a:r>
            <a:r>
              <a:rPr sz="1100" spc="-5" dirty="0">
                <a:latin typeface="Times New Roman"/>
                <a:cs typeface="Times New Roman"/>
              </a:rPr>
              <a:t>also for fine </a:t>
            </a:r>
            <a:r>
              <a:rPr sz="1100" dirty="0">
                <a:latin typeface="Times New Roman"/>
                <a:cs typeface="Times New Roman"/>
              </a:rPr>
              <a:t>dining Michelin </a:t>
            </a:r>
            <a:r>
              <a:rPr sz="1100" spc="-5" dirty="0">
                <a:latin typeface="Times New Roman"/>
                <a:cs typeface="Times New Roman"/>
              </a:rPr>
              <a:t>starred  restaurants.The </a:t>
            </a:r>
            <a:r>
              <a:rPr sz="1100" dirty="0">
                <a:latin typeface="Times New Roman"/>
                <a:cs typeface="Times New Roman"/>
              </a:rPr>
              <a:t>city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home </a:t>
            </a:r>
            <a:r>
              <a:rPr sz="1100" dirty="0">
                <a:latin typeface="Times New Roman"/>
                <a:cs typeface="Times New Roman"/>
              </a:rPr>
              <a:t>to "nearly one thousand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the finest and most diverse haute  </a:t>
            </a:r>
            <a:r>
              <a:rPr sz="1100" dirty="0">
                <a:latin typeface="Times New Roman"/>
                <a:cs typeface="Times New Roman"/>
              </a:rPr>
              <a:t>cuisine </a:t>
            </a:r>
            <a:r>
              <a:rPr sz="1100" spc="-5" dirty="0">
                <a:latin typeface="Times New Roman"/>
                <a:cs typeface="Times New Roman"/>
              </a:rPr>
              <a:t>restaurants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world", according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Michelin.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33679">
              <a:lnSpc>
                <a:spcPts val="1270"/>
              </a:lnSpc>
              <a:spcBef>
                <a:spcPts val="5"/>
              </a:spcBef>
            </a:pPr>
            <a:r>
              <a:rPr sz="1100" spc="-5" dirty="0">
                <a:latin typeface="Times New Roman"/>
                <a:cs typeface="Times New Roman"/>
              </a:rPr>
              <a:t>So </a:t>
            </a:r>
            <a:r>
              <a:rPr sz="1100" spc="5" dirty="0">
                <a:latin typeface="Times New Roman"/>
                <a:cs typeface="Times New Roman"/>
              </a:rPr>
              <a:t>it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evident </a:t>
            </a:r>
            <a:r>
              <a:rPr sz="1100" dirty="0">
                <a:latin typeface="Times New Roman"/>
                <a:cs typeface="Times New Roman"/>
              </a:rPr>
              <a:t>that to </a:t>
            </a:r>
            <a:r>
              <a:rPr sz="1100" spc="-10" dirty="0">
                <a:latin typeface="Times New Roman"/>
                <a:cs typeface="Times New Roman"/>
              </a:rPr>
              <a:t>survive </a:t>
            </a:r>
            <a:r>
              <a:rPr sz="1100" dirty="0">
                <a:latin typeface="Times New Roman"/>
                <a:cs typeface="Times New Roman"/>
              </a:rPr>
              <a:t>in such </a:t>
            </a:r>
            <a:r>
              <a:rPr sz="1100" spc="-5" dirty="0">
                <a:latin typeface="Times New Roman"/>
                <a:cs typeface="Times New Roman"/>
              </a:rPr>
              <a:t>competitive market </a:t>
            </a:r>
            <a:r>
              <a:rPr sz="1100" dirty="0">
                <a:latin typeface="Times New Roman"/>
                <a:cs typeface="Times New Roman"/>
              </a:rPr>
              <a:t>it is very </a:t>
            </a:r>
            <a:r>
              <a:rPr sz="1100" spc="-5" dirty="0">
                <a:latin typeface="Times New Roman"/>
                <a:cs typeface="Times New Roman"/>
              </a:rPr>
              <a:t>important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startegically </a:t>
            </a:r>
            <a:r>
              <a:rPr sz="1100" dirty="0">
                <a:latin typeface="Times New Roman"/>
                <a:cs typeface="Times New Roman"/>
              </a:rPr>
              <a:t>plan.  </a:t>
            </a:r>
            <a:r>
              <a:rPr sz="1100" spc="-5" dirty="0">
                <a:latin typeface="Times New Roman"/>
                <a:cs typeface="Times New Roman"/>
              </a:rPr>
              <a:t>Various factors </a:t>
            </a:r>
            <a:r>
              <a:rPr sz="1100" dirty="0">
                <a:latin typeface="Times New Roman"/>
                <a:cs typeface="Times New Roman"/>
              </a:rPr>
              <a:t>need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-10" dirty="0">
                <a:latin typeface="Times New Roman"/>
                <a:cs typeface="Times New Roman"/>
              </a:rPr>
              <a:t>be </a:t>
            </a:r>
            <a:r>
              <a:rPr sz="1100" spc="-5" dirty="0">
                <a:latin typeface="Times New Roman"/>
                <a:cs typeface="Times New Roman"/>
              </a:rPr>
              <a:t>studied inorder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decide </a:t>
            </a:r>
            <a:r>
              <a:rPr sz="1100" dirty="0">
                <a:latin typeface="Times New Roman"/>
                <a:cs typeface="Times New Roman"/>
              </a:rPr>
              <a:t>on the </a:t>
            </a:r>
            <a:r>
              <a:rPr sz="1100" spc="-5" dirty="0">
                <a:latin typeface="Times New Roman"/>
                <a:cs typeface="Times New Roman"/>
              </a:rPr>
              <a:t>Location </a:t>
            </a:r>
            <a:r>
              <a:rPr sz="1100" dirty="0">
                <a:latin typeface="Times New Roman"/>
                <a:cs typeface="Times New Roman"/>
              </a:rPr>
              <a:t>such as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ts val="1290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Times New Roman"/>
                <a:cs typeface="Times New Roman"/>
              </a:rPr>
              <a:t>New York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Population</a:t>
            </a: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Times New Roman"/>
                <a:cs typeface="Times New Roman"/>
              </a:rPr>
              <a:t>New York City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Demographics</a:t>
            </a:r>
            <a:endParaRPr sz="1100">
              <a:latin typeface="Times New Roman"/>
              <a:cs typeface="Times New Roman"/>
            </a:endParaRPr>
          </a:p>
          <a:p>
            <a:pPr marL="469900" marR="114300" indent="-228600">
              <a:lnSpc>
                <a:spcPts val="1260"/>
              </a:lnSpc>
              <a:spcBef>
                <a:spcPts val="70"/>
              </a:spcBef>
              <a:buAutoNum type="arabicPeriod"/>
              <a:tabLst>
                <a:tab pos="469900" algn="l"/>
              </a:tabLst>
            </a:pPr>
            <a:r>
              <a:rPr sz="1100" dirty="0">
                <a:latin typeface="Times New Roman"/>
                <a:cs typeface="Times New Roman"/>
              </a:rPr>
              <a:t>Are there any </a:t>
            </a:r>
            <a:r>
              <a:rPr sz="1100" spc="-5" dirty="0">
                <a:latin typeface="Times New Roman"/>
                <a:cs typeface="Times New Roman"/>
              </a:rPr>
              <a:t>Farmers Markets, Wholesale markets etc </a:t>
            </a:r>
            <a:r>
              <a:rPr sz="1100" dirty="0">
                <a:latin typeface="Times New Roman"/>
                <a:cs typeface="Times New Roman"/>
              </a:rPr>
              <a:t>nearby so </a:t>
            </a:r>
            <a:r>
              <a:rPr sz="1100" spc="-5" dirty="0">
                <a:latin typeface="Times New Roman"/>
                <a:cs typeface="Times New Roman"/>
              </a:rPr>
              <a:t>that the ingredients can </a:t>
            </a:r>
            <a:r>
              <a:rPr sz="1100" dirty="0">
                <a:latin typeface="Times New Roman"/>
                <a:cs typeface="Times New Roman"/>
              </a:rPr>
              <a:t>be  purchased fresh to </a:t>
            </a:r>
            <a:r>
              <a:rPr sz="1100" spc="-5" dirty="0">
                <a:latin typeface="Times New Roman"/>
                <a:cs typeface="Times New Roman"/>
              </a:rPr>
              <a:t>maintain </a:t>
            </a:r>
            <a:r>
              <a:rPr sz="1100" dirty="0">
                <a:latin typeface="Times New Roman"/>
                <a:cs typeface="Times New Roman"/>
              </a:rPr>
              <a:t>quality and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cost?</a:t>
            </a:r>
            <a:endParaRPr sz="1100">
              <a:latin typeface="Times New Roman"/>
              <a:cs typeface="Times New Roman"/>
            </a:endParaRPr>
          </a:p>
          <a:p>
            <a:pPr marL="469900" marR="420370" indent="-228600">
              <a:lnSpc>
                <a:spcPts val="1260"/>
              </a:lnSpc>
              <a:spcBef>
                <a:spcPts val="10"/>
              </a:spcBef>
              <a:buAutoNum type="arabicPeriod"/>
              <a:tabLst>
                <a:tab pos="469900" algn="l"/>
              </a:tabLst>
            </a:pPr>
            <a:r>
              <a:rPr sz="1100" dirty="0">
                <a:latin typeface="Times New Roman"/>
                <a:cs typeface="Times New Roman"/>
              </a:rPr>
              <a:t>Are there any </a:t>
            </a:r>
            <a:r>
              <a:rPr sz="1100" spc="-5" dirty="0">
                <a:latin typeface="Times New Roman"/>
                <a:cs typeface="Times New Roman"/>
              </a:rPr>
              <a:t>venues like Gyms, </a:t>
            </a:r>
            <a:r>
              <a:rPr sz="1100" dirty="0">
                <a:latin typeface="Times New Roman"/>
                <a:cs typeface="Times New Roman"/>
              </a:rPr>
              <a:t>Entertainmnet </a:t>
            </a:r>
            <a:r>
              <a:rPr sz="1100" spc="-5" dirty="0">
                <a:latin typeface="Times New Roman"/>
                <a:cs typeface="Times New Roman"/>
              </a:rPr>
              <a:t>zones, Parks etc </a:t>
            </a:r>
            <a:r>
              <a:rPr sz="1100" dirty="0">
                <a:latin typeface="Times New Roman"/>
                <a:cs typeface="Times New Roman"/>
              </a:rPr>
              <a:t>nearby where </a:t>
            </a:r>
            <a:r>
              <a:rPr sz="1100" spc="-5" dirty="0">
                <a:latin typeface="Times New Roman"/>
                <a:cs typeface="Times New Roman"/>
              </a:rPr>
              <a:t>floating  </a:t>
            </a:r>
            <a:r>
              <a:rPr sz="1100" dirty="0">
                <a:latin typeface="Times New Roman"/>
                <a:cs typeface="Times New Roman"/>
              </a:rPr>
              <a:t>population </a:t>
            </a:r>
            <a:r>
              <a:rPr sz="1100" spc="-5" dirty="0">
                <a:latin typeface="Times New Roman"/>
                <a:cs typeface="Times New Roman"/>
              </a:rPr>
              <a:t>is </a:t>
            </a:r>
            <a:r>
              <a:rPr sz="1100" spc="-10" dirty="0">
                <a:latin typeface="Times New Roman"/>
                <a:cs typeface="Times New Roman"/>
              </a:rPr>
              <a:t>high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etc</a:t>
            </a: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ts val="1205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Times New Roman"/>
                <a:cs typeface="Times New Roman"/>
              </a:rPr>
              <a:t>Who </a:t>
            </a:r>
            <a:r>
              <a:rPr sz="1100" spc="-5" dirty="0">
                <a:latin typeface="Times New Roman"/>
                <a:cs typeface="Times New Roman"/>
              </a:rPr>
              <a:t>are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competitors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that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location?</a:t>
            </a: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Times New Roman"/>
                <a:cs typeface="Times New Roman"/>
              </a:rPr>
              <a:t>Cuisine </a:t>
            </a:r>
            <a:r>
              <a:rPr sz="1100" spc="-5" dirty="0">
                <a:latin typeface="Times New Roman"/>
                <a:cs typeface="Times New Roman"/>
              </a:rPr>
              <a:t>served </a:t>
            </a:r>
            <a:r>
              <a:rPr sz="1100" dirty="0">
                <a:latin typeface="Times New Roman"/>
                <a:cs typeface="Times New Roman"/>
              </a:rPr>
              <a:t>/ </a:t>
            </a:r>
            <a:r>
              <a:rPr sz="1100" spc="-5" dirty="0">
                <a:latin typeface="Times New Roman"/>
                <a:cs typeface="Times New Roman"/>
              </a:rPr>
              <a:t>Menu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competitors</a:t>
            </a: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spc="-5" dirty="0">
                <a:latin typeface="Times New Roman"/>
                <a:cs typeface="Times New Roman"/>
              </a:rPr>
              <a:t>Segmentation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Borough</a:t>
            </a: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Times New Roman"/>
                <a:cs typeface="Times New Roman"/>
              </a:rPr>
              <a:t>Untapped</a:t>
            </a:r>
            <a:r>
              <a:rPr sz="1100" spc="-5" dirty="0">
                <a:latin typeface="Times New Roman"/>
                <a:cs typeface="Times New Roman"/>
              </a:rPr>
              <a:t> markets</a:t>
            </a:r>
            <a:endParaRPr sz="1100">
              <a:latin typeface="Times New Roman"/>
              <a:cs typeface="Times New Roman"/>
            </a:endParaRPr>
          </a:p>
          <a:p>
            <a:pPr marL="469900" marR="4067810" indent="-228600">
              <a:lnSpc>
                <a:spcPts val="1260"/>
              </a:lnSpc>
              <a:spcBef>
                <a:spcPts val="60"/>
              </a:spcBef>
              <a:buAutoNum type="arabicPeriod"/>
              <a:tabLst>
                <a:tab pos="469900" algn="l"/>
              </a:tabLst>
            </a:pPr>
            <a:r>
              <a:rPr sz="1100" dirty="0">
                <a:latin typeface="Times New Roman"/>
                <a:cs typeface="Times New Roman"/>
              </a:rPr>
              <a:t>Saturated </a:t>
            </a:r>
            <a:r>
              <a:rPr sz="1100" spc="-5" dirty="0">
                <a:latin typeface="Times New Roman"/>
                <a:cs typeface="Times New Roman"/>
              </a:rPr>
              <a:t>markets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etc 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list can </a:t>
            </a:r>
            <a:r>
              <a:rPr sz="1100" spc="-10" dirty="0">
                <a:latin typeface="Times New Roman"/>
                <a:cs typeface="Times New Roman"/>
              </a:rPr>
              <a:t>go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on...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7978"/>
            <a:ext cx="5694680" cy="35369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5"/>
              </a:spcBef>
            </a:pPr>
            <a:r>
              <a:rPr sz="1100" b="1" dirty="0">
                <a:latin typeface="Times New Roman"/>
                <a:cs typeface="Times New Roman"/>
              </a:rPr>
              <a:t>Bronx, </a:t>
            </a:r>
            <a:r>
              <a:rPr sz="1100" b="1" spc="-5" dirty="0">
                <a:latin typeface="Times New Roman"/>
                <a:cs typeface="Times New Roman"/>
              </a:rPr>
              <a:t>Queens </a:t>
            </a:r>
            <a:r>
              <a:rPr sz="1100" b="1" dirty="0">
                <a:latin typeface="Times New Roman"/>
                <a:cs typeface="Times New Roman"/>
              </a:rPr>
              <a:t>and Staten Island Venues </a:t>
            </a:r>
            <a:r>
              <a:rPr sz="1100" b="1" spc="-5" dirty="0">
                <a:latin typeface="Times New Roman"/>
                <a:cs typeface="Times New Roman"/>
              </a:rPr>
              <a:t>Visualization </a:t>
            </a:r>
            <a:r>
              <a:rPr sz="1100" b="1" dirty="0">
                <a:latin typeface="Times New Roman"/>
                <a:cs typeface="Times New Roman"/>
              </a:rPr>
              <a:t>: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"BQS_venues" dataframe </a:t>
            </a:r>
            <a:r>
              <a:rPr sz="1100" dirty="0">
                <a:latin typeface="Times New Roman"/>
                <a:cs typeface="Times New Roman"/>
              </a:rPr>
              <a:t>has 10805  venues and </a:t>
            </a:r>
            <a:r>
              <a:rPr sz="1100" spc="-5" dirty="0">
                <a:latin typeface="Times New Roman"/>
                <a:cs typeface="Times New Roman"/>
              </a:rPr>
              <a:t>387 unique venue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types.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412748"/>
            <a:ext cx="5725667" cy="1071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2672582"/>
            <a:ext cx="36798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Bronx, </a:t>
            </a:r>
            <a:r>
              <a:rPr sz="1100" b="1" spc="-5" dirty="0">
                <a:latin typeface="Times New Roman"/>
                <a:cs typeface="Times New Roman"/>
              </a:rPr>
              <a:t>Queens </a:t>
            </a:r>
            <a:r>
              <a:rPr sz="1100" b="1" dirty="0">
                <a:latin typeface="Times New Roman"/>
                <a:cs typeface="Times New Roman"/>
              </a:rPr>
              <a:t>and Staten Island Venues Map </a:t>
            </a:r>
            <a:r>
              <a:rPr sz="1100" b="1" spc="-5" dirty="0">
                <a:latin typeface="Times New Roman"/>
                <a:cs typeface="Times New Roman"/>
              </a:rPr>
              <a:t>Visualization</a:t>
            </a:r>
            <a:r>
              <a:rPr sz="1100" b="1" spc="-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3032760"/>
            <a:ext cx="5728716" cy="2334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1700" y="5517889"/>
            <a:ext cx="5640705" cy="273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4.RESULTS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95275">
              <a:lnSpc>
                <a:spcPct val="95900"/>
              </a:lnSpc>
            </a:pPr>
            <a:r>
              <a:rPr sz="1100" dirty="0">
                <a:latin typeface="Times New Roman"/>
                <a:cs typeface="Times New Roman"/>
              </a:rPr>
              <a:t>From this venues </a:t>
            </a:r>
            <a:r>
              <a:rPr sz="1100" spc="-5" dirty="0">
                <a:latin typeface="Times New Roman"/>
                <a:cs typeface="Times New Roman"/>
              </a:rPr>
              <a:t>data </a:t>
            </a:r>
            <a:r>
              <a:rPr sz="1100" dirty="0">
                <a:latin typeface="Times New Roman"/>
                <a:cs typeface="Times New Roman"/>
              </a:rPr>
              <a:t>we filtered and </a:t>
            </a:r>
            <a:r>
              <a:rPr sz="1100" spc="-5" dirty="0">
                <a:latin typeface="Times New Roman"/>
                <a:cs typeface="Times New Roman"/>
              </a:rPr>
              <a:t>used only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restaurant </a:t>
            </a:r>
            <a:r>
              <a:rPr sz="1100" spc="-5" dirty="0">
                <a:latin typeface="Times New Roman"/>
                <a:cs typeface="Times New Roman"/>
              </a:rPr>
              <a:t>data for Brooklyn </a:t>
            </a:r>
            <a:r>
              <a:rPr sz="1100" dirty="0">
                <a:latin typeface="Times New Roman"/>
                <a:cs typeface="Times New Roman"/>
              </a:rPr>
              <a:t>&amp; Manhattan  clustering and </a:t>
            </a:r>
            <a:r>
              <a:rPr sz="1100" spc="-5" dirty="0">
                <a:latin typeface="Times New Roman"/>
                <a:cs typeface="Times New Roman"/>
              </a:rPr>
              <a:t>Bronx, Queens and Staten </a:t>
            </a:r>
            <a:r>
              <a:rPr sz="1100" dirty="0">
                <a:latin typeface="Times New Roman"/>
                <a:cs typeface="Times New Roman"/>
              </a:rPr>
              <a:t>Island </a:t>
            </a:r>
            <a:r>
              <a:rPr sz="1100" spc="-5" dirty="0">
                <a:latin typeface="Times New Roman"/>
                <a:cs typeface="Times New Roman"/>
              </a:rPr>
              <a:t>clustering. </a:t>
            </a:r>
            <a:r>
              <a:rPr sz="1100" dirty="0">
                <a:latin typeface="Times New Roman"/>
                <a:cs typeface="Times New Roman"/>
              </a:rPr>
              <a:t>As we </a:t>
            </a:r>
            <a:r>
              <a:rPr sz="1100" spc="-5" dirty="0">
                <a:latin typeface="Times New Roman"/>
                <a:cs typeface="Times New Roman"/>
              </a:rPr>
              <a:t>focussed only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5" dirty="0">
                <a:latin typeface="Times New Roman"/>
                <a:cs typeface="Times New Roman"/>
              </a:rPr>
              <a:t>restaurants  </a:t>
            </a:r>
            <a:r>
              <a:rPr sz="1100" dirty="0">
                <a:latin typeface="Times New Roman"/>
                <a:cs typeface="Times New Roman"/>
              </a:rPr>
              <a:t>business.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Times New Roman"/>
                <a:cs typeface="Times New Roman"/>
              </a:rPr>
              <a:t>Neighborhood K-Means clustering </a:t>
            </a:r>
            <a:r>
              <a:rPr sz="1100" b="1" dirty="0">
                <a:latin typeface="Times New Roman"/>
                <a:cs typeface="Times New Roman"/>
              </a:rPr>
              <a:t>based on mean </a:t>
            </a:r>
            <a:r>
              <a:rPr sz="1100" b="1" spc="-5" dirty="0">
                <a:latin typeface="Times New Roman"/>
                <a:cs typeface="Times New Roman"/>
              </a:rPr>
              <a:t>occurrence </a:t>
            </a:r>
            <a:r>
              <a:rPr sz="1100" b="1" spc="-10" dirty="0">
                <a:latin typeface="Times New Roman"/>
                <a:cs typeface="Times New Roman"/>
              </a:rPr>
              <a:t>of </a:t>
            </a:r>
            <a:r>
              <a:rPr sz="1100" b="1" spc="-5" dirty="0">
                <a:latin typeface="Times New Roman"/>
                <a:cs typeface="Times New Roman"/>
              </a:rPr>
              <a:t>venue category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3655">
              <a:lnSpc>
                <a:spcPts val="1260"/>
              </a:lnSpc>
            </a:pP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dirty="0">
                <a:latin typeface="Times New Roman"/>
                <a:cs typeface="Times New Roman"/>
              </a:rPr>
              <a:t>cluster </a:t>
            </a:r>
            <a:r>
              <a:rPr sz="1100" spc="-5" dirty="0">
                <a:latin typeface="Times New Roman"/>
                <a:cs typeface="Times New Roman"/>
              </a:rPr>
              <a:t>the neighborhoods </a:t>
            </a:r>
            <a:r>
              <a:rPr sz="1100" dirty="0">
                <a:latin typeface="Times New Roman"/>
                <a:cs typeface="Times New Roman"/>
              </a:rPr>
              <a:t>into two </a:t>
            </a:r>
            <a:r>
              <a:rPr sz="1100" spc="-5" dirty="0">
                <a:latin typeface="Times New Roman"/>
                <a:cs typeface="Times New Roman"/>
              </a:rPr>
              <a:t>clusters </a:t>
            </a:r>
            <a:r>
              <a:rPr sz="1100" dirty="0">
                <a:latin typeface="Times New Roman"/>
                <a:cs typeface="Times New Roman"/>
              </a:rPr>
              <a:t>we </a:t>
            </a:r>
            <a:r>
              <a:rPr sz="1100" spc="-5" dirty="0">
                <a:latin typeface="Times New Roman"/>
                <a:cs typeface="Times New Roman"/>
              </a:rPr>
              <a:t>used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K-Means clustering Algorithm. </a:t>
            </a:r>
            <a:r>
              <a:rPr sz="1100" i="1" spc="-5" dirty="0">
                <a:latin typeface="Times New Roman"/>
                <a:cs typeface="Times New Roman"/>
              </a:rPr>
              <a:t>k</a:t>
            </a:r>
            <a:r>
              <a:rPr sz="1100" spc="-5" dirty="0">
                <a:latin typeface="Times New Roman"/>
                <a:cs typeface="Times New Roman"/>
              </a:rPr>
              <a:t>-means  </a:t>
            </a:r>
            <a:r>
              <a:rPr sz="1100" dirty="0">
                <a:latin typeface="Times New Roman"/>
                <a:cs typeface="Times New Roman"/>
              </a:rPr>
              <a:t>clustering aims to </a:t>
            </a:r>
            <a:r>
              <a:rPr sz="1100" spc="-5" dirty="0">
                <a:latin typeface="Times New Roman"/>
                <a:cs typeface="Times New Roman"/>
              </a:rPr>
              <a:t>partition </a:t>
            </a:r>
            <a:r>
              <a:rPr sz="1100" i="1" dirty="0">
                <a:latin typeface="Times New Roman"/>
                <a:cs typeface="Times New Roman"/>
              </a:rPr>
              <a:t>n </a:t>
            </a:r>
            <a:r>
              <a:rPr sz="1100" spc="-5" dirty="0">
                <a:latin typeface="Times New Roman"/>
                <a:cs typeface="Times New Roman"/>
              </a:rPr>
              <a:t>observations into </a:t>
            </a:r>
            <a:r>
              <a:rPr sz="1100" i="1" dirty="0">
                <a:latin typeface="Times New Roman"/>
                <a:cs typeface="Times New Roman"/>
              </a:rPr>
              <a:t>k </a:t>
            </a:r>
            <a:r>
              <a:rPr sz="1100" spc="-5" dirty="0">
                <a:latin typeface="Times New Roman"/>
                <a:cs typeface="Times New Roman"/>
              </a:rPr>
              <a:t>clusters in </a:t>
            </a:r>
            <a:r>
              <a:rPr sz="1100" dirty="0">
                <a:latin typeface="Times New Roman"/>
                <a:cs typeface="Times New Roman"/>
              </a:rPr>
              <a:t>which </a:t>
            </a:r>
            <a:r>
              <a:rPr sz="1100" spc="-5" dirty="0">
                <a:latin typeface="Times New Roman"/>
                <a:cs typeface="Times New Roman"/>
              </a:rPr>
              <a:t>each observation belongs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the  </a:t>
            </a:r>
            <a:r>
              <a:rPr sz="1100" dirty="0">
                <a:latin typeface="Times New Roman"/>
                <a:cs typeface="Times New Roman"/>
              </a:rPr>
              <a:t>cluster </a:t>
            </a:r>
            <a:r>
              <a:rPr sz="1100" spc="-5" dirty="0">
                <a:latin typeface="Times New Roman"/>
                <a:cs typeface="Times New Roman"/>
              </a:rPr>
              <a:t>with the nearest </a:t>
            </a:r>
            <a:r>
              <a:rPr sz="1100" spc="-10" dirty="0">
                <a:latin typeface="Times New Roman"/>
                <a:cs typeface="Times New Roman"/>
              </a:rPr>
              <a:t>mean. It </a:t>
            </a:r>
            <a:r>
              <a:rPr sz="1100" dirty="0">
                <a:latin typeface="Times New Roman"/>
                <a:cs typeface="Times New Roman"/>
              </a:rPr>
              <a:t>uses </a:t>
            </a:r>
            <a:r>
              <a:rPr sz="1100" spc="-5" dirty="0">
                <a:latin typeface="Times New Roman"/>
                <a:cs typeface="Times New Roman"/>
              </a:rPr>
              <a:t>iterative refinement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approach.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Brooklyn &amp; </a:t>
            </a:r>
            <a:r>
              <a:rPr sz="1100" b="1" spc="-5" dirty="0">
                <a:latin typeface="Times New Roman"/>
                <a:cs typeface="Times New Roman"/>
              </a:rPr>
              <a:t>Manhattan</a:t>
            </a:r>
            <a:r>
              <a:rPr sz="1100" b="1" spc="-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260"/>
              </a:lnSpc>
            </a:pPr>
            <a:r>
              <a:rPr sz="1100" spc="-10" dirty="0">
                <a:latin typeface="Times New Roman"/>
                <a:cs typeface="Times New Roman"/>
              </a:rPr>
              <a:t>In </a:t>
            </a:r>
            <a:r>
              <a:rPr sz="1100" dirty="0">
                <a:latin typeface="Times New Roman"/>
                <a:cs typeface="Times New Roman"/>
              </a:rPr>
              <a:t>the below </a:t>
            </a:r>
            <a:r>
              <a:rPr sz="1100" spc="-5" dirty="0">
                <a:latin typeface="Times New Roman"/>
                <a:cs typeface="Times New Roman"/>
              </a:rPr>
              <a:t>Map Visualization, </a:t>
            </a:r>
            <a:r>
              <a:rPr sz="1100" dirty="0">
                <a:latin typeface="Times New Roman"/>
                <a:cs typeface="Times New Roman"/>
              </a:rPr>
              <a:t>we </a:t>
            </a:r>
            <a:r>
              <a:rPr sz="1100" spc="-5" dirty="0">
                <a:latin typeface="Times New Roman"/>
                <a:cs typeface="Times New Roman"/>
              </a:rPr>
              <a:t>can see the different types </a:t>
            </a:r>
            <a:r>
              <a:rPr sz="1100" dirty="0">
                <a:latin typeface="Times New Roman"/>
                <a:cs typeface="Times New Roman"/>
              </a:rPr>
              <a:t>of clusters </a:t>
            </a:r>
            <a:r>
              <a:rPr sz="1100" spc="-5" dirty="0">
                <a:latin typeface="Times New Roman"/>
                <a:cs typeface="Times New Roman"/>
              </a:rPr>
              <a:t>created </a:t>
            </a:r>
            <a:r>
              <a:rPr sz="1100" dirty="0">
                <a:latin typeface="Times New Roman"/>
                <a:cs typeface="Times New Roman"/>
              </a:rPr>
              <a:t>by using K-Means  for </a:t>
            </a:r>
            <a:r>
              <a:rPr sz="1100" spc="-5" dirty="0">
                <a:latin typeface="Times New Roman"/>
                <a:cs typeface="Times New Roman"/>
              </a:rPr>
              <a:t>Brooklyn </a:t>
            </a:r>
            <a:r>
              <a:rPr sz="1100" dirty="0">
                <a:latin typeface="Times New Roman"/>
                <a:cs typeface="Times New Roman"/>
              </a:rPr>
              <a:t>&amp;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Manhattan.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12876"/>
            <a:ext cx="5730239" cy="2353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1700" y="3419342"/>
            <a:ext cx="5640705" cy="202882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152400">
              <a:lnSpc>
                <a:spcPts val="1260"/>
              </a:lnSpc>
              <a:spcBef>
                <a:spcPts val="195"/>
              </a:spcBef>
            </a:pPr>
            <a:r>
              <a:rPr sz="1100" b="1" dirty="0">
                <a:latin typeface="Times New Roman"/>
                <a:cs typeface="Times New Roman"/>
              </a:rPr>
              <a:t>Cluster0 :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Total and Total </a:t>
            </a:r>
            <a:r>
              <a:rPr sz="1100" spc="-5" dirty="0">
                <a:latin typeface="Times New Roman"/>
                <a:cs typeface="Times New Roman"/>
              </a:rPr>
              <a:t>Sum </a:t>
            </a:r>
            <a:r>
              <a:rPr sz="1100" dirty="0">
                <a:latin typeface="Times New Roman"/>
                <a:cs typeface="Times New Roman"/>
              </a:rPr>
              <a:t>of cluster0 </a:t>
            </a:r>
            <a:r>
              <a:rPr sz="1100" spc="-5" dirty="0">
                <a:latin typeface="Times New Roman"/>
                <a:cs typeface="Times New Roman"/>
              </a:rPr>
              <a:t>has smallest </a:t>
            </a:r>
            <a:r>
              <a:rPr sz="1100" dirty="0">
                <a:latin typeface="Times New Roman"/>
                <a:cs typeface="Times New Roman"/>
              </a:rPr>
              <a:t>value. </a:t>
            </a:r>
            <a:r>
              <a:rPr sz="1100" spc="-15" dirty="0">
                <a:latin typeface="Times New Roman"/>
                <a:cs typeface="Times New Roman"/>
              </a:rPr>
              <a:t>It </a:t>
            </a:r>
            <a:r>
              <a:rPr sz="1100" dirty="0">
                <a:latin typeface="Times New Roman"/>
                <a:cs typeface="Times New Roman"/>
              </a:rPr>
              <a:t>shows that </a:t>
            </a:r>
            <a:r>
              <a:rPr sz="1100" spc="-5" dirty="0">
                <a:latin typeface="Times New Roman"/>
                <a:cs typeface="Times New Roman"/>
              </a:rPr>
              <a:t>the market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not  </a:t>
            </a:r>
            <a:r>
              <a:rPr sz="1100" dirty="0">
                <a:latin typeface="Times New Roman"/>
                <a:cs typeface="Times New Roman"/>
              </a:rPr>
              <a:t>saturated.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87655">
              <a:lnSpc>
                <a:spcPts val="1270"/>
              </a:lnSpc>
            </a:pPr>
            <a:r>
              <a:rPr sz="1100" b="1" dirty="0">
                <a:latin typeface="Times New Roman"/>
                <a:cs typeface="Times New Roman"/>
              </a:rPr>
              <a:t>Cluster1 :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Total and Total </a:t>
            </a:r>
            <a:r>
              <a:rPr sz="1100" spc="-5" dirty="0">
                <a:latin typeface="Times New Roman"/>
                <a:cs typeface="Times New Roman"/>
              </a:rPr>
              <a:t>Sum </a:t>
            </a:r>
            <a:r>
              <a:rPr sz="1100" dirty="0">
                <a:latin typeface="Times New Roman"/>
                <a:cs typeface="Times New Roman"/>
              </a:rPr>
              <a:t>of cluster1 </a:t>
            </a:r>
            <a:r>
              <a:rPr sz="1100" spc="-5" dirty="0">
                <a:latin typeface="Times New Roman"/>
                <a:cs typeface="Times New Roman"/>
              </a:rPr>
              <a:t>has highest </a:t>
            </a:r>
            <a:r>
              <a:rPr sz="1100" dirty="0">
                <a:latin typeface="Times New Roman"/>
                <a:cs typeface="Times New Roman"/>
              </a:rPr>
              <a:t>value. </a:t>
            </a:r>
            <a:r>
              <a:rPr sz="1100" spc="-15" dirty="0">
                <a:latin typeface="Times New Roman"/>
                <a:cs typeface="Times New Roman"/>
              </a:rPr>
              <a:t>It </a:t>
            </a:r>
            <a:r>
              <a:rPr sz="1100" dirty="0">
                <a:latin typeface="Times New Roman"/>
                <a:cs typeface="Times New Roman"/>
              </a:rPr>
              <a:t>shows </a:t>
            </a:r>
            <a:r>
              <a:rPr sz="1100" spc="-5" dirty="0">
                <a:latin typeface="Times New Roman"/>
                <a:cs typeface="Times New Roman"/>
              </a:rPr>
              <a:t>that the markets are  </a:t>
            </a:r>
            <a:r>
              <a:rPr sz="1100" dirty="0">
                <a:latin typeface="Times New Roman"/>
                <a:cs typeface="Times New Roman"/>
              </a:rPr>
              <a:t>saturated. </a:t>
            </a:r>
            <a:r>
              <a:rPr sz="1100" spc="-5" dirty="0">
                <a:latin typeface="Times New Roman"/>
                <a:cs typeface="Times New Roman"/>
              </a:rPr>
              <a:t>Number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restaurants </a:t>
            </a:r>
            <a:r>
              <a:rPr sz="1100" dirty="0">
                <a:latin typeface="Times New Roman"/>
                <a:cs typeface="Times New Roman"/>
              </a:rPr>
              <a:t>are </a:t>
            </a:r>
            <a:r>
              <a:rPr sz="1100" spc="-5" dirty="0">
                <a:latin typeface="Times New Roman"/>
                <a:cs typeface="Times New Roman"/>
              </a:rPr>
              <a:t>very </a:t>
            </a:r>
            <a:r>
              <a:rPr sz="1100" dirty="0">
                <a:latin typeface="Times New Roman"/>
                <a:cs typeface="Times New Roman"/>
              </a:rPr>
              <a:t>high.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Times New Roman"/>
                <a:cs typeface="Times New Roman"/>
              </a:rPr>
              <a:t>There are no </a:t>
            </a:r>
            <a:r>
              <a:rPr sz="1100" spc="-5" dirty="0">
                <a:latin typeface="Times New Roman"/>
                <a:cs typeface="Times New Roman"/>
              </a:rPr>
              <a:t>untapped neighborhoods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Brooklyn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Manhattan.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b="1" dirty="0">
                <a:latin typeface="Times New Roman"/>
                <a:cs typeface="Times New Roman"/>
              </a:rPr>
              <a:t>Bronx, </a:t>
            </a:r>
            <a:r>
              <a:rPr sz="1100" b="1" spc="-5" dirty="0">
                <a:latin typeface="Times New Roman"/>
                <a:cs typeface="Times New Roman"/>
              </a:rPr>
              <a:t>Queens </a:t>
            </a:r>
            <a:r>
              <a:rPr sz="1100" b="1" dirty="0">
                <a:latin typeface="Times New Roman"/>
                <a:cs typeface="Times New Roman"/>
              </a:rPr>
              <a:t>and Staten Island</a:t>
            </a:r>
            <a:r>
              <a:rPr sz="1100" b="1" spc="-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260"/>
              </a:lnSpc>
            </a:pPr>
            <a:r>
              <a:rPr sz="1100" spc="-10" dirty="0">
                <a:latin typeface="Times New Roman"/>
                <a:cs typeface="Times New Roman"/>
              </a:rPr>
              <a:t>In </a:t>
            </a:r>
            <a:r>
              <a:rPr sz="1100" dirty="0">
                <a:latin typeface="Times New Roman"/>
                <a:cs typeface="Times New Roman"/>
              </a:rPr>
              <a:t>the below </a:t>
            </a:r>
            <a:r>
              <a:rPr sz="1100" spc="-5" dirty="0">
                <a:latin typeface="Times New Roman"/>
                <a:cs typeface="Times New Roman"/>
              </a:rPr>
              <a:t>Map Visualization, </a:t>
            </a:r>
            <a:r>
              <a:rPr sz="1100" dirty="0">
                <a:latin typeface="Times New Roman"/>
                <a:cs typeface="Times New Roman"/>
              </a:rPr>
              <a:t>we </a:t>
            </a:r>
            <a:r>
              <a:rPr sz="1100" spc="-5" dirty="0">
                <a:latin typeface="Times New Roman"/>
                <a:cs typeface="Times New Roman"/>
              </a:rPr>
              <a:t>can see the different types </a:t>
            </a:r>
            <a:r>
              <a:rPr sz="1100" dirty="0">
                <a:latin typeface="Times New Roman"/>
                <a:cs typeface="Times New Roman"/>
              </a:rPr>
              <a:t>of clusters </a:t>
            </a:r>
            <a:r>
              <a:rPr sz="1100" spc="-5" dirty="0">
                <a:latin typeface="Times New Roman"/>
                <a:cs typeface="Times New Roman"/>
              </a:rPr>
              <a:t>created </a:t>
            </a:r>
            <a:r>
              <a:rPr sz="1100" dirty="0">
                <a:latin typeface="Times New Roman"/>
                <a:cs typeface="Times New Roman"/>
              </a:rPr>
              <a:t>by using K-Means  for </a:t>
            </a:r>
            <a:r>
              <a:rPr sz="1100" spc="-5" dirty="0">
                <a:latin typeface="Times New Roman"/>
                <a:cs typeface="Times New Roman"/>
              </a:rPr>
              <a:t>Bronx, Queens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Staten </a:t>
            </a:r>
            <a:r>
              <a:rPr sz="1100" dirty="0">
                <a:latin typeface="Times New Roman"/>
                <a:cs typeface="Times New Roman"/>
              </a:rPr>
              <a:t>Island.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5618988"/>
            <a:ext cx="5721096" cy="23347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700" y="8105642"/>
            <a:ext cx="5493385" cy="3556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270"/>
              </a:lnSpc>
              <a:spcBef>
                <a:spcPts val="185"/>
              </a:spcBef>
            </a:pPr>
            <a:r>
              <a:rPr sz="1100" b="1" dirty="0">
                <a:latin typeface="Times New Roman"/>
                <a:cs typeface="Times New Roman"/>
              </a:rPr>
              <a:t>Cluster0 :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Total and Total </a:t>
            </a:r>
            <a:r>
              <a:rPr sz="1100" spc="-5" dirty="0">
                <a:latin typeface="Times New Roman"/>
                <a:cs typeface="Times New Roman"/>
              </a:rPr>
              <a:t>Sum </a:t>
            </a:r>
            <a:r>
              <a:rPr sz="1100" dirty="0">
                <a:latin typeface="Times New Roman"/>
                <a:cs typeface="Times New Roman"/>
              </a:rPr>
              <a:t>of cluster0 </a:t>
            </a:r>
            <a:r>
              <a:rPr sz="1100" spc="-5" dirty="0">
                <a:latin typeface="Times New Roman"/>
                <a:cs typeface="Times New Roman"/>
              </a:rPr>
              <a:t>has smallest </a:t>
            </a:r>
            <a:r>
              <a:rPr sz="1100" dirty="0">
                <a:latin typeface="Times New Roman"/>
                <a:cs typeface="Times New Roman"/>
              </a:rPr>
              <a:t>value. </a:t>
            </a:r>
            <a:r>
              <a:rPr sz="1100" spc="-15" dirty="0">
                <a:latin typeface="Times New Roman"/>
                <a:cs typeface="Times New Roman"/>
              </a:rPr>
              <a:t>It </a:t>
            </a:r>
            <a:r>
              <a:rPr sz="1100" dirty="0">
                <a:latin typeface="Times New Roman"/>
                <a:cs typeface="Times New Roman"/>
              </a:rPr>
              <a:t>shows that </a:t>
            </a:r>
            <a:r>
              <a:rPr sz="1100" spc="-5" dirty="0">
                <a:latin typeface="Times New Roman"/>
                <a:cs typeface="Times New Roman"/>
              </a:rPr>
              <a:t>the market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not  </a:t>
            </a:r>
            <a:r>
              <a:rPr sz="1100" dirty="0">
                <a:latin typeface="Times New Roman"/>
                <a:cs typeface="Times New Roman"/>
              </a:rPr>
              <a:t>saturated. </a:t>
            </a:r>
            <a:r>
              <a:rPr sz="1100" spc="-5" dirty="0">
                <a:latin typeface="Times New Roman"/>
                <a:cs typeface="Times New Roman"/>
              </a:rPr>
              <a:t>There are untapped neighborhoods. List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-10" dirty="0">
                <a:latin typeface="Times New Roman"/>
                <a:cs typeface="Times New Roman"/>
              </a:rPr>
              <a:t>as </a:t>
            </a:r>
            <a:r>
              <a:rPr sz="1100" spc="-5" dirty="0">
                <a:latin typeface="Times New Roman"/>
                <a:cs typeface="Times New Roman"/>
              </a:rPr>
              <a:t>given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below.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8630411"/>
            <a:ext cx="4562855" cy="10866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7978"/>
            <a:ext cx="5734050" cy="3580129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381000">
              <a:lnSpc>
                <a:spcPts val="1260"/>
              </a:lnSpc>
              <a:spcBef>
                <a:spcPts val="195"/>
              </a:spcBef>
            </a:pPr>
            <a:r>
              <a:rPr sz="1100" b="1" dirty="0">
                <a:latin typeface="Times New Roman"/>
                <a:cs typeface="Times New Roman"/>
              </a:rPr>
              <a:t>Cluster1 :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Total and Total </a:t>
            </a:r>
            <a:r>
              <a:rPr sz="1100" spc="-5" dirty="0">
                <a:latin typeface="Times New Roman"/>
                <a:cs typeface="Times New Roman"/>
              </a:rPr>
              <a:t>Sum </a:t>
            </a:r>
            <a:r>
              <a:rPr sz="1100" dirty="0">
                <a:latin typeface="Times New Roman"/>
                <a:cs typeface="Times New Roman"/>
              </a:rPr>
              <a:t>of cluster1 </a:t>
            </a:r>
            <a:r>
              <a:rPr sz="1100" spc="-5" dirty="0">
                <a:latin typeface="Times New Roman"/>
                <a:cs typeface="Times New Roman"/>
              </a:rPr>
              <a:t>has highest </a:t>
            </a:r>
            <a:r>
              <a:rPr sz="1100" dirty="0">
                <a:latin typeface="Times New Roman"/>
                <a:cs typeface="Times New Roman"/>
              </a:rPr>
              <a:t>value. </a:t>
            </a:r>
            <a:r>
              <a:rPr sz="1100" spc="-15" dirty="0">
                <a:latin typeface="Times New Roman"/>
                <a:cs typeface="Times New Roman"/>
              </a:rPr>
              <a:t>It </a:t>
            </a:r>
            <a:r>
              <a:rPr sz="1100" dirty="0">
                <a:latin typeface="Times New Roman"/>
                <a:cs typeface="Times New Roman"/>
              </a:rPr>
              <a:t>shows </a:t>
            </a:r>
            <a:r>
              <a:rPr sz="1100" spc="-5" dirty="0">
                <a:latin typeface="Times New Roman"/>
                <a:cs typeface="Times New Roman"/>
              </a:rPr>
              <a:t>that the markets are  </a:t>
            </a:r>
            <a:r>
              <a:rPr sz="1100" dirty="0">
                <a:latin typeface="Times New Roman"/>
                <a:cs typeface="Times New Roman"/>
              </a:rPr>
              <a:t>saturated. </a:t>
            </a:r>
            <a:r>
              <a:rPr sz="1100" spc="-5" dirty="0">
                <a:latin typeface="Times New Roman"/>
                <a:cs typeface="Times New Roman"/>
              </a:rPr>
              <a:t>Number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restaurants </a:t>
            </a:r>
            <a:r>
              <a:rPr sz="1100" dirty="0">
                <a:latin typeface="Times New Roman"/>
                <a:cs typeface="Times New Roman"/>
              </a:rPr>
              <a:t>are </a:t>
            </a:r>
            <a:r>
              <a:rPr sz="1100" spc="-5" dirty="0">
                <a:latin typeface="Times New Roman"/>
                <a:cs typeface="Times New Roman"/>
              </a:rPr>
              <a:t>very </a:t>
            </a:r>
            <a:r>
              <a:rPr sz="1100" dirty="0">
                <a:latin typeface="Times New Roman"/>
                <a:cs typeface="Times New Roman"/>
              </a:rPr>
              <a:t>high.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46685" indent="-134620">
              <a:lnSpc>
                <a:spcPct val="100000"/>
              </a:lnSpc>
              <a:buSzPct val="92857"/>
              <a:buAutoNum type="arabicPeriod" startAt="5"/>
              <a:tabLst>
                <a:tab pos="147320" algn="l"/>
              </a:tabLst>
            </a:pPr>
            <a:r>
              <a:rPr sz="1400" b="1" dirty="0">
                <a:latin typeface="Times New Roman"/>
                <a:cs typeface="Times New Roman"/>
              </a:rPr>
              <a:t>DISCUSSION:</a:t>
            </a:r>
            <a:endParaRPr sz="14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295"/>
              </a:lnSpc>
              <a:spcBef>
                <a:spcPts val="1345"/>
              </a:spcBef>
              <a:buAutoNum type="arabicPeriod"/>
              <a:tabLst>
                <a:tab pos="469900" algn="l"/>
              </a:tabLst>
            </a:pPr>
            <a:r>
              <a:rPr sz="1100" dirty="0">
                <a:latin typeface="Times New Roman"/>
                <a:cs typeface="Times New Roman"/>
              </a:rPr>
              <a:t>There is </a:t>
            </a:r>
            <a:r>
              <a:rPr sz="1100" spc="-5" dirty="0">
                <a:latin typeface="Times New Roman"/>
                <a:cs typeface="Times New Roman"/>
              </a:rPr>
              <a:t>scope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increase Farmers markets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Bronx, Queens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Staten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Island.</a:t>
            </a:r>
            <a:endParaRPr sz="11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Times New Roman"/>
                <a:cs typeface="Times New Roman"/>
              </a:rPr>
              <a:t>There is </a:t>
            </a:r>
            <a:r>
              <a:rPr sz="1100" spc="-5" dirty="0">
                <a:latin typeface="Times New Roman"/>
                <a:cs typeface="Times New Roman"/>
              </a:rPr>
              <a:t>scope </a:t>
            </a:r>
            <a:r>
              <a:rPr sz="1100" dirty="0">
                <a:latin typeface="Times New Roman"/>
                <a:cs typeface="Times New Roman"/>
              </a:rPr>
              <a:t>to explore </a:t>
            </a:r>
            <a:r>
              <a:rPr sz="1100" spc="-5" dirty="0">
                <a:latin typeface="Times New Roman"/>
                <a:cs typeface="Times New Roman"/>
              </a:rPr>
              <a:t>cuisines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various </a:t>
            </a:r>
            <a:r>
              <a:rPr sz="1100" dirty="0">
                <a:latin typeface="Times New Roman"/>
                <a:cs typeface="Times New Roman"/>
              </a:rPr>
              <a:t>countries in Bronx, </a:t>
            </a:r>
            <a:r>
              <a:rPr sz="1100" spc="-5" dirty="0">
                <a:latin typeface="Times New Roman"/>
                <a:cs typeface="Times New Roman"/>
              </a:rPr>
              <a:t>Queens and Staten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Island.</a:t>
            </a:r>
            <a:endParaRPr sz="1100">
              <a:latin typeface="Times New Roman"/>
              <a:cs typeface="Times New Roman"/>
            </a:endParaRPr>
          </a:p>
          <a:p>
            <a:pPr marL="469900" marR="57150" lvl="1" indent="-228600">
              <a:lnSpc>
                <a:spcPct val="959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sz="1100" spc="-10" dirty="0">
                <a:latin typeface="Times New Roman"/>
                <a:cs typeface="Times New Roman"/>
              </a:rPr>
              <a:t>In </a:t>
            </a:r>
            <a:r>
              <a:rPr sz="1100" dirty="0">
                <a:latin typeface="Times New Roman"/>
                <a:cs typeface="Times New Roman"/>
              </a:rPr>
              <a:t>Manhattan and </a:t>
            </a:r>
            <a:r>
              <a:rPr sz="1100" spc="-5" dirty="0">
                <a:latin typeface="Times New Roman"/>
                <a:cs typeface="Times New Roman"/>
              </a:rPr>
              <a:t>Brooklyn restaurants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cuisines </a:t>
            </a:r>
            <a:r>
              <a:rPr sz="1100" dirty="0">
                <a:latin typeface="Times New Roman"/>
                <a:cs typeface="Times New Roman"/>
              </a:rPr>
              <a:t>of many countries are </a:t>
            </a:r>
            <a:r>
              <a:rPr sz="1100" spc="-5" dirty="0">
                <a:latin typeface="Times New Roman"/>
                <a:cs typeface="Times New Roman"/>
              </a:rPr>
              <a:t>available. </a:t>
            </a:r>
            <a:r>
              <a:rPr sz="1100" dirty="0">
                <a:latin typeface="Times New Roman"/>
                <a:cs typeface="Times New Roman"/>
              </a:rPr>
              <a:t>So </a:t>
            </a:r>
            <a:r>
              <a:rPr sz="1100" spc="-5" dirty="0">
                <a:latin typeface="Times New Roman"/>
                <a:cs typeface="Times New Roman"/>
              </a:rPr>
              <a:t>if </a:t>
            </a:r>
            <a:r>
              <a:rPr sz="1100" dirty="0">
                <a:latin typeface="Times New Roman"/>
                <a:cs typeface="Times New Roman"/>
              </a:rPr>
              <a:t>risk  can be </a:t>
            </a:r>
            <a:r>
              <a:rPr sz="1100" spc="-5" dirty="0">
                <a:latin typeface="Times New Roman"/>
                <a:cs typeface="Times New Roman"/>
              </a:rPr>
              <a:t>taken with great menu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5" dirty="0">
                <a:latin typeface="Times New Roman"/>
                <a:cs typeface="Times New Roman"/>
              </a:rPr>
              <a:t>board. </a:t>
            </a:r>
            <a:r>
              <a:rPr sz="1100" spc="-10" dirty="0">
                <a:latin typeface="Times New Roman"/>
                <a:cs typeface="Times New Roman"/>
              </a:rPr>
              <a:t>It </a:t>
            </a:r>
            <a:r>
              <a:rPr sz="1100" spc="-5" dirty="0">
                <a:latin typeface="Times New Roman"/>
                <a:cs typeface="Times New Roman"/>
              </a:rPr>
              <a:t>also shows </a:t>
            </a:r>
            <a:r>
              <a:rPr sz="1100" dirty="0">
                <a:latin typeface="Times New Roman"/>
                <a:cs typeface="Times New Roman"/>
              </a:rPr>
              <a:t>people </a:t>
            </a:r>
            <a:r>
              <a:rPr sz="1100" spc="-5" dirty="0">
                <a:latin typeface="Times New Roman"/>
                <a:cs typeface="Times New Roman"/>
              </a:rPr>
              <a:t>love </a:t>
            </a:r>
            <a:r>
              <a:rPr sz="1100" dirty="0">
                <a:latin typeface="Times New Roman"/>
                <a:cs typeface="Times New Roman"/>
              </a:rPr>
              <a:t>eating </a:t>
            </a:r>
            <a:r>
              <a:rPr sz="1100" spc="-5" dirty="0">
                <a:latin typeface="Times New Roman"/>
                <a:cs typeface="Times New Roman"/>
              </a:rPr>
              <a:t>cuisines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various  </a:t>
            </a:r>
            <a:r>
              <a:rPr sz="1100" dirty="0">
                <a:latin typeface="Times New Roman"/>
                <a:cs typeface="Times New Roman"/>
              </a:rPr>
              <a:t>countries.</a:t>
            </a:r>
            <a:endParaRPr sz="11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1150">
              <a:latin typeface="Times New Roman"/>
              <a:cs typeface="Times New Roman"/>
            </a:endParaRPr>
          </a:p>
          <a:p>
            <a:pPr marL="146685" indent="-134620">
              <a:lnSpc>
                <a:spcPct val="100000"/>
              </a:lnSpc>
              <a:buSzPct val="92857"/>
              <a:buAutoNum type="arabicPeriod" startAt="5"/>
              <a:tabLst>
                <a:tab pos="14732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CONCLUSION: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95700"/>
              </a:lnSpc>
              <a:spcBef>
                <a:spcPts val="5"/>
              </a:spcBef>
            </a:pPr>
            <a:r>
              <a:rPr sz="1100" dirty="0">
                <a:latin typeface="Times New Roman"/>
                <a:cs typeface="Times New Roman"/>
              </a:rPr>
              <a:t>This </a:t>
            </a:r>
            <a:r>
              <a:rPr sz="1100" spc="-5" dirty="0">
                <a:latin typeface="Times New Roman"/>
                <a:cs typeface="Times New Roman"/>
              </a:rPr>
              <a:t>analysis is performed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5" dirty="0">
                <a:latin typeface="Times New Roman"/>
                <a:cs typeface="Times New Roman"/>
              </a:rPr>
              <a:t>limited data. </a:t>
            </a:r>
            <a:r>
              <a:rPr sz="1100" dirty="0">
                <a:latin typeface="Times New Roman"/>
                <a:cs typeface="Times New Roman"/>
              </a:rPr>
              <a:t>This </a:t>
            </a:r>
            <a:r>
              <a:rPr sz="1100" spc="-5" dirty="0">
                <a:latin typeface="Times New Roman"/>
                <a:cs typeface="Times New Roman"/>
              </a:rPr>
              <a:t>may </a:t>
            </a:r>
            <a:r>
              <a:rPr sz="1100" dirty="0">
                <a:latin typeface="Times New Roman"/>
                <a:cs typeface="Times New Roman"/>
              </a:rPr>
              <a:t>be </a:t>
            </a:r>
            <a:r>
              <a:rPr sz="1100" spc="-5" dirty="0">
                <a:latin typeface="Times New Roman"/>
                <a:cs typeface="Times New Roman"/>
              </a:rPr>
              <a:t>right </a:t>
            </a:r>
            <a:r>
              <a:rPr sz="1100" spc="-10" dirty="0">
                <a:latin typeface="Times New Roman"/>
                <a:cs typeface="Times New Roman"/>
              </a:rPr>
              <a:t>or </a:t>
            </a:r>
            <a:r>
              <a:rPr sz="1100" spc="-5" dirty="0">
                <a:latin typeface="Times New Roman"/>
                <a:cs typeface="Times New Roman"/>
              </a:rPr>
              <a:t>may </a:t>
            </a:r>
            <a:r>
              <a:rPr sz="1100" dirty="0">
                <a:latin typeface="Times New Roman"/>
                <a:cs typeface="Times New Roman"/>
              </a:rPr>
              <a:t>be </a:t>
            </a:r>
            <a:r>
              <a:rPr sz="1100" spc="-5" dirty="0">
                <a:latin typeface="Times New Roman"/>
                <a:cs typeface="Times New Roman"/>
              </a:rPr>
              <a:t>wrong. But if good amount </a:t>
            </a:r>
            <a:r>
              <a:rPr sz="1100" dirty="0">
                <a:latin typeface="Times New Roman"/>
                <a:cs typeface="Times New Roman"/>
              </a:rPr>
              <a:t>of  data is </a:t>
            </a:r>
            <a:r>
              <a:rPr sz="1100" spc="-5" dirty="0">
                <a:latin typeface="Times New Roman"/>
                <a:cs typeface="Times New Roman"/>
              </a:rPr>
              <a:t>available there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scope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come </a:t>
            </a:r>
            <a:r>
              <a:rPr sz="1100" dirty="0">
                <a:latin typeface="Times New Roman"/>
                <a:cs typeface="Times New Roman"/>
              </a:rPr>
              <a:t>up with better results. </a:t>
            </a:r>
            <a:r>
              <a:rPr sz="1100" spc="-15" dirty="0">
                <a:latin typeface="Times New Roman"/>
                <a:cs typeface="Times New Roman"/>
              </a:rPr>
              <a:t>If </a:t>
            </a:r>
            <a:r>
              <a:rPr sz="1100" spc="-5" dirty="0">
                <a:latin typeface="Times New Roman"/>
                <a:cs typeface="Times New Roman"/>
              </a:rPr>
              <a:t>there are lot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restaurants probably  </a:t>
            </a:r>
            <a:r>
              <a:rPr sz="1100" dirty="0">
                <a:latin typeface="Times New Roman"/>
                <a:cs typeface="Times New Roman"/>
              </a:rPr>
              <a:t>there </a:t>
            </a:r>
            <a:r>
              <a:rPr sz="1100" spc="-5" dirty="0">
                <a:latin typeface="Times New Roman"/>
                <a:cs typeface="Times New Roman"/>
              </a:rPr>
              <a:t>is lot </a:t>
            </a:r>
            <a:r>
              <a:rPr sz="1100" spc="-15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demand. Brooklyn </a:t>
            </a:r>
            <a:r>
              <a:rPr sz="1100" dirty="0">
                <a:latin typeface="Times New Roman"/>
                <a:cs typeface="Times New Roman"/>
              </a:rPr>
              <a:t>and Manhattan </a:t>
            </a:r>
            <a:r>
              <a:rPr sz="1100" spc="-5" dirty="0">
                <a:latin typeface="Times New Roman"/>
                <a:cs typeface="Times New Roman"/>
              </a:rPr>
              <a:t>has </a:t>
            </a:r>
            <a:r>
              <a:rPr sz="1100" spc="-10" dirty="0">
                <a:latin typeface="Times New Roman"/>
                <a:cs typeface="Times New Roman"/>
              </a:rPr>
              <a:t>high </a:t>
            </a:r>
            <a:r>
              <a:rPr sz="1100" spc="-5" dirty="0">
                <a:latin typeface="Times New Roman"/>
                <a:cs typeface="Times New Roman"/>
              </a:rPr>
              <a:t>concentration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restaurant business. </a:t>
            </a:r>
            <a:r>
              <a:rPr sz="1100" dirty="0">
                <a:latin typeface="Times New Roman"/>
                <a:cs typeface="Times New Roman"/>
              </a:rPr>
              <a:t>Very  </a:t>
            </a:r>
            <a:r>
              <a:rPr sz="1100" spc="-5" dirty="0">
                <a:latin typeface="Times New Roman"/>
                <a:cs typeface="Times New Roman"/>
              </a:rPr>
              <a:t>competitive market. </a:t>
            </a:r>
            <a:r>
              <a:rPr sz="1100" dirty="0">
                <a:latin typeface="Times New Roman"/>
                <a:cs typeface="Times New Roman"/>
              </a:rPr>
              <a:t>Bronx, Queens and </a:t>
            </a:r>
            <a:r>
              <a:rPr sz="1100" spc="-5" dirty="0">
                <a:latin typeface="Times New Roman"/>
                <a:cs typeface="Times New Roman"/>
              </a:rPr>
              <a:t>Staten Island also has good number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restaurants </a:t>
            </a:r>
            <a:r>
              <a:rPr sz="1100" dirty="0">
                <a:latin typeface="Times New Roman"/>
                <a:cs typeface="Times New Roman"/>
              </a:rPr>
              <a:t>but </a:t>
            </a:r>
            <a:r>
              <a:rPr sz="1100" spc="-10" dirty="0">
                <a:latin typeface="Times New Roman"/>
                <a:cs typeface="Times New Roman"/>
              </a:rPr>
              <a:t>not </a:t>
            </a:r>
            <a:r>
              <a:rPr sz="1100" dirty="0">
                <a:latin typeface="Times New Roman"/>
                <a:cs typeface="Times New Roman"/>
              </a:rPr>
              <a:t>as  many as required. </a:t>
            </a:r>
            <a:r>
              <a:rPr sz="1100" spc="-5" dirty="0">
                <a:latin typeface="Times New Roman"/>
                <a:cs typeface="Times New Roman"/>
              </a:rPr>
              <a:t>So </a:t>
            </a:r>
            <a:r>
              <a:rPr sz="1100" dirty="0">
                <a:latin typeface="Times New Roman"/>
                <a:cs typeface="Times New Roman"/>
              </a:rPr>
              <a:t>this </a:t>
            </a:r>
            <a:r>
              <a:rPr sz="1100" spc="-5" dirty="0">
                <a:latin typeface="Times New Roman"/>
                <a:cs typeface="Times New Roman"/>
              </a:rPr>
              <a:t>can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explored.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470534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As per the </a:t>
            </a:r>
            <a:r>
              <a:rPr sz="1100" spc="-5" dirty="0">
                <a:latin typeface="Times New Roman"/>
                <a:cs typeface="Times New Roman"/>
              </a:rPr>
              <a:t>neighbourhood </a:t>
            </a:r>
            <a:r>
              <a:rPr sz="1100" spc="-10" dirty="0">
                <a:latin typeface="Times New Roman"/>
                <a:cs typeface="Times New Roman"/>
              </a:rPr>
              <a:t>or </a:t>
            </a:r>
            <a:r>
              <a:rPr sz="1100" spc="-5" dirty="0">
                <a:latin typeface="Times New Roman"/>
                <a:cs typeface="Times New Roman"/>
              </a:rPr>
              <a:t>restaurant </a:t>
            </a:r>
            <a:r>
              <a:rPr sz="1100" dirty="0">
                <a:latin typeface="Times New Roman"/>
                <a:cs typeface="Times New Roman"/>
              </a:rPr>
              <a:t>type mentioned like </a:t>
            </a:r>
            <a:r>
              <a:rPr sz="1100" spc="-5" dirty="0">
                <a:latin typeface="Times New Roman"/>
                <a:cs typeface="Times New Roman"/>
              </a:rPr>
              <a:t>Indian Restaurant analysis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-10" dirty="0">
                <a:latin typeface="Times New Roman"/>
                <a:cs typeface="Times New Roman"/>
              </a:rPr>
              <a:t>be  </a:t>
            </a:r>
            <a:r>
              <a:rPr sz="1100" dirty="0">
                <a:latin typeface="Times New Roman"/>
                <a:cs typeface="Times New Roman"/>
              </a:rPr>
              <a:t>checked. A </a:t>
            </a:r>
            <a:r>
              <a:rPr sz="1100" spc="-5" dirty="0">
                <a:latin typeface="Times New Roman"/>
                <a:cs typeface="Times New Roman"/>
              </a:rPr>
              <a:t>venue with lowest risk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competition can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identified.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6977882"/>
            <a:ext cx="6096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3224" y="889502"/>
            <a:ext cx="5753735" cy="538924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370205">
              <a:lnSpc>
                <a:spcPct val="95900"/>
              </a:lnSpc>
              <a:spcBef>
                <a:spcPts val="155"/>
              </a:spcBef>
            </a:pPr>
            <a:r>
              <a:rPr sz="1100" spc="-5" dirty="0">
                <a:latin typeface="Times New Roman"/>
                <a:cs typeface="Times New Roman"/>
              </a:rPr>
              <a:t>Eventhough </a:t>
            </a:r>
            <a:r>
              <a:rPr sz="1100" dirty="0">
                <a:latin typeface="Times New Roman"/>
                <a:cs typeface="Times New Roman"/>
              </a:rPr>
              <a:t>well </a:t>
            </a:r>
            <a:r>
              <a:rPr sz="1100" spc="-5" dirty="0">
                <a:latin typeface="Times New Roman"/>
                <a:cs typeface="Times New Roman"/>
              </a:rPr>
              <a:t>funded XYZ </a:t>
            </a:r>
            <a:r>
              <a:rPr sz="1100" dirty="0">
                <a:latin typeface="Times New Roman"/>
                <a:cs typeface="Times New Roman"/>
              </a:rPr>
              <a:t>Company Ltd. need to choose </a:t>
            </a:r>
            <a:r>
              <a:rPr sz="1100" spc="-5" dirty="0">
                <a:latin typeface="Times New Roman"/>
                <a:cs typeface="Times New Roman"/>
              </a:rPr>
              <a:t>the correct location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start </a:t>
            </a:r>
            <a:r>
              <a:rPr sz="1100" dirty="0">
                <a:latin typeface="Times New Roman"/>
                <a:cs typeface="Times New Roman"/>
              </a:rPr>
              <a:t>its </a:t>
            </a:r>
            <a:r>
              <a:rPr sz="1100" spc="-5" dirty="0">
                <a:latin typeface="Times New Roman"/>
                <a:cs typeface="Times New Roman"/>
              </a:rPr>
              <a:t>first  venture.If this is successful </a:t>
            </a:r>
            <a:r>
              <a:rPr sz="1100" dirty="0">
                <a:latin typeface="Times New Roman"/>
                <a:cs typeface="Times New Roman"/>
              </a:rPr>
              <a:t>they can </a:t>
            </a:r>
            <a:r>
              <a:rPr sz="1100" spc="-5" dirty="0">
                <a:latin typeface="Times New Roman"/>
                <a:cs typeface="Times New Roman"/>
              </a:rPr>
              <a:t>replicate the same </a:t>
            </a:r>
            <a:r>
              <a:rPr sz="1100" dirty="0">
                <a:latin typeface="Times New Roman"/>
                <a:cs typeface="Times New Roman"/>
              </a:rPr>
              <a:t>in other </a:t>
            </a:r>
            <a:r>
              <a:rPr sz="1100" spc="-5" dirty="0">
                <a:latin typeface="Times New Roman"/>
                <a:cs typeface="Times New Roman"/>
              </a:rPr>
              <a:t>locations. First move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very  important, thereby </a:t>
            </a:r>
            <a:r>
              <a:rPr sz="1100" dirty="0">
                <a:latin typeface="Times New Roman"/>
                <a:cs typeface="Times New Roman"/>
              </a:rPr>
              <a:t>choice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location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very important.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Target </a:t>
            </a:r>
            <a:r>
              <a:rPr sz="1100" b="1" spc="-5" dirty="0">
                <a:latin typeface="Times New Roman"/>
                <a:cs typeface="Times New Roman"/>
              </a:rPr>
              <a:t>Audience: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5880" algn="just">
              <a:lnSpc>
                <a:spcPct val="95800"/>
              </a:lnSpc>
            </a:pP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recommend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correct </a:t>
            </a:r>
            <a:r>
              <a:rPr sz="1100" dirty="0">
                <a:latin typeface="Times New Roman"/>
                <a:cs typeface="Times New Roman"/>
              </a:rPr>
              <a:t>location, XYZ Company </a:t>
            </a:r>
            <a:r>
              <a:rPr sz="1100" spc="5" dirty="0">
                <a:latin typeface="Times New Roman"/>
                <a:cs typeface="Times New Roman"/>
              </a:rPr>
              <a:t>Ltd </a:t>
            </a:r>
            <a:r>
              <a:rPr sz="1100" dirty="0">
                <a:latin typeface="Times New Roman"/>
                <a:cs typeface="Times New Roman"/>
              </a:rPr>
              <a:t>has </a:t>
            </a:r>
            <a:r>
              <a:rPr sz="1100" spc="-5" dirty="0">
                <a:latin typeface="Times New Roman"/>
                <a:cs typeface="Times New Roman"/>
              </a:rPr>
              <a:t>appointed me </a:t>
            </a:r>
            <a:r>
              <a:rPr sz="1100" dirty="0">
                <a:latin typeface="Times New Roman"/>
                <a:cs typeface="Times New Roman"/>
              </a:rPr>
              <a:t>to lead of </a:t>
            </a:r>
            <a:r>
              <a:rPr sz="1100" spc="-5" dirty="0">
                <a:latin typeface="Times New Roman"/>
                <a:cs typeface="Times New Roman"/>
              </a:rPr>
              <a:t>the Data Science  team.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objective is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locate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recommend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management </a:t>
            </a:r>
            <a:r>
              <a:rPr sz="1100" dirty="0">
                <a:latin typeface="Times New Roman"/>
                <a:cs typeface="Times New Roman"/>
              </a:rPr>
              <a:t>which </a:t>
            </a:r>
            <a:r>
              <a:rPr sz="1100" spc="-5" dirty="0">
                <a:latin typeface="Times New Roman"/>
                <a:cs typeface="Times New Roman"/>
              </a:rPr>
              <a:t>neighborhood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Newyork  </a:t>
            </a:r>
            <a:r>
              <a:rPr sz="1100" dirty="0">
                <a:latin typeface="Times New Roman"/>
                <a:cs typeface="Times New Roman"/>
              </a:rPr>
              <a:t>city will </a:t>
            </a:r>
            <a:r>
              <a:rPr sz="1100" spc="-10" dirty="0">
                <a:latin typeface="Times New Roman"/>
                <a:cs typeface="Times New Roman"/>
              </a:rPr>
              <a:t>be </a:t>
            </a:r>
            <a:r>
              <a:rPr sz="1100" spc="-5" dirty="0">
                <a:latin typeface="Times New Roman"/>
                <a:cs typeface="Times New Roman"/>
              </a:rPr>
              <a:t>best </a:t>
            </a:r>
            <a:r>
              <a:rPr sz="1100" dirty="0">
                <a:latin typeface="Times New Roman"/>
                <a:cs typeface="Times New Roman"/>
              </a:rPr>
              <a:t>choice </a:t>
            </a:r>
            <a:r>
              <a:rPr sz="1100" spc="-5" dirty="0">
                <a:latin typeface="Times New Roman"/>
                <a:cs typeface="Times New Roman"/>
              </a:rPr>
              <a:t>to start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" dirty="0">
                <a:latin typeface="Times New Roman"/>
                <a:cs typeface="Times New Roman"/>
              </a:rPr>
              <a:t>restaurant.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Management </a:t>
            </a:r>
            <a:r>
              <a:rPr sz="1100" dirty="0">
                <a:latin typeface="Times New Roman"/>
                <a:cs typeface="Times New Roman"/>
              </a:rPr>
              <a:t>also </a:t>
            </a:r>
            <a:r>
              <a:rPr sz="1100" spc="-5" dirty="0">
                <a:latin typeface="Times New Roman"/>
                <a:cs typeface="Times New Roman"/>
              </a:rPr>
              <a:t>expects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understand the rationale 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the recommendations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made.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This </a:t>
            </a:r>
            <a:r>
              <a:rPr sz="1100" spc="-5" dirty="0">
                <a:latin typeface="Times New Roman"/>
                <a:cs typeface="Times New Roman"/>
              </a:rPr>
              <a:t>would interest anyone who </a:t>
            </a:r>
            <a:r>
              <a:rPr sz="1100" dirty="0">
                <a:latin typeface="Times New Roman"/>
                <a:cs typeface="Times New Roman"/>
              </a:rPr>
              <a:t>wants to start a new </a:t>
            </a:r>
            <a:r>
              <a:rPr sz="1100" spc="-5" dirty="0">
                <a:latin typeface="Times New Roman"/>
                <a:cs typeface="Times New Roman"/>
              </a:rPr>
              <a:t>restaurant in Newyork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city.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b="1" spc="-5" dirty="0">
                <a:latin typeface="Times New Roman"/>
                <a:cs typeface="Times New Roman"/>
              </a:rPr>
              <a:t>Success Criteria: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>
              <a:lnSpc>
                <a:spcPct val="95900"/>
              </a:lnSpc>
            </a:pP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success criteria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project </a:t>
            </a:r>
            <a:r>
              <a:rPr sz="1100" spc="-5" dirty="0">
                <a:latin typeface="Times New Roman"/>
                <a:cs typeface="Times New Roman"/>
              </a:rPr>
              <a:t>will </a:t>
            </a:r>
            <a:r>
              <a:rPr sz="1100" spc="-10" dirty="0">
                <a:latin typeface="Times New Roman"/>
                <a:cs typeface="Times New Roman"/>
              </a:rPr>
              <a:t>be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" dirty="0">
                <a:latin typeface="Times New Roman"/>
                <a:cs typeface="Times New Roman"/>
              </a:rPr>
              <a:t>good recommendation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borough/Neighborhood </a:t>
            </a:r>
            <a:r>
              <a:rPr sz="1100" dirty="0">
                <a:latin typeface="Times New Roman"/>
                <a:cs typeface="Times New Roman"/>
              </a:rPr>
              <a:t>choice </a:t>
            </a:r>
            <a:r>
              <a:rPr sz="1100" spc="5" dirty="0">
                <a:latin typeface="Times New Roman"/>
                <a:cs typeface="Times New Roman"/>
              </a:rPr>
              <a:t>to  </a:t>
            </a:r>
            <a:r>
              <a:rPr sz="1100" dirty="0">
                <a:latin typeface="Times New Roman"/>
                <a:cs typeface="Times New Roman"/>
              </a:rPr>
              <a:t>XYZ Company Ltd based </a:t>
            </a:r>
            <a:r>
              <a:rPr sz="1100" spc="-10" dirty="0">
                <a:latin typeface="Times New Roman"/>
                <a:cs typeface="Times New Roman"/>
              </a:rPr>
              <a:t>on </a:t>
            </a:r>
            <a:r>
              <a:rPr sz="1100" dirty="0">
                <a:latin typeface="Times New Roman"/>
                <a:cs typeface="Times New Roman"/>
              </a:rPr>
              <a:t>Lack of </a:t>
            </a:r>
            <a:r>
              <a:rPr sz="1100" spc="-5" dirty="0">
                <a:latin typeface="Times New Roman"/>
                <a:cs typeface="Times New Roman"/>
              </a:rPr>
              <a:t>such restaurants in that location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nearest suppliers </a:t>
            </a:r>
            <a:r>
              <a:rPr sz="1100" dirty="0">
                <a:latin typeface="Times New Roman"/>
                <a:cs typeface="Times New Roman"/>
              </a:rPr>
              <a:t>of  </a:t>
            </a:r>
            <a:r>
              <a:rPr sz="1100" spc="-5" dirty="0">
                <a:latin typeface="Times New Roman"/>
                <a:cs typeface="Times New Roman"/>
              </a:rPr>
              <a:t>ingredients.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2. </a:t>
            </a:r>
            <a:r>
              <a:rPr sz="1400" b="1" spc="-5" dirty="0">
                <a:latin typeface="Times New Roman"/>
                <a:cs typeface="Times New Roman"/>
              </a:rPr>
              <a:t>Data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100" dirty="0">
                <a:latin typeface="Times New Roman"/>
                <a:cs typeface="Times New Roman"/>
              </a:rPr>
              <a:t>One </a:t>
            </a:r>
            <a:r>
              <a:rPr sz="1100" spc="-5" dirty="0">
                <a:latin typeface="Times New Roman"/>
                <a:cs typeface="Times New Roman"/>
              </a:rPr>
              <a:t>city </a:t>
            </a:r>
            <a:r>
              <a:rPr sz="1100" dirty="0">
                <a:latin typeface="Times New Roman"/>
                <a:cs typeface="Times New Roman"/>
              </a:rPr>
              <a:t>will be </a:t>
            </a:r>
            <a:r>
              <a:rPr sz="1100" spc="-5" dirty="0">
                <a:latin typeface="Times New Roman"/>
                <a:cs typeface="Times New Roman"/>
              </a:rPr>
              <a:t>analysed in </a:t>
            </a:r>
            <a:r>
              <a:rPr sz="1100" dirty="0">
                <a:latin typeface="Times New Roman"/>
                <a:cs typeface="Times New Roman"/>
              </a:rPr>
              <a:t>this </a:t>
            </a:r>
            <a:r>
              <a:rPr sz="1100" spc="-5" dirty="0">
                <a:latin typeface="Times New Roman"/>
                <a:cs typeface="Times New Roman"/>
              </a:rPr>
              <a:t>project 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b="1" i="1" spc="-5" dirty="0">
                <a:latin typeface="Times New Roman"/>
                <a:cs typeface="Times New Roman"/>
              </a:rPr>
              <a:t>Newyork</a:t>
            </a:r>
            <a:r>
              <a:rPr sz="1100" b="1" i="1" spc="-10" dirty="0">
                <a:latin typeface="Times New Roman"/>
                <a:cs typeface="Times New Roman"/>
              </a:rPr>
              <a:t> </a:t>
            </a:r>
            <a:r>
              <a:rPr sz="1100" b="1" i="1" spc="-5" dirty="0">
                <a:latin typeface="Times New Roman"/>
                <a:cs typeface="Times New Roman"/>
              </a:rPr>
              <a:t>City</a:t>
            </a:r>
            <a:r>
              <a:rPr sz="1100" spc="-5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5" dirty="0">
                <a:latin typeface="Times New Roman"/>
                <a:cs typeface="Times New Roman"/>
              </a:rPr>
              <a:t>We </a:t>
            </a:r>
            <a:r>
              <a:rPr sz="1100" spc="-5" dirty="0">
                <a:latin typeface="Times New Roman"/>
                <a:cs typeface="Times New Roman"/>
              </a:rPr>
              <a:t>will </a:t>
            </a:r>
            <a:r>
              <a:rPr sz="1100" spc="-10" dirty="0">
                <a:latin typeface="Times New Roman"/>
                <a:cs typeface="Times New Roman"/>
              </a:rPr>
              <a:t>be </a:t>
            </a:r>
            <a:r>
              <a:rPr sz="1100" spc="-5" dirty="0">
                <a:latin typeface="Times New Roman"/>
                <a:cs typeface="Times New Roman"/>
              </a:rPr>
              <a:t>using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below </a:t>
            </a:r>
            <a:r>
              <a:rPr sz="1100" spc="-5" dirty="0">
                <a:latin typeface="Times New Roman"/>
                <a:cs typeface="Times New Roman"/>
              </a:rPr>
              <a:t>datasets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5" dirty="0">
                <a:latin typeface="Times New Roman"/>
                <a:cs typeface="Times New Roman"/>
              </a:rPr>
              <a:t>analysing Newyork </a:t>
            </a:r>
            <a:r>
              <a:rPr sz="1100" dirty="0">
                <a:latin typeface="Times New Roman"/>
                <a:cs typeface="Times New Roman"/>
              </a:rPr>
              <a:t>city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20014">
              <a:lnSpc>
                <a:spcPct val="95800"/>
              </a:lnSpc>
            </a:pPr>
            <a:r>
              <a:rPr sz="1100" b="1" i="1" dirty="0">
                <a:latin typeface="Times New Roman"/>
                <a:cs typeface="Times New Roman"/>
              </a:rPr>
              <a:t>Data 1 : </a:t>
            </a:r>
            <a:r>
              <a:rPr sz="1100" spc="-5" dirty="0">
                <a:latin typeface="Times New Roman"/>
                <a:cs typeface="Times New Roman"/>
              </a:rPr>
              <a:t>Neighborhood has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" dirty="0">
                <a:latin typeface="Times New Roman"/>
                <a:cs typeface="Times New Roman"/>
              </a:rPr>
              <a:t>total </a:t>
            </a:r>
            <a:r>
              <a:rPr sz="1100" dirty="0">
                <a:latin typeface="Times New Roman"/>
                <a:cs typeface="Times New Roman"/>
              </a:rPr>
              <a:t>of 5 </a:t>
            </a:r>
            <a:r>
              <a:rPr sz="1100" spc="-5" dirty="0">
                <a:latin typeface="Times New Roman"/>
                <a:cs typeface="Times New Roman"/>
              </a:rPr>
              <a:t>boroughs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306 neighborhoods. </a:t>
            </a:r>
            <a:r>
              <a:rPr sz="1100" spc="-10" dirty="0">
                <a:latin typeface="Times New Roman"/>
                <a:cs typeface="Times New Roman"/>
              </a:rPr>
              <a:t>In </a:t>
            </a:r>
            <a:r>
              <a:rPr sz="1100" dirty="0">
                <a:latin typeface="Times New Roman"/>
                <a:cs typeface="Times New Roman"/>
              </a:rPr>
              <a:t>order to </a:t>
            </a:r>
            <a:r>
              <a:rPr sz="1100" spc="-5" dirty="0">
                <a:latin typeface="Times New Roman"/>
                <a:cs typeface="Times New Roman"/>
              </a:rPr>
              <a:t>segement the  </a:t>
            </a:r>
            <a:r>
              <a:rPr sz="1100" dirty="0">
                <a:latin typeface="Times New Roman"/>
                <a:cs typeface="Times New Roman"/>
              </a:rPr>
              <a:t>neighborhoods </a:t>
            </a:r>
            <a:r>
              <a:rPr sz="1100" spc="-5" dirty="0">
                <a:latin typeface="Times New Roman"/>
                <a:cs typeface="Times New Roman"/>
              </a:rPr>
              <a:t>and explore them, </a:t>
            </a:r>
            <a:r>
              <a:rPr sz="1100" dirty="0">
                <a:latin typeface="Times New Roman"/>
                <a:cs typeface="Times New Roman"/>
              </a:rPr>
              <a:t>we will essentially need a </a:t>
            </a:r>
            <a:r>
              <a:rPr sz="1100" spc="-5" dirty="0">
                <a:latin typeface="Times New Roman"/>
                <a:cs typeface="Times New Roman"/>
              </a:rPr>
              <a:t>dataset that contains </a:t>
            </a:r>
            <a:r>
              <a:rPr sz="1100" dirty="0">
                <a:latin typeface="Times New Roman"/>
                <a:cs typeface="Times New Roman"/>
              </a:rPr>
              <a:t>the 5 </a:t>
            </a:r>
            <a:r>
              <a:rPr sz="1100" spc="-5" dirty="0">
                <a:latin typeface="Times New Roman"/>
                <a:cs typeface="Times New Roman"/>
              </a:rPr>
              <a:t>boroughs </a:t>
            </a:r>
            <a:r>
              <a:rPr sz="1100" dirty="0">
                <a:latin typeface="Times New Roman"/>
                <a:cs typeface="Times New Roman"/>
              </a:rPr>
              <a:t>and  the </a:t>
            </a:r>
            <a:r>
              <a:rPr sz="1100" spc="-5" dirty="0">
                <a:latin typeface="Times New Roman"/>
                <a:cs typeface="Times New Roman"/>
              </a:rPr>
              <a:t>neighborhoods </a:t>
            </a:r>
            <a:r>
              <a:rPr sz="1100" dirty="0">
                <a:latin typeface="Times New Roman"/>
                <a:cs typeface="Times New Roman"/>
              </a:rPr>
              <a:t>that </a:t>
            </a:r>
            <a:r>
              <a:rPr sz="1100" spc="-5" dirty="0">
                <a:latin typeface="Times New Roman"/>
                <a:cs typeface="Times New Roman"/>
              </a:rPr>
              <a:t>exist </a:t>
            </a:r>
            <a:r>
              <a:rPr sz="1100" dirty="0">
                <a:latin typeface="Times New Roman"/>
                <a:cs typeface="Times New Roman"/>
              </a:rPr>
              <a:t>in each </a:t>
            </a:r>
            <a:r>
              <a:rPr sz="1100" spc="-5" dirty="0">
                <a:latin typeface="Times New Roman"/>
                <a:cs typeface="Times New Roman"/>
              </a:rPr>
              <a:t>borough </a:t>
            </a:r>
            <a:r>
              <a:rPr sz="1100" dirty="0">
                <a:latin typeface="Times New Roman"/>
                <a:cs typeface="Times New Roman"/>
              </a:rPr>
              <a:t>as </a:t>
            </a:r>
            <a:r>
              <a:rPr sz="1100" spc="-5" dirty="0">
                <a:latin typeface="Times New Roman"/>
                <a:cs typeface="Times New Roman"/>
              </a:rPr>
              <a:t>well </a:t>
            </a:r>
            <a:r>
              <a:rPr sz="1100" dirty="0">
                <a:latin typeface="Times New Roman"/>
                <a:cs typeface="Times New Roman"/>
              </a:rPr>
              <a:t>as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the latitude and </a:t>
            </a:r>
            <a:r>
              <a:rPr sz="1100" spc="-5" dirty="0">
                <a:latin typeface="Times New Roman"/>
                <a:cs typeface="Times New Roman"/>
              </a:rPr>
              <a:t>logitude coordinates </a:t>
            </a:r>
            <a:r>
              <a:rPr sz="1100" spc="-10" dirty="0">
                <a:latin typeface="Times New Roman"/>
                <a:cs typeface="Times New Roman"/>
              </a:rPr>
              <a:t>of  </a:t>
            </a:r>
            <a:r>
              <a:rPr sz="1100" dirty="0">
                <a:latin typeface="Times New Roman"/>
                <a:cs typeface="Times New Roman"/>
              </a:rPr>
              <a:t>each</a:t>
            </a:r>
            <a:r>
              <a:rPr sz="1100" spc="-5" dirty="0">
                <a:latin typeface="Times New Roman"/>
                <a:cs typeface="Times New Roman"/>
              </a:rPr>
              <a:t> neighborhood.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290"/>
              </a:lnSpc>
              <a:spcBef>
                <a:spcPts val="5"/>
              </a:spcBef>
            </a:pPr>
            <a:r>
              <a:rPr sz="1100" dirty="0">
                <a:latin typeface="Times New Roman"/>
                <a:cs typeface="Times New Roman"/>
              </a:rPr>
              <a:t>This </a:t>
            </a:r>
            <a:r>
              <a:rPr sz="1100" spc="-5" dirty="0">
                <a:latin typeface="Times New Roman"/>
                <a:cs typeface="Times New Roman"/>
              </a:rPr>
              <a:t>dataset exists for </a:t>
            </a:r>
            <a:r>
              <a:rPr sz="1100" dirty="0">
                <a:latin typeface="Times New Roman"/>
                <a:cs typeface="Times New Roman"/>
              </a:rPr>
              <a:t>free on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web. Link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the dataset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90"/>
              </a:lnSpc>
            </a:pPr>
            <a:r>
              <a:rPr sz="1100" u="sng" spc="-2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https://geo.nyu.edu/catalog/nyu_2451_34572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18844" y="9180576"/>
            <a:ext cx="2811780" cy="6350"/>
          </a:xfrm>
          <a:custGeom>
            <a:avLst/>
            <a:gdLst/>
            <a:ahLst/>
            <a:cxnLst/>
            <a:rect l="l" t="t" r="r" b="b"/>
            <a:pathLst>
              <a:path w="2811779" h="6350">
                <a:moveTo>
                  <a:pt x="2811779" y="6095"/>
                </a:moveTo>
                <a:lnTo>
                  <a:pt x="0" y="6095"/>
                </a:lnTo>
                <a:lnTo>
                  <a:pt x="0" y="0"/>
                </a:lnTo>
                <a:lnTo>
                  <a:pt x="2811779" y="0"/>
                </a:lnTo>
                <a:lnTo>
                  <a:pt x="2811779" y="60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3224" y="8174221"/>
            <a:ext cx="5725160" cy="151384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5"/>
              </a:spcBef>
            </a:pPr>
            <a:r>
              <a:rPr sz="1100" b="1" i="1" dirty="0">
                <a:latin typeface="Times New Roman"/>
                <a:cs typeface="Times New Roman"/>
              </a:rPr>
              <a:t>Data 2 : </a:t>
            </a:r>
            <a:r>
              <a:rPr sz="1100" spc="-5" dirty="0">
                <a:latin typeface="Times New Roman"/>
                <a:cs typeface="Times New Roman"/>
              </a:rPr>
              <a:t>Second </a:t>
            </a:r>
            <a:r>
              <a:rPr sz="1100" dirty="0">
                <a:latin typeface="Times New Roman"/>
                <a:cs typeface="Times New Roman"/>
              </a:rPr>
              <a:t>data </a:t>
            </a:r>
            <a:r>
              <a:rPr sz="1100" spc="-5" dirty="0">
                <a:latin typeface="Times New Roman"/>
                <a:cs typeface="Times New Roman"/>
              </a:rPr>
              <a:t>which </a:t>
            </a:r>
            <a:r>
              <a:rPr sz="1100" dirty="0">
                <a:latin typeface="Times New Roman"/>
                <a:cs typeface="Times New Roman"/>
              </a:rPr>
              <a:t>will be </a:t>
            </a:r>
            <a:r>
              <a:rPr sz="1100" spc="-5" dirty="0">
                <a:latin typeface="Times New Roman"/>
                <a:cs typeface="Times New Roman"/>
              </a:rPr>
              <a:t>used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DOHMH </a:t>
            </a:r>
            <a:r>
              <a:rPr sz="1100" dirty="0">
                <a:latin typeface="Times New Roman"/>
                <a:cs typeface="Times New Roman"/>
              </a:rPr>
              <a:t>Farmers </a:t>
            </a:r>
            <a:r>
              <a:rPr sz="1100" spc="-5" dirty="0">
                <a:latin typeface="Times New Roman"/>
                <a:cs typeface="Times New Roman"/>
              </a:rPr>
              <a:t>Markets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Food </a:t>
            </a:r>
            <a:r>
              <a:rPr sz="1100" dirty="0">
                <a:latin typeface="Times New Roman"/>
                <a:cs typeface="Times New Roman"/>
              </a:rPr>
              <a:t>Boxes </a:t>
            </a:r>
            <a:r>
              <a:rPr sz="1100" spc="-5" dirty="0">
                <a:latin typeface="Times New Roman"/>
                <a:cs typeface="Times New Roman"/>
              </a:rPr>
              <a:t>dataset. </a:t>
            </a:r>
            <a:r>
              <a:rPr sz="1100" spc="-15" dirty="0">
                <a:latin typeface="Times New Roman"/>
                <a:cs typeface="Times New Roman"/>
              </a:rPr>
              <a:t>In  </a:t>
            </a:r>
            <a:r>
              <a:rPr sz="1100" dirty="0">
                <a:latin typeface="Times New Roman"/>
                <a:cs typeface="Times New Roman"/>
              </a:rPr>
              <a:t>this we </a:t>
            </a:r>
            <a:r>
              <a:rPr sz="1100" spc="-5" dirty="0">
                <a:latin typeface="Times New Roman"/>
                <a:cs typeface="Times New Roman"/>
              </a:rPr>
              <a:t>will </a:t>
            </a:r>
            <a:r>
              <a:rPr sz="1100" spc="-10" dirty="0">
                <a:latin typeface="Times New Roman"/>
                <a:cs typeface="Times New Roman"/>
              </a:rPr>
              <a:t>be </a:t>
            </a:r>
            <a:r>
              <a:rPr sz="1100" spc="-5" dirty="0">
                <a:latin typeface="Times New Roman"/>
                <a:cs typeface="Times New Roman"/>
              </a:rPr>
              <a:t>using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data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Farmers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Markets.</a:t>
            </a:r>
            <a:endParaRPr sz="1100">
              <a:latin typeface="Times New Roman"/>
              <a:cs typeface="Times New Roman"/>
            </a:endParaRPr>
          </a:p>
          <a:p>
            <a:pPr marL="12700" marR="458470">
              <a:lnSpc>
                <a:spcPts val="2660"/>
              </a:lnSpc>
              <a:spcBef>
                <a:spcPts val="295"/>
              </a:spcBef>
            </a:pPr>
            <a:r>
              <a:rPr sz="1100" u="sng" spc="-2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https://data.cityofnewyork.us/dataset/DOHMH-Farmers-Markets-and-Food-Boxes/8vwk-6iz2 </a:t>
            </a:r>
            <a:r>
              <a:rPr sz="11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Website-</a:t>
            </a:r>
            <a:r>
              <a:rPr sz="1100" spc="-5" dirty="0">
                <a:solidFill>
                  <a:srgbClr val="0000FF"/>
                </a:solidFill>
                <a:latin typeface="Times New Roman"/>
                <a:cs typeface="Times New Roman"/>
              </a:rPr>
              <a:t>https://</a:t>
            </a:r>
            <a:r>
              <a:rPr sz="1100" spc="-5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www.grownyc.org/greenmarketco/foodbox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919"/>
              </a:lnSpc>
            </a:pPr>
            <a:r>
              <a:rPr sz="1100" spc="-5" dirty="0">
                <a:latin typeface="Times New Roman"/>
                <a:cs typeface="Times New Roman"/>
              </a:rPr>
              <a:t>GrowNYC's </a:t>
            </a:r>
            <a:r>
              <a:rPr sz="1100" dirty="0">
                <a:latin typeface="Times New Roman"/>
                <a:cs typeface="Times New Roman"/>
              </a:rPr>
              <a:t>Fresh </a:t>
            </a:r>
            <a:r>
              <a:rPr sz="1100" b="1" i="1" spc="-5" dirty="0">
                <a:latin typeface="Times New Roman"/>
                <a:cs typeface="Times New Roman"/>
              </a:rPr>
              <a:t>Food Box </a:t>
            </a:r>
            <a:r>
              <a:rPr sz="1100" spc="-5" dirty="0">
                <a:latin typeface="Times New Roman"/>
                <a:cs typeface="Times New Roman"/>
              </a:rPr>
              <a:t>Program </a:t>
            </a:r>
            <a:r>
              <a:rPr sz="1100" dirty="0">
                <a:latin typeface="Times New Roman"/>
                <a:cs typeface="Times New Roman"/>
              </a:rPr>
              <a:t>is a food </a:t>
            </a:r>
            <a:r>
              <a:rPr sz="1100" spc="-5" dirty="0">
                <a:latin typeface="Times New Roman"/>
                <a:cs typeface="Times New Roman"/>
              </a:rPr>
              <a:t>access initiative that </a:t>
            </a:r>
            <a:r>
              <a:rPr sz="1100" dirty="0">
                <a:latin typeface="Times New Roman"/>
                <a:cs typeface="Times New Roman"/>
              </a:rPr>
              <a:t>enables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under-served</a:t>
            </a:r>
            <a:endParaRPr sz="1100">
              <a:latin typeface="Times New Roman"/>
              <a:cs typeface="Times New Roman"/>
            </a:endParaRPr>
          </a:p>
          <a:p>
            <a:pPr marL="12700" marR="554355">
              <a:lnSpc>
                <a:spcPts val="1270"/>
              </a:lnSpc>
              <a:spcBef>
                <a:spcPts val="55"/>
              </a:spcBef>
            </a:pPr>
            <a:r>
              <a:rPr sz="1100" dirty="0">
                <a:latin typeface="Times New Roman"/>
                <a:cs typeface="Times New Roman"/>
              </a:rPr>
              <a:t>communities to </a:t>
            </a:r>
            <a:r>
              <a:rPr sz="1100" spc="-5" dirty="0">
                <a:latin typeface="Times New Roman"/>
                <a:cs typeface="Times New Roman"/>
              </a:rPr>
              <a:t>purchase fresh, healthy,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primarily </a:t>
            </a:r>
            <a:r>
              <a:rPr sz="1100" dirty="0">
                <a:latin typeface="Times New Roman"/>
                <a:cs typeface="Times New Roman"/>
              </a:rPr>
              <a:t>regionally </a:t>
            </a:r>
            <a:r>
              <a:rPr sz="1100" spc="-5" dirty="0">
                <a:latin typeface="Times New Roman"/>
                <a:cs typeface="Times New Roman"/>
              </a:rPr>
              <a:t>grown </a:t>
            </a:r>
            <a:r>
              <a:rPr sz="1100" dirty="0">
                <a:latin typeface="Times New Roman"/>
                <a:cs typeface="Times New Roman"/>
              </a:rPr>
              <a:t>produce </a:t>
            </a:r>
            <a:r>
              <a:rPr sz="1100" spc="-5" dirty="0">
                <a:latin typeface="Times New Roman"/>
                <a:cs typeface="Times New Roman"/>
              </a:rPr>
              <a:t>well below  traditional retail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prices.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2875" y="6446520"/>
            <a:ext cx="3470148" cy="1562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7978"/>
            <a:ext cx="5581650" cy="51562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just">
              <a:lnSpc>
                <a:spcPct val="95900"/>
              </a:lnSpc>
              <a:spcBef>
                <a:spcPts val="155"/>
              </a:spcBef>
            </a:pP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b="1" i="1" spc="-5" dirty="0">
                <a:latin typeface="Times New Roman"/>
                <a:cs typeface="Times New Roman"/>
              </a:rPr>
              <a:t>farmers' </a:t>
            </a:r>
            <a:r>
              <a:rPr sz="1100" b="1" i="1" dirty="0">
                <a:latin typeface="Times New Roman"/>
                <a:cs typeface="Times New Roman"/>
              </a:rPr>
              <a:t>market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often </a:t>
            </a:r>
            <a:r>
              <a:rPr sz="1100" dirty="0">
                <a:latin typeface="Times New Roman"/>
                <a:cs typeface="Times New Roman"/>
              </a:rPr>
              <a:t>defined as a </a:t>
            </a:r>
            <a:r>
              <a:rPr sz="1100" spc="-5" dirty="0">
                <a:latin typeface="Times New Roman"/>
                <a:cs typeface="Times New Roman"/>
              </a:rPr>
              <a:t>public </a:t>
            </a:r>
            <a:r>
              <a:rPr sz="1100" dirty="0">
                <a:latin typeface="Times New Roman"/>
                <a:cs typeface="Times New Roman"/>
              </a:rPr>
              <a:t>site </a:t>
            </a:r>
            <a:r>
              <a:rPr sz="1100" spc="-10" dirty="0">
                <a:latin typeface="Times New Roman"/>
                <a:cs typeface="Times New Roman"/>
              </a:rPr>
              <a:t>used </a:t>
            </a:r>
            <a:r>
              <a:rPr sz="1100" dirty="0">
                <a:latin typeface="Times New Roman"/>
                <a:cs typeface="Times New Roman"/>
              </a:rPr>
              <a:t>by two or </a:t>
            </a:r>
            <a:r>
              <a:rPr sz="1100" spc="-5" dirty="0">
                <a:latin typeface="Times New Roman"/>
                <a:cs typeface="Times New Roman"/>
              </a:rPr>
              <a:t>more local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5" dirty="0">
                <a:latin typeface="Times New Roman"/>
                <a:cs typeface="Times New Roman"/>
              </a:rPr>
              <a:t>regional producers  </a:t>
            </a:r>
            <a:r>
              <a:rPr sz="1100" dirty="0">
                <a:latin typeface="Times New Roman"/>
                <a:cs typeface="Times New Roman"/>
              </a:rPr>
              <a:t>for the </a:t>
            </a:r>
            <a:r>
              <a:rPr sz="1100" spc="-5" dirty="0">
                <a:latin typeface="Times New Roman"/>
                <a:cs typeface="Times New Roman"/>
              </a:rPr>
              <a:t>direct sale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dirty="0">
                <a:latin typeface="Times New Roman"/>
                <a:cs typeface="Times New Roman"/>
              </a:rPr>
              <a:t>farm </a:t>
            </a:r>
            <a:r>
              <a:rPr sz="1100" spc="-5" dirty="0">
                <a:latin typeface="Times New Roman"/>
                <a:cs typeface="Times New Roman"/>
              </a:rPr>
              <a:t>products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consumers. </a:t>
            </a:r>
            <a:r>
              <a:rPr sz="1100" spc="-10" dirty="0">
                <a:latin typeface="Times New Roman"/>
                <a:cs typeface="Times New Roman"/>
              </a:rPr>
              <a:t>In </a:t>
            </a:r>
            <a:r>
              <a:rPr sz="1100" dirty="0">
                <a:latin typeface="Times New Roman"/>
                <a:cs typeface="Times New Roman"/>
              </a:rPr>
              <a:t>addition to </a:t>
            </a:r>
            <a:r>
              <a:rPr sz="1100" spc="-5" dirty="0">
                <a:latin typeface="Times New Roman"/>
                <a:cs typeface="Times New Roman"/>
              </a:rPr>
              <a:t>fresh fruits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vegetables, markets  </a:t>
            </a:r>
            <a:r>
              <a:rPr sz="1100" dirty="0">
                <a:latin typeface="Times New Roman"/>
                <a:cs typeface="Times New Roman"/>
              </a:rPr>
              <a:t>may sell </a:t>
            </a:r>
            <a:r>
              <a:rPr sz="1100" spc="-5" dirty="0">
                <a:latin typeface="Times New Roman"/>
                <a:cs typeface="Times New Roman"/>
              </a:rPr>
              <a:t>dairy </a:t>
            </a:r>
            <a:r>
              <a:rPr sz="1100" dirty="0">
                <a:latin typeface="Times New Roman"/>
                <a:cs typeface="Times New Roman"/>
              </a:rPr>
              <a:t>products, </a:t>
            </a:r>
            <a:r>
              <a:rPr sz="1100" spc="-5" dirty="0">
                <a:latin typeface="Times New Roman"/>
                <a:cs typeface="Times New Roman"/>
              </a:rPr>
              <a:t>fish, meat, baked goods,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other minimally </a:t>
            </a:r>
            <a:r>
              <a:rPr sz="1100" dirty="0">
                <a:latin typeface="Times New Roman"/>
                <a:cs typeface="Times New Roman"/>
              </a:rPr>
              <a:t>processed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foods.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572767"/>
            <a:ext cx="5728716" cy="2061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3786626"/>
            <a:ext cx="5699125" cy="2494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i="1" dirty="0">
                <a:latin typeface="Times New Roman"/>
                <a:cs typeface="Times New Roman"/>
              </a:rPr>
              <a:t>Data 3 : </a:t>
            </a:r>
            <a:r>
              <a:rPr sz="1100" spc="-5" dirty="0">
                <a:latin typeface="Times New Roman"/>
                <a:cs typeface="Times New Roman"/>
              </a:rPr>
              <a:t>For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below </a:t>
            </a:r>
            <a:r>
              <a:rPr sz="1100" spc="-5" dirty="0">
                <a:latin typeface="Times New Roman"/>
                <a:cs typeface="Times New Roman"/>
              </a:rPr>
              <a:t>analysis </a:t>
            </a:r>
            <a:r>
              <a:rPr sz="1100" dirty="0">
                <a:latin typeface="Times New Roman"/>
                <a:cs typeface="Times New Roman"/>
              </a:rPr>
              <a:t>we </a:t>
            </a:r>
            <a:r>
              <a:rPr sz="1100" spc="-5" dirty="0">
                <a:latin typeface="Times New Roman"/>
                <a:cs typeface="Times New Roman"/>
              </a:rPr>
              <a:t>will get data </a:t>
            </a:r>
            <a:r>
              <a:rPr sz="1100" dirty="0">
                <a:latin typeface="Times New Roman"/>
                <a:cs typeface="Times New Roman"/>
              </a:rPr>
              <a:t>from wikipedia as </a:t>
            </a:r>
            <a:r>
              <a:rPr sz="1100" spc="-5" dirty="0">
                <a:latin typeface="Times New Roman"/>
                <a:cs typeface="Times New Roman"/>
              </a:rPr>
              <a:t>given </a:t>
            </a:r>
            <a:r>
              <a:rPr sz="1100" dirty="0">
                <a:latin typeface="Times New Roman"/>
                <a:cs typeface="Times New Roman"/>
              </a:rPr>
              <a:t>below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469900" indent="-228600">
              <a:lnSpc>
                <a:spcPts val="1295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Times New Roman"/>
                <a:cs typeface="Times New Roman"/>
              </a:rPr>
              <a:t>New York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Population</a:t>
            </a: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Times New Roman"/>
                <a:cs typeface="Times New Roman"/>
              </a:rPr>
              <a:t>New York City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Demographics</a:t>
            </a: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ts val="1290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Times New Roman"/>
                <a:cs typeface="Times New Roman"/>
              </a:rPr>
              <a:t>Cuisine </a:t>
            </a:r>
            <a:r>
              <a:rPr sz="1100" spc="-15" dirty="0">
                <a:latin typeface="Times New Roman"/>
                <a:cs typeface="Times New Roman"/>
              </a:rPr>
              <a:t>of </a:t>
            </a:r>
            <a:r>
              <a:rPr sz="1100" dirty="0">
                <a:latin typeface="Times New Roman"/>
                <a:cs typeface="Times New Roman"/>
              </a:rPr>
              <a:t>New York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city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295"/>
              </a:lnSpc>
            </a:pPr>
            <a:r>
              <a:rPr sz="1100" u="sng" spc="-2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https://en.wikipedia.org/wiki/New_York_City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5"/>
              </a:lnSpc>
            </a:pPr>
            <a:r>
              <a:rPr sz="1100" u="sng" spc="-2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https://en.wikipedia.org/wiki/Economy_of_New_York_City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u="sng" spc="-2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https://en.wikipedia.org/wiki/Portal:New_York_City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90"/>
              </a:lnSpc>
            </a:pPr>
            <a:r>
              <a:rPr sz="1100" u="sng" spc="-2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https://en.wikipedia.org/wiki/Cuisine_of_New_York_City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95800"/>
              </a:lnSpc>
            </a:pPr>
            <a:r>
              <a:rPr sz="1100" b="1" i="1" dirty="0">
                <a:latin typeface="Times New Roman"/>
                <a:cs typeface="Times New Roman"/>
              </a:rPr>
              <a:t>Data 4 : </a:t>
            </a:r>
            <a:r>
              <a:rPr sz="1100" spc="-5" dirty="0">
                <a:latin typeface="Times New Roman"/>
                <a:cs typeface="Times New Roman"/>
              </a:rPr>
              <a:t>Newyork </a:t>
            </a:r>
            <a:r>
              <a:rPr sz="1100" dirty="0">
                <a:latin typeface="Times New Roman"/>
                <a:cs typeface="Times New Roman"/>
              </a:rPr>
              <a:t>city </a:t>
            </a:r>
            <a:r>
              <a:rPr sz="1100" spc="-5" dirty="0">
                <a:latin typeface="Times New Roman"/>
                <a:cs typeface="Times New Roman"/>
              </a:rPr>
              <a:t>geographical coordinates data </a:t>
            </a:r>
            <a:r>
              <a:rPr sz="1100" dirty="0">
                <a:latin typeface="Times New Roman"/>
                <a:cs typeface="Times New Roman"/>
              </a:rPr>
              <a:t>will be </a:t>
            </a:r>
            <a:r>
              <a:rPr sz="1100" spc="-5" dirty="0">
                <a:latin typeface="Times New Roman"/>
                <a:cs typeface="Times New Roman"/>
              </a:rPr>
              <a:t>utilized </a:t>
            </a:r>
            <a:r>
              <a:rPr sz="1100" dirty="0">
                <a:latin typeface="Times New Roman"/>
                <a:cs typeface="Times New Roman"/>
              </a:rPr>
              <a:t>as </a:t>
            </a:r>
            <a:r>
              <a:rPr sz="1100" spc="-5" dirty="0">
                <a:latin typeface="Times New Roman"/>
                <a:cs typeface="Times New Roman"/>
              </a:rPr>
              <a:t>input </a:t>
            </a:r>
            <a:r>
              <a:rPr sz="1100" spc="-10" dirty="0">
                <a:latin typeface="Times New Roman"/>
                <a:cs typeface="Times New Roman"/>
              </a:rPr>
              <a:t>for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Foursquare </a:t>
            </a:r>
            <a:r>
              <a:rPr sz="1100" spc="-10" dirty="0">
                <a:latin typeface="Times New Roman"/>
                <a:cs typeface="Times New Roman"/>
              </a:rPr>
              <a:t>API,  </a:t>
            </a:r>
            <a:r>
              <a:rPr sz="1100" dirty="0">
                <a:latin typeface="Times New Roman"/>
                <a:cs typeface="Times New Roman"/>
              </a:rPr>
              <a:t>that </a:t>
            </a:r>
            <a:r>
              <a:rPr sz="1100" spc="-5" dirty="0">
                <a:latin typeface="Times New Roman"/>
                <a:cs typeface="Times New Roman"/>
              </a:rPr>
              <a:t>will </a:t>
            </a:r>
            <a:r>
              <a:rPr sz="1100" spc="-10" dirty="0">
                <a:latin typeface="Times New Roman"/>
                <a:cs typeface="Times New Roman"/>
              </a:rPr>
              <a:t>be </a:t>
            </a:r>
            <a:r>
              <a:rPr sz="1100" spc="-5" dirty="0">
                <a:latin typeface="Times New Roman"/>
                <a:cs typeface="Times New Roman"/>
              </a:rPr>
              <a:t>leveraged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provision venues information </a:t>
            </a:r>
            <a:r>
              <a:rPr sz="1100" dirty="0">
                <a:latin typeface="Times New Roman"/>
                <a:cs typeface="Times New Roman"/>
              </a:rPr>
              <a:t>for each </a:t>
            </a:r>
            <a:r>
              <a:rPr sz="1100" spc="-5" dirty="0">
                <a:latin typeface="Times New Roman"/>
                <a:cs typeface="Times New Roman"/>
              </a:rPr>
              <a:t>neighborhood.We </a:t>
            </a:r>
            <a:r>
              <a:rPr sz="1100" dirty="0">
                <a:latin typeface="Times New Roman"/>
                <a:cs typeface="Times New Roman"/>
              </a:rPr>
              <a:t>will use the  </a:t>
            </a:r>
            <a:r>
              <a:rPr sz="1100" spc="-5" dirty="0">
                <a:latin typeface="Times New Roman"/>
                <a:cs typeface="Times New Roman"/>
              </a:rPr>
              <a:t>Foursquare API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dirty="0">
                <a:latin typeface="Times New Roman"/>
                <a:cs typeface="Times New Roman"/>
              </a:rPr>
              <a:t>explore neighborhoods in </a:t>
            </a:r>
            <a:r>
              <a:rPr sz="1100" spc="-5" dirty="0">
                <a:latin typeface="Times New Roman"/>
                <a:cs typeface="Times New Roman"/>
              </a:rPr>
              <a:t>New </a:t>
            </a:r>
            <a:r>
              <a:rPr sz="1100" dirty="0">
                <a:latin typeface="Times New Roman"/>
                <a:cs typeface="Times New Roman"/>
              </a:rPr>
              <a:t>York </a:t>
            </a:r>
            <a:r>
              <a:rPr sz="1100" spc="-5" dirty="0">
                <a:latin typeface="Times New Roman"/>
                <a:cs typeface="Times New Roman"/>
              </a:rPr>
              <a:t>City.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below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image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the Foursquare  </a:t>
            </a:r>
            <a:r>
              <a:rPr sz="1100" dirty="0">
                <a:latin typeface="Times New Roman"/>
                <a:cs typeface="Times New Roman"/>
              </a:rPr>
              <a:t>API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6452616"/>
            <a:ext cx="5725667" cy="1159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1700" y="7790173"/>
            <a:ext cx="5455285" cy="1076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3.Methodology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b="1" dirty="0">
                <a:latin typeface="Times New Roman"/>
                <a:cs typeface="Times New Roman"/>
              </a:rPr>
              <a:t>Business </a:t>
            </a:r>
            <a:r>
              <a:rPr sz="1100" b="1" spc="-5" dirty="0">
                <a:latin typeface="Times New Roman"/>
                <a:cs typeface="Times New Roman"/>
              </a:rPr>
              <a:t>Understanding </a:t>
            </a:r>
            <a:r>
              <a:rPr sz="1100" b="1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Our </a:t>
            </a:r>
            <a:r>
              <a:rPr sz="1100" spc="-5" dirty="0">
                <a:latin typeface="Times New Roman"/>
                <a:cs typeface="Times New Roman"/>
              </a:rPr>
              <a:t>main goal </a:t>
            </a:r>
            <a:r>
              <a:rPr sz="1100" dirty="0">
                <a:latin typeface="Times New Roman"/>
                <a:cs typeface="Times New Roman"/>
              </a:rPr>
              <a:t>is to </a:t>
            </a:r>
            <a:r>
              <a:rPr sz="1100" spc="-5" dirty="0">
                <a:latin typeface="Times New Roman"/>
                <a:cs typeface="Times New Roman"/>
              </a:rPr>
              <a:t>get optimum </a:t>
            </a:r>
            <a:r>
              <a:rPr sz="1100" dirty="0">
                <a:latin typeface="Times New Roman"/>
                <a:cs typeface="Times New Roman"/>
              </a:rPr>
              <a:t>location </a:t>
            </a:r>
            <a:r>
              <a:rPr sz="1100" spc="-5" dirty="0">
                <a:latin typeface="Times New Roman"/>
                <a:cs typeface="Times New Roman"/>
              </a:rPr>
              <a:t>for </a:t>
            </a:r>
            <a:r>
              <a:rPr sz="1100" dirty="0">
                <a:latin typeface="Times New Roman"/>
                <a:cs typeface="Times New Roman"/>
              </a:rPr>
              <a:t>new </a:t>
            </a:r>
            <a:r>
              <a:rPr sz="1100" spc="-5" dirty="0">
                <a:latin typeface="Times New Roman"/>
                <a:cs typeface="Times New Roman"/>
              </a:rPr>
              <a:t>restaurant business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New York </a:t>
            </a:r>
            <a:r>
              <a:rPr sz="1100" dirty="0">
                <a:latin typeface="Times New Roman"/>
                <a:cs typeface="Times New Roman"/>
              </a:rPr>
              <a:t>City for </a:t>
            </a:r>
            <a:r>
              <a:rPr sz="1100" spc="-5" dirty="0">
                <a:latin typeface="Times New Roman"/>
                <a:cs typeface="Times New Roman"/>
              </a:rPr>
              <a:t>XYZ  Company.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9502"/>
            <a:ext cx="5637530" cy="2997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Analytic Approach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New York city </a:t>
            </a:r>
            <a:r>
              <a:rPr sz="1100" spc="-5" dirty="0">
                <a:latin typeface="Times New Roman"/>
                <a:cs typeface="Times New Roman"/>
              </a:rPr>
              <a:t>neighbourhood </a:t>
            </a:r>
            <a:r>
              <a:rPr sz="1100" dirty="0">
                <a:latin typeface="Times New Roman"/>
                <a:cs typeface="Times New Roman"/>
              </a:rPr>
              <a:t>has a </a:t>
            </a:r>
            <a:r>
              <a:rPr sz="1100" spc="-5" dirty="0">
                <a:latin typeface="Times New Roman"/>
                <a:cs typeface="Times New Roman"/>
              </a:rPr>
              <a:t>total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dirty="0">
                <a:latin typeface="Times New Roman"/>
                <a:cs typeface="Times New Roman"/>
              </a:rPr>
              <a:t>5 </a:t>
            </a:r>
            <a:r>
              <a:rPr sz="1100" spc="-5" dirty="0">
                <a:latin typeface="Times New Roman"/>
                <a:cs typeface="Times New Roman"/>
              </a:rPr>
              <a:t>boroughs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306 neighborhoods. </a:t>
            </a:r>
            <a:r>
              <a:rPr sz="1100" spc="-10" dirty="0">
                <a:latin typeface="Times New Roman"/>
                <a:cs typeface="Times New Roman"/>
              </a:rPr>
              <a:t>In </a:t>
            </a:r>
            <a:r>
              <a:rPr sz="1100" dirty="0">
                <a:latin typeface="Times New Roman"/>
                <a:cs typeface="Times New Roman"/>
              </a:rPr>
              <a:t>this </a:t>
            </a:r>
            <a:r>
              <a:rPr sz="1100" spc="-5" dirty="0">
                <a:latin typeface="Times New Roman"/>
                <a:cs typeface="Times New Roman"/>
              </a:rPr>
              <a:t>project first  </a:t>
            </a:r>
            <a:r>
              <a:rPr sz="1100" dirty="0">
                <a:latin typeface="Times New Roman"/>
                <a:cs typeface="Times New Roman"/>
              </a:rPr>
              <a:t>part is clustering of </a:t>
            </a:r>
            <a:r>
              <a:rPr sz="1100" spc="-5" dirty="0">
                <a:latin typeface="Times New Roman"/>
                <a:cs typeface="Times New Roman"/>
              </a:rPr>
              <a:t>Manhattan and Brooklyn 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5" dirty="0">
                <a:latin typeface="Times New Roman"/>
                <a:cs typeface="Times New Roman"/>
              </a:rPr>
              <a:t>And second </a:t>
            </a:r>
            <a:r>
              <a:rPr sz="1100" dirty="0">
                <a:latin typeface="Times New Roman"/>
                <a:cs typeface="Times New Roman"/>
              </a:rPr>
              <a:t>part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clustering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Bronx, </a:t>
            </a:r>
            <a:r>
              <a:rPr sz="1100" dirty="0">
                <a:latin typeface="Times New Roman"/>
                <a:cs typeface="Times New Roman"/>
              </a:rPr>
              <a:t>Queens and  Staten </a:t>
            </a:r>
            <a:r>
              <a:rPr sz="1100" spc="-5" dirty="0">
                <a:latin typeface="Times New Roman"/>
                <a:cs typeface="Times New Roman"/>
              </a:rPr>
              <a:t>Island. </a:t>
            </a:r>
            <a:r>
              <a:rPr sz="1100" dirty="0">
                <a:latin typeface="Times New Roman"/>
                <a:cs typeface="Times New Roman"/>
              </a:rPr>
              <a:t>This is </a:t>
            </a:r>
            <a:r>
              <a:rPr sz="1100" spc="-5" dirty="0">
                <a:latin typeface="Times New Roman"/>
                <a:cs typeface="Times New Roman"/>
              </a:rPr>
              <a:t>done </a:t>
            </a:r>
            <a:r>
              <a:rPr sz="1100" dirty="0">
                <a:latin typeface="Times New Roman"/>
                <a:cs typeface="Times New Roman"/>
              </a:rPr>
              <a:t>because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the following Exploratory data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analysis.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Exploratory Data </a:t>
            </a:r>
            <a:r>
              <a:rPr sz="1200" b="1" dirty="0">
                <a:latin typeface="Times New Roman"/>
                <a:cs typeface="Times New Roman"/>
              </a:rPr>
              <a:t>Analysis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Data 1- </a:t>
            </a:r>
            <a:r>
              <a:rPr sz="1100" b="1" spc="-5" dirty="0">
                <a:latin typeface="Times New Roman"/>
                <a:cs typeface="Times New Roman"/>
              </a:rPr>
              <a:t>New </a:t>
            </a:r>
            <a:r>
              <a:rPr sz="1100" b="1" dirty="0">
                <a:latin typeface="Times New Roman"/>
                <a:cs typeface="Times New Roman"/>
              </a:rPr>
              <a:t>york </a:t>
            </a:r>
            <a:r>
              <a:rPr sz="1100" b="1" spc="-5" dirty="0">
                <a:latin typeface="Times New Roman"/>
                <a:cs typeface="Times New Roman"/>
              </a:rPr>
              <a:t>city Geographical Coordinates</a:t>
            </a:r>
            <a:r>
              <a:rPr sz="1100" b="1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Data.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469900" indent="-228600">
              <a:lnSpc>
                <a:spcPts val="1290"/>
              </a:lnSpc>
              <a:buAutoNum type="arabicPeriod"/>
              <a:tabLst>
                <a:tab pos="469900" algn="l"/>
              </a:tabLst>
            </a:pPr>
            <a:r>
              <a:rPr sz="1100" spc="-10" dirty="0">
                <a:latin typeface="Times New Roman"/>
                <a:cs typeface="Times New Roman"/>
              </a:rPr>
              <a:t>In </a:t>
            </a:r>
            <a:r>
              <a:rPr sz="1100" dirty="0">
                <a:latin typeface="Times New Roman"/>
                <a:cs typeface="Times New Roman"/>
              </a:rPr>
              <a:t>this </a:t>
            </a:r>
            <a:r>
              <a:rPr sz="1100" spc="-10" dirty="0">
                <a:latin typeface="Times New Roman"/>
                <a:cs typeface="Times New Roman"/>
              </a:rPr>
              <a:t>we </a:t>
            </a:r>
            <a:r>
              <a:rPr sz="1100" spc="-5" dirty="0">
                <a:latin typeface="Times New Roman"/>
                <a:cs typeface="Times New Roman"/>
              </a:rPr>
              <a:t>load the data </a:t>
            </a:r>
            <a:r>
              <a:rPr sz="1100" dirty="0">
                <a:latin typeface="Times New Roman"/>
                <a:cs typeface="Times New Roman"/>
              </a:rPr>
              <a:t>and explore </a:t>
            </a:r>
            <a:r>
              <a:rPr sz="1100" spc="-10" dirty="0">
                <a:latin typeface="Times New Roman"/>
                <a:cs typeface="Times New Roman"/>
              </a:rPr>
              <a:t>data </a:t>
            </a:r>
            <a:r>
              <a:rPr sz="1100" spc="-5" dirty="0">
                <a:latin typeface="Times New Roman"/>
                <a:cs typeface="Times New Roman"/>
              </a:rPr>
              <a:t>from </a:t>
            </a:r>
            <a:r>
              <a:rPr sz="1100" b="1" dirty="0">
                <a:latin typeface="Times New Roman"/>
                <a:cs typeface="Times New Roman"/>
              </a:rPr>
              <a:t>newyork_data.json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file.</a:t>
            </a: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Times New Roman"/>
                <a:cs typeface="Times New Roman"/>
              </a:rPr>
              <a:t>Transform the </a:t>
            </a:r>
            <a:r>
              <a:rPr sz="1100" spc="-5" dirty="0">
                <a:latin typeface="Times New Roman"/>
                <a:cs typeface="Times New Roman"/>
              </a:rPr>
              <a:t>data </a:t>
            </a:r>
            <a:r>
              <a:rPr sz="1100" dirty="0">
                <a:latin typeface="Times New Roman"/>
                <a:cs typeface="Times New Roman"/>
              </a:rPr>
              <a:t>of nested </a:t>
            </a:r>
            <a:r>
              <a:rPr sz="1100" spc="-5" dirty="0">
                <a:latin typeface="Times New Roman"/>
                <a:cs typeface="Times New Roman"/>
              </a:rPr>
              <a:t>python dictionaries </a:t>
            </a:r>
            <a:r>
              <a:rPr sz="1100" dirty="0">
                <a:latin typeface="Times New Roman"/>
                <a:cs typeface="Times New Roman"/>
              </a:rPr>
              <a:t>into a </a:t>
            </a:r>
            <a:r>
              <a:rPr sz="1100" spc="-5" dirty="0">
                <a:latin typeface="Times New Roman"/>
                <a:cs typeface="Times New Roman"/>
              </a:rPr>
              <a:t>pandas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dataframe.</a:t>
            </a: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Times New Roman"/>
                <a:cs typeface="Times New Roman"/>
              </a:rPr>
              <a:t>This </a:t>
            </a:r>
            <a:r>
              <a:rPr sz="1100" spc="-5" dirty="0">
                <a:latin typeface="Times New Roman"/>
                <a:cs typeface="Times New Roman"/>
              </a:rPr>
              <a:t>dataframe </a:t>
            </a:r>
            <a:r>
              <a:rPr sz="1100" dirty="0">
                <a:latin typeface="Times New Roman"/>
                <a:cs typeface="Times New Roman"/>
              </a:rPr>
              <a:t>contains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geographical coordinates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dirty="0">
                <a:latin typeface="Times New Roman"/>
                <a:cs typeface="Times New Roman"/>
              </a:rPr>
              <a:t>New York city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neighborhoods.</a:t>
            </a: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ts val="1260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Times New Roman"/>
                <a:cs typeface="Times New Roman"/>
              </a:rPr>
              <a:t>This </a:t>
            </a:r>
            <a:r>
              <a:rPr sz="1100" spc="-5" dirty="0">
                <a:latin typeface="Times New Roman"/>
                <a:cs typeface="Times New Roman"/>
              </a:rPr>
              <a:t>data will used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get </a:t>
            </a:r>
            <a:r>
              <a:rPr sz="1100" dirty="0">
                <a:latin typeface="Times New Roman"/>
                <a:cs typeface="Times New Roman"/>
              </a:rPr>
              <a:t>Venues data from</a:t>
            </a:r>
            <a:r>
              <a:rPr sz="1100" spc="-5" dirty="0">
                <a:latin typeface="Times New Roman"/>
                <a:cs typeface="Times New Roman"/>
              </a:rPr>
              <a:t> Fouresquare.</a:t>
            </a:r>
            <a:endParaRPr sz="1100">
              <a:latin typeface="Times New Roman"/>
              <a:cs typeface="Times New Roman"/>
            </a:endParaRPr>
          </a:p>
          <a:p>
            <a:pPr marL="469900" marR="109855" indent="-228600">
              <a:lnSpc>
                <a:spcPts val="1270"/>
              </a:lnSpc>
              <a:spcBef>
                <a:spcPts val="55"/>
              </a:spcBef>
              <a:buAutoNum type="arabicPeriod"/>
              <a:tabLst>
                <a:tab pos="469900" algn="l"/>
              </a:tabLst>
            </a:pPr>
            <a:r>
              <a:rPr sz="1100" spc="5" dirty="0">
                <a:latin typeface="Times New Roman"/>
                <a:cs typeface="Times New Roman"/>
              </a:rPr>
              <a:t>We </a:t>
            </a:r>
            <a:r>
              <a:rPr sz="1100" spc="-5" dirty="0">
                <a:latin typeface="Times New Roman"/>
                <a:cs typeface="Times New Roman"/>
              </a:rPr>
              <a:t>used geopy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folium libraries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create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" dirty="0">
                <a:latin typeface="Times New Roman"/>
                <a:cs typeface="Times New Roman"/>
              </a:rPr>
              <a:t>map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New </a:t>
            </a:r>
            <a:r>
              <a:rPr sz="1100" dirty="0">
                <a:latin typeface="Times New Roman"/>
                <a:cs typeface="Times New Roman"/>
              </a:rPr>
              <a:t>York city with </a:t>
            </a:r>
            <a:r>
              <a:rPr sz="1100" spc="-5" dirty="0">
                <a:latin typeface="Times New Roman"/>
                <a:cs typeface="Times New Roman"/>
              </a:rPr>
              <a:t>neighborhoods  </a:t>
            </a:r>
            <a:r>
              <a:rPr sz="1100" dirty="0">
                <a:latin typeface="Times New Roman"/>
                <a:cs typeface="Times New Roman"/>
              </a:rPr>
              <a:t>superimposed on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top.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Times New Roman"/>
                <a:cs typeface="Times New Roman"/>
              </a:rPr>
              <a:t>New </a:t>
            </a:r>
            <a:r>
              <a:rPr sz="1100" b="1" dirty="0">
                <a:latin typeface="Times New Roman"/>
                <a:cs typeface="Times New Roman"/>
              </a:rPr>
              <a:t>York </a:t>
            </a:r>
            <a:r>
              <a:rPr sz="1100" b="1" spc="-5" dirty="0">
                <a:latin typeface="Times New Roman"/>
                <a:cs typeface="Times New Roman"/>
              </a:rPr>
              <a:t>neighbourhood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visualization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3877055"/>
            <a:ext cx="5650992" cy="2647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6979406"/>
            <a:ext cx="5645150" cy="131889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5"/>
              </a:spcBef>
            </a:pPr>
            <a:r>
              <a:rPr sz="1100" b="1" dirty="0">
                <a:latin typeface="Times New Roman"/>
                <a:cs typeface="Times New Roman"/>
              </a:rPr>
              <a:t>Data 2- </a:t>
            </a:r>
            <a:r>
              <a:rPr sz="1100" spc="-5" dirty="0">
                <a:latin typeface="Times New Roman"/>
                <a:cs typeface="Times New Roman"/>
              </a:rPr>
              <a:t>Second data which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used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DOHMH </a:t>
            </a:r>
            <a:r>
              <a:rPr sz="1100" spc="-5" dirty="0">
                <a:latin typeface="Times New Roman"/>
                <a:cs typeface="Times New Roman"/>
              </a:rPr>
              <a:t>Farmers </a:t>
            </a:r>
            <a:r>
              <a:rPr sz="1100" dirty="0">
                <a:latin typeface="Times New Roman"/>
                <a:cs typeface="Times New Roman"/>
              </a:rPr>
              <a:t>Markets and </a:t>
            </a:r>
            <a:r>
              <a:rPr sz="1100" spc="-5" dirty="0">
                <a:latin typeface="Times New Roman"/>
                <a:cs typeface="Times New Roman"/>
              </a:rPr>
              <a:t>Food Boxes </a:t>
            </a:r>
            <a:r>
              <a:rPr sz="1100" dirty="0">
                <a:latin typeface="Times New Roman"/>
                <a:cs typeface="Times New Roman"/>
              </a:rPr>
              <a:t>dataset. </a:t>
            </a:r>
            <a:r>
              <a:rPr sz="1100" spc="-10" dirty="0">
                <a:latin typeface="Times New Roman"/>
                <a:cs typeface="Times New Roman"/>
              </a:rPr>
              <a:t>In </a:t>
            </a:r>
            <a:r>
              <a:rPr sz="1100" dirty="0">
                <a:latin typeface="Times New Roman"/>
                <a:cs typeface="Times New Roman"/>
              </a:rPr>
              <a:t>this  we </a:t>
            </a:r>
            <a:r>
              <a:rPr sz="1100" spc="-5" dirty="0">
                <a:latin typeface="Times New Roman"/>
                <a:cs typeface="Times New Roman"/>
              </a:rPr>
              <a:t>will </a:t>
            </a:r>
            <a:r>
              <a:rPr sz="1100" dirty="0">
                <a:latin typeface="Times New Roman"/>
                <a:cs typeface="Times New Roman"/>
              </a:rPr>
              <a:t>be using the </a:t>
            </a:r>
            <a:r>
              <a:rPr sz="1100" spc="-5" dirty="0">
                <a:latin typeface="Times New Roman"/>
                <a:cs typeface="Times New Roman"/>
              </a:rPr>
              <a:t>data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dirty="0">
                <a:latin typeface="Times New Roman"/>
                <a:cs typeface="Times New Roman"/>
              </a:rPr>
              <a:t>Farmers </a:t>
            </a:r>
            <a:r>
              <a:rPr sz="1100" spc="-5" dirty="0">
                <a:latin typeface="Times New Roman"/>
                <a:cs typeface="Times New Roman"/>
              </a:rPr>
              <a:t>Markets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data.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marR="275590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There are </a:t>
            </a:r>
            <a:r>
              <a:rPr sz="1100" spc="-5" dirty="0">
                <a:latin typeface="Times New Roman"/>
                <a:cs typeface="Times New Roman"/>
              </a:rPr>
              <a:t>totally </a:t>
            </a:r>
            <a:r>
              <a:rPr sz="1100" dirty="0">
                <a:latin typeface="Times New Roman"/>
                <a:cs typeface="Times New Roman"/>
              </a:rPr>
              <a:t>144 </a:t>
            </a:r>
            <a:r>
              <a:rPr sz="1100" spc="-5" dirty="0">
                <a:latin typeface="Times New Roman"/>
                <a:cs typeface="Times New Roman"/>
              </a:rPr>
              <a:t>Farmers Markets </a:t>
            </a:r>
            <a:r>
              <a:rPr sz="1100" dirty="0">
                <a:latin typeface="Times New Roman"/>
                <a:cs typeface="Times New Roman"/>
              </a:rPr>
              <a:t>in New </a:t>
            </a:r>
            <a:r>
              <a:rPr sz="1100" spc="-5" dirty="0">
                <a:latin typeface="Times New Roman"/>
                <a:cs typeface="Times New Roman"/>
              </a:rPr>
              <a:t>York city. </a:t>
            </a:r>
            <a:r>
              <a:rPr sz="1100" dirty="0">
                <a:latin typeface="Times New Roman"/>
                <a:cs typeface="Times New Roman"/>
              </a:rPr>
              <a:t>Highest </a:t>
            </a:r>
            <a:r>
              <a:rPr sz="1100" spc="-5" dirty="0">
                <a:latin typeface="Times New Roman"/>
                <a:cs typeface="Times New Roman"/>
              </a:rPr>
              <a:t>number </a:t>
            </a:r>
            <a:r>
              <a:rPr sz="1100" dirty="0">
                <a:latin typeface="Times New Roman"/>
                <a:cs typeface="Times New Roman"/>
              </a:rPr>
              <a:t>are in Manhattan and  </a:t>
            </a:r>
            <a:r>
              <a:rPr sz="1100" spc="-5" dirty="0">
                <a:latin typeface="Times New Roman"/>
                <a:cs typeface="Times New Roman"/>
              </a:rPr>
              <a:t>Brooklyn.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30"/>
              </a:lnSpc>
            </a:pP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lowest in </a:t>
            </a:r>
            <a:r>
              <a:rPr sz="1100" dirty="0">
                <a:latin typeface="Times New Roman"/>
                <a:cs typeface="Times New Roman"/>
              </a:rPr>
              <a:t>Queens, </a:t>
            </a:r>
            <a:r>
              <a:rPr sz="1100" spc="-5" dirty="0">
                <a:latin typeface="Times New Roman"/>
                <a:cs typeface="Times New Roman"/>
              </a:rPr>
              <a:t>Bronx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Staten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Island.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proof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dirty="0">
                <a:latin typeface="Times New Roman"/>
                <a:cs typeface="Times New Roman"/>
              </a:rPr>
              <a:t>this is as </a:t>
            </a:r>
            <a:r>
              <a:rPr sz="1100" spc="-5" dirty="0">
                <a:latin typeface="Times New Roman"/>
                <a:cs typeface="Times New Roman"/>
              </a:rPr>
              <a:t>given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below.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14400"/>
            <a:ext cx="5835650" cy="2685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1700" y="3719570"/>
            <a:ext cx="5602605" cy="518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5" dirty="0">
                <a:latin typeface="Times New Roman"/>
                <a:cs typeface="Times New Roman"/>
              </a:rPr>
              <a:t>We </a:t>
            </a:r>
            <a:r>
              <a:rPr sz="1100" spc="-5" dirty="0">
                <a:latin typeface="Times New Roman"/>
                <a:cs typeface="Times New Roman"/>
              </a:rPr>
              <a:t>used geopy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folium libraries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create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" dirty="0">
                <a:latin typeface="Times New Roman"/>
                <a:cs typeface="Times New Roman"/>
              </a:rPr>
              <a:t>map </a:t>
            </a:r>
            <a:r>
              <a:rPr sz="1100" dirty="0">
                <a:latin typeface="Times New Roman"/>
                <a:cs typeface="Times New Roman"/>
              </a:rPr>
              <a:t>to visualise </a:t>
            </a:r>
            <a:r>
              <a:rPr sz="1100" spc="-5" dirty="0">
                <a:latin typeface="Times New Roman"/>
                <a:cs typeface="Times New Roman"/>
              </a:rPr>
              <a:t>farmers markets </a:t>
            </a:r>
            <a:r>
              <a:rPr sz="1100" dirty="0">
                <a:latin typeface="Times New Roman"/>
                <a:cs typeface="Times New Roman"/>
              </a:rPr>
              <a:t>of New York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city.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Farmers Market </a:t>
            </a:r>
            <a:r>
              <a:rPr sz="1100" b="1" spc="-5" dirty="0">
                <a:latin typeface="Times New Roman"/>
                <a:cs typeface="Times New Roman"/>
              </a:rPr>
              <a:t>visualisation-New York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City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4376927"/>
            <a:ext cx="5727192" cy="2474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700" y="7290919"/>
            <a:ext cx="5719445" cy="2291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95"/>
              </a:spcBef>
            </a:pPr>
            <a:r>
              <a:rPr sz="1100" b="1" dirty="0">
                <a:latin typeface="Times New Roman"/>
                <a:cs typeface="Times New Roman"/>
              </a:rPr>
              <a:t>Data 3 :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analyize New </a:t>
            </a:r>
            <a:r>
              <a:rPr sz="1100" dirty="0">
                <a:latin typeface="Times New Roman"/>
                <a:cs typeface="Times New Roman"/>
              </a:rPr>
              <a:t>York city Population, </a:t>
            </a:r>
            <a:r>
              <a:rPr sz="1100" spc="-5" dirty="0">
                <a:latin typeface="Times New Roman"/>
                <a:cs typeface="Times New Roman"/>
              </a:rPr>
              <a:t>Demographics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Cuisine 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5" dirty="0">
                <a:latin typeface="Times New Roman"/>
                <a:cs typeface="Times New Roman"/>
              </a:rPr>
              <a:t>scrapped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data from  Wikipedia pages given above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data section. </a:t>
            </a:r>
            <a:r>
              <a:rPr sz="1100" spc="5" dirty="0">
                <a:latin typeface="Times New Roman"/>
                <a:cs typeface="Times New Roman"/>
              </a:rPr>
              <a:t>We </a:t>
            </a:r>
            <a:r>
              <a:rPr sz="1100" spc="-5" dirty="0">
                <a:latin typeface="Times New Roman"/>
                <a:cs typeface="Times New Roman"/>
              </a:rPr>
              <a:t>used BeautifulSoup python library. Beautiful  Soup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" dirty="0">
                <a:latin typeface="Times New Roman"/>
                <a:cs typeface="Times New Roman"/>
              </a:rPr>
              <a:t>Python </a:t>
            </a:r>
            <a:r>
              <a:rPr sz="1100" spc="-10" dirty="0">
                <a:latin typeface="Times New Roman"/>
                <a:cs typeface="Times New Roman"/>
              </a:rPr>
              <a:t>package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5" dirty="0">
                <a:latin typeface="Times New Roman"/>
                <a:cs typeface="Times New Roman"/>
              </a:rPr>
              <a:t>parsing </a:t>
            </a:r>
            <a:r>
              <a:rPr sz="1100" spc="5" dirty="0">
                <a:latin typeface="Times New Roman"/>
                <a:cs typeface="Times New Roman"/>
              </a:rPr>
              <a:t>HTML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XML </a:t>
            </a:r>
            <a:r>
              <a:rPr sz="1100" dirty="0">
                <a:latin typeface="Times New Roman"/>
                <a:cs typeface="Times New Roman"/>
              </a:rPr>
              <a:t>documents (including </a:t>
            </a:r>
            <a:r>
              <a:rPr sz="1100" spc="-5" dirty="0">
                <a:latin typeface="Times New Roman"/>
                <a:cs typeface="Times New Roman"/>
              </a:rPr>
              <a:t>having malformed  markup, </a:t>
            </a:r>
            <a:r>
              <a:rPr sz="1100" dirty="0">
                <a:latin typeface="Times New Roman"/>
                <a:cs typeface="Times New Roman"/>
              </a:rPr>
              <a:t>i.e. non-closed </a:t>
            </a:r>
            <a:r>
              <a:rPr sz="1100" spc="-5" dirty="0">
                <a:latin typeface="Times New Roman"/>
                <a:cs typeface="Times New Roman"/>
              </a:rPr>
              <a:t>tags, </a:t>
            </a:r>
            <a:r>
              <a:rPr sz="1100" dirty="0">
                <a:latin typeface="Times New Roman"/>
                <a:cs typeface="Times New Roman"/>
              </a:rPr>
              <a:t>so </a:t>
            </a:r>
            <a:r>
              <a:rPr sz="1100" spc="-5" dirty="0">
                <a:latin typeface="Times New Roman"/>
                <a:cs typeface="Times New Roman"/>
              </a:rPr>
              <a:t>named </a:t>
            </a:r>
            <a:r>
              <a:rPr sz="1100" dirty="0">
                <a:latin typeface="Times New Roman"/>
                <a:cs typeface="Times New Roman"/>
              </a:rPr>
              <a:t>after tag soup). </a:t>
            </a:r>
            <a:r>
              <a:rPr sz="1100" spc="-10" dirty="0">
                <a:latin typeface="Times New Roman"/>
                <a:cs typeface="Times New Roman"/>
              </a:rPr>
              <a:t>It </a:t>
            </a:r>
            <a:r>
              <a:rPr sz="1100" dirty="0">
                <a:latin typeface="Times New Roman"/>
                <a:cs typeface="Times New Roman"/>
              </a:rPr>
              <a:t>creates a </a:t>
            </a:r>
            <a:r>
              <a:rPr sz="1100" spc="-5" dirty="0">
                <a:latin typeface="Times New Roman"/>
                <a:cs typeface="Times New Roman"/>
              </a:rPr>
              <a:t>parse </a:t>
            </a:r>
            <a:r>
              <a:rPr sz="1100" dirty="0">
                <a:latin typeface="Times New Roman"/>
                <a:cs typeface="Times New Roman"/>
              </a:rPr>
              <a:t>tree </a:t>
            </a:r>
            <a:r>
              <a:rPr sz="1100" spc="-5" dirty="0">
                <a:latin typeface="Times New Roman"/>
                <a:cs typeface="Times New Roman"/>
              </a:rPr>
              <a:t>for </a:t>
            </a:r>
            <a:r>
              <a:rPr sz="1100" dirty="0">
                <a:latin typeface="Times New Roman"/>
                <a:cs typeface="Times New Roman"/>
              </a:rPr>
              <a:t>parsed </a:t>
            </a:r>
            <a:r>
              <a:rPr sz="1100" spc="-5" dirty="0">
                <a:latin typeface="Times New Roman"/>
                <a:cs typeface="Times New Roman"/>
              </a:rPr>
              <a:t>pages that </a:t>
            </a:r>
            <a:r>
              <a:rPr sz="1100" dirty="0">
                <a:latin typeface="Times New Roman"/>
                <a:cs typeface="Times New Roman"/>
              </a:rPr>
              <a:t>can  be </a:t>
            </a:r>
            <a:r>
              <a:rPr sz="1100" spc="-5" dirty="0">
                <a:latin typeface="Times New Roman"/>
                <a:cs typeface="Times New Roman"/>
              </a:rPr>
              <a:t>used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dirty="0">
                <a:latin typeface="Times New Roman"/>
                <a:cs typeface="Times New Roman"/>
              </a:rPr>
              <a:t>extract </a:t>
            </a:r>
            <a:r>
              <a:rPr sz="1100" spc="-5" dirty="0">
                <a:latin typeface="Times New Roman"/>
                <a:cs typeface="Times New Roman"/>
              </a:rPr>
              <a:t>data from </a:t>
            </a:r>
            <a:r>
              <a:rPr sz="1100" dirty="0">
                <a:latin typeface="Times New Roman"/>
                <a:cs typeface="Times New Roman"/>
              </a:rPr>
              <a:t>HTML, which is useful </a:t>
            </a:r>
            <a:r>
              <a:rPr sz="1100" spc="-5" dirty="0">
                <a:latin typeface="Times New Roman"/>
                <a:cs typeface="Times New Roman"/>
              </a:rPr>
              <a:t>for </a:t>
            </a:r>
            <a:r>
              <a:rPr sz="1100" dirty="0">
                <a:latin typeface="Times New Roman"/>
                <a:cs typeface="Times New Roman"/>
              </a:rPr>
              <a:t>web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scraping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18110" indent="-106045">
              <a:lnSpc>
                <a:spcPct val="100000"/>
              </a:lnSpc>
              <a:buSzPct val="90909"/>
              <a:buAutoNum type="arabicPeriod"/>
              <a:tabLst>
                <a:tab pos="118745" algn="l"/>
              </a:tabLst>
            </a:pPr>
            <a:r>
              <a:rPr sz="1100" b="1" spc="-5" dirty="0">
                <a:latin typeface="Times New Roman"/>
                <a:cs typeface="Times New Roman"/>
              </a:rPr>
              <a:t>New York Population </a:t>
            </a:r>
            <a:r>
              <a:rPr sz="1100" b="1" dirty="0">
                <a:latin typeface="Times New Roman"/>
                <a:cs typeface="Times New Roman"/>
              </a:rPr>
              <a:t>: </a:t>
            </a:r>
            <a:r>
              <a:rPr sz="1100" spc="-5" dirty="0">
                <a:latin typeface="Times New Roman"/>
                <a:cs typeface="Times New Roman"/>
              </a:rPr>
              <a:t>Insights </a:t>
            </a:r>
            <a:r>
              <a:rPr sz="1100" dirty="0">
                <a:latin typeface="Times New Roman"/>
                <a:cs typeface="Times New Roman"/>
              </a:rPr>
              <a:t>from the </a:t>
            </a:r>
            <a:r>
              <a:rPr sz="1100" spc="-5" dirty="0">
                <a:latin typeface="Times New Roman"/>
                <a:cs typeface="Times New Roman"/>
              </a:rPr>
              <a:t>data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eriod"/>
            </a:pPr>
            <a:endParaRPr sz="1250">
              <a:latin typeface="Times New Roman"/>
              <a:cs typeface="Times New Roman"/>
            </a:endParaRPr>
          </a:p>
          <a:p>
            <a:pPr marL="469900" marR="198755" lvl="1" indent="-228600">
              <a:lnSpc>
                <a:spcPts val="1260"/>
              </a:lnSpc>
              <a:buFont typeface="Wingdings"/>
              <a:buChar char=""/>
              <a:tabLst>
                <a:tab pos="469900" algn="l"/>
              </a:tabLst>
            </a:pPr>
            <a:r>
              <a:rPr sz="1100" dirty="0">
                <a:latin typeface="Times New Roman"/>
                <a:cs typeface="Times New Roman"/>
              </a:rPr>
              <a:t>Manhattan (New York </a:t>
            </a:r>
            <a:r>
              <a:rPr sz="1100" spc="-5" dirty="0">
                <a:latin typeface="Times New Roman"/>
                <a:cs typeface="Times New Roman"/>
              </a:rPr>
              <a:t>County)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geographically </a:t>
            </a:r>
            <a:r>
              <a:rPr sz="1100" dirty="0">
                <a:latin typeface="Times New Roman"/>
                <a:cs typeface="Times New Roman"/>
              </a:rPr>
              <a:t>smallest and </a:t>
            </a:r>
            <a:r>
              <a:rPr sz="1100" spc="-5" dirty="0">
                <a:latin typeface="Times New Roman"/>
                <a:cs typeface="Times New Roman"/>
              </a:rPr>
              <a:t>most </a:t>
            </a:r>
            <a:r>
              <a:rPr sz="1100" dirty="0">
                <a:latin typeface="Times New Roman"/>
                <a:cs typeface="Times New Roman"/>
              </a:rPr>
              <a:t>densely populated  borough.</a:t>
            </a:r>
            <a:endParaRPr sz="1100">
              <a:latin typeface="Times New Roman"/>
              <a:cs typeface="Times New Roman"/>
            </a:endParaRPr>
          </a:p>
          <a:p>
            <a:pPr marL="469900" marR="57785" lvl="1" indent="-228600">
              <a:lnSpc>
                <a:spcPts val="1260"/>
              </a:lnSpc>
              <a:spcBef>
                <a:spcPts val="10"/>
              </a:spcBef>
              <a:buFont typeface="Wingdings"/>
              <a:buChar char=""/>
              <a:tabLst>
                <a:tab pos="469900" algn="l"/>
              </a:tabLst>
            </a:pPr>
            <a:r>
              <a:rPr sz="1100" spc="-5" dirty="0">
                <a:latin typeface="Times New Roman"/>
                <a:cs typeface="Times New Roman"/>
              </a:rPr>
              <a:t>Manhattan's </a:t>
            </a:r>
            <a:r>
              <a:rPr sz="1100" dirty="0">
                <a:latin typeface="Times New Roman"/>
                <a:cs typeface="Times New Roman"/>
              </a:rPr>
              <a:t>(New York </a:t>
            </a:r>
            <a:r>
              <a:rPr sz="1100" spc="-5" dirty="0">
                <a:latin typeface="Times New Roman"/>
                <a:cs typeface="Times New Roman"/>
              </a:rPr>
              <a:t>County's) </a:t>
            </a:r>
            <a:r>
              <a:rPr sz="1100" dirty="0">
                <a:latin typeface="Times New Roman"/>
                <a:cs typeface="Times New Roman"/>
              </a:rPr>
              <a:t>population density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dirty="0">
                <a:latin typeface="Times New Roman"/>
                <a:cs typeface="Times New Roman"/>
              </a:rPr>
              <a:t>72,033 people </a:t>
            </a:r>
            <a:r>
              <a:rPr sz="1100" spc="-5" dirty="0">
                <a:latin typeface="Times New Roman"/>
                <a:cs typeface="Times New Roman"/>
              </a:rPr>
              <a:t>per square mile  (27,812/km²) </a:t>
            </a:r>
            <a:r>
              <a:rPr sz="1100" dirty="0">
                <a:latin typeface="Times New Roman"/>
                <a:cs typeface="Times New Roman"/>
              </a:rPr>
              <a:t>in 2015 </a:t>
            </a:r>
            <a:r>
              <a:rPr sz="1100" spc="-5" dirty="0">
                <a:latin typeface="Times New Roman"/>
                <a:cs typeface="Times New Roman"/>
              </a:rPr>
              <a:t>makes </a:t>
            </a:r>
            <a:r>
              <a:rPr sz="1100" dirty="0">
                <a:latin typeface="Times New Roman"/>
                <a:cs typeface="Times New Roman"/>
              </a:rPr>
              <a:t>it the </a:t>
            </a:r>
            <a:r>
              <a:rPr sz="1100" spc="-5" dirty="0">
                <a:latin typeface="Times New Roman"/>
                <a:cs typeface="Times New Roman"/>
              </a:rPr>
              <a:t>highest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dirty="0">
                <a:latin typeface="Times New Roman"/>
                <a:cs typeface="Times New Roman"/>
              </a:rPr>
              <a:t>any </a:t>
            </a:r>
            <a:r>
              <a:rPr sz="1100" spc="-5" dirty="0">
                <a:latin typeface="Times New Roman"/>
                <a:cs typeface="Times New Roman"/>
              </a:rPr>
              <a:t>county </a:t>
            </a:r>
            <a:r>
              <a:rPr sz="1100" dirty="0">
                <a:latin typeface="Times New Roman"/>
                <a:cs typeface="Times New Roman"/>
              </a:rPr>
              <a:t>in the </a:t>
            </a:r>
            <a:r>
              <a:rPr sz="1100" spc="-5" dirty="0">
                <a:latin typeface="Times New Roman"/>
                <a:cs typeface="Times New Roman"/>
              </a:rPr>
              <a:t>United </a:t>
            </a:r>
            <a:r>
              <a:rPr sz="1100" dirty="0">
                <a:latin typeface="Times New Roman"/>
                <a:cs typeface="Times New Roman"/>
              </a:rPr>
              <a:t>States and </a:t>
            </a:r>
            <a:r>
              <a:rPr sz="1100" spc="-5" dirty="0">
                <a:latin typeface="Times New Roman"/>
                <a:cs typeface="Times New Roman"/>
              </a:rPr>
              <a:t>higher </a:t>
            </a:r>
            <a:r>
              <a:rPr sz="1100" dirty="0">
                <a:latin typeface="Times New Roman"/>
                <a:cs typeface="Times New Roman"/>
              </a:rPr>
              <a:t>than  the </a:t>
            </a:r>
            <a:r>
              <a:rPr sz="1100" spc="-5" dirty="0">
                <a:latin typeface="Times New Roman"/>
                <a:cs typeface="Times New Roman"/>
              </a:rPr>
              <a:t>density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any individual </a:t>
            </a:r>
            <a:r>
              <a:rPr sz="1100" dirty="0">
                <a:latin typeface="Times New Roman"/>
                <a:cs typeface="Times New Roman"/>
              </a:rPr>
              <a:t>American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city.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887978"/>
            <a:ext cx="5349240" cy="67564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41300" marR="191135" indent="-228600">
              <a:lnSpc>
                <a:spcPts val="1260"/>
              </a:lnSpc>
              <a:spcBef>
                <a:spcPts val="195"/>
              </a:spcBef>
              <a:buFont typeface="Wingdings"/>
              <a:buChar char=""/>
              <a:tabLst>
                <a:tab pos="241300" algn="l"/>
              </a:tabLst>
            </a:pPr>
            <a:r>
              <a:rPr sz="1100" spc="-5" dirty="0">
                <a:latin typeface="Times New Roman"/>
                <a:cs typeface="Times New Roman"/>
              </a:rPr>
              <a:t>Brooklyn </a:t>
            </a:r>
            <a:r>
              <a:rPr sz="1100" dirty="0">
                <a:latin typeface="Times New Roman"/>
                <a:cs typeface="Times New Roman"/>
              </a:rPr>
              <a:t>(Kings </a:t>
            </a:r>
            <a:r>
              <a:rPr sz="1100" spc="-5" dirty="0">
                <a:latin typeface="Times New Roman"/>
                <a:cs typeface="Times New Roman"/>
              </a:rPr>
              <a:t>County), </a:t>
            </a:r>
            <a:r>
              <a:rPr sz="1100" dirty="0">
                <a:latin typeface="Times New Roman"/>
                <a:cs typeface="Times New Roman"/>
              </a:rPr>
              <a:t>on the </a:t>
            </a:r>
            <a:r>
              <a:rPr sz="1100" spc="-5" dirty="0">
                <a:latin typeface="Times New Roman"/>
                <a:cs typeface="Times New Roman"/>
              </a:rPr>
              <a:t>western tip </a:t>
            </a:r>
            <a:r>
              <a:rPr sz="1100" dirty="0">
                <a:latin typeface="Times New Roman"/>
                <a:cs typeface="Times New Roman"/>
              </a:rPr>
              <a:t>of Long </a:t>
            </a:r>
            <a:r>
              <a:rPr sz="1100" spc="-5" dirty="0">
                <a:latin typeface="Times New Roman"/>
                <a:cs typeface="Times New Roman"/>
              </a:rPr>
              <a:t>Island, is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city's </a:t>
            </a:r>
            <a:r>
              <a:rPr sz="1100" spc="-5" dirty="0">
                <a:latin typeface="Times New Roman"/>
                <a:cs typeface="Times New Roman"/>
              </a:rPr>
              <a:t>most </a:t>
            </a:r>
            <a:r>
              <a:rPr sz="1100" dirty="0">
                <a:latin typeface="Times New Roman"/>
                <a:cs typeface="Times New Roman"/>
              </a:rPr>
              <a:t>populous  borough.</a:t>
            </a:r>
            <a:endParaRPr sz="11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260"/>
              </a:lnSpc>
              <a:spcBef>
                <a:spcPts val="10"/>
              </a:spcBef>
              <a:buFont typeface="Wingdings"/>
              <a:buChar char=""/>
              <a:tabLst>
                <a:tab pos="241300" algn="l"/>
              </a:tabLst>
            </a:pPr>
            <a:r>
              <a:rPr sz="1100" dirty="0">
                <a:latin typeface="Times New Roman"/>
                <a:cs typeface="Times New Roman"/>
              </a:rPr>
              <a:t>Queens </a:t>
            </a:r>
            <a:r>
              <a:rPr sz="1100" spc="-5" dirty="0">
                <a:latin typeface="Times New Roman"/>
                <a:cs typeface="Times New Roman"/>
              </a:rPr>
              <a:t>(Queens County), </a:t>
            </a:r>
            <a:r>
              <a:rPr sz="1100" spc="-10" dirty="0">
                <a:latin typeface="Times New Roman"/>
                <a:cs typeface="Times New Roman"/>
              </a:rPr>
              <a:t>on </a:t>
            </a:r>
            <a:r>
              <a:rPr sz="1100" dirty="0">
                <a:latin typeface="Times New Roman"/>
                <a:cs typeface="Times New Roman"/>
              </a:rPr>
              <a:t>Long </a:t>
            </a:r>
            <a:r>
              <a:rPr sz="1100" spc="-5" dirty="0">
                <a:latin typeface="Times New Roman"/>
                <a:cs typeface="Times New Roman"/>
              </a:rPr>
              <a:t>Island north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east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Brooklyn,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geographically </a:t>
            </a:r>
            <a:r>
              <a:rPr sz="1100" spc="5" dirty="0">
                <a:latin typeface="Times New Roman"/>
                <a:cs typeface="Times New Roman"/>
              </a:rPr>
              <a:t>the  </a:t>
            </a:r>
            <a:r>
              <a:rPr sz="1100" spc="-5" dirty="0">
                <a:latin typeface="Times New Roman"/>
                <a:cs typeface="Times New Roman"/>
              </a:rPr>
              <a:t>largest borough</a:t>
            </a:r>
            <a:r>
              <a:rPr sz="1100" b="1" spc="-5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857845"/>
            <a:ext cx="5725667" cy="17174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3600" y="3728714"/>
            <a:ext cx="5684520" cy="117411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50800" marR="43180">
              <a:lnSpc>
                <a:spcPts val="1260"/>
              </a:lnSpc>
              <a:spcBef>
                <a:spcPts val="195"/>
              </a:spcBef>
            </a:pPr>
            <a:r>
              <a:rPr sz="1100" b="1" spc="-5" dirty="0">
                <a:latin typeface="Times New Roman"/>
                <a:cs typeface="Times New Roman"/>
              </a:rPr>
              <a:t>2.New York </a:t>
            </a:r>
            <a:r>
              <a:rPr sz="1100" b="1" dirty="0">
                <a:latin typeface="Times New Roman"/>
                <a:cs typeface="Times New Roman"/>
              </a:rPr>
              <a:t>City Demographics : </a:t>
            </a:r>
            <a:r>
              <a:rPr sz="1100" dirty="0">
                <a:latin typeface="Times New Roman"/>
                <a:cs typeface="Times New Roman"/>
              </a:rPr>
              <a:t>New York </a:t>
            </a:r>
            <a:r>
              <a:rPr sz="1100" spc="-5" dirty="0">
                <a:latin typeface="Times New Roman"/>
                <a:cs typeface="Times New Roman"/>
              </a:rPr>
              <a:t>City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most populous </a:t>
            </a:r>
            <a:r>
              <a:rPr sz="1100" dirty="0">
                <a:latin typeface="Times New Roman"/>
                <a:cs typeface="Times New Roman"/>
              </a:rPr>
              <a:t>city in the </a:t>
            </a:r>
            <a:r>
              <a:rPr sz="1100" spc="-5" dirty="0">
                <a:latin typeface="Times New Roman"/>
                <a:cs typeface="Times New Roman"/>
              </a:rPr>
              <a:t>United States,</a:t>
            </a:r>
            <a:r>
              <a:rPr sz="1050" spc="-7" baseline="39682" dirty="0">
                <a:latin typeface="Times New Roman"/>
                <a:cs typeface="Times New Roman"/>
              </a:rPr>
              <a:t>[9] </a:t>
            </a:r>
            <a:r>
              <a:rPr sz="7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 an </a:t>
            </a:r>
            <a:r>
              <a:rPr sz="1100" spc="-5" dirty="0">
                <a:latin typeface="Times New Roman"/>
                <a:cs typeface="Times New Roman"/>
              </a:rPr>
              <a:t>estimated </a:t>
            </a:r>
            <a:r>
              <a:rPr sz="1100" dirty="0">
                <a:latin typeface="Times New Roman"/>
                <a:cs typeface="Times New Roman"/>
              </a:rPr>
              <a:t>record </a:t>
            </a:r>
            <a:r>
              <a:rPr sz="1100" spc="-5" dirty="0">
                <a:latin typeface="Times New Roman"/>
                <a:cs typeface="Times New Roman"/>
              </a:rPr>
              <a:t>high </a:t>
            </a:r>
            <a:r>
              <a:rPr sz="1100" dirty="0">
                <a:latin typeface="Times New Roman"/>
                <a:cs typeface="Times New Roman"/>
              </a:rPr>
              <a:t>of 8,622,698 </a:t>
            </a:r>
            <a:r>
              <a:rPr sz="1100" spc="-5" dirty="0">
                <a:latin typeface="Times New Roman"/>
                <a:cs typeface="Times New Roman"/>
              </a:rPr>
              <a:t>residents </a:t>
            </a:r>
            <a:r>
              <a:rPr sz="1100" dirty="0">
                <a:latin typeface="Times New Roman"/>
                <a:cs typeface="Times New Roman"/>
              </a:rPr>
              <a:t>as of </a:t>
            </a:r>
            <a:r>
              <a:rPr sz="1100" spc="-5" dirty="0">
                <a:latin typeface="Times New Roman"/>
                <a:cs typeface="Times New Roman"/>
              </a:rPr>
              <a:t>2017,</a:t>
            </a:r>
            <a:r>
              <a:rPr sz="1050" spc="-7" baseline="39682" dirty="0">
                <a:latin typeface="Times New Roman"/>
                <a:cs typeface="Times New Roman"/>
              </a:rPr>
              <a:t>[7] </a:t>
            </a:r>
            <a:r>
              <a:rPr sz="1100" spc="-5" dirty="0">
                <a:latin typeface="Times New Roman"/>
                <a:cs typeface="Times New Roman"/>
              </a:rPr>
              <a:t>incorporating more </a:t>
            </a:r>
            <a:r>
              <a:rPr sz="1100" dirty="0">
                <a:latin typeface="Times New Roman"/>
                <a:cs typeface="Times New Roman"/>
              </a:rPr>
              <a:t>immigration  into the city than </a:t>
            </a:r>
            <a:r>
              <a:rPr sz="1100" spc="-5" dirty="0">
                <a:latin typeface="Times New Roman"/>
                <a:cs typeface="Times New Roman"/>
              </a:rPr>
              <a:t>outmigration since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2010 </a:t>
            </a:r>
            <a:r>
              <a:rPr sz="1100" dirty="0">
                <a:latin typeface="Times New Roman"/>
                <a:cs typeface="Times New Roman"/>
              </a:rPr>
              <a:t>United </a:t>
            </a:r>
            <a:r>
              <a:rPr sz="1100" spc="-5" dirty="0">
                <a:latin typeface="Times New Roman"/>
                <a:cs typeface="Times New Roman"/>
              </a:rPr>
              <a:t>States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Census.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marL="50800" marR="109855">
              <a:lnSpc>
                <a:spcPct val="95900"/>
              </a:lnSpc>
              <a:spcBef>
                <a:spcPts val="5"/>
              </a:spcBef>
            </a:pP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racial composition is </a:t>
            </a:r>
            <a:r>
              <a:rPr sz="1100" spc="-10" dirty="0">
                <a:latin typeface="Times New Roman"/>
                <a:cs typeface="Times New Roman"/>
              </a:rPr>
              <a:t>as </a:t>
            </a:r>
            <a:r>
              <a:rPr sz="1100" spc="-5" dirty="0">
                <a:latin typeface="Times New Roman"/>
                <a:cs typeface="Times New Roman"/>
              </a:rPr>
              <a:t>given </a:t>
            </a:r>
            <a:r>
              <a:rPr sz="1100" dirty="0">
                <a:latin typeface="Times New Roman"/>
                <a:cs typeface="Times New Roman"/>
              </a:rPr>
              <a:t>below. This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dirty="0">
                <a:latin typeface="Times New Roman"/>
                <a:cs typeface="Times New Roman"/>
              </a:rPr>
              <a:t>the reason New </a:t>
            </a:r>
            <a:r>
              <a:rPr sz="1100" spc="-5" dirty="0">
                <a:latin typeface="Times New Roman"/>
                <a:cs typeface="Times New Roman"/>
              </a:rPr>
              <a:t>York </a:t>
            </a:r>
            <a:r>
              <a:rPr sz="1100" dirty="0">
                <a:latin typeface="Times New Roman"/>
                <a:cs typeface="Times New Roman"/>
              </a:rPr>
              <a:t>city has </a:t>
            </a:r>
            <a:r>
              <a:rPr sz="1100" spc="-5" dirty="0">
                <a:latin typeface="Times New Roman"/>
                <a:cs typeface="Times New Roman"/>
              </a:rPr>
              <a:t>restaurants </a:t>
            </a:r>
            <a:r>
              <a:rPr sz="1100" dirty="0">
                <a:latin typeface="Times New Roman"/>
                <a:cs typeface="Times New Roman"/>
              </a:rPr>
              <a:t>serving  cuisine </a:t>
            </a:r>
            <a:r>
              <a:rPr sz="1100" spc="-5" dirty="0">
                <a:latin typeface="Times New Roman"/>
                <a:cs typeface="Times New Roman"/>
              </a:rPr>
              <a:t>from many </a:t>
            </a:r>
            <a:r>
              <a:rPr sz="1100" dirty="0">
                <a:latin typeface="Times New Roman"/>
                <a:cs typeface="Times New Roman"/>
              </a:rPr>
              <a:t>countries such as </a:t>
            </a:r>
            <a:r>
              <a:rPr sz="1100" spc="-5" dirty="0">
                <a:latin typeface="Times New Roman"/>
                <a:cs typeface="Times New Roman"/>
              </a:rPr>
              <a:t>Indian, African, Japan etc. </a:t>
            </a:r>
            <a:r>
              <a:rPr sz="1100" dirty="0">
                <a:latin typeface="Times New Roman"/>
                <a:cs typeface="Times New Roman"/>
              </a:rPr>
              <a:t>This also </a:t>
            </a:r>
            <a:r>
              <a:rPr sz="1100" spc="-5" dirty="0">
                <a:latin typeface="Times New Roman"/>
                <a:cs typeface="Times New Roman"/>
              </a:rPr>
              <a:t>increases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scope for  restaurants business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New York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City.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5214780"/>
            <a:ext cx="3733800" cy="14576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1700" y="6854438"/>
            <a:ext cx="5730875" cy="9988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5"/>
              </a:spcBef>
            </a:pPr>
            <a:r>
              <a:rPr sz="1100" b="1" spc="-5" dirty="0">
                <a:latin typeface="Times New Roman"/>
                <a:cs typeface="Times New Roman"/>
              </a:rPr>
              <a:t>3.Cuisine </a:t>
            </a:r>
            <a:r>
              <a:rPr sz="1100" b="1" spc="-10" dirty="0">
                <a:latin typeface="Times New Roman"/>
                <a:cs typeface="Times New Roman"/>
              </a:rPr>
              <a:t>of </a:t>
            </a:r>
            <a:r>
              <a:rPr sz="1100" b="1" spc="-5" dirty="0">
                <a:latin typeface="Times New Roman"/>
                <a:cs typeface="Times New Roman"/>
              </a:rPr>
              <a:t>New </a:t>
            </a:r>
            <a:r>
              <a:rPr sz="1100" b="1" dirty="0">
                <a:latin typeface="Times New Roman"/>
                <a:cs typeface="Times New Roman"/>
              </a:rPr>
              <a:t>York </a:t>
            </a:r>
            <a:r>
              <a:rPr sz="1100" b="1" spc="-5" dirty="0">
                <a:latin typeface="Times New Roman"/>
                <a:cs typeface="Times New Roman"/>
              </a:rPr>
              <a:t>city </a:t>
            </a:r>
            <a:r>
              <a:rPr sz="1100" b="1" dirty="0">
                <a:latin typeface="Times New Roman"/>
                <a:cs typeface="Times New Roman"/>
              </a:rPr>
              <a:t>: </a:t>
            </a:r>
            <a:r>
              <a:rPr sz="1100" dirty="0">
                <a:latin typeface="Times New Roman"/>
                <a:cs typeface="Times New Roman"/>
              </a:rPr>
              <a:t>This data has </a:t>
            </a:r>
            <a:r>
              <a:rPr sz="1100" spc="-5" dirty="0">
                <a:latin typeface="Times New Roman"/>
                <a:cs typeface="Times New Roman"/>
              </a:rPr>
              <a:t>been manually </a:t>
            </a:r>
            <a:r>
              <a:rPr sz="1100" dirty="0">
                <a:latin typeface="Times New Roman"/>
                <a:cs typeface="Times New Roman"/>
              </a:rPr>
              <a:t>prepared. </a:t>
            </a:r>
            <a:r>
              <a:rPr sz="1100" spc="-5" dirty="0">
                <a:latin typeface="Times New Roman"/>
                <a:cs typeface="Times New Roman"/>
              </a:rPr>
              <a:t>Data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taken </a:t>
            </a:r>
            <a:r>
              <a:rPr sz="1100" dirty="0">
                <a:latin typeface="Times New Roman"/>
                <a:cs typeface="Times New Roman"/>
              </a:rPr>
              <a:t>from </a:t>
            </a:r>
            <a:r>
              <a:rPr sz="1100" spc="-5" dirty="0">
                <a:latin typeface="Times New Roman"/>
                <a:cs typeface="Times New Roman"/>
              </a:rPr>
              <a:t>Wikipedia  page </a:t>
            </a:r>
            <a:r>
              <a:rPr sz="1100" dirty="0">
                <a:latin typeface="Times New Roman"/>
                <a:cs typeface="Times New Roman"/>
              </a:rPr>
              <a:t>-</a:t>
            </a:r>
            <a:r>
              <a:rPr sz="11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https://en.wikipedia.org/wiki/Cuisine_of_New_York_City</a:t>
            </a:r>
            <a:r>
              <a:rPr sz="11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 Using this </a:t>
            </a:r>
            <a:r>
              <a:rPr sz="1100" spc="-5" dirty="0">
                <a:latin typeface="Times New Roman"/>
                <a:cs typeface="Times New Roman"/>
              </a:rPr>
              <a:t>data </a:t>
            </a:r>
            <a:r>
              <a:rPr sz="1100" dirty="0">
                <a:latin typeface="Times New Roman"/>
                <a:cs typeface="Times New Roman"/>
              </a:rPr>
              <a:t>we did </a:t>
            </a:r>
            <a:r>
              <a:rPr sz="1100" spc="-5" dirty="0">
                <a:latin typeface="Times New Roman"/>
                <a:cs typeface="Times New Roman"/>
              </a:rPr>
              <a:t>word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cloud.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369570">
              <a:lnSpc>
                <a:spcPts val="1260"/>
              </a:lnSpc>
            </a:pPr>
            <a:r>
              <a:rPr sz="1100" b="1" spc="-5" dirty="0">
                <a:latin typeface="Times New Roman"/>
                <a:cs typeface="Times New Roman"/>
              </a:rPr>
              <a:t>NEW </a:t>
            </a:r>
            <a:r>
              <a:rPr sz="1100" b="1" dirty="0">
                <a:latin typeface="Times New Roman"/>
                <a:cs typeface="Times New Roman"/>
              </a:rPr>
              <a:t>YORK </a:t>
            </a:r>
            <a:r>
              <a:rPr sz="1100" b="1" spc="-5" dirty="0">
                <a:latin typeface="Times New Roman"/>
                <a:cs typeface="Times New Roman"/>
              </a:rPr>
              <a:t>CITY CUISINE </a:t>
            </a:r>
            <a:r>
              <a:rPr sz="1100" b="1" dirty="0">
                <a:latin typeface="Times New Roman"/>
                <a:cs typeface="Times New Roman"/>
              </a:rPr>
              <a:t>: </a:t>
            </a:r>
            <a:r>
              <a:rPr sz="1100" spc="-5" dirty="0">
                <a:latin typeface="Times New Roman"/>
                <a:cs typeface="Times New Roman"/>
              </a:rPr>
              <a:t>Most Preferred Food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New </a:t>
            </a:r>
            <a:r>
              <a:rPr sz="1100" dirty="0">
                <a:latin typeface="Times New Roman"/>
                <a:cs typeface="Times New Roman"/>
              </a:rPr>
              <a:t>York City </a:t>
            </a:r>
            <a:r>
              <a:rPr sz="1100" spc="-5" dirty="0">
                <a:latin typeface="Times New Roman"/>
                <a:cs typeface="Times New Roman"/>
              </a:rPr>
              <a:t>–Italian, </a:t>
            </a:r>
            <a:r>
              <a:rPr sz="1100" dirty="0">
                <a:latin typeface="Times New Roman"/>
                <a:cs typeface="Times New Roman"/>
              </a:rPr>
              <a:t>Purto Rican,  Mexican, Jewish, </a:t>
            </a:r>
            <a:r>
              <a:rPr sz="1100" spc="-5" dirty="0">
                <a:latin typeface="Times New Roman"/>
                <a:cs typeface="Times New Roman"/>
              </a:rPr>
              <a:t>Indian, Pakistani </a:t>
            </a:r>
            <a:r>
              <a:rPr sz="1100" dirty="0">
                <a:latin typeface="Times New Roman"/>
                <a:cs typeface="Times New Roman"/>
              </a:rPr>
              <a:t>&amp;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Dominican.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7845552"/>
            <a:ext cx="3012948" cy="17077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7978"/>
            <a:ext cx="54006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BROOKLYN </a:t>
            </a:r>
            <a:r>
              <a:rPr sz="1100" b="1" spc="-5" dirty="0">
                <a:latin typeface="Times New Roman"/>
                <a:cs typeface="Times New Roman"/>
              </a:rPr>
              <a:t>CUISINE </a:t>
            </a:r>
            <a:r>
              <a:rPr sz="1100" spc="-5" dirty="0">
                <a:latin typeface="Times New Roman"/>
                <a:cs typeface="Times New Roman"/>
              </a:rPr>
              <a:t>-Most Preferred </a:t>
            </a:r>
            <a:r>
              <a:rPr sz="1100" dirty="0">
                <a:latin typeface="Times New Roman"/>
                <a:cs typeface="Times New Roman"/>
              </a:rPr>
              <a:t>Food in </a:t>
            </a:r>
            <a:r>
              <a:rPr sz="1100" spc="-10" dirty="0">
                <a:latin typeface="Times New Roman"/>
                <a:cs typeface="Times New Roman"/>
              </a:rPr>
              <a:t>Brooklyn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dirty="0">
                <a:latin typeface="Times New Roman"/>
                <a:cs typeface="Times New Roman"/>
              </a:rPr>
              <a:t>–Italian, </a:t>
            </a:r>
            <a:r>
              <a:rPr sz="1100" spc="-5" dirty="0">
                <a:latin typeface="Times New Roman"/>
                <a:cs typeface="Times New Roman"/>
              </a:rPr>
              <a:t>Purto Rican </a:t>
            </a:r>
            <a:r>
              <a:rPr sz="1100" dirty="0">
                <a:latin typeface="Times New Roman"/>
                <a:cs typeface="Times New Roman"/>
              </a:rPr>
              <a:t>&amp;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Mexican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316898"/>
            <a:ext cx="3305556" cy="1478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3323330"/>
            <a:ext cx="5672455" cy="3670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ts val="1340"/>
              </a:lnSpc>
              <a:spcBef>
                <a:spcPts val="130"/>
              </a:spcBef>
            </a:pPr>
            <a:r>
              <a:rPr sz="1100" b="1" spc="-5" dirty="0">
                <a:latin typeface="Times New Roman"/>
                <a:cs typeface="Times New Roman"/>
              </a:rPr>
              <a:t>MANHATTAN </a:t>
            </a:r>
            <a:r>
              <a:rPr sz="1100" b="1" dirty="0">
                <a:latin typeface="Times New Roman"/>
                <a:cs typeface="Times New Roman"/>
              </a:rPr>
              <a:t>CUISINE </a:t>
            </a:r>
            <a:r>
              <a:rPr sz="1100" dirty="0">
                <a:latin typeface="Times New Roman"/>
                <a:cs typeface="Times New Roman"/>
              </a:rPr>
              <a:t>- Most Preferred </a:t>
            </a:r>
            <a:r>
              <a:rPr sz="1100" spc="-5" dirty="0">
                <a:latin typeface="Times New Roman"/>
                <a:cs typeface="Times New Roman"/>
              </a:rPr>
              <a:t>Food in </a:t>
            </a:r>
            <a:r>
              <a:rPr sz="1100" dirty="0">
                <a:latin typeface="Times New Roman"/>
                <a:cs typeface="Times New Roman"/>
              </a:rPr>
              <a:t>Manhattan is – </a:t>
            </a:r>
            <a:r>
              <a:rPr sz="1100" spc="-5" dirty="0">
                <a:latin typeface="Times New Roman"/>
                <a:cs typeface="Times New Roman"/>
              </a:rPr>
              <a:t>Italian, American, Puerto Rican 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Indian</a:t>
            </a:r>
            <a:r>
              <a:rPr sz="1200" spc="-5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4004751"/>
            <a:ext cx="3362325" cy="1667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1700" y="6177782"/>
            <a:ext cx="542544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QUEENS CUISINE - </a:t>
            </a:r>
            <a:r>
              <a:rPr sz="1100" spc="-10" dirty="0">
                <a:latin typeface="Times New Roman"/>
                <a:cs typeface="Times New Roman"/>
              </a:rPr>
              <a:t>Most </a:t>
            </a:r>
            <a:r>
              <a:rPr sz="1100" spc="-5" dirty="0">
                <a:latin typeface="Times New Roman"/>
                <a:cs typeface="Times New Roman"/>
              </a:rPr>
              <a:t>Preferred </a:t>
            </a:r>
            <a:r>
              <a:rPr sz="1100" dirty="0">
                <a:latin typeface="Times New Roman"/>
                <a:cs typeface="Times New Roman"/>
              </a:rPr>
              <a:t>Food in </a:t>
            </a:r>
            <a:r>
              <a:rPr sz="1100" spc="-5" dirty="0">
                <a:latin typeface="Times New Roman"/>
                <a:cs typeface="Times New Roman"/>
              </a:rPr>
              <a:t>Queens </a:t>
            </a:r>
            <a:r>
              <a:rPr sz="1100" dirty="0">
                <a:latin typeface="Times New Roman"/>
                <a:cs typeface="Times New Roman"/>
              </a:rPr>
              <a:t>is – </a:t>
            </a:r>
            <a:r>
              <a:rPr sz="1100" spc="-5" dirty="0">
                <a:latin typeface="Times New Roman"/>
                <a:cs typeface="Times New Roman"/>
              </a:rPr>
              <a:t>Indian, Irish, Pakistani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Mexican.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6541007"/>
            <a:ext cx="3343656" cy="1828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3224" y="889502"/>
            <a:ext cx="5744210" cy="35369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5"/>
              </a:spcBef>
            </a:pPr>
            <a:r>
              <a:rPr sz="1100" b="1" dirty="0">
                <a:latin typeface="Times New Roman"/>
                <a:cs typeface="Times New Roman"/>
              </a:rPr>
              <a:t>THE </a:t>
            </a:r>
            <a:r>
              <a:rPr sz="1100" b="1" spc="-5" dirty="0">
                <a:latin typeface="Times New Roman"/>
                <a:cs typeface="Times New Roman"/>
              </a:rPr>
              <a:t>BRONX </a:t>
            </a:r>
            <a:r>
              <a:rPr sz="1100" b="1" dirty="0">
                <a:latin typeface="Times New Roman"/>
                <a:cs typeface="Times New Roman"/>
              </a:rPr>
              <a:t>CUISINE - </a:t>
            </a:r>
            <a:r>
              <a:rPr sz="1100" spc="-5" dirty="0">
                <a:latin typeface="Times New Roman"/>
                <a:cs typeface="Times New Roman"/>
              </a:rPr>
              <a:t>Most Preferred </a:t>
            </a:r>
            <a:r>
              <a:rPr sz="1100" dirty="0">
                <a:latin typeface="Times New Roman"/>
                <a:cs typeface="Times New Roman"/>
              </a:rPr>
              <a:t>Food in </a:t>
            </a:r>
            <a:r>
              <a:rPr sz="1100" spc="-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Bronx is – </a:t>
            </a:r>
            <a:r>
              <a:rPr sz="1100" spc="-5" dirty="0">
                <a:latin typeface="Times New Roman"/>
                <a:cs typeface="Times New Roman"/>
              </a:rPr>
              <a:t>Italian,Puerto </a:t>
            </a:r>
            <a:r>
              <a:rPr sz="1100" dirty="0">
                <a:latin typeface="Times New Roman"/>
                <a:cs typeface="Times New Roman"/>
              </a:rPr>
              <a:t>Rican, </a:t>
            </a:r>
            <a:r>
              <a:rPr sz="1100" spc="-5" dirty="0">
                <a:latin typeface="Times New Roman"/>
                <a:cs typeface="Times New Roman"/>
              </a:rPr>
              <a:t>Albanian </a:t>
            </a:r>
            <a:r>
              <a:rPr sz="1100" dirty="0">
                <a:latin typeface="Times New Roman"/>
                <a:cs typeface="Times New Roman"/>
              </a:rPr>
              <a:t>and  Dominican.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3224" y="3300470"/>
            <a:ext cx="5575300" cy="1533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Times New Roman"/>
                <a:cs typeface="Times New Roman"/>
              </a:rPr>
              <a:t>There is </a:t>
            </a:r>
            <a:r>
              <a:rPr sz="1100" spc="-5" dirty="0">
                <a:latin typeface="Times New Roman"/>
                <a:cs typeface="Times New Roman"/>
              </a:rPr>
              <a:t>very </a:t>
            </a:r>
            <a:r>
              <a:rPr sz="1100" dirty="0">
                <a:latin typeface="Times New Roman"/>
                <a:cs typeface="Times New Roman"/>
              </a:rPr>
              <a:t>less </a:t>
            </a:r>
            <a:r>
              <a:rPr sz="1100" spc="-5" dirty="0">
                <a:latin typeface="Times New Roman"/>
                <a:cs typeface="Times New Roman"/>
              </a:rPr>
              <a:t>data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cuisine </a:t>
            </a:r>
            <a:r>
              <a:rPr sz="1100" dirty="0">
                <a:latin typeface="Times New Roman"/>
                <a:cs typeface="Times New Roman"/>
              </a:rPr>
              <a:t>relating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Staten Island. </a:t>
            </a:r>
            <a:r>
              <a:rPr sz="1100" dirty="0">
                <a:latin typeface="Times New Roman"/>
                <a:cs typeface="Times New Roman"/>
              </a:rPr>
              <a:t>So </a:t>
            </a:r>
            <a:r>
              <a:rPr sz="1100" spc="-5" dirty="0">
                <a:latin typeface="Times New Roman"/>
                <a:cs typeface="Times New Roman"/>
              </a:rPr>
              <a:t>could not develop word cloud with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6675" algn="just">
              <a:lnSpc>
                <a:spcPct val="95900"/>
              </a:lnSpc>
            </a:pPr>
            <a:r>
              <a:rPr sz="1100" b="1" dirty="0">
                <a:latin typeface="Times New Roman"/>
                <a:cs typeface="Times New Roman"/>
              </a:rPr>
              <a:t>Data 4 : </a:t>
            </a:r>
            <a:r>
              <a:rPr sz="1100" spc="-5" dirty="0">
                <a:latin typeface="Times New Roman"/>
                <a:cs typeface="Times New Roman"/>
              </a:rPr>
              <a:t>NewYork </a:t>
            </a:r>
            <a:r>
              <a:rPr sz="1100" dirty="0">
                <a:latin typeface="Times New Roman"/>
                <a:cs typeface="Times New Roman"/>
              </a:rPr>
              <a:t>city </a:t>
            </a:r>
            <a:r>
              <a:rPr sz="1100" spc="-5" dirty="0">
                <a:latin typeface="Times New Roman"/>
                <a:cs typeface="Times New Roman"/>
              </a:rPr>
              <a:t>geographical coordinates data </a:t>
            </a:r>
            <a:r>
              <a:rPr sz="1100" dirty="0">
                <a:latin typeface="Times New Roman"/>
                <a:cs typeface="Times New Roman"/>
              </a:rPr>
              <a:t>has be </a:t>
            </a:r>
            <a:r>
              <a:rPr sz="1100" spc="-5" dirty="0">
                <a:latin typeface="Times New Roman"/>
                <a:cs typeface="Times New Roman"/>
              </a:rPr>
              <a:t>utilized </a:t>
            </a:r>
            <a:r>
              <a:rPr sz="1100" dirty="0">
                <a:latin typeface="Times New Roman"/>
                <a:cs typeface="Times New Roman"/>
              </a:rPr>
              <a:t>as </a:t>
            </a:r>
            <a:r>
              <a:rPr sz="1100" spc="-5" dirty="0">
                <a:latin typeface="Times New Roman"/>
                <a:cs typeface="Times New Roman"/>
              </a:rPr>
              <a:t>input for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Foursquare  API, </a:t>
            </a:r>
            <a:r>
              <a:rPr sz="1100" dirty="0">
                <a:latin typeface="Times New Roman"/>
                <a:cs typeface="Times New Roman"/>
              </a:rPr>
              <a:t>that </a:t>
            </a:r>
            <a:r>
              <a:rPr sz="1100" spc="-5" dirty="0">
                <a:latin typeface="Times New Roman"/>
                <a:cs typeface="Times New Roman"/>
              </a:rPr>
              <a:t>has </a:t>
            </a:r>
            <a:r>
              <a:rPr sz="1100" dirty="0">
                <a:latin typeface="Times New Roman"/>
                <a:cs typeface="Times New Roman"/>
              </a:rPr>
              <a:t>been </a:t>
            </a:r>
            <a:r>
              <a:rPr sz="1100" spc="-5" dirty="0">
                <a:latin typeface="Times New Roman"/>
                <a:cs typeface="Times New Roman"/>
              </a:rPr>
              <a:t>leveraged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provision </a:t>
            </a:r>
            <a:r>
              <a:rPr sz="1100" dirty="0">
                <a:latin typeface="Times New Roman"/>
                <a:cs typeface="Times New Roman"/>
              </a:rPr>
              <a:t>venues </a:t>
            </a:r>
            <a:r>
              <a:rPr sz="1100" spc="-5" dirty="0">
                <a:latin typeface="Times New Roman"/>
                <a:cs typeface="Times New Roman"/>
              </a:rPr>
              <a:t>information for each neighborhood. </a:t>
            </a:r>
            <a:r>
              <a:rPr sz="1100" spc="5" dirty="0">
                <a:latin typeface="Times New Roman"/>
                <a:cs typeface="Times New Roman"/>
              </a:rPr>
              <a:t>We </a:t>
            </a:r>
            <a:r>
              <a:rPr sz="1100" dirty="0">
                <a:latin typeface="Times New Roman"/>
                <a:cs typeface="Times New Roman"/>
              </a:rPr>
              <a:t>used the  </a:t>
            </a:r>
            <a:r>
              <a:rPr sz="1100" spc="-5" dirty="0">
                <a:latin typeface="Times New Roman"/>
                <a:cs typeface="Times New Roman"/>
              </a:rPr>
              <a:t>Foursquare API </a:t>
            </a:r>
            <a:r>
              <a:rPr sz="1100" dirty="0">
                <a:latin typeface="Times New Roman"/>
                <a:cs typeface="Times New Roman"/>
              </a:rPr>
              <a:t>data to </a:t>
            </a:r>
            <a:r>
              <a:rPr sz="1100" spc="-5" dirty="0">
                <a:latin typeface="Times New Roman"/>
                <a:cs typeface="Times New Roman"/>
              </a:rPr>
              <a:t>explore neighborhoods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New </a:t>
            </a:r>
            <a:r>
              <a:rPr sz="1100" dirty="0">
                <a:latin typeface="Times New Roman"/>
                <a:cs typeface="Times New Roman"/>
              </a:rPr>
              <a:t>York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City.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Brooklyn and </a:t>
            </a:r>
            <a:r>
              <a:rPr sz="1100" b="1" spc="-5" dirty="0">
                <a:latin typeface="Times New Roman"/>
                <a:cs typeface="Times New Roman"/>
              </a:rPr>
              <a:t>Manhattan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b="1" dirty="0">
                <a:latin typeface="Times New Roman"/>
                <a:cs typeface="Times New Roman"/>
              </a:rPr>
              <a:t>Brooklyn and </a:t>
            </a:r>
            <a:r>
              <a:rPr sz="1100" b="1" spc="-5" dirty="0">
                <a:latin typeface="Times New Roman"/>
                <a:cs typeface="Times New Roman"/>
              </a:rPr>
              <a:t>Manhattan Visualization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5924" y="5000244"/>
            <a:ext cx="5725667" cy="2496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3224" y="7648442"/>
            <a:ext cx="5614670" cy="3556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270"/>
              </a:lnSpc>
              <a:spcBef>
                <a:spcPts val="185"/>
              </a:spcBef>
            </a:pPr>
            <a:r>
              <a:rPr sz="1100" dirty="0">
                <a:latin typeface="Times New Roman"/>
                <a:cs typeface="Times New Roman"/>
              </a:rPr>
              <a:t>Using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geographical </a:t>
            </a:r>
            <a:r>
              <a:rPr sz="1100" dirty="0">
                <a:latin typeface="Times New Roman"/>
                <a:cs typeface="Times New Roman"/>
              </a:rPr>
              <a:t>coordinates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each neighbourhood foursquare API </a:t>
            </a:r>
            <a:r>
              <a:rPr sz="1100" dirty="0">
                <a:latin typeface="Times New Roman"/>
                <a:cs typeface="Times New Roman"/>
              </a:rPr>
              <a:t>calls </a:t>
            </a:r>
            <a:r>
              <a:rPr sz="1100" spc="-5" dirty="0">
                <a:latin typeface="Times New Roman"/>
                <a:cs typeface="Times New Roman"/>
              </a:rPr>
              <a:t>are made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get </a:t>
            </a:r>
            <a:r>
              <a:rPr sz="1100" dirty="0">
                <a:latin typeface="Times New Roman"/>
                <a:cs typeface="Times New Roman"/>
              </a:rPr>
              <a:t>top  200 venues in a radius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1000 </a:t>
            </a:r>
            <a:r>
              <a:rPr sz="1100" dirty="0">
                <a:latin typeface="Times New Roman"/>
                <a:cs typeface="Times New Roman"/>
              </a:rPr>
              <a:t>meters. The venues </a:t>
            </a:r>
            <a:r>
              <a:rPr sz="1100" spc="-5" dirty="0">
                <a:latin typeface="Times New Roman"/>
                <a:cs typeface="Times New Roman"/>
              </a:rPr>
              <a:t>data </a:t>
            </a:r>
            <a:r>
              <a:rPr sz="1100" dirty="0">
                <a:latin typeface="Times New Roman"/>
                <a:cs typeface="Times New Roman"/>
              </a:rPr>
              <a:t>is as </a:t>
            </a:r>
            <a:r>
              <a:rPr sz="1100" spc="-5" dirty="0">
                <a:latin typeface="Times New Roman"/>
                <a:cs typeface="Times New Roman"/>
              </a:rPr>
              <a:t>given </a:t>
            </a:r>
            <a:r>
              <a:rPr sz="1100" dirty="0">
                <a:latin typeface="Times New Roman"/>
                <a:cs typeface="Times New Roman"/>
              </a:rPr>
              <a:t>below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2875" y="1411224"/>
            <a:ext cx="3206496" cy="1562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1026"/>
            <a:ext cx="20993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Brooklyn and </a:t>
            </a:r>
            <a:r>
              <a:rPr sz="1100" b="1" spc="-5" dirty="0">
                <a:latin typeface="Times New Roman"/>
                <a:cs typeface="Times New Roman"/>
              </a:rPr>
              <a:t>Manhattan </a:t>
            </a:r>
            <a:r>
              <a:rPr sz="1100" b="1" dirty="0">
                <a:latin typeface="Times New Roman"/>
                <a:cs typeface="Times New Roman"/>
              </a:rPr>
              <a:t>Venues</a:t>
            </a:r>
            <a:r>
              <a:rPr sz="1100" b="1" spc="-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252728"/>
            <a:ext cx="5725667" cy="11595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2591810"/>
            <a:ext cx="5541645" cy="3556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270"/>
              </a:lnSpc>
              <a:spcBef>
                <a:spcPts val="185"/>
              </a:spcBef>
            </a:pPr>
            <a:r>
              <a:rPr sz="1100" b="1" dirty="0">
                <a:latin typeface="Times New Roman"/>
                <a:cs typeface="Times New Roman"/>
              </a:rPr>
              <a:t>Brooklyn and </a:t>
            </a:r>
            <a:r>
              <a:rPr sz="1100" b="1" spc="-5" dirty="0">
                <a:latin typeface="Times New Roman"/>
                <a:cs typeface="Times New Roman"/>
              </a:rPr>
              <a:t>Manhattan </a:t>
            </a:r>
            <a:r>
              <a:rPr sz="1100" b="1" dirty="0">
                <a:latin typeface="Times New Roman"/>
                <a:cs typeface="Times New Roman"/>
              </a:rPr>
              <a:t>Venues </a:t>
            </a:r>
            <a:r>
              <a:rPr sz="1100" b="1" spc="-5" dirty="0">
                <a:latin typeface="Times New Roman"/>
                <a:cs typeface="Times New Roman"/>
              </a:rPr>
              <a:t>Visualization </a:t>
            </a:r>
            <a:r>
              <a:rPr sz="1100" b="1" dirty="0">
                <a:latin typeface="Times New Roman"/>
                <a:cs typeface="Times New Roman"/>
              </a:rPr>
              <a:t>: </a:t>
            </a:r>
            <a:r>
              <a:rPr sz="1100" spc="-5" dirty="0">
                <a:latin typeface="Times New Roman"/>
                <a:cs typeface="Times New Roman"/>
              </a:rPr>
              <a:t>Generated </a:t>
            </a:r>
            <a:r>
              <a:rPr sz="1100" dirty="0">
                <a:latin typeface="Times New Roman"/>
                <a:cs typeface="Times New Roman"/>
              </a:rPr>
              <a:t>the below </a:t>
            </a:r>
            <a:r>
              <a:rPr sz="1100" spc="-5" dirty="0">
                <a:latin typeface="Times New Roman"/>
                <a:cs typeface="Times New Roman"/>
              </a:rPr>
              <a:t>Brooklyn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Manhattan  </a:t>
            </a:r>
            <a:r>
              <a:rPr sz="1100" dirty="0">
                <a:latin typeface="Times New Roman"/>
                <a:cs typeface="Times New Roman"/>
              </a:rPr>
              <a:t>Venues Visualization.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"BM_venues" dataframe </a:t>
            </a:r>
            <a:r>
              <a:rPr sz="1100" dirty="0">
                <a:latin typeface="Times New Roman"/>
                <a:cs typeface="Times New Roman"/>
              </a:rPr>
              <a:t>has 9708 </a:t>
            </a:r>
            <a:r>
              <a:rPr sz="1100" spc="-5" dirty="0">
                <a:latin typeface="Times New Roman"/>
                <a:cs typeface="Times New Roman"/>
              </a:rPr>
              <a:t>venues </a:t>
            </a:r>
            <a:r>
              <a:rPr sz="1100" dirty="0">
                <a:latin typeface="Times New Roman"/>
                <a:cs typeface="Times New Roman"/>
              </a:rPr>
              <a:t>and 397 </a:t>
            </a:r>
            <a:r>
              <a:rPr sz="1100" spc="-5" dirty="0">
                <a:latin typeface="Times New Roman"/>
                <a:cs typeface="Times New Roman"/>
              </a:rPr>
              <a:t>unique venue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types.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3116580"/>
            <a:ext cx="5727192" cy="22311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1700" y="5502650"/>
            <a:ext cx="3837940" cy="532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Bronx, </a:t>
            </a:r>
            <a:r>
              <a:rPr sz="1100" b="1" spc="-5" dirty="0">
                <a:latin typeface="Times New Roman"/>
                <a:cs typeface="Times New Roman"/>
              </a:rPr>
              <a:t>Queens </a:t>
            </a:r>
            <a:r>
              <a:rPr sz="1100" b="1" dirty="0">
                <a:latin typeface="Times New Roman"/>
                <a:cs typeface="Times New Roman"/>
              </a:rPr>
              <a:t>and Staten Island</a:t>
            </a:r>
            <a:r>
              <a:rPr sz="1100" b="1" spc="-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Bronx, </a:t>
            </a:r>
            <a:r>
              <a:rPr sz="1100" b="1" spc="-5" dirty="0">
                <a:latin typeface="Times New Roman"/>
                <a:cs typeface="Times New Roman"/>
              </a:rPr>
              <a:t>Queens </a:t>
            </a:r>
            <a:r>
              <a:rPr sz="1100" b="1" dirty="0">
                <a:latin typeface="Times New Roman"/>
                <a:cs typeface="Times New Roman"/>
              </a:rPr>
              <a:t>and Staten Island </a:t>
            </a:r>
            <a:r>
              <a:rPr sz="1100" b="1" spc="-5" dirty="0">
                <a:latin typeface="Times New Roman"/>
                <a:cs typeface="Times New Roman"/>
              </a:rPr>
              <a:t>Neighborhoods Visualization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6201155"/>
            <a:ext cx="5724144" cy="2324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2445</Words>
  <Application>Microsoft Office PowerPoint</Application>
  <PresentationFormat>Custom</PresentationFormat>
  <Paragraphs>167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 - BATTLE OF NEIGHBORHOODS_NYC - PROJECT-FINAL.docx</dc:title>
  <dc:creator>DELL</dc:creator>
  <cp:lastModifiedBy>Swarna Kuchibhotla</cp:lastModifiedBy>
  <cp:revision>1</cp:revision>
  <dcterms:created xsi:type="dcterms:W3CDTF">2020-06-21T14:46:19Z</dcterms:created>
  <dcterms:modified xsi:type="dcterms:W3CDTF">2020-06-21T14:59:04Z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2018-12-20T00:00:00Z</vt:filetime>
  </property>
  <property fmtid="{D5CDD505-2E9C-101B-9397-08002B2CF9AE}" pid="3" name="LastSaved">
    <vt:filetime>2020-06-21T00:00:00Z</vt:filetime>
  </property>
</Properties>
</file>