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321" r:id="rId3"/>
    <p:sldId id="322" r:id="rId4"/>
    <p:sldId id="259" r:id="rId5"/>
    <p:sldId id="258" r:id="rId6"/>
    <p:sldId id="260" r:id="rId7"/>
    <p:sldId id="262" r:id="rId8"/>
    <p:sldId id="285" r:id="rId9"/>
    <p:sldId id="263" r:id="rId10"/>
    <p:sldId id="264" r:id="rId11"/>
    <p:sldId id="323" r:id="rId12"/>
    <p:sldId id="286" r:id="rId13"/>
    <p:sldId id="261" r:id="rId14"/>
    <p:sldId id="288" r:id="rId15"/>
    <p:sldId id="267" r:id="rId16"/>
    <p:sldId id="289" r:id="rId17"/>
    <p:sldId id="268" r:id="rId18"/>
    <p:sldId id="319" r:id="rId19"/>
    <p:sldId id="320" r:id="rId20"/>
    <p:sldId id="270" r:id="rId21"/>
    <p:sldId id="271" r:id="rId22"/>
    <p:sldId id="272" r:id="rId23"/>
    <p:sldId id="290"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a:srgbClr val="CCFFCC"/>
    <a:srgbClr val="FFFF99"/>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66" autoAdjust="0"/>
    <p:restoredTop sz="94660"/>
  </p:normalViewPr>
  <p:slideViewPr>
    <p:cSldViewPr snapToGrid="0">
      <p:cViewPr varScale="1">
        <p:scale>
          <a:sx n="92" d="100"/>
          <a:sy n="92" d="100"/>
        </p:scale>
        <p:origin x="78" y="159"/>
      </p:cViewPr>
      <p:guideLst/>
    </p:cSldViewPr>
  </p:slideViewPr>
  <p:notesTextViewPr>
    <p:cViewPr>
      <p:scale>
        <a:sx n="1" d="1"/>
        <a:sy n="1" d="1"/>
      </p:scale>
      <p:origin x="0" y="0"/>
    </p:cViewPr>
  </p:notesTextViewPr>
  <p:sorterViewPr>
    <p:cViewPr>
      <p:scale>
        <a:sx n="100" d="100"/>
        <a:sy n="100" d="100"/>
      </p:scale>
      <p:origin x="0" y="-418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C0D7FE-39BB-43A5-B49E-570BCF79926B}" type="datetimeFigureOut">
              <a:rPr lang="en-US" smtClean="0"/>
              <a:t>10/30/2021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475F20-8C43-433A-8929-7126DB36443B}" type="slidenum">
              <a:rPr lang="en-US" smtClean="0"/>
              <a:t>‹#›</a:t>
            </a:fld>
            <a:endParaRPr lang="en-US"/>
          </a:p>
        </p:txBody>
      </p:sp>
    </p:spTree>
    <p:extLst>
      <p:ext uri="{BB962C8B-B14F-4D97-AF65-F5344CB8AC3E}">
        <p14:creationId xmlns:p14="http://schemas.microsoft.com/office/powerpoint/2010/main" val="1119699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DD61FC5-114A-4A82-86AE-EA80CA3B1BDE}" type="datetime1">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FEB5B-16A8-4DEE-BB2E-0D48B630DA04}" type="slidenum">
              <a:rPr lang="en-US" smtClean="0"/>
              <a:t>‹#›</a:t>
            </a:fld>
            <a:endParaRPr lang="en-US"/>
          </a:p>
        </p:txBody>
      </p:sp>
    </p:spTree>
    <p:extLst>
      <p:ext uri="{BB962C8B-B14F-4D97-AF65-F5344CB8AC3E}">
        <p14:creationId xmlns:p14="http://schemas.microsoft.com/office/powerpoint/2010/main" val="2904522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CA2D06-B8CC-4EBD-87F3-DB344DB460DC}" type="datetime1">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FEB5B-16A8-4DEE-BB2E-0D48B630DA04}" type="slidenum">
              <a:rPr lang="en-US" smtClean="0"/>
              <a:t>‹#›</a:t>
            </a:fld>
            <a:endParaRPr lang="en-US"/>
          </a:p>
        </p:txBody>
      </p:sp>
    </p:spTree>
    <p:extLst>
      <p:ext uri="{BB962C8B-B14F-4D97-AF65-F5344CB8AC3E}">
        <p14:creationId xmlns:p14="http://schemas.microsoft.com/office/powerpoint/2010/main" val="1282428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C86983-0F5D-4D36-A107-480452C4B415}" type="datetime1">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FEB5B-16A8-4DEE-BB2E-0D48B630DA04}" type="slidenum">
              <a:rPr lang="en-US" smtClean="0"/>
              <a:t>‹#›</a:t>
            </a:fld>
            <a:endParaRPr lang="en-US"/>
          </a:p>
        </p:txBody>
      </p:sp>
    </p:spTree>
    <p:extLst>
      <p:ext uri="{BB962C8B-B14F-4D97-AF65-F5344CB8AC3E}">
        <p14:creationId xmlns:p14="http://schemas.microsoft.com/office/powerpoint/2010/main" val="766168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11B4B1-F667-4710-9256-06CC05B4BA20}" type="datetime1">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FEB5B-16A8-4DEE-BB2E-0D48B630DA04}" type="slidenum">
              <a:rPr lang="en-US" smtClean="0"/>
              <a:t>‹#›</a:t>
            </a:fld>
            <a:endParaRPr lang="en-US"/>
          </a:p>
        </p:txBody>
      </p:sp>
    </p:spTree>
    <p:extLst>
      <p:ext uri="{BB962C8B-B14F-4D97-AF65-F5344CB8AC3E}">
        <p14:creationId xmlns:p14="http://schemas.microsoft.com/office/powerpoint/2010/main" val="605527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CBFB2C-CF6C-4A2C-B4C0-1C96E99CCC34}" type="datetime1">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FEB5B-16A8-4DEE-BB2E-0D48B630DA04}" type="slidenum">
              <a:rPr lang="en-US" smtClean="0"/>
              <a:t>‹#›</a:t>
            </a:fld>
            <a:endParaRPr lang="en-US"/>
          </a:p>
        </p:txBody>
      </p:sp>
    </p:spTree>
    <p:extLst>
      <p:ext uri="{BB962C8B-B14F-4D97-AF65-F5344CB8AC3E}">
        <p14:creationId xmlns:p14="http://schemas.microsoft.com/office/powerpoint/2010/main" val="1896014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7A0D4F-ED38-4472-9373-D374DAF6BD95}" type="datetime1">
              <a:rPr lang="en-US" smtClean="0"/>
              <a:t>10/30/2021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FEB5B-16A8-4DEE-BB2E-0D48B630DA04}" type="slidenum">
              <a:rPr lang="en-US" smtClean="0"/>
              <a:t>‹#›</a:t>
            </a:fld>
            <a:endParaRPr lang="en-US"/>
          </a:p>
        </p:txBody>
      </p:sp>
    </p:spTree>
    <p:extLst>
      <p:ext uri="{BB962C8B-B14F-4D97-AF65-F5344CB8AC3E}">
        <p14:creationId xmlns:p14="http://schemas.microsoft.com/office/powerpoint/2010/main" val="506028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85D72F-735C-4138-A8C1-33B030B726E0}" type="datetime1">
              <a:rPr lang="en-US" smtClean="0"/>
              <a:t>10/30/2021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CFEB5B-16A8-4DEE-BB2E-0D48B630DA04}" type="slidenum">
              <a:rPr lang="en-US" smtClean="0"/>
              <a:t>‹#›</a:t>
            </a:fld>
            <a:endParaRPr lang="en-US"/>
          </a:p>
        </p:txBody>
      </p:sp>
    </p:spTree>
    <p:extLst>
      <p:ext uri="{BB962C8B-B14F-4D97-AF65-F5344CB8AC3E}">
        <p14:creationId xmlns:p14="http://schemas.microsoft.com/office/powerpoint/2010/main" val="1538852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7571919-A37D-48AD-9F5C-BA7AA7E2D255}" type="datetime1">
              <a:rPr lang="en-US" smtClean="0"/>
              <a:t>10/30/2021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CFEB5B-16A8-4DEE-BB2E-0D48B630DA04}" type="slidenum">
              <a:rPr lang="en-US" smtClean="0"/>
              <a:t>‹#›</a:t>
            </a:fld>
            <a:endParaRPr lang="en-US"/>
          </a:p>
        </p:txBody>
      </p:sp>
    </p:spTree>
    <p:extLst>
      <p:ext uri="{BB962C8B-B14F-4D97-AF65-F5344CB8AC3E}">
        <p14:creationId xmlns:p14="http://schemas.microsoft.com/office/powerpoint/2010/main" val="170787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8D74CF-5C00-4657-BF73-F49D4067AD66}" type="datetime1">
              <a:rPr lang="en-US" smtClean="0"/>
              <a:t>10/30/2021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CFEB5B-16A8-4DEE-BB2E-0D48B630DA04}" type="slidenum">
              <a:rPr lang="en-US" smtClean="0"/>
              <a:t>‹#›</a:t>
            </a:fld>
            <a:endParaRPr lang="en-US"/>
          </a:p>
        </p:txBody>
      </p:sp>
    </p:spTree>
    <p:extLst>
      <p:ext uri="{BB962C8B-B14F-4D97-AF65-F5344CB8AC3E}">
        <p14:creationId xmlns:p14="http://schemas.microsoft.com/office/powerpoint/2010/main" val="3743086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E09D74-42B2-49CC-B121-43EE78A75E19}" type="datetime1">
              <a:rPr lang="en-US" smtClean="0"/>
              <a:t>10/30/2021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FEB5B-16A8-4DEE-BB2E-0D48B630DA04}" type="slidenum">
              <a:rPr lang="en-US" smtClean="0"/>
              <a:t>‹#›</a:t>
            </a:fld>
            <a:endParaRPr lang="en-US"/>
          </a:p>
        </p:txBody>
      </p:sp>
    </p:spTree>
    <p:extLst>
      <p:ext uri="{BB962C8B-B14F-4D97-AF65-F5344CB8AC3E}">
        <p14:creationId xmlns:p14="http://schemas.microsoft.com/office/powerpoint/2010/main" val="1086901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3AD530-6D21-4FB9-8DE2-77FD84DCF43E}" type="datetime1">
              <a:rPr lang="en-US" smtClean="0"/>
              <a:t>10/30/2021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FEB5B-16A8-4DEE-BB2E-0D48B630DA04}" type="slidenum">
              <a:rPr lang="en-US" smtClean="0"/>
              <a:t>‹#›</a:t>
            </a:fld>
            <a:endParaRPr lang="en-US"/>
          </a:p>
        </p:txBody>
      </p:sp>
    </p:spTree>
    <p:extLst>
      <p:ext uri="{BB962C8B-B14F-4D97-AF65-F5344CB8AC3E}">
        <p14:creationId xmlns:p14="http://schemas.microsoft.com/office/powerpoint/2010/main" val="3273340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0862B0-A3CF-4C32-BD61-EBFCE73608B5}" type="datetime1">
              <a:rPr lang="en-US" smtClean="0"/>
              <a:t>10/30/2021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FEB5B-16A8-4DEE-BB2E-0D48B630DA04}" type="slidenum">
              <a:rPr lang="en-US" smtClean="0"/>
              <a:t>‹#›</a:t>
            </a:fld>
            <a:endParaRPr lang="en-US"/>
          </a:p>
        </p:txBody>
      </p:sp>
    </p:spTree>
    <p:extLst>
      <p:ext uri="{BB962C8B-B14F-4D97-AF65-F5344CB8AC3E}">
        <p14:creationId xmlns:p14="http://schemas.microsoft.com/office/powerpoint/2010/main" val="4035334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tuvalu.santafe.edu/~wbarthur/Papers/El_Farol.pdf"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6.tmp"/><Relationship Id="rId4" Type="http://schemas.openxmlformats.org/officeDocument/2006/relationships/image" Target="../media/image5.tm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9452"/>
            <a:ext cx="9144000" cy="3122762"/>
          </a:xfrm>
        </p:spPr>
        <p:txBody>
          <a:bodyPr>
            <a:normAutofit/>
          </a:bodyPr>
          <a:lstStyle/>
          <a:p>
            <a:r>
              <a:rPr lang="en-US" dirty="0"/>
              <a:t>MSDM 5003 Lecture 9</a:t>
            </a:r>
            <a:br>
              <a:rPr lang="en-US" dirty="0"/>
            </a:br>
            <a:r>
              <a:rPr lang="en-US" sz="4000" dirty="0"/>
              <a:t>2 November 2021</a:t>
            </a:r>
            <a:br>
              <a:rPr lang="en-US" sz="4000" dirty="0"/>
            </a:br>
            <a:br>
              <a:rPr lang="en-US" sz="4000" dirty="0"/>
            </a:br>
            <a:r>
              <a:rPr lang="en-US" sz="5400" b="1" dirty="0"/>
              <a:t>Agent-Based Models</a:t>
            </a:r>
          </a:p>
        </p:txBody>
      </p:sp>
      <p:sp>
        <p:nvSpPr>
          <p:cNvPr id="3" name="Subtitle 2"/>
          <p:cNvSpPr>
            <a:spLocks noGrp="1"/>
          </p:cNvSpPr>
          <p:nvPr>
            <p:ph type="subTitle" idx="1"/>
          </p:nvPr>
        </p:nvSpPr>
        <p:spPr>
          <a:xfrm>
            <a:off x="1524000" y="3575787"/>
            <a:ext cx="9144000" cy="2300906"/>
          </a:xfrm>
        </p:spPr>
        <p:txBody>
          <a:bodyPr>
            <a:noAutofit/>
          </a:bodyPr>
          <a:lstStyle/>
          <a:p>
            <a:pPr algn="l"/>
            <a:r>
              <a:rPr lang="en-US" dirty="0"/>
              <a:t>Outline:</a:t>
            </a:r>
          </a:p>
          <a:p>
            <a:pPr algn="l"/>
            <a:r>
              <a:rPr lang="en-US" dirty="0"/>
              <a:t>9.1 Game theory models</a:t>
            </a:r>
          </a:p>
          <a:p>
            <a:pPr algn="l"/>
            <a:r>
              <a:rPr lang="en-US" dirty="0"/>
              <a:t>9.2 El </a:t>
            </a:r>
            <a:r>
              <a:rPr lang="en-US" dirty="0" err="1"/>
              <a:t>Farol</a:t>
            </a:r>
            <a:r>
              <a:rPr lang="en-US" dirty="0"/>
              <a:t> Bar Problem</a:t>
            </a:r>
          </a:p>
          <a:p>
            <a:pPr algn="l"/>
            <a:r>
              <a:rPr lang="en-US" dirty="0"/>
              <a:t>9.3 Minority Game</a:t>
            </a:r>
          </a:p>
        </p:txBody>
      </p:sp>
      <p:sp>
        <p:nvSpPr>
          <p:cNvPr id="4" name="Slide Number Placeholder 3"/>
          <p:cNvSpPr>
            <a:spLocks noGrp="1"/>
          </p:cNvSpPr>
          <p:nvPr>
            <p:ph type="sldNum" sz="quarter" idx="12"/>
          </p:nvPr>
        </p:nvSpPr>
        <p:spPr/>
        <p:txBody>
          <a:bodyPr/>
          <a:lstStyle/>
          <a:p>
            <a:fld id="{93CFEB5B-16A8-4DEE-BB2E-0D48B630DA04}" type="slidenum">
              <a:rPr lang="en-US" sz="1400" smtClean="0">
                <a:solidFill>
                  <a:schemeClr val="tx1"/>
                </a:solidFill>
              </a:rPr>
              <a:t>1</a:t>
            </a:fld>
            <a:endParaRPr lang="en-US" sz="1400" dirty="0">
              <a:solidFill>
                <a:schemeClr val="tx1"/>
              </a:solidFill>
            </a:endParaRPr>
          </a:p>
        </p:txBody>
      </p:sp>
    </p:spTree>
    <p:extLst>
      <p:ext uri="{BB962C8B-B14F-4D97-AF65-F5344CB8AC3E}">
        <p14:creationId xmlns:p14="http://schemas.microsoft.com/office/powerpoint/2010/main" val="1625755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5248" y="301924"/>
            <a:ext cx="10355856" cy="712188"/>
          </a:xfrm>
        </p:spPr>
        <p:txBody>
          <a:bodyPr>
            <a:noAutofit/>
          </a:bodyPr>
          <a:lstStyle/>
          <a:p>
            <a:r>
              <a:rPr lang="en-US" sz="4400" b="1" dirty="0"/>
              <a:t>9.2 El </a:t>
            </a:r>
            <a:r>
              <a:rPr lang="en-US" sz="4400" b="1" dirty="0" err="1"/>
              <a:t>Farol</a:t>
            </a:r>
            <a:r>
              <a:rPr lang="en-US" sz="4400" b="1" dirty="0"/>
              <a:t> Bar Problem</a:t>
            </a:r>
            <a:r>
              <a:rPr lang="en-US" sz="4400" b="1" baseline="30000" dirty="0"/>
              <a:t>2</a:t>
            </a:r>
          </a:p>
        </p:txBody>
      </p:sp>
      <p:sp>
        <p:nvSpPr>
          <p:cNvPr id="3" name="Subtitle 2"/>
          <p:cNvSpPr>
            <a:spLocks noGrp="1"/>
          </p:cNvSpPr>
          <p:nvPr>
            <p:ph type="subTitle" idx="1"/>
          </p:nvPr>
        </p:nvSpPr>
        <p:spPr>
          <a:xfrm>
            <a:off x="434003" y="1066360"/>
            <a:ext cx="5007085" cy="4129132"/>
          </a:xfrm>
        </p:spPr>
        <p:txBody>
          <a:bodyPr>
            <a:noAutofit/>
          </a:bodyPr>
          <a:lstStyle/>
          <a:p>
            <a:pPr marL="0" marR="0" algn="l">
              <a:lnSpc>
                <a:spcPct val="107000"/>
              </a:lnSpc>
              <a:spcBef>
                <a:spcPts val="0"/>
              </a:spcBef>
              <a:spcAft>
                <a:spcPts val="0"/>
              </a:spcAft>
            </a:pPr>
            <a:r>
              <a:rPr lang="en-US" dirty="0">
                <a:effectLst/>
                <a:ea typeface="DengXian" panose="02010600030101010101" pitchFamily="2" charset="-122"/>
                <a:cs typeface="Times New Roman" panose="02020603050405020304" pitchFamily="18" charset="0"/>
              </a:rPr>
              <a:t>There are 100 patrons of El </a:t>
            </a:r>
            <a:r>
              <a:rPr lang="en-US" dirty="0" err="1">
                <a:effectLst/>
                <a:ea typeface="DengXian" panose="02010600030101010101" pitchFamily="2" charset="-122"/>
                <a:cs typeface="Times New Roman" panose="02020603050405020304" pitchFamily="18" charset="0"/>
              </a:rPr>
              <a:t>Farol</a:t>
            </a:r>
            <a:r>
              <a:rPr lang="en-US" dirty="0">
                <a:effectLst/>
                <a:ea typeface="DengXian" panose="02010600030101010101" pitchFamily="2" charset="-122"/>
                <a:cs typeface="Times New Roman" panose="02020603050405020304" pitchFamily="18" charset="0"/>
              </a:rPr>
              <a:t> bar, but the bar only has 60 seats.</a:t>
            </a:r>
          </a:p>
          <a:p>
            <a:pPr marL="0" marR="0" algn="l">
              <a:lnSpc>
                <a:spcPct val="107000"/>
              </a:lnSpc>
              <a:spcBef>
                <a:spcPts val="0"/>
              </a:spcBef>
              <a:spcAft>
                <a:spcPts val="0"/>
              </a:spcAft>
            </a:pPr>
            <a:endParaRPr lang="en-US" dirty="0">
              <a:ea typeface="DengXian" panose="02010600030101010101" pitchFamily="2" charset="-122"/>
              <a:cs typeface="Times New Roman" panose="02020603050405020304" pitchFamily="18" charset="0"/>
            </a:endParaRPr>
          </a:p>
          <a:p>
            <a:pPr marL="0" marR="0" algn="l">
              <a:lnSpc>
                <a:spcPct val="107000"/>
              </a:lnSpc>
              <a:spcBef>
                <a:spcPts val="0"/>
              </a:spcBef>
              <a:spcAft>
                <a:spcPts val="0"/>
              </a:spcAft>
            </a:pPr>
            <a:r>
              <a:rPr lang="en-US" dirty="0">
                <a:effectLst/>
                <a:ea typeface="DengXian" panose="02010600030101010101" pitchFamily="2" charset="-122"/>
                <a:cs typeface="Times New Roman" panose="02020603050405020304" pitchFamily="18" charset="0"/>
              </a:rPr>
              <a:t>Spending a Thursday evening in the bar is enjoyable only when fewer than 60 people attend.</a:t>
            </a:r>
          </a:p>
          <a:p>
            <a:pPr marL="0" marR="0" algn="l">
              <a:lnSpc>
                <a:spcPct val="107000"/>
              </a:lnSpc>
              <a:spcBef>
                <a:spcPts val="0"/>
              </a:spcBef>
              <a:spcAft>
                <a:spcPts val="0"/>
              </a:spcAft>
            </a:pPr>
            <a:endParaRPr lang="en-US" dirty="0">
              <a:effectLst/>
              <a:ea typeface="DengXian" panose="02010600030101010101" pitchFamily="2" charset="-122"/>
              <a:cs typeface="Times New Roman" panose="02020603050405020304" pitchFamily="18" charset="0"/>
            </a:endParaRPr>
          </a:p>
          <a:p>
            <a:pPr marL="0" marR="0" algn="l">
              <a:lnSpc>
                <a:spcPct val="107000"/>
              </a:lnSpc>
              <a:spcBef>
                <a:spcPts val="0"/>
              </a:spcBef>
              <a:spcAft>
                <a:spcPts val="0"/>
              </a:spcAft>
            </a:pPr>
            <a:r>
              <a:rPr lang="en-US" dirty="0">
                <a:effectLst/>
                <a:ea typeface="DengXian" panose="02010600030101010101" pitchFamily="2" charset="-122"/>
                <a:cs typeface="Times New Roman" panose="02020603050405020304" pitchFamily="18" charset="0"/>
              </a:rPr>
              <a:t>The only information available to the agents is the numbers who came in past Thursdays.</a:t>
            </a:r>
            <a:endParaRPr lang="en-US" dirty="0"/>
          </a:p>
          <a:p>
            <a:pPr algn="l"/>
            <a:endParaRPr lang="en-US" dirty="0"/>
          </a:p>
        </p:txBody>
      </p:sp>
      <p:sp>
        <p:nvSpPr>
          <p:cNvPr id="6" name="Slide Number Placeholder 5"/>
          <p:cNvSpPr>
            <a:spLocks noGrp="1"/>
          </p:cNvSpPr>
          <p:nvPr>
            <p:ph type="sldNum" sz="quarter" idx="12"/>
          </p:nvPr>
        </p:nvSpPr>
        <p:spPr/>
        <p:txBody>
          <a:bodyPr/>
          <a:lstStyle/>
          <a:p>
            <a:fld id="{93CFEB5B-16A8-4DEE-BB2E-0D48B630DA04}" type="slidenum">
              <a:rPr lang="en-US" sz="1400" smtClean="0">
                <a:solidFill>
                  <a:schemeClr val="tx1"/>
                </a:solidFill>
              </a:rPr>
              <a:t>10</a:t>
            </a:fld>
            <a:endParaRPr lang="en-US" sz="1400" dirty="0">
              <a:solidFill>
                <a:schemeClr val="tx1"/>
              </a:solidFill>
            </a:endParaRPr>
          </a:p>
        </p:txBody>
      </p:sp>
      <p:pic>
        <p:nvPicPr>
          <p:cNvPr id="5" name="Picture 4" descr="A picture containing outdoor, tree, street, way&#10;&#10;Description automatically generated">
            <a:extLst>
              <a:ext uri="{FF2B5EF4-FFF2-40B4-BE49-F238E27FC236}">
                <a16:creationId xmlns:a16="http://schemas.microsoft.com/office/drawing/2014/main" id="{7296348C-6719-41BD-8888-C448BF29AC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41088" y="967315"/>
            <a:ext cx="6347968" cy="4760976"/>
          </a:xfrm>
          <a:prstGeom prst="rect">
            <a:avLst/>
          </a:prstGeom>
        </p:spPr>
      </p:pic>
      <p:sp>
        <p:nvSpPr>
          <p:cNvPr id="7" name="TextBox 6">
            <a:extLst>
              <a:ext uri="{FF2B5EF4-FFF2-40B4-BE49-F238E27FC236}">
                <a16:creationId xmlns:a16="http://schemas.microsoft.com/office/drawing/2014/main" id="{9CE62D7B-C363-4A78-9B34-5D267FA91F7C}"/>
              </a:ext>
            </a:extLst>
          </p:cNvPr>
          <p:cNvSpPr txBox="1"/>
          <p:nvPr/>
        </p:nvSpPr>
        <p:spPr>
          <a:xfrm>
            <a:off x="325120" y="5780539"/>
            <a:ext cx="10571557" cy="923330"/>
          </a:xfrm>
          <a:prstGeom prst="rect">
            <a:avLst/>
          </a:prstGeom>
          <a:noFill/>
        </p:spPr>
        <p:txBody>
          <a:bodyPr wrap="square" rtlCol="0">
            <a:spAutoFit/>
          </a:bodyPr>
          <a:lstStyle/>
          <a:p>
            <a:r>
              <a:rPr lang="en-US" b="0" i="0" baseline="30000" dirty="0">
                <a:solidFill>
                  <a:srgbClr val="202122"/>
                </a:solidFill>
                <a:effectLst/>
                <a:latin typeface="Arial" panose="020B0604020202020204" pitchFamily="34" charset="0"/>
              </a:rPr>
              <a:t>2</a:t>
            </a:r>
            <a:r>
              <a:rPr lang="en-US" b="0" i="0" dirty="0">
                <a:solidFill>
                  <a:srgbClr val="202122"/>
                </a:solidFill>
                <a:effectLst/>
                <a:latin typeface="Arial" panose="020B0604020202020204" pitchFamily="34" charset="0"/>
              </a:rPr>
              <a:t> Arthur, W. Brian (1994). </a:t>
            </a:r>
            <a:r>
              <a:rPr lang="en-US" b="0" i="0" u="none" strike="noStrike" dirty="0">
                <a:solidFill>
                  <a:srgbClr val="663366"/>
                </a:solidFill>
                <a:effectLst/>
                <a:latin typeface="Arial" panose="020B0604020202020204" pitchFamily="34" charset="0"/>
                <a:hlinkClick r:id="rId3"/>
              </a:rPr>
              <a:t>"Inductive Reasoning and Bounded Rationality"</a:t>
            </a:r>
            <a:r>
              <a:rPr lang="en-US" b="0" i="0" dirty="0">
                <a:solidFill>
                  <a:srgbClr val="202122"/>
                </a:solidFill>
                <a:effectLst/>
                <a:latin typeface="Arial" panose="020B0604020202020204" pitchFamily="34" charset="0"/>
              </a:rPr>
              <a:t> (PDF). </a:t>
            </a:r>
            <a:r>
              <a:rPr lang="en-US" b="0" i="1" dirty="0">
                <a:solidFill>
                  <a:srgbClr val="202122"/>
                </a:solidFill>
                <a:effectLst/>
                <a:latin typeface="Arial" panose="020B0604020202020204" pitchFamily="34" charset="0"/>
              </a:rPr>
              <a:t>American Economic Review: Papers and Proceedings</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84</a:t>
            </a:r>
            <a:r>
              <a:rPr lang="en-US" b="0" i="0" dirty="0">
                <a:solidFill>
                  <a:srgbClr val="202122"/>
                </a:solidFill>
                <a:effectLst/>
                <a:latin typeface="Arial" panose="020B0604020202020204" pitchFamily="34" charset="0"/>
              </a:rPr>
              <a:t>: 406–411.</a:t>
            </a:r>
          </a:p>
          <a:p>
            <a:r>
              <a:rPr lang="en-US" dirty="0"/>
              <a:t>Photo by John Phelan - Own work, CC BY 3.0, https://commons.wikimedia.org/w/index.php?curid=10536066</a:t>
            </a:r>
          </a:p>
        </p:txBody>
      </p:sp>
    </p:spTree>
    <p:extLst>
      <p:ext uri="{BB962C8B-B14F-4D97-AF65-F5344CB8AC3E}">
        <p14:creationId xmlns:p14="http://schemas.microsoft.com/office/powerpoint/2010/main" val="1078122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5248" y="301924"/>
            <a:ext cx="10355856" cy="712188"/>
          </a:xfrm>
        </p:spPr>
        <p:txBody>
          <a:bodyPr>
            <a:noAutofit/>
          </a:bodyPr>
          <a:lstStyle/>
          <a:p>
            <a:r>
              <a:rPr lang="en-US" sz="4400" b="1" dirty="0"/>
              <a:t>Bounded Rationality</a:t>
            </a:r>
            <a:endParaRPr lang="en-US" sz="4400" b="1" baseline="30000" dirty="0"/>
          </a:p>
        </p:txBody>
      </p:sp>
      <p:sp>
        <p:nvSpPr>
          <p:cNvPr id="3" name="Subtitle 2"/>
          <p:cNvSpPr>
            <a:spLocks noGrp="1"/>
          </p:cNvSpPr>
          <p:nvPr>
            <p:ph type="subTitle" idx="1"/>
          </p:nvPr>
        </p:nvSpPr>
        <p:spPr>
          <a:xfrm>
            <a:off x="465911" y="1249084"/>
            <a:ext cx="11260178" cy="2967102"/>
          </a:xfrm>
        </p:spPr>
        <p:txBody>
          <a:bodyPr>
            <a:noAutofit/>
          </a:bodyPr>
          <a:lstStyle/>
          <a:p>
            <a:pPr marL="0" marR="0" algn="l">
              <a:lnSpc>
                <a:spcPct val="107000"/>
              </a:lnSpc>
              <a:spcBef>
                <a:spcPts val="0"/>
              </a:spcBef>
              <a:spcAft>
                <a:spcPts val="0"/>
              </a:spcAft>
            </a:pPr>
            <a:r>
              <a:rPr lang="en-US" dirty="0">
                <a:solidFill>
                  <a:srgbClr val="FF0000"/>
                </a:solidFill>
                <a:effectLst/>
                <a:ea typeface="DengXian" panose="02010600030101010101" pitchFamily="2" charset="-122"/>
                <a:cs typeface="Times New Roman" panose="02020603050405020304" pitchFamily="18" charset="0"/>
              </a:rPr>
              <a:t>Deductive reasoning </a:t>
            </a:r>
            <a:r>
              <a:rPr lang="en-US" dirty="0">
                <a:effectLst/>
                <a:ea typeface="DengXian" panose="02010600030101010101" pitchFamily="2" charset="-122"/>
                <a:cs typeface="Times New Roman" panose="02020603050405020304" pitchFamily="18" charset="0"/>
              </a:rPr>
              <a:t>may not work in this case (due to the uncertainty of too many other players’ decisions, whether they are rational, whether their decisions change with time …)</a:t>
            </a:r>
          </a:p>
          <a:p>
            <a:pPr marL="0" marR="0" algn="l">
              <a:lnSpc>
                <a:spcPct val="107000"/>
              </a:lnSpc>
              <a:spcBef>
                <a:spcPts val="0"/>
              </a:spcBef>
              <a:spcAft>
                <a:spcPts val="0"/>
              </a:spcAft>
            </a:pPr>
            <a:r>
              <a:rPr lang="en-US" dirty="0">
                <a:solidFill>
                  <a:srgbClr val="FF0000"/>
                </a:solidFill>
                <a:effectLst/>
                <a:ea typeface="DengXian" panose="02010600030101010101" pitchFamily="2" charset="-122"/>
                <a:cs typeface="Times New Roman" panose="02020603050405020304" pitchFamily="18" charset="0"/>
              </a:rPr>
              <a:t>Inductive reasoning </a:t>
            </a:r>
            <a:r>
              <a:rPr lang="en-US" dirty="0">
                <a:effectLst/>
                <a:ea typeface="DengXian" panose="02010600030101010101" pitchFamily="2" charset="-122"/>
                <a:cs typeface="Times New Roman" panose="02020603050405020304" pitchFamily="18" charset="0"/>
              </a:rPr>
              <a:t>is needed (need to guess the likely behaviors of other players, need to adapt to changes in environment …)</a:t>
            </a:r>
          </a:p>
          <a:p>
            <a:pPr marL="0" marR="0" algn="l">
              <a:lnSpc>
                <a:spcPct val="107000"/>
              </a:lnSpc>
              <a:spcBef>
                <a:spcPts val="0"/>
              </a:spcBef>
              <a:spcAft>
                <a:spcPts val="0"/>
              </a:spcAft>
            </a:pPr>
            <a:r>
              <a:rPr lang="en-US" dirty="0">
                <a:effectLst/>
                <a:ea typeface="DengXian" panose="02010600030101010101" pitchFamily="2" charset="-122"/>
                <a:cs typeface="Times New Roman" panose="02020603050405020304" pitchFamily="18" charset="0"/>
              </a:rPr>
              <a:t>Perfect rationality in economics cannot be assumed. </a:t>
            </a:r>
            <a:r>
              <a:rPr lang="en-US" dirty="0">
                <a:solidFill>
                  <a:srgbClr val="FF0000"/>
                </a:solidFill>
                <a:effectLst/>
                <a:ea typeface="DengXian" panose="02010600030101010101" pitchFamily="2" charset="-122"/>
                <a:cs typeface="Times New Roman" panose="02020603050405020304" pitchFamily="18" charset="0"/>
              </a:rPr>
              <a:t>Bounded rationality </a:t>
            </a:r>
            <a:r>
              <a:rPr lang="en-US" dirty="0">
                <a:effectLst/>
                <a:ea typeface="DengXian" panose="02010600030101010101" pitchFamily="2" charset="-122"/>
                <a:cs typeface="Times New Roman" panose="02020603050405020304" pitchFamily="18" charset="0"/>
              </a:rPr>
              <a:t>is more relevant.</a:t>
            </a:r>
            <a:endParaRPr lang="en-US" dirty="0"/>
          </a:p>
          <a:p>
            <a:pPr algn="l"/>
            <a:endParaRPr lang="en-US" dirty="0"/>
          </a:p>
        </p:txBody>
      </p:sp>
      <p:sp>
        <p:nvSpPr>
          <p:cNvPr id="6" name="Slide Number Placeholder 5"/>
          <p:cNvSpPr>
            <a:spLocks noGrp="1"/>
          </p:cNvSpPr>
          <p:nvPr>
            <p:ph type="sldNum" sz="quarter" idx="12"/>
          </p:nvPr>
        </p:nvSpPr>
        <p:spPr/>
        <p:txBody>
          <a:bodyPr/>
          <a:lstStyle/>
          <a:p>
            <a:fld id="{93CFEB5B-16A8-4DEE-BB2E-0D48B630DA04}" type="slidenum">
              <a:rPr lang="en-US" sz="1400" smtClean="0">
                <a:solidFill>
                  <a:schemeClr val="tx1"/>
                </a:solidFill>
              </a:rPr>
              <a:t>11</a:t>
            </a:fld>
            <a:endParaRPr lang="en-US" sz="1400" dirty="0">
              <a:solidFill>
                <a:schemeClr val="tx1"/>
              </a:solidFill>
            </a:endParaRPr>
          </a:p>
        </p:txBody>
      </p:sp>
    </p:spTree>
    <p:extLst>
      <p:ext uri="{BB962C8B-B14F-4D97-AF65-F5344CB8AC3E}">
        <p14:creationId xmlns:p14="http://schemas.microsoft.com/office/powerpoint/2010/main" val="1394387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Computer Experiment</a:t>
            </a:r>
            <a:endParaRPr lang="en-US" b="1" baseline="30000" dirty="0"/>
          </a:p>
        </p:txBody>
      </p:sp>
      <p:sp>
        <p:nvSpPr>
          <p:cNvPr id="4" name="Slide Number Placeholder 3"/>
          <p:cNvSpPr>
            <a:spLocks noGrp="1"/>
          </p:cNvSpPr>
          <p:nvPr>
            <p:ph type="sldNum" sz="quarter" idx="12"/>
          </p:nvPr>
        </p:nvSpPr>
        <p:spPr/>
        <p:txBody>
          <a:bodyPr/>
          <a:lstStyle/>
          <a:p>
            <a:fld id="{93CFEB5B-16A8-4DEE-BB2E-0D48B630DA04}" type="slidenum">
              <a:rPr lang="en-US" sz="1400" smtClean="0">
                <a:solidFill>
                  <a:schemeClr val="tx1"/>
                </a:solidFill>
              </a:rPr>
              <a:t>12</a:t>
            </a:fld>
            <a:endParaRPr lang="en-US" sz="1400" dirty="0">
              <a:solidFill>
                <a:schemeClr val="tx1"/>
              </a:solidFill>
            </a:endParaRPr>
          </a:p>
        </p:txBody>
      </p:sp>
      <mc:AlternateContent xmlns:mc="http://schemas.openxmlformats.org/markup-compatibility/2006" xmlns:a14="http://schemas.microsoft.com/office/drawing/2010/main">
        <mc:Choice Requires="a14">
          <p:sp>
            <p:nvSpPr>
              <p:cNvPr id="8" name="Subtitle 2"/>
              <p:cNvSpPr txBox="1">
                <a:spLocks/>
              </p:cNvSpPr>
              <p:nvPr/>
            </p:nvSpPr>
            <p:spPr>
              <a:xfrm>
                <a:off x="437610" y="1601020"/>
                <a:ext cx="11220989" cy="42917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effectLst/>
                    <a:ea typeface="DengXian" panose="02010600030101010101" pitchFamily="2" charset="-122"/>
                  </a:rPr>
                  <a:t>Each of the 100 agents has </a:t>
                </a:r>
                <a14:m>
                  <m:oMath xmlns:m="http://schemas.openxmlformats.org/officeDocument/2006/math">
                    <m:r>
                      <a:rPr lang="en-US" sz="2400" i="1">
                        <a:effectLst/>
                        <a:latin typeface="Cambria Math" panose="02040503050406030204" pitchFamily="18" charset="0"/>
                        <a:ea typeface="DengXian" panose="02010600030101010101" pitchFamily="2" charset="-122"/>
                        <a:cs typeface="Times New Roman" panose="02020603050405020304" pitchFamily="18" charset="0"/>
                      </a:rPr>
                      <m:t>𝑘</m:t>
                    </m:r>
                  </m:oMath>
                </a14:m>
                <a:r>
                  <a:rPr lang="en-US" sz="2400" dirty="0">
                    <a:effectLst/>
                    <a:ea typeface="DengXian" panose="02010600030101010101" pitchFamily="2" charset="-122"/>
                  </a:rPr>
                  <a:t> forecasting models (predictors). The agents monitor the accuracy of the predictors on past attendance record, then will decide to go or stay </a:t>
                </a:r>
                <a:r>
                  <a:rPr lang="en-US" sz="2400" dirty="0">
                    <a:ea typeface="DengXian" panose="02010600030101010101" pitchFamily="2" charset="-122"/>
                  </a:rPr>
                  <a:t>according to the most accurate predictor in his pocket (active predictor).</a:t>
                </a:r>
              </a:p>
              <a:p>
                <a:pPr marL="0" indent="0">
                  <a:buNone/>
                </a:pPr>
                <a:endParaRPr lang="en-US" sz="2400" dirty="0">
                  <a:ea typeface="DengXian" panose="02010600030101010101" pitchFamily="2" charset="-122"/>
                </a:endParaRPr>
              </a:p>
              <a:p>
                <a:pPr marL="0" indent="0">
                  <a:buNone/>
                </a:pPr>
                <a:r>
                  <a:rPr lang="en-US" sz="2400" dirty="0">
                    <a:ea typeface="DengXian" panose="02010600030101010101" pitchFamily="2" charset="-122"/>
                  </a:rPr>
                  <a:t>Note that the choice of the active strategies will affect the attendance, which in turn determines the choice of the active strategies. The environment is </a:t>
                </a:r>
                <a:r>
                  <a:rPr lang="en-US" sz="2400" dirty="0">
                    <a:solidFill>
                      <a:srgbClr val="FF0000"/>
                    </a:solidFill>
                    <a:ea typeface="DengXian" panose="02010600030101010101" pitchFamily="2" charset="-122"/>
                  </a:rPr>
                  <a:t>adaptive</a:t>
                </a:r>
                <a:r>
                  <a:rPr lang="en-US" sz="2400" dirty="0">
                    <a:ea typeface="DengXian" panose="02010600030101010101" pitchFamily="2" charset="-122"/>
                  </a:rPr>
                  <a:t>.</a:t>
                </a:r>
              </a:p>
              <a:p>
                <a:pPr marL="0" indent="0">
                  <a:buNone/>
                </a:pPr>
                <a:endParaRPr lang="en-US" sz="2400" dirty="0">
                  <a:ea typeface="DengXian" panose="02010600030101010101" pitchFamily="2" charset="-122"/>
                </a:endParaRPr>
              </a:p>
              <a:p>
                <a:pPr marL="0" indent="0">
                  <a:buNone/>
                </a:pPr>
                <a:r>
                  <a:rPr lang="en-US" sz="2400" dirty="0">
                    <a:ea typeface="DengXian" panose="02010600030101010101" pitchFamily="2" charset="-122"/>
                  </a:rPr>
                  <a:t>Note also that the problem favors a </a:t>
                </a:r>
                <a:r>
                  <a:rPr lang="en-US" sz="2400" dirty="0">
                    <a:solidFill>
                      <a:srgbClr val="FF0000"/>
                    </a:solidFill>
                    <a:ea typeface="DengXian" panose="02010600030101010101" pitchFamily="2" charset="-122"/>
                  </a:rPr>
                  <a:t>diversity</a:t>
                </a:r>
                <a:r>
                  <a:rPr lang="en-US" sz="2400" dirty="0">
                    <a:ea typeface="DengXian" panose="02010600030101010101" pitchFamily="2" charset="-122"/>
                  </a:rPr>
                  <a:t> of strategies. If all agents make the same deterministic decision, all of them will be frustrated.</a:t>
                </a:r>
              </a:p>
              <a:p>
                <a:pPr marL="0" indent="0">
                  <a:buNone/>
                </a:pPr>
                <a:endParaRPr lang="en-US" sz="2400" dirty="0">
                  <a:ea typeface="DengXian" panose="02010600030101010101" pitchFamily="2" charset="-122"/>
                </a:endParaRPr>
              </a:p>
              <a:p>
                <a:pPr marL="0" indent="0">
                  <a:buNone/>
                </a:pPr>
                <a:endParaRPr lang="en-US" sz="2400" dirty="0"/>
              </a:p>
              <a:p>
                <a:endParaRPr lang="en-US" sz="2400" dirty="0"/>
              </a:p>
            </p:txBody>
          </p:sp>
        </mc:Choice>
        <mc:Fallback xmlns="">
          <p:sp>
            <p:nvSpPr>
              <p:cNvPr id="8" name="Subtitle 2"/>
              <p:cNvSpPr txBox="1">
                <a:spLocks noRot="1" noChangeAspect="1" noMove="1" noResize="1" noEditPoints="1" noAdjustHandles="1" noChangeArrowheads="1" noChangeShapeType="1" noTextEdit="1"/>
              </p:cNvSpPr>
              <p:nvPr/>
            </p:nvSpPr>
            <p:spPr>
              <a:xfrm>
                <a:off x="437610" y="1601020"/>
                <a:ext cx="11220989" cy="4291772"/>
              </a:xfrm>
              <a:prstGeom prst="rect">
                <a:avLst/>
              </a:prstGeom>
              <a:blipFill>
                <a:blip r:embed="rId2"/>
                <a:stretch>
                  <a:fillRect l="-870" t="-1989"/>
                </a:stretch>
              </a:blipFill>
            </p:spPr>
            <p:txBody>
              <a:bodyPr/>
              <a:lstStyle/>
              <a:p>
                <a:r>
                  <a:rPr lang="en-US">
                    <a:noFill/>
                  </a:rPr>
                  <a:t> </a:t>
                </a:r>
              </a:p>
            </p:txBody>
          </p:sp>
        </mc:Fallback>
      </mc:AlternateContent>
    </p:spTree>
    <p:extLst>
      <p:ext uri="{BB962C8B-B14F-4D97-AF65-F5344CB8AC3E}">
        <p14:creationId xmlns:p14="http://schemas.microsoft.com/office/powerpoint/2010/main" val="1898552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Self-Organization</a:t>
            </a:r>
          </a:p>
        </p:txBody>
      </p:sp>
      <p:sp>
        <p:nvSpPr>
          <p:cNvPr id="4" name="Slide Number Placeholder 3"/>
          <p:cNvSpPr>
            <a:spLocks noGrp="1"/>
          </p:cNvSpPr>
          <p:nvPr>
            <p:ph type="sldNum" sz="quarter" idx="12"/>
          </p:nvPr>
        </p:nvSpPr>
        <p:spPr>
          <a:xfrm>
            <a:off x="8616053" y="6357498"/>
            <a:ext cx="2743200" cy="365125"/>
          </a:xfrm>
        </p:spPr>
        <p:txBody>
          <a:bodyPr/>
          <a:lstStyle/>
          <a:p>
            <a:fld id="{93CFEB5B-16A8-4DEE-BB2E-0D48B630DA04}" type="slidenum">
              <a:rPr lang="en-US" sz="1400" smtClean="0">
                <a:solidFill>
                  <a:schemeClr val="tx1"/>
                </a:solidFill>
              </a:rPr>
              <a:t>13</a:t>
            </a:fld>
            <a:endParaRPr lang="en-US" sz="1400" dirty="0">
              <a:solidFill>
                <a:schemeClr val="tx1"/>
              </a:solidFill>
            </a:endParaRPr>
          </a:p>
        </p:txBody>
      </p:sp>
      <p:sp>
        <p:nvSpPr>
          <p:cNvPr id="7" name="Rectangle 6"/>
          <p:cNvSpPr/>
          <p:nvPr/>
        </p:nvSpPr>
        <p:spPr>
          <a:xfrm>
            <a:off x="838201" y="4643953"/>
            <a:ext cx="10515599" cy="830997"/>
          </a:xfrm>
          <a:prstGeom prst="rect">
            <a:avLst/>
          </a:prstGeom>
        </p:spPr>
        <p:txBody>
          <a:bodyPr wrap="square">
            <a:spAutoFit/>
          </a:bodyPr>
          <a:lstStyle/>
          <a:p>
            <a:r>
              <a:rPr lang="en-US" sz="2400" dirty="0"/>
              <a:t>The bar attendance converges to the capacity of the bar. The agents </a:t>
            </a:r>
            <a:r>
              <a:rPr lang="en-US" sz="2400" dirty="0">
                <a:solidFill>
                  <a:srgbClr val="FF0000"/>
                </a:solidFill>
              </a:rPr>
              <a:t>self-organize</a:t>
            </a:r>
            <a:r>
              <a:rPr lang="en-US" sz="2400" dirty="0"/>
              <a:t> into an equilibrium state.</a:t>
            </a:r>
          </a:p>
        </p:txBody>
      </p:sp>
      <p:pic>
        <p:nvPicPr>
          <p:cNvPr id="16" name="Picture 15">
            <a:extLst>
              <a:ext uri="{FF2B5EF4-FFF2-40B4-BE49-F238E27FC236}">
                <a16:creationId xmlns:a16="http://schemas.microsoft.com/office/drawing/2014/main" id="{4E5B50E2-0F77-48A2-A972-845FBE441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2880" y="1598364"/>
            <a:ext cx="5102302" cy="2835988"/>
          </a:xfrm>
          <a:prstGeom prst="rect">
            <a:avLst/>
          </a:prstGeom>
        </p:spPr>
      </p:pic>
    </p:spTree>
    <p:extLst>
      <p:ext uri="{BB962C8B-B14F-4D97-AF65-F5344CB8AC3E}">
        <p14:creationId xmlns:p14="http://schemas.microsoft.com/office/powerpoint/2010/main" val="4234006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6" y="365125"/>
            <a:ext cx="11870267" cy="1325563"/>
          </a:xfrm>
        </p:spPr>
        <p:txBody>
          <a:bodyPr/>
          <a:lstStyle/>
          <a:p>
            <a:pPr algn="ctr"/>
            <a:r>
              <a:rPr lang="en-US" b="1" dirty="0"/>
              <a:t>9.3 Minority Game</a:t>
            </a:r>
            <a:r>
              <a:rPr lang="en-US" b="1" baseline="30000" dirty="0"/>
              <a:t>3,4</a:t>
            </a:r>
          </a:p>
        </p:txBody>
      </p:sp>
      <p:sp>
        <p:nvSpPr>
          <p:cNvPr id="4" name="Slide Number Placeholder 3"/>
          <p:cNvSpPr>
            <a:spLocks noGrp="1"/>
          </p:cNvSpPr>
          <p:nvPr>
            <p:ph type="sldNum" sz="quarter" idx="12"/>
          </p:nvPr>
        </p:nvSpPr>
        <p:spPr/>
        <p:txBody>
          <a:bodyPr/>
          <a:lstStyle/>
          <a:p>
            <a:fld id="{93CFEB5B-16A8-4DEE-BB2E-0D48B630DA04}" type="slidenum">
              <a:rPr lang="en-US" sz="1400" smtClean="0">
                <a:solidFill>
                  <a:schemeClr val="tx1"/>
                </a:solidFill>
              </a:rPr>
              <a:t>14</a:t>
            </a:fld>
            <a:endParaRPr lang="en-US" sz="1400" dirty="0">
              <a:solidFill>
                <a:schemeClr val="tx1"/>
              </a:solidFill>
            </a:endParaRPr>
          </a:p>
        </p:txBody>
      </p:sp>
      <mc:AlternateContent xmlns:mc="http://schemas.openxmlformats.org/markup-compatibility/2006" xmlns:a14="http://schemas.microsoft.com/office/drawing/2010/main">
        <mc:Choice Requires="a14">
          <p:sp>
            <p:nvSpPr>
              <p:cNvPr id="22" name="Rectangle 21"/>
              <p:cNvSpPr/>
              <p:nvPr/>
            </p:nvSpPr>
            <p:spPr>
              <a:xfrm>
                <a:off x="545172" y="1690688"/>
                <a:ext cx="11328400" cy="3629455"/>
              </a:xfrm>
              <a:prstGeom prst="rect">
                <a:avLst/>
              </a:prstGeom>
            </p:spPr>
            <p:txBody>
              <a:bodyPr wrap="square">
                <a:spAutoFit/>
              </a:bodyPr>
              <a:lstStyle/>
              <a:p>
                <a:pPr marL="0" marR="0" algn="just">
                  <a:lnSpc>
                    <a:spcPct val="107000"/>
                  </a:lnSpc>
                  <a:spcBef>
                    <a:spcPts val="0"/>
                  </a:spcBef>
                  <a:spcAft>
                    <a:spcPts val="0"/>
                  </a:spcAft>
                </a:pPr>
                <a:r>
                  <a:rPr lang="en-US" sz="2400" b="1" dirty="0">
                    <a:effectLst/>
                    <a:ea typeface="DengXian" panose="02010600030101010101" pitchFamily="2" charset="-122"/>
                    <a:cs typeface="Times New Roman" panose="02020603050405020304" pitchFamily="18" charset="0"/>
                  </a:rPr>
                  <a:t>Minority Wins</a:t>
                </a:r>
                <a:endParaRPr lang="en-US" sz="2400" dirty="0">
                  <a:effectLst/>
                  <a:ea typeface="DengXian" panose="02010600030101010101" pitchFamily="2" charset="-122"/>
                  <a:cs typeface="Times New Roman" panose="02020603050405020304" pitchFamily="18" charset="0"/>
                </a:endParaRPr>
              </a:p>
              <a:p>
                <a:pPr marL="0" marR="0" algn="just">
                  <a:lnSpc>
                    <a:spcPct val="107000"/>
                  </a:lnSpc>
                  <a:spcBef>
                    <a:spcPts val="0"/>
                  </a:spcBef>
                  <a:spcAft>
                    <a:spcPts val="0"/>
                  </a:spcAft>
                </a:pPr>
                <a:r>
                  <a:rPr lang="en-US" sz="2400" dirty="0">
                    <a:effectLst/>
                    <a:ea typeface="DengXian" panose="02010600030101010101" pitchFamily="2" charset="-122"/>
                    <a:cs typeface="Times New Roman" panose="02020603050405020304" pitchFamily="18" charset="0"/>
                  </a:rPr>
                  <a:t>In a market, the minority group wins.</a:t>
                </a:r>
              </a:p>
              <a:p>
                <a:pPr marL="0" marR="0" algn="just">
                  <a:lnSpc>
                    <a:spcPct val="107000"/>
                  </a:lnSpc>
                  <a:spcBef>
                    <a:spcPts val="0"/>
                  </a:spcBef>
                  <a:spcAft>
                    <a:spcPts val="0"/>
                  </a:spcAft>
                </a:pPr>
                <a:r>
                  <a:rPr lang="en-US" sz="2400" dirty="0">
                    <a:effectLst/>
                    <a:ea typeface="DengXian" panose="02010600030101010101" pitchFamily="2" charset="-122"/>
                    <a:cs typeface="Times New Roman" panose="02020603050405020304" pitchFamily="18" charset="0"/>
                  </a:rPr>
                  <a:t>If there are more buyers than sellers, the price will </a:t>
                </a:r>
                <a:r>
                  <a:rPr lang="en-US" sz="2400" dirty="0">
                    <a:ea typeface="DengXian" panose="02010600030101010101" pitchFamily="2" charset="-122"/>
                    <a:cs typeface="Times New Roman" panose="02020603050405020304" pitchFamily="18" charset="0"/>
                  </a:rPr>
                  <a:t>ris</a:t>
                </a:r>
                <a:r>
                  <a:rPr lang="en-US" sz="2400" dirty="0">
                    <a:effectLst/>
                    <a:ea typeface="DengXian" panose="02010600030101010101" pitchFamily="2" charset="-122"/>
                    <a:cs typeface="Times New Roman" panose="02020603050405020304" pitchFamily="18" charset="0"/>
                  </a:rPr>
                  <a:t>e. Buyers win.</a:t>
                </a:r>
              </a:p>
              <a:p>
                <a:pPr marL="0" marR="0" algn="just">
                  <a:lnSpc>
                    <a:spcPct val="107000"/>
                  </a:lnSpc>
                  <a:spcBef>
                    <a:spcPts val="0"/>
                  </a:spcBef>
                  <a:spcAft>
                    <a:spcPts val="0"/>
                  </a:spcAft>
                </a:pPr>
                <a:r>
                  <a:rPr lang="en-US" sz="2400" dirty="0">
                    <a:effectLst/>
                    <a:ea typeface="DengXian" panose="02010600030101010101" pitchFamily="2" charset="-122"/>
                    <a:cs typeface="Times New Roman" panose="02020603050405020304" pitchFamily="18" charset="0"/>
                  </a:rPr>
                  <a:t>If there are more sellers than buyers, the price will drop. Sellers win.</a:t>
                </a:r>
              </a:p>
              <a:p>
                <a:pPr marL="0" marR="0" algn="just">
                  <a:lnSpc>
                    <a:spcPct val="107000"/>
                  </a:lnSpc>
                  <a:spcBef>
                    <a:spcPts val="0"/>
                  </a:spcBef>
                  <a:spcAft>
                    <a:spcPts val="0"/>
                  </a:spcAft>
                </a:pPr>
                <a:endParaRPr lang="en-US" sz="2400" dirty="0">
                  <a:ea typeface="DengXian" panose="02010600030101010101" pitchFamily="2" charset="-122"/>
                  <a:cs typeface="Times New Roman" panose="02020603050405020304" pitchFamily="18" charset="0"/>
                </a:endParaRPr>
              </a:p>
              <a:p>
                <a:pPr marL="0" marR="0" algn="just">
                  <a:lnSpc>
                    <a:spcPct val="107000"/>
                  </a:lnSpc>
                  <a:spcBef>
                    <a:spcPts val="0"/>
                  </a:spcBef>
                  <a:spcAft>
                    <a:spcPts val="0"/>
                  </a:spcAft>
                </a:pPr>
                <a:r>
                  <a:rPr lang="en-US" sz="2400" dirty="0">
                    <a:effectLst/>
                    <a:ea typeface="DengXian" panose="02010600030101010101" pitchFamily="2" charset="-122"/>
                    <a:cs typeface="Times New Roman" panose="02020603050405020304" pitchFamily="18" charset="0"/>
                  </a:rPr>
                  <a:t>The minority game consists of </a:t>
                </a:r>
                <a14:m>
                  <m:oMath xmlns:m="http://schemas.openxmlformats.org/officeDocument/2006/math">
                    <m:r>
                      <a:rPr lang="en-US" sz="2400" i="1">
                        <a:effectLst/>
                        <a:latin typeface="Cambria Math" panose="02040503050406030204" pitchFamily="18" charset="0"/>
                        <a:ea typeface="DengXian" panose="02010600030101010101" pitchFamily="2" charset="-122"/>
                        <a:cs typeface="Times New Roman" panose="02020603050405020304" pitchFamily="18" charset="0"/>
                      </a:rPr>
                      <m:t>𝑁</m:t>
                    </m:r>
                  </m:oMath>
                </a14:m>
                <a:r>
                  <a:rPr lang="en-US" sz="2400" dirty="0">
                    <a:effectLst/>
                    <a:ea typeface="DengXian" panose="02010600030101010101" pitchFamily="2" charset="-122"/>
                    <a:cs typeface="Times New Roman" panose="02020603050405020304" pitchFamily="18" charset="0"/>
                  </a:rPr>
                  <a:t> agents. </a:t>
                </a:r>
              </a:p>
              <a:p>
                <a:pPr marL="0" marR="0" algn="just">
                  <a:lnSpc>
                    <a:spcPct val="107000"/>
                  </a:lnSpc>
                  <a:spcBef>
                    <a:spcPts val="0"/>
                  </a:spcBef>
                  <a:spcAft>
                    <a:spcPts val="0"/>
                  </a:spcAft>
                </a:pPr>
                <a:r>
                  <a:rPr lang="en-US" sz="2400" dirty="0">
                    <a:effectLst/>
                    <a:ea typeface="DengXian" panose="02010600030101010101" pitchFamily="2" charset="-122"/>
                    <a:cs typeface="Times New Roman" panose="02020603050405020304" pitchFamily="18" charset="0"/>
                  </a:rPr>
                  <a:t>At each time step, they make a decision 1 or 0 (buy or sell).</a:t>
                </a:r>
              </a:p>
              <a:p>
                <a:pPr marL="0" marR="0" algn="just">
                  <a:lnSpc>
                    <a:spcPct val="107000"/>
                  </a:lnSpc>
                  <a:spcBef>
                    <a:spcPts val="0"/>
                  </a:spcBef>
                  <a:spcAft>
                    <a:spcPts val="0"/>
                  </a:spcAft>
                </a:pPr>
                <a:r>
                  <a:rPr lang="en-US" sz="2400" dirty="0">
                    <a:effectLst/>
                    <a:ea typeface="DengXian" panose="02010600030101010101" pitchFamily="2" charset="-122"/>
                    <a:cs typeface="Times New Roman" panose="02020603050405020304" pitchFamily="18" charset="0"/>
                  </a:rPr>
                  <a:t>If there are less 1’s than 0’s, the buyers score 1 point. </a:t>
                </a:r>
              </a:p>
              <a:p>
                <a:pPr marL="0" marR="0" algn="just">
                  <a:lnSpc>
                    <a:spcPct val="107000"/>
                  </a:lnSpc>
                  <a:spcBef>
                    <a:spcPts val="0"/>
                  </a:spcBef>
                  <a:spcAft>
                    <a:spcPts val="0"/>
                  </a:spcAft>
                </a:pPr>
                <a:r>
                  <a:rPr lang="en-US" sz="2400" dirty="0">
                    <a:effectLst/>
                    <a:ea typeface="DengXian" panose="02010600030101010101" pitchFamily="2" charset="-122"/>
                    <a:cs typeface="Times New Roman" panose="02020603050405020304" pitchFamily="18" charset="0"/>
                  </a:rPr>
                  <a:t>If there are less 0’s than 1’s, the sellers score 1 point.</a:t>
                </a:r>
              </a:p>
            </p:txBody>
          </p:sp>
        </mc:Choice>
        <mc:Fallback xmlns="">
          <p:sp>
            <p:nvSpPr>
              <p:cNvPr id="22" name="Rectangle 21"/>
              <p:cNvSpPr>
                <a:spLocks noRot="1" noChangeAspect="1" noMove="1" noResize="1" noEditPoints="1" noAdjustHandles="1" noChangeArrowheads="1" noChangeShapeType="1" noTextEdit="1"/>
              </p:cNvSpPr>
              <p:nvPr/>
            </p:nvSpPr>
            <p:spPr>
              <a:xfrm>
                <a:off x="545172" y="1690688"/>
                <a:ext cx="11328400" cy="3629455"/>
              </a:xfrm>
              <a:prstGeom prst="rect">
                <a:avLst/>
              </a:prstGeom>
              <a:blipFill>
                <a:blip r:embed="rId2"/>
                <a:stretch>
                  <a:fillRect l="-807" t="-1174" b="-2852"/>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AFF97219-E03B-4CF0-BC84-92BB112DE847}"/>
              </a:ext>
            </a:extLst>
          </p:cNvPr>
          <p:cNvSpPr txBox="1"/>
          <p:nvPr/>
        </p:nvSpPr>
        <p:spPr>
          <a:xfrm>
            <a:off x="638408" y="5615582"/>
            <a:ext cx="10133670" cy="923330"/>
          </a:xfrm>
          <a:prstGeom prst="rect">
            <a:avLst/>
          </a:prstGeom>
          <a:noFill/>
        </p:spPr>
        <p:txBody>
          <a:bodyPr wrap="square">
            <a:spAutoFit/>
          </a:bodyPr>
          <a:lstStyle/>
          <a:p>
            <a:pPr marL="0" marR="0" algn="just">
              <a:spcBef>
                <a:spcPts val="0"/>
              </a:spcBef>
              <a:spcAft>
                <a:spcPts val="0"/>
              </a:spcAft>
            </a:pPr>
            <a:r>
              <a:rPr lang="en-US" baseline="30000" dirty="0">
                <a:effectLst/>
                <a:ea typeface="DengXian" panose="02010600030101010101" pitchFamily="2" charset="-122"/>
                <a:cs typeface="Times New Roman" panose="02020603050405020304" pitchFamily="18" charset="0"/>
              </a:rPr>
              <a:t>3</a:t>
            </a:r>
            <a:r>
              <a:rPr lang="en-US" dirty="0">
                <a:effectLst/>
                <a:ea typeface="DengXian" panose="02010600030101010101" pitchFamily="2" charset="-122"/>
                <a:cs typeface="Times New Roman" panose="02020603050405020304" pitchFamily="18" charset="0"/>
              </a:rPr>
              <a:t> </a:t>
            </a:r>
            <a:r>
              <a:rPr lang="en-US" dirty="0" err="1">
                <a:effectLst/>
                <a:ea typeface="DengXian" panose="02010600030101010101" pitchFamily="2" charset="-122"/>
                <a:cs typeface="Times New Roman" panose="02020603050405020304" pitchFamily="18" charset="0"/>
              </a:rPr>
              <a:t>Challet</a:t>
            </a:r>
            <a:r>
              <a:rPr lang="en-US" dirty="0">
                <a:effectLst/>
                <a:ea typeface="DengXian" panose="02010600030101010101" pitchFamily="2" charset="-122"/>
                <a:cs typeface="Times New Roman" panose="02020603050405020304" pitchFamily="18" charset="0"/>
              </a:rPr>
              <a:t> D, </a:t>
            </a:r>
            <a:r>
              <a:rPr lang="en-US" dirty="0" err="1">
                <a:effectLst/>
                <a:ea typeface="DengXian" panose="02010600030101010101" pitchFamily="2" charset="-122"/>
                <a:cs typeface="Times New Roman" panose="02020603050405020304" pitchFamily="18" charset="0"/>
              </a:rPr>
              <a:t>Marsili</a:t>
            </a:r>
            <a:r>
              <a:rPr lang="en-US" dirty="0">
                <a:effectLst/>
                <a:ea typeface="DengXian" panose="02010600030101010101" pitchFamily="2" charset="-122"/>
                <a:cs typeface="Times New Roman" panose="02020603050405020304" pitchFamily="18" charset="0"/>
              </a:rPr>
              <a:t> M, and Zhang Y-C (2005) </a:t>
            </a:r>
            <a:r>
              <a:rPr lang="en-US" i="1" dirty="0">
                <a:effectLst/>
                <a:ea typeface="DengXian" panose="02010600030101010101" pitchFamily="2" charset="-122"/>
                <a:cs typeface="Times New Roman" panose="02020603050405020304" pitchFamily="18" charset="0"/>
              </a:rPr>
              <a:t>Minority Games</a:t>
            </a:r>
            <a:r>
              <a:rPr lang="en-US" dirty="0">
                <a:effectLst/>
                <a:ea typeface="DengXian" panose="02010600030101010101" pitchFamily="2" charset="-122"/>
                <a:cs typeface="Times New Roman" panose="02020603050405020304" pitchFamily="18" charset="0"/>
              </a:rPr>
              <a:t> Oxford University Press.</a:t>
            </a:r>
          </a:p>
          <a:p>
            <a:pPr marL="0" marR="0">
              <a:spcBef>
                <a:spcPts val="0"/>
              </a:spcBef>
              <a:spcAft>
                <a:spcPts val="0"/>
              </a:spcAft>
            </a:pPr>
            <a:r>
              <a:rPr lang="en-US" baseline="30000" dirty="0">
                <a:effectLst/>
                <a:ea typeface="DengXian" panose="02010600030101010101" pitchFamily="2" charset="-122"/>
                <a:cs typeface="Times New Roman" panose="02020603050405020304" pitchFamily="18" charset="0"/>
              </a:rPr>
              <a:t>4</a:t>
            </a:r>
            <a:r>
              <a:rPr lang="en-US" dirty="0">
                <a:effectLst/>
                <a:ea typeface="DengXian" panose="02010600030101010101" pitchFamily="2" charset="-122"/>
                <a:cs typeface="Times New Roman" panose="02020603050405020304" pitchFamily="18" charset="0"/>
              </a:rPr>
              <a:t> </a:t>
            </a:r>
            <a:r>
              <a:rPr lang="en-US" dirty="0" err="1">
                <a:effectLst/>
                <a:ea typeface="DengXian" panose="02010600030101010101" pitchFamily="2" charset="-122"/>
                <a:cs typeface="Times New Roman" panose="02020603050405020304" pitchFamily="18" charset="0"/>
              </a:rPr>
              <a:t>Challet</a:t>
            </a:r>
            <a:r>
              <a:rPr lang="en-US" dirty="0">
                <a:effectLst/>
                <a:ea typeface="DengXian" panose="02010600030101010101" pitchFamily="2" charset="-122"/>
                <a:cs typeface="Times New Roman" panose="02020603050405020304" pitchFamily="18" charset="0"/>
              </a:rPr>
              <a:t> D and Zhang Y-C (1997) Emergence of cooperation and organization in an evolutionary game. </a:t>
            </a:r>
            <a:r>
              <a:rPr lang="en-US" i="1" dirty="0" err="1">
                <a:effectLst/>
                <a:ea typeface="DengXian" panose="02010600030101010101" pitchFamily="2" charset="-122"/>
                <a:cs typeface="Times New Roman" panose="02020603050405020304" pitchFamily="18" charset="0"/>
              </a:rPr>
              <a:t>Physica</a:t>
            </a:r>
            <a:r>
              <a:rPr lang="en-US" i="1" dirty="0">
                <a:effectLst/>
                <a:ea typeface="DengXian" panose="02010600030101010101" pitchFamily="2" charset="-122"/>
                <a:cs typeface="Times New Roman" panose="02020603050405020304" pitchFamily="18" charset="0"/>
              </a:rPr>
              <a:t> A</a:t>
            </a:r>
            <a:r>
              <a:rPr lang="en-US" dirty="0">
                <a:effectLst/>
                <a:ea typeface="DengXian" panose="02010600030101010101" pitchFamily="2" charset="-122"/>
                <a:cs typeface="Times New Roman" panose="02020603050405020304" pitchFamily="18" charset="0"/>
              </a:rPr>
              <a:t> </a:t>
            </a:r>
            <a:r>
              <a:rPr lang="en-US" b="1" dirty="0">
                <a:effectLst/>
                <a:ea typeface="DengXian" panose="02010600030101010101" pitchFamily="2" charset="-122"/>
                <a:cs typeface="Times New Roman" panose="02020603050405020304" pitchFamily="18" charset="0"/>
              </a:rPr>
              <a:t>246</a:t>
            </a:r>
            <a:r>
              <a:rPr lang="en-US" dirty="0">
                <a:effectLst/>
                <a:ea typeface="DengXian" panose="02010600030101010101" pitchFamily="2" charset="-122"/>
                <a:cs typeface="Times New Roman" panose="02020603050405020304" pitchFamily="18" charset="0"/>
              </a:rPr>
              <a:t> 407-418.</a:t>
            </a:r>
          </a:p>
        </p:txBody>
      </p:sp>
    </p:spTree>
    <p:extLst>
      <p:ext uri="{BB962C8B-B14F-4D97-AF65-F5344CB8AC3E}">
        <p14:creationId xmlns:p14="http://schemas.microsoft.com/office/powerpoint/2010/main" val="3064966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CFEB5B-16A8-4DEE-BB2E-0D48B630DA04}" type="slidenum">
              <a:rPr lang="en-US" sz="1400" smtClean="0">
                <a:solidFill>
                  <a:schemeClr val="tx1"/>
                </a:solidFill>
              </a:rPr>
              <a:t>15</a:t>
            </a:fld>
            <a:endParaRPr lang="en-US" sz="1400" dirty="0">
              <a:solidFill>
                <a:schemeClr val="tx1"/>
              </a:solidFill>
            </a:endParaRPr>
          </a:p>
        </p:txBody>
      </p:sp>
      <mc:AlternateContent xmlns:mc="http://schemas.openxmlformats.org/markup-compatibility/2006" xmlns:a14="http://schemas.microsoft.com/office/drawing/2010/main">
        <mc:Choice Requires="a14">
          <p:sp>
            <p:nvSpPr>
              <p:cNvPr id="22" name="Rectangle 21"/>
              <p:cNvSpPr/>
              <p:nvPr/>
            </p:nvSpPr>
            <p:spPr>
              <a:xfrm>
                <a:off x="457202" y="1681868"/>
                <a:ext cx="11294533" cy="4599529"/>
              </a:xfrm>
              <a:prstGeom prst="rect">
                <a:avLst/>
              </a:prstGeom>
            </p:spPr>
            <p:txBody>
              <a:bodyPr wrap="square">
                <a:spAutoFit/>
              </a:bodyPr>
              <a:lstStyle/>
              <a:p>
                <a:r>
                  <a:rPr lang="en-US" sz="2400" dirty="0"/>
                  <a:t>Each agent has </a:t>
                </a:r>
                <a14:m>
                  <m:oMath xmlns:m="http://schemas.openxmlformats.org/officeDocument/2006/math">
                    <m:r>
                      <a:rPr lang="en-US" sz="2400" i="1">
                        <a:latin typeface="Cambria Math" panose="02040503050406030204" pitchFamily="18" charset="0"/>
                      </a:rPr>
                      <m:t>𝑆</m:t>
                    </m:r>
                    <m:r>
                      <a:rPr lang="en-US" sz="2400" i="1">
                        <a:latin typeface="Cambria Math" panose="02040503050406030204" pitchFamily="18" charset="0"/>
                      </a:rPr>
                      <m:t>&gt;1</m:t>
                    </m:r>
                  </m:oMath>
                </a14:m>
                <a:r>
                  <a:rPr lang="en-US" sz="2400" dirty="0"/>
                  <a:t> strategies.</a:t>
                </a:r>
              </a:p>
              <a:p>
                <a:r>
                  <a:rPr lang="en-US" sz="2400" dirty="0"/>
                  <a:t>Each strategy has a memory of </a:t>
                </a:r>
                <a14:m>
                  <m:oMath xmlns:m="http://schemas.openxmlformats.org/officeDocument/2006/math">
                    <m:r>
                      <a:rPr lang="en-US" sz="2400" i="1" dirty="0" smtClean="0">
                        <a:latin typeface="Cambria Math" panose="02040503050406030204" pitchFamily="18" charset="0"/>
                      </a:rPr>
                      <m:t>𝑀</m:t>
                    </m:r>
                  </m:oMath>
                </a14:m>
                <a:r>
                  <a:rPr lang="en-US" sz="2400" dirty="0"/>
                  <a:t> steps. </a:t>
                </a:r>
              </a:p>
              <a:p>
                <a:r>
                  <a:rPr lang="en-US" sz="2400" dirty="0"/>
                  <a:t>The inputs to the strategies are the record of winning decisions of the previous </a:t>
                </a:r>
                <a14:m>
                  <m:oMath xmlns:m="http://schemas.openxmlformats.org/officeDocument/2006/math">
                    <m:r>
                      <a:rPr lang="en-US" sz="2400" i="1" dirty="0" smtClean="0">
                        <a:latin typeface="Cambria Math" panose="02040503050406030204" pitchFamily="18" charset="0"/>
                      </a:rPr>
                      <m:t>𝑀</m:t>
                    </m:r>
                  </m:oMath>
                </a14:m>
                <a:r>
                  <a:rPr lang="en-US" sz="2400" dirty="0"/>
                  <a:t> steps in market history.</a:t>
                </a:r>
              </a:p>
              <a:p>
                <a:r>
                  <a:rPr lang="en-US" sz="2400" dirty="0"/>
                  <a:t>For example, for </a:t>
                </a:r>
                <a14:m>
                  <m:oMath xmlns:m="http://schemas.openxmlformats.org/officeDocument/2006/math">
                    <m:r>
                      <a:rPr lang="en-US" sz="2400" i="1">
                        <a:latin typeface="Cambria Math" panose="02040503050406030204" pitchFamily="18" charset="0"/>
                      </a:rPr>
                      <m:t>𝑀</m:t>
                    </m:r>
                    <m:r>
                      <a:rPr lang="en-US" sz="2400" i="1">
                        <a:latin typeface="Cambria Math" panose="02040503050406030204" pitchFamily="18" charset="0"/>
                      </a:rPr>
                      <m:t> = 2</m:t>
                    </m:r>
                  </m:oMath>
                </a14:m>
                <a:r>
                  <a:rPr lang="en-US" sz="2400" dirty="0"/>
                  <a:t>, the histories are the bit strings 00, 01, 10, and 11.</a:t>
                </a:r>
              </a:p>
              <a:p>
                <a:r>
                  <a:rPr lang="en-US" sz="2400" dirty="0"/>
                  <a:t>In general, the input dimension of the strategies is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i="1">
                            <a:latin typeface="Cambria Math" panose="02040503050406030204" pitchFamily="18" charset="0"/>
                          </a:rPr>
                          <m:t>𝑀</m:t>
                        </m:r>
                      </m:sup>
                    </m:sSup>
                    <m:r>
                      <a:rPr lang="en-US" sz="2400" i="1">
                        <a:latin typeface="Cambria Math" panose="02040503050406030204" pitchFamily="18" charset="0"/>
                      </a:rPr>
                      <m:t>.</m:t>
                    </m:r>
                  </m:oMath>
                </a14:m>
                <a:endParaRPr lang="en-US" sz="2400" dirty="0"/>
              </a:p>
              <a:p>
                <a:r>
                  <a:rPr lang="en-US" sz="2400" dirty="0"/>
                  <a:t>The outputs of the strategies are the responses 0 or 1 to each of the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i="1">
                            <a:latin typeface="Cambria Math" panose="02040503050406030204" pitchFamily="18" charset="0"/>
                          </a:rPr>
                          <m:t>𝑀</m:t>
                        </m:r>
                      </m:sup>
                    </m:sSup>
                  </m:oMath>
                </a14:m>
                <a:r>
                  <a:rPr lang="en-US" sz="2400" dirty="0"/>
                  <a:t> inputs.</a:t>
                </a:r>
              </a:p>
              <a:p>
                <a:r>
                  <a:rPr lang="en-US" sz="2400" dirty="0"/>
                  <a:t>The total number of possible strategies is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2</m:t>
                        </m:r>
                      </m:e>
                      <m:sup>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i="1">
                                <a:latin typeface="Cambria Math" panose="02040503050406030204" pitchFamily="18" charset="0"/>
                              </a:rPr>
                              <m:t>𝑀</m:t>
                            </m:r>
                          </m:sup>
                        </m:sSup>
                      </m:sup>
                    </m:sSup>
                    <m:r>
                      <a:rPr lang="en-US" sz="2400" i="1">
                        <a:latin typeface="Cambria Math" panose="02040503050406030204" pitchFamily="18" charset="0"/>
                      </a:rPr>
                      <m:t>.</m:t>
                    </m:r>
                  </m:oMath>
                </a14:m>
                <a:endParaRPr lang="en-US" sz="2400" dirty="0"/>
              </a:p>
              <a:p>
                <a:r>
                  <a:rPr lang="en-US" sz="2400" dirty="0"/>
                  <a:t>The virtual scores of all strategies are initialized to 0.</a:t>
                </a:r>
              </a:p>
              <a:p>
                <a:r>
                  <a:rPr lang="en-US" sz="2400" dirty="0"/>
                  <a:t>At each step, the virtual scores of the strategies increase by 1 if their predicted responses win.</a:t>
                </a:r>
              </a:p>
              <a:p>
                <a:r>
                  <a:rPr lang="en-US" sz="2400" dirty="0"/>
                  <a:t>The agent uses the strategy with the highest virtual score to make decision.</a:t>
                </a:r>
              </a:p>
            </p:txBody>
          </p:sp>
        </mc:Choice>
        <mc:Fallback xmlns="">
          <p:sp>
            <p:nvSpPr>
              <p:cNvPr id="22" name="Rectangle 21"/>
              <p:cNvSpPr>
                <a:spLocks noRot="1" noChangeAspect="1" noMove="1" noResize="1" noEditPoints="1" noAdjustHandles="1" noChangeArrowheads="1" noChangeShapeType="1" noTextEdit="1"/>
              </p:cNvSpPr>
              <p:nvPr/>
            </p:nvSpPr>
            <p:spPr>
              <a:xfrm>
                <a:off x="457202" y="1681868"/>
                <a:ext cx="11294533" cy="4599529"/>
              </a:xfrm>
              <a:prstGeom prst="rect">
                <a:avLst/>
              </a:prstGeom>
              <a:blipFill>
                <a:blip r:embed="rId2"/>
                <a:stretch>
                  <a:fillRect l="-809" t="-1061" r="-971" b="-1857"/>
                </a:stretch>
              </a:blipFill>
            </p:spPr>
            <p:txBody>
              <a:bodyPr/>
              <a:lstStyle/>
              <a:p>
                <a:r>
                  <a:rPr lang="en-US">
                    <a:noFill/>
                  </a:rPr>
                  <a:t> </a:t>
                </a:r>
              </a:p>
            </p:txBody>
          </p:sp>
        </mc:Fallback>
      </mc:AlternateContent>
      <p:sp>
        <p:nvSpPr>
          <p:cNvPr id="25" name="Title 1"/>
          <p:cNvSpPr>
            <a:spLocks noGrp="1"/>
          </p:cNvSpPr>
          <p:nvPr>
            <p:ph type="title"/>
          </p:nvPr>
        </p:nvSpPr>
        <p:spPr>
          <a:xfrm>
            <a:off x="152396" y="365125"/>
            <a:ext cx="11870267" cy="1325563"/>
          </a:xfrm>
        </p:spPr>
        <p:txBody>
          <a:bodyPr/>
          <a:lstStyle/>
          <a:p>
            <a:pPr algn="ctr"/>
            <a:r>
              <a:rPr lang="en-US" b="1" dirty="0"/>
              <a:t>Decision Making</a:t>
            </a:r>
          </a:p>
        </p:txBody>
      </p:sp>
    </p:spTree>
    <p:extLst>
      <p:ext uri="{BB962C8B-B14F-4D97-AF65-F5344CB8AC3E}">
        <p14:creationId xmlns:p14="http://schemas.microsoft.com/office/powerpoint/2010/main" val="68707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CFEB5B-16A8-4DEE-BB2E-0D48B630DA04}" type="slidenum">
              <a:rPr lang="en-US" sz="1400" smtClean="0">
                <a:solidFill>
                  <a:schemeClr val="tx1"/>
                </a:solidFill>
              </a:rPr>
              <a:t>16</a:t>
            </a:fld>
            <a:endParaRPr lang="en-US" sz="1400" dirty="0">
              <a:solidFill>
                <a:schemeClr val="tx1"/>
              </a:solidFill>
            </a:endParaRPr>
          </a:p>
        </p:txBody>
      </p:sp>
      <mc:AlternateContent xmlns:mc="http://schemas.openxmlformats.org/markup-compatibility/2006" xmlns:a14="http://schemas.microsoft.com/office/drawing/2010/main">
        <mc:Choice Requires="a14">
          <p:sp>
            <p:nvSpPr>
              <p:cNvPr id="22" name="Rectangle 21"/>
              <p:cNvSpPr/>
              <p:nvPr/>
            </p:nvSpPr>
            <p:spPr>
              <a:xfrm>
                <a:off x="440262" y="1289978"/>
                <a:ext cx="11294533" cy="387150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ea typeface="DengXian" panose="02010600030101010101" pitchFamily="2" charset="-122"/>
                    <a:cs typeface="Times New Roman" panose="02020603050405020304" pitchFamily="18" charset="0"/>
                  </a:rPr>
                  <a:t>The 16 possible strategies for </a:t>
                </a:r>
                <a14:m>
                  <m:oMath xmlns:m="http://schemas.openxmlformats.org/officeDocument/2006/math">
                    <m:r>
                      <a:rPr kumimoji="0" lang="en-US" altLang="en-US" sz="2400" b="0" i="1" u="none" strike="noStrike" cap="none" normalizeH="0" baseline="0" dirty="0" smtClean="0">
                        <a:ln>
                          <a:noFill/>
                        </a:ln>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𝑀</m:t>
                    </m:r>
                    <m:r>
                      <a:rPr kumimoji="0" lang="en-US" altLang="en-US" sz="2400" b="0" i="1" u="none" strike="noStrike" cap="none" normalizeH="0" baseline="0" dirty="0" smtClean="0">
                        <a:ln>
                          <a:noFill/>
                        </a:ln>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=2</m:t>
                    </m:r>
                  </m:oMath>
                </a14:m>
                <a:r>
                  <a:rPr kumimoji="0" lang="en-US" altLang="en-US" sz="2400" b="0" i="1" u="none" strike="noStrike" cap="none" normalizeH="0" baseline="0" dirty="0">
                    <a:ln>
                      <a:noFill/>
                    </a:ln>
                    <a:solidFill>
                      <a:schemeClr val="tx1"/>
                    </a:solidFill>
                    <a:effectLst/>
                    <a:ea typeface="DengXian" panose="02010600030101010101" pitchFamily="2" charset="-122"/>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algn="just">
                  <a:lnSpc>
                    <a:spcPct val="107000"/>
                  </a:lnSpc>
                </a:pPr>
                <a:r>
                  <a:rPr lang="en-US" sz="2400" dirty="0">
                    <a:ea typeface="DengXian" panose="02010600030101010101" pitchFamily="2" charset="-122"/>
                    <a:cs typeface="Times New Roman" panose="02020603050405020304" pitchFamily="18" charset="0"/>
                  </a:rPr>
                  <a:t>Suppose there are </a:t>
                </a:r>
                <a14:m>
                  <m:oMath xmlns:m="http://schemas.openxmlformats.org/officeDocument/2006/math">
                    <m:r>
                      <a:rPr lang="en-US" sz="2400" i="1" dirty="0" smtClean="0">
                        <a:latin typeface="Cambria Math" panose="02040503050406030204" pitchFamily="18" charset="0"/>
                        <a:ea typeface="DengXian" panose="02010600030101010101" pitchFamily="2" charset="-122"/>
                        <a:cs typeface="Times New Roman" panose="02020603050405020304" pitchFamily="18" charset="0"/>
                      </a:rPr>
                      <m:t>𝑁</m:t>
                    </m:r>
                    <m:r>
                      <a:rPr lang="en-US" sz="2400" i="1" dirty="0" smtClean="0">
                        <a:latin typeface="Cambria Math" panose="02040503050406030204" pitchFamily="18" charset="0"/>
                        <a:ea typeface="DengXian" panose="02010600030101010101" pitchFamily="2" charset="-122"/>
                        <a:cs typeface="Times New Roman" panose="02020603050405020304" pitchFamily="18" charset="0"/>
                      </a:rPr>
                      <m:t>=3</m:t>
                    </m:r>
                  </m:oMath>
                </a14:m>
                <a:r>
                  <a:rPr lang="en-US" sz="2400" dirty="0">
                    <a:ea typeface="DengXian" panose="02010600030101010101" pitchFamily="2" charset="-122"/>
                    <a:cs typeface="Times New Roman" panose="02020603050405020304" pitchFamily="18" charset="0"/>
                  </a:rPr>
                  <a:t> players in the game.</a:t>
                </a:r>
              </a:p>
              <a:p>
                <a:pPr algn="just">
                  <a:lnSpc>
                    <a:spcPct val="107000"/>
                  </a:lnSpc>
                </a:pPr>
                <a:r>
                  <a:rPr lang="en-US" sz="2400" dirty="0">
                    <a:ea typeface="DengXian" panose="02010600030101010101" pitchFamily="2" charset="-122"/>
                    <a:cs typeface="Times New Roman" panose="02020603050405020304" pitchFamily="18" charset="0"/>
                  </a:rPr>
                  <a:t>Each agent randomly picks </a:t>
                </a:r>
                <a14:m>
                  <m:oMath xmlns:m="http://schemas.openxmlformats.org/officeDocument/2006/math">
                    <m:r>
                      <a:rPr lang="en-US" sz="2400" i="1" dirty="0" smtClean="0">
                        <a:latin typeface="Cambria Math" panose="02040503050406030204" pitchFamily="18" charset="0"/>
                        <a:ea typeface="DengXian" panose="02010600030101010101" pitchFamily="2" charset="-122"/>
                        <a:cs typeface="Times New Roman" panose="02020603050405020304" pitchFamily="18" charset="0"/>
                      </a:rPr>
                      <m:t>𝑆</m:t>
                    </m:r>
                    <m:r>
                      <a:rPr lang="en-US" sz="2400" i="1" dirty="0" smtClean="0">
                        <a:latin typeface="Cambria Math" panose="02040503050406030204" pitchFamily="18" charset="0"/>
                        <a:ea typeface="DengXian" panose="02010600030101010101" pitchFamily="2" charset="-122"/>
                        <a:cs typeface="Times New Roman" panose="02020603050405020304" pitchFamily="18" charset="0"/>
                      </a:rPr>
                      <m:t>=2</m:t>
                    </m:r>
                  </m:oMath>
                </a14:m>
                <a:r>
                  <a:rPr lang="en-US" sz="2400" dirty="0">
                    <a:ea typeface="DengXian" panose="02010600030101010101" pitchFamily="2" charset="-122"/>
                    <a:cs typeface="Times New Roman" panose="02020603050405020304" pitchFamily="18" charset="0"/>
                  </a:rPr>
                  <a:t> strategies out of the 16 strategies.</a:t>
                </a:r>
              </a:p>
              <a:p>
                <a:pPr algn="just">
                  <a:lnSpc>
                    <a:spcPct val="107000"/>
                  </a:lnSpc>
                </a:pPr>
                <a:r>
                  <a:rPr lang="en-US" sz="2400" dirty="0">
                    <a:ea typeface="DengXian" panose="02010600030101010101" pitchFamily="2" charset="-122"/>
                    <a:cs typeface="Times New Roman" panose="02020603050405020304" pitchFamily="18" charset="0"/>
                  </a:rPr>
                  <a:t>At time </a:t>
                </a:r>
                <a14:m>
                  <m:oMath xmlns:m="http://schemas.openxmlformats.org/officeDocument/2006/math">
                    <m:r>
                      <a:rPr lang="en-US" sz="2400" i="1" dirty="0" smtClean="0">
                        <a:latin typeface="Cambria Math" panose="02040503050406030204" pitchFamily="18" charset="0"/>
                        <a:ea typeface="DengXian" panose="02010600030101010101" pitchFamily="2" charset="-122"/>
                        <a:cs typeface="Times New Roman" panose="02020603050405020304" pitchFamily="18" charset="0"/>
                      </a:rPr>
                      <m:t>𝑡</m:t>
                    </m:r>
                  </m:oMath>
                </a14:m>
                <a:r>
                  <a:rPr lang="en-US" sz="2400" dirty="0">
                    <a:ea typeface="DengXian" panose="02010600030101010101" pitchFamily="2" charset="-122"/>
                    <a:cs typeface="Times New Roman" panose="02020603050405020304" pitchFamily="18" charset="0"/>
                  </a:rPr>
                  <a:t>, the virtual scores of the strategies are given in the 6th row based on previous history.</a:t>
                </a:r>
              </a:p>
            </p:txBody>
          </p:sp>
        </mc:Choice>
        <mc:Fallback xmlns="">
          <p:sp>
            <p:nvSpPr>
              <p:cNvPr id="22" name="Rectangle 21"/>
              <p:cNvSpPr>
                <a:spLocks noRot="1" noChangeAspect="1" noMove="1" noResize="1" noEditPoints="1" noAdjustHandles="1" noChangeArrowheads="1" noChangeShapeType="1" noTextEdit="1"/>
              </p:cNvSpPr>
              <p:nvPr/>
            </p:nvSpPr>
            <p:spPr>
              <a:xfrm>
                <a:off x="440262" y="1289978"/>
                <a:ext cx="11294533" cy="3871509"/>
              </a:xfrm>
              <a:prstGeom prst="rect">
                <a:avLst/>
              </a:prstGeom>
              <a:blipFill>
                <a:blip r:embed="rId2"/>
                <a:stretch>
                  <a:fillRect l="-809" t="-1260" r="-863" b="-2677"/>
                </a:stretch>
              </a:blipFill>
            </p:spPr>
            <p:txBody>
              <a:bodyPr/>
              <a:lstStyle/>
              <a:p>
                <a:r>
                  <a:rPr lang="en-US">
                    <a:noFill/>
                  </a:rPr>
                  <a:t> </a:t>
                </a:r>
              </a:p>
            </p:txBody>
          </p:sp>
        </mc:Fallback>
      </mc:AlternateContent>
      <p:sp>
        <p:nvSpPr>
          <p:cNvPr id="25" name="Title 1"/>
          <p:cNvSpPr>
            <a:spLocks noGrp="1"/>
          </p:cNvSpPr>
          <p:nvPr>
            <p:ph type="title"/>
          </p:nvPr>
        </p:nvSpPr>
        <p:spPr>
          <a:xfrm>
            <a:off x="152396" y="161929"/>
            <a:ext cx="11870267" cy="1325563"/>
          </a:xfrm>
        </p:spPr>
        <p:txBody>
          <a:bodyPr/>
          <a:lstStyle/>
          <a:p>
            <a:pPr algn="ctr"/>
            <a:r>
              <a:rPr lang="en-US" b="1" dirty="0"/>
              <a:t>Example</a:t>
            </a:r>
          </a:p>
        </p:txBody>
      </p:sp>
      <p:graphicFrame>
        <p:nvGraphicFramePr>
          <p:cNvPr id="2" name="Table 1">
            <a:extLst>
              <a:ext uri="{FF2B5EF4-FFF2-40B4-BE49-F238E27FC236}">
                <a16:creationId xmlns:a16="http://schemas.microsoft.com/office/drawing/2014/main" id="{57B5BE72-2A6B-451F-826D-5B1672D312BD}"/>
              </a:ext>
            </a:extLst>
          </p:cNvPr>
          <p:cNvGraphicFramePr>
            <a:graphicFrameLocks noGrp="1"/>
          </p:cNvGraphicFramePr>
          <p:nvPr>
            <p:extLst>
              <p:ext uri="{D42A27DB-BD31-4B8C-83A1-F6EECF244321}">
                <p14:modId xmlns:p14="http://schemas.microsoft.com/office/powerpoint/2010/main" val="1247211427"/>
              </p:ext>
            </p:extLst>
          </p:nvPr>
        </p:nvGraphicFramePr>
        <p:xfrm>
          <a:off x="3036457" y="1861191"/>
          <a:ext cx="6102142" cy="1682880"/>
        </p:xfrm>
        <a:graphic>
          <a:graphicData uri="http://schemas.openxmlformats.org/drawingml/2006/table">
            <a:tbl>
              <a:tblPr firstRow="1" firstCol="1" bandRow="1">
                <a:tableStyleId>{5C22544A-7EE6-4342-B048-85BDC9FD1C3A}</a:tableStyleId>
              </a:tblPr>
              <a:tblGrid>
                <a:gridCol w="376571">
                  <a:extLst>
                    <a:ext uri="{9D8B030D-6E8A-4147-A177-3AD203B41FA5}">
                      <a16:colId xmlns:a16="http://schemas.microsoft.com/office/drawing/2014/main" val="4165315540"/>
                    </a:ext>
                  </a:extLst>
                </a:gridCol>
                <a:gridCol w="328276">
                  <a:extLst>
                    <a:ext uri="{9D8B030D-6E8A-4147-A177-3AD203B41FA5}">
                      <a16:colId xmlns:a16="http://schemas.microsoft.com/office/drawing/2014/main" val="2194534844"/>
                    </a:ext>
                  </a:extLst>
                </a:gridCol>
                <a:gridCol w="327623">
                  <a:extLst>
                    <a:ext uri="{9D8B030D-6E8A-4147-A177-3AD203B41FA5}">
                      <a16:colId xmlns:a16="http://schemas.microsoft.com/office/drawing/2014/main" val="4073595293"/>
                    </a:ext>
                  </a:extLst>
                </a:gridCol>
                <a:gridCol w="327623">
                  <a:extLst>
                    <a:ext uri="{9D8B030D-6E8A-4147-A177-3AD203B41FA5}">
                      <a16:colId xmlns:a16="http://schemas.microsoft.com/office/drawing/2014/main" val="2261096570"/>
                    </a:ext>
                  </a:extLst>
                </a:gridCol>
                <a:gridCol w="327623">
                  <a:extLst>
                    <a:ext uri="{9D8B030D-6E8A-4147-A177-3AD203B41FA5}">
                      <a16:colId xmlns:a16="http://schemas.microsoft.com/office/drawing/2014/main" val="562842925"/>
                    </a:ext>
                  </a:extLst>
                </a:gridCol>
                <a:gridCol w="375918">
                  <a:extLst>
                    <a:ext uri="{9D8B030D-6E8A-4147-A177-3AD203B41FA5}">
                      <a16:colId xmlns:a16="http://schemas.microsoft.com/office/drawing/2014/main" val="4081483240"/>
                    </a:ext>
                  </a:extLst>
                </a:gridCol>
                <a:gridCol w="327623">
                  <a:extLst>
                    <a:ext uri="{9D8B030D-6E8A-4147-A177-3AD203B41FA5}">
                      <a16:colId xmlns:a16="http://schemas.microsoft.com/office/drawing/2014/main" val="170121904"/>
                    </a:ext>
                  </a:extLst>
                </a:gridCol>
                <a:gridCol w="375918">
                  <a:extLst>
                    <a:ext uri="{9D8B030D-6E8A-4147-A177-3AD203B41FA5}">
                      <a16:colId xmlns:a16="http://schemas.microsoft.com/office/drawing/2014/main" val="1555152556"/>
                    </a:ext>
                  </a:extLst>
                </a:gridCol>
                <a:gridCol w="327623">
                  <a:extLst>
                    <a:ext uri="{9D8B030D-6E8A-4147-A177-3AD203B41FA5}">
                      <a16:colId xmlns:a16="http://schemas.microsoft.com/office/drawing/2014/main" val="263679489"/>
                    </a:ext>
                  </a:extLst>
                </a:gridCol>
                <a:gridCol w="375918">
                  <a:extLst>
                    <a:ext uri="{9D8B030D-6E8A-4147-A177-3AD203B41FA5}">
                      <a16:colId xmlns:a16="http://schemas.microsoft.com/office/drawing/2014/main" val="495330708"/>
                    </a:ext>
                  </a:extLst>
                </a:gridCol>
                <a:gridCol w="375918">
                  <a:extLst>
                    <a:ext uri="{9D8B030D-6E8A-4147-A177-3AD203B41FA5}">
                      <a16:colId xmlns:a16="http://schemas.microsoft.com/office/drawing/2014/main" val="1107156812"/>
                    </a:ext>
                  </a:extLst>
                </a:gridCol>
                <a:gridCol w="375918">
                  <a:extLst>
                    <a:ext uri="{9D8B030D-6E8A-4147-A177-3AD203B41FA5}">
                      <a16:colId xmlns:a16="http://schemas.microsoft.com/office/drawing/2014/main" val="1560120895"/>
                    </a:ext>
                  </a:extLst>
                </a:gridCol>
                <a:gridCol w="375918">
                  <a:extLst>
                    <a:ext uri="{9D8B030D-6E8A-4147-A177-3AD203B41FA5}">
                      <a16:colId xmlns:a16="http://schemas.microsoft.com/office/drawing/2014/main" val="690104466"/>
                    </a:ext>
                  </a:extLst>
                </a:gridCol>
                <a:gridCol w="375918">
                  <a:extLst>
                    <a:ext uri="{9D8B030D-6E8A-4147-A177-3AD203B41FA5}">
                      <a16:colId xmlns:a16="http://schemas.microsoft.com/office/drawing/2014/main" val="3793545918"/>
                    </a:ext>
                  </a:extLst>
                </a:gridCol>
                <a:gridCol w="375918">
                  <a:extLst>
                    <a:ext uri="{9D8B030D-6E8A-4147-A177-3AD203B41FA5}">
                      <a16:colId xmlns:a16="http://schemas.microsoft.com/office/drawing/2014/main" val="3146337189"/>
                    </a:ext>
                  </a:extLst>
                </a:gridCol>
                <a:gridCol w="375918">
                  <a:extLst>
                    <a:ext uri="{9D8B030D-6E8A-4147-A177-3AD203B41FA5}">
                      <a16:colId xmlns:a16="http://schemas.microsoft.com/office/drawing/2014/main" val="1386561863"/>
                    </a:ext>
                  </a:extLst>
                </a:gridCol>
                <a:gridCol w="375918">
                  <a:extLst>
                    <a:ext uri="{9D8B030D-6E8A-4147-A177-3AD203B41FA5}">
                      <a16:colId xmlns:a16="http://schemas.microsoft.com/office/drawing/2014/main" val="671627566"/>
                    </a:ext>
                  </a:extLst>
                </a:gridCol>
              </a:tblGrid>
              <a:tr h="0">
                <a:tc>
                  <a:txBody>
                    <a:bodyPr/>
                    <a:lstStyle/>
                    <a:p>
                      <a:pPr marL="0" marR="0" algn="ctr">
                        <a:lnSpc>
                          <a:spcPct val="107000"/>
                        </a:lnSpc>
                        <a:spcBef>
                          <a:spcPts val="0"/>
                        </a:spcBef>
                        <a:spcAft>
                          <a:spcPts val="0"/>
                        </a:spcAft>
                      </a:pPr>
                      <a:r>
                        <a:rPr lang="en-US" sz="18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2</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3</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4</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5</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6</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7</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8</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9</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12</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13</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14</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15</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16</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23671551"/>
                  </a:ext>
                </a:extLst>
              </a:tr>
              <a:tr h="0">
                <a:tc>
                  <a:txBody>
                    <a:bodyPr/>
                    <a:lstStyle/>
                    <a:p>
                      <a:pPr marL="0" marR="0" algn="ctr">
                        <a:lnSpc>
                          <a:spcPct val="107000"/>
                        </a:lnSpc>
                        <a:spcBef>
                          <a:spcPts val="0"/>
                        </a:spcBef>
                        <a:spcAft>
                          <a:spcPts val="0"/>
                        </a:spcAft>
                      </a:pPr>
                      <a:r>
                        <a:rPr lang="en-US" sz="1800">
                          <a:effectLst/>
                        </a:rPr>
                        <a:t>00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CCCC"/>
                    </a:solidFill>
                  </a:tcPr>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FF99"/>
                    </a:solidFill>
                  </a:tcPr>
                </a:tc>
                <a:tc>
                  <a:txBody>
                    <a:bodyPr/>
                    <a:lstStyle/>
                    <a:p>
                      <a:pPr marL="0" marR="0" algn="ctr">
                        <a:lnSpc>
                          <a:spcPct val="107000"/>
                        </a:lnSpc>
                        <a:spcBef>
                          <a:spcPts val="0"/>
                        </a:spcBef>
                        <a:spcAft>
                          <a:spcPts val="0"/>
                        </a:spcAft>
                      </a:pPr>
                      <a:r>
                        <a:rPr lang="en-US" sz="1800" dirty="0">
                          <a:effectLst/>
                        </a:rPr>
                        <a:t>0</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CCFFCC"/>
                    </a:solidFill>
                  </a:tcPr>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FF99"/>
                    </a:solidFill>
                  </a:tcPr>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CCCC"/>
                    </a:solidFill>
                  </a:tcPr>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CCFFCC"/>
                    </a:solidFill>
                  </a:tcPr>
                </a:tc>
                <a:extLst>
                  <a:ext uri="{0D108BD9-81ED-4DB2-BD59-A6C34878D82A}">
                    <a16:rowId xmlns:a16="http://schemas.microsoft.com/office/drawing/2014/main" val="3084337894"/>
                  </a:ext>
                </a:extLst>
              </a:tr>
              <a:tr h="0">
                <a:tc>
                  <a:txBody>
                    <a:bodyPr/>
                    <a:lstStyle/>
                    <a:p>
                      <a:pPr marL="0" marR="0" algn="ctr">
                        <a:lnSpc>
                          <a:spcPct val="107000"/>
                        </a:lnSpc>
                        <a:spcBef>
                          <a:spcPts val="0"/>
                        </a:spcBef>
                        <a:spcAft>
                          <a:spcPts val="0"/>
                        </a:spcAft>
                      </a:pPr>
                      <a:r>
                        <a:rPr lang="en-US" sz="1800">
                          <a:effectLst/>
                        </a:rPr>
                        <a:t>01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0</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CCCC"/>
                    </a:solidFill>
                  </a:tcPr>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FF99"/>
                    </a:solidFill>
                  </a:tcPr>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CCFFCC"/>
                    </a:solidFill>
                  </a:tcPr>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FF99"/>
                    </a:solidFill>
                  </a:tcPr>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0</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CCCC"/>
                    </a:solidFill>
                  </a:tcPr>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CCFFCC"/>
                    </a:solidFill>
                  </a:tcPr>
                </a:tc>
                <a:extLst>
                  <a:ext uri="{0D108BD9-81ED-4DB2-BD59-A6C34878D82A}">
                    <a16:rowId xmlns:a16="http://schemas.microsoft.com/office/drawing/2014/main" val="4002170321"/>
                  </a:ext>
                </a:extLst>
              </a:tr>
              <a:tr h="0">
                <a:tc>
                  <a:txBody>
                    <a:bodyPr/>
                    <a:lstStyle/>
                    <a:p>
                      <a:pPr marL="0" marR="0" algn="ctr">
                        <a:lnSpc>
                          <a:spcPct val="107000"/>
                        </a:lnSpc>
                        <a:spcBef>
                          <a:spcPts val="0"/>
                        </a:spcBef>
                        <a:spcAft>
                          <a:spcPts val="0"/>
                        </a:spcAft>
                      </a:pPr>
                      <a:r>
                        <a:rPr lang="en-US" sz="1800">
                          <a:effectLst/>
                        </a:rPr>
                        <a:t>10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0</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CCCC"/>
                    </a:solidFill>
                  </a:tcPr>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0</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FF99"/>
                    </a:solidFill>
                  </a:tcPr>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CCFFCC"/>
                    </a:solidFill>
                  </a:tcPr>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0</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FF99"/>
                    </a:solidFill>
                  </a:tcPr>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CCCC"/>
                    </a:solidFill>
                  </a:tcPr>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CCFFCC"/>
                    </a:solidFill>
                  </a:tcPr>
                </a:tc>
                <a:extLst>
                  <a:ext uri="{0D108BD9-81ED-4DB2-BD59-A6C34878D82A}">
                    <a16:rowId xmlns:a16="http://schemas.microsoft.com/office/drawing/2014/main" val="1920399839"/>
                  </a:ext>
                </a:extLst>
              </a:tr>
              <a:tr h="0">
                <a:tc>
                  <a:txBody>
                    <a:bodyPr/>
                    <a:lstStyle/>
                    <a:p>
                      <a:pPr marL="0" marR="0" algn="ctr">
                        <a:lnSpc>
                          <a:spcPct val="107000"/>
                        </a:lnSpc>
                        <a:spcBef>
                          <a:spcPts val="0"/>
                        </a:spcBef>
                        <a:spcAft>
                          <a:spcPts val="0"/>
                        </a:spcAft>
                      </a:pPr>
                      <a:r>
                        <a:rPr lang="en-US" sz="1800">
                          <a:effectLst/>
                        </a:rPr>
                        <a:t>11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0</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CCCC"/>
                    </a:solidFill>
                  </a:tcPr>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0</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FF99"/>
                    </a:solidFill>
                  </a:tcPr>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0</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CCFFCC"/>
                    </a:solidFill>
                  </a:tcPr>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FF99"/>
                    </a:solidFill>
                  </a:tcPr>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CCCC"/>
                    </a:solidFill>
                  </a:tcPr>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CCFFCC"/>
                    </a:solidFill>
                  </a:tcPr>
                </a:tc>
                <a:extLst>
                  <a:ext uri="{0D108BD9-81ED-4DB2-BD59-A6C34878D82A}">
                    <a16:rowId xmlns:a16="http://schemas.microsoft.com/office/drawing/2014/main" val="2210708711"/>
                  </a:ext>
                </a:extLst>
              </a:tr>
              <a:tr h="0">
                <a:tc>
                  <a:txBody>
                    <a:bodyPr/>
                    <a:lstStyle/>
                    <a:p>
                      <a:pPr marL="0" marR="0" algn="ctr">
                        <a:lnSpc>
                          <a:spcPct val="107000"/>
                        </a:lnSpc>
                        <a:spcBef>
                          <a:spcPts val="0"/>
                        </a:spcBef>
                        <a:spcAft>
                          <a:spcPts val="0"/>
                        </a:spcAft>
                      </a:pPr>
                      <a:r>
                        <a:rPr lang="en-US" sz="18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5</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6</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CCCC"/>
                    </a:solidFill>
                  </a:tcPr>
                </a:tc>
                <a:tc>
                  <a:txBody>
                    <a:bodyPr/>
                    <a:lstStyle/>
                    <a:p>
                      <a:pPr marL="0" marR="0" algn="ctr">
                        <a:lnSpc>
                          <a:spcPct val="107000"/>
                        </a:lnSpc>
                        <a:spcBef>
                          <a:spcPts val="0"/>
                        </a:spcBef>
                        <a:spcAft>
                          <a:spcPts val="0"/>
                        </a:spcAft>
                      </a:pPr>
                      <a:r>
                        <a:rPr lang="en-US" sz="1800">
                          <a:effectLst/>
                        </a:rPr>
                        <a:t>4</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7</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FF99"/>
                    </a:solidFill>
                  </a:tcPr>
                </a:tc>
                <a:tc>
                  <a:txBody>
                    <a:bodyPr/>
                    <a:lstStyle/>
                    <a:p>
                      <a:pPr marL="0" marR="0" algn="ctr">
                        <a:lnSpc>
                          <a:spcPct val="107000"/>
                        </a:lnSpc>
                        <a:spcBef>
                          <a:spcPts val="0"/>
                        </a:spcBef>
                        <a:spcAft>
                          <a:spcPts val="0"/>
                        </a:spcAft>
                      </a:pPr>
                      <a:r>
                        <a:rPr lang="en-US" sz="1800" dirty="0">
                          <a:effectLst/>
                        </a:rPr>
                        <a:t>11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9</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8</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CCFFCC"/>
                    </a:solidFill>
                  </a:tcPr>
                </a:tc>
                <a:tc>
                  <a:txBody>
                    <a:bodyPr/>
                    <a:lstStyle/>
                    <a:p>
                      <a:pPr marL="0" marR="0" algn="ctr">
                        <a:lnSpc>
                          <a:spcPct val="107000"/>
                        </a:lnSpc>
                        <a:spcBef>
                          <a:spcPts val="0"/>
                        </a:spcBef>
                        <a:spcAft>
                          <a:spcPts val="0"/>
                        </a:spcAft>
                      </a:pPr>
                      <a:r>
                        <a:rPr lang="en-US" sz="1800">
                          <a:effectLst/>
                        </a:rPr>
                        <a:t>16</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20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12</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3</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FF99"/>
                    </a:solidFill>
                  </a:tcPr>
                </a:tc>
                <a:tc>
                  <a:txBody>
                    <a:bodyPr/>
                    <a:lstStyle/>
                    <a:p>
                      <a:pPr marL="0" marR="0" algn="ctr">
                        <a:lnSpc>
                          <a:spcPct val="107000"/>
                        </a:lnSpc>
                        <a:spcBef>
                          <a:spcPts val="0"/>
                        </a:spcBef>
                        <a:spcAft>
                          <a:spcPts val="0"/>
                        </a:spcAft>
                      </a:pPr>
                      <a:r>
                        <a:rPr lang="en-US" sz="1800">
                          <a:effectLst/>
                        </a:rPr>
                        <a:t>13</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14</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CCCC"/>
                    </a:solidFill>
                  </a:tcPr>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7</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CCFFCC"/>
                    </a:solidFill>
                  </a:tcPr>
                </a:tc>
                <a:extLst>
                  <a:ext uri="{0D108BD9-81ED-4DB2-BD59-A6C34878D82A}">
                    <a16:rowId xmlns:a16="http://schemas.microsoft.com/office/drawing/2014/main" val="2700627242"/>
                  </a:ext>
                </a:extLst>
              </a:tr>
            </a:tbl>
          </a:graphicData>
        </a:graphic>
      </p:graphicFrame>
      <p:sp>
        <p:nvSpPr>
          <p:cNvPr id="8" name="TextBox 7">
            <a:extLst>
              <a:ext uri="{FF2B5EF4-FFF2-40B4-BE49-F238E27FC236}">
                <a16:creationId xmlns:a16="http://schemas.microsoft.com/office/drawing/2014/main" id="{9BFA775E-A09E-4477-8ABF-04A629014724}"/>
              </a:ext>
            </a:extLst>
          </p:cNvPr>
          <p:cNvSpPr txBox="1"/>
          <p:nvPr/>
        </p:nvSpPr>
        <p:spPr>
          <a:xfrm>
            <a:off x="526896" y="5097723"/>
            <a:ext cx="6094140" cy="470000"/>
          </a:xfrm>
          <a:prstGeom prst="rect">
            <a:avLst/>
          </a:prstGeom>
          <a:solidFill>
            <a:srgbClr val="FFCCCC"/>
          </a:solidFill>
        </p:spPr>
        <p:txBody>
          <a:bodyPr wrap="square">
            <a:spAutoFit/>
          </a:bodyPr>
          <a:lstStyle/>
          <a:p>
            <a:pPr algn="just">
              <a:lnSpc>
                <a:spcPct val="107000"/>
              </a:lnSpc>
            </a:pPr>
            <a:r>
              <a:rPr lang="en-US" sz="2400" dirty="0">
                <a:ea typeface="DengXian" panose="02010600030101010101" pitchFamily="2" charset="-122"/>
                <a:cs typeface="Times New Roman" panose="02020603050405020304" pitchFamily="18" charset="0"/>
              </a:rPr>
              <a:t>Player 1 picks strategies 2 and 14.</a:t>
            </a:r>
          </a:p>
        </p:txBody>
      </p:sp>
      <p:sp>
        <p:nvSpPr>
          <p:cNvPr id="6" name="TextBox 5">
            <a:extLst>
              <a:ext uri="{FF2B5EF4-FFF2-40B4-BE49-F238E27FC236}">
                <a16:creationId xmlns:a16="http://schemas.microsoft.com/office/drawing/2014/main" id="{1204CE6D-4B0E-4176-AE10-80F5858CE1E4}"/>
              </a:ext>
            </a:extLst>
          </p:cNvPr>
          <p:cNvSpPr txBox="1"/>
          <p:nvPr/>
        </p:nvSpPr>
        <p:spPr>
          <a:xfrm>
            <a:off x="538047" y="5545421"/>
            <a:ext cx="6094140" cy="470000"/>
          </a:xfrm>
          <a:prstGeom prst="rect">
            <a:avLst/>
          </a:prstGeom>
          <a:solidFill>
            <a:srgbClr val="FFFF99"/>
          </a:solidFill>
        </p:spPr>
        <p:txBody>
          <a:bodyPr wrap="square">
            <a:spAutoFit/>
          </a:bodyPr>
          <a:lstStyle/>
          <a:p>
            <a:pPr algn="just">
              <a:lnSpc>
                <a:spcPct val="107000"/>
              </a:lnSpc>
            </a:pPr>
            <a:r>
              <a:rPr lang="en-US" sz="2400" dirty="0">
                <a:ea typeface="DengXian" panose="02010600030101010101" pitchFamily="2" charset="-122"/>
                <a:cs typeface="Times New Roman" panose="02020603050405020304" pitchFamily="18" charset="0"/>
              </a:rPr>
              <a:t>Player 2 picks strategies 4 and 12.</a:t>
            </a:r>
          </a:p>
        </p:txBody>
      </p:sp>
      <p:sp>
        <p:nvSpPr>
          <p:cNvPr id="7" name="TextBox 6">
            <a:extLst>
              <a:ext uri="{FF2B5EF4-FFF2-40B4-BE49-F238E27FC236}">
                <a16:creationId xmlns:a16="http://schemas.microsoft.com/office/drawing/2014/main" id="{89E17347-BE93-4E12-A2CA-1417EAC6DB9F}"/>
              </a:ext>
            </a:extLst>
          </p:cNvPr>
          <p:cNvSpPr txBox="1"/>
          <p:nvPr/>
        </p:nvSpPr>
        <p:spPr>
          <a:xfrm>
            <a:off x="526896" y="6026572"/>
            <a:ext cx="6094140" cy="470000"/>
          </a:xfrm>
          <a:prstGeom prst="rect">
            <a:avLst/>
          </a:prstGeom>
          <a:solidFill>
            <a:srgbClr val="CCFFCC"/>
          </a:solidFill>
        </p:spPr>
        <p:txBody>
          <a:bodyPr wrap="square">
            <a:spAutoFit/>
          </a:bodyPr>
          <a:lstStyle/>
          <a:p>
            <a:pPr algn="just">
              <a:lnSpc>
                <a:spcPct val="107000"/>
              </a:lnSpc>
            </a:pPr>
            <a:r>
              <a:rPr lang="en-US" sz="2400" dirty="0">
                <a:ea typeface="DengXian" panose="02010600030101010101" pitchFamily="2" charset="-122"/>
                <a:cs typeface="Times New Roman" panose="02020603050405020304" pitchFamily="18" charset="0"/>
              </a:rPr>
              <a:t>Player 3 picks strategies 8 and 16.</a:t>
            </a:r>
            <a:endParaRPr lang="en-US" sz="2400" dirty="0"/>
          </a:p>
        </p:txBody>
      </p:sp>
    </p:spTree>
    <p:extLst>
      <p:ext uri="{BB962C8B-B14F-4D97-AF65-F5344CB8AC3E}">
        <p14:creationId xmlns:p14="http://schemas.microsoft.com/office/powerpoint/2010/main" val="1769029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CFEB5B-16A8-4DEE-BB2E-0D48B630DA04}" type="slidenum">
              <a:rPr lang="en-US" sz="1400" smtClean="0">
                <a:solidFill>
                  <a:schemeClr val="tx1"/>
                </a:solidFill>
              </a:rPr>
              <a:t>17</a:t>
            </a:fld>
            <a:endParaRPr lang="en-US" sz="1400">
              <a:solidFill>
                <a:schemeClr val="tx1"/>
              </a:solidFill>
            </a:endParaRPr>
          </a:p>
        </p:txBody>
      </p:sp>
      <p:sp>
        <p:nvSpPr>
          <p:cNvPr id="7" name="Rectangle 6"/>
          <p:cNvSpPr/>
          <p:nvPr/>
        </p:nvSpPr>
        <p:spPr>
          <a:xfrm>
            <a:off x="384609" y="3299692"/>
            <a:ext cx="11049000" cy="2445862"/>
          </a:xfrm>
          <a:prstGeom prst="rect">
            <a:avLst/>
          </a:prstGeom>
        </p:spPr>
        <p:txBody>
          <a:bodyPr wrap="square">
            <a:spAutoFit/>
          </a:bodyPr>
          <a:lstStyle/>
          <a:p>
            <a:pPr marL="0" marR="0" algn="just">
              <a:lnSpc>
                <a:spcPct val="107000"/>
              </a:lnSpc>
              <a:spcBef>
                <a:spcPts val="0"/>
              </a:spcBef>
              <a:spcAft>
                <a:spcPts val="0"/>
              </a:spcAft>
            </a:pPr>
            <a:r>
              <a:rPr lang="en-US" sz="2400" dirty="0">
                <a:effectLst/>
                <a:ea typeface="DengXian" panose="02010600030101010101" pitchFamily="2" charset="-122"/>
                <a:cs typeface="Times New Roman" panose="02020603050405020304" pitchFamily="18" charset="0"/>
              </a:rPr>
              <a:t>Suppose the market history is 010010101000</a:t>
            </a:r>
            <a:r>
              <a:rPr lang="en-US" sz="2400" dirty="0">
                <a:solidFill>
                  <a:srgbClr val="000000"/>
                </a:solidFill>
                <a:effectLst/>
                <a:ea typeface="DengXian" panose="02010600030101010101" pitchFamily="2" charset="-122"/>
                <a:cs typeface="Times New Roman" panose="02020603050405020304" pitchFamily="18" charset="0"/>
              </a:rPr>
              <a:t>10</a:t>
            </a:r>
            <a:r>
              <a:rPr lang="en-US" sz="2400" dirty="0">
                <a:effectLst/>
                <a:ea typeface="DengXian" panose="02010600030101010101" pitchFamily="2" charset="-122"/>
                <a:cs typeface="Times New Roman" panose="02020603050405020304" pitchFamily="18" charset="0"/>
              </a:rPr>
              <a:t>.</a:t>
            </a:r>
          </a:p>
          <a:p>
            <a:pPr marL="0" marR="0" algn="just">
              <a:lnSpc>
                <a:spcPct val="107000"/>
              </a:lnSpc>
              <a:spcBef>
                <a:spcPts val="0"/>
              </a:spcBef>
              <a:spcAft>
                <a:spcPts val="0"/>
              </a:spcAft>
            </a:pPr>
            <a:r>
              <a:rPr lang="en-US" sz="2400" dirty="0">
                <a:effectLst/>
                <a:ea typeface="DengXian" panose="02010600030101010101" pitchFamily="2" charset="-122"/>
                <a:cs typeface="Times New Roman" panose="02020603050405020304" pitchFamily="18" charset="0"/>
              </a:rPr>
              <a:t>The input to the strategies becomes 10.</a:t>
            </a:r>
          </a:p>
          <a:p>
            <a:pPr marL="0" marR="0" algn="just">
              <a:lnSpc>
                <a:spcPct val="107000"/>
              </a:lnSpc>
              <a:spcBef>
                <a:spcPts val="0"/>
              </a:spcBef>
              <a:spcAft>
                <a:spcPts val="0"/>
              </a:spcAft>
            </a:pPr>
            <a:endParaRPr lang="en-US" sz="2400" dirty="0">
              <a:effectLst/>
              <a:ea typeface="DengXian" panose="02010600030101010101" pitchFamily="2" charset="-122"/>
              <a:cs typeface="Times New Roman" panose="02020603050405020304" pitchFamily="18" charset="0"/>
            </a:endParaRPr>
          </a:p>
          <a:p>
            <a:pPr marL="0" marR="0" algn="just">
              <a:lnSpc>
                <a:spcPct val="107000"/>
              </a:lnSpc>
              <a:spcBef>
                <a:spcPts val="0"/>
              </a:spcBef>
              <a:spcAft>
                <a:spcPts val="0"/>
              </a:spcAft>
            </a:pPr>
            <a:r>
              <a:rPr lang="en-US" sz="2400" dirty="0">
                <a:effectLst/>
                <a:ea typeface="DengXian" panose="02010600030101010101" pitchFamily="2" charset="-122"/>
                <a:cs typeface="Times New Roman" panose="02020603050405020304" pitchFamily="18" charset="0"/>
              </a:rPr>
              <a:t>Output of strategy 2 = 0</a:t>
            </a:r>
          </a:p>
          <a:p>
            <a:pPr marL="0" marR="0" algn="just">
              <a:lnSpc>
                <a:spcPct val="107000"/>
              </a:lnSpc>
              <a:spcBef>
                <a:spcPts val="0"/>
              </a:spcBef>
              <a:spcAft>
                <a:spcPts val="0"/>
              </a:spcAft>
            </a:pPr>
            <a:r>
              <a:rPr lang="en-US" sz="2400" dirty="0">
                <a:effectLst/>
                <a:ea typeface="DengXian" panose="02010600030101010101" pitchFamily="2" charset="-122"/>
                <a:cs typeface="Times New Roman" panose="02020603050405020304" pitchFamily="18" charset="0"/>
              </a:rPr>
              <a:t>Output of strategy 14 = 1</a:t>
            </a:r>
          </a:p>
          <a:p>
            <a:pPr marL="0" marR="0" algn="just">
              <a:lnSpc>
                <a:spcPct val="107000"/>
              </a:lnSpc>
              <a:spcBef>
                <a:spcPts val="0"/>
              </a:spcBef>
              <a:spcAft>
                <a:spcPts val="0"/>
              </a:spcAft>
            </a:pPr>
            <a:r>
              <a:rPr lang="en-US" sz="2400" dirty="0">
                <a:effectLst/>
                <a:ea typeface="DengXian" panose="02010600030101010101" pitchFamily="2" charset="-122"/>
                <a:cs typeface="Times New Roman" panose="02020603050405020304" pitchFamily="18" charset="0"/>
              </a:rPr>
              <a:t>Since the virtual score of strategy 14 is higher (14 &gt; 6), decision of player 1 = 1.</a:t>
            </a:r>
          </a:p>
        </p:txBody>
      </p:sp>
      <p:graphicFrame>
        <p:nvGraphicFramePr>
          <p:cNvPr id="9" name="Table 8">
            <a:extLst>
              <a:ext uri="{FF2B5EF4-FFF2-40B4-BE49-F238E27FC236}">
                <a16:creationId xmlns:a16="http://schemas.microsoft.com/office/drawing/2014/main" id="{8EEEE382-9463-4454-89E9-C66059DC1969}"/>
              </a:ext>
            </a:extLst>
          </p:cNvPr>
          <p:cNvGraphicFramePr>
            <a:graphicFrameLocks noGrp="1"/>
          </p:cNvGraphicFramePr>
          <p:nvPr>
            <p:extLst>
              <p:ext uri="{D42A27DB-BD31-4B8C-83A1-F6EECF244321}">
                <p14:modId xmlns:p14="http://schemas.microsoft.com/office/powerpoint/2010/main" val="2338431267"/>
              </p:ext>
            </p:extLst>
          </p:nvPr>
        </p:nvGraphicFramePr>
        <p:xfrm>
          <a:off x="3036457" y="1274439"/>
          <a:ext cx="6102142" cy="1682880"/>
        </p:xfrm>
        <a:graphic>
          <a:graphicData uri="http://schemas.openxmlformats.org/drawingml/2006/table">
            <a:tbl>
              <a:tblPr firstRow="1" firstCol="1" bandRow="1">
                <a:tableStyleId>{5C22544A-7EE6-4342-B048-85BDC9FD1C3A}</a:tableStyleId>
              </a:tblPr>
              <a:tblGrid>
                <a:gridCol w="376571">
                  <a:extLst>
                    <a:ext uri="{9D8B030D-6E8A-4147-A177-3AD203B41FA5}">
                      <a16:colId xmlns:a16="http://schemas.microsoft.com/office/drawing/2014/main" val="4165315540"/>
                    </a:ext>
                  </a:extLst>
                </a:gridCol>
                <a:gridCol w="328276">
                  <a:extLst>
                    <a:ext uri="{9D8B030D-6E8A-4147-A177-3AD203B41FA5}">
                      <a16:colId xmlns:a16="http://schemas.microsoft.com/office/drawing/2014/main" val="2194534844"/>
                    </a:ext>
                  </a:extLst>
                </a:gridCol>
                <a:gridCol w="327623">
                  <a:extLst>
                    <a:ext uri="{9D8B030D-6E8A-4147-A177-3AD203B41FA5}">
                      <a16:colId xmlns:a16="http://schemas.microsoft.com/office/drawing/2014/main" val="4073595293"/>
                    </a:ext>
                  </a:extLst>
                </a:gridCol>
                <a:gridCol w="327623">
                  <a:extLst>
                    <a:ext uri="{9D8B030D-6E8A-4147-A177-3AD203B41FA5}">
                      <a16:colId xmlns:a16="http://schemas.microsoft.com/office/drawing/2014/main" val="2261096570"/>
                    </a:ext>
                  </a:extLst>
                </a:gridCol>
                <a:gridCol w="327623">
                  <a:extLst>
                    <a:ext uri="{9D8B030D-6E8A-4147-A177-3AD203B41FA5}">
                      <a16:colId xmlns:a16="http://schemas.microsoft.com/office/drawing/2014/main" val="562842925"/>
                    </a:ext>
                  </a:extLst>
                </a:gridCol>
                <a:gridCol w="375918">
                  <a:extLst>
                    <a:ext uri="{9D8B030D-6E8A-4147-A177-3AD203B41FA5}">
                      <a16:colId xmlns:a16="http://schemas.microsoft.com/office/drawing/2014/main" val="4081483240"/>
                    </a:ext>
                  </a:extLst>
                </a:gridCol>
                <a:gridCol w="327623">
                  <a:extLst>
                    <a:ext uri="{9D8B030D-6E8A-4147-A177-3AD203B41FA5}">
                      <a16:colId xmlns:a16="http://schemas.microsoft.com/office/drawing/2014/main" val="170121904"/>
                    </a:ext>
                  </a:extLst>
                </a:gridCol>
                <a:gridCol w="375918">
                  <a:extLst>
                    <a:ext uri="{9D8B030D-6E8A-4147-A177-3AD203B41FA5}">
                      <a16:colId xmlns:a16="http://schemas.microsoft.com/office/drawing/2014/main" val="1555152556"/>
                    </a:ext>
                  </a:extLst>
                </a:gridCol>
                <a:gridCol w="327623">
                  <a:extLst>
                    <a:ext uri="{9D8B030D-6E8A-4147-A177-3AD203B41FA5}">
                      <a16:colId xmlns:a16="http://schemas.microsoft.com/office/drawing/2014/main" val="263679489"/>
                    </a:ext>
                  </a:extLst>
                </a:gridCol>
                <a:gridCol w="375918">
                  <a:extLst>
                    <a:ext uri="{9D8B030D-6E8A-4147-A177-3AD203B41FA5}">
                      <a16:colId xmlns:a16="http://schemas.microsoft.com/office/drawing/2014/main" val="495330708"/>
                    </a:ext>
                  </a:extLst>
                </a:gridCol>
                <a:gridCol w="375918">
                  <a:extLst>
                    <a:ext uri="{9D8B030D-6E8A-4147-A177-3AD203B41FA5}">
                      <a16:colId xmlns:a16="http://schemas.microsoft.com/office/drawing/2014/main" val="1107156812"/>
                    </a:ext>
                  </a:extLst>
                </a:gridCol>
                <a:gridCol w="375918">
                  <a:extLst>
                    <a:ext uri="{9D8B030D-6E8A-4147-A177-3AD203B41FA5}">
                      <a16:colId xmlns:a16="http://schemas.microsoft.com/office/drawing/2014/main" val="1560120895"/>
                    </a:ext>
                  </a:extLst>
                </a:gridCol>
                <a:gridCol w="375918">
                  <a:extLst>
                    <a:ext uri="{9D8B030D-6E8A-4147-A177-3AD203B41FA5}">
                      <a16:colId xmlns:a16="http://schemas.microsoft.com/office/drawing/2014/main" val="690104466"/>
                    </a:ext>
                  </a:extLst>
                </a:gridCol>
                <a:gridCol w="375918">
                  <a:extLst>
                    <a:ext uri="{9D8B030D-6E8A-4147-A177-3AD203B41FA5}">
                      <a16:colId xmlns:a16="http://schemas.microsoft.com/office/drawing/2014/main" val="3793545918"/>
                    </a:ext>
                  </a:extLst>
                </a:gridCol>
                <a:gridCol w="375918">
                  <a:extLst>
                    <a:ext uri="{9D8B030D-6E8A-4147-A177-3AD203B41FA5}">
                      <a16:colId xmlns:a16="http://schemas.microsoft.com/office/drawing/2014/main" val="3146337189"/>
                    </a:ext>
                  </a:extLst>
                </a:gridCol>
                <a:gridCol w="375918">
                  <a:extLst>
                    <a:ext uri="{9D8B030D-6E8A-4147-A177-3AD203B41FA5}">
                      <a16:colId xmlns:a16="http://schemas.microsoft.com/office/drawing/2014/main" val="1386561863"/>
                    </a:ext>
                  </a:extLst>
                </a:gridCol>
                <a:gridCol w="375918">
                  <a:extLst>
                    <a:ext uri="{9D8B030D-6E8A-4147-A177-3AD203B41FA5}">
                      <a16:colId xmlns:a16="http://schemas.microsoft.com/office/drawing/2014/main" val="671627566"/>
                    </a:ext>
                  </a:extLst>
                </a:gridCol>
              </a:tblGrid>
              <a:tr h="0">
                <a:tc>
                  <a:txBody>
                    <a:bodyPr/>
                    <a:lstStyle/>
                    <a:p>
                      <a:pPr marL="0" marR="0" algn="ctr">
                        <a:lnSpc>
                          <a:spcPct val="107000"/>
                        </a:lnSpc>
                        <a:spcBef>
                          <a:spcPts val="0"/>
                        </a:spcBef>
                        <a:spcAft>
                          <a:spcPts val="0"/>
                        </a:spcAft>
                      </a:pPr>
                      <a:r>
                        <a:rPr lang="en-US" sz="18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2</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3</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4</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5</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6</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7</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8</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9</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12</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13</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14</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15</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16</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23671551"/>
                  </a:ext>
                </a:extLst>
              </a:tr>
              <a:tr h="0">
                <a:tc>
                  <a:txBody>
                    <a:bodyPr/>
                    <a:lstStyle/>
                    <a:p>
                      <a:pPr marL="0" marR="0" algn="ctr">
                        <a:lnSpc>
                          <a:spcPct val="107000"/>
                        </a:lnSpc>
                        <a:spcBef>
                          <a:spcPts val="0"/>
                        </a:spcBef>
                        <a:spcAft>
                          <a:spcPts val="0"/>
                        </a:spcAft>
                      </a:pPr>
                      <a:r>
                        <a:rPr lang="en-US" sz="1800">
                          <a:effectLst/>
                        </a:rPr>
                        <a:t>00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CCCC"/>
                    </a:solidFill>
                  </a:tcPr>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FF99"/>
                    </a:solidFill>
                  </a:tcPr>
                </a:tc>
                <a:tc>
                  <a:txBody>
                    <a:bodyPr/>
                    <a:lstStyle/>
                    <a:p>
                      <a:pPr marL="0" marR="0" algn="ctr">
                        <a:lnSpc>
                          <a:spcPct val="107000"/>
                        </a:lnSpc>
                        <a:spcBef>
                          <a:spcPts val="0"/>
                        </a:spcBef>
                        <a:spcAft>
                          <a:spcPts val="0"/>
                        </a:spcAft>
                      </a:pPr>
                      <a:r>
                        <a:rPr lang="en-US" sz="1800" dirty="0">
                          <a:effectLst/>
                        </a:rPr>
                        <a:t>0</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CCFFCC"/>
                    </a:solidFill>
                  </a:tcPr>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FF99"/>
                    </a:solidFill>
                  </a:tcPr>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CCCC"/>
                    </a:solidFill>
                  </a:tcPr>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CCFFCC"/>
                    </a:solidFill>
                  </a:tcPr>
                </a:tc>
                <a:extLst>
                  <a:ext uri="{0D108BD9-81ED-4DB2-BD59-A6C34878D82A}">
                    <a16:rowId xmlns:a16="http://schemas.microsoft.com/office/drawing/2014/main" val="3084337894"/>
                  </a:ext>
                </a:extLst>
              </a:tr>
              <a:tr h="0">
                <a:tc>
                  <a:txBody>
                    <a:bodyPr/>
                    <a:lstStyle/>
                    <a:p>
                      <a:pPr marL="0" marR="0" algn="ctr">
                        <a:lnSpc>
                          <a:spcPct val="107000"/>
                        </a:lnSpc>
                        <a:spcBef>
                          <a:spcPts val="0"/>
                        </a:spcBef>
                        <a:spcAft>
                          <a:spcPts val="0"/>
                        </a:spcAft>
                      </a:pPr>
                      <a:r>
                        <a:rPr lang="en-US" sz="1800">
                          <a:effectLst/>
                        </a:rPr>
                        <a:t>01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0</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CCCC"/>
                    </a:solidFill>
                  </a:tcPr>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FF99"/>
                    </a:solidFill>
                  </a:tcPr>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CCFFCC"/>
                    </a:solidFill>
                  </a:tcPr>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FF99"/>
                    </a:solidFill>
                  </a:tcPr>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0</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CCCC"/>
                    </a:solidFill>
                  </a:tcPr>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CCFFCC"/>
                    </a:solidFill>
                  </a:tcPr>
                </a:tc>
                <a:extLst>
                  <a:ext uri="{0D108BD9-81ED-4DB2-BD59-A6C34878D82A}">
                    <a16:rowId xmlns:a16="http://schemas.microsoft.com/office/drawing/2014/main" val="4002170321"/>
                  </a:ext>
                </a:extLst>
              </a:tr>
              <a:tr h="0">
                <a:tc>
                  <a:txBody>
                    <a:bodyPr/>
                    <a:lstStyle/>
                    <a:p>
                      <a:pPr marL="0" marR="0" algn="ctr">
                        <a:lnSpc>
                          <a:spcPct val="107000"/>
                        </a:lnSpc>
                        <a:spcBef>
                          <a:spcPts val="0"/>
                        </a:spcBef>
                        <a:spcAft>
                          <a:spcPts val="0"/>
                        </a:spcAft>
                      </a:pPr>
                      <a:r>
                        <a:rPr lang="en-US" sz="1800">
                          <a:effectLst/>
                        </a:rPr>
                        <a:t>10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0</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CCCC"/>
                    </a:solidFill>
                  </a:tcPr>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0</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FF99"/>
                    </a:solidFill>
                  </a:tcPr>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CCFFCC"/>
                    </a:solidFill>
                  </a:tcPr>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0</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FF99"/>
                    </a:solidFill>
                  </a:tcPr>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CCCC"/>
                    </a:solidFill>
                  </a:tcPr>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CCFFCC"/>
                    </a:solidFill>
                  </a:tcPr>
                </a:tc>
                <a:extLst>
                  <a:ext uri="{0D108BD9-81ED-4DB2-BD59-A6C34878D82A}">
                    <a16:rowId xmlns:a16="http://schemas.microsoft.com/office/drawing/2014/main" val="1920399839"/>
                  </a:ext>
                </a:extLst>
              </a:tr>
              <a:tr h="0">
                <a:tc>
                  <a:txBody>
                    <a:bodyPr/>
                    <a:lstStyle/>
                    <a:p>
                      <a:pPr marL="0" marR="0" algn="ctr">
                        <a:lnSpc>
                          <a:spcPct val="107000"/>
                        </a:lnSpc>
                        <a:spcBef>
                          <a:spcPts val="0"/>
                        </a:spcBef>
                        <a:spcAft>
                          <a:spcPts val="0"/>
                        </a:spcAft>
                      </a:pPr>
                      <a:r>
                        <a:rPr lang="en-US" sz="1800">
                          <a:effectLst/>
                        </a:rPr>
                        <a:t>11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0</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CCCC"/>
                    </a:solidFill>
                  </a:tcPr>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0</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FF99"/>
                    </a:solidFill>
                  </a:tcPr>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0</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CCFFCC"/>
                    </a:solidFill>
                  </a:tcPr>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FF99"/>
                    </a:solidFill>
                  </a:tcPr>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CCCC"/>
                    </a:solidFill>
                  </a:tcPr>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CCFFCC"/>
                    </a:solidFill>
                  </a:tcPr>
                </a:tc>
                <a:extLst>
                  <a:ext uri="{0D108BD9-81ED-4DB2-BD59-A6C34878D82A}">
                    <a16:rowId xmlns:a16="http://schemas.microsoft.com/office/drawing/2014/main" val="2210708711"/>
                  </a:ext>
                </a:extLst>
              </a:tr>
              <a:tr h="0">
                <a:tc>
                  <a:txBody>
                    <a:bodyPr/>
                    <a:lstStyle/>
                    <a:p>
                      <a:pPr marL="0" marR="0" algn="ctr">
                        <a:lnSpc>
                          <a:spcPct val="107000"/>
                        </a:lnSpc>
                        <a:spcBef>
                          <a:spcPts val="0"/>
                        </a:spcBef>
                        <a:spcAft>
                          <a:spcPts val="0"/>
                        </a:spcAft>
                      </a:pPr>
                      <a:r>
                        <a:rPr lang="en-US" sz="18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5</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6</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CCCC"/>
                    </a:solidFill>
                  </a:tcPr>
                </a:tc>
                <a:tc>
                  <a:txBody>
                    <a:bodyPr/>
                    <a:lstStyle/>
                    <a:p>
                      <a:pPr marL="0" marR="0" algn="ctr">
                        <a:lnSpc>
                          <a:spcPct val="107000"/>
                        </a:lnSpc>
                        <a:spcBef>
                          <a:spcPts val="0"/>
                        </a:spcBef>
                        <a:spcAft>
                          <a:spcPts val="0"/>
                        </a:spcAft>
                      </a:pPr>
                      <a:r>
                        <a:rPr lang="en-US" sz="1800">
                          <a:effectLst/>
                        </a:rPr>
                        <a:t>4</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7</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FF99"/>
                    </a:solidFill>
                  </a:tcPr>
                </a:tc>
                <a:tc>
                  <a:txBody>
                    <a:bodyPr/>
                    <a:lstStyle/>
                    <a:p>
                      <a:pPr marL="0" marR="0" algn="ctr">
                        <a:lnSpc>
                          <a:spcPct val="107000"/>
                        </a:lnSpc>
                        <a:spcBef>
                          <a:spcPts val="0"/>
                        </a:spcBef>
                        <a:spcAft>
                          <a:spcPts val="0"/>
                        </a:spcAft>
                      </a:pPr>
                      <a:r>
                        <a:rPr lang="en-US" sz="1800" dirty="0">
                          <a:effectLst/>
                        </a:rPr>
                        <a:t>11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9</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8</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CCFFCC"/>
                    </a:solidFill>
                  </a:tcPr>
                </a:tc>
                <a:tc>
                  <a:txBody>
                    <a:bodyPr/>
                    <a:lstStyle/>
                    <a:p>
                      <a:pPr marL="0" marR="0" algn="ctr">
                        <a:lnSpc>
                          <a:spcPct val="107000"/>
                        </a:lnSpc>
                        <a:spcBef>
                          <a:spcPts val="0"/>
                        </a:spcBef>
                        <a:spcAft>
                          <a:spcPts val="0"/>
                        </a:spcAft>
                      </a:pPr>
                      <a:r>
                        <a:rPr lang="en-US" sz="1800">
                          <a:effectLst/>
                        </a:rPr>
                        <a:t>16</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20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12</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3</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FF99"/>
                    </a:solidFill>
                  </a:tcPr>
                </a:tc>
                <a:tc>
                  <a:txBody>
                    <a:bodyPr/>
                    <a:lstStyle/>
                    <a:p>
                      <a:pPr marL="0" marR="0" algn="ctr">
                        <a:lnSpc>
                          <a:spcPct val="107000"/>
                        </a:lnSpc>
                        <a:spcBef>
                          <a:spcPts val="0"/>
                        </a:spcBef>
                        <a:spcAft>
                          <a:spcPts val="0"/>
                        </a:spcAft>
                      </a:pPr>
                      <a:r>
                        <a:rPr lang="en-US" sz="1800">
                          <a:effectLst/>
                        </a:rPr>
                        <a:t>13</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14</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CCCC"/>
                    </a:solidFill>
                  </a:tcPr>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7</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CCFFCC"/>
                    </a:solidFill>
                  </a:tcPr>
                </a:tc>
                <a:extLst>
                  <a:ext uri="{0D108BD9-81ED-4DB2-BD59-A6C34878D82A}">
                    <a16:rowId xmlns:a16="http://schemas.microsoft.com/office/drawing/2014/main" val="2700627242"/>
                  </a:ext>
                </a:extLst>
              </a:tr>
            </a:tbl>
          </a:graphicData>
        </a:graphic>
      </p:graphicFrame>
      <p:sp>
        <p:nvSpPr>
          <p:cNvPr id="12" name="Title 1">
            <a:extLst>
              <a:ext uri="{FF2B5EF4-FFF2-40B4-BE49-F238E27FC236}">
                <a16:creationId xmlns:a16="http://schemas.microsoft.com/office/drawing/2014/main" id="{E6FF4A6B-5656-4E7F-B28E-876563D7BD22}"/>
              </a:ext>
            </a:extLst>
          </p:cNvPr>
          <p:cNvSpPr>
            <a:spLocks noGrp="1"/>
          </p:cNvSpPr>
          <p:nvPr>
            <p:ph type="title"/>
          </p:nvPr>
        </p:nvSpPr>
        <p:spPr>
          <a:xfrm>
            <a:off x="152396" y="161929"/>
            <a:ext cx="11870267" cy="1325563"/>
          </a:xfrm>
        </p:spPr>
        <p:txBody>
          <a:bodyPr/>
          <a:lstStyle/>
          <a:p>
            <a:pPr algn="ctr"/>
            <a:r>
              <a:rPr lang="en-US" b="1" dirty="0"/>
              <a:t>Player 1’s Decision</a:t>
            </a:r>
          </a:p>
        </p:txBody>
      </p:sp>
      <p:sp>
        <p:nvSpPr>
          <p:cNvPr id="13" name="Rectangle 12">
            <a:extLst>
              <a:ext uri="{FF2B5EF4-FFF2-40B4-BE49-F238E27FC236}">
                <a16:creationId xmlns:a16="http://schemas.microsoft.com/office/drawing/2014/main" id="{AB1EDF0F-BF06-4899-80A9-A3C3C2384B20}"/>
              </a:ext>
            </a:extLst>
          </p:cNvPr>
          <p:cNvSpPr/>
          <p:nvPr/>
        </p:nvSpPr>
        <p:spPr>
          <a:xfrm>
            <a:off x="3036457" y="2115879"/>
            <a:ext cx="6119086" cy="2704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38F15682-A37D-4333-A7C1-D964EACB4A9A}"/>
              </a:ext>
            </a:extLst>
          </p:cNvPr>
          <p:cNvSpPr txBox="1"/>
          <p:nvPr/>
        </p:nvSpPr>
        <p:spPr>
          <a:xfrm>
            <a:off x="384609" y="4080980"/>
            <a:ext cx="6094140" cy="470000"/>
          </a:xfrm>
          <a:prstGeom prst="rect">
            <a:avLst/>
          </a:prstGeom>
          <a:solidFill>
            <a:srgbClr val="FFCCCC"/>
          </a:solidFill>
        </p:spPr>
        <p:txBody>
          <a:bodyPr wrap="square">
            <a:spAutoFit/>
          </a:bodyPr>
          <a:lstStyle/>
          <a:p>
            <a:pPr algn="just">
              <a:lnSpc>
                <a:spcPct val="107000"/>
              </a:lnSpc>
            </a:pPr>
            <a:r>
              <a:rPr lang="en-US" sz="2400" dirty="0">
                <a:ea typeface="DengXian" panose="02010600030101010101" pitchFamily="2" charset="-122"/>
                <a:cs typeface="Times New Roman" panose="02020603050405020304" pitchFamily="18" charset="0"/>
              </a:rPr>
              <a:t>Player 1:</a:t>
            </a:r>
          </a:p>
        </p:txBody>
      </p:sp>
      <p:sp>
        <p:nvSpPr>
          <p:cNvPr id="16" name="Oval 15">
            <a:extLst>
              <a:ext uri="{FF2B5EF4-FFF2-40B4-BE49-F238E27FC236}">
                <a16:creationId xmlns:a16="http://schemas.microsoft.com/office/drawing/2014/main" id="{0A078545-E1AF-4B1D-BCE9-AA1D0CB311C2}"/>
              </a:ext>
            </a:extLst>
          </p:cNvPr>
          <p:cNvSpPr/>
          <p:nvPr/>
        </p:nvSpPr>
        <p:spPr>
          <a:xfrm>
            <a:off x="7995424" y="2054547"/>
            <a:ext cx="401444" cy="39314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28F4F482-2FDB-444E-A34F-7FC932599452}"/>
              </a:ext>
            </a:extLst>
          </p:cNvPr>
          <p:cNvSpPr/>
          <p:nvPr/>
        </p:nvSpPr>
        <p:spPr>
          <a:xfrm>
            <a:off x="6040351" y="3337494"/>
            <a:ext cx="401444" cy="39314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3842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CFEB5B-16A8-4DEE-BB2E-0D48B630DA04}" type="slidenum">
              <a:rPr lang="en-US" sz="1400" smtClean="0">
                <a:solidFill>
                  <a:schemeClr val="tx1"/>
                </a:solidFill>
              </a:rPr>
              <a:t>18</a:t>
            </a:fld>
            <a:endParaRPr lang="en-US" sz="1400">
              <a:solidFill>
                <a:schemeClr val="tx1"/>
              </a:solidFill>
            </a:endParaRPr>
          </a:p>
        </p:txBody>
      </p:sp>
      <p:sp>
        <p:nvSpPr>
          <p:cNvPr id="7" name="Rectangle 6"/>
          <p:cNvSpPr/>
          <p:nvPr/>
        </p:nvSpPr>
        <p:spPr>
          <a:xfrm>
            <a:off x="437766" y="3018651"/>
            <a:ext cx="11049000" cy="4026552"/>
          </a:xfrm>
          <a:prstGeom prst="rect">
            <a:avLst/>
          </a:prstGeom>
        </p:spPr>
        <p:txBody>
          <a:bodyPr wrap="square">
            <a:spAutoFit/>
          </a:bodyPr>
          <a:lstStyle/>
          <a:p>
            <a:pPr marL="0" marR="0" algn="just">
              <a:lnSpc>
                <a:spcPct val="107000"/>
              </a:lnSpc>
              <a:spcBef>
                <a:spcPts val="0"/>
              </a:spcBef>
              <a:spcAft>
                <a:spcPts val="0"/>
              </a:spcAft>
            </a:pPr>
            <a:endParaRPr lang="en-US" sz="2400" dirty="0">
              <a:effectLst/>
              <a:ea typeface="DengXian" panose="02010600030101010101" pitchFamily="2" charset="-122"/>
              <a:cs typeface="Times New Roman" panose="02020603050405020304" pitchFamily="18" charset="0"/>
            </a:endParaRPr>
          </a:p>
          <a:p>
            <a:pPr marL="0" marR="0" algn="just">
              <a:lnSpc>
                <a:spcPct val="107000"/>
              </a:lnSpc>
              <a:spcBef>
                <a:spcPts val="0"/>
              </a:spcBef>
              <a:spcAft>
                <a:spcPts val="0"/>
              </a:spcAft>
            </a:pPr>
            <a:r>
              <a:rPr lang="en-US" sz="2400" dirty="0">
                <a:effectLst/>
                <a:ea typeface="DengXian" panose="02010600030101010101" pitchFamily="2" charset="-122"/>
                <a:cs typeface="Times New Roman" panose="02020603050405020304" pitchFamily="18" charset="0"/>
              </a:rPr>
              <a:t>Output of strategy 4 = 0</a:t>
            </a:r>
          </a:p>
          <a:p>
            <a:pPr marL="0" marR="0" algn="just">
              <a:lnSpc>
                <a:spcPct val="107000"/>
              </a:lnSpc>
              <a:spcBef>
                <a:spcPts val="0"/>
              </a:spcBef>
              <a:spcAft>
                <a:spcPts val="0"/>
              </a:spcAft>
            </a:pPr>
            <a:r>
              <a:rPr lang="en-US" sz="2400" dirty="0">
                <a:effectLst/>
                <a:ea typeface="DengXian" panose="02010600030101010101" pitchFamily="2" charset="-122"/>
                <a:cs typeface="Times New Roman" panose="02020603050405020304" pitchFamily="18" charset="0"/>
              </a:rPr>
              <a:t>Output of strategy 12 = 0</a:t>
            </a:r>
          </a:p>
          <a:p>
            <a:pPr marL="0" marR="0" algn="just">
              <a:lnSpc>
                <a:spcPct val="107000"/>
              </a:lnSpc>
              <a:spcBef>
                <a:spcPts val="0"/>
              </a:spcBef>
              <a:spcAft>
                <a:spcPts val="0"/>
              </a:spcAft>
            </a:pPr>
            <a:r>
              <a:rPr lang="en-US" sz="2400" dirty="0">
                <a:effectLst/>
                <a:ea typeface="DengXian" panose="02010600030101010101" pitchFamily="2" charset="-122"/>
                <a:cs typeface="Times New Roman" panose="02020603050405020304" pitchFamily="18" charset="0"/>
              </a:rPr>
              <a:t>Since the virtual score of strategy 4 is higher (7 &gt; 3), decision of player 1 = 0.</a:t>
            </a:r>
          </a:p>
          <a:p>
            <a:pPr marL="0" marR="0" algn="just">
              <a:lnSpc>
                <a:spcPct val="107000"/>
              </a:lnSpc>
              <a:spcBef>
                <a:spcPts val="0"/>
              </a:spcBef>
              <a:spcAft>
                <a:spcPts val="0"/>
              </a:spcAft>
            </a:pPr>
            <a:endParaRPr lang="en-US" sz="2400" dirty="0">
              <a:effectLst/>
              <a:ea typeface="DengXian" panose="02010600030101010101" pitchFamily="2" charset="-122"/>
              <a:cs typeface="Times New Roman" panose="02020603050405020304" pitchFamily="18" charset="0"/>
            </a:endParaRPr>
          </a:p>
          <a:p>
            <a:pPr marL="0" marR="0" algn="just">
              <a:lnSpc>
                <a:spcPct val="107000"/>
              </a:lnSpc>
              <a:spcBef>
                <a:spcPts val="0"/>
              </a:spcBef>
              <a:spcAft>
                <a:spcPts val="0"/>
              </a:spcAft>
            </a:pPr>
            <a:r>
              <a:rPr lang="en-US" sz="2400" dirty="0">
                <a:effectLst/>
                <a:ea typeface="DengXian" panose="02010600030101010101" pitchFamily="2" charset="-122"/>
                <a:cs typeface="Times New Roman" panose="02020603050405020304" pitchFamily="18" charset="0"/>
              </a:rPr>
              <a:t>Output of strategy 8 = 1</a:t>
            </a:r>
          </a:p>
          <a:p>
            <a:pPr marL="0" marR="0" algn="just">
              <a:lnSpc>
                <a:spcPct val="107000"/>
              </a:lnSpc>
              <a:spcBef>
                <a:spcPts val="0"/>
              </a:spcBef>
              <a:spcAft>
                <a:spcPts val="0"/>
              </a:spcAft>
            </a:pPr>
            <a:r>
              <a:rPr lang="en-US" sz="2400" dirty="0">
                <a:effectLst/>
                <a:ea typeface="DengXian" panose="02010600030101010101" pitchFamily="2" charset="-122"/>
                <a:cs typeface="Times New Roman" panose="02020603050405020304" pitchFamily="18" charset="0"/>
              </a:rPr>
              <a:t>Output of strategy 16 = 1</a:t>
            </a:r>
          </a:p>
          <a:p>
            <a:pPr marL="0" marR="0" algn="just">
              <a:lnSpc>
                <a:spcPct val="107000"/>
              </a:lnSpc>
              <a:spcBef>
                <a:spcPts val="0"/>
              </a:spcBef>
              <a:spcAft>
                <a:spcPts val="0"/>
              </a:spcAft>
            </a:pPr>
            <a:r>
              <a:rPr lang="en-US" sz="2400" dirty="0">
                <a:effectLst/>
                <a:ea typeface="DengXian" panose="02010600030101010101" pitchFamily="2" charset="-122"/>
                <a:cs typeface="Times New Roman" panose="02020603050405020304" pitchFamily="18" charset="0"/>
              </a:rPr>
              <a:t>Since the virtual score of strategy 8 is higher (8 &gt; 7), decision of player 1 = 1.</a:t>
            </a:r>
          </a:p>
          <a:p>
            <a:pPr algn="just">
              <a:lnSpc>
                <a:spcPct val="107000"/>
              </a:lnSpc>
            </a:pPr>
            <a:r>
              <a:rPr lang="en-US" sz="2400" dirty="0">
                <a:effectLst/>
                <a:ea typeface="DengXian" panose="02010600030101010101" pitchFamily="2" charset="-122"/>
                <a:cs typeface="Times New Roman" panose="02020603050405020304" pitchFamily="18" charset="0"/>
              </a:rPr>
              <a:t>Since 0 is the minority, player 2 wins, and players 1 and 3 lose.</a:t>
            </a:r>
          </a:p>
          <a:p>
            <a:pPr marL="0" marR="0" algn="just">
              <a:lnSpc>
                <a:spcPct val="107000"/>
              </a:lnSpc>
              <a:spcBef>
                <a:spcPts val="0"/>
              </a:spcBef>
              <a:spcAft>
                <a:spcPts val="0"/>
              </a:spcAft>
            </a:pPr>
            <a:endParaRPr lang="en-US" sz="2400" dirty="0">
              <a:effectLst/>
              <a:ea typeface="DengXian" panose="02010600030101010101" pitchFamily="2" charset="-122"/>
              <a:cs typeface="Times New Roman" panose="02020603050405020304" pitchFamily="18" charset="0"/>
            </a:endParaRPr>
          </a:p>
        </p:txBody>
      </p:sp>
      <p:graphicFrame>
        <p:nvGraphicFramePr>
          <p:cNvPr id="9" name="Table 8">
            <a:extLst>
              <a:ext uri="{FF2B5EF4-FFF2-40B4-BE49-F238E27FC236}">
                <a16:creationId xmlns:a16="http://schemas.microsoft.com/office/drawing/2014/main" id="{8EEEE382-9463-4454-89E9-C66059DC1969}"/>
              </a:ext>
            </a:extLst>
          </p:cNvPr>
          <p:cNvGraphicFramePr>
            <a:graphicFrameLocks noGrp="1"/>
          </p:cNvGraphicFramePr>
          <p:nvPr/>
        </p:nvGraphicFramePr>
        <p:xfrm>
          <a:off x="3036457" y="1274439"/>
          <a:ext cx="6102142" cy="1682880"/>
        </p:xfrm>
        <a:graphic>
          <a:graphicData uri="http://schemas.openxmlformats.org/drawingml/2006/table">
            <a:tbl>
              <a:tblPr firstRow="1" firstCol="1" bandRow="1">
                <a:tableStyleId>{5C22544A-7EE6-4342-B048-85BDC9FD1C3A}</a:tableStyleId>
              </a:tblPr>
              <a:tblGrid>
                <a:gridCol w="376571">
                  <a:extLst>
                    <a:ext uri="{9D8B030D-6E8A-4147-A177-3AD203B41FA5}">
                      <a16:colId xmlns:a16="http://schemas.microsoft.com/office/drawing/2014/main" val="4165315540"/>
                    </a:ext>
                  </a:extLst>
                </a:gridCol>
                <a:gridCol w="328276">
                  <a:extLst>
                    <a:ext uri="{9D8B030D-6E8A-4147-A177-3AD203B41FA5}">
                      <a16:colId xmlns:a16="http://schemas.microsoft.com/office/drawing/2014/main" val="2194534844"/>
                    </a:ext>
                  </a:extLst>
                </a:gridCol>
                <a:gridCol w="327623">
                  <a:extLst>
                    <a:ext uri="{9D8B030D-6E8A-4147-A177-3AD203B41FA5}">
                      <a16:colId xmlns:a16="http://schemas.microsoft.com/office/drawing/2014/main" val="4073595293"/>
                    </a:ext>
                  </a:extLst>
                </a:gridCol>
                <a:gridCol w="327623">
                  <a:extLst>
                    <a:ext uri="{9D8B030D-6E8A-4147-A177-3AD203B41FA5}">
                      <a16:colId xmlns:a16="http://schemas.microsoft.com/office/drawing/2014/main" val="2261096570"/>
                    </a:ext>
                  </a:extLst>
                </a:gridCol>
                <a:gridCol w="327623">
                  <a:extLst>
                    <a:ext uri="{9D8B030D-6E8A-4147-A177-3AD203B41FA5}">
                      <a16:colId xmlns:a16="http://schemas.microsoft.com/office/drawing/2014/main" val="562842925"/>
                    </a:ext>
                  </a:extLst>
                </a:gridCol>
                <a:gridCol w="375918">
                  <a:extLst>
                    <a:ext uri="{9D8B030D-6E8A-4147-A177-3AD203B41FA5}">
                      <a16:colId xmlns:a16="http://schemas.microsoft.com/office/drawing/2014/main" val="4081483240"/>
                    </a:ext>
                  </a:extLst>
                </a:gridCol>
                <a:gridCol w="327623">
                  <a:extLst>
                    <a:ext uri="{9D8B030D-6E8A-4147-A177-3AD203B41FA5}">
                      <a16:colId xmlns:a16="http://schemas.microsoft.com/office/drawing/2014/main" val="170121904"/>
                    </a:ext>
                  </a:extLst>
                </a:gridCol>
                <a:gridCol w="375918">
                  <a:extLst>
                    <a:ext uri="{9D8B030D-6E8A-4147-A177-3AD203B41FA5}">
                      <a16:colId xmlns:a16="http://schemas.microsoft.com/office/drawing/2014/main" val="1555152556"/>
                    </a:ext>
                  </a:extLst>
                </a:gridCol>
                <a:gridCol w="327623">
                  <a:extLst>
                    <a:ext uri="{9D8B030D-6E8A-4147-A177-3AD203B41FA5}">
                      <a16:colId xmlns:a16="http://schemas.microsoft.com/office/drawing/2014/main" val="263679489"/>
                    </a:ext>
                  </a:extLst>
                </a:gridCol>
                <a:gridCol w="375918">
                  <a:extLst>
                    <a:ext uri="{9D8B030D-6E8A-4147-A177-3AD203B41FA5}">
                      <a16:colId xmlns:a16="http://schemas.microsoft.com/office/drawing/2014/main" val="495330708"/>
                    </a:ext>
                  </a:extLst>
                </a:gridCol>
                <a:gridCol w="375918">
                  <a:extLst>
                    <a:ext uri="{9D8B030D-6E8A-4147-A177-3AD203B41FA5}">
                      <a16:colId xmlns:a16="http://schemas.microsoft.com/office/drawing/2014/main" val="1107156812"/>
                    </a:ext>
                  </a:extLst>
                </a:gridCol>
                <a:gridCol w="375918">
                  <a:extLst>
                    <a:ext uri="{9D8B030D-6E8A-4147-A177-3AD203B41FA5}">
                      <a16:colId xmlns:a16="http://schemas.microsoft.com/office/drawing/2014/main" val="1560120895"/>
                    </a:ext>
                  </a:extLst>
                </a:gridCol>
                <a:gridCol w="375918">
                  <a:extLst>
                    <a:ext uri="{9D8B030D-6E8A-4147-A177-3AD203B41FA5}">
                      <a16:colId xmlns:a16="http://schemas.microsoft.com/office/drawing/2014/main" val="690104466"/>
                    </a:ext>
                  </a:extLst>
                </a:gridCol>
                <a:gridCol w="375918">
                  <a:extLst>
                    <a:ext uri="{9D8B030D-6E8A-4147-A177-3AD203B41FA5}">
                      <a16:colId xmlns:a16="http://schemas.microsoft.com/office/drawing/2014/main" val="3793545918"/>
                    </a:ext>
                  </a:extLst>
                </a:gridCol>
                <a:gridCol w="375918">
                  <a:extLst>
                    <a:ext uri="{9D8B030D-6E8A-4147-A177-3AD203B41FA5}">
                      <a16:colId xmlns:a16="http://schemas.microsoft.com/office/drawing/2014/main" val="3146337189"/>
                    </a:ext>
                  </a:extLst>
                </a:gridCol>
                <a:gridCol w="375918">
                  <a:extLst>
                    <a:ext uri="{9D8B030D-6E8A-4147-A177-3AD203B41FA5}">
                      <a16:colId xmlns:a16="http://schemas.microsoft.com/office/drawing/2014/main" val="1386561863"/>
                    </a:ext>
                  </a:extLst>
                </a:gridCol>
                <a:gridCol w="375918">
                  <a:extLst>
                    <a:ext uri="{9D8B030D-6E8A-4147-A177-3AD203B41FA5}">
                      <a16:colId xmlns:a16="http://schemas.microsoft.com/office/drawing/2014/main" val="671627566"/>
                    </a:ext>
                  </a:extLst>
                </a:gridCol>
              </a:tblGrid>
              <a:tr h="0">
                <a:tc>
                  <a:txBody>
                    <a:bodyPr/>
                    <a:lstStyle/>
                    <a:p>
                      <a:pPr marL="0" marR="0" algn="ctr">
                        <a:lnSpc>
                          <a:spcPct val="107000"/>
                        </a:lnSpc>
                        <a:spcBef>
                          <a:spcPts val="0"/>
                        </a:spcBef>
                        <a:spcAft>
                          <a:spcPts val="0"/>
                        </a:spcAft>
                      </a:pPr>
                      <a:r>
                        <a:rPr lang="en-US" sz="18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2</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3</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4</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5</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6</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7</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8</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9</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12</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13</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14</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15</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16</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23671551"/>
                  </a:ext>
                </a:extLst>
              </a:tr>
              <a:tr h="0">
                <a:tc>
                  <a:txBody>
                    <a:bodyPr/>
                    <a:lstStyle/>
                    <a:p>
                      <a:pPr marL="0" marR="0" algn="ctr">
                        <a:lnSpc>
                          <a:spcPct val="107000"/>
                        </a:lnSpc>
                        <a:spcBef>
                          <a:spcPts val="0"/>
                        </a:spcBef>
                        <a:spcAft>
                          <a:spcPts val="0"/>
                        </a:spcAft>
                      </a:pPr>
                      <a:r>
                        <a:rPr lang="en-US" sz="1800">
                          <a:effectLst/>
                        </a:rPr>
                        <a:t>00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CCCC"/>
                    </a:solidFill>
                  </a:tcPr>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FF99"/>
                    </a:solidFill>
                  </a:tcPr>
                </a:tc>
                <a:tc>
                  <a:txBody>
                    <a:bodyPr/>
                    <a:lstStyle/>
                    <a:p>
                      <a:pPr marL="0" marR="0" algn="ctr">
                        <a:lnSpc>
                          <a:spcPct val="107000"/>
                        </a:lnSpc>
                        <a:spcBef>
                          <a:spcPts val="0"/>
                        </a:spcBef>
                        <a:spcAft>
                          <a:spcPts val="0"/>
                        </a:spcAft>
                      </a:pPr>
                      <a:r>
                        <a:rPr lang="en-US" sz="1800" dirty="0">
                          <a:effectLst/>
                        </a:rPr>
                        <a:t>0</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CCFFCC"/>
                    </a:solidFill>
                  </a:tcPr>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FF99"/>
                    </a:solidFill>
                  </a:tcPr>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CCCC"/>
                    </a:solidFill>
                  </a:tcPr>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CCFFCC"/>
                    </a:solidFill>
                  </a:tcPr>
                </a:tc>
                <a:extLst>
                  <a:ext uri="{0D108BD9-81ED-4DB2-BD59-A6C34878D82A}">
                    <a16:rowId xmlns:a16="http://schemas.microsoft.com/office/drawing/2014/main" val="3084337894"/>
                  </a:ext>
                </a:extLst>
              </a:tr>
              <a:tr h="0">
                <a:tc>
                  <a:txBody>
                    <a:bodyPr/>
                    <a:lstStyle/>
                    <a:p>
                      <a:pPr marL="0" marR="0" algn="ctr">
                        <a:lnSpc>
                          <a:spcPct val="107000"/>
                        </a:lnSpc>
                        <a:spcBef>
                          <a:spcPts val="0"/>
                        </a:spcBef>
                        <a:spcAft>
                          <a:spcPts val="0"/>
                        </a:spcAft>
                      </a:pPr>
                      <a:r>
                        <a:rPr lang="en-US" sz="1800">
                          <a:effectLst/>
                        </a:rPr>
                        <a:t>01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0</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CCCC"/>
                    </a:solidFill>
                  </a:tcPr>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FF99"/>
                    </a:solidFill>
                  </a:tcPr>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CCFFCC"/>
                    </a:solidFill>
                  </a:tcPr>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FF99"/>
                    </a:solidFill>
                  </a:tcPr>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0</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CCCC"/>
                    </a:solidFill>
                  </a:tcPr>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CCFFCC"/>
                    </a:solidFill>
                  </a:tcPr>
                </a:tc>
                <a:extLst>
                  <a:ext uri="{0D108BD9-81ED-4DB2-BD59-A6C34878D82A}">
                    <a16:rowId xmlns:a16="http://schemas.microsoft.com/office/drawing/2014/main" val="4002170321"/>
                  </a:ext>
                </a:extLst>
              </a:tr>
              <a:tr h="0">
                <a:tc>
                  <a:txBody>
                    <a:bodyPr/>
                    <a:lstStyle/>
                    <a:p>
                      <a:pPr marL="0" marR="0" algn="ctr">
                        <a:lnSpc>
                          <a:spcPct val="107000"/>
                        </a:lnSpc>
                        <a:spcBef>
                          <a:spcPts val="0"/>
                        </a:spcBef>
                        <a:spcAft>
                          <a:spcPts val="0"/>
                        </a:spcAft>
                      </a:pPr>
                      <a:r>
                        <a:rPr lang="en-US" sz="1800">
                          <a:effectLst/>
                        </a:rPr>
                        <a:t>10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0</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CCCC"/>
                    </a:solidFill>
                  </a:tcPr>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0</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FF99"/>
                    </a:solidFill>
                  </a:tcPr>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CCFFCC"/>
                    </a:solidFill>
                  </a:tcPr>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0</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FF99"/>
                    </a:solidFill>
                  </a:tcPr>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CCCC"/>
                    </a:solidFill>
                  </a:tcPr>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CCFFCC"/>
                    </a:solidFill>
                  </a:tcPr>
                </a:tc>
                <a:extLst>
                  <a:ext uri="{0D108BD9-81ED-4DB2-BD59-A6C34878D82A}">
                    <a16:rowId xmlns:a16="http://schemas.microsoft.com/office/drawing/2014/main" val="1920399839"/>
                  </a:ext>
                </a:extLst>
              </a:tr>
              <a:tr h="0">
                <a:tc>
                  <a:txBody>
                    <a:bodyPr/>
                    <a:lstStyle/>
                    <a:p>
                      <a:pPr marL="0" marR="0" algn="ctr">
                        <a:lnSpc>
                          <a:spcPct val="107000"/>
                        </a:lnSpc>
                        <a:spcBef>
                          <a:spcPts val="0"/>
                        </a:spcBef>
                        <a:spcAft>
                          <a:spcPts val="0"/>
                        </a:spcAft>
                      </a:pPr>
                      <a:r>
                        <a:rPr lang="en-US" sz="1800">
                          <a:effectLst/>
                        </a:rPr>
                        <a:t>11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0</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CCCC"/>
                    </a:solidFill>
                  </a:tcPr>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0</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FF99"/>
                    </a:solidFill>
                  </a:tcPr>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0</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CCFFCC"/>
                    </a:solidFill>
                  </a:tcPr>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FF99"/>
                    </a:solidFill>
                  </a:tcPr>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CCCC"/>
                    </a:solidFill>
                  </a:tcPr>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CCFFCC"/>
                    </a:solidFill>
                  </a:tcPr>
                </a:tc>
                <a:extLst>
                  <a:ext uri="{0D108BD9-81ED-4DB2-BD59-A6C34878D82A}">
                    <a16:rowId xmlns:a16="http://schemas.microsoft.com/office/drawing/2014/main" val="2210708711"/>
                  </a:ext>
                </a:extLst>
              </a:tr>
              <a:tr h="0">
                <a:tc>
                  <a:txBody>
                    <a:bodyPr/>
                    <a:lstStyle/>
                    <a:p>
                      <a:pPr marL="0" marR="0" algn="ctr">
                        <a:lnSpc>
                          <a:spcPct val="107000"/>
                        </a:lnSpc>
                        <a:spcBef>
                          <a:spcPts val="0"/>
                        </a:spcBef>
                        <a:spcAft>
                          <a:spcPts val="0"/>
                        </a:spcAft>
                      </a:pPr>
                      <a:r>
                        <a:rPr lang="en-US" sz="18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5</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6</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CCCC"/>
                    </a:solidFill>
                  </a:tcPr>
                </a:tc>
                <a:tc>
                  <a:txBody>
                    <a:bodyPr/>
                    <a:lstStyle/>
                    <a:p>
                      <a:pPr marL="0" marR="0" algn="ctr">
                        <a:lnSpc>
                          <a:spcPct val="107000"/>
                        </a:lnSpc>
                        <a:spcBef>
                          <a:spcPts val="0"/>
                        </a:spcBef>
                        <a:spcAft>
                          <a:spcPts val="0"/>
                        </a:spcAft>
                      </a:pPr>
                      <a:r>
                        <a:rPr lang="en-US" sz="1800">
                          <a:effectLst/>
                        </a:rPr>
                        <a:t>4</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7</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FF99"/>
                    </a:solidFill>
                  </a:tcPr>
                </a:tc>
                <a:tc>
                  <a:txBody>
                    <a:bodyPr/>
                    <a:lstStyle/>
                    <a:p>
                      <a:pPr marL="0" marR="0" algn="ctr">
                        <a:lnSpc>
                          <a:spcPct val="107000"/>
                        </a:lnSpc>
                        <a:spcBef>
                          <a:spcPts val="0"/>
                        </a:spcBef>
                        <a:spcAft>
                          <a:spcPts val="0"/>
                        </a:spcAft>
                      </a:pPr>
                      <a:r>
                        <a:rPr lang="en-US" sz="1800" dirty="0">
                          <a:effectLst/>
                        </a:rPr>
                        <a:t>11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9</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8</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CCFFCC"/>
                    </a:solidFill>
                  </a:tcPr>
                </a:tc>
                <a:tc>
                  <a:txBody>
                    <a:bodyPr/>
                    <a:lstStyle/>
                    <a:p>
                      <a:pPr marL="0" marR="0" algn="ctr">
                        <a:lnSpc>
                          <a:spcPct val="107000"/>
                        </a:lnSpc>
                        <a:spcBef>
                          <a:spcPts val="0"/>
                        </a:spcBef>
                        <a:spcAft>
                          <a:spcPts val="0"/>
                        </a:spcAft>
                      </a:pPr>
                      <a:r>
                        <a:rPr lang="en-US" sz="1800">
                          <a:effectLst/>
                        </a:rPr>
                        <a:t>16</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20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12</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3</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FF99"/>
                    </a:solidFill>
                  </a:tcPr>
                </a:tc>
                <a:tc>
                  <a:txBody>
                    <a:bodyPr/>
                    <a:lstStyle/>
                    <a:p>
                      <a:pPr marL="0" marR="0" algn="ctr">
                        <a:lnSpc>
                          <a:spcPct val="107000"/>
                        </a:lnSpc>
                        <a:spcBef>
                          <a:spcPts val="0"/>
                        </a:spcBef>
                        <a:spcAft>
                          <a:spcPts val="0"/>
                        </a:spcAft>
                      </a:pPr>
                      <a:r>
                        <a:rPr lang="en-US" sz="1800">
                          <a:effectLst/>
                        </a:rPr>
                        <a:t>13</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14</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FFCCCC"/>
                    </a:solidFill>
                  </a:tcPr>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7</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CCFFCC"/>
                    </a:solidFill>
                  </a:tcPr>
                </a:tc>
                <a:extLst>
                  <a:ext uri="{0D108BD9-81ED-4DB2-BD59-A6C34878D82A}">
                    <a16:rowId xmlns:a16="http://schemas.microsoft.com/office/drawing/2014/main" val="2700627242"/>
                  </a:ext>
                </a:extLst>
              </a:tr>
            </a:tbl>
          </a:graphicData>
        </a:graphic>
      </p:graphicFrame>
      <p:sp>
        <p:nvSpPr>
          <p:cNvPr id="12" name="Title 1">
            <a:extLst>
              <a:ext uri="{FF2B5EF4-FFF2-40B4-BE49-F238E27FC236}">
                <a16:creationId xmlns:a16="http://schemas.microsoft.com/office/drawing/2014/main" id="{E6FF4A6B-5656-4E7F-B28E-876563D7BD22}"/>
              </a:ext>
            </a:extLst>
          </p:cNvPr>
          <p:cNvSpPr>
            <a:spLocks noGrp="1"/>
          </p:cNvSpPr>
          <p:nvPr>
            <p:ph type="title"/>
          </p:nvPr>
        </p:nvSpPr>
        <p:spPr>
          <a:xfrm>
            <a:off x="152396" y="161929"/>
            <a:ext cx="11870267" cy="1325563"/>
          </a:xfrm>
        </p:spPr>
        <p:txBody>
          <a:bodyPr/>
          <a:lstStyle/>
          <a:p>
            <a:pPr algn="ctr"/>
            <a:r>
              <a:rPr lang="en-US" b="1" dirty="0"/>
              <a:t>Player 2 and 3’s Decision</a:t>
            </a:r>
          </a:p>
        </p:txBody>
      </p:sp>
      <p:sp>
        <p:nvSpPr>
          <p:cNvPr id="13" name="Rectangle 12">
            <a:extLst>
              <a:ext uri="{FF2B5EF4-FFF2-40B4-BE49-F238E27FC236}">
                <a16:creationId xmlns:a16="http://schemas.microsoft.com/office/drawing/2014/main" id="{AB1EDF0F-BF06-4899-80A9-A3C3C2384B20}"/>
              </a:ext>
            </a:extLst>
          </p:cNvPr>
          <p:cNvSpPr/>
          <p:nvPr/>
        </p:nvSpPr>
        <p:spPr>
          <a:xfrm>
            <a:off x="3036457" y="2115879"/>
            <a:ext cx="6119086" cy="2704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D2A6B441-DBC4-405E-9537-9235A792DDDA}"/>
              </a:ext>
            </a:extLst>
          </p:cNvPr>
          <p:cNvSpPr txBox="1"/>
          <p:nvPr/>
        </p:nvSpPr>
        <p:spPr>
          <a:xfrm>
            <a:off x="444566" y="3010571"/>
            <a:ext cx="6094140" cy="470000"/>
          </a:xfrm>
          <a:prstGeom prst="rect">
            <a:avLst/>
          </a:prstGeom>
          <a:solidFill>
            <a:srgbClr val="FFFF99"/>
          </a:solidFill>
        </p:spPr>
        <p:txBody>
          <a:bodyPr wrap="square">
            <a:spAutoFit/>
          </a:bodyPr>
          <a:lstStyle/>
          <a:p>
            <a:pPr algn="just">
              <a:lnSpc>
                <a:spcPct val="107000"/>
              </a:lnSpc>
            </a:pPr>
            <a:r>
              <a:rPr lang="en-US" sz="2400" dirty="0">
                <a:ea typeface="DengXian" panose="02010600030101010101" pitchFamily="2" charset="-122"/>
                <a:cs typeface="Times New Roman" panose="02020603050405020304" pitchFamily="18" charset="0"/>
              </a:rPr>
              <a:t>Player 2:</a:t>
            </a:r>
          </a:p>
        </p:txBody>
      </p:sp>
      <p:sp>
        <p:nvSpPr>
          <p:cNvPr id="3" name="TextBox 2">
            <a:extLst>
              <a:ext uri="{FF2B5EF4-FFF2-40B4-BE49-F238E27FC236}">
                <a16:creationId xmlns:a16="http://schemas.microsoft.com/office/drawing/2014/main" id="{41C5AFE8-DE6D-496A-8B7F-F4E8762C65F7}"/>
              </a:ext>
            </a:extLst>
          </p:cNvPr>
          <p:cNvSpPr txBox="1"/>
          <p:nvPr/>
        </p:nvSpPr>
        <p:spPr>
          <a:xfrm>
            <a:off x="444566" y="4601118"/>
            <a:ext cx="6094140" cy="470000"/>
          </a:xfrm>
          <a:prstGeom prst="rect">
            <a:avLst/>
          </a:prstGeom>
          <a:solidFill>
            <a:srgbClr val="CCFFCC"/>
          </a:solidFill>
        </p:spPr>
        <p:txBody>
          <a:bodyPr wrap="square">
            <a:spAutoFit/>
          </a:bodyPr>
          <a:lstStyle/>
          <a:p>
            <a:pPr algn="just">
              <a:lnSpc>
                <a:spcPct val="107000"/>
              </a:lnSpc>
            </a:pPr>
            <a:r>
              <a:rPr lang="en-US" sz="2400" dirty="0">
                <a:ea typeface="DengXian" panose="02010600030101010101" pitchFamily="2" charset="-122"/>
                <a:cs typeface="Times New Roman" panose="02020603050405020304" pitchFamily="18" charset="0"/>
              </a:rPr>
              <a:t>Player 3:</a:t>
            </a:r>
            <a:endParaRPr lang="en-US" sz="2400" dirty="0"/>
          </a:p>
        </p:txBody>
      </p:sp>
      <p:sp>
        <p:nvSpPr>
          <p:cNvPr id="5" name="Oval 4">
            <a:extLst>
              <a:ext uri="{FF2B5EF4-FFF2-40B4-BE49-F238E27FC236}">
                <a16:creationId xmlns:a16="http://schemas.microsoft.com/office/drawing/2014/main" id="{5DA1DAB6-3F12-45F9-9F69-C1F5C5045F21}"/>
              </a:ext>
            </a:extLst>
          </p:cNvPr>
          <p:cNvSpPr/>
          <p:nvPr/>
        </p:nvSpPr>
        <p:spPr>
          <a:xfrm>
            <a:off x="7995424" y="2054547"/>
            <a:ext cx="401444" cy="39314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A6B2CEF-4F16-47C8-BF48-96B520A626B7}"/>
              </a:ext>
            </a:extLst>
          </p:cNvPr>
          <p:cNvSpPr/>
          <p:nvPr/>
        </p:nvSpPr>
        <p:spPr>
          <a:xfrm>
            <a:off x="4344450" y="2062304"/>
            <a:ext cx="401444" cy="39314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1DAEA42-E4D8-4AD9-85F1-652EB93EADD4}"/>
              </a:ext>
            </a:extLst>
          </p:cNvPr>
          <p:cNvSpPr/>
          <p:nvPr/>
        </p:nvSpPr>
        <p:spPr>
          <a:xfrm>
            <a:off x="5761544" y="2058910"/>
            <a:ext cx="401444" cy="39314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8294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ABEDC72-DAD5-494C-94EA-1E3607C5224E}"/>
              </a:ext>
            </a:extLst>
          </p:cNvPr>
          <p:cNvGraphicFramePr>
            <a:graphicFrameLocks noGrp="1"/>
          </p:cNvGraphicFramePr>
          <p:nvPr>
            <p:extLst>
              <p:ext uri="{D42A27DB-BD31-4B8C-83A1-F6EECF244321}">
                <p14:modId xmlns:p14="http://schemas.microsoft.com/office/powerpoint/2010/main" val="1363645120"/>
              </p:ext>
            </p:extLst>
          </p:nvPr>
        </p:nvGraphicFramePr>
        <p:xfrm>
          <a:off x="3044929" y="2307080"/>
          <a:ext cx="6102142" cy="2243840"/>
        </p:xfrm>
        <a:graphic>
          <a:graphicData uri="http://schemas.openxmlformats.org/drawingml/2006/table">
            <a:tbl>
              <a:tblPr firstRow="1" firstCol="1" bandRow="1">
                <a:tableStyleId>{5C22544A-7EE6-4342-B048-85BDC9FD1C3A}</a:tableStyleId>
              </a:tblPr>
              <a:tblGrid>
                <a:gridCol w="376571">
                  <a:extLst>
                    <a:ext uri="{9D8B030D-6E8A-4147-A177-3AD203B41FA5}">
                      <a16:colId xmlns:a16="http://schemas.microsoft.com/office/drawing/2014/main" val="1995855959"/>
                    </a:ext>
                  </a:extLst>
                </a:gridCol>
                <a:gridCol w="328276">
                  <a:extLst>
                    <a:ext uri="{9D8B030D-6E8A-4147-A177-3AD203B41FA5}">
                      <a16:colId xmlns:a16="http://schemas.microsoft.com/office/drawing/2014/main" val="1647897229"/>
                    </a:ext>
                  </a:extLst>
                </a:gridCol>
                <a:gridCol w="327623">
                  <a:extLst>
                    <a:ext uri="{9D8B030D-6E8A-4147-A177-3AD203B41FA5}">
                      <a16:colId xmlns:a16="http://schemas.microsoft.com/office/drawing/2014/main" val="696054011"/>
                    </a:ext>
                  </a:extLst>
                </a:gridCol>
                <a:gridCol w="327623">
                  <a:extLst>
                    <a:ext uri="{9D8B030D-6E8A-4147-A177-3AD203B41FA5}">
                      <a16:colId xmlns:a16="http://schemas.microsoft.com/office/drawing/2014/main" val="695566626"/>
                    </a:ext>
                  </a:extLst>
                </a:gridCol>
                <a:gridCol w="327623">
                  <a:extLst>
                    <a:ext uri="{9D8B030D-6E8A-4147-A177-3AD203B41FA5}">
                      <a16:colId xmlns:a16="http://schemas.microsoft.com/office/drawing/2014/main" val="1693544443"/>
                    </a:ext>
                  </a:extLst>
                </a:gridCol>
                <a:gridCol w="375918">
                  <a:extLst>
                    <a:ext uri="{9D8B030D-6E8A-4147-A177-3AD203B41FA5}">
                      <a16:colId xmlns:a16="http://schemas.microsoft.com/office/drawing/2014/main" val="1549653699"/>
                    </a:ext>
                  </a:extLst>
                </a:gridCol>
                <a:gridCol w="327623">
                  <a:extLst>
                    <a:ext uri="{9D8B030D-6E8A-4147-A177-3AD203B41FA5}">
                      <a16:colId xmlns:a16="http://schemas.microsoft.com/office/drawing/2014/main" val="3467082253"/>
                    </a:ext>
                  </a:extLst>
                </a:gridCol>
                <a:gridCol w="375918">
                  <a:extLst>
                    <a:ext uri="{9D8B030D-6E8A-4147-A177-3AD203B41FA5}">
                      <a16:colId xmlns:a16="http://schemas.microsoft.com/office/drawing/2014/main" val="136734402"/>
                    </a:ext>
                  </a:extLst>
                </a:gridCol>
                <a:gridCol w="327623">
                  <a:extLst>
                    <a:ext uri="{9D8B030D-6E8A-4147-A177-3AD203B41FA5}">
                      <a16:colId xmlns:a16="http://schemas.microsoft.com/office/drawing/2014/main" val="4181167910"/>
                    </a:ext>
                  </a:extLst>
                </a:gridCol>
                <a:gridCol w="375918">
                  <a:extLst>
                    <a:ext uri="{9D8B030D-6E8A-4147-A177-3AD203B41FA5}">
                      <a16:colId xmlns:a16="http://schemas.microsoft.com/office/drawing/2014/main" val="3433440046"/>
                    </a:ext>
                  </a:extLst>
                </a:gridCol>
                <a:gridCol w="375918">
                  <a:extLst>
                    <a:ext uri="{9D8B030D-6E8A-4147-A177-3AD203B41FA5}">
                      <a16:colId xmlns:a16="http://schemas.microsoft.com/office/drawing/2014/main" val="2383082361"/>
                    </a:ext>
                  </a:extLst>
                </a:gridCol>
                <a:gridCol w="375918">
                  <a:extLst>
                    <a:ext uri="{9D8B030D-6E8A-4147-A177-3AD203B41FA5}">
                      <a16:colId xmlns:a16="http://schemas.microsoft.com/office/drawing/2014/main" val="3332429629"/>
                    </a:ext>
                  </a:extLst>
                </a:gridCol>
                <a:gridCol w="375918">
                  <a:extLst>
                    <a:ext uri="{9D8B030D-6E8A-4147-A177-3AD203B41FA5}">
                      <a16:colId xmlns:a16="http://schemas.microsoft.com/office/drawing/2014/main" val="1051205515"/>
                    </a:ext>
                  </a:extLst>
                </a:gridCol>
                <a:gridCol w="375918">
                  <a:extLst>
                    <a:ext uri="{9D8B030D-6E8A-4147-A177-3AD203B41FA5}">
                      <a16:colId xmlns:a16="http://schemas.microsoft.com/office/drawing/2014/main" val="1835753180"/>
                    </a:ext>
                  </a:extLst>
                </a:gridCol>
                <a:gridCol w="375918">
                  <a:extLst>
                    <a:ext uri="{9D8B030D-6E8A-4147-A177-3AD203B41FA5}">
                      <a16:colId xmlns:a16="http://schemas.microsoft.com/office/drawing/2014/main" val="3695685146"/>
                    </a:ext>
                  </a:extLst>
                </a:gridCol>
                <a:gridCol w="375918">
                  <a:extLst>
                    <a:ext uri="{9D8B030D-6E8A-4147-A177-3AD203B41FA5}">
                      <a16:colId xmlns:a16="http://schemas.microsoft.com/office/drawing/2014/main" val="2159394098"/>
                    </a:ext>
                  </a:extLst>
                </a:gridCol>
                <a:gridCol w="375918">
                  <a:extLst>
                    <a:ext uri="{9D8B030D-6E8A-4147-A177-3AD203B41FA5}">
                      <a16:colId xmlns:a16="http://schemas.microsoft.com/office/drawing/2014/main" val="1465994083"/>
                    </a:ext>
                  </a:extLst>
                </a:gridCol>
              </a:tblGrid>
              <a:tr h="0">
                <a:tc>
                  <a:txBody>
                    <a:bodyPr/>
                    <a:lstStyle/>
                    <a:p>
                      <a:pPr marL="0" marR="0" algn="ctr">
                        <a:lnSpc>
                          <a:spcPct val="107000"/>
                        </a:lnSpc>
                        <a:spcBef>
                          <a:spcPts val="0"/>
                        </a:spcBef>
                        <a:spcAft>
                          <a:spcPts val="0"/>
                        </a:spcAft>
                      </a:pPr>
                      <a:r>
                        <a:rPr lang="en-US" sz="18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2</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3</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4</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5</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6</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7</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8</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9</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12</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13</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14</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15</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16</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29954455"/>
                  </a:ext>
                </a:extLst>
              </a:tr>
              <a:tr h="0">
                <a:tc>
                  <a:txBody>
                    <a:bodyPr/>
                    <a:lstStyle/>
                    <a:p>
                      <a:pPr marL="0" marR="0" algn="ctr">
                        <a:lnSpc>
                          <a:spcPct val="107000"/>
                        </a:lnSpc>
                        <a:spcBef>
                          <a:spcPts val="0"/>
                        </a:spcBef>
                        <a:spcAft>
                          <a:spcPts val="0"/>
                        </a:spcAft>
                      </a:pPr>
                      <a:r>
                        <a:rPr lang="en-US" sz="1800">
                          <a:effectLst/>
                        </a:rPr>
                        <a:t>00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53358336"/>
                  </a:ext>
                </a:extLst>
              </a:tr>
              <a:tr h="0">
                <a:tc>
                  <a:txBody>
                    <a:bodyPr/>
                    <a:lstStyle/>
                    <a:p>
                      <a:pPr marL="0" marR="0" algn="ctr">
                        <a:lnSpc>
                          <a:spcPct val="107000"/>
                        </a:lnSpc>
                        <a:spcBef>
                          <a:spcPts val="0"/>
                        </a:spcBef>
                        <a:spcAft>
                          <a:spcPts val="0"/>
                        </a:spcAft>
                      </a:pPr>
                      <a:r>
                        <a:rPr lang="en-US" sz="1800">
                          <a:effectLst/>
                        </a:rPr>
                        <a:t>01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12639777"/>
                  </a:ext>
                </a:extLst>
              </a:tr>
              <a:tr h="0">
                <a:tc>
                  <a:txBody>
                    <a:bodyPr/>
                    <a:lstStyle/>
                    <a:p>
                      <a:pPr marL="0" marR="0" algn="ctr">
                        <a:lnSpc>
                          <a:spcPct val="107000"/>
                        </a:lnSpc>
                        <a:spcBef>
                          <a:spcPts val="0"/>
                        </a:spcBef>
                        <a:spcAft>
                          <a:spcPts val="0"/>
                        </a:spcAft>
                      </a:pPr>
                      <a:r>
                        <a:rPr lang="en-US" sz="1800">
                          <a:effectLst/>
                        </a:rPr>
                        <a:t>10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0</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91900775"/>
                  </a:ext>
                </a:extLst>
              </a:tr>
              <a:tr h="0">
                <a:tc>
                  <a:txBody>
                    <a:bodyPr/>
                    <a:lstStyle/>
                    <a:p>
                      <a:pPr marL="0" marR="0" algn="ctr">
                        <a:lnSpc>
                          <a:spcPct val="107000"/>
                        </a:lnSpc>
                        <a:spcBef>
                          <a:spcPts val="0"/>
                        </a:spcBef>
                        <a:spcAft>
                          <a:spcPts val="0"/>
                        </a:spcAft>
                      </a:pPr>
                      <a:r>
                        <a:rPr lang="en-US" sz="1800">
                          <a:effectLst/>
                        </a:rPr>
                        <a:t>11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31990837"/>
                  </a:ext>
                </a:extLst>
              </a:tr>
              <a:tr h="0">
                <a:tc>
                  <a:txBody>
                    <a:bodyPr/>
                    <a:lstStyle/>
                    <a:p>
                      <a:pPr marL="0" marR="0" algn="ctr">
                        <a:lnSpc>
                          <a:spcPct val="107000"/>
                        </a:lnSpc>
                        <a:spcBef>
                          <a:spcPts val="0"/>
                        </a:spcBef>
                        <a:spcAft>
                          <a:spcPts val="0"/>
                        </a:spcAft>
                      </a:pPr>
                      <a:r>
                        <a:rPr lang="en-US" sz="18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5</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6</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4</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7</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9</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8</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16</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20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12</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3</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13</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14</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7</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00114954"/>
                  </a:ext>
                </a:extLst>
              </a:tr>
              <a:tr h="0">
                <a:tc>
                  <a:txBody>
                    <a:bodyPr/>
                    <a:lstStyle/>
                    <a:p>
                      <a:pPr marL="0" marR="0" algn="ctr">
                        <a:lnSpc>
                          <a:spcPct val="107000"/>
                        </a:lnSpc>
                        <a:spcBef>
                          <a:spcPts val="0"/>
                        </a:spcBef>
                        <a:spcAft>
                          <a:spcPts val="0"/>
                        </a:spcAft>
                      </a:pPr>
                      <a:r>
                        <a:rPr lang="en-US" sz="18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3441684"/>
                  </a:ext>
                </a:extLst>
              </a:tr>
              <a:tr h="0">
                <a:tc>
                  <a:txBody>
                    <a:bodyPr/>
                    <a:lstStyle/>
                    <a:p>
                      <a:pPr marL="0" marR="0" algn="ctr">
                        <a:lnSpc>
                          <a:spcPct val="107000"/>
                        </a:lnSpc>
                        <a:spcBef>
                          <a:spcPts val="0"/>
                        </a:spcBef>
                        <a:spcAft>
                          <a:spcPts val="0"/>
                        </a:spcAft>
                      </a:pPr>
                      <a:r>
                        <a:rPr lang="en-US" sz="18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6</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7</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5</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8</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9</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8</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17</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21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13</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4</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13</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14</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7</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795498"/>
                  </a:ext>
                </a:extLst>
              </a:tr>
            </a:tbl>
          </a:graphicData>
        </a:graphic>
      </p:graphicFrame>
      <p:sp>
        <p:nvSpPr>
          <p:cNvPr id="4" name="Slide Number Placeholder 3"/>
          <p:cNvSpPr>
            <a:spLocks noGrp="1"/>
          </p:cNvSpPr>
          <p:nvPr>
            <p:ph type="sldNum" sz="quarter" idx="12"/>
          </p:nvPr>
        </p:nvSpPr>
        <p:spPr/>
        <p:txBody>
          <a:bodyPr/>
          <a:lstStyle/>
          <a:p>
            <a:fld id="{93CFEB5B-16A8-4DEE-BB2E-0D48B630DA04}" type="slidenum">
              <a:rPr lang="en-US" sz="1400" smtClean="0">
                <a:solidFill>
                  <a:schemeClr val="tx1"/>
                </a:solidFill>
              </a:rPr>
              <a:t>19</a:t>
            </a:fld>
            <a:endParaRPr lang="en-US" sz="1400">
              <a:solidFill>
                <a:schemeClr val="tx1"/>
              </a:solidFill>
            </a:endParaRPr>
          </a:p>
        </p:txBody>
      </p:sp>
      <p:sp>
        <p:nvSpPr>
          <p:cNvPr id="7" name="Rectangle 6"/>
          <p:cNvSpPr/>
          <p:nvPr/>
        </p:nvSpPr>
        <p:spPr>
          <a:xfrm>
            <a:off x="571500" y="1464344"/>
            <a:ext cx="11049000" cy="470000"/>
          </a:xfrm>
          <a:prstGeom prst="rect">
            <a:avLst/>
          </a:prstGeom>
        </p:spPr>
        <p:txBody>
          <a:bodyPr wrap="square">
            <a:spAutoFit/>
          </a:bodyPr>
          <a:lstStyle/>
          <a:p>
            <a:pPr marL="0" marR="0" algn="just">
              <a:lnSpc>
                <a:spcPct val="107000"/>
              </a:lnSpc>
              <a:spcBef>
                <a:spcPts val="0"/>
              </a:spcBef>
              <a:spcAft>
                <a:spcPts val="0"/>
              </a:spcAft>
            </a:pPr>
            <a:r>
              <a:rPr lang="en-US" sz="2400" dirty="0">
                <a:effectLst/>
                <a:ea typeface="DengXian" panose="02010600030101010101" pitchFamily="2" charset="-122"/>
                <a:cs typeface="Times New Roman" panose="02020603050405020304" pitchFamily="18" charset="0"/>
              </a:rPr>
              <a:t>The virtual scores of the 16 strategies are updated to those strategies predicting 0:</a:t>
            </a:r>
          </a:p>
        </p:txBody>
      </p:sp>
      <p:sp>
        <p:nvSpPr>
          <p:cNvPr id="12" name="Title 1">
            <a:extLst>
              <a:ext uri="{FF2B5EF4-FFF2-40B4-BE49-F238E27FC236}">
                <a16:creationId xmlns:a16="http://schemas.microsoft.com/office/drawing/2014/main" id="{E6FF4A6B-5656-4E7F-B28E-876563D7BD22}"/>
              </a:ext>
            </a:extLst>
          </p:cNvPr>
          <p:cNvSpPr>
            <a:spLocks noGrp="1"/>
          </p:cNvSpPr>
          <p:nvPr>
            <p:ph type="title"/>
          </p:nvPr>
        </p:nvSpPr>
        <p:spPr>
          <a:xfrm>
            <a:off x="152396" y="161929"/>
            <a:ext cx="11870267" cy="1325563"/>
          </a:xfrm>
        </p:spPr>
        <p:txBody>
          <a:bodyPr/>
          <a:lstStyle/>
          <a:p>
            <a:pPr algn="ctr"/>
            <a:r>
              <a:rPr lang="en-US" b="1" dirty="0"/>
              <a:t>Virtual Score Update</a:t>
            </a:r>
          </a:p>
        </p:txBody>
      </p:sp>
      <p:sp>
        <p:nvSpPr>
          <p:cNvPr id="13" name="Rectangle 12">
            <a:extLst>
              <a:ext uri="{FF2B5EF4-FFF2-40B4-BE49-F238E27FC236}">
                <a16:creationId xmlns:a16="http://schemas.microsoft.com/office/drawing/2014/main" id="{AB1EDF0F-BF06-4899-80A9-A3C3C2384B20}"/>
              </a:ext>
            </a:extLst>
          </p:cNvPr>
          <p:cNvSpPr/>
          <p:nvPr/>
        </p:nvSpPr>
        <p:spPr>
          <a:xfrm>
            <a:off x="3027985" y="3158518"/>
            <a:ext cx="6119086" cy="2704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23026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715" y="500662"/>
            <a:ext cx="9144000" cy="712188"/>
          </a:xfrm>
        </p:spPr>
        <p:txBody>
          <a:bodyPr>
            <a:normAutofit/>
          </a:bodyPr>
          <a:lstStyle/>
          <a:p>
            <a:r>
              <a:rPr lang="en-US" sz="4400" b="1" dirty="0"/>
              <a:t>9.1 Game Theory Models</a:t>
            </a:r>
            <a:endParaRPr lang="en-US" sz="4000" b="1" dirty="0"/>
          </a:p>
        </p:txBody>
      </p:sp>
      <p:sp>
        <p:nvSpPr>
          <p:cNvPr id="3" name="Subtitle 2"/>
          <p:cNvSpPr>
            <a:spLocks noGrp="1"/>
          </p:cNvSpPr>
          <p:nvPr>
            <p:ph type="subTitle" idx="1"/>
          </p:nvPr>
        </p:nvSpPr>
        <p:spPr>
          <a:xfrm>
            <a:off x="653630" y="1509712"/>
            <a:ext cx="10700169" cy="5211763"/>
          </a:xfrm>
        </p:spPr>
        <p:txBody>
          <a:bodyPr>
            <a:noAutofit/>
          </a:bodyPr>
          <a:lstStyle/>
          <a:p>
            <a:pPr algn="l"/>
            <a:r>
              <a:rPr lang="en-US" b="1" dirty="0"/>
              <a:t>Agent-based models</a:t>
            </a:r>
          </a:p>
          <a:p>
            <a:pPr marL="342900" indent="-342900" algn="l">
              <a:buFont typeface="Arial" panose="020B0604020202020204" pitchFamily="34" charset="0"/>
              <a:buChar char="•"/>
            </a:pPr>
            <a:r>
              <a:rPr lang="en-US" dirty="0"/>
              <a:t>An agent-based model is a computational model for simulating the actions and interactions of </a:t>
            </a:r>
            <a:r>
              <a:rPr lang="en-US" dirty="0">
                <a:solidFill>
                  <a:srgbClr val="FF0000"/>
                </a:solidFill>
              </a:rPr>
              <a:t>autonomous agents </a:t>
            </a:r>
            <a:r>
              <a:rPr lang="en-US" dirty="0"/>
              <a:t>(both individual or collective entities such as organizations or groups).</a:t>
            </a:r>
          </a:p>
          <a:p>
            <a:pPr marL="342900" indent="-342900" algn="l">
              <a:buFont typeface="Arial" panose="020B0604020202020204" pitchFamily="34" charset="0"/>
              <a:buChar char="•"/>
            </a:pPr>
            <a:r>
              <a:rPr lang="en-US" dirty="0"/>
              <a:t>It helps us to understand the </a:t>
            </a:r>
            <a:r>
              <a:rPr lang="en-US" dirty="0">
                <a:solidFill>
                  <a:srgbClr val="FF0000"/>
                </a:solidFill>
              </a:rPr>
              <a:t>behavior</a:t>
            </a:r>
            <a:r>
              <a:rPr lang="en-US" dirty="0"/>
              <a:t> of a system and what governs its </a:t>
            </a:r>
            <a:r>
              <a:rPr lang="en-US" dirty="0">
                <a:solidFill>
                  <a:srgbClr val="FF0000"/>
                </a:solidFill>
              </a:rPr>
              <a:t>outcomes</a:t>
            </a:r>
            <a:r>
              <a:rPr lang="en-US" dirty="0"/>
              <a:t>. </a:t>
            </a:r>
          </a:p>
          <a:p>
            <a:pPr marL="342900" indent="-342900" algn="l">
              <a:buFont typeface="Arial" panose="020B0604020202020204" pitchFamily="34" charset="0"/>
              <a:buChar char="•"/>
            </a:pPr>
            <a:r>
              <a:rPr lang="en-US" dirty="0"/>
              <a:t>It combines elements of game theory, complex systems, emergence, computational sociology, multi-agent systems, and evolutionary programming. </a:t>
            </a:r>
          </a:p>
          <a:p>
            <a:pPr marL="342900" indent="-342900" algn="l">
              <a:buFont typeface="Arial" panose="020B0604020202020204" pitchFamily="34" charset="0"/>
              <a:buChar char="•"/>
            </a:pPr>
            <a:r>
              <a:rPr lang="en-US" dirty="0">
                <a:solidFill>
                  <a:srgbClr val="FF0000"/>
                </a:solidFill>
              </a:rPr>
              <a:t>Monte Carlo methods </a:t>
            </a:r>
            <a:r>
              <a:rPr lang="en-US" dirty="0"/>
              <a:t>are used to understand the stochasticity of these models. </a:t>
            </a:r>
          </a:p>
          <a:p>
            <a:pPr algn="l"/>
            <a:r>
              <a:rPr lang="en-US" b="1" dirty="0"/>
              <a:t>Applications</a:t>
            </a:r>
          </a:p>
          <a:p>
            <a:pPr marL="342900" indent="-342900" algn="l">
              <a:buFont typeface="Arial" panose="020B0604020202020204" pitchFamily="34" charset="0"/>
              <a:buChar char="•"/>
            </a:pPr>
            <a:r>
              <a:rPr lang="en-US" dirty="0"/>
              <a:t>Detect distributions, trends and breakdowns</a:t>
            </a:r>
          </a:p>
          <a:p>
            <a:pPr marL="342900" indent="-342900" algn="l">
              <a:buFont typeface="Arial" panose="020B0604020202020204" pitchFamily="34" charset="0"/>
              <a:buChar char="•"/>
            </a:pPr>
            <a:r>
              <a:rPr lang="en-US" dirty="0"/>
              <a:t>Prediction</a:t>
            </a:r>
          </a:p>
          <a:p>
            <a:pPr marL="342900" indent="-342900" algn="l">
              <a:buFont typeface="Arial" panose="020B0604020202020204" pitchFamily="34" charset="0"/>
              <a:buChar char="•"/>
            </a:pPr>
            <a:r>
              <a:rPr lang="en-US" dirty="0"/>
              <a:t>Decision making (e.g. setting policies, prices and inventory levels) </a:t>
            </a:r>
          </a:p>
        </p:txBody>
      </p:sp>
      <p:sp>
        <p:nvSpPr>
          <p:cNvPr id="7" name="Slide Number Placeholder 6"/>
          <p:cNvSpPr>
            <a:spLocks noGrp="1"/>
          </p:cNvSpPr>
          <p:nvPr>
            <p:ph type="sldNum" sz="quarter" idx="12"/>
          </p:nvPr>
        </p:nvSpPr>
        <p:spPr/>
        <p:txBody>
          <a:bodyPr/>
          <a:lstStyle/>
          <a:p>
            <a:fld id="{93CFEB5B-16A8-4DEE-BB2E-0D48B630DA04}" type="slidenum">
              <a:rPr lang="en-US" sz="1400" smtClean="0">
                <a:solidFill>
                  <a:schemeClr val="tx1"/>
                </a:solidFill>
              </a:rPr>
              <a:t>2</a:t>
            </a:fld>
            <a:endParaRPr lang="en-US" sz="1400" dirty="0">
              <a:solidFill>
                <a:schemeClr val="tx1"/>
              </a:solidFill>
            </a:endParaRPr>
          </a:p>
        </p:txBody>
      </p:sp>
    </p:spTree>
    <p:extLst>
      <p:ext uri="{BB962C8B-B14F-4D97-AF65-F5344CB8AC3E}">
        <p14:creationId xmlns:p14="http://schemas.microsoft.com/office/powerpoint/2010/main" val="827646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Results</a:t>
            </a:r>
            <a:endParaRPr lang="en-US" b="1" baseline="30000" dirty="0"/>
          </a:p>
        </p:txBody>
      </p:sp>
      <p:sp>
        <p:nvSpPr>
          <p:cNvPr id="4" name="Slide Number Placeholder 3"/>
          <p:cNvSpPr>
            <a:spLocks noGrp="1"/>
          </p:cNvSpPr>
          <p:nvPr>
            <p:ph type="sldNum" sz="quarter" idx="12"/>
          </p:nvPr>
        </p:nvSpPr>
        <p:spPr/>
        <p:txBody>
          <a:bodyPr/>
          <a:lstStyle/>
          <a:p>
            <a:fld id="{93CFEB5B-16A8-4DEE-BB2E-0D48B630DA04}" type="slidenum">
              <a:rPr lang="en-US" sz="1400" smtClean="0">
                <a:solidFill>
                  <a:schemeClr val="tx1"/>
                </a:solidFill>
              </a:rPr>
              <a:t>20</a:t>
            </a:fld>
            <a:endParaRPr lang="en-US" sz="1400">
              <a:solidFill>
                <a:schemeClr val="tx1"/>
              </a:solidFill>
            </a:endParaRPr>
          </a:p>
        </p:txBody>
      </p:sp>
      <mc:AlternateContent xmlns:mc="http://schemas.openxmlformats.org/markup-compatibility/2006" xmlns:a14="http://schemas.microsoft.com/office/drawing/2010/main">
        <mc:Choice Requires="a14">
          <p:sp>
            <p:nvSpPr>
              <p:cNvPr id="3" name="Rectangle 2"/>
              <p:cNvSpPr/>
              <p:nvPr/>
            </p:nvSpPr>
            <p:spPr>
              <a:xfrm>
                <a:off x="870858" y="1889756"/>
                <a:ext cx="10354733" cy="3319563"/>
              </a:xfrm>
              <a:prstGeom prst="rect">
                <a:avLst/>
              </a:prstGeom>
            </p:spPr>
            <p:txBody>
              <a:bodyPr wrap="square">
                <a:spAutoFit/>
              </a:bodyPr>
              <a:lstStyle/>
              <a:p>
                <a:pPr>
                  <a:lnSpc>
                    <a:spcPct val="107000"/>
                  </a:lnSpc>
                </a:pPr>
                <a:r>
                  <a:rPr lang="en-US" sz="2400" dirty="0">
                    <a:ea typeface="DengXian" panose="02010600030101010101" pitchFamily="2" charset="-122"/>
                    <a:cs typeface="Times New Roman" panose="02020603050405020304" pitchFamily="18" charset="0"/>
                  </a:rPr>
                  <a:t>The number of buyers fluctuate around the 50%. Note that for </a:t>
                </a:r>
                <a14:m>
                  <m:oMath xmlns:m="http://schemas.openxmlformats.org/officeDocument/2006/math">
                    <m:r>
                      <a:rPr lang="en-US" sz="2400" i="1" dirty="0" smtClean="0">
                        <a:latin typeface="Cambria Math" panose="02040503050406030204" pitchFamily="18" charset="0"/>
                        <a:ea typeface="DengXian" panose="02010600030101010101" pitchFamily="2" charset="-122"/>
                        <a:cs typeface="Times New Roman" panose="02020603050405020304" pitchFamily="18" charset="0"/>
                      </a:rPr>
                      <m:t>𝑁</m:t>
                    </m:r>
                  </m:oMath>
                </a14:m>
                <a:r>
                  <a:rPr lang="en-US" sz="2400" dirty="0">
                    <a:ea typeface="DengXian" panose="02010600030101010101" pitchFamily="2" charset="-122"/>
                    <a:cs typeface="Times New Roman" panose="02020603050405020304" pitchFamily="18" charset="0"/>
                  </a:rPr>
                  <a:t> random decisions, the standard deviation is expected to be </a:t>
                </a:r>
                <a14:m>
                  <m:oMath xmlns:m="http://schemas.openxmlformats.org/officeDocument/2006/math">
                    <m:rad>
                      <m:radPr>
                        <m:degHide m:val="on"/>
                        <m:ctrlPr>
                          <a:rPr lang="en-US" sz="2400" i="1" dirty="0" smtClean="0">
                            <a:latin typeface="Cambria Math" panose="02040503050406030204" pitchFamily="18" charset="0"/>
                            <a:ea typeface="DengXian" panose="02010600030101010101" pitchFamily="2" charset="-122"/>
                            <a:cs typeface="Times New Roman" panose="02020603050405020304" pitchFamily="18" charset="0"/>
                          </a:rPr>
                        </m:ctrlPr>
                      </m:radPr>
                      <m:deg/>
                      <m:e>
                        <m:r>
                          <a:rPr lang="en-US" sz="2400" b="0" i="1" dirty="0" smtClean="0">
                            <a:latin typeface="Cambria Math" panose="02040503050406030204" pitchFamily="18" charset="0"/>
                            <a:ea typeface="DengXian" panose="02010600030101010101" pitchFamily="2" charset="-122"/>
                            <a:cs typeface="Times New Roman" panose="02020603050405020304" pitchFamily="18" charset="0"/>
                          </a:rPr>
                          <m:t>𝑁</m:t>
                        </m:r>
                        <m:r>
                          <a:rPr lang="en-US" sz="2400" b="0" i="1" dirty="0" smtClean="0">
                            <a:latin typeface="Cambria Math" panose="02040503050406030204" pitchFamily="18" charset="0"/>
                            <a:ea typeface="DengXian" panose="02010600030101010101" pitchFamily="2" charset="-122"/>
                            <a:cs typeface="Times New Roman" panose="02020603050405020304" pitchFamily="18" charset="0"/>
                          </a:rPr>
                          <m:t>/4</m:t>
                        </m:r>
                      </m:e>
                    </m:rad>
                  </m:oMath>
                </a14:m>
                <a:r>
                  <a:rPr lang="en-US" sz="2400" dirty="0">
                    <a:ea typeface="DengXian" panose="02010600030101010101" pitchFamily="2" charset="-122"/>
                    <a:cs typeface="Times New Roman" panose="02020603050405020304" pitchFamily="18" charset="0"/>
                  </a:rPr>
                  <a:t>, or </a:t>
                </a:r>
                <a14:m>
                  <m:oMath xmlns:m="http://schemas.openxmlformats.org/officeDocument/2006/math">
                    <m:r>
                      <a:rPr lang="en-US" sz="2400" i="1" dirty="0" smtClean="0">
                        <a:latin typeface="Cambria Math" panose="02040503050406030204" pitchFamily="18" charset="0"/>
                        <a:ea typeface="DengXian" panose="02010600030101010101" pitchFamily="2" charset="-122"/>
                        <a:cs typeface="Times New Roman" panose="02020603050405020304" pitchFamily="18" charset="0"/>
                      </a:rPr>
                      <m:t>≈16 </m:t>
                    </m:r>
                  </m:oMath>
                </a14:m>
                <a:r>
                  <a:rPr lang="en-US" sz="2400" dirty="0">
                    <a:ea typeface="DengXian" panose="02010600030101010101" pitchFamily="2" charset="-122"/>
                    <a:cs typeface="Times New Roman" panose="02020603050405020304" pitchFamily="18" charset="0"/>
                  </a:rPr>
                  <a:t>for </a:t>
                </a:r>
                <a14:m>
                  <m:oMath xmlns:m="http://schemas.openxmlformats.org/officeDocument/2006/math">
                    <m:r>
                      <a:rPr lang="en-US" sz="2400" i="1" dirty="0" smtClean="0">
                        <a:latin typeface="Cambria Math" panose="02040503050406030204" pitchFamily="18" charset="0"/>
                        <a:ea typeface="DengXian" panose="02010600030101010101" pitchFamily="2" charset="-122"/>
                        <a:cs typeface="Times New Roman" panose="02020603050405020304" pitchFamily="18" charset="0"/>
                      </a:rPr>
                      <m:t>𝑁</m:t>
                    </m:r>
                    <m:r>
                      <a:rPr lang="en-US" sz="2400" i="1" dirty="0" smtClean="0">
                        <a:latin typeface="Cambria Math" panose="02040503050406030204" pitchFamily="18" charset="0"/>
                        <a:ea typeface="DengXian" panose="02010600030101010101" pitchFamily="2" charset="-122"/>
                        <a:cs typeface="Times New Roman" panose="02020603050405020304" pitchFamily="18" charset="0"/>
                      </a:rPr>
                      <m:t>=1,001</m:t>
                    </m:r>
                  </m:oMath>
                </a14:m>
                <a:r>
                  <a:rPr lang="en-US" sz="2400" dirty="0">
                    <a:ea typeface="DengXian" panose="02010600030101010101" pitchFamily="2" charset="-122"/>
                    <a:cs typeface="Times New Roman" panose="02020603050405020304" pitchFamily="18" charset="0"/>
                  </a:rPr>
                  <a:t>, and the standard deviation of the game is comparable or </a:t>
                </a:r>
                <a:r>
                  <a:rPr lang="en-US" sz="2400" dirty="0">
                    <a:solidFill>
                      <a:srgbClr val="FF0000"/>
                    </a:solidFill>
                    <a:ea typeface="DengXian" panose="02010600030101010101" pitchFamily="2" charset="-122"/>
                    <a:cs typeface="Times New Roman" panose="02020603050405020304" pitchFamily="18" charset="0"/>
                  </a:rPr>
                  <a:t>even less </a:t>
                </a:r>
                <a:r>
                  <a:rPr lang="en-US" sz="2400" dirty="0">
                    <a:ea typeface="DengXian" panose="02010600030101010101" pitchFamily="2" charset="-122"/>
                    <a:cs typeface="Times New Roman" panose="02020603050405020304" pitchFamily="18" charset="0"/>
                  </a:rPr>
                  <a:t>for </a:t>
                </a:r>
                <a14:m>
                  <m:oMath xmlns:m="http://schemas.openxmlformats.org/officeDocument/2006/math">
                    <m:sSup>
                      <m:sSupPr>
                        <m:ctrlPr>
                          <a:rPr lang="en-US" sz="2400" i="1" dirty="0" smtClean="0">
                            <a:latin typeface="Cambria Math" panose="02040503050406030204" pitchFamily="18" charset="0"/>
                            <a:ea typeface="DengXian" panose="02010600030101010101" pitchFamily="2" charset="-122"/>
                            <a:cs typeface="Times New Roman" panose="02020603050405020304" pitchFamily="18" charset="0"/>
                          </a:rPr>
                        </m:ctrlPr>
                      </m:sSupPr>
                      <m:e>
                        <m:r>
                          <a:rPr lang="en-US" sz="2400" i="1" dirty="0" smtClean="0">
                            <a:latin typeface="Cambria Math" panose="02040503050406030204" pitchFamily="18" charset="0"/>
                            <a:ea typeface="DengXian" panose="02010600030101010101" pitchFamily="2" charset="-122"/>
                            <a:cs typeface="Times New Roman" panose="02020603050405020304" pitchFamily="18" charset="0"/>
                          </a:rPr>
                          <m:t>2</m:t>
                        </m:r>
                      </m:e>
                      <m:sup>
                        <m:r>
                          <a:rPr lang="en-US" sz="2400" i="1" dirty="0" smtClean="0">
                            <a:latin typeface="Cambria Math" panose="02040503050406030204" pitchFamily="18" charset="0"/>
                            <a:ea typeface="DengXian" panose="02010600030101010101" pitchFamily="2" charset="-122"/>
                            <a:cs typeface="Times New Roman" panose="02020603050405020304" pitchFamily="18" charset="0"/>
                          </a:rPr>
                          <m:t>𝑀</m:t>
                        </m:r>
                      </m:sup>
                    </m:sSup>
                    <m:r>
                      <a:rPr lang="en-US" sz="2400" i="1" dirty="0" smtClean="0">
                        <a:latin typeface="Cambria Math" panose="02040503050406030204" pitchFamily="18" charset="0"/>
                        <a:ea typeface="DengXian" panose="02010600030101010101" pitchFamily="2" charset="-122"/>
                        <a:cs typeface="Times New Roman" panose="02020603050405020304" pitchFamily="18" charset="0"/>
                      </a:rPr>
                      <m:t>∼</m:t>
                    </m:r>
                    <m:r>
                      <a:rPr lang="en-US" sz="2400" i="1" dirty="0" smtClean="0">
                        <a:latin typeface="Cambria Math" panose="02040503050406030204" pitchFamily="18" charset="0"/>
                        <a:ea typeface="DengXian" panose="02010600030101010101" pitchFamily="2" charset="-122"/>
                        <a:cs typeface="Times New Roman" panose="02020603050405020304" pitchFamily="18" charset="0"/>
                      </a:rPr>
                      <m:t>𝑁</m:t>
                    </m:r>
                  </m:oMath>
                </a14:m>
                <a:r>
                  <a:rPr lang="en-US" sz="2400" dirty="0">
                    <a:ea typeface="DengXian" panose="02010600030101010101" pitchFamily="2" charset="-122"/>
                    <a:cs typeface="Times New Roman" panose="02020603050405020304" pitchFamily="18" charset="0"/>
                  </a:rPr>
                  <a:t>.</a:t>
                </a:r>
              </a:p>
              <a:p>
                <a:pPr>
                  <a:lnSpc>
                    <a:spcPct val="107000"/>
                  </a:lnSpc>
                </a:pPr>
                <a:endParaRPr lang="en-US" sz="2400" dirty="0">
                  <a:ea typeface="DengXian" panose="02010600030101010101" pitchFamily="2" charset="-122"/>
                  <a:cs typeface="Times New Roman" panose="02020603050405020304" pitchFamily="18" charset="0"/>
                </a:endParaRPr>
              </a:p>
              <a:p>
                <a:pPr>
                  <a:lnSpc>
                    <a:spcPct val="107000"/>
                  </a:lnSpc>
                </a:pPr>
                <a:r>
                  <a:rPr lang="en-US" sz="2400" dirty="0">
                    <a:ea typeface="DengXian" panose="02010600030101010101" pitchFamily="2" charset="-122"/>
                    <a:cs typeface="Times New Roman" panose="02020603050405020304" pitchFamily="18" charset="0"/>
                  </a:rPr>
                  <a:t>Considering the buy/sell decisions as decisions to share resources (refer to the El </a:t>
                </a:r>
                <a:r>
                  <a:rPr lang="en-US" sz="2400" dirty="0" err="1">
                    <a:ea typeface="DengXian" panose="02010600030101010101" pitchFamily="2" charset="-122"/>
                    <a:cs typeface="Times New Roman" panose="02020603050405020304" pitchFamily="18" charset="0"/>
                  </a:rPr>
                  <a:t>Farol</a:t>
                </a:r>
                <a:r>
                  <a:rPr lang="en-US" sz="2400" dirty="0">
                    <a:ea typeface="DengXian" panose="02010600030101010101" pitchFamily="2" charset="-122"/>
                    <a:cs typeface="Times New Roman" panose="02020603050405020304" pitchFamily="18" charset="0"/>
                  </a:rPr>
                  <a:t> bar problem), then deviations from 50% implies wastage, but the players (</a:t>
                </a:r>
                <a:r>
                  <a:rPr lang="en-US" sz="2400" dirty="0">
                    <a:solidFill>
                      <a:srgbClr val="FF0000"/>
                    </a:solidFill>
                    <a:ea typeface="DengXian" panose="02010600030101010101" pitchFamily="2" charset="-122"/>
                    <a:cs typeface="Times New Roman" panose="02020603050405020304" pitchFamily="18" charset="0"/>
                  </a:rPr>
                  <a:t>selfish by definition</a:t>
                </a:r>
                <a:r>
                  <a:rPr lang="en-US" sz="2400" dirty="0">
                    <a:ea typeface="DengXian" panose="02010600030101010101" pitchFamily="2" charset="-122"/>
                    <a:cs typeface="Times New Roman" panose="02020603050405020304" pitchFamily="18" charset="0"/>
                  </a:rPr>
                  <a:t>!) </a:t>
                </a:r>
                <a:r>
                  <a:rPr lang="en-US" sz="2400" dirty="0">
                    <a:solidFill>
                      <a:srgbClr val="FF0000"/>
                    </a:solidFill>
                    <a:ea typeface="DengXian" panose="02010600030101010101" pitchFamily="2" charset="-122"/>
                    <a:cs typeface="Times New Roman" panose="02020603050405020304" pitchFamily="18" charset="0"/>
                  </a:rPr>
                  <a:t>self-organize</a:t>
                </a:r>
                <a:r>
                  <a:rPr lang="en-US" sz="2400" dirty="0">
                    <a:ea typeface="DengXian" panose="02010600030101010101" pitchFamily="2" charset="-122"/>
                    <a:cs typeface="Times New Roman" panose="02020603050405020304" pitchFamily="18" charset="0"/>
                  </a:rPr>
                  <a:t> to share the limited available resources.</a:t>
                </a:r>
              </a:p>
              <a:p>
                <a:pPr>
                  <a:lnSpc>
                    <a:spcPct val="107000"/>
                  </a:lnSpc>
                </a:pPr>
                <a:r>
                  <a:rPr lang="en-US" sz="2400" dirty="0">
                    <a:ea typeface="DengXian" panose="02010600030101010101" pitchFamily="2" charset="-122"/>
                    <a:cs typeface="Times New Roman" panose="02020603050405020304" pitchFamily="18" charset="0"/>
                  </a:rPr>
                  <a:t> </a:t>
                </a:r>
                <a:endParaRPr lang="en-US" sz="2400" dirty="0">
                  <a:effectLst/>
                  <a:ea typeface="DengXian" panose="02010600030101010101" pitchFamily="2" charset="-122"/>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870858" y="1889756"/>
                <a:ext cx="10354733" cy="3319563"/>
              </a:xfrm>
              <a:prstGeom prst="rect">
                <a:avLst/>
              </a:prstGeom>
              <a:blipFill>
                <a:blip r:embed="rId2"/>
                <a:stretch>
                  <a:fillRect l="-942" t="-1284" r="-1296"/>
                </a:stretch>
              </a:blipFill>
            </p:spPr>
            <p:txBody>
              <a:bodyPr/>
              <a:lstStyle/>
              <a:p>
                <a:r>
                  <a:rPr lang="en-US">
                    <a:noFill/>
                  </a:rPr>
                  <a:t> </a:t>
                </a:r>
              </a:p>
            </p:txBody>
          </p:sp>
        </mc:Fallback>
      </mc:AlternateContent>
    </p:spTree>
    <p:extLst>
      <p:ext uri="{BB962C8B-B14F-4D97-AF65-F5344CB8AC3E}">
        <p14:creationId xmlns:p14="http://schemas.microsoft.com/office/powerpoint/2010/main" val="4288361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1924"/>
            <a:ext cx="9144000" cy="712188"/>
          </a:xfrm>
        </p:spPr>
        <p:txBody>
          <a:bodyPr>
            <a:normAutofit/>
          </a:bodyPr>
          <a:lstStyle/>
          <a:p>
            <a:r>
              <a:rPr lang="en-US" sz="4400" b="1" dirty="0"/>
              <a:t>Memory Size Matters</a:t>
            </a:r>
            <a:endParaRPr lang="en-US" sz="4000" b="1"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512014" y="5070754"/>
                <a:ext cx="11297190" cy="973677"/>
              </a:xfrm>
            </p:spPr>
            <p:txBody>
              <a:bodyPr>
                <a:normAutofit/>
              </a:bodyPr>
              <a:lstStyle/>
              <a:p>
                <a:pPr marL="0" marR="0" algn="just">
                  <a:lnSpc>
                    <a:spcPct val="107000"/>
                  </a:lnSpc>
                  <a:spcBef>
                    <a:spcPts val="0"/>
                  </a:spcBef>
                  <a:spcAft>
                    <a:spcPts val="0"/>
                  </a:spcAft>
                </a:pPr>
                <a:r>
                  <a:rPr lang="en-US" dirty="0">
                    <a:effectLst/>
                    <a:ea typeface="DengXian" panose="02010600030101010101" pitchFamily="2" charset="-122"/>
                    <a:cs typeface="Times New Roman" panose="02020603050405020304" pitchFamily="18" charset="0"/>
                  </a:rPr>
                  <a:t>Number of buyers as a function of time for a population of 1,001 players (a) </a:t>
                </a:r>
                <a14:m>
                  <m:oMath xmlns:m="http://schemas.openxmlformats.org/officeDocument/2006/math">
                    <m:r>
                      <a:rPr lang="en-US" i="1">
                        <a:effectLst/>
                        <a:latin typeface="Cambria Math" panose="02040503050406030204" pitchFamily="18" charset="0"/>
                        <a:ea typeface="DengXian" panose="02010600030101010101" pitchFamily="2" charset="-122"/>
                        <a:cs typeface="Times New Roman" panose="02020603050405020304" pitchFamily="18" charset="0"/>
                      </a:rPr>
                      <m:t>𝑀</m:t>
                    </m:r>
                    <m:r>
                      <a:rPr lang="en-US" i="1">
                        <a:effectLst/>
                        <a:latin typeface="Cambria Math" panose="02040503050406030204" pitchFamily="18" charset="0"/>
                        <a:ea typeface="DengXian" panose="02010600030101010101" pitchFamily="2" charset="-122"/>
                        <a:cs typeface="Times New Roman" panose="02020603050405020304" pitchFamily="18" charset="0"/>
                      </a:rPr>
                      <m:t>=6</m:t>
                    </m:r>
                  </m:oMath>
                </a14:m>
                <a:r>
                  <a:rPr lang="en-US" dirty="0">
                    <a:effectLst/>
                    <a:ea typeface="DengXian" panose="02010600030101010101" pitchFamily="2" charset="-122"/>
                    <a:cs typeface="Times New Roman" panose="02020603050405020304" pitchFamily="18" charset="0"/>
                  </a:rPr>
                  <a:t>, (b)</a:t>
                </a:r>
                <a14:m>
                  <m:oMath xmlns:m="http://schemas.openxmlformats.org/officeDocument/2006/math">
                    <m:r>
                      <a:rPr lang="en-US" i="1">
                        <a:effectLst/>
                        <a:latin typeface="Cambria Math" panose="02040503050406030204" pitchFamily="18" charset="0"/>
                        <a:ea typeface="DengXian" panose="02010600030101010101" pitchFamily="2" charset="-122"/>
                        <a:cs typeface="Times New Roman" panose="02020603050405020304" pitchFamily="18" charset="0"/>
                      </a:rPr>
                      <m:t> </m:t>
                    </m:r>
                    <m:r>
                      <a:rPr lang="en-US" i="1">
                        <a:effectLst/>
                        <a:latin typeface="Cambria Math" panose="02040503050406030204" pitchFamily="18" charset="0"/>
                        <a:ea typeface="DengXian" panose="02010600030101010101" pitchFamily="2" charset="-122"/>
                        <a:cs typeface="Times New Roman" panose="02020603050405020304" pitchFamily="18" charset="0"/>
                      </a:rPr>
                      <m:t>𝑀</m:t>
                    </m:r>
                    <m:r>
                      <a:rPr lang="en-US" i="1">
                        <a:effectLst/>
                        <a:latin typeface="Cambria Math" panose="02040503050406030204" pitchFamily="18" charset="0"/>
                        <a:ea typeface="DengXian" panose="02010600030101010101" pitchFamily="2" charset="-122"/>
                        <a:cs typeface="Times New Roman" panose="02020603050405020304" pitchFamily="18" charset="0"/>
                      </a:rPr>
                      <m:t>=8</m:t>
                    </m:r>
                  </m:oMath>
                </a14:m>
                <a:r>
                  <a:rPr lang="en-US" dirty="0">
                    <a:effectLst/>
                    <a:ea typeface="DengXian" panose="02010600030101010101" pitchFamily="2" charset="-122"/>
                    <a:cs typeface="Times New Roman" panose="02020603050405020304" pitchFamily="18" charset="0"/>
                  </a:rPr>
                  <a:t>, (c) </a:t>
                </a:r>
                <a14:m>
                  <m:oMath xmlns:m="http://schemas.openxmlformats.org/officeDocument/2006/math">
                    <m:r>
                      <a:rPr lang="en-US" i="1">
                        <a:effectLst/>
                        <a:latin typeface="Cambria Math" panose="02040503050406030204" pitchFamily="18" charset="0"/>
                        <a:ea typeface="DengXian" panose="02010600030101010101" pitchFamily="2" charset="-122"/>
                        <a:cs typeface="Times New Roman" panose="02020603050405020304" pitchFamily="18" charset="0"/>
                      </a:rPr>
                      <m:t>𝑀</m:t>
                    </m:r>
                    <m:r>
                      <a:rPr lang="en-US" i="1">
                        <a:effectLst/>
                        <a:latin typeface="Cambria Math" panose="02040503050406030204" pitchFamily="18" charset="0"/>
                        <a:ea typeface="DengXian" panose="02010600030101010101" pitchFamily="2" charset="-122"/>
                        <a:cs typeface="Times New Roman" panose="02020603050405020304" pitchFamily="18" charset="0"/>
                      </a:rPr>
                      <m:t>=10</m:t>
                    </m:r>
                  </m:oMath>
                </a14:m>
                <a:r>
                  <a:rPr lang="en-US" dirty="0">
                    <a:effectLst/>
                    <a:ea typeface="DengXian" panose="02010600030101010101" pitchFamily="2" charset="-122"/>
                    <a:cs typeface="Times New Roman" panose="02020603050405020304" pitchFamily="18" charset="0"/>
                  </a:rPr>
                  <a:t>.</a:t>
                </a:r>
              </a:p>
              <a:p>
                <a:pPr algn="l"/>
                <a:endParaRPr lang="en-US"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512014" y="5070754"/>
                <a:ext cx="11297190" cy="973677"/>
              </a:xfrm>
              <a:blipFill>
                <a:blip r:embed="rId2"/>
                <a:stretch>
                  <a:fillRect l="-863" t="-4375" r="-809" b="-1875"/>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93CFEB5B-16A8-4DEE-BB2E-0D48B630DA04}" type="slidenum">
              <a:rPr lang="en-US" sz="1400" smtClean="0">
                <a:solidFill>
                  <a:schemeClr val="tx1"/>
                </a:solidFill>
              </a:rPr>
              <a:t>21</a:t>
            </a:fld>
            <a:endParaRPr lang="en-US" sz="1400" dirty="0">
              <a:solidFill>
                <a:schemeClr val="tx1"/>
              </a:solidFill>
            </a:endParaRPr>
          </a:p>
        </p:txBody>
      </p:sp>
      <p:pic>
        <p:nvPicPr>
          <p:cNvPr id="5" name="Picture 4" descr="Chart&#10;&#10;Description automatically generated">
            <a:extLst>
              <a:ext uri="{FF2B5EF4-FFF2-40B4-BE49-F238E27FC236}">
                <a16:creationId xmlns:a16="http://schemas.microsoft.com/office/drawing/2014/main" id="{4D08D721-005B-4303-8294-E9A904B599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57989"/>
            <a:ext cx="4286848" cy="3200847"/>
          </a:xfrm>
          <a:prstGeom prst="rect">
            <a:avLst/>
          </a:prstGeom>
        </p:spPr>
      </p:pic>
      <p:pic>
        <p:nvPicPr>
          <p:cNvPr id="8" name="Picture 7" descr="Chart, line chart&#10;&#10;Description automatically generated">
            <a:extLst>
              <a:ext uri="{FF2B5EF4-FFF2-40B4-BE49-F238E27FC236}">
                <a16:creationId xmlns:a16="http://schemas.microsoft.com/office/drawing/2014/main" id="{0ADE7B4D-C85E-4FA3-9943-9D2FC2F874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0054" y="1595057"/>
            <a:ext cx="4201111" cy="3229426"/>
          </a:xfrm>
          <a:prstGeom prst="rect">
            <a:avLst/>
          </a:prstGeom>
        </p:spPr>
      </p:pic>
      <p:pic>
        <p:nvPicPr>
          <p:cNvPr id="10" name="Picture 9" descr="Chart, histogram&#10;&#10;Description automatically generated">
            <a:extLst>
              <a:ext uri="{FF2B5EF4-FFF2-40B4-BE49-F238E27FC236}">
                <a16:creationId xmlns:a16="http://schemas.microsoft.com/office/drawing/2014/main" id="{0B913E34-DE5E-4BED-96E9-5046D65BF3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1362" y="1634200"/>
            <a:ext cx="4210638" cy="3124636"/>
          </a:xfrm>
          <a:prstGeom prst="rect">
            <a:avLst/>
          </a:prstGeom>
        </p:spPr>
      </p:pic>
    </p:spTree>
    <p:extLst>
      <p:ext uri="{BB962C8B-B14F-4D97-AF65-F5344CB8AC3E}">
        <p14:creationId xmlns:p14="http://schemas.microsoft.com/office/powerpoint/2010/main" val="1437899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72857"/>
            <a:ext cx="9144000" cy="712188"/>
          </a:xfrm>
        </p:spPr>
        <p:txBody>
          <a:bodyPr>
            <a:normAutofit/>
          </a:bodyPr>
          <a:lstStyle/>
          <a:p>
            <a:r>
              <a:rPr lang="en-US" sz="4400" b="1" dirty="0"/>
              <a:t>Minority Game and Arbitrage</a:t>
            </a:r>
          </a:p>
        </p:txBody>
      </p:sp>
      <p:sp>
        <p:nvSpPr>
          <p:cNvPr id="3" name="Subtitle 2"/>
          <p:cNvSpPr>
            <a:spLocks noGrp="1"/>
          </p:cNvSpPr>
          <p:nvPr>
            <p:ph type="subTitle" idx="1"/>
          </p:nvPr>
        </p:nvSpPr>
        <p:spPr>
          <a:xfrm>
            <a:off x="437610" y="1566956"/>
            <a:ext cx="11220989" cy="4173446"/>
          </a:xfrm>
        </p:spPr>
        <p:txBody>
          <a:bodyPr>
            <a:normAutofit/>
          </a:bodyPr>
          <a:lstStyle/>
          <a:p>
            <a:pPr marL="0" marR="0" algn="just">
              <a:lnSpc>
                <a:spcPct val="107000"/>
              </a:lnSpc>
              <a:spcBef>
                <a:spcPts val="0"/>
              </a:spcBef>
              <a:spcAft>
                <a:spcPts val="0"/>
              </a:spcAft>
            </a:pPr>
            <a:r>
              <a:rPr lang="en-US" dirty="0">
                <a:effectLst/>
                <a:ea typeface="DengXian" panose="02010600030101010101" pitchFamily="2" charset="-122"/>
                <a:cs typeface="Times New Roman" panose="02020603050405020304" pitchFamily="18" charset="0"/>
              </a:rPr>
              <a:t>Suppose there is a strategy that has a higher probability of winning, then it will become active. It will become a majority strategy and will </a:t>
            </a:r>
            <a:r>
              <a:rPr lang="en-US" dirty="0">
                <a:solidFill>
                  <a:srgbClr val="FF0000"/>
                </a:solidFill>
                <a:effectLst/>
                <a:ea typeface="DengXian" panose="02010600030101010101" pitchFamily="2" charset="-122"/>
                <a:cs typeface="Times New Roman" panose="02020603050405020304" pitchFamily="18" charset="0"/>
              </a:rPr>
              <a:t>no longer win</a:t>
            </a:r>
            <a:r>
              <a:rPr lang="en-US" dirty="0">
                <a:effectLst/>
                <a:ea typeface="DengXian" panose="02010600030101010101" pitchFamily="2" charset="-122"/>
                <a:cs typeface="Times New Roman" panose="02020603050405020304" pitchFamily="18" charset="0"/>
              </a:rPr>
              <a:t>.</a:t>
            </a:r>
          </a:p>
          <a:p>
            <a:pPr marL="0" marR="0" algn="just">
              <a:lnSpc>
                <a:spcPct val="107000"/>
              </a:lnSpc>
              <a:spcBef>
                <a:spcPts val="0"/>
              </a:spcBef>
              <a:spcAft>
                <a:spcPts val="0"/>
              </a:spcAft>
            </a:pPr>
            <a:endParaRPr lang="en-US" dirty="0">
              <a:effectLst/>
              <a:ea typeface="DengXian" panose="02010600030101010101" pitchFamily="2" charset="-122"/>
              <a:cs typeface="Times New Roman" panose="02020603050405020304" pitchFamily="18" charset="0"/>
            </a:endParaRPr>
          </a:p>
          <a:p>
            <a:pPr marL="0" marR="0" algn="just">
              <a:lnSpc>
                <a:spcPct val="107000"/>
              </a:lnSpc>
              <a:spcBef>
                <a:spcPts val="0"/>
              </a:spcBef>
              <a:spcAft>
                <a:spcPts val="0"/>
              </a:spcAft>
            </a:pPr>
            <a:r>
              <a:rPr lang="en-US" dirty="0">
                <a:effectLst/>
                <a:ea typeface="DengXian" panose="02010600030101010101" pitchFamily="2" charset="-122"/>
                <a:cs typeface="Times New Roman" panose="02020603050405020304" pitchFamily="18" charset="0"/>
              </a:rPr>
              <a:t>In finance, there are arbitrage opportunities. In an efficient market, traders will take advantage of the arbitrage opportunities, and the opportunities will disappear.</a:t>
            </a:r>
          </a:p>
        </p:txBody>
      </p:sp>
      <p:sp>
        <p:nvSpPr>
          <p:cNvPr id="6" name="Slide Number Placeholder 5"/>
          <p:cNvSpPr>
            <a:spLocks noGrp="1"/>
          </p:cNvSpPr>
          <p:nvPr>
            <p:ph type="sldNum" sz="quarter" idx="12"/>
          </p:nvPr>
        </p:nvSpPr>
        <p:spPr/>
        <p:txBody>
          <a:bodyPr/>
          <a:lstStyle/>
          <a:p>
            <a:fld id="{93CFEB5B-16A8-4DEE-BB2E-0D48B630DA04}" type="slidenum">
              <a:rPr lang="en-US" sz="1400" smtClean="0">
                <a:solidFill>
                  <a:schemeClr val="tx1"/>
                </a:solidFill>
              </a:rPr>
              <a:t>22</a:t>
            </a:fld>
            <a:endParaRPr lang="en-US" sz="1400" dirty="0">
              <a:solidFill>
                <a:schemeClr val="tx1"/>
              </a:solidFill>
            </a:endParaRPr>
          </a:p>
        </p:txBody>
      </p:sp>
    </p:spTree>
    <p:extLst>
      <p:ext uri="{BB962C8B-B14F-4D97-AF65-F5344CB8AC3E}">
        <p14:creationId xmlns:p14="http://schemas.microsoft.com/office/powerpoint/2010/main" val="3712314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72857"/>
            <a:ext cx="9144000" cy="712188"/>
          </a:xfrm>
        </p:spPr>
        <p:txBody>
          <a:bodyPr>
            <a:normAutofit/>
          </a:bodyPr>
          <a:lstStyle/>
          <a:p>
            <a:r>
              <a:rPr lang="en-US" sz="4400" b="1" dirty="0"/>
              <a:t>Payoff Functions Favoring Small Minority</a:t>
            </a:r>
            <a:endParaRPr lang="en-US" sz="4000" b="1" baseline="30000"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627180" y="4746668"/>
                <a:ext cx="11220989" cy="1609681"/>
              </a:xfrm>
            </p:spPr>
            <p:txBody>
              <a:bodyPr>
                <a:normAutofit/>
              </a:bodyPr>
              <a:lstStyle/>
              <a:p>
                <a:pPr lvl="0" algn="l"/>
                <a:r>
                  <a:rPr lang="en-US" dirty="0"/>
                  <a:t>Consider the payoff function </a:t>
                </a:r>
                <a14:m>
                  <m:oMath xmlns:m="http://schemas.openxmlformats.org/officeDocument/2006/math">
                    <m:r>
                      <a:rPr lang="en-US" i="1" dirty="0" smtClean="0">
                        <a:latin typeface="Cambria Math" panose="02040503050406030204" pitchFamily="18" charset="0"/>
                      </a:rPr>
                      <m:t>𝑁</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−2</m:t>
                    </m:r>
                  </m:oMath>
                </a14:m>
                <a:r>
                  <a:rPr lang="en-US" dirty="0"/>
                  <a:t>. The payoff increases with the margin of the minority. A mediocre win is less preferred to a win with wide margin.</a:t>
                </a:r>
              </a:p>
              <a:p>
                <a:pPr lvl="0" algn="l"/>
                <a:r>
                  <a:rPr lang="en-US" dirty="0"/>
                  <a:t>Result: Two-peaked histogram of attendance. This is another illustration of the self-organizing behavior of the game.</a:t>
                </a: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627180" y="4746668"/>
                <a:ext cx="11220989" cy="1609681"/>
              </a:xfrm>
              <a:blipFill>
                <a:blip r:embed="rId2"/>
                <a:stretch>
                  <a:fillRect l="-869" t="-5303" b="-4167"/>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93CFEB5B-16A8-4DEE-BB2E-0D48B630DA04}" type="slidenum">
              <a:rPr lang="en-US" sz="1400" smtClean="0">
                <a:solidFill>
                  <a:schemeClr val="tx1"/>
                </a:solidFill>
              </a:rPr>
              <a:t>23</a:t>
            </a:fld>
            <a:endParaRPr lang="en-US" sz="1400" dirty="0">
              <a:solidFill>
                <a:schemeClr val="tx1"/>
              </a:solidFill>
            </a:endParaRPr>
          </a:p>
        </p:txBody>
      </p:sp>
      <p:pic>
        <p:nvPicPr>
          <p:cNvPr id="5" name="Picture 4">
            <a:extLst>
              <a:ext uri="{FF2B5EF4-FFF2-40B4-BE49-F238E27FC236}">
                <a16:creationId xmlns:a16="http://schemas.microsoft.com/office/drawing/2014/main" id="{17F26D12-3FD7-416D-82AF-FD2B56AC7E66}"/>
              </a:ext>
            </a:extLst>
          </p:cNvPr>
          <p:cNvPicPr/>
          <p:nvPr/>
        </p:nvPicPr>
        <p:blipFill>
          <a:blip r:embed="rId3">
            <a:extLst>
              <a:ext uri="{28A0092B-C50C-407E-A947-70E740481C1C}">
                <a14:useLocalDpi xmlns:a14="http://schemas.microsoft.com/office/drawing/2010/main" val="0"/>
              </a:ext>
            </a:extLst>
          </a:blip>
          <a:stretch>
            <a:fillRect/>
          </a:stretch>
        </p:blipFill>
        <p:spPr>
          <a:xfrm>
            <a:off x="3866103" y="1346167"/>
            <a:ext cx="4629796" cy="3258005"/>
          </a:xfrm>
          <a:prstGeom prst="rect">
            <a:avLst/>
          </a:prstGeom>
        </p:spPr>
      </p:pic>
    </p:spTree>
    <p:extLst>
      <p:ext uri="{BB962C8B-B14F-4D97-AF65-F5344CB8AC3E}">
        <p14:creationId xmlns:p14="http://schemas.microsoft.com/office/powerpoint/2010/main" val="3594146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249" y="128668"/>
            <a:ext cx="10515600" cy="1325563"/>
          </a:xfrm>
        </p:spPr>
        <p:txBody>
          <a:bodyPr/>
          <a:lstStyle/>
          <a:p>
            <a:pPr algn="ctr"/>
            <a:r>
              <a:rPr lang="en-US" b="1" dirty="0"/>
              <a:t>Other Statistics</a:t>
            </a:r>
            <a:endParaRPr lang="en-US" b="1" baseline="30000" dirty="0"/>
          </a:p>
        </p:txBody>
      </p:sp>
      <p:sp>
        <p:nvSpPr>
          <p:cNvPr id="4" name="Slide Number Placeholder 3"/>
          <p:cNvSpPr>
            <a:spLocks noGrp="1"/>
          </p:cNvSpPr>
          <p:nvPr>
            <p:ph type="sldNum" sz="quarter" idx="12"/>
          </p:nvPr>
        </p:nvSpPr>
        <p:spPr/>
        <p:txBody>
          <a:bodyPr/>
          <a:lstStyle/>
          <a:p>
            <a:fld id="{93CFEB5B-16A8-4DEE-BB2E-0D48B630DA04}" type="slidenum">
              <a:rPr lang="en-US" smtClean="0"/>
              <a:t>24</a:t>
            </a:fld>
            <a:endParaRPr lang="en-US"/>
          </a:p>
        </p:txBody>
      </p:sp>
      <p:sp>
        <p:nvSpPr>
          <p:cNvPr id="18" name="Subtitle 2"/>
          <p:cNvSpPr txBox="1">
            <a:spLocks/>
          </p:cNvSpPr>
          <p:nvPr/>
        </p:nvSpPr>
        <p:spPr>
          <a:xfrm>
            <a:off x="459207" y="5095281"/>
            <a:ext cx="10515600" cy="14796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7000"/>
              </a:lnSpc>
              <a:buNone/>
            </a:pPr>
            <a:r>
              <a:rPr lang="en-US" sz="2400" dirty="0"/>
              <a:t>Note that all strategies have similar performance in the t→∞ limit. The diversity of agents’ performance is less due to the existence of intrinsically good or bad strategies, but </a:t>
            </a:r>
            <a:r>
              <a:rPr lang="en-US" sz="2400" dirty="0">
                <a:solidFill>
                  <a:srgbClr val="FF0000"/>
                </a:solidFill>
              </a:rPr>
              <a:t>more due to their ability to adapt to changes</a:t>
            </a:r>
            <a:r>
              <a:rPr lang="en-US" sz="2400" dirty="0"/>
              <a:t>.</a:t>
            </a:r>
          </a:p>
        </p:txBody>
      </p:sp>
      <p:pic>
        <p:nvPicPr>
          <p:cNvPr id="7" name="Picture 6">
            <a:extLst>
              <a:ext uri="{FF2B5EF4-FFF2-40B4-BE49-F238E27FC236}">
                <a16:creationId xmlns:a16="http://schemas.microsoft.com/office/drawing/2014/main" id="{C1A7CC8E-04F5-4D02-AA0E-9D2A6176D1DE}"/>
              </a:ext>
            </a:extLst>
          </p:cNvPr>
          <p:cNvPicPr/>
          <p:nvPr/>
        </p:nvPicPr>
        <p:blipFill>
          <a:blip r:embed="rId2">
            <a:extLst>
              <a:ext uri="{28A0092B-C50C-407E-A947-70E740481C1C}">
                <a14:useLocalDpi xmlns:a14="http://schemas.microsoft.com/office/drawing/2010/main" val="0"/>
              </a:ext>
            </a:extLst>
          </a:blip>
          <a:stretch>
            <a:fillRect/>
          </a:stretch>
        </p:blipFill>
        <p:spPr>
          <a:xfrm>
            <a:off x="2819047" y="1082383"/>
            <a:ext cx="3081020" cy="2532380"/>
          </a:xfrm>
          <a:prstGeom prst="rect">
            <a:avLst/>
          </a:prstGeom>
        </p:spPr>
      </p:pic>
      <p:pic>
        <p:nvPicPr>
          <p:cNvPr id="9" name="Picture 8">
            <a:extLst>
              <a:ext uri="{FF2B5EF4-FFF2-40B4-BE49-F238E27FC236}">
                <a16:creationId xmlns:a16="http://schemas.microsoft.com/office/drawing/2014/main" id="{388552EF-B2FE-4A0E-AAFB-5B2E792ABCE9}"/>
              </a:ext>
            </a:extLst>
          </p:cNvPr>
          <p:cNvPicPr/>
          <p:nvPr/>
        </p:nvPicPr>
        <p:blipFill>
          <a:blip r:embed="rId3">
            <a:extLst>
              <a:ext uri="{28A0092B-C50C-407E-A947-70E740481C1C}">
                <a14:useLocalDpi xmlns:a14="http://schemas.microsoft.com/office/drawing/2010/main" val="0"/>
              </a:ext>
            </a:extLst>
          </a:blip>
          <a:stretch>
            <a:fillRect/>
          </a:stretch>
        </p:blipFill>
        <p:spPr>
          <a:xfrm>
            <a:off x="5998033" y="2620218"/>
            <a:ext cx="2962275" cy="2459355"/>
          </a:xfrm>
          <a:prstGeom prst="rect">
            <a:avLst/>
          </a:prstGeom>
        </p:spPr>
      </p:pic>
      <p:sp>
        <p:nvSpPr>
          <p:cNvPr id="10" name="Text Box 49">
            <a:extLst>
              <a:ext uri="{FF2B5EF4-FFF2-40B4-BE49-F238E27FC236}">
                <a16:creationId xmlns:a16="http://schemas.microsoft.com/office/drawing/2014/main" id="{EA5C7C1D-7441-443C-86D5-EA92CD036425}"/>
              </a:ext>
            </a:extLst>
          </p:cNvPr>
          <p:cNvSpPr txBox="1"/>
          <p:nvPr/>
        </p:nvSpPr>
        <p:spPr>
          <a:xfrm>
            <a:off x="9058274" y="2620218"/>
            <a:ext cx="2962275" cy="245935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400" dirty="0">
                <a:effectLst/>
                <a:ea typeface="DengXian" panose="02010600030101010101" pitchFamily="2" charset="-122"/>
                <a:cs typeface="Times New Roman" panose="02020603050405020304" pitchFamily="18" charset="0"/>
              </a:rPr>
              <a:t>Different distributions of the average value of all the strategies with increasing iterations (1000, 5000 and 10000).</a:t>
            </a:r>
          </a:p>
        </p:txBody>
      </p:sp>
      <mc:AlternateContent xmlns:mc="http://schemas.openxmlformats.org/markup-compatibility/2006" xmlns:a14="http://schemas.microsoft.com/office/drawing/2010/main">
        <mc:Choice Requires="a14">
          <p:sp>
            <p:nvSpPr>
              <p:cNvPr id="8" name="Text Box 40">
                <a:extLst>
                  <a:ext uri="{FF2B5EF4-FFF2-40B4-BE49-F238E27FC236}">
                    <a16:creationId xmlns:a16="http://schemas.microsoft.com/office/drawing/2014/main" id="{52D918EC-2806-45F5-8A84-5AEF4A9EA58C}"/>
                  </a:ext>
                </a:extLst>
              </p:cNvPr>
              <p:cNvSpPr txBox="1"/>
              <p:nvPr/>
            </p:nvSpPr>
            <p:spPr>
              <a:xfrm>
                <a:off x="171451" y="1078918"/>
                <a:ext cx="2518740" cy="245935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400" dirty="0">
                    <a:effectLst/>
                    <a:ea typeface="DengXian" panose="02010600030101010101" pitchFamily="2" charset="-122"/>
                    <a:cs typeface="Times New Roman" panose="02020603050405020304" pitchFamily="18" charset="0"/>
                  </a:rPr>
                  <a:t>Performance of the 3 best, the 3 worst and 3 randomly chosen players (</a:t>
                </a:r>
                <a14:m>
                  <m:oMath xmlns:m="http://schemas.openxmlformats.org/officeDocument/2006/math">
                    <m:r>
                      <a:rPr lang="en-US" sz="2400" i="1">
                        <a:effectLst/>
                        <a:latin typeface="Cambria Math" panose="02040503050406030204" pitchFamily="18" charset="0"/>
                        <a:ea typeface="DengXian" panose="02010600030101010101" pitchFamily="2" charset="-122"/>
                        <a:cs typeface="Times New Roman" panose="02020603050405020304" pitchFamily="18" charset="0"/>
                      </a:rPr>
                      <m:t>𝑁</m:t>
                    </m:r>
                  </m:oMath>
                </a14:m>
                <a:r>
                  <a:rPr lang="en-US" sz="2400" dirty="0">
                    <a:effectLst/>
                    <a:ea typeface="DengXian" panose="02010600030101010101" pitchFamily="2" charset="-122"/>
                    <a:cs typeface="Times New Roman" panose="02020603050405020304" pitchFamily="18" charset="0"/>
                  </a:rPr>
                  <a:t> = 1001, </a:t>
                </a:r>
                <a14:m>
                  <m:oMath xmlns:m="http://schemas.openxmlformats.org/officeDocument/2006/math">
                    <m:r>
                      <a:rPr lang="en-US" sz="2400" i="1">
                        <a:effectLst/>
                        <a:latin typeface="Cambria Math" panose="02040503050406030204" pitchFamily="18" charset="0"/>
                        <a:ea typeface="DengXian" panose="02010600030101010101" pitchFamily="2" charset="-122"/>
                        <a:cs typeface="Times New Roman" panose="02020603050405020304" pitchFamily="18" charset="0"/>
                      </a:rPr>
                      <m:t>𝑀</m:t>
                    </m:r>
                  </m:oMath>
                </a14:m>
                <a:r>
                  <a:rPr lang="en-US" sz="2400" dirty="0">
                    <a:effectLst/>
                    <a:ea typeface="DengXian" panose="02010600030101010101" pitchFamily="2" charset="-122"/>
                    <a:cs typeface="Times New Roman" panose="02020603050405020304" pitchFamily="18" charset="0"/>
                  </a:rPr>
                  <a:t> = 10, </a:t>
                </a:r>
                <a14:m>
                  <m:oMath xmlns:m="http://schemas.openxmlformats.org/officeDocument/2006/math">
                    <m:r>
                      <a:rPr lang="en-US" sz="2400" i="1">
                        <a:effectLst/>
                        <a:latin typeface="Cambria Math" panose="02040503050406030204" pitchFamily="18" charset="0"/>
                        <a:ea typeface="DengXian" panose="02010600030101010101" pitchFamily="2" charset="-122"/>
                        <a:cs typeface="Times New Roman" panose="02020603050405020304" pitchFamily="18" charset="0"/>
                      </a:rPr>
                      <m:t>𝑆</m:t>
                    </m:r>
                  </m:oMath>
                </a14:m>
                <a:r>
                  <a:rPr lang="en-US" sz="2400" dirty="0">
                    <a:effectLst/>
                    <a:ea typeface="DengXian" panose="02010600030101010101" pitchFamily="2" charset="-122"/>
                    <a:cs typeface="Times New Roman" panose="02020603050405020304" pitchFamily="18" charset="0"/>
                  </a:rPr>
                  <a:t> =5).</a:t>
                </a:r>
              </a:p>
            </p:txBody>
          </p:sp>
        </mc:Choice>
        <mc:Fallback xmlns="">
          <p:sp>
            <p:nvSpPr>
              <p:cNvPr id="8" name="Text Box 40">
                <a:extLst>
                  <a:ext uri="{FF2B5EF4-FFF2-40B4-BE49-F238E27FC236}">
                    <a16:creationId xmlns:a16="http://schemas.microsoft.com/office/drawing/2014/main" id="{52D918EC-2806-45F5-8A84-5AEF4A9EA58C}"/>
                  </a:ext>
                </a:extLst>
              </p:cNvPr>
              <p:cNvSpPr txBox="1">
                <a:spLocks noRot="1" noChangeAspect="1" noMove="1" noResize="1" noEditPoints="1" noAdjustHandles="1" noChangeArrowheads="1" noChangeShapeType="1" noTextEdit="1"/>
              </p:cNvSpPr>
              <p:nvPr/>
            </p:nvSpPr>
            <p:spPr>
              <a:xfrm>
                <a:off x="171451" y="1078918"/>
                <a:ext cx="2518740" cy="2459355"/>
              </a:xfrm>
              <a:prstGeom prst="rect">
                <a:avLst/>
              </a:prstGeom>
              <a:blipFill>
                <a:blip r:embed="rId4"/>
                <a:stretch>
                  <a:fillRect l="-3623" t="-1733" r="-2899" b="-3960"/>
                </a:stretch>
              </a:blipFill>
              <a:ln w="6350">
                <a:solidFill>
                  <a:prstClr val="black"/>
                </a:solidFill>
              </a:ln>
            </p:spPr>
            <p:txBody>
              <a:bodyPr/>
              <a:lstStyle/>
              <a:p>
                <a:r>
                  <a:rPr lang="en-US">
                    <a:noFill/>
                  </a:rPr>
                  <a:t> </a:t>
                </a:r>
              </a:p>
            </p:txBody>
          </p:sp>
        </mc:Fallback>
      </mc:AlternateContent>
    </p:spTree>
    <p:extLst>
      <p:ext uri="{BB962C8B-B14F-4D97-AF65-F5344CB8AC3E}">
        <p14:creationId xmlns:p14="http://schemas.microsoft.com/office/powerpoint/2010/main" val="3535659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715" y="500662"/>
            <a:ext cx="9144000" cy="712188"/>
          </a:xfrm>
        </p:spPr>
        <p:txBody>
          <a:bodyPr>
            <a:normAutofit/>
          </a:bodyPr>
          <a:lstStyle/>
          <a:p>
            <a:r>
              <a:rPr lang="en-US" sz="4400" b="1" dirty="0"/>
              <a:t>Game Theory Models</a:t>
            </a:r>
            <a:endParaRPr lang="en-US" sz="4000" b="1" dirty="0"/>
          </a:p>
        </p:txBody>
      </p:sp>
      <p:sp>
        <p:nvSpPr>
          <p:cNvPr id="3" name="Subtitle 2"/>
          <p:cNvSpPr>
            <a:spLocks noGrp="1"/>
          </p:cNvSpPr>
          <p:nvPr>
            <p:ph type="subTitle" idx="1"/>
          </p:nvPr>
        </p:nvSpPr>
        <p:spPr>
          <a:xfrm>
            <a:off x="653630" y="1509712"/>
            <a:ext cx="10700169" cy="4549775"/>
          </a:xfrm>
        </p:spPr>
        <p:txBody>
          <a:bodyPr>
            <a:noAutofit/>
          </a:bodyPr>
          <a:lstStyle/>
          <a:p>
            <a:pPr algn="l"/>
            <a:r>
              <a:rPr lang="en-US" b="1" dirty="0"/>
              <a:t>Introduction </a:t>
            </a:r>
            <a:r>
              <a:rPr lang="en-US" dirty="0"/>
              <a:t>(</a:t>
            </a:r>
            <a:r>
              <a:rPr lang="en-US" dirty="0" err="1"/>
              <a:t>Econophysics</a:t>
            </a:r>
            <a:r>
              <a:rPr lang="en-US" dirty="0"/>
              <a:t> Chapter 9)</a:t>
            </a:r>
          </a:p>
          <a:p>
            <a:pPr algn="l"/>
            <a:r>
              <a:rPr lang="en-US" dirty="0"/>
              <a:t>Agent-based models are proposed to explain the stylized facts of market data (e.g. fat tails and volatility clustering). </a:t>
            </a:r>
          </a:p>
          <a:p>
            <a:pPr algn="l"/>
            <a:r>
              <a:rPr lang="en-US" dirty="0"/>
              <a:t>Agents are selfish and they compete in the market for profits. </a:t>
            </a:r>
            <a:r>
              <a:rPr lang="en-US" dirty="0">
                <a:solidFill>
                  <a:srgbClr val="FF0000"/>
                </a:solidFill>
              </a:rPr>
              <a:t>Population games </a:t>
            </a:r>
            <a:r>
              <a:rPr lang="en-US" dirty="0"/>
              <a:t>are required for the description.</a:t>
            </a:r>
          </a:p>
          <a:p>
            <a:pPr algn="l"/>
            <a:endParaRPr lang="en-US" sz="1200" dirty="0"/>
          </a:p>
          <a:p>
            <a:pPr algn="l"/>
            <a:r>
              <a:rPr lang="en-US" b="1" dirty="0"/>
              <a:t>What is a game?</a:t>
            </a:r>
          </a:p>
          <a:p>
            <a:pPr algn="l"/>
            <a:r>
              <a:rPr lang="en-US" dirty="0"/>
              <a:t>A competition between two or more players, where each opponent acts in a rational manner, trying to resolve the conflict in their own favor.</a:t>
            </a:r>
          </a:p>
          <a:p>
            <a:pPr algn="l"/>
            <a:endParaRPr lang="en-US" dirty="0"/>
          </a:p>
          <a:p>
            <a:pPr algn="l"/>
            <a:endParaRPr lang="en-US" dirty="0"/>
          </a:p>
        </p:txBody>
      </p:sp>
      <p:sp>
        <p:nvSpPr>
          <p:cNvPr id="7" name="Slide Number Placeholder 6"/>
          <p:cNvSpPr>
            <a:spLocks noGrp="1"/>
          </p:cNvSpPr>
          <p:nvPr>
            <p:ph type="sldNum" sz="quarter" idx="12"/>
          </p:nvPr>
        </p:nvSpPr>
        <p:spPr/>
        <p:txBody>
          <a:bodyPr/>
          <a:lstStyle/>
          <a:p>
            <a:fld id="{93CFEB5B-16A8-4DEE-BB2E-0D48B630DA04}" type="slidenum">
              <a:rPr lang="en-US" sz="1400" smtClean="0">
                <a:solidFill>
                  <a:schemeClr val="tx1"/>
                </a:solidFill>
              </a:rPr>
              <a:t>3</a:t>
            </a:fld>
            <a:endParaRPr lang="en-US" sz="1400" dirty="0">
              <a:solidFill>
                <a:schemeClr val="tx1"/>
              </a:solidFill>
            </a:endParaRPr>
          </a:p>
        </p:txBody>
      </p:sp>
    </p:spTree>
    <p:extLst>
      <p:ext uri="{BB962C8B-B14F-4D97-AF65-F5344CB8AC3E}">
        <p14:creationId xmlns:p14="http://schemas.microsoft.com/office/powerpoint/2010/main" val="71853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715" y="500662"/>
            <a:ext cx="9144000" cy="712188"/>
          </a:xfrm>
        </p:spPr>
        <p:txBody>
          <a:bodyPr>
            <a:normAutofit/>
          </a:bodyPr>
          <a:lstStyle/>
          <a:p>
            <a:r>
              <a:rPr lang="en-US" sz="4400" b="1" dirty="0"/>
              <a:t>Characteristics of Games</a:t>
            </a:r>
            <a:endParaRPr lang="en-US" sz="4000" b="1" dirty="0"/>
          </a:p>
        </p:txBody>
      </p:sp>
      <p:sp>
        <p:nvSpPr>
          <p:cNvPr id="3" name="Subtitle 2"/>
          <p:cNvSpPr>
            <a:spLocks noGrp="1"/>
          </p:cNvSpPr>
          <p:nvPr>
            <p:ph type="subTitle" idx="1"/>
          </p:nvPr>
        </p:nvSpPr>
        <p:spPr>
          <a:xfrm>
            <a:off x="653630" y="1509712"/>
            <a:ext cx="10700169" cy="4549775"/>
          </a:xfrm>
        </p:spPr>
        <p:txBody>
          <a:bodyPr>
            <a:noAutofit/>
          </a:bodyPr>
          <a:lstStyle/>
          <a:p>
            <a:pPr algn="l"/>
            <a:r>
              <a:rPr lang="en-US" dirty="0"/>
              <a:t>(1) The number of players is </a:t>
            </a:r>
            <a:r>
              <a:rPr lang="en-US" dirty="0">
                <a:solidFill>
                  <a:srgbClr val="FF0000"/>
                </a:solidFill>
              </a:rPr>
              <a:t>finite</a:t>
            </a:r>
            <a:r>
              <a:rPr lang="en-US" dirty="0"/>
              <a:t>.</a:t>
            </a:r>
          </a:p>
          <a:p>
            <a:pPr algn="l"/>
            <a:r>
              <a:rPr lang="en-US" dirty="0"/>
              <a:t>(2) There is a </a:t>
            </a:r>
            <a:r>
              <a:rPr lang="en-US" dirty="0">
                <a:solidFill>
                  <a:srgbClr val="FF0000"/>
                </a:solidFill>
              </a:rPr>
              <a:t>conflict</a:t>
            </a:r>
            <a:r>
              <a:rPr lang="en-US" dirty="0"/>
              <a:t> of interest between the players.</a:t>
            </a:r>
          </a:p>
          <a:p>
            <a:pPr algn="l"/>
            <a:r>
              <a:rPr lang="en-US" dirty="0"/>
              <a:t>(3) The players act </a:t>
            </a:r>
            <a:r>
              <a:rPr lang="en-US" dirty="0">
                <a:solidFill>
                  <a:srgbClr val="FF0000"/>
                </a:solidFill>
              </a:rPr>
              <a:t>rationally</a:t>
            </a:r>
            <a:r>
              <a:rPr lang="en-US" dirty="0"/>
              <a:t> and intelligently.</a:t>
            </a:r>
          </a:p>
          <a:p>
            <a:pPr algn="l"/>
            <a:r>
              <a:rPr lang="en-US" dirty="0"/>
              <a:t>(4) The </a:t>
            </a:r>
            <a:r>
              <a:rPr lang="en-US" dirty="0">
                <a:solidFill>
                  <a:srgbClr val="FF0000"/>
                </a:solidFill>
              </a:rPr>
              <a:t>rules</a:t>
            </a:r>
            <a:r>
              <a:rPr lang="en-US" dirty="0"/>
              <a:t> governing the choices are specified and known to all players.</a:t>
            </a:r>
          </a:p>
          <a:p>
            <a:pPr algn="l"/>
            <a:r>
              <a:rPr lang="en-US" dirty="0"/>
              <a:t>(5) Each player has a finite set of </a:t>
            </a:r>
            <a:r>
              <a:rPr lang="en-US" dirty="0">
                <a:solidFill>
                  <a:srgbClr val="FF0000"/>
                </a:solidFill>
              </a:rPr>
              <a:t>strategies</a:t>
            </a:r>
            <a:r>
              <a:rPr lang="en-US" dirty="0"/>
              <a:t>.</a:t>
            </a:r>
          </a:p>
          <a:p>
            <a:pPr algn="l"/>
            <a:r>
              <a:rPr lang="en-US" dirty="0"/>
              <a:t>(6) The players make individual decisions without communicating directly and </a:t>
            </a:r>
            <a:r>
              <a:rPr lang="en-US" dirty="0">
                <a:solidFill>
                  <a:srgbClr val="FF0000"/>
                </a:solidFill>
              </a:rPr>
              <a:t>simultaneously</a:t>
            </a:r>
            <a:r>
              <a:rPr lang="en-US" dirty="0"/>
              <a:t> select their respective courses of action.</a:t>
            </a:r>
          </a:p>
          <a:p>
            <a:pPr algn="l"/>
            <a:r>
              <a:rPr lang="en-US" dirty="0"/>
              <a:t>(7) The </a:t>
            </a:r>
            <a:r>
              <a:rPr lang="en-US" dirty="0">
                <a:solidFill>
                  <a:srgbClr val="FF0000"/>
                </a:solidFill>
              </a:rPr>
              <a:t>payoff</a:t>
            </a:r>
            <a:r>
              <a:rPr lang="en-US" dirty="0"/>
              <a:t> is fixed and determined in advance.</a:t>
            </a:r>
          </a:p>
          <a:p>
            <a:pPr algn="l"/>
            <a:endParaRPr lang="en-US" dirty="0"/>
          </a:p>
          <a:p>
            <a:pPr algn="l"/>
            <a:endParaRPr lang="en-US" dirty="0"/>
          </a:p>
        </p:txBody>
      </p:sp>
      <p:sp>
        <p:nvSpPr>
          <p:cNvPr id="7" name="Slide Number Placeholder 6"/>
          <p:cNvSpPr>
            <a:spLocks noGrp="1"/>
          </p:cNvSpPr>
          <p:nvPr>
            <p:ph type="sldNum" sz="quarter" idx="12"/>
          </p:nvPr>
        </p:nvSpPr>
        <p:spPr/>
        <p:txBody>
          <a:bodyPr/>
          <a:lstStyle/>
          <a:p>
            <a:fld id="{93CFEB5B-16A8-4DEE-BB2E-0D48B630DA04}" type="slidenum">
              <a:rPr lang="en-US" sz="1400" smtClean="0">
                <a:solidFill>
                  <a:schemeClr val="tx1"/>
                </a:solidFill>
              </a:rPr>
              <a:t>4</a:t>
            </a:fld>
            <a:endParaRPr lang="en-US" sz="1400" dirty="0">
              <a:solidFill>
                <a:schemeClr val="tx1"/>
              </a:solidFill>
            </a:endParaRPr>
          </a:p>
        </p:txBody>
      </p:sp>
    </p:spTree>
    <p:extLst>
      <p:ext uri="{BB962C8B-B14F-4D97-AF65-F5344CB8AC3E}">
        <p14:creationId xmlns:p14="http://schemas.microsoft.com/office/powerpoint/2010/main" val="1831629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32556"/>
            <a:ext cx="9144000" cy="712188"/>
          </a:xfrm>
        </p:spPr>
        <p:txBody>
          <a:bodyPr>
            <a:normAutofit/>
          </a:bodyPr>
          <a:lstStyle/>
          <a:p>
            <a:r>
              <a:rPr lang="en-US" sz="4400" b="1" dirty="0"/>
              <a:t>Concepts in Game Theory</a:t>
            </a:r>
            <a:endParaRPr lang="en-US" sz="4000" b="1"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790038" y="1458150"/>
                <a:ext cx="10395035" cy="4142550"/>
              </a:xfrm>
            </p:spPr>
            <p:txBody>
              <a:bodyPr>
                <a:noAutofit/>
              </a:bodyPr>
              <a:lstStyle/>
              <a:p>
                <a:pPr algn="l"/>
                <a:r>
                  <a:rPr lang="en-US" dirty="0">
                    <a:solidFill>
                      <a:srgbClr val="FF0000"/>
                    </a:solidFill>
                  </a:rPr>
                  <a:t>Strategy</a:t>
                </a:r>
                <a:r>
                  <a:rPr lang="en-US" dirty="0"/>
                  <a:t>: a set of rules or courses of action by which a player makes decisions.</a:t>
                </a:r>
              </a:p>
              <a:p>
                <a:pPr algn="l"/>
                <a:r>
                  <a:rPr lang="en-US" dirty="0">
                    <a:solidFill>
                      <a:srgbClr val="FF0000"/>
                    </a:solidFill>
                  </a:rPr>
                  <a:t>Pure strategy</a:t>
                </a:r>
                <a:r>
                  <a:rPr lang="en-US" dirty="0"/>
                  <a:t>: the same strategy is selected each time.</a:t>
                </a:r>
              </a:p>
              <a:p>
                <a:pPr algn="l"/>
                <a:r>
                  <a:rPr lang="en-US" dirty="0">
                    <a:solidFill>
                      <a:srgbClr val="FF0000"/>
                    </a:solidFill>
                  </a:rPr>
                  <a:t>Mixed strategy</a:t>
                </a:r>
                <a:r>
                  <a:rPr lang="en-US" dirty="0"/>
                  <a:t>: more than one strategy is selected with fixed probabilities.</a:t>
                </a:r>
              </a:p>
              <a:p>
                <a:pPr algn="l"/>
                <a:r>
                  <a:rPr lang="en-US" dirty="0">
                    <a:solidFill>
                      <a:srgbClr val="FF0000"/>
                    </a:solidFill>
                  </a:rPr>
                  <a:t>Optimum strategy</a:t>
                </a:r>
                <a:r>
                  <a:rPr lang="en-US" dirty="0"/>
                  <a:t>: Any changes from the optimum strategy result in a decreased payoff of the player.</a:t>
                </a:r>
              </a:p>
              <a:p>
                <a:pPr algn="l"/>
                <a:r>
                  <a:rPr lang="en-US" dirty="0">
                    <a:solidFill>
                      <a:srgbClr val="FF0000"/>
                    </a:solidFill>
                  </a:rPr>
                  <a:t>Two-person game</a:t>
                </a:r>
              </a:p>
              <a:p>
                <a:pPr algn="l"/>
                <a14:m>
                  <m:oMath xmlns:m="http://schemas.openxmlformats.org/officeDocument/2006/math">
                    <m:r>
                      <a:rPr lang="en-US" i="1" dirty="0" smtClean="0">
                        <a:solidFill>
                          <a:srgbClr val="FF0000"/>
                        </a:solidFill>
                        <a:latin typeface="Cambria Math" panose="02040503050406030204" pitchFamily="18" charset="0"/>
                      </a:rPr>
                      <m:t>𝑁</m:t>
                    </m:r>
                  </m:oMath>
                </a14:m>
                <a:r>
                  <a:rPr lang="en-US" dirty="0">
                    <a:solidFill>
                      <a:srgbClr val="FF0000"/>
                    </a:solidFill>
                  </a:rPr>
                  <a:t>-person game</a:t>
                </a:r>
              </a:p>
              <a:p>
                <a:pPr algn="l"/>
                <a:r>
                  <a:rPr lang="en-US" dirty="0">
                    <a:solidFill>
                      <a:srgbClr val="FF0000"/>
                    </a:solidFill>
                  </a:rPr>
                  <a:t>Zero-sum game</a:t>
                </a:r>
              </a:p>
              <a:p>
                <a:pPr algn="l"/>
                <a:r>
                  <a:rPr lang="en-US" dirty="0">
                    <a:solidFill>
                      <a:srgbClr val="FF0000"/>
                    </a:solidFill>
                  </a:rPr>
                  <a:t>Nonzero-sum game</a:t>
                </a:r>
              </a:p>
              <a:p>
                <a:pPr algn="l"/>
                <a:endParaRPr lang="en-US"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790038" y="1458150"/>
                <a:ext cx="10395035" cy="4142550"/>
              </a:xfrm>
              <a:blipFill>
                <a:blip r:embed="rId2"/>
                <a:stretch>
                  <a:fillRect l="-938" t="-2059"/>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a:xfrm>
            <a:off x="9220384" y="6321245"/>
            <a:ext cx="2743200" cy="365125"/>
          </a:xfrm>
        </p:spPr>
        <p:txBody>
          <a:bodyPr/>
          <a:lstStyle/>
          <a:p>
            <a:fld id="{93CFEB5B-16A8-4DEE-BB2E-0D48B630DA04}" type="slidenum">
              <a:rPr lang="en-US" sz="1400" smtClean="0">
                <a:solidFill>
                  <a:schemeClr val="tx1"/>
                </a:solidFill>
              </a:rPr>
              <a:t>5</a:t>
            </a:fld>
            <a:endParaRPr lang="en-US" sz="1400">
              <a:solidFill>
                <a:schemeClr val="tx1"/>
              </a:solidFill>
            </a:endParaRPr>
          </a:p>
        </p:txBody>
      </p:sp>
    </p:spTree>
    <p:extLst>
      <p:ext uri="{BB962C8B-B14F-4D97-AF65-F5344CB8AC3E}">
        <p14:creationId xmlns:p14="http://schemas.microsoft.com/office/powerpoint/2010/main" val="343218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1924"/>
            <a:ext cx="9144000" cy="712188"/>
          </a:xfrm>
        </p:spPr>
        <p:txBody>
          <a:bodyPr>
            <a:normAutofit/>
          </a:bodyPr>
          <a:lstStyle/>
          <a:p>
            <a:r>
              <a:rPr lang="en-US" sz="4400" b="1" dirty="0"/>
              <a:t>Payoff Table (Normal Form)</a:t>
            </a:r>
            <a:endParaRPr lang="en-US" sz="4000" b="1" dirty="0"/>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447135" y="3243914"/>
                <a:ext cx="11146151" cy="3344482"/>
              </a:xfrm>
            </p:spPr>
            <p:txBody>
              <a:bodyPr>
                <a:normAutofit fontScale="92500" lnSpcReduction="20000"/>
              </a:bodyPr>
              <a:lstStyle/>
              <a:p>
                <a:pPr algn="l"/>
                <a:r>
                  <a:rPr lang="en-US" dirty="0">
                    <a:solidFill>
                      <a:srgbClr val="FF0000"/>
                    </a:solidFill>
                  </a:rPr>
                  <a:t>Payoff matrix</a:t>
                </a:r>
              </a:p>
              <a:p>
                <a:pPr algn="l"/>
                <a:r>
                  <a:rPr lang="en-US" dirty="0"/>
                  <a:t>Player A’s payoff matrix</a:t>
                </a:r>
              </a:p>
              <a:p>
                <a:pPr algn="l"/>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                               </m:t>
                      </m:r>
                      <m:r>
                        <m:rPr>
                          <m:sty m:val="p"/>
                        </m:rPr>
                        <a:rPr lang="en-US" smtClean="0">
                          <a:solidFill>
                            <a:schemeClr val="bg1">
                              <a:lumMod val="50000"/>
                            </a:schemeClr>
                          </a:solidFill>
                          <a:latin typeface="Cambria Math" panose="02040503050406030204" pitchFamily="18" charset="0"/>
                        </a:rPr>
                        <m:t>Player</m:t>
                      </m:r>
                      <m:r>
                        <a:rPr lang="en-US" smtClean="0">
                          <a:solidFill>
                            <a:schemeClr val="bg1">
                              <a:lumMod val="50000"/>
                            </a:schemeClr>
                          </a:solidFill>
                          <a:latin typeface="Cambria Math" panose="02040503050406030204" pitchFamily="18" charset="0"/>
                        </a:rPr>
                        <m:t> </m:t>
                      </m:r>
                      <m:r>
                        <m:rPr>
                          <m:sty m:val="p"/>
                        </m:rPr>
                        <a:rPr lang="en-US" smtClean="0">
                          <a:solidFill>
                            <a:schemeClr val="bg1">
                              <a:lumMod val="50000"/>
                            </a:schemeClr>
                          </a:solidFill>
                          <a:latin typeface="Cambria Math" panose="02040503050406030204" pitchFamily="18" charset="0"/>
                        </a:rPr>
                        <m:t>B</m:t>
                      </m:r>
                    </m:oMath>
                  </m:oMathPara>
                </a14:m>
                <a:endParaRPr lang="en-US" dirty="0">
                  <a:solidFill>
                    <a:schemeClr val="bg1">
                      <a:lumMod val="50000"/>
                    </a:schemeClr>
                  </a:solidFill>
                </a:endParaRPr>
              </a:p>
              <a:p>
                <a:pPr algn="l"/>
                <a14:m>
                  <m:oMathPara xmlns:m="http://schemas.openxmlformats.org/officeDocument/2006/math">
                    <m:oMathParaPr>
                      <m:jc m:val="centerGroup"/>
                    </m:oMathParaPr>
                    <m:oMath xmlns:m="http://schemas.openxmlformats.org/officeDocument/2006/math">
                      <m:r>
                        <a:rPr lang="en-US" i="1">
                          <a:solidFill>
                            <a:schemeClr val="bg1">
                              <a:lumMod val="50000"/>
                            </a:schemeClr>
                          </a:solidFill>
                          <a:latin typeface="Cambria Math" panose="02040503050406030204" pitchFamily="18" charset="0"/>
                        </a:rPr>
                        <m:t>                                 </m:t>
                      </m:r>
                      <m:m>
                        <m:mPr>
                          <m:mcs>
                            <m:mc>
                              <m:mcPr>
                                <m:count m:val="2"/>
                                <m:mcJc m:val="center"/>
                              </m:mcPr>
                            </m:mc>
                          </m:mcs>
                          <m:ctrlPr>
                            <a:rPr lang="en-US" i="1">
                              <a:solidFill>
                                <a:schemeClr val="bg1">
                                  <a:lumMod val="50000"/>
                                </a:schemeClr>
                              </a:solidFill>
                              <a:latin typeface="Cambria Math" panose="02040503050406030204" pitchFamily="18" charset="0"/>
                            </a:rPr>
                          </m:ctrlPr>
                        </m:mPr>
                        <m:mr>
                          <m:e>
                            <m:r>
                              <m:rPr>
                                <m:sty m:val="p"/>
                              </m:rPr>
                              <a:rPr lang="en-US">
                                <a:solidFill>
                                  <a:schemeClr val="bg1">
                                    <a:lumMod val="50000"/>
                                  </a:schemeClr>
                                </a:solidFill>
                                <a:latin typeface="Cambria Math" panose="02040503050406030204" pitchFamily="18" charset="0"/>
                              </a:rPr>
                              <m:t>Left</m:t>
                            </m:r>
                          </m:e>
                          <m:e>
                            <m:r>
                              <m:rPr>
                                <m:sty m:val="p"/>
                              </m:rPr>
                              <a:rPr lang="en-US">
                                <a:solidFill>
                                  <a:schemeClr val="bg1">
                                    <a:lumMod val="50000"/>
                                  </a:schemeClr>
                                </a:solidFill>
                                <a:latin typeface="Cambria Math" panose="02040503050406030204" pitchFamily="18" charset="0"/>
                              </a:rPr>
                              <m:t>Right</m:t>
                            </m:r>
                          </m:e>
                        </m:mr>
                      </m:m>
                    </m:oMath>
                  </m:oMathPara>
                </a14:m>
                <a:endParaRPr lang="en-US" dirty="0">
                  <a:solidFill>
                    <a:schemeClr val="bg1">
                      <a:lumMod val="50000"/>
                    </a:schemeClr>
                  </a:solidFill>
                </a:endParaRPr>
              </a:p>
              <a:p>
                <a:pPr algn="l"/>
                <a14:m>
                  <m:oMathPara xmlns:m="http://schemas.openxmlformats.org/officeDocument/2006/math">
                    <m:oMathParaPr>
                      <m:jc m:val="centerGroup"/>
                    </m:oMathParaPr>
                    <m:oMath xmlns:m="http://schemas.openxmlformats.org/officeDocument/2006/math">
                      <m:r>
                        <m:rPr>
                          <m:sty m:val="p"/>
                        </m:rPr>
                        <a:rPr lang="en-US" smtClean="0">
                          <a:solidFill>
                            <a:schemeClr val="bg1">
                              <a:lumMod val="50000"/>
                            </a:schemeClr>
                          </a:solidFill>
                          <a:latin typeface="Cambria Math" panose="02040503050406030204" pitchFamily="18" charset="0"/>
                        </a:rPr>
                        <m:t>Player</m:t>
                      </m:r>
                      <m:r>
                        <a:rPr lang="en-US" smtClean="0">
                          <a:solidFill>
                            <a:schemeClr val="bg1">
                              <a:lumMod val="50000"/>
                            </a:schemeClr>
                          </a:solidFill>
                          <a:latin typeface="Cambria Math" panose="02040503050406030204" pitchFamily="18" charset="0"/>
                        </a:rPr>
                        <m:t> </m:t>
                      </m:r>
                      <m:r>
                        <m:rPr>
                          <m:sty m:val="p"/>
                        </m:rPr>
                        <a:rPr lang="en-US" smtClean="0">
                          <a:solidFill>
                            <a:schemeClr val="bg1">
                              <a:lumMod val="50000"/>
                            </a:schemeClr>
                          </a:solidFill>
                          <a:latin typeface="Cambria Math" panose="02040503050406030204" pitchFamily="18" charset="0"/>
                        </a:rPr>
                        <m:t>A</m:t>
                      </m:r>
                      <m:r>
                        <a:rPr lang="en-US" smtClean="0">
                          <a:solidFill>
                            <a:schemeClr val="bg1">
                              <a:lumMod val="50000"/>
                            </a:schemeClr>
                          </a:solidFill>
                          <a:latin typeface="Cambria Math" panose="02040503050406030204" pitchFamily="18" charset="0"/>
                        </a:rPr>
                        <m:t>   </m:t>
                      </m:r>
                      <m:m>
                        <m:mPr>
                          <m:mcs>
                            <m:mc>
                              <m:mcPr>
                                <m:count m:val="1"/>
                                <m:mcJc m:val="center"/>
                              </m:mcPr>
                            </m:mc>
                          </m:mcs>
                          <m:ctrlPr>
                            <a:rPr lang="en-US" i="1">
                              <a:solidFill>
                                <a:schemeClr val="bg1">
                                  <a:lumMod val="50000"/>
                                </a:schemeClr>
                              </a:solidFill>
                              <a:latin typeface="Cambria Math" panose="02040503050406030204" pitchFamily="18" charset="0"/>
                            </a:rPr>
                          </m:ctrlPr>
                        </m:mPr>
                        <m:mr>
                          <m:e>
                            <m:r>
                              <m:rPr>
                                <m:sty m:val="p"/>
                              </m:rPr>
                              <a:rPr lang="en-US">
                                <a:solidFill>
                                  <a:schemeClr val="bg1">
                                    <a:lumMod val="50000"/>
                                  </a:schemeClr>
                                </a:solidFill>
                                <a:latin typeface="Cambria Math" panose="02040503050406030204" pitchFamily="18" charset="0"/>
                              </a:rPr>
                              <m:t>Up</m:t>
                            </m:r>
                          </m:e>
                        </m:mr>
                        <m:mr>
                          <m:e>
                            <m:r>
                              <m:rPr>
                                <m:sty m:val="p"/>
                              </m:rPr>
                              <a:rPr lang="en-US">
                                <a:solidFill>
                                  <a:schemeClr val="bg1">
                                    <a:lumMod val="50000"/>
                                  </a:schemeClr>
                                </a:solidFill>
                                <a:latin typeface="Cambria Math" panose="02040503050406030204" pitchFamily="18" charset="0"/>
                              </a:rPr>
                              <m:t>Down</m:t>
                            </m:r>
                          </m:e>
                        </m:mr>
                      </m:m>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a:rPr lang="en-US" i="1">
                                    <a:latin typeface="Cambria Math" panose="02040503050406030204" pitchFamily="18" charset="0"/>
                                  </a:rPr>
                                  <m:t>4</m:t>
                                </m:r>
                              </m:e>
                              <m:e>
                                <m:r>
                                  <a:rPr lang="en-US" i="1">
                                    <a:latin typeface="Cambria Math" panose="02040503050406030204" pitchFamily="18" charset="0"/>
                                  </a:rPr>
                                  <m:t>−1</m:t>
                                </m:r>
                              </m:e>
                            </m:mr>
                            <m:mr>
                              <m:e>
                                <m:r>
                                  <a:rPr lang="en-US" i="1">
                                    <a:latin typeface="Cambria Math" panose="02040503050406030204" pitchFamily="18" charset="0"/>
                                  </a:rPr>
                                  <m:t>0</m:t>
                                </m:r>
                              </m:e>
                              <m:e>
                                <m:r>
                                  <a:rPr lang="en-US" i="1">
                                    <a:latin typeface="Cambria Math" panose="02040503050406030204" pitchFamily="18" charset="0"/>
                                  </a:rPr>
                                  <m:t>3</m:t>
                                </m:r>
                              </m:e>
                            </m:mr>
                          </m:m>
                        </m:e>
                      </m:d>
                    </m:oMath>
                  </m:oMathPara>
                </a14:m>
                <a:endParaRPr lang="en-US" dirty="0"/>
              </a:p>
              <a:p>
                <a:pPr algn="l"/>
                <a:r>
                  <a:rPr lang="en-US" dirty="0"/>
                  <a:t>Player B’s payoff matrix</a:t>
                </a:r>
              </a:p>
              <a:p>
                <a:pPr algn="l"/>
                <a14:m>
                  <m:oMathPara xmlns:m="http://schemas.openxmlformats.org/officeDocument/2006/math">
                    <m:oMathParaPr>
                      <m:jc m:val="centerGroup"/>
                    </m:oMathParaPr>
                    <m:oMath xmlns:m="http://schemas.openxmlformats.org/officeDocument/2006/math">
                      <m:r>
                        <a:rPr lang="en-US" i="1" smtClean="0">
                          <a:solidFill>
                            <a:schemeClr val="bg1">
                              <a:lumMod val="50000"/>
                            </a:schemeClr>
                          </a:solidFill>
                          <a:latin typeface="Cambria Math" panose="02040503050406030204" pitchFamily="18" charset="0"/>
                        </a:rPr>
                        <m:t>                               </m:t>
                      </m:r>
                      <m:r>
                        <m:rPr>
                          <m:sty m:val="p"/>
                        </m:rPr>
                        <a:rPr lang="en-US">
                          <a:solidFill>
                            <a:schemeClr val="bg1">
                              <a:lumMod val="50000"/>
                            </a:schemeClr>
                          </a:solidFill>
                          <a:latin typeface="Cambria Math" panose="02040503050406030204" pitchFamily="18" charset="0"/>
                        </a:rPr>
                        <m:t>Player</m:t>
                      </m:r>
                      <m:r>
                        <a:rPr lang="en-US">
                          <a:solidFill>
                            <a:schemeClr val="bg1">
                              <a:lumMod val="50000"/>
                            </a:schemeClr>
                          </a:solidFill>
                          <a:latin typeface="Cambria Math" panose="02040503050406030204" pitchFamily="18" charset="0"/>
                        </a:rPr>
                        <m:t> </m:t>
                      </m:r>
                      <m:r>
                        <m:rPr>
                          <m:sty m:val="p"/>
                        </m:rPr>
                        <a:rPr lang="en-US">
                          <a:solidFill>
                            <a:schemeClr val="bg1">
                              <a:lumMod val="50000"/>
                            </a:schemeClr>
                          </a:solidFill>
                          <a:latin typeface="Cambria Math" panose="02040503050406030204" pitchFamily="18" charset="0"/>
                        </a:rPr>
                        <m:t>B</m:t>
                      </m:r>
                    </m:oMath>
                  </m:oMathPara>
                </a14:m>
                <a:endParaRPr lang="en-US" dirty="0">
                  <a:solidFill>
                    <a:schemeClr val="bg1">
                      <a:lumMod val="50000"/>
                    </a:schemeClr>
                  </a:solidFill>
                </a:endParaRPr>
              </a:p>
              <a:p>
                <a:pPr algn="l"/>
                <a14:m>
                  <m:oMathPara xmlns:m="http://schemas.openxmlformats.org/officeDocument/2006/math">
                    <m:oMathParaPr>
                      <m:jc m:val="centerGroup"/>
                    </m:oMathParaPr>
                    <m:oMath xmlns:m="http://schemas.openxmlformats.org/officeDocument/2006/math">
                      <m:r>
                        <a:rPr lang="en-US" i="1">
                          <a:solidFill>
                            <a:schemeClr val="bg1">
                              <a:lumMod val="50000"/>
                            </a:schemeClr>
                          </a:solidFill>
                          <a:latin typeface="Cambria Math" panose="02040503050406030204" pitchFamily="18" charset="0"/>
                        </a:rPr>
                        <m:t>                                 </m:t>
                      </m:r>
                      <m:m>
                        <m:mPr>
                          <m:mcs>
                            <m:mc>
                              <m:mcPr>
                                <m:count m:val="2"/>
                                <m:mcJc m:val="center"/>
                              </m:mcPr>
                            </m:mc>
                          </m:mcs>
                          <m:ctrlPr>
                            <a:rPr lang="en-US" i="1">
                              <a:solidFill>
                                <a:schemeClr val="bg1">
                                  <a:lumMod val="50000"/>
                                </a:schemeClr>
                              </a:solidFill>
                              <a:latin typeface="Cambria Math" panose="02040503050406030204" pitchFamily="18" charset="0"/>
                            </a:rPr>
                          </m:ctrlPr>
                        </m:mPr>
                        <m:mr>
                          <m:e>
                            <m:r>
                              <m:rPr>
                                <m:sty m:val="p"/>
                              </m:rPr>
                              <a:rPr lang="en-US">
                                <a:solidFill>
                                  <a:schemeClr val="bg1">
                                    <a:lumMod val="50000"/>
                                  </a:schemeClr>
                                </a:solidFill>
                                <a:latin typeface="Cambria Math" panose="02040503050406030204" pitchFamily="18" charset="0"/>
                              </a:rPr>
                              <m:t>Left</m:t>
                            </m:r>
                          </m:e>
                          <m:e>
                            <m:r>
                              <m:rPr>
                                <m:sty m:val="p"/>
                              </m:rPr>
                              <a:rPr lang="en-US">
                                <a:solidFill>
                                  <a:schemeClr val="bg1">
                                    <a:lumMod val="50000"/>
                                  </a:schemeClr>
                                </a:solidFill>
                                <a:latin typeface="Cambria Math" panose="02040503050406030204" pitchFamily="18" charset="0"/>
                              </a:rPr>
                              <m:t>Right</m:t>
                            </m:r>
                          </m:e>
                        </m:mr>
                      </m:m>
                    </m:oMath>
                  </m:oMathPara>
                </a14:m>
                <a:endParaRPr lang="en-US" dirty="0"/>
              </a:p>
              <a:p>
                <a:pPr algn="l"/>
                <a14:m>
                  <m:oMathPara xmlns:m="http://schemas.openxmlformats.org/officeDocument/2006/math">
                    <m:oMathParaPr>
                      <m:jc m:val="centerGroup"/>
                    </m:oMathParaPr>
                    <m:oMath xmlns:m="http://schemas.openxmlformats.org/officeDocument/2006/math">
                      <m:r>
                        <m:rPr>
                          <m:sty m:val="p"/>
                        </m:rPr>
                        <a:rPr lang="en-US" smtClean="0">
                          <a:solidFill>
                            <a:schemeClr val="bg1">
                              <a:lumMod val="50000"/>
                            </a:schemeClr>
                          </a:solidFill>
                          <a:latin typeface="Cambria Math" panose="02040503050406030204" pitchFamily="18" charset="0"/>
                        </a:rPr>
                        <m:t>Player</m:t>
                      </m:r>
                      <m:r>
                        <a:rPr lang="en-US" smtClean="0">
                          <a:solidFill>
                            <a:schemeClr val="bg1">
                              <a:lumMod val="50000"/>
                            </a:schemeClr>
                          </a:solidFill>
                          <a:latin typeface="Cambria Math" panose="02040503050406030204" pitchFamily="18" charset="0"/>
                        </a:rPr>
                        <m:t> </m:t>
                      </m:r>
                      <m:r>
                        <m:rPr>
                          <m:sty m:val="p"/>
                        </m:rPr>
                        <a:rPr lang="en-US" b="0" i="0" smtClean="0">
                          <a:solidFill>
                            <a:schemeClr val="bg1">
                              <a:lumMod val="50000"/>
                            </a:schemeClr>
                          </a:solidFill>
                          <a:latin typeface="Cambria Math" panose="02040503050406030204" pitchFamily="18" charset="0"/>
                        </a:rPr>
                        <m:t>A</m:t>
                      </m:r>
                      <m:r>
                        <a:rPr lang="en-US" smtClean="0">
                          <a:solidFill>
                            <a:schemeClr val="bg1">
                              <a:lumMod val="50000"/>
                            </a:schemeClr>
                          </a:solidFill>
                          <a:latin typeface="Cambria Math" panose="02040503050406030204" pitchFamily="18" charset="0"/>
                        </a:rPr>
                        <m:t>   </m:t>
                      </m:r>
                      <m:m>
                        <m:mPr>
                          <m:mcs>
                            <m:mc>
                              <m:mcPr>
                                <m:count m:val="1"/>
                                <m:mcJc m:val="center"/>
                              </m:mcPr>
                            </m:mc>
                          </m:mcs>
                          <m:ctrlPr>
                            <a:rPr lang="en-US" i="1">
                              <a:solidFill>
                                <a:schemeClr val="bg1">
                                  <a:lumMod val="50000"/>
                                </a:schemeClr>
                              </a:solidFill>
                              <a:latin typeface="Cambria Math" panose="02040503050406030204" pitchFamily="18" charset="0"/>
                            </a:rPr>
                          </m:ctrlPr>
                        </m:mPr>
                        <m:mr>
                          <m:e>
                            <m:r>
                              <m:rPr>
                                <m:sty m:val="p"/>
                              </m:rPr>
                              <a:rPr lang="en-US">
                                <a:solidFill>
                                  <a:schemeClr val="bg1">
                                    <a:lumMod val="50000"/>
                                  </a:schemeClr>
                                </a:solidFill>
                                <a:latin typeface="Cambria Math" panose="02040503050406030204" pitchFamily="18" charset="0"/>
                              </a:rPr>
                              <m:t>Up</m:t>
                            </m:r>
                          </m:e>
                        </m:mr>
                        <m:mr>
                          <m:e>
                            <m:r>
                              <m:rPr>
                                <m:sty m:val="p"/>
                              </m:rPr>
                              <a:rPr lang="en-US">
                                <a:solidFill>
                                  <a:schemeClr val="bg1">
                                    <a:lumMod val="50000"/>
                                  </a:schemeClr>
                                </a:solidFill>
                                <a:latin typeface="Cambria Math" panose="02040503050406030204" pitchFamily="18" charset="0"/>
                              </a:rPr>
                              <m:t>Down</m:t>
                            </m:r>
                          </m:e>
                        </m:mr>
                      </m:m>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a:rPr lang="en-US" i="1">
                                    <a:latin typeface="Cambria Math" panose="02040503050406030204" pitchFamily="18" charset="0"/>
                                  </a:rPr>
                                  <m:t>3</m:t>
                                </m:r>
                              </m:e>
                              <m:e>
                                <m:r>
                                  <a:rPr lang="en-US" i="1">
                                    <a:latin typeface="Cambria Math" panose="02040503050406030204" pitchFamily="18" charset="0"/>
                                  </a:rPr>
                                  <m:t>−1</m:t>
                                </m:r>
                              </m:e>
                            </m:mr>
                            <m:mr>
                              <m:e>
                                <m:r>
                                  <a:rPr lang="en-US" i="1">
                                    <a:latin typeface="Cambria Math" panose="02040503050406030204" pitchFamily="18" charset="0"/>
                                  </a:rPr>
                                  <m:t>0</m:t>
                                </m:r>
                              </m:e>
                              <m:e>
                                <m:r>
                                  <a:rPr lang="en-US" i="1">
                                    <a:latin typeface="Cambria Math" panose="02040503050406030204" pitchFamily="18" charset="0"/>
                                  </a:rPr>
                                  <m:t>4</m:t>
                                </m:r>
                              </m:e>
                            </m:mr>
                          </m:m>
                        </m:e>
                      </m:d>
                    </m:oMath>
                  </m:oMathPara>
                </a14:m>
                <a:endParaRPr lang="en-US" dirty="0"/>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447135" y="3243914"/>
                <a:ext cx="11146151" cy="3344482"/>
              </a:xfrm>
              <a:blipFill>
                <a:blip r:embed="rId2"/>
                <a:stretch>
                  <a:fillRect l="-711" t="-382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3CFEB5B-16A8-4DEE-BB2E-0D48B630DA04}" type="slidenum">
              <a:rPr lang="en-US" sz="1400" smtClean="0">
                <a:solidFill>
                  <a:schemeClr val="tx1"/>
                </a:solidFill>
              </a:rPr>
              <a:t>6</a:t>
            </a:fld>
            <a:endParaRPr lang="en-US" sz="1400" dirty="0">
              <a:solidFill>
                <a:schemeClr val="tx1"/>
              </a:solidFill>
            </a:endParaRPr>
          </a:p>
        </p:txBody>
      </p:sp>
      <p:graphicFrame>
        <p:nvGraphicFramePr>
          <p:cNvPr id="6" name="Table 5">
            <a:extLst>
              <a:ext uri="{FF2B5EF4-FFF2-40B4-BE49-F238E27FC236}">
                <a16:creationId xmlns:a16="http://schemas.microsoft.com/office/drawing/2014/main" id="{D98DA039-3131-48C0-9774-571523498EF8}"/>
              </a:ext>
            </a:extLst>
          </p:cNvPr>
          <p:cNvGraphicFramePr>
            <a:graphicFrameLocks noGrp="1"/>
          </p:cNvGraphicFramePr>
          <p:nvPr>
            <p:extLst>
              <p:ext uri="{D42A27DB-BD31-4B8C-83A1-F6EECF244321}">
                <p14:modId xmlns:p14="http://schemas.microsoft.com/office/powerpoint/2010/main" val="4033467565"/>
              </p:ext>
            </p:extLst>
          </p:nvPr>
        </p:nvGraphicFramePr>
        <p:xfrm>
          <a:off x="3601811" y="1170286"/>
          <a:ext cx="4400550" cy="2015428"/>
        </p:xfrm>
        <a:graphic>
          <a:graphicData uri="http://schemas.openxmlformats.org/drawingml/2006/table">
            <a:tbl>
              <a:tblPr firstRow="1" firstCol="1" bandRow="1">
                <a:tableStyleId>{5C22544A-7EE6-4342-B048-85BDC9FD1C3A}</a:tableStyleId>
              </a:tblPr>
              <a:tblGrid>
                <a:gridCol w="1485900">
                  <a:extLst>
                    <a:ext uri="{9D8B030D-6E8A-4147-A177-3AD203B41FA5}">
                      <a16:colId xmlns:a16="http://schemas.microsoft.com/office/drawing/2014/main" val="1084079462"/>
                    </a:ext>
                  </a:extLst>
                </a:gridCol>
                <a:gridCol w="1371600">
                  <a:extLst>
                    <a:ext uri="{9D8B030D-6E8A-4147-A177-3AD203B41FA5}">
                      <a16:colId xmlns:a16="http://schemas.microsoft.com/office/drawing/2014/main" val="510226549"/>
                    </a:ext>
                  </a:extLst>
                </a:gridCol>
                <a:gridCol w="1543050">
                  <a:extLst>
                    <a:ext uri="{9D8B030D-6E8A-4147-A177-3AD203B41FA5}">
                      <a16:colId xmlns:a16="http://schemas.microsoft.com/office/drawing/2014/main" val="3830318943"/>
                    </a:ext>
                  </a:extLst>
                </a:gridCol>
              </a:tblGrid>
              <a:tr h="0">
                <a:tc>
                  <a:txBody>
                    <a:bodyPr/>
                    <a:lstStyle/>
                    <a:p>
                      <a:pPr marL="0" marR="0" algn="ctr">
                        <a:lnSpc>
                          <a:spcPct val="107000"/>
                        </a:lnSpc>
                        <a:spcBef>
                          <a:spcPts val="0"/>
                        </a:spcBef>
                        <a:spcAft>
                          <a:spcPts val="0"/>
                        </a:spcAft>
                      </a:pPr>
                      <a:r>
                        <a:rPr lang="en-US" sz="1800" dirty="0">
                          <a:effectLst/>
                        </a:rPr>
                        <a:t> </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Player B chooses Left</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Player B chooses Right</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64427408"/>
                  </a:ext>
                </a:extLst>
              </a:tr>
              <a:tr h="0">
                <a:tc>
                  <a:txBody>
                    <a:bodyPr/>
                    <a:lstStyle/>
                    <a:p>
                      <a:pPr marL="0" marR="0" algn="ctr">
                        <a:lnSpc>
                          <a:spcPct val="107000"/>
                        </a:lnSpc>
                        <a:spcBef>
                          <a:spcPts val="0"/>
                        </a:spcBef>
                        <a:spcAft>
                          <a:spcPts val="0"/>
                        </a:spcAft>
                      </a:pPr>
                      <a:r>
                        <a:rPr lang="en-US" sz="1800">
                          <a:effectLst/>
                        </a:rPr>
                        <a:t>Player A chooses Up</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4, 3</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-1, -1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45227707"/>
                  </a:ext>
                </a:extLst>
              </a:tr>
              <a:tr h="0">
                <a:tc>
                  <a:txBody>
                    <a:bodyPr/>
                    <a:lstStyle/>
                    <a:p>
                      <a:pPr marL="0" marR="0" algn="ctr">
                        <a:lnSpc>
                          <a:spcPct val="107000"/>
                        </a:lnSpc>
                        <a:spcBef>
                          <a:spcPts val="0"/>
                        </a:spcBef>
                        <a:spcAft>
                          <a:spcPts val="0"/>
                        </a:spcAft>
                      </a:pPr>
                      <a:r>
                        <a:rPr lang="en-US" sz="1800">
                          <a:effectLst/>
                        </a:rPr>
                        <a:t>Player A chooses Down</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rPr>
                        <a:t>0, 0</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rPr>
                        <a:t>3, 4</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3980164"/>
                  </a:ext>
                </a:extLst>
              </a:tr>
            </a:tbl>
          </a:graphicData>
        </a:graphic>
      </p:graphicFrame>
    </p:spTree>
    <p:extLst>
      <p:ext uri="{BB962C8B-B14F-4D97-AF65-F5344CB8AC3E}">
        <p14:creationId xmlns:p14="http://schemas.microsoft.com/office/powerpoint/2010/main" val="3085275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6128" y="301924"/>
            <a:ext cx="9804400" cy="712188"/>
          </a:xfrm>
        </p:spPr>
        <p:txBody>
          <a:bodyPr>
            <a:normAutofit/>
          </a:bodyPr>
          <a:lstStyle/>
          <a:p>
            <a:r>
              <a:rPr lang="en-US" sz="4400" b="1" dirty="0"/>
              <a:t>Nash equilibrium</a:t>
            </a:r>
            <a:endParaRPr lang="en-US" sz="4000" b="1" dirty="0"/>
          </a:p>
        </p:txBody>
      </p:sp>
      <p:sp>
        <p:nvSpPr>
          <p:cNvPr id="3" name="Subtitle 2"/>
          <p:cNvSpPr>
            <a:spLocks noGrp="1"/>
          </p:cNvSpPr>
          <p:nvPr>
            <p:ph type="subTitle" idx="1"/>
          </p:nvPr>
        </p:nvSpPr>
        <p:spPr>
          <a:xfrm>
            <a:off x="485505" y="1259890"/>
            <a:ext cx="11220989" cy="4903839"/>
          </a:xfrm>
        </p:spPr>
        <p:txBody>
          <a:bodyPr>
            <a:normAutofit/>
          </a:bodyPr>
          <a:lstStyle/>
          <a:p>
            <a:pPr algn="l"/>
            <a:r>
              <a:rPr lang="en-US" dirty="0"/>
              <a:t>If A’s choice is optimum given B’s choice, and B’s choice is optimum given A’s choice, then they are in Nash equilibrium. When the choices of the players are revealed, none of them want to change their behavior.</a:t>
            </a:r>
          </a:p>
          <a:p>
            <a:pPr algn="l"/>
            <a:r>
              <a:rPr lang="en-US" dirty="0"/>
              <a:t>A game can have more than one Nash equilibrium.</a:t>
            </a:r>
          </a:p>
          <a:p>
            <a:pPr algn="l"/>
            <a:r>
              <a:rPr lang="en-US" dirty="0"/>
              <a:t>There are also games with no Nash equilibria.</a:t>
            </a:r>
          </a:p>
          <a:p>
            <a:pPr algn="l"/>
            <a:r>
              <a:rPr lang="en-US" dirty="0"/>
              <a:t>The optimum strategies may be pure strategies or mixed strategies.</a:t>
            </a:r>
          </a:p>
          <a:p>
            <a:pPr algn="l"/>
            <a:endParaRPr lang="en-US" dirty="0"/>
          </a:p>
        </p:txBody>
      </p:sp>
      <p:sp>
        <p:nvSpPr>
          <p:cNvPr id="6" name="Slide Number Placeholder 5"/>
          <p:cNvSpPr>
            <a:spLocks noGrp="1"/>
          </p:cNvSpPr>
          <p:nvPr>
            <p:ph type="sldNum" sz="quarter" idx="12"/>
          </p:nvPr>
        </p:nvSpPr>
        <p:spPr/>
        <p:txBody>
          <a:bodyPr/>
          <a:lstStyle/>
          <a:p>
            <a:fld id="{93CFEB5B-16A8-4DEE-BB2E-0D48B630DA04}" type="slidenum">
              <a:rPr lang="en-US" sz="1400" smtClean="0">
                <a:solidFill>
                  <a:schemeClr val="tx1"/>
                </a:solidFill>
              </a:rPr>
              <a:t>7</a:t>
            </a:fld>
            <a:endParaRPr lang="en-US" sz="1400" dirty="0">
              <a:solidFill>
                <a:schemeClr val="tx1"/>
              </a:solidFill>
            </a:endParaRPr>
          </a:p>
        </p:txBody>
      </p:sp>
    </p:spTree>
    <p:extLst>
      <p:ext uri="{BB962C8B-B14F-4D97-AF65-F5344CB8AC3E}">
        <p14:creationId xmlns:p14="http://schemas.microsoft.com/office/powerpoint/2010/main" val="2662609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6128" y="301924"/>
            <a:ext cx="9804400" cy="712188"/>
          </a:xfrm>
        </p:spPr>
        <p:txBody>
          <a:bodyPr>
            <a:normAutofit/>
          </a:bodyPr>
          <a:lstStyle/>
          <a:p>
            <a:r>
              <a:rPr lang="en-US" sz="4400" b="1" dirty="0"/>
              <a:t>The Prisoner’s Dilemma</a:t>
            </a:r>
            <a:endParaRPr lang="en-US" sz="4000" b="1" dirty="0"/>
          </a:p>
        </p:txBody>
      </p:sp>
      <p:sp>
        <p:nvSpPr>
          <p:cNvPr id="3" name="Subtitle 2"/>
          <p:cNvSpPr>
            <a:spLocks noGrp="1"/>
          </p:cNvSpPr>
          <p:nvPr>
            <p:ph type="subTitle" idx="1"/>
          </p:nvPr>
        </p:nvSpPr>
        <p:spPr>
          <a:xfrm>
            <a:off x="648790" y="2687959"/>
            <a:ext cx="11220989" cy="3850953"/>
          </a:xfrm>
        </p:spPr>
        <p:txBody>
          <a:bodyPr>
            <a:normAutofit/>
          </a:bodyPr>
          <a:lstStyle/>
          <a:p>
            <a:pPr algn="l"/>
            <a:r>
              <a:rPr lang="en-US" dirty="0"/>
              <a:t>If B cooperates, it is better for A to defect (goes free) than to cooperate (serves 1 year).</a:t>
            </a:r>
          </a:p>
          <a:p>
            <a:pPr algn="l"/>
            <a:r>
              <a:rPr lang="en-US" dirty="0"/>
              <a:t>If B defects, it is also better for A to defect (serves 2 years) than to cooperate (serves 3 years).</a:t>
            </a:r>
          </a:p>
          <a:p>
            <a:pPr algn="l"/>
            <a:r>
              <a:rPr lang="en-US" dirty="0"/>
              <a:t>Defect (D) is a dominant strategy than cooperate (C).</a:t>
            </a:r>
          </a:p>
          <a:p>
            <a:pPr algn="l"/>
            <a:r>
              <a:rPr lang="en-US" dirty="0"/>
              <a:t>Similarly, it is better for B to defect.</a:t>
            </a:r>
          </a:p>
          <a:p>
            <a:pPr algn="l"/>
            <a:r>
              <a:rPr lang="en-US" dirty="0"/>
              <a:t>(D,D) is the only Nash equilibrium of the game.</a:t>
            </a:r>
          </a:p>
          <a:p>
            <a:pPr algn="l"/>
            <a:r>
              <a:rPr lang="en-US" dirty="0"/>
              <a:t>However, (C,C) is a better choice for both players (serve 1 year), but from the self-interest perspective, (C,C) is irrational.</a:t>
            </a:r>
          </a:p>
          <a:p>
            <a:pPr algn="l"/>
            <a:r>
              <a:rPr lang="en-US" dirty="0"/>
              <a:t>There is a lot of work on how the game can achieve mutual cooperation.</a:t>
            </a:r>
          </a:p>
        </p:txBody>
      </p:sp>
      <p:sp>
        <p:nvSpPr>
          <p:cNvPr id="6" name="Slide Number Placeholder 5"/>
          <p:cNvSpPr>
            <a:spLocks noGrp="1"/>
          </p:cNvSpPr>
          <p:nvPr>
            <p:ph type="sldNum" sz="quarter" idx="12"/>
          </p:nvPr>
        </p:nvSpPr>
        <p:spPr/>
        <p:txBody>
          <a:bodyPr/>
          <a:lstStyle/>
          <a:p>
            <a:fld id="{93CFEB5B-16A8-4DEE-BB2E-0D48B630DA04}" type="slidenum">
              <a:rPr lang="en-US" sz="1400" smtClean="0">
                <a:solidFill>
                  <a:schemeClr val="tx1"/>
                </a:solidFill>
              </a:rPr>
              <a:t>8</a:t>
            </a:fld>
            <a:endParaRPr lang="en-US" sz="1400" dirty="0">
              <a:solidFill>
                <a:schemeClr val="tx1"/>
              </a:solidFill>
            </a:endParaRPr>
          </a:p>
        </p:txBody>
      </p:sp>
      <p:graphicFrame>
        <p:nvGraphicFramePr>
          <p:cNvPr id="7" name="Table 6">
            <a:extLst>
              <a:ext uri="{FF2B5EF4-FFF2-40B4-BE49-F238E27FC236}">
                <a16:creationId xmlns:a16="http://schemas.microsoft.com/office/drawing/2014/main" id="{B20C1DD4-67CA-4D8D-B890-267FA54E5108}"/>
              </a:ext>
            </a:extLst>
          </p:cNvPr>
          <p:cNvGraphicFramePr>
            <a:graphicFrameLocks noGrp="1"/>
          </p:cNvGraphicFramePr>
          <p:nvPr>
            <p:extLst>
              <p:ext uri="{D42A27DB-BD31-4B8C-83A1-F6EECF244321}">
                <p14:modId xmlns:p14="http://schemas.microsoft.com/office/powerpoint/2010/main" val="1147534797"/>
              </p:ext>
            </p:extLst>
          </p:nvPr>
        </p:nvGraphicFramePr>
        <p:xfrm>
          <a:off x="3274330" y="1036714"/>
          <a:ext cx="5937250" cy="1530669"/>
        </p:xfrm>
        <a:graphic>
          <a:graphicData uri="http://schemas.openxmlformats.org/drawingml/2006/table">
            <a:tbl>
              <a:tblPr firstRow="1" firstCol="1" bandRow="1">
                <a:tableStyleId>{5C22544A-7EE6-4342-B048-85BDC9FD1C3A}</a:tableStyleId>
              </a:tblPr>
              <a:tblGrid>
                <a:gridCol w="1978660">
                  <a:extLst>
                    <a:ext uri="{9D8B030D-6E8A-4147-A177-3AD203B41FA5}">
                      <a16:colId xmlns:a16="http://schemas.microsoft.com/office/drawing/2014/main" val="2026306371"/>
                    </a:ext>
                  </a:extLst>
                </a:gridCol>
                <a:gridCol w="1979295">
                  <a:extLst>
                    <a:ext uri="{9D8B030D-6E8A-4147-A177-3AD203B41FA5}">
                      <a16:colId xmlns:a16="http://schemas.microsoft.com/office/drawing/2014/main" val="2176990087"/>
                    </a:ext>
                  </a:extLst>
                </a:gridCol>
                <a:gridCol w="1979295">
                  <a:extLst>
                    <a:ext uri="{9D8B030D-6E8A-4147-A177-3AD203B41FA5}">
                      <a16:colId xmlns:a16="http://schemas.microsoft.com/office/drawing/2014/main" val="1022596812"/>
                    </a:ext>
                  </a:extLst>
                </a:gridCol>
              </a:tblGrid>
              <a:tr h="0">
                <a:tc>
                  <a:txBody>
                    <a:bodyPr/>
                    <a:lstStyle/>
                    <a:p>
                      <a:pPr marL="0" marR="0" algn="ctr">
                        <a:lnSpc>
                          <a:spcPct val="107000"/>
                        </a:lnSpc>
                        <a:spcBef>
                          <a:spcPts val="0"/>
                        </a:spcBef>
                        <a:spcAft>
                          <a:spcPts val="0"/>
                        </a:spcAft>
                      </a:pPr>
                      <a:r>
                        <a:rPr lang="en-US" sz="1600" dirty="0">
                          <a:effectLst/>
                        </a:rPr>
                        <a:t> </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Prisoner B stays silent (cooperates)</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Prisoner B betrays (defects)</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12281753"/>
                  </a:ext>
                </a:extLst>
              </a:tr>
              <a:tr h="0">
                <a:tc>
                  <a:txBody>
                    <a:bodyPr/>
                    <a:lstStyle/>
                    <a:p>
                      <a:pPr marL="0" marR="0" algn="ctr">
                        <a:lnSpc>
                          <a:spcPct val="107000"/>
                        </a:lnSpc>
                        <a:spcBef>
                          <a:spcPts val="0"/>
                        </a:spcBef>
                        <a:spcAft>
                          <a:spcPts val="0"/>
                        </a:spcAft>
                      </a:pPr>
                      <a:r>
                        <a:rPr lang="en-US" sz="1600">
                          <a:effectLst/>
                        </a:rPr>
                        <a:t>Prisoner A stays silent (cooperates)</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Each serves 1 year</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Prisoner A: 3 years</a:t>
                      </a:r>
                      <a:endParaRPr lang="en-US" sz="1100">
                        <a:effectLst/>
                      </a:endParaRPr>
                    </a:p>
                    <a:p>
                      <a:pPr marL="0" marR="0" algn="ctr">
                        <a:lnSpc>
                          <a:spcPct val="107000"/>
                        </a:lnSpc>
                        <a:spcBef>
                          <a:spcPts val="0"/>
                        </a:spcBef>
                        <a:spcAft>
                          <a:spcPts val="0"/>
                        </a:spcAft>
                      </a:pPr>
                      <a:r>
                        <a:rPr lang="en-US" sz="1600">
                          <a:effectLst/>
                        </a:rPr>
                        <a:t>Prisoner B: goes free</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18382440"/>
                  </a:ext>
                </a:extLst>
              </a:tr>
              <a:tr h="0">
                <a:tc>
                  <a:txBody>
                    <a:bodyPr/>
                    <a:lstStyle/>
                    <a:p>
                      <a:pPr marL="0" marR="0" algn="ctr">
                        <a:lnSpc>
                          <a:spcPct val="107000"/>
                        </a:lnSpc>
                        <a:spcBef>
                          <a:spcPts val="0"/>
                        </a:spcBef>
                        <a:spcAft>
                          <a:spcPts val="0"/>
                        </a:spcAft>
                      </a:pPr>
                      <a:r>
                        <a:rPr lang="en-US" sz="1600">
                          <a:effectLst/>
                        </a:rPr>
                        <a:t>Prisoner A betrays (defects)</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Prisoner A: goes free</a:t>
                      </a:r>
                      <a:endParaRPr lang="en-US" sz="1100">
                        <a:effectLst/>
                      </a:endParaRPr>
                    </a:p>
                    <a:p>
                      <a:pPr marL="0" marR="0" algn="ctr">
                        <a:lnSpc>
                          <a:spcPct val="107000"/>
                        </a:lnSpc>
                        <a:spcBef>
                          <a:spcPts val="0"/>
                        </a:spcBef>
                        <a:spcAft>
                          <a:spcPts val="0"/>
                        </a:spcAft>
                      </a:pPr>
                      <a:r>
                        <a:rPr lang="en-US" sz="1600">
                          <a:effectLst/>
                        </a:rPr>
                        <a:t>Prisoner B: 3 years</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Each serves 2 years</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9874813"/>
                  </a:ext>
                </a:extLst>
              </a:tr>
            </a:tbl>
          </a:graphicData>
        </a:graphic>
      </p:graphicFrame>
    </p:spTree>
    <p:extLst>
      <p:ext uri="{BB962C8B-B14F-4D97-AF65-F5344CB8AC3E}">
        <p14:creationId xmlns:p14="http://schemas.microsoft.com/office/powerpoint/2010/main" val="4155686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2136" y="301924"/>
            <a:ext cx="10261600" cy="712188"/>
          </a:xfrm>
        </p:spPr>
        <p:txBody>
          <a:bodyPr>
            <a:normAutofit/>
          </a:bodyPr>
          <a:lstStyle/>
          <a:p>
            <a:r>
              <a:rPr lang="en-US" sz="4400" b="1" dirty="0"/>
              <a:t>Repeated Games</a:t>
            </a:r>
            <a:endParaRPr lang="en-US" sz="4000" b="1" dirty="0"/>
          </a:p>
        </p:txBody>
      </p:sp>
      <p:sp>
        <p:nvSpPr>
          <p:cNvPr id="3" name="Subtitle 2"/>
          <p:cNvSpPr>
            <a:spLocks noGrp="1"/>
          </p:cNvSpPr>
          <p:nvPr>
            <p:ph type="subTitle" idx="1"/>
          </p:nvPr>
        </p:nvSpPr>
        <p:spPr>
          <a:xfrm>
            <a:off x="437610" y="1126895"/>
            <a:ext cx="11220989" cy="5146752"/>
          </a:xfrm>
        </p:spPr>
        <p:txBody>
          <a:bodyPr>
            <a:normAutofit/>
          </a:bodyPr>
          <a:lstStyle/>
          <a:p>
            <a:pPr algn="l"/>
            <a:r>
              <a:rPr lang="en-US" dirty="0"/>
              <a:t>Strategies used by players in repeated (iterated) games can be </a:t>
            </a:r>
            <a:r>
              <a:rPr lang="en-US" dirty="0">
                <a:solidFill>
                  <a:srgbClr val="FF0000"/>
                </a:solidFill>
              </a:rPr>
              <a:t>very different </a:t>
            </a:r>
            <a:r>
              <a:rPr lang="en-US" dirty="0"/>
              <a:t>from those in a single game.</a:t>
            </a:r>
          </a:p>
          <a:p>
            <a:pPr algn="l"/>
            <a:r>
              <a:rPr lang="en-US" dirty="0"/>
              <a:t>In a competition of repeated prisoners’ dilemma game</a:t>
            </a:r>
            <a:r>
              <a:rPr lang="en-US" baseline="30000" dirty="0"/>
              <a:t>1</a:t>
            </a:r>
            <a:r>
              <a:rPr lang="en-US" dirty="0"/>
              <a:t>:</a:t>
            </a:r>
          </a:p>
          <a:p>
            <a:pPr algn="l"/>
            <a:r>
              <a:rPr lang="en-US" dirty="0">
                <a:solidFill>
                  <a:srgbClr val="FF0000"/>
                </a:solidFill>
              </a:rPr>
              <a:t>Greedy</a:t>
            </a:r>
            <a:r>
              <a:rPr lang="en-US" dirty="0"/>
              <a:t> strategies perform poorly in the long run.</a:t>
            </a:r>
          </a:p>
          <a:p>
            <a:pPr algn="l"/>
            <a:r>
              <a:rPr lang="en-US" dirty="0">
                <a:solidFill>
                  <a:srgbClr val="FF0000"/>
                </a:solidFill>
              </a:rPr>
              <a:t>Altruistic</a:t>
            </a:r>
            <a:r>
              <a:rPr lang="en-US" dirty="0"/>
              <a:t> strategies are better.</a:t>
            </a:r>
          </a:p>
          <a:p>
            <a:pPr algn="l"/>
            <a:r>
              <a:rPr lang="en-US" dirty="0"/>
              <a:t>The winning deterministic strategy is </a:t>
            </a:r>
            <a:r>
              <a:rPr lang="en-US" dirty="0">
                <a:solidFill>
                  <a:srgbClr val="FF0000"/>
                </a:solidFill>
              </a:rPr>
              <a:t>tit for tat</a:t>
            </a:r>
            <a:r>
              <a:rPr lang="en-US" dirty="0"/>
              <a:t>. (The player cooperates with the opponent as long as the opponent cooperates, but defects in the next step if the opponent defects so as to punish him.)</a:t>
            </a:r>
          </a:p>
          <a:p>
            <a:pPr algn="l"/>
            <a:r>
              <a:rPr lang="en-US" dirty="0"/>
              <a:t>A slightly better strategy can be </a:t>
            </a:r>
            <a:r>
              <a:rPr lang="en-US" dirty="0">
                <a:solidFill>
                  <a:srgbClr val="FF0000"/>
                </a:solidFill>
              </a:rPr>
              <a:t>tit for tat with forgiveness</a:t>
            </a:r>
            <a:r>
              <a:rPr lang="en-US" dirty="0"/>
              <a:t>. When the opponent defects, on the next move, the player sometimes cooperates anyway, with a small probability (around 1–5%).</a:t>
            </a:r>
          </a:p>
          <a:p>
            <a:pPr algn="l"/>
            <a:r>
              <a:rPr lang="en-US" dirty="0"/>
              <a:t>Axelrod summarized that a successful strategy should be </a:t>
            </a:r>
            <a:r>
              <a:rPr lang="en-US" dirty="0">
                <a:solidFill>
                  <a:srgbClr val="FF0000"/>
                </a:solidFill>
              </a:rPr>
              <a:t>nice</a:t>
            </a:r>
            <a:r>
              <a:rPr lang="en-US" dirty="0"/>
              <a:t>, </a:t>
            </a:r>
            <a:r>
              <a:rPr lang="en-US" dirty="0">
                <a:solidFill>
                  <a:srgbClr val="FF0000"/>
                </a:solidFill>
              </a:rPr>
              <a:t>retaliating</a:t>
            </a:r>
            <a:r>
              <a:rPr lang="en-US" dirty="0"/>
              <a:t>, </a:t>
            </a:r>
            <a:r>
              <a:rPr lang="en-US" dirty="0">
                <a:solidFill>
                  <a:srgbClr val="FF0000"/>
                </a:solidFill>
              </a:rPr>
              <a:t>forgiving</a:t>
            </a:r>
            <a:r>
              <a:rPr lang="en-US" dirty="0"/>
              <a:t>, and </a:t>
            </a:r>
            <a:r>
              <a:rPr lang="en-US" dirty="0">
                <a:solidFill>
                  <a:srgbClr val="FF0000"/>
                </a:solidFill>
              </a:rPr>
              <a:t>non-envious</a:t>
            </a:r>
            <a:r>
              <a:rPr lang="en-US" dirty="0"/>
              <a:t>.</a:t>
            </a:r>
          </a:p>
          <a:p>
            <a:pPr algn="l"/>
            <a:endParaRPr lang="en-US" dirty="0"/>
          </a:p>
        </p:txBody>
      </p:sp>
      <p:sp>
        <p:nvSpPr>
          <p:cNvPr id="6" name="Slide Number Placeholder 5"/>
          <p:cNvSpPr>
            <a:spLocks noGrp="1"/>
          </p:cNvSpPr>
          <p:nvPr>
            <p:ph type="sldNum" sz="quarter" idx="12"/>
          </p:nvPr>
        </p:nvSpPr>
        <p:spPr/>
        <p:txBody>
          <a:bodyPr/>
          <a:lstStyle/>
          <a:p>
            <a:fld id="{93CFEB5B-16A8-4DEE-BB2E-0D48B630DA04}" type="slidenum">
              <a:rPr lang="en-US" sz="1400" smtClean="0">
                <a:solidFill>
                  <a:schemeClr val="tx1"/>
                </a:solidFill>
              </a:rPr>
              <a:t>9</a:t>
            </a:fld>
            <a:endParaRPr lang="en-US" sz="1400" dirty="0">
              <a:solidFill>
                <a:schemeClr val="tx1"/>
              </a:solidFill>
            </a:endParaRPr>
          </a:p>
        </p:txBody>
      </p:sp>
      <p:sp>
        <p:nvSpPr>
          <p:cNvPr id="4" name="TextBox 3">
            <a:extLst>
              <a:ext uri="{FF2B5EF4-FFF2-40B4-BE49-F238E27FC236}">
                <a16:creationId xmlns:a16="http://schemas.microsoft.com/office/drawing/2014/main" id="{130FCBDA-D49C-48CB-8EB5-BDCC611B1B78}"/>
              </a:ext>
            </a:extLst>
          </p:cNvPr>
          <p:cNvSpPr txBox="1"/>
          <p:nvPr/>
        </p:nvSpPr>
        <p:spPr>
          <a:xfrm>
            <a:off x="437610" y="6273647"/>
            <a:ext cx="6959233" cy="369332"/>
          </a:xfrm>
          <a:prstGeom prst="rect">
            <a:avLst/>
          </a:prstGeom>
          <a:noFill/>
        </p:spPr>
        <p:txBody>
          <a:bodyPr wrap="square" rtlCol="0">
            <a:spAutoFit/>
          </a:bodyPr>
          <a:lstStyle/>
          <a:p>
            <a:r>
              <a:rPr lang="en-US" dirty="0"/>
              <a:t> </a:t>
            </a:r>
            <a:r>
              <a:rPr lang="en-US" baseline="30000" dirty="0"/>
              <a:t>1</a:t>
            </a:r>
            <a:r>
              <a:rPr lang="en-US" dirty="0"/>
              <a:t> Axelrod R (1984) The Evolution of Cooperation. ISBN 0-465-02121-2.</a:t>
            </a:r>
          </a:p>
        </p:txBody>
      </p:sp>
    </p:spTree>
    <p:extLst>
      <p:ext uri="{BB962C8B-B14F-4D97-AF65-F5344CB8AC3E}">
        <p14:creationId xmlns:p14="http://schemas.microsoft.com/office/powerpoint/2010/main" val="193740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6381</TotalTime>
  <Words>2527</Words>
  <Application>Microsoft Office PowerPoint</Application>
  <PresentationFormat>Widescreen</PresentationFormat>
  <Paragraphs>654</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Cambria Math</vt:lpstr>
      <vt:lpstr>Office Theme</vt:lpstr>
      <vt:lpstr>MSDM 5003 Lecture 9 2 November 2021  Agent-Based Models</vt:lpstr>
      <vt:lpstr>9.1 Game Theory Models</vt:lpstr>
      <vt:lpstr>Game Theory Models</vt:lpstr>
      <vt:lpstr>Characteristics of Games</vt:lpstr>
      <vt:lpstr>Concepts in Game Theory</vt:lpstr>
      <vt:lpstr>Payoff Table (Normal Form)</vt:lpstr>
      <vt:lpstr>Nash equilibrium</vt:lpstr>
      <vt:lpstr>The Prisoner’s Dilemma</vt:lpstr>
      <vt:lpstr>Repeated Games</vt:lpstr>
      <vt:lpstr>9.2 El Farol Bar Problem2</vt:lpstr>
      <vt:lpstr>Bounded Rationality</vt:lpstr>
      <vt:lpstr>Computer Experiment</vt:lpstr>
      <vt:lpstr>Self-Organization</vt:lpstr>
      <vt:lpstr>9.3 Minority Game3,4</vt:lpstr>
      <vt:lpstr>Decision Making</vt:lpstr>
      <vt:lpstr>Example</vt:lpstr>
      <vt:lpstr>Player 1’s Decision</vt:lpstr>
      <vt:lpstr>Player 2 and 3’s Decision</vt:lpstr>
      <vt:lpstr>Virtual Score Update</vt:lpstr>
      <vt:lpstr>Results</vt:lpstr>
      <vt:lpstr>Memory Size Matters</vt:lpstr>
      <vt:lpstr>Minority Game and Arbitrage</vt:lpstr>
      <vt:lpstr>Payoff Functions Favoring Small Minority</vt:lpstr>
      <vt:lpstr>Other Statistics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MSDM 5003 Lecture 8  Power Laws 30 October 2020</dc:title>
  <dc:creator>Michael K Y WONG</dc:creator>
  <cp:lastModifiedBy>Michael K Y WONG</cp:lastModifiedBy>
  <cp:revision>193</cp:revision>
  <dcterms:created xsi:type="dcterms:W3CDTF">2020-10-26T08:36:08Z</dcterms:created>
  <dcterms:modified xsi:type="dcterms:W3CDTF">2021-10-30T12:03:32Z</dcterms:modified>
</cp:coreProperties>
</file>