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323" r:id="rId2"/>
    <p:sldId id="322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256" r:id="rId14"/>
    <p:sldId id="260" r:id="rId15"/>
    <p:sldId id="334" r:id="rId16"/>
    <p:sldId id="292" r:id="rId17"/>
    <p:sldId id="295" r:id="rId18"/>
    <p:sldId id="265" r:id="rId19"/>
    <p:sldId id="296" r:id="rId20"/>
    <p:sldId id="297" r:id="rId21"/>
    <p:sldId id="258" r:id="rId22"/>
    <p:sldId id="261" r:id="rId23"/>
    <p:sldId id="279" r:id="rId24"/>
    <p:sldId id="266" r:id="rId25"/>
    <p:sldId id="335" r:id="rId26"/>
    <p:sldId id="263" r:id="rId27"/>
    <p:sldId id="283" r:id="rId28"/>
    <p:sldId id="264" r:id="rId29"/>
    <p:sldId id="268" r:id="rId30"/>
    <p:sldId id="270" r:id="rId31"/>
    <p:sldId id="298" r:id="rId32"/>
    <p:sldId id="315" r:id="rId33"/>
    <p:sldId id="274" r:id="rId34"/>
    <p:sldId id="299" r:id="rId35"/>
    <p:sldId id="300" r:id="rId36"/>
    <p:sldId id="301" r:id="rId37"/>
    <p:sldId id="302" r:id="rId38"/>
    <p:sldId id="275" r:id="rId39"/>
    <p:sldId id="289" r:id="rId40"/>
    <p:sldId id="303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277" r:id="rId50"/>
    <p:sldId id="313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FF99FF"/>
    <a:srgbClr val="CCFFCC"/>
    <a:srgbClr val="FFFF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66" autoAdjust="0"/>
    <p:restoredTop sz="94660"/>
  </p:normalViewPr>
  <p:slideViewPr>
    <p:cSldViewPr snapToGrid="0">
      <p:cViewPr varScale="1">
        <p:scale>
          <a:sx n="92" d="100"/>
          <a:sy n="92" d="100"/>
        </p:scale>
        <p:origin x="78" y="1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4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0D7FE-39BB-43A5-B49E-570BCF79926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75F20-8C43-433A-8929-7126DB364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99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5BAF-693C-4E92-9835-285BE653B69E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2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E656-0436-4A56-B5A8-3F95155F8CAE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2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209B-D46D-4916-B806-C77B45BAA9D8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68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D599751-9F7B-40C9-B8DA-096C3B131B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5094B60-94FD-4E6A-9BE4-DCF04EA02F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6467B-857E-47E6-83EB-0D7169AA1B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AB2F2EA7-CCDA-4089-9B5E-3275B65617B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FD43B-6D65-4896-851E-51FEA3D012A4}" type="datetime1">
              <a:rPr lang="en-US" altLang="en-US" smtClean="0"/>
              <a:t>11/8/2021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098275"/>
      </p:ext>
    </p:extLst>
  </p:cSld>
  <p:clrMapOvr>
    <a:masterClrMapping/>
  </p:clrMapOvr>
  <p:transition>
    <p:blinds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FA26B7-5472-4991-BD7A-5AF1AA375E9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525DBDE-C6B8-46CC-B4A3-51796731DFC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22243-DDFA-4913-9169-8934CDDFB1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0F40803D-E693-4255-8E71-5DB7D6A9B9E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56BE1-FA9F-48E4-B915-4F5D31BDE843}" type="datetime1">
              <a:rPr lang="en-US" altLang="en-US" smtClean="0"/>
              <a:t>11/8/2021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9265738"/>
      </p:ext>
    </p:extLst>
  </p:cSld>
  <p:clrMapOvr>
    <a:masterClrMapping/>
  </p:clrMapOvr>
  <p:transition>
    <p:blinds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2736FF0-9399-4479-98AD-EEABD17FF09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BA0D8C0-C4F8-411F-B685-4C7CBC8CA84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E6B4E-7B64-4348-A036-D2AC748E1A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9D91B57B-137E-47DF-B394-49240E06889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84FB8-ECA6-42E5-A371-578179A3D7F7}" type="datetime1">
              <a:rPr lang="en-US" altLang="en-US" smtClean="0"/>
              <a:t>11/8/2021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370979"/>
      </p:ext>
    </p:extLst>
  </p:cSld>
  <p:clrMapOvr>
    <a:masterClrMapping/>
  </p:clrMapOvr>
  <p:transition>
    <p:blinds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866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4000500"/>
            <a:ext cx="5384800" cy="1866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15A4B9-26B5-41DB-B0B1-4B51B6EF94E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A9A1BD3-CB4F-424E-AF00-B3890488FF7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6F311-10D1-4286-AF5E-C657A3384D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AC58DA8F-D06B-40DD-9E7A-8D2267C86AD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9B629-A2A1-44C7-81A8-CAD980F211AC}" type="datetime1">
              <a:rPr lang="en-US" altLang="en-US" smtClean="0"/>
              <a:t>11/8/2021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6951516"/>
      </p:ext>
    </p:extLst>
  </p:cSld>
  <p:clrMapOvr>
    <a:masterClrMapping/>
  </p:clrMapOvr>
  <p:transition>
    <p:blinds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981200"/>
            <a:ext cx="10972800" cy="3886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70A72E3-D44F-454D-8AE4-4A5FCF59FC0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2252571-A937-43DA-AD01-8540BE30A7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84755-19F1-4F9F-A5AA-9C2CE583FF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4C55B05-18E1-4F56-B0A8-91DD0FA4D7C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96B44-761D-4177-9A79-CB4901B18474}" type="datetime1">
              <a:rPr lang="en-US" altLang="en-US" smtClean="0"/>
              <a:t>11/8/2021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956629"/>
      </p:ext>
    </p:extLst>
  </p:cSld>
  <p:clrMapOvr>
    <a:masterClrMapping/>
  </p:clrMapOvr>
  <p:transition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122C-BA28-4890-9158-4C14A00192B1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2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61AF-773F-4F5D-A7DF-21FB33F68DC4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1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7171-2FF3-4278-8834-025F53B88BA8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2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79DB-608B-4871-B6D9-8CC6C29BB448}" type="datetime1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5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85C3-6633-4662-8FC5-17A3285217B7}" type="datetime1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5A23-A5B7-4D4E-AD69-0FD018AB739E}" type="datetime1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CFB8-58A8-464B-88BC-B50392920815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0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4EB3-92D0-4F31-8214-28F67FF5DD22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4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673D-0DB9-47F3-B51E-3E976D0F0440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3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7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4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m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mp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9452"/>
            <a:ext cx="9144000" cy="3122762"/>
          </a:xfrm>
        </p:spPr>
        <p:txBody>
          <a:bodyPr>
            <a:normAutofit/>
          </a:bodyPr>
          <a:lstStyle/>
          <a:p>
            <a:r>
              <a:rPr lang="en-US" dirty="0"/>
              <a:t>MSDM 5003 Week 11</a:t>
            </a:r>
            <a:br>
              <a:rPr lang="en-US" dirty="0"/>
            </a:br>
            <a:r>
              <a:rPr lang="en-US" sz="4000" dirty="0"/>
              <a:t>9 November 2021</a:t>
            </a:r>
            <a:br>
              <a:rPr lang="en-US" sz="4000" dirty="0"/>
            </a:br>
            <a:br>
              <a:rPr lang="en-US" sz="4000" dirty="0"/>
            </a:br>
            <a:r>
              <a:rPr lang="en-US" sz="5400" b="1" dirty="0"/>
              <a:t>The Wealth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75787"/>
            <a:ext cx="9144000" cy="187085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Outline:</a:t>
            </a:r>
          </a:p>
          <a:p>
            <a:pPr algn="l"/>
            <a:r>
              <a:rPr lang="en-US" dirty="0"/>
              <a:t>11.1 Phases in the Minority Game</a:t>
            </a:r>
          </a:p>
          <a:p>
            <a:pPr algn="l"/>
            <a:r>
              <a:rPr lang="en-US" dirty="0"/>
              <a:t>11.2 The Wealth Game</a:t>
            </a:r>
          </a:p>
          <a:p>
            <a:pPr algn="l"/>
            <a:r>
              <a:rPr lang="en-US" dirty="0"/>
              <a:t>11.3 Testing with Hang Seng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1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326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748" y="500662"/>
            <a:ext cx="10298130" cy="712188"/>
          </a:xfrm>
        </p:spPr>
        <p:txBody>
          <a:bodyPr>
            <a:noAutofit/>
          </a:bodyPr>
          <a:lstStyle/>
          <a:p>
            <a:r>
              <a:rPr lang="en-US" sz="4400" b="1" dirty="0">
                <a:effectLst/>
                <a:ea typeface="DengXian" panose="02010600030101010101" pitchFamily="2" charset="-122"/>
              </a:rPr>
              <a:t>Adding Noises</a:t>
            </a:r>
            <a:endParaRPr lang="en-US" sz="4400" b="1" baseline="30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10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/>
              <p:nvPr/>
            </p:nvSpPr>
            <p:spPr>
              <a:xfrm>
                <a:off x="352836" y="1229179"/>
                <a:ext cx="11355954" cy="3795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Simplifications for theoretical approaches:</a:t>
                </a: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(3) The deterministic decision of agent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, namely,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s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is replaced by</a:t>
                </a:r>
                <a:r>
                  <a:rPr lang="en-US" sz="2400" baseline="300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7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Prob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4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Γ</m:t>
                            </m:r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Γ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nary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This is Gibbs distribution.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Γ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is the inverse noise temperature.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36" y="1229179"/>
                <a:ext cx="11355954" cy="3795719"/>
              </a:xfrm>
              <a:prstGeom prst="rect">
                <a:avLst/>
              </a:prstGeom>
              <a:blipFill>
                <a:blip r:embed="rId2"/>
                <a:stretch>
                  <a:fillRect l="-859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E45AD04-0375-44C2-A74B-1B5927D3E786}"/>
              </a:ext>
            </a:extLst>
          </p:cNvPr>
          <p:cNvSpPr txBox="1"/>
          <p:nvPr/>
        </p:nvSpPr>
        <p:spPr>
          <a:xfrm>
            <a:off x="838200" y="5710019"/>
            <a:ext cx="97876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baseline="30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Cavagna</a:t>
            </a:r>
            <a:r>
              <a:rPr lang="en-US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A, </a:t>
            </a:r>
            <a:r>
              <a:rPr lang="en-US" sz="18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Garrahan</a:t>
            </a:r>
            <a:r>
              <a:rPr lang="en-US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J, </a:t>
            </a:r>
            <a:r>
              <a:rPr lang="en-US" sz="18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Giardina</a:t>
            </a:r>
            <a:r>
              <a:rPr lang="en-US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I, and Sherrington D (1999) Thermal model for adaptive competition in a market. </a:t>
            </a:r>
            <a:r>
              <a:rPr lang="en-US" sz="1800" i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Phys Rev Lett</a:t>
            </a:r>
            <a:r>
              <a:rPr lang="en-US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83</a:t>
            </a:r>
            <a:r>
              <a:rPr lang="en-US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4429-4432.</a:t>
            </a:r>
          </a:p>
        </p:txBody>
      </p:sp>
    </p:spTree>
    <p:extLst>
      <p:ext uri="{BB962C8B-B14F-4D97-AF65-F5344CB8AC3E}">
        <p14:creationId xmlns:p14="http://schemas.microsoft.com/office/powerpoint/2010/main" val="423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748" y="353540"/>
            <a:ext cx="10298130" cy="712188"/>
          </a:xfrm>
        </p:spPr>
        <p:txBody>
          <a:bodyPr>
            <a:noAutofit/>
          </a:bodyPr>
          <a:lstStyle/>
          <a:p>
            <a:r>
              <a:rPr lang="en-US" sz="4400" b="1" dirty="0">
                <a:effectLst/>
                <a:ea typeface="DengXian" panose="02010600030101010101" pitchFamily="2" charset="-122"/>
              </a:rPr>
              <a:t>Minority Game as a Minimization Problem</a:t>
            </a:r>
            <a:r>
              <a:rPr lang="en-US" sz="4400" b="1" baseline="30000" dirty="0">
                <a:effectLst/>
                <a:ea typeface="DengXian" panose="02010600030101010101" pitchFamily="2" charset="-122"/>
              </a:rPr>
              <a:t>8</a:t>
            </a:r>
            <a:endParaRPr lang="en-US" sz="4400" b="1" baseline="30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11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/>
              <p:nvPr/>
            </p:nvSpPr>
            <p:spPr>
              <a:xfrm>
                <a:off x="418023" y="1017057"/>
                <a:ext cx="11355954" cy="51038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The problem is equivalent to the solution of the constrained minimization problem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    </m:t>
                          </m:r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−1,+1</m:t>
                              </m:r>
                            </m:e>
                          </m:d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   ∀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</m:e>
                      </m:func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where 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〈"/>
                                <m:endChr m:val="〉"/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In the expression above,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is the decision of agent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when she adopts strategy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responding to the input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∈{0,⋯,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−1}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The angular bracket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⟨⋅⟩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represents average over time.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The overbar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⋅</m:t>
                        </m:r>
                      </m:e>
                    </m:acc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represents average over input states.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23" y="1017057"/>
                <a:ext cx="11355954" cy="5103833"/>
              </a:xfrm>
              <a:prstGeom prst="rect">
                <a:avLst/>
              </a:prstGeom>
              <a:blipFill>
                <a:blip r:embed="rId2"/>
                <a:stretch>
                  <a:fillRect l="-859" t="-836" b="-1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D23F467-70B8-416B-ADEB-3842BA1604BD}"/>
              </a:ext>
            </a:extLst>
          </p:cNvPr>
          <p:cNvSpPr txBox="1"/>
          <p:nvPr/>
        </p:nvSpPr>
        <p:spPr>
          <a:xfrm>
            <a:off x="609600" y="6206226"/>
            <a:ext cx="97876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baseline="30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baseline="30000" dirty="0"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Challet</a:t>
            </a:r>
            <a:r>
              <a:rPr lang="en-US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D, Marsili M, and </a:t>
            </a:r>
            <a:r>
              <a:rPr lang="en-US" sz="18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Zecchina</a:t>
            </a:r>
            <a:r>
              <a:rPr lang="en-US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R (2000) Statistical </a:t>
            </a:r>
            <a:r>
              <a:rPr lang="en-US" dirty="0">
                <a:ea typeface="DengXian" panose="02010600030101010101" pitchFamily="2" charset="-122"/>
                <a:cs typeface="Times New Roman" panose="02020603050405020304" pitchFamily="18" charset="0"/>
              </a:rPr>
              <a:t>mechanics of systems with heterogeneous </a:t>
            </a:r>
            <a:r>
              <a:rPr lang="en-US" dirty="0" err="1">
                <a:ea typeface="DengXian" panose="02010600030101010101" pitchFamily="2" charset="-122"/>
                <a:cs typeface="Times New Roman" panose="02020603050405020304" pitchFamily="18" charset="0"/>
              </a:rPr>
              <a:t>agetns</a:t>
            </a:r>
            <a:r>
              <a:rPr lang="en-US" dirty="0">
                <a:ea typeface="DengXian" panose="02010600030101010101" pitchFamily="2" charset="-122"/>
                <a:cs typeface="Times New Roman" panose="02020603050405020304" pitchFamily="18" charset="0"/>
              </a:rPr>
              <a:t>: minority games</a:t>
            </a:r>
            <a:r>
              <a:rPr lang="en-US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800" i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Phys Rev Lett</a:t>
            </a:r>
            <a:r>
              <a:rPr lang="en-US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84</a:t>
            </a:r>
            <a:r>
              <a:rPr lang="en-US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ea typeface="DengXian" panose="02010600030101010101" pitchFamily="2" charset="-122"/>
                <a:cs typeface="Times New Roman" panose="02020603050405020304" pitchFamily="18" charset="0"/>
              </a:rPr>
              <a:t>1824</a:t>
            </a:r>
            <a:r>
              <a:rPr lang="en-US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-1827.</a:t>
            </a:r>
          </a:p>
        </p:txBody>
      </p:sp>
    </p:spTree>
    <p:extLst>
      <p:ext uri="{BB962C8B-B14F-4D97-AF65-F5344CB8AC3E}">
        <p14:creationId xmlns:p14="http://schemas.microsoft.com/office/powerpoint/2010/main" val="207295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748" y="500662"/>
            <a:ext cx="10298130" cy="712188"/>
          </a:xfrm>
        </p:spPr>
        <p:txBody>
          <a:bodyPr>
            <a:noAutofit/>
          </a:bodyPr>
          <a:lstStyle/>
          <a:p>
            <a:r>
              <a:rPr lang="en-US" sz="4400" b="1" dirty="0">
                <a:effectLst/>
                <a:ea typeface="DengXian" panose="02010600030101010101" pitchFamily="2" charset="-122"/>
              </a:rPr>
              <a:t>Predictability</a:t>
            </a:r>
            <a:endParaRPr lang="en-US" sz="4400" b="1" baseline="30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12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/>
              <p:nvPr/>
            </p:nvSpPr>
            <p:spPr>
              <a:xfrm>
                <a:off x="352836" y="1229179"/>
                <a:ext cx="11355954" cy="30924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〈"/>
                                <m:endChr m:val="〉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sz="2400" dirty="0"/>
                  <a:t> is called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predictability</a:t>
                </a:r>
                <a:r>
                  <a:rPr lang="en-US" sz="2400" dirty="0"/>
                  <a:t>. It shows that the minority game tends to self-organize into the state of minimum predictability.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minimization using statistical mechanics is beyond the scope of this course.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It is sufficient to mention that the agreement between theory and simulations are excellent, and the critical point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=0.3374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2400" dirty="0"/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36" y="1229179"/>
                <a:ext cx="11355954" cy="3092450"/>
              </a:xfrm>
              <a:prstGeom prst="rect">
                <a:avLst/>
              </a:prstGeom>
              <a:blipFill>
                <a:blip r:embed="rId2"/>
                <a:stretch>
                  <a:fillRect l="-751" t="-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632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8">
            <a:extLst>
              <a:ext uri="{FF2B5EF4-FFF2-40B4-BE49-F238E27FC236}">
                <a16:creationId xmlns:a16="http://schemas.microsoft.com/office/drawing/2014/main" id="{913A9794-ED57-4110-8679-9FE7D20F8A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E8C5B0-ABFA-41CA-8F0D-A83E01B614ED}" type="slidenum">
              <a:rPr lang="en-US" altLang="en-US" sz="1200"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latin typeface="+mn-lt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CA271C8C-0D72-4F68-9E6A-9ED872D2A69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13744" y="556591"/>
            <a:ext cx="8164512" cy="892098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zh-TW" sz="4400" b="1" dirty="0">
                <a:solidFill>
                  <a:schemeClr val="tx1"/>
                </a:solidFill>
                <a:ea typeface="新細明體" panose="02020500000000000000" pitchFamily="18" charset="-120"/>
              </a:rPr>
              <a:t>11.2 The Wealth Game</a:t>
            </a:r>
            <a:endParaRPr lang="en-US" altLang="en-US" sz="4400" dirty="0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368D73F7-1175-48FA-AE85-9EC70FA90AA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87600" y="4347402"/>
            <a:ext cx="7380288" cy="2301875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altLang="zh-TW" sz="3200" dirty="0">
                <a:ea typeface="新細明體" panose="02020500000000000000" pitchFamily="18" charset="-120"/>
              </a:rPr>
              <a:t>C. H. Yeung (</a:t>
            </a:r>
            <a:r>
              <a:rPr lang="zh-TW" altLang="en-US" sz="3200" dirty="0">
                <a:ea typeface="新細明體" panose="02020500000000000000" pitchFamily="18" charset="-120"/>
              </a:rPr>
              <a:t>楊志豪</a:t>
            </a:r>
            <a:r>
              <a:rPr lang="en-US" altLang="zh-TW" sz="3200" dirty="0">
                <a:ea typeface="新細明體" panose="02020500000000000000" pitchFamily="18" charset="-120"/>
              </a:rPr>
              <a:t>)</a:t>
            </a:r>
            <a:r>
              <a:rPr lang="en-US" altLang="zh-TW" sz="3200" baseline="30000" dirty="0">
                <a:ea typeface="新細明體" panose="02020500000000000000" pitchFamily="18" charset="-120"/>
              </a:rPr>
              <a:t>1</a:t>
            </a:r>
            <a:endParaRPr lang="en-US" altLang="zh-TW" sz="3200" dirty="0">
              <a:ea typeface="新細明體" panose="02020500000000000000" pitchFamily="18" charset="-12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altLang="zh-TW" sz="3200" dirty="0">
                <a:ea typeface="新細明體" panose="02020500000000000000" pitchFamily="18" charset="-120"/>
              </a:rPr>
              <a:t>K. Y. Michael Wong (</a:t>
            </a:r>
            <a:r>
              <a:rPr lang="zh-TW" altLang="en-US" sz="3200" dirty="0">
                <a:ea typeface="新細明體" panose="02020500000000000000" pitchFamily="18" charset="-120"/>
              </a:rPr>
              <a:t>王國彝</a:t>
            </a:r>
            <a:r>
              <a:rPr lang="en-US" altLang="zh-TW" sz="3200" dirty="0">
                <a:ea typeface="新細明體" panose="02020500000000000000" pitchFamily="18" charset="-120"/>
              </a:rPr>
              <a:t>)</a:t>
            </a:r>
            <a:r>
              <a:rPr lang="en-US" altLang="zh-TW" sz="3200" baseline="30000" dirty="0">
                <a:ea typeface="新細明體" panose="02020500000000000000" pitchFamily="18" charset="-120"/>
              </a:rPr>
              <a:t>1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zh-TW" sz="3200" dirty="0">
                <a:ea typeface="新細明體" panose="02020500000000000000" pitchFamily="18" charset="-120"/>
              </a:rPr>
              <a:t>Y. C. Zhang (</a:t>
            </a:r>
            <a:r>
              <a:rPr lang="zh-TW" altLang="en-US" sz="3200" dirty="0">
                <a:ea typeface="新細明體" panose="02020500000000000000" pitchFamily="18" charset="-120"/>
              </a:rPr>
              <a:t>張翼成</a:t>
            </a:r>
            <a:r>
              <a:rPr lang="en-US" altLang="zh-TW" sz="3200" dirty="0">
                <a:ea typeface="新細明體" panose="02020500000000000000" pitchFamily="18" charset="-120"/>
              </a:rPr>
              <a:t>)</a:t>
            </a:r>
            <a:r>
              <a:rPr lang="en-US" altLang="zh-TW" sz="3200" baseline="30000" dirty="0">
                <a:ea typeface="新細明體" panose="02020500000000000000" pitchFamily="18" charset="-120"/>
              </a:rPr>
              <a:t>1,2 </a:t>
            </a:r>
          </a:p>
          <a:p>
            <a:pPr algn="ctr" eaLnBrk="1" hangingPunct="1">
              <a:lnSpc>
                <a:spcPct val="80000"/>
              </a:lnSpc>
            </a:pPr>
            <a:endParaRPr lang="en-US" altLang="zh-TW" sz="1600" dirty="0">
              <a:ea typeface="新細明體" panose="02020500000000000000" pitchFamily="18" charset="-12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altLang="zh-TW" sz="3200" baseline="30000" dirty="0">
                <a:ea typeface="新細明體" panose="02020500000000000000" pitchFamily="18" charset="-120"/>
              </a:rPr>
              <a:t>1</a:t>
            </a:r>
            <a:r>
              <a:rPr lang="en-US" altLang="zh-TW" sz="3200" dirty="0">
                <a:ea typeface="新細明體" panose="02020500000000000000" pitchFamily="18" charset="-120"/>
              </a:rPr>
              <a:t>HKUST, </a:t>
            </a:r>
            <a:r>
              <a:rPr lang="en-US" altLang="zh-TW" sz="3200" baseline="30000" dirty="0">
                <a:ea typeface="新細明體" panose="02020500000000000000" pitchFamily="18" charset="-120"/>
              </a:rPr>
              <a:t>2</a:t>
            </a:r>
            <a:r>
              <a:rPr lang="en-US" altLang="zh-TW" sz="3200" dirty="0">
                <a:ea typeface="新細明體" panose="02020500000000000000" pitchFamily="18" charset="-120"/>
              </a:rPr>
              <a:t>Université de Fribourg</a:t>
            </a:r>
          </a:p>
        </p:txBody>
      </p:sp>
      <p:pic>
        <p:nvPicPr>
          <p:cNvPr id="4" name="Picture 4" descr="Screen Clipping">
            <a:extLst>
              <a:ext uri="{FF2B5EF4-FFF2-40B4-BE49-F238E27FC236}">
                <a16:creationId xmlns:a16="http://schemas.microsoft.com/office/drawing/2014/main" id="{66620B6D-9BAB-4F40-A689-1256E9049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737" y="1448692"/>
            <a:ext cx="6095898" cy="287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6" descr="group">
            <a:extLst>
              <a:ext uri="{FF2B5EF4-FFF2-40B4-BE49-F238E27FC236}">
                <a16:creationId xmlns:a16="http://schemas.microsoft.com/office/drawing/2014/main" id="{3D4C8CA0-CD2D-4994-9E44-FDEF27803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3" t="25000" r="26805" b="45833"/>
          <a:stretch>
            <a:fillRect/>
          </a:stretch>
        </p:blipFill>
        <p:spPr bwMode="auto">
          <a:xfrm>
            <a:off x="1500187" y="1557338"/>
            <a:ext cx="9204326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3" name="Oval 15">
            <a:extLst>
              <a:ext uri="{FF2B5EF4-FFF2-40B4-BE49-F238E27FC236}">
                <a16:creationId xmlns:a16="http://schemas.microsoft.com/office/drawing/2014/main" id="{6A1229C5-FB76-434D-971F-2A2189E61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500438"/>
            <a:ext cx="971550" cy="1116012"/>
          </a:xfrm>
          <a:prstGeom prst="ellipse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125" name="Rectangle 17">
            <a:extLst>
              <a:ext uri="{FF2B5EF4-FFF2-40B4-BE49-F238E27FC236}">
                <a16:creationId xmlns:a16="http://schemas.microsoft.com/office/drawing/2014/main" id="{86B8E4A5-A8EC-430A-8A65-F389406AF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62138" y="457201"/>
            <a:ext cx="8229600" cy="8477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en-US" altLang="en-US" b="1"/>
              <a:t>Group Outing, 1 January 2007</a:t>
            </a:r>
          </a:p>
        </p:txBody>
      </p:sp>
      <p:sp>
        <p:nvSpPr>
          <p:cNvPr id="22547" name="Oval 19">
            <a:extLst>
              <a:ext uri="{FF2B5EF4-FFF2-40B4-BE49-F238E27FC236}">
                <a16:creationId xmlns:a16="http://schemas.microsoft.com/office/drawing/2014/main" id="{61642DD4-BECD-4F7E-BC34-2F69892FE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2744788"/>
            <a:ext cx="971550" cy="1116012"/>
          </a:xfrm>
          <a:prstGeom prst="ellipse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2548" name="Oval 20">
            <a:extLst>
              <a:ext uri="{FF2B5EF4-FFF2-40B4-BE49-F238E27FC236}">
                <a16:creationId xmlns:a16="http://schemas.microsoft.com/office/drawing/2014/main" id="{D0447A17-7A89-4A36-96A2-F75541DE9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2457451"/>
            <a:ext cx="971550" cy="1116013"/>
          </a:xfrm>
          <a:prstGeom prst="ellipse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2549" name="Text Box 21">
            <a:extLst>
              <a:ext uri="{FF2B5EF4-FFF2-40B4-BE49-F238E27FC236}">
                <a16:creationId xmlns:a16="http://schemas.microsoft.com/office/drawing/2014/main" id="{9CB001EC-EC2A-46FD-ABE8-194BBA1EE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6" y="5862638"/>
            <a:ext cx="1871663" cy="519112"/>
          </a:xfrm>
          <a:prstGeom prst="rect">
            <a:avLst/>
          </a:prstGeom>
          <a:solidFill>
            <a:srgbClr val="00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FFFF00"/>
                </a:solidFill>
              </a:rPr>
              <a:t>Yeung</a:t>
            </a:r>
          </a:p>
        </p:txBody>
      </p:sp>
      <p:sp>
        <p:nvSpPr>
          <p:cNvPr id="22550" name="Text Box 22">
            <a:extLst>
              <a:ext uri="{FF2B5EF4-FFF2-40B4-BE49-F238E27FC236}">
                <a16:creationId xmlns:a16="http://schemas.microsoft.com/office/drawing/2014/main" id="{8E83720C-56E2-48EE-A276-5DDE0D343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5573713"/>
            <a:ext cx="1871662" cy="519112"/>
          </a:xfrm>
          <a:prstGeom prst="rect">
            <a:avLst/>
          </a:prstGeom>
          <a:solidFill>
            <a:srgbClr val="00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FFFF00"/>
                </a:solidFill>
              </a:rPr>
              <a:t>Wong</a:t>
            </a:r>
          </a:p>
        </p:txBody>
      </p:sp>
      <p:sp>
        <p:nvSpPr>
          <p:cNvPr id="22551" name="Text Box 23">
            <a:extLst>
              <a:ext uri="{FF2B5EF4-FFF2-40B4-BE49-F238E27FC236}">
                <a16:creationId xmlns:a16="http://schemas.microsoft.com/office/drawing/2014/main" id="{646847A5-0A3D-4613-8006-486289152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38" y="4905376"/>
            <a:ext cx="1871662" cy="519113"/>
          </a:xfrm>
          <a:prstGeom prst="rect">
            <a:avLst/>
          </a:prstGeom>
          <a:solidFill>
            <a:srgbClr val="00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FFFF00"/>
                </a:solidFill>
              </a:rPr>
              <a:t>Zhang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7DF480-D935-47F5-ACE5-FA27AF69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9" grpId="0" animBg="1"/>
      <p:bldP spid="22550" grpId="0" animBg="1"/>
      <p:bldP spid="2255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50DD1B3D-21B4-4770-864D-3800A5AF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1"/>
            <a:ext cx="8229600" cy="847725"/>
          </a:xfrm>
        </p:spPr>
        <p:txBody>
          <a:bodyPr/>
          <a:lstStyle/>
          <a:p>
            <a:pPr algn="ctr" eaLnBrk="1" hangingPunct="1"/>
            <a:r>
              <a:rPr lang="en-US" altLang="zh-TW" b="1" dirty="0">
                <a:ea typeface="新細明體" panose="02020500000000000000" pitchFamily="18" charset="-120"/>
              </a:rPr>
              <a:t>Introduction</a:t>
            </a:r>
            <a:endParaRPr lang="en-US" altLang="en-US" b="1" dirty="0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7C98286F-5C0B-4A35-B8BE-BE6AF40A5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82776" y="1557339"/>
            <a:ext cx="8353425" cy="3671887"/>
          </a:xfrm>
        </p:spPr>
        <p:txBody>
          <a:bodyPr/>
          <a:lstStyle/>
          <a:p>
            <a:pPr marL="609600" indent="-609600"/>
            <a:r>
              <a:rPr lang="en-US" altLang="zh-TW">
                <a:ea typeface="新細明體" panose="02020500000000000000" pitchFamily="18" charset="-120"/>
              </a:rPr>
              <a:t>The issue of participation incentives</a:t>
            </a:r>
          </a:p>
          <a:p>
            <a:pPr marL="609600" indent="-609600"/>
            <a:r>
              <a:rPr lang="en-US" altLang="zh-TW">
                <a:ea typeface="新細明體" panose="02020500000000000000" pitchFamily="18" charset="-120"/>
              </a:rPr>
              <a:t>Wealth-based payoff scheme</a:t>
            </a:r>
          </a:p>
          <a:p>
            <a:pPr marL="609600" indent="-609600"/>
            <a:r>
              <a:rPr lang="en-US" altLang="zh-TW">
                <a:ea typeface="新細明體" panose="02020500000000000000" pitchFamily="18" charset="-120"/>
              </a:rPr>
              <a:t>Phase diagram</a:t>
            </a:r>
          </a:p>
          <a:p>
            <a:pPr marL="609600" indent="-609600"/>
            <a:r>
              <a:rPr lang="en-US" altLang="zh-TW">
                <a:ea typeface="新細明體" panose="02020500000000000000" pitchFamily="18" charset="-120"/>
              </a:rPr>
              <a:t>Market-makers</a:t>
            </a:r>
          </a:p>
          <a:p>
            <a:pPr marL="609600" indent="-609600"/>
            <a:r>
              <a:rPr lang="en-US" altLang="zh-TW">
                <a:ea typeface="新細明體" panose="02020500000000000000" pitchFamily="18" charset="-120"/>
              </a:rPr>
              <a:t>Evolving markets</a:t>
            </a:r>
          </a:p>
          <a:p>
            <a:pPr marL="609600" indent="-609600"/>
            <a:r>
              <a:rPr lang="en-US" altLang="zh-TW">
                <a:ea typeface="新細明體" panose="02020500000000000000" pitchFamily="18" charset="-120"/>
              </a:rPr>
              <a:t>Tests with Hang Seng Index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BD4E09-44BE-4BEE-A687-EB706CD2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27F0FC31-C7D2-4A4B-B70F-960E79B900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1"/>
            <a:ext cx="8229600" cy="847725"/>
          </a:xfrm>
        </p:spPr>
        <p:txBody>
          <a:bodyPr/>
          <a:lstStyle/>
          <a:p>
            <a:pPr algn="ctr" eaLnBrk="1" hangingPunct="1"/>
            <a:r>
              <a:rPr lang="en-US" altLang="zh-TW" b="1" dirty="0">
                <a:ea typeface="新細明體" panose="02020500000000000000" pitchFamily="18" charset="-120"/>
              </a:rPr>
              <a:t>Participation Incentives</a:t>
            </a:r>
            <a:endParaRPr lang="en-US" altLang="en-US" b="1" dirty="0"/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9CABDA9D-8ADA-42E3-A7DD-2818E168B6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82776" y="1412876"/>
            <a:ext cx="8353425" cy="4932363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In financial markets, the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minority</a:t>
            </a:r>
            <a:r>
              <a:rPr lang="en-US" altLang="zh-TW">
                <a:ea typeface="新細明體" panose="02020500000000000000" pitchFamily="18" charset="-120"/>
              </a:rPr>
              <a:t> wins.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If there are more buyers than sellers, the sellers win, and vice versa.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Minority Game (MG)</a:t>
            </a:r>
            <a:r>
              <a:rPr lang="en-US" altLang="zh-TW">
                <a:ea typeface="新細明體" panose="02020500000000000000" pitchFamily="18" charset="-120"/>
              </a:rPr>
              <a:t> is an agent-based model successfully applied to financial markets.</a:t>
            </a:r>
            <a:endParaRPr lang="en-US" altLang="zh-TW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Since MG is a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negative-sum</a:t>
            </a:r>
            <a:r>
              <a:rPr lang="en-US" altLang="zh-TW">
                <a:ea typeface="新細明體" panose="02020500000000000000" pitchFamily="18" charset="-120"/>
              </a:rPr>
              <a:t> game, it cannot explain why agents have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participation incentives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058882-D1E9-4178-8BC4-44D7B2FC2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6">
            <a:extLst>
              <a:ext uri="{FF2B5EF4-FFF2-40B4-BE49-F238E27FC236}">
                <a16:creationId xmlns:a16="http://schemas.microsoft.com/office/drawing/2014/main" id="{68A35B45-8A16-44AF-B3E9-1A5C7A3C63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A57738-E2D1-46CC-AA82-6C87DB75AC89}" type="slidenum">
              <a:rPr lang="en-US" altLang="en-US" sz="1200"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 dirty="0">
              <a:latin typeface="+mn-lt"/>
            </a:endParaRPr>
          </a:p>
        </p:txBody>
      </p:sp>
      <p:pic>
        <p:nvPicPr>
          <p:cNvPr id="91138" name="Picture 2" descr="CoolClips_vc102289">
            <a:extLst>
              <a:ext uri="{FF2B5EF4-FFF2-40B4-BE49-F238E27FC236}">
                <a16:creationId xmlns:a16="http://schemas.microsoft.com/office/drawing/2014/main" id="{3B2D0546-FA69-4878-A830-1610CDE05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5337176"/>
            <a:ext cx="1404937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39" name="Picture 3" descr="CoolClips_vc061459">
            <a:extLst>
              <a:ext uri="{FF2B5EF4-FFF2-40B4-BE49-F238E27FC236}">
                <a16:creationId xmlns:a16="http://schemas.microsoft.com/office/drawing/2014/main" id="{BC616527-FDE1-4FB0-ABD1-0D5DC9BB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8" y="4991100"/>
            <a:ext cx="1439862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3" name="Picture 7" descr="CoolClips_vc020312">
            <a:extLst>
              <a:ext uri="{FF2B5EF4-FFF2-40B4-BE49-F238E27FC236}">
                <a16:creationId xmlns:a16="http://schemas.microsoft.com/office/drawing/2014/main" id="{13B6211C-A3C7-4F13-A500-6D945F940DD3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11789" y="5227638"/>
            <a:ext cx="1189037" cy="1117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2" name="Rectangle 4">
            <a:extLst>
              <a:ext uri="{FF2B5EF4-FFF2-40B4-BE49-F238E27FC236}">
                <a16:creationId xmlns:a16="http://schemas.microsoft.com/office/drawing/2014/main" id="{6638D6CB-578E-475D-919E-830EE499C4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49225"/>
            <a:ext cx="8229600" cy="1371600"/>
          </a:xfrm>
          <a:noFill/>
        </p:spPr>
        <p:txBody>
          <a:bodyPr/>
          <a:lstStyle/>
          <a:p>
            <a:pPr algn="ctr" eaLnBrk="1" hangingPunct="1"/>
            <a:r>
              <a:rPr lang="en-US" altLang="zh-TW" b="1" dirty="0">
                <a:ea typeface="新細明體" panose="02020500000000000000" pitchFamily="18" charset="-120"/>
              </a:rPr>
              <a:t>Market Modeling: Agents </a:t>
            </a:r>
            <a:endParaRPr lang="en-US" altLang="en-US" b="1" dirty="0"/>
          </a:p>
        </p:txBody>
      </p:sp>
      <p:sp>
        <p:nvSpPr>
          <p:cNvPr id="91157" name="Rectangle 21">
            <a:extLst>
              <a:ext uri="{FF2B5EF4-FFF2-40B4-BE49-F238E27FC236}">
                <a16:creationId xmlns:a16="http://schemas.microsoft.com/office/drawing/2014/main" id="{051EF6AE-8555-4E34-BE60-56370B9A104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03389" y="1268414"/>
            <a:ext cx="8785225" cy="2803844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There are 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 agents</a:t>
            </a:r>
            <a:r>
              <a:rPr lang="en-US" altLang="zh-TW">
                <a:ea typeface="新細明體" panose="02020500000000000000" pitchFamily="18" charset="-120"/>
              </a:rPr>
              <a:t> in the market.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At every time step, each agent makes a decision to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buy, sell or hold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An agent follows one of her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strategies</a:t>
            </a:r>
            <a:r>
              <a:rPr lang="en-US" altLang="zh-TW">
                <a:ea typeface="新細明體" panose="02020500000000000000" pitchFamily="18" charset="-120"/>
              </a:rPr>
              <a:t> to make decisions.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She chooses the strategy with the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highest payoff</a:t>
            </a:r>
            <a:r>
              <a:rPr lang="en-US" altLang="zh-TW">
                <a:ea typeface="新細明體" panose="02020500000000000000" pitchFamily="18" charset="-120"/>
              </a:rPr>
              <a:t> among those she owns.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1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1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1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1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>
            <a:extLst>
              <a:ext uri="{FF2B5EF4-FFF2-40B4-BE49-F238E27FC236}">
                <a16:creationId xmlns:a16="http://schemas.microsoft.com/office/drawing/2014/main" id="{1D66CBF1-B299-442E-94E7-CAC038628A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225425"/>
            <a:ext cx="9144000" cy="1371600"/>
          </a:xfrm>
        </p:spPr>
        <p:txBody>
          <a:bodyPr/>
          <a:lstStyle/>
          <a:p>
            <a:pPr algn="ctr" eaLnBrk="1" hangingPunct="1"/>
            <a:r>
              <a:rPr lang="en-US" altLang="zh-TW" b="1" dirty="0">
                <a:ea typeface="新細明體" panose="02020500000000000000" pitchFamily="18" charset="-120"/>
              </a:rPr>
              <a:t>Strategies and Maximum Positions</a:t>
            </a:r>
            <a:endParaRPr lang="en-US" altLang="en-US" b="1" dirty="0"/>
          </a:p>
        </p:txBody>
      </p:sp>
      <p:pic>
        <p:nvPicPr>
          <p:cNvPr id="10244" name="Picture 14" descr="MaxPos2">
            <a:extLst>
              <a:ext uri="{FF2B5EF4-FFF2-40B4-BE49-F238E27FC236}">
                <a16:creationId xmlns:a16="http://schemas.microsoft.com/office/drawing/2014/main" id="{F1C5D96F-8B50-4A89-BEDE-6CADD921A538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" b="11906"/>
          <a:stretch>
            <a:fillRect/>
          </a:stretch>
        </p:blipFill>
        <p:spPr>
          <a:xfrm>
            <a:off x="1703388" y="4041776"/>
            <a:ext cx="7632700" cy="2735263"/>
          </a:xfrm>
        </p:spPr>
      </p:pic>
      <p:grpSp>
        <p:nvGrpSpPr>
          <p:cNvPr id="10245" name="Group 13">
            <a:extLst>
              <a:ext uri="{FF2B5EF4-FFF2-40B4-BE49-F238E27FC236}">
                <a16:creationId xmlns:a16="http://schemas.microsoft.com/office/drawing/2014/main" id="{EAF4CAC0-ED12-4648-8FF8-F8319ACD9B3C}"/>
              </a:ext>
            </a:extLst>
          </p:cNvPr>
          <p:cNvGrpSpPr>
            <a:grpSpLocks/>
          </p:cNvGrpSpPr>
          <p:nvPr/>
        </p:nvGrpSpPr>
        <p:grpSpPr bwMode="auto">
          <a:xfrm>
            <a:off x="7456488" y="1341438"/>
            <a:ext cx="3211512" cy="3744912"/>
            <a:chOff x="3737" y="1253"/>
            <a:chExt cx="2023" cy="2359"/>
          </a:xfrm>
        </p:grpSpPr>
        <p:pic>
          <p:nvPicPr>
            <p:cNvPr id="10247" name="Picture 5" descr="Strategy">
              <a:extLst>
                <a:ext uri="{FF2B5EF4-FFF2-40B4-BE49-F238E27FC236}">
                  <a16:creationId xmlns:a16="http://schemas.microsoft.com/office/drawing/2014/main" id="{523CC7A2-1B6A-453F-8374-92701EEA1F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7" y="1253"/>
              <a:ext cx="2023" cy="2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0248" name="Text Box 11">
              <a:extLst>
                <a:ext uri="{FF2B5EF4-FFF2-40B4-BE49-F238E27FC236}">
                  <a16:creationId xmlns:a16="http://schemas.microsoft.com/office/drawing/2014/main" id="{74B60F5C-D893-4220-9387-5F6912DC43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1343"/>
              <a:ext cx="862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/>
                <a:t>Action</a:t>
              </a:r>
            </a:p>
          </p:txBody>
        </p:sp>
        <p:sp>
          <p:nvSpPr>
            <p:cNvPr id="10249" name="Text Box 12">
              <a:extLst>
                <a:ext uri="{FF2B5EF4-FFF2-40B4-BE49-F238E27FC236}">
                  <a16:creationId xmlns:a16="http://schemas.microsoft.com/office/drawing/2014/main" id="{1E381548-7051-4EF2-A290-9A4107628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1343"/>
              <a:ext cx="749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/>
                <a:t>History</a:t>
              </a:r>
            </a:p>
          </p:txBody>
        </p:sp>
      </p:grpSp>
      <p:sp>
        <p:nvSpPr>
          <p:cNvPr id="10246" name="Rectangle 4">
            <a:extLst>
              <a:ext uri="{FF2B5EF4-FFF2-40B4-BE49-F238E27FC236}">
                <a16:creationId xmlns:a16="http://schemas.microsoft.com/office/drawing/2014/main" id="{EA464FE8-40A1-4225-AE09-6105A5EAF8E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84363" y="1484314"/>
            <a:ext cx="5580062" cy="2592387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 strategy prescribes an action given the previous price movement.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All strategies have at least one buy and sell decisions.</a:t>
            </a: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162764-B85F-4F9C-A01B-F7E3656542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1522243-DDFA-4913-9169-8934CDDFB1E0}" type="slidenum">
              <a:rPr lang="en-US" altLang="en-US" smtClean="0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 descr="CoolClips_vc102289">
            <a:extLst>
              <a:ext uri="{FF2B5EF4-FFF2-40B4-BE49-F238E27FC236}">
                <a16:creationId xmlns:a16="http://schemas.microsoft.com/office/drawing/2014/main" id="{DD1844A2-A70F-4529-A3D4-FFA0C4822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1412876"/>
            <a:ext cx="1404937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4" name="Picture 4" descr="CoolClips_busi0995">
            <a:extLst>
              <a:ext uri="{FF2B5EF4-FFF2-40B4-BE49-F238E27FC236}">
                <a16:creationId xmlns:a16="http://schemas.microsoft.com/office/drawing/2014/main" id="{EC98B2A1-A825-4EB8-9055-B2F4F685FBA8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88388" y="1339851"/>
            <a:ext cx="1435100" cy="1420813"/>
          </a:xfrm>
        </p:spPr>
      </p:pic>
      <p:sp>
        <p:nvSpPr>
          <p:cNvPr id="92168" name="Text Box 8">
            <a:extLst>
              <a:ext uri="{FF2B5EF4-FFF2-40B4-BE49-F238E27FC236}">
                <a16:creationId xmlns:a16="http://schemas.microsoft.com/office/drawing/2014/main" id="{B055107E-D41B-4B32-96C0-072600E3E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2312988"/>
            <a:ext cx="20875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800" dirty="0">
                <a:solidFill>
                  <a:srgbClr val="0000FF"/>
                </a:solidFill>
                <a:latin typeface="+mn-lt"/>
                <a:ea typeface="新細明體" panose="02020500000000000000" pitchFamily="18" charset="-120"/>
              </a:rPr>
              <a:t>Individual decisions</a:t>
            </a:r>
            <a:endParaRPr lang="en-US" altLang="en-US" sz="28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92171" name="Text Box 11">
            <a:extLst>
              <a:ext uri="{FF2B5EF4-FFF2-40B4-BE49-F238E27FC236}">
                <a16:creationId xmlns:a16="http://schemas.microsoft.com/office/drawing/2014/main" id="{EA57738A-2C13-4445-AE38-72D2B7A5A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4" y="2347913"/>
            <a:ext cx="160518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solidFill>
                  <a:srgbClr val="0000FF"/>
                </a:solidFill>
                <a:latin typeface="+mn-lt"/>
                <a:ea typeface="新細明體" panose="02020500000000000000" pitchFamily="18" charset="-120"/>
              </a:rPr>
              <a:t>Price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solidFill>
                  <a:srgbClr val="0000FF"/>
                </a:solidFill>
                <a:latin typeface="+mn-lt"/>
                <a:ea typeface="新細明體" panose="02020500000000000000" pitchFamily="18" charset="-120"/>
              </a:rPr>
              <a:t>changes!!</a:t>
            </a:r>
            <a:endParaRPr lang="en-US" altLang="en-US" sz="2800">
              <a:solidFill>
                <a:srgbClr val="0000FF"/>
              </a:solidFill>
              <a:latin typeface="+mn-lt"/>
            </a:endParaRPr>
          </a:p>
        </p:txBody>
      </p:sp>
      <p:pic>
        <p:nvPicPr>
          <p:cNvPr id="92174" name="Picture 14" descr="CoolClips_vc005387">
            <a:extLst>
              <a:ext uri="{FF2B5EF4-FFF2-40B4-BE49-F238E27FC236}">
                <a16:creationId xmlns:a16="http://schemas.microsoft.com/office/drawing/2014/main" id="{266405DD-35E7-49CB-965E-667F1DA05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88" y="1304926"/>
            <a:ext cx="1439862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75" name="AutoShape 15">
            <a:extLst>
              <a:ext uri="{FF2B5EF4-FFF2-40B4-BE49-F238E27FC236}">
                <a16:creationId xmlns:a16="http://schemas.microsoft.com/office/drawing/2014/main" id="{ADA8AC47-61A6-4EC9-B777-CD861960A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6" y="1592264"/>
            <a:ext cx="1476375" cy="720725"/>
          </a:xfrm>
          <a:prstGeom prst="rightArrow">
            <a:avLst>
              <a:gd name="adj1" fmla="val 49778"/>
              <a:gd name="adj2" fmla="val 46697"/>
            </a:avLst>
          </a:prstGeom>
          <a:solidFill>
            <a:srgbClr val="FFFF99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274" name="Rectangle 17">
            <a:extLst>
              <a:ext uri="{FF2B5EF4-FFF2-40B4-BE49-F238E27FC236}">
                <a16:creationId xmlns:a16="http://schemas.microsoft.com/office/drawing/2014/main" id="{273FEC35-08D2-464E-9ACB-8BD956D63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49225"/>
            <a:ext cx="8229600" cy="1371600"/>
          </a:xfrm>
          <a:noFill/>
        </p:spPr>
        <p:txBody>
          <a:bodyPr/>
          <a:lstStyle/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Market Modeling: Payoffs</a:t>
            </a:r>
            <a:endParaRPr lang="en-US" altLang="en-US"/>
          </a:p>
        </p:txBody>
      </p:sp>
      <p:sp>
        <p:nvSpPr>
          <p:cNvPr id="92178" name="Rectangle 18">
            <a:extLst>
              <a:ext uri="{FF2B5EF4-FFF2-40B4-BE49-F238E27FC236}">
                <a16:creationId xmlns:a16="http://schemas.microsoft.com/office/drawing/2014/main" id="{CDA561B3-04F7-4BE9-BA04-4AE7361FBCA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68463" y="3352800"/>
            <a:ext cx="8820150" cy="1900007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Price rises/falls</a:t>
            </a:r>
            <a:r>
              <a:rPr lang="en-US" altLang="en-US"/>
              <a:t> when the sellers/buyers are the minority.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Payoffs are updated</a:t>
            </a:r>
            <a:r>
              <a:rPr lang="en-US" altLang="en-US"/>
              <a:t> according to price changes.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In MG, the payoff of a strategy changes by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(price change)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 for sell/buy decisions (neutral to hold decisions).</a:t>
            </a:r>
            <a:endParaRPr lang="en-US" altLang="en-US"/>
          </a:p>
        </p:txBody>
      </p:sp>
      <p:sp>
        <p:nvSpPr>
          <p:cNvPr id="92181" name="AutoShape 21">
            <a:extLst>
              <a:ext uri="{FF2B5EF4-FFF2-40B4-BE49-F238E27FC236}">
                <a16:creationId xmlns:a16="http://schemas.microsoft.com/office/drawing/2014/main" id="{509F33D1-A9D0-48C9-9116-BF77D6AC350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83000" y="2527300"/>
            <a:ext cx="4249738" cy="649288"/>
          </a:xfrm>
          <a:prstGeom prst="rightArrow">
            <a:avLst>
              <a:gd name="adj1" fmla="val 57463"/>
              <a:gd name="adj2" fmla="val 52089"/>
            </a:avLst>
          </a:prstGeom>
          <a:solidFill>
            <a:srgbClr val="FFFF99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2182" name="AutoShape 22">
            <a:extLst>
              <a:ext uri="{FF2B5EF4-FFF2-40B4-BE49-F238E27FC236}">
                <a16:creationId xmlns:a16="http://schemas.microsoft.com/office/drawing/2014/main" id="{83CC0ACE-585B-4778-909D-647C98B83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676" y="1592264"/>
            <a:ext cx="1476375" cy="720725"/>
          </a:xfrm>
          <a:prstGeom prst="rightArrow">
            <a:avLst>
              <a:gd name="adj1" fmla="val 49778"/>
              <a:gd name="adj2" fmla="val 46697"/>
            </a:avLst>
          </a:prstGeom>
          <a:solidFill>
            <a:srgbClr val="FFFF99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2176" name="Text Box 16">
            <a:extLst>
              <a:ext uri="{FF2B5EF4-FFF2-40B4-BE49-F238E27FC236}">
                <a16:creationId xmlns:a16="http://schemas.microsoft.com/office/drawing/2014/main" id="{4063CDCD-AE13-49D4-949B-88443EF6A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9989" y="2420938"/>
            <a:ext cx="20526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dirty="0">
                <a:solidFill>
                  <a:srgbClr val="0000FF"/>
                </a:solidFill>
                <a:latin typeface="+mn-lt"/>
                <a:ea typeface="新細明體" panose="02020500000000000000" pitchFamily="18" charset="-120"/>
              </a:rPr>
              <a:t>Collective actions </a:t>
            </a:r>
            <a:endParaRPr lang="en-US" altLang="en-US" sz="28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CC73C3-9DA9-4331-A530-BC3BB04265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1522243-DDFA-4913-9169-8934CDDFB1E0}" type="slidenum">
              <a:rPr lang="en-US" altLang="en-US" smtClean="0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2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2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2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8" grpId="0"/>
      <p:bldP spid="92171" grpId="0"/>
      <p:bldP spid="92178" grpId="0" uiExpand="1" build="p"/>
      <p:bldP spid="921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715" y="500662"/>
            <a:ext cx="9144000" cy="712188"/>
          </a:xfrm>
        </p:spPr>
        <p:txBody>
          <a:bodyPr>
            <a:normAutofit/>
          </a:bodyPr>
          <a:lstStyle/>
          <a:p>
            <a:r>
              <a:rPr lang="en-US" sz="4400" b="1" dirty="0"/>
              <a:t>11.1 Phases in the Minority Game</a:t>
            </a:r>
            <a:r>
              <a:rPr lang="en-US" sz="4400" b="1" baseline="30000" dirty="0"/>
              <a:t>5</a:t>
            </a:r>
            <a:endParaRPr lang="en-US" sz="4000" b="1" baseline="30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2</a:t>
            </a:fld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F765DC-967F-4D5B-9479-D5F462376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885" y="1771873"/>
            <a:ext cx="3989627" cy="33151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ECF7EAF-945B-4D60-A4A2-EE88C121A6BB}"/>
                  </a:ext>
                </a:extLst>
              </p:cNvPr>
              <p:cNvSpPr txBox="1"/>
              <p:nvPr/>
            </p:nvSpPr>
            <p:spPr>
              <a:xfrm>
                <a:off x="1202992" y="1923141"/>
                <a:ext cx="6098720" cy="28489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effectLst/>
                    <a:ea typeface="DengXian" panose="02010600030101010101" pitchFamily="2" charset="-122"/>
                  </a:rPr>
                  <a:t>Symmetric and asymmetric phases</a:t>
                </a:r>
                <a:endParaRPr lang="en-US" sz="2400" b="1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Note that the data points for various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(at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) fall on a nearly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universal curve 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being a function of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There is a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minimum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of the curve near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≈0.5.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It separates two different phases.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ECF7EAF-945B-4D60-A4A2-EE88C121A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992" y="1923141"/>
                <a:ext cx="6098720" cy="2848985"/>
              </a:xfrm>
              <a:prstGeom prst="rect">
                <a:avLst/>
              </a:prstGeom>
              <a:blipFill>
                <a:blip r:embed="rId3"/>
                <a:stretch>
                  <a:fillRect l="-1499" t="-1496" r="-1499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783C19B-B345-4D6E-A8D3-A69FD4982124}"/>
              </a:ext>
            </a:extLst>
          </p:cNvPr>
          <p:cNvSpPr txBox="1"/>
          <p:nvPr/>
        </p:nvSpPr>
        <p:spPr>
          <a:xfrm>
            <a:off x="1202992" y="5797327"/>
            <a:ext cx="97860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aseline="300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5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Savit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R,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Manuca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R,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Riolo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R (1999) Adaptive competition, market efficiency, and phase transitions.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Phys Rev Lett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82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2203-2206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4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1" name="Picture 3" descr="CoolClips_vc061459">
            <a:extLst>
              <a:ext uri="{FF2B5EF4-FFF2-40B4-BE49-F238E27FC236}">
                <a16:creationId xmlns:a16="http://schemas.microsoft.com/office/drawing/2014/main" id="{008F06FF-8DA6-498D-B42B-AF3DDA612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1" y="166689"/>
            <a:ext cx="1439863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5">
            <a:extLst>
              <a:ext uri="{FF2B5EF4-FFF2-40B4-BE49-F238E27FC236}">
                <a16:creationId xmlns:a16="http://schemas.microsoft.com/office/drawing/2014/main" id="{2CB1FA76-97C1-4A11-8394-C0915CA539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49225"/>
            <a:ext cx="8229600" cy="1371600"/>
          </a:xfrm>
          <a:noFill/>
        </p:spPr>
        <p:txBody>
          <a:bodyPr/>
          <a:lstStyle/>
          <a:p>
            <a:pPr algn="ctr" eaLnBrk="1" hangingPunct="1"/>
            <a:r>
              <a:rPr lang="en-US" altLang="zh-TW" b="1" dirty="0">
                <a:ea typeface="新細明體" panose="02020500000000000000" pitchFamily="18" charset="-120"/>
              </a:rPr>
              <a:t>Wealth-based Payoff </a:t>
            </a:r>
            <a:endParaRPr lang="en-US" altLang="en-US" b="1" dirty="0"/>
          </a:p>
        </p:txBody>
      </p:sp>
      <p:sp>
        <p:nvSpPr>
          <p:cNvPr id="94214" name="Rectangle 6">
            <a:extLst>
              <a:ext uri="{FF2B5EF4-FFF2-40B4-BE49-F238E27FC236}">
                <a16:creationId xmlns:a16="http://schemas.microsoft.com/office/drawing/2014/main" id="{7A03044A-477E-47A5-B1CE-DB9B8D69572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03389" y="1268414"/>
            <a:ext cx="8785225" cy="3873881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The payoff of MG is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myopic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only considers one-step effects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neglects historical effects of previous decisions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For example, it is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neutral to hold decisions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Holding a long position when price rises is good.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Holding a short position when price falls is good.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Proposed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wealth-based payoff scheme</a:t>
            </a:r>
            <a:r>
              <a:rPr lang="en-US" altLang="zh-TW" dirty="0">
                <a:ea typeface="新細明體" panose="02020500000000000000" pitchFamily="18" charset="-120"/>
              </a:rPr>
              <a:t>: the payoff of a strategy = total wealth (cash + stock) it brings were its decisions followed in the market history.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AF6880-9932-4A6A-87BA-3659A09CA0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1522243-DDFA-4913-9169-8934CDDFB1E0}" type="slidenum">
              <a:rPr lang="en-US" altLang="en-US" smtClean="0">
                <a:solidFill>
                  <a:schemeClr val="tx1"/>
                </a:solidFill>
              </a:rPr>
              <a:pPr>
                <a:defRPr/>
              </a:pPr>
              <a:t>20</a:t>
            </a:fld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4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4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4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4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4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4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4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4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4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8" name="Picture 14" descr="CoolClips_vc102289">
            <a:extLst>
              <a:ext uri="{FF2B5EF4-FFF2-40B4-BE49-F238E27FC236}">
                <a16:creationId xmlns:a16="http://schemas.microsoft.com/office/drawing/2014/main" id="{59474943-500C-493E-B8B3-5E0FB7CA1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3141663"/>
            <a:ext cx="1404938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9" name="Picture 15" descr="CoolClips_vc061459">
            <a:extLst>
              <a:ext uri="{FF2B5EF4-FFF2-40B4-BE49-F238E27FC236}">
                <a16:creationId xmlns:a16="http://schemas.microsoft.com/office/drawing/2014/main" id="{53EB4973-9DFC-40D7-968E-6A4E2F868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6" y="2312989"/>
            <a:ext cx="1439863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Rectangle 8">
            <a:extLst>
              <a:ext uri="{FF2B5EF4-FFF2-40B4-BE49-F238E27FC236}">
                <a16:creationId xmlns:a16="http://schemas.microsoft.com/office/drawing/2014/main" id="{3BEC427C-D8FB-4BF8-9518-F56A10B9F3F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981200"/>
            <a:ext cx="357505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Price Sensitivity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US" altLang="zh-TW">
                <a:ea typeface="新細明體" panose="02020500000000000000" pitchFamily="18" charset="-120"/>
              </a:rPr>
              <a:t>Sensitivity of stock price on agents’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collective actions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Define </a:t>
            </a:r>
            <a:r>
              <a:rPr lang="el-GR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:</a:t>
            </a:r>
            <a:endParaRPr lang="en-US" altLang="zh-TW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en-US" altLang="en-US">
              <a:solidFill>
                <a:srgbClr val="FF0000"/>
              </a:solidFill>
            </a:endParaRPr>
          </a:p>
        </p:txBody>
      </p:sp>
      <p:pic>
        <p:nvPicPr>
          <p:cNvPr id="16395" name="Picture 11" descr="CoolClips_busi0995">
            <a:extLst>
              <a:ext uri="{FF2B5EF4-FFF2-40B4-BE49-F238E27FC236}">
                <a16:creationId xmlns:a16="http://schemas.microsoft.com/office/drawing/2014/main" id="{5F881CE4-7774-4BB8-A356-CEDF66067916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75500" y="1196975"/>
            <a:ext cx="2160588" cy="2139950"/>
          </a:xfrm>
        </p:spPr>
      </p:pic>
      <p:pic>
        <p:nvPicPr>
          <p:cNvPr id="16396" name="Picture 12" descr="CoolClips_vc020312">
            <a:extLst>
              <a:ext uri="{FF2B5EF4-FFF2-40B4-BE49-F238E27FC236}">
                <a16:creationId xmlns:a16="http://schemas.microsoft.com/office/drawing/2014/main" id="{AD6615B6-D826-427B-BEB9-E6F2D8C0F7BF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48300" y="3752850"/>
            <a:ext cx="1189038" cy="1117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407" name="Text Box 23">
            <a:extLst>
              <a:ext uri="{FF2B5EF4-FFF2-40B4-BE49-F238E27FC236}">
                <a16:creationId xmlns:a16="http://schemas.microsoft.com/office/drawing/2014/main" id="{166830C4-AACA-4E5E-9A87-7D285745E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8" y="4833938"/>
            <a:ext cx="208756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3000" dirty="0">
                <a:solidFill>
                  <a:srgbClr val="0000FF"/>
                </a:solidFill>
                <a:latin typeface="+mn-lt"/>
                <a:ea typeface="新細明體" panose="02020500000000000000" pitchFamily="18" charset="-120"/>
              </a:rPr>
              <a:t>Individual decisions</a:t>
            </a:r>
            <a:endParaRPr lang="en-US" altLang="en-US" sz="30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6408" name="Text Box 24">
            <a:extLst>
              <a:ext uri="{FF2B5EF4-FFF2-40B4-BE49-F238E27FC236}">
                <a16:creationId xmlns:a16="http://schemas.microsoft.com/office/drawing/2014/main" id="{34F498C5-60E0-4965-A7C3-626CA6B0A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0189" y="2349500"/>
            <a:ext cx="130356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000" dirty="0">
                <a:solidFill>
                  <a:srgbClr val="0000FF"/>
                </a:solidFill>
                <a:latin typeface="+mn-lt"/>
                <a:ea typeface="新細明體" panose="02020500000000000000" pitchFamily="18" charset="-120"/>
              </a:rPr>
              <a:t>Price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dirty="0">
                <a:solidFill>
                  <a:srgbClr val="0000FF"/>
                </a:solidFill>
                <a:latin typeface="+mn-lt"/>
              </a:rPr>
              <a:t>change</a:t>
            </a:r>
          </a:p>
        </p:txBody>
      </p:sp>
      <p:sp>
        <p:nvSpPr>
          <p:cNvPr id="16410" name="Text Box 26">
            <a:extLst>
              <a:ext uri="{FF2B5EF4-FFF2-40B4-BE49-F238E27FC236}">
                <a16:creationId xmlns:a16="http://schemas.microsoft.com/office/drawing/2014/main" id="{1F1762FB-6D3E-4F84-B1B6-F5ED97604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5913438"/>
            <a:ext cx="722127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400" b="1" dirty="0">
                <a:latin typeface="+mn-lt"/>
                <a:ea typeface="新細明體" panose="02020500000000000000" pitchFamily="18" charset="-120"/>
              </a:rPr>
              <a:t>Price movement = (Collective actions)</a:t>
            </a:r>
            <a:r>
              <a:rPr lang="el-GR" altLang="zh-TW" sz="3400" b="1" baseline="30000" dirty="0">
                <a:latin typeface="+mn-lt"/>
                <a:cs typeface="Times New Roman" panose="02020603050405020304" pitchFamily="18" charset="0"/>
              </a:rPr>
              <a:t>γ</a:t>
            </a:r>
            <a:r>
              <a:rPr lang="en-US" altLang="zh-TW" sz="3400" b="1" dirty="0">
                <a:latin typeface="+mn-lt"/>
                <a:ea typeface="新細明體" panose="02020500000000000000" pitchFamily="18" charset="-120"/>
              </a:rPr>
              <a:t> </a:t>
            </a:r>
            <a:endParaRPr lang="en-US" altLang="en-US" sz="3400" b="1" dirty="0">
              <a:latin typeface="+mn-lt"/>
            </a:endParaRPr>
          </a:p>
        </p:txBody>
      </p:sp>
      <p:pic>
        <p:nvPicPr>
          <p:cNvPr id="16404" name="Picture 20" descr="CoolClips_vc005387">
            <a:extLst>
              <a:ext uri="{FF2B5EF4-FFF2-40B4-BE49-F238E27FC236}">
                <a16:creationId xmlns:a16="http://schemas.microsoft.com/office/drawing/2014/main" id="{B2534BC6-03E6-4D31-864D-E3E030228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288" y="3897313"/>
            <a:ext cx="1439862" cy="116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05" name="AutoShape 21">
            <a:extLst>
              <a:ext uri="{FF2B5EF4-FFF2-40B4-BE49-F238E27FC236}">
                <a16:creationId xmlns:a16="http://schemas.microsoft.com/office/drawing/2014/main" id="{37D204B6-5BC0-42C1-84D1-598F187A1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26" y="4257676"/>
            <a:ext cx="1439863" cy="720725"/>
          </a:xfrm>
          <a:prstGeom prst="rightArrow">
            <a:avLst>
              <a:gd name="adj1" fmla="val 49778"/>
              <a:gd name="adj2" fmla="val 4754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413" name="Text Box 29">
            <a:extLst>
              <a:ext uri="{FF2B5EF4-FFF2-40B4-BE49-F238E27FC236}">
                <a16:creationId xmlns:a16="http://schemas.microsoft.com/office/drawing/2014/main" id="{C552442C-C7F0-4F8D-85CB-BB459790D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5214" y="4905376"/>
            <a:ext cx="19827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000" dirty="0">
                <a:solidFill>
                  <a:srgbClr val="0000FF"/>
                </a:solidFill>
                <a:latin typeface="+mn-lt"/>
                <a:ea typeface="新細明體" panose="02020500000000000000" pitchFamily="18" charset="-120"/>
              </a:rPr>
              <a:t>Collective actions</a:t>
            </a:r>
            <a:r>
              <a:rPr lang="en-US" altLang="zh-TW" sz="3000" b="1" dirty="0">
                <a:solidFill>
                  <a:srgbClr val="0000FF"/>
                </a:solidFill>
                <a:latin typeface="+mn-lt"/>
                <a:ea typeface="新細明體" panose="02020500000000000000" pitchFamily="18" charset="-120"/>
              </a:rPr>
              <a:t> </a:t>
            </a:r>
            <a:endParaRPr lang="en-US" altLang="en-US" sz="30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3326" name="Rectangle 10">
            <a:extLst>
              <a:ext uri="{FF2B5EF4-FFF2-40B4-BE49-F238E27FC236}">
                <a16:creationId xmlns:a16="http://schemas.microsoft.com/office/drawing/2014/main" id="{587CACD1-23C5-40E8-A2FE-F6EE85957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1371600"/>
          </a:xfrm>
          <a:noFill/>
        </p:spPr>
        <p:txBody>
          <a:bodyPr/>
          <a:lstStyle/>
          <a:p>
            <a:pPr algn="ctr" eaLnBrk="1" hangingPunct="1"/>
            <a:r>
              <a:rPr lang="en-US" altLang="en-US" b="1" dirty="0"/>
              <a:t>Price Sensitivity</a:t>
            </a:r>
          </a:p>
        </p:txBody>
      </p:sp>
      <p:sp>
        <p:nvSpPr>
          <p:cNvPr id="16415" name="AutoShape 31">
            <a:extLst>
              <a:ext uri="{FF2B5EF4-FFF2-40B4-BE49-F238E27FC236}">
                <a16:creationId xmlns:a16="http://schemas.microsoft.com/office/drawing/2014/main" id="{FC52BD2C-1547-46DB-BFCE-5623637204BA}"/>
              </a:ext>
            </a:extLst>
          </p:cNvPr>
          <p:cNvSpPr>
            <a:spLocks noChangeArrowheads="1"/>
          </p:cNvSpPr>
          <p:nvPr/>
        </p:nvSpPr>
        <p:spPr bwMode="auto">
          <a:xfrm rot="-6387220">
            <a:off x="8421688" y="3016251"/>
            <a:ext cx="895350" cy="720725"/>
          </a:xfrm>
          <a:prstGeom prst="rightArrow">
            <a:avLst>
              <a:gd name="adj1" fmla="val 49685"/>
              <a:gd name="adj2" fmla="val 4284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2CE17-47A2-4F4E-8C4F-BA6121C8F7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1522243-DDFA-4913-9169-8934CDDFB1E0}" type="slidenum">
              <a:rPr lang="en-US" altLang="en-US" smtClean="0">
                <a:solidFill>
                  <a:schemeClr val="tx1"/>
                </a:solidFill>
              </a:rPr>
              <a:pPr>
                <a:defRPr/>
              </a:pPr>
              <a:t>21</a:t>
            </a:fld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7" grpId="0"/>
      <p:bldP spid="16408" grpId="0"/>
      <p:bldP spid="16410" grpId="0"/>
      <p:bldP spid="164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>
            <a:extLst>
              <a:ext uri="{FF2B5EF4-FFF2-40B4-BE49-F238E27FC236}">
                <a16:creationId xmlns:a16="http://schemas.microsoft.com/office/drawing/2014/main" id="{83338583-03C2-41EB-A4DD-6FAE28AEF12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66875" y="1268414"/>
            <a:ext cx="4141788" cy="3779837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Market impact</a:t>
            </a:r>
            <a:r>
              <a:rPr lang="en-US" altLang="zh-TW" dirty="0">
                <a:ea typeface="新細明體" panose="02020500000000000000" pitchFamily="18" charset="-120"/>
              </a:rPr>
              <a:t>: The impact of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synchronized decisions</a:t>
            </a:r>
            <a:r>
              <a:rPr lang="en-US" altLang="zh-TW" dirty="0">
                <a:ea typeface="新細明體" panose="02020500000000000000" pitchFamily="18" charset="-120"/>
              </a:rPr>
              <a:t> from peer investors during transaction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Define </a:t>
            </a:r>
            <a:r>
              <a:rPr lang="el-GR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altLang="en-US" dirty="0"/>
          </a:p>
        </p:txBody>
      </p:sp>
      <p:pic>
        <p:nvPicPr>
          <p:cNvPr id="23556" name="Picture 4" descr="CoolClips_busi0995">
            <a:extLst>
              <a:ext uri="{FF2B5EF4-FFF2-40B4-BE49-F238E27FC236}">
                <a16:creationId xmlns:a16="http://schemas.microsoft.com/office/drawing/2014/main" id="{65FEAF7B-F252-4B65-B1CE-57D6119E03A3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72263" y="476250"/>
            <a:ext cx="1873250" cy="1855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3582" name="Group 30">
            <a:extLst>
              <a:ext uri="{FF2B5EF4-FFF2-40B4-BE49-F238E27FC236}">
                <a16:creationId xmlns:a16="http://schemas.microsoft.com/office/drawing/2014/main" id="{4D1F72B4-AEAF-4A50-9477-E1162005C986}"/>
              </a:ext>
            </a:extLst>
          </p:cNvPr>
          <p:cNvGrpSpPr>
            <a:grpSpLocks/>
          </p:cNvGrpSpPr>
          <p:nvPr/>
        </p:nvGrpSpPr>
        <p:grpSpPr bwMode="auto">
          <a:xfrm>
            <a:off x="6024564" y="1700213"/>
            <a:ext cx="1654175" cy="2493962"/>
            <a:chOff x="2835" y="1071"/>
            <a:chExt cx="1042" cy="1571"/>
          </a:xfrm>
        </p:grpSpPr>
        <p:pic>
          <p:nvPicPr>
            <p:cNvPr id="14355" name="Picture 5" descr="CoolClips_vc024640">
              <a:extLst>
                <a:ext uri="{FF2B5EF4-FFF2-40B4-BE49-F238E27FC236}">
                  <a16:creationId xmlns:a16="http://schemas.microsoft.com/office/drawing/2014/main" id="{07902C7D-AE04-4DD2-9121-8E31CE2DA0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" y="1480"/>
              <a:ext cx="709" cy="1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4356" name="Line 6">
              <a:extLst>
                <a:ext uri="{FF2B5EF4-FFF2-40B4-BE49-F238E27FC236}">
                  <a16:creationId xmlns:a16="http://schemas.microsoft.com/office/drawing/2014/main" id="{F99063A9-9970-4B63-80B2-129EF59BCB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6" y="1071"/>
              <a:ext cx="271" cy="59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/>
            </a:p>
          </p:txBody>
        </p:sp>
      </p:grpSp>
      <p:sp>
        <p:nvSpPr>
          <p:cNvPr id="23569" name="Text Box 17">
            <a:extLst>
              <a:ext uri="{FF2B5EF4-FFF2-40B4-BE49-F238E27FC236}">
                <a16:creationId xmlns:a16="http://schemas.microsoft.com/office/drawing/2014/main" id="{F45F27DC-78FE-4F68-927C-F60E859CB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4989514"/>
            <a:ext cx="7483074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400" b="1" dirty="0">
                <a:latin typeface="+mn-lt"/>
                <a:ea typeface="新細明體" panose="02020500000000000000" pitchFamily="18" charset="-120"/>
              </a:rPr>
              <a:t>Transaction price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400" b="1" dirty="0">
                <a:latin typeface="+mn-lt"/>
                <a:ea typeface="新細明體" panose="02020500000000000000" pitchFamily="18" charset="-120"/>
              </a:rPr>
              <a:t>= Current price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400" b="1" dirty="0">
                <a:latin typeface="+mn-lt"/>
                <a:ea typeface="新細明體" panose="02020500000000000000" pitchFamily="18" charset="-120"/>
              </a:rPr>
              <a:t>	+</a:t>
            </a:r>
            <a:r>
              <a:rPr lang="en-US" altLang="zh-TW" sz="3400" b="1" i="1" dirty="0">
                <a:latin typeface="+mn-lt"/>
                <a:ea typeface="新細明體" panose="02020500000000000000" pitchFamily="18" charset="-120"/>
              </a:rPr>
              <a:t> </a:t>
            </a:r>
            <a:r>
              <a:rPr lang="el-GR" altLang="zh-TW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TW" sz="3400" b="1" i="1" dirty="0">
                <a:latin typeface="+mn-lt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3400" b="1" dirty="0">
                <a:latin typeface="+mn-lt"/>
                <a:ea typeface="新細明體" panose="02020500000000000000" pitchFamily="18" charset="-120"/>
                <a:cs typeface="Times New Roman" panose="02020603050405020304" pitchFamily="18" charset="0"/>
              </a:rPr>
              <a:t>(Synchronized price movement)</a:t>
            </a:r>
            <a:endParaRPr lang="el-GR" altLang="en-US" sz="3400" b="1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585" name="Group 33">
            <a:extLst>
              <a:ext uri="{FF2B5EF4-FFF2-40B4-BE49-F238E27FC236}">
                <a16:creationId xmlns:a16="http://schemas.microsoft.com/office/drawing/2014/main" id="{FE5BBAF0-2A79-4000-8441-F6F6D60207BB}"/>
              </a:ext>
            </a:extLst>
          </p:cNvPr>
          <p:cNvGrpSpPr>
            <a:grpSpLocks/>
          </p:cNvGrpSpPr>
          <p:nvPr/>
        </p:nvGrpSpPr>
        <p:grpSpPr bwMode="auto">
          <a:xfrm>
            <a:off x="8040689" y="1268414"/>
            <a:ext cx="2349500" cy="1476375"/>
            <a:chOff x="4105" y="799"/>
            <a:chExt cx="1480" cy="930"/>
          </a:xfrm>
        </p:grpSpPr>
        <p:sp>
          <p:nvSpPr>
            <p:cNvPr id="14353" name="Line 7">
              <a:extLst>
                <a:ext uri="{FF2B5EF4-FFF2-40B4-BE49-F238E27FC236}">
                  <a16:creationId xmlns:a16="http://schemas.microsoft.com/office/drawing/2014/main" id="{AF98B7AF-BC43-4DF4-ABDD-ACFB19D9D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799"/>
              <a:ext cx="385" cy="93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14354" name="Text Box 11">
              <a:extLst>
                <a:ext uri="{FF2B5EF4-FFF2-40B4-BE49-F238E27FC236}">
                  <a16:creationId xmlns:a16="http://schemas.microsoft.com/office/drawing/2014/main" id="{08FF8DF4-567E-424F-ADF8-743AF42B78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1" y="1012"/>
              <a:ext cx="1004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3000" dirty="0">
                  <a:solidFill>
                    <a:srgbClr val="0000FF"/>
                  </a:solidFill>
                  <a:latin typeface="+mn-lt"/>
                  <a:ea typeface="新細明體" panose="02020500000000000000" pitchFamily="18" charset="-120"/>
                </a:rPr>
                <a:t>Market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3000" dirty="0">
                  <a:solidFill>
                    <a:srgbClr val="0000FF"/>
                  </a:solidFill>
                  <a:latin typeface="+mn-lt"/>
                  <a:ea typeface="新細明體" panose="02020500000000000000" pitchFamily="18" charset="-120"/>
                </a:rPr>
                <a:t>impact !!</a:t>
              </a:r>
              <a:endParaRPr lang="en-US" altLang="en-US" sz="3000" dirty="0">
                <a:solidFill>
                  <a:srgbClr val="0000FF"/>
                </a:solidFill>
                <a:latin typeface="+mn-lt"/>
              </a:endParaRPr>
            </a:p>
          </p:txBody>
        </p:sp>
      </p:grpSp>
      <p:grpSp>
        <p:nvGrpSpPr>
          <p:cNvPr id="23584" name="Group 32">
            <a:extLst>
              <a:ext uri="{FF2B5EF4-FFF2-40B4-BE49-F238E27FC236}">
                <a16:creationId xmlns:a16="http://schemas.microsoft.com/office/drawing/2014/main" id="{0EC6B512-54E3-4202-AAC2-CF7A9F200772}"/>
              </a:ext>
            </a:extLst>
          </p:cNvPr>
          <p:cNvGrpSpPr>
            <a:grpSpLocks/>
          </p:cNvGrpSpPr>
          <p:nvPr/>
        </p:nvGrpSpPr>
        <p:grpSpPr bwMode="auto">
          <a:xfrm>
            <a:off x="7680326" y="2781301"/>
            <a:ext cx="2411413" cy="2911475"/>
            <a:chOff x="3878" y="1752"/>
            <a:chExt cx="1519" cy="1834"/>
          </a:xfrm>
        </p:grpSpPr>
        <p:pic>
          <p:nvPicPr>
            <p:cNvPr id="14349" name="Picture 8" descr="CoolClips_vc000015">
              <a:extLst>
                <a:ext uri="{FF2B5EF4-FFF2-40B4-BE49-F238E27FC236}">
                  <a16:creationId xmlns:a16="http://schemas.microsoft.com/office/drawing/2014/main" id="{0A427184-9128-4E34-9A66-CB32DFA651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" y="1752"/>
              <a:ext cx="862" cy="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50" name="AutoShape 9">
              <a:extLst>
                <a:ext uri="{FF2B5EF4-FFF2-40B4-BE49-F238E27FC236}">
                  <a16:creationId xmlns:a16="http://schemas.microsoft.com/office/drawing/2014/main" id="{5F29E7C7-B102-4F53-B6BA-84FD4E55A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024"/>
              <a:ext cx="273" cy="363"/>
            </a:xfrm>
            <a:prstGeom prst="rightArrow">
              <a:avLst>
                <a:gd name="adj1" fmla="val 49861"/>
                <a:gd name="adj2" fmla="val 5201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4351" name="AutoShape 13">
              <a:extLst>
                <a:ext uri="{FF2B5EF4-FFF2-40B4-BE49-F238E27FC236}">
                  <a16:creationId xmlns:a16="http://schemas.microsoft.com/office/drawing/2014/main" id="{E6138B78-6592-401F-B74F-C634C553AD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573882">
              <a:off x="3939" y="2665"/>
              <a:ext cx="396" cy="272"/>
            </a:xfrm>
            <a:prstGeom prst="upArrow">
              <a:avLst>
                <a:gd name="adj1" fmla="val 49556"/>
                <a:gd name="adj2" fmla="val 4893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4352" name="Text Box 18">
              <a:extLst>
                <a:ext uri="{FF2B5EF4-FFF2-40B4-BE49-F238E27FC236}">
                  <a16:creationId xmlns:a16="http://schemas.microsoft.com/office/drawing/2014/main" id="{E926EBDB-4100-49CD-A3FD-7225A0468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2" y="2946"/>
              <a:ext cx="1475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3000" dirty="0">
                  <a:solidFill>
                    <a:srgbClr val="0000FF"/>
                  </a:solidFill>
                  <a:latin typeface="+mn-lt"/>
                  <a:ea typeface="新細明體" panose="02020500000000000000" pitchFamily="18" charset="-120"/>
                </a:rPr>
                <a:t>Synchronized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3000" dirty="0">
                  <a:solidFill>
                    <a:srgbClr val="0000FF"/>
                  </a:solidFill>
                  <a:latin typeface="+mn-lt"/>
                  <a:ea typeface="新細明體" panose="02020500000000000000" pitchFamily="18" charset="-120"/>
                </a:rPr>
                <a:t>Actions !!</a:t>
              </a:r>
              <a:endParaRPr lang="en-US" altLang="en-US" sz="3000" dirty="0">
                <a:solidFill>
                  <a:srgbClr val="0000FF"/>
                </a:solidFill>
                <a:latin typeface="+mn-lt"/>
              </a:endParaRPr>
            </a:p>
          </p:txBody>
        </p:sp>
      </p:grpSp>
      <p:grpSp>
        <p:nvGrpSpPr>
          <p:cNvPr id="23583" name="Group 31">
            <a:extLst>
              <a:ext uri="{FF2B5EF4-FFF2-40B4-BE49-F238E27FC236}">
                <a16:creationId xmlns:a16="http://schemas.microsoft.com/office/drawing/2014/main" id="{400AEC11-D591-450B-96FF-6BA2BFF787D9}"/>
              </a:ext>
            </a:extLst>
          </p:cNvPr>
          <p:cNvGrpSpPr>
            <a:grpSpLocks/>
          </p:cNvGrpSpPr>
          <p:nvPr/>
        </p:nvGrpSpPr>
        <p:grpSpPr bwMode="auto">
          <a:xfrm>
            <a:off x="5808663" y="1700213"/>
            <a:ext cx="1871662" cy="4221162"/>
            <a:chOff x="2699" y="1071"/>
            <a:chExt cx="1179" cy="2659"/>
          </a:xfrm>
        </p:grpSpPr>
        <p:pic>
          <p:nvPicPr>
            <p:cNvPr id="14347" name="Picture 12" descr="CoolClips_vc070650">
              <a:extLst>
                <a:ext uri="{FF2B5EF4-FFF2-40B4-BE49-F238E27FC236}">
                  <a16:creationId xmlns:a16="http://schemas.microsoft.com/office/drawing/2014/main" id="{99EF9776-206D-4660-8F3F-E0D9792495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" y="2659"/>
              <a:ext cx="991" cy="1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8" name="Line 26">
              <a:extLst>
                <a:ext uri="{FF2B5EF4-FFF2-40B4-BE49-F238E27FC236}">
                  <a16:creationId xmlns:a16="http://schemas.microsoft.com/office/drawing/2014/main" id="{8C364D58-C90D-4154-A1AB-E8153AB84E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3" y="1071"/>
              <a:ext cx="295" cy="152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/>
            </a:p>
          </p:txBody>
        </p:sp>
      </p:grpSp>
      <p:sp>
        <p:nvSpPr>
          <p:cNvPr id="14346" name="Rectangle 29">
            <a:extLst>
              <a:ext uri="{FF2B5EF4-FFF2-40B4-BE49-F238E27FC236}">
                <a16:creationId xmlns:a16="http://schemas.microsoft.com/office/drawing/2014/main" id="{9F79FC50-651C-4A07-A432-B99D72E56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1" y="260350"/>
            <a:ext cx="5230813" cy="1371600"/>
          </a:xfrm>
          <a:noFill/>
        </p:spPr>
        <p:txBody>
          <a:bodyPr/>
          <a:lstStyle/>
          <a:p>
            <a:pPr algn="ctr" eaLnBrk="1" hangingPunct="1"/>
            <a:r>
              <a:rPr lang="en-US" altLang="en-US" b="1" dirty="0"/>
              <a:t>Market Impact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EF09B5-3208-4C2B-BC37-A981B0A444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1522243-DDFA-4913-9169-8934CDDFB1E0}" type="slidenum">
              <a:rPr lang="en-US" altLang="en-US" smtClean="0">
                <a:solidFill>
                  <a:schemeClr val="tx1"/>
                </a:solidFill>
              </a:rPr>
              <a:pPr>
                <a:defRPr/>
              </a:pPr>
              <a:t>22</a:t>
            </a:fld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07" name="Group 23">
            <a:extLst>
              <a:ext uri="{FF2B5EF4-FFF2-40B4-BE49-F238E27FC236}">
                <a16:creationId xmlns:a16="http://schemas.microsoft.com/office/drawing/2014/main" id="{AF53FDF1-EAFB-4224-9A38-5AB86BCBAA12}"/>
              </a:ext>
            </a:extLst>
          </p:cNvPr>
          <p:cNvGrpSpPr>
            <a:grpSpLocks/>
          </p:cNvGrpSpPr>
          <p:nvPr/>
        </p:nvGrpSpPr>
        <p:grpSpPr bwMode="auto">
          <a:xfrm>
            <a:off x="1882775" y="981076"/>
            <a:ext cx="7221538" cy="1300163"/>
            <a:chOff x="226" y="867"/>
            <a:chExt cx="4549" cy="819"/>
          </a:xfrm>
        </p:grpSpPr>
        <p:sp>
          <p:nvSpPr>
            <p:cNvPr id="15368" name="Text Box 3">
              <a:extLst>
                <a:ext uri="{FF2B5EF4-FFF2-40B4-BE49-F238E27FC236}">
                  <a16:creationId xmlns:a16="http://schemas.microsoft.com/office/drawing/2014/main" id="{C8B233D1-EB11-4373-968B-14C5D264A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" y="1298"/>
              <a:ext cx="4549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3400" b="1">
                  <a:latin typeface="+mn-lt"/>
                  <a:ea typeface="新細明體" panose="02020500000000000000" pitchFamily="18" charset="-120"/>
                </a:rPr>
                <a:t>Price movement = (Collective actions)</a:t>
              </a:r>
              <a:r>
                <a:rPr lang="el-GR" altLang="zh-TW" sz="3400" b="1" baseline="30000">
                  <a:latin typeface="+mn-lt"/>
                  <a:cs typeface="Times New Roman" panose="02020603050405020304" pitchFamily="18" charset="0"/>
                </a:rPr>
                <a:t>γ</a:t>
              </a:r>
              <a:r>
                <a:rPr lang="en-US" altLang="zh-TW" sz="3400" b="1">
                  <a:latin typeface="+mn-lt"/>
                  <a:ea typeface="新細明體" panose="02020500000000000000" pitchFamily="18" charset="-120"/>
                </a:rPr>
                <a:t> </a:t>
              </a:r>
              <a:endParaRPr lang="en-US" altLang="en-US" sz="3400" b="1">
                <a:latin typeface="+mn-lt"/>
              </a:endParaRPr>
            </a:p>
          </p:txBody>
        </p:sp>
        <p:sp>
          <p:nvSpPr>
            <p:cNvPr id="15369" name="Text Box 6">
              <a:extLst>
                <a:ext uri="{FF2B5EF4-FFF2-40B4-BE49-F238E27FC236}">
                  <a16:creationId xmlns:a16="http://schemas.microsoft.com/office/drawing/2014/main" id="{9323B4DB-13EE-43EE-87B4-5F92DE0507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9" y="867"/>
              <a:ext cx="259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3600" dirty="0">
                  <a:solidFill>
                    <a:srgbClr val="0000FF"/>
                  </a:solidFill>
                  <a:latin typeface="+mn-lt"/>
                  <a:ea typeface="新細明體" panose="02020500000000000000" pitchFamily="18" charset="-120"/>
                </a:rPr>
                <a:t>(1) Price sensitivity  </a:t>
              </a:r>
              <a:r>
                <a:rPr lang="el-GR" altLang="zh-TW" sz="3600" dirty="0">
                  <a:solidFill>
                    <a:srgbClr val="0000FF"/>
                  </a:solidFill>
                  <a:latin typeface="+mn-lt"/>
                  <a:cs typeface="Times New Roman" panose="02020603050405020304" pitchFamily="18" charset="0"/>
                </a:rPr>
                <a:t>γ</a:t>
              </a:r>
              <a:endParaRPr lang="el-GR" altLang="en-US" sz="360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608" name="Group 24">
            <a:extLst>
              <a:ext uri="{FF2B5EF4-FFF2-40B4-BE49-F238E27FC236}">
                <a16:creationId xmlns:a16="http://schemas.microsoft.com/office/drawing/2014/main" id="{A0920885-362C-4056-9F04-4697C1C8038E}"/>
              </a:ext>
            </a:extLst>
          </p:cNvPr>
          <p:cNvGrpSpPr>
            <a:grpSpLocks/>
          </p:cNvGrpSpPr>
          <p:nvPr/>
        </p:nvGrpSpPr>
        <p:grpSpPr bwMode="auto">
          <a:xfrm>
            <a:off x="1919289" y="2708276"/>
            <a:ext cx="7485063" cy="2382838"/>
            <a:chOff x="317" y="2273"/>
            <a:chExt cx="4715" cy="1501"/>
          </a:xfrm>
        </p:grpSpPr>
        <p:sp>
          <p:nvSpPr>
            <p:cNvPr id="15366" name="Text Box 4">
              <a:extLst>
                <a:ext uri="{FF2B5EF4-FFF2-40B4-BE49-F238E27FC236}">
                  <a16:creationId xmlns:a16="http://schemas.microsoft.com/office/drawing/2014/main" id="{B3912F90-42E0-4193-9BA1-136D45640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" y="2727"/>
              <a:ext cx="4715" cy="10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3400" b="1" dirty="0">
                  <a:latin typeface="+mn-lt"/>
                  <a:ea typeface="新細明體" panose="02020500000000000000" pitchFamily="18" charset="-120"/>
                </a:rPr>
                <a:t>Transaction price 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3400" b="1" dirty="0">
                  <a:latin typeface="+mn-lt"/>
                  <a:ea typeface="新細明體" panose="02020500000000000000" pitchFamily="18" charset="-120"/>
                </a:rPr>
                <a:t>= Current price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3400" b="1" dirty="0">
                  <a:latin typeface="+mn-lt"/>
                  <a:ea typeface="新細明體" panose="02020500000000000000" pitchFamily="18" charset="-120"/>
                </a:rPr>
                <a:t>	+</a:t>
              </a:r>
              <a:r>
                <a:rPr lang="en-US" altLang="zh-TW" sz="3400" b="1" i="1" dirty="0">
                  <a:latin typeface="+mn-lt"/>
                  <a:ea typeface="新細明體" panose="02020500000000000000" pitchFamily="18" charset="-120"/>
                </a:rPr>
                <a:t> </a:t>
              </a:r>
              <a:r>
                <a:rPr lang="el-GR" altLang="zh-TW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r>
                <a:rPr lang="en-US" altLang="zh-TW" sz="3400" b="1" i="1" dirty="0">
                  <a:latin typeface="+mn-lt"/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3400" b="1" dirty="0">
                  <a:latin typeface="+mn-lt"/>
                  <a:ea typeface="新細明體" panose="02020500000000000000" pitchFamily="18" charset="-120"/>
                  <a:cs typeface="Times New Roman" panose="02020603050405020304" pitchFamily="18" charset="0"/>
                </a:rPr>
                <a:t>(Synchronized price movement)</a:t>
              </a:r>
              <a:endParaRPr lang="el-GR" altLang="en-US" sz="3400" b="1" dirty="0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367" name="Text Box 7">
              <a:extLst>
                <a:ext uri="{FF2B5EF4-FFF2-40B4-BE49-F238E27FC236}">
                  <a16:creationId xmlns:a16="http://schemas.microsoft.com/office/drawing/2014/main" id="{99C4971E-E294-4D4F-B190-1B304F5E8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2273"/>
              <a:ext cx="259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3600" dirty="0">
                  <a:solidFill>
                    <a:srgbClr val="0000FF"/>
                  </a:solidFill>
                  <a:latin typeface="+mn-lt"/>
                  <a:ea typeface="新細明體" panose="02020500000000000000" pitchFamily="18" charset="-120"/>
                </a:rPr>
                <a:t>(2) Market Impact </a:t>
              </a:r>
              <a:r>
                <a:rPr lang="el-GR" altLang="zh-TW" sz="36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r>
                <a:rPr lang="el-GR" altLang="zh-TW" sz="3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3600" i="1" dirty="0">
                  <a:solidFill>
                    <a:srgbClr val="0000FF"/>
                  </a:solidFill>
                  <a:latin typeface="+mn-lt"/>
                  <a:ea typeface="新細明體" panose="02020500000000000000" pitchFamily="18" charset="-120"/>
                </a:rPr>
                <a:t> </a:t>
              </a:r>
              <a:endParaRPr lang="en-US" altLang="en-US" sz="3600" i="1" dirty="0">
                <a:solidFill>
                  <a:srgbClr val="0000FF"/>
                </a:solidFill>
                <a:latin typeface="+mn-lt"/>
              </a:endParaRPr>
            </a:p>
          </p:txBody>
        </p:sp>
      </p:grpSp>
      <p:sp>
        <p:nvSpPr>
          <p:cNvPr id="67609" name="Text Box 25">
            <a:extLst>
              <a:ext uri="{FF2B5EF4-FFF2-40B4-BE49-F238E27FC236}">
                <a16:creationId xmlns:a16="http://schemas.microsoft.com/office/drawing/2014/main" id="{E6503E28-1494-432C-8ECC-DF3941E9B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697" y="5400566"/>
            <a:ext cx="93746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b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The 2 aspects we would like to put in the model !!</a:t>
            </a:r>
            <a:endParaRPr lang="en-US" altLang="en-US" sz="36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DBF5C6-CCA4-47C5-90B7-F61D3159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>
                <a:solidFill>
                  <a:schemeClr val="tx1"/>
                </a:solidFill>
              </a:rPr>
              <a:t>23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0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C0EF04E0-5E54-4C3E-9C9E-CDA23F5DF07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92313" y="368301"/>
            <a:ext cx="8291512" cy="42132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3000">
                <a:ea typeface="新細明體" panose="02020500000000000000" pitchFamily="18" charset="-120"/>
              </a:rPr>
              <a:t>Decision of agent </a:t>
            </a:r>
            <a:r>
              <a:rPr lang="en-US" altLang="zh-TW" sz="3000" i="1">
                <a:ea typeface="新細明體" panose="02020500000000000000" pitchFamily="18" charset="-120"/>
              </a:rPr>
              <a:t>a</a:t>
            </a:r>
            <a:r>
              <a:rPr lang="en-US" altLang="zh-TW" sz="3000" baseline="-25000">
                <a:ea typeface="新細明體" panose="02020500000000000000" pitchFamily="18" charset="-120"/>
              </a:rPr>
              <a:t>i</a:t>
            </a:r>
            <a:r>
              <a:rPr lang="en-US" altLang="zh-TW" sz="3000">
                <a:ea typeface="新細明體" panose="02020500000000000000" pitchFamily="18" charset="-120"/>
              </a:rPr>
              <a:t>(</a:t>
            </a:r>
            <a:r>
              <a:rPr lang="en-US" altLang="zh-TW" sz="3000" i="1">
                <a:ea typeface="新細明體" panose="02020500000000000000" pitchFamily="18" charset="-120"/>
              </a:rPr>
              <a:t>t</a:t>
            </a:r>
            <a:r>
              <a:rPr lang="en-US" altLang="zh-TW" sz="3000">
                <a:ea typeface="新細明體" panose="02020500000000000000" pitchFamily="18" charset="-120"/>
              </a:rPr>
              <a:t>) = +1, 0, </a:t>
            </a:r>
            <a:r>
              <a:rPr lang="en-US" altLang="zh-TW" sz="3000">
                <a:ea typeface="新細明體" panose="02020500000000000000" pitchFamily="18" charset="-120"/>
                <a:sym typeface="Symbol" panose="05050102010706020507" pitchFamily="18" charset="2"/>
              </a:rPr>
              <a:t></a:t>
            </a:r>
            <a:r>
              <a:rPr lang="en-US" altLang="zh-TW" sz="3000">
                <a:ea typeface="新細明體" panose="02020500000000000000" pitchFamily="18" charset="-120"/>
              </a:rPr>
              <a:t>1</a:t>
            </a:r>
          </a:p>
          <a:p>
            <a:pPr eaLnBrk="1" hangingPunct="1">
              <a:lnSpc>
                <a:spcPct val="90000"/>
              </a:lnSpc>
            </a:pPr>
            <a:endParaRPr lang="en-US" altLang="zh-TW" sz="300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300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3000">
                <a:solidFill>
                  <a:srgbClr val="FF0000"/>
                </a:solidFill>
                <a:ea typeface="新細明體" panose="02020500000000000000" pitchFamily="18" charset="-120"/>
              </a:rPr>
              <a:t>Real Price:</a:t>
            </a:r>
          </a:p>
          <a:p>
            <a:pPr eaLnBrk="1" hangingPunct="1">
              <a:lnSpc>
                <a:spcPct val="90000"/>
              </a:lnSpc>
            </a:pPr>
            <a:endParaRPr lang="en-US" altLang="zh-TW" sz="300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300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3000">
                <a:solidFill>
                  <a:srgbClr val="FF0000"/>
                </a:solidFill>
                <a:ea typeface="新細明體" panose="02020500000000000000" pitchFamily="18" charset="-120"/>
              </a:rPr>
              <a:t>Transaction Price </a:t>
            </a:r>
            <a:r>
              <a:rPr lang="en-US" altLang="zh-TW" sz="3000" i="1">
                <a:solidFill>
                  <a:srgbClr val="FF0000"/>
                </a:solidFill>
                <a:ea typeface="新細明體" panose="02020500000000000000" pitchFamily="18" charset="-120"/>
              </a:rPr>
              <a:t>P</a:t>
            </a:r>
            <a:r>
              <a:rPr lang="en-US" altLang="zh-TW" sz="3000" baseline="-25000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3000">
                <a:solidFill>
                  <a:srgbClr val="FF000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3000" i="1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3000">
                <a:solidFill>
                  <a:srgbClr val="FF0000"/>
                </a:solidFill>
                <a:ea typeface="新細明體" panose="02020500000000000000" pitchFamily="18" charset="-120"/>
              </a:rPr>
              <a:t>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3000">
                <a:solidFill>
                  <a:srgbClr val="FF0000"/>
                </a:solidFill>
                <a:ea typeface="新細明體" panose="02020500000000000000" pitchFamily="18" charset="-120"/>
              </a:rPr>
              <a:t>	= Price in between </a:t>
            </a:r>
            <a:r>
              <a:rPr lang="en-US" altLang="zh-TW" sz="3000" i="1">
                <a:solidFill>
                  <a:srgbClr val="FF0000"/>
                </a:solidFill>
                <a:ea typeface="新細明體" panose="02020500000000000000" pitchFamily="18" charset="-120"/>
              </a:rPr>
              <a:t>P</a:t>
            </a:r>
            <a:r>
              <a:rPr lang="en-US" altLang="zh-TW" sz="3000">
                <a:solidFill>
                  <a:srgbClr val="FF000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3000" i="1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3000">
                <a:solidFill>
                  <a:srgbClr val="FF0000"/>
                </a:solidFill>
                <a:ea typeface="新細明體" panose="02020500000000000000" pitchFamily="18" charset="-120"/>
              </a:rPr>
              <a:t>+1) and </a:t>
            </a:r>
            <a:r>
              <a:rPr lang="en-US" altLang="zh-TW" sz="3000" i="1">
                <a:solidFill>
                  <a:srgbClr val="FF0000"/>
                </a:solidFill>
                <a:ea typeface="新細明體" panose="02020500000000000000" pitchFamily="18" charset="-120"/>
              </a:rPr>
              <a:t>P</a:t>
            </a:r>
            <a:r>
              <a:rPr lang="en-US" altLang="zh-TW" sz="3000">
                <a:solidFill>
                  <a:srgbClr val="FF000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3000" i="1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300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  <a:endParaRPr lang="en-US" altLang="zh-TW" sz="3000">
              <a:ea typeface="新細明體" panose="02020500000000000000" pitchFamily="18" charset="-120"/>
            </a:endParaRPr>
          </a:p>
        </p:txBody>
      </p:sp>
      <p:graphicFrame>
        <p:nvGraphicFramePr>
          <p:cNvPr id="16388" name="Object 18">
            <a:extLst>
              <a:ext uri="{FF2B5EF4-FFF2-40B4-BE49-F238E27FC236}">
                <a16:creationId xmlns:a16="http://schemas.microsoft.com/office/drawing/2014/main" id="{FBD356B5-A0E7-4047-BF0F-D7ECB8B7E2A8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603501" y="2457451"/>
          <a:ext cx="70199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方程式" r:id="rId3" imgW="2133600" imgH="228600" progId="Equation.3">
                  <p:embed/>
                </p:oleObj>
              </mc:Choice>
              <mc:Fallback>
                <p:oleObj name="方程式" r:id="rId3" imgW="2133600" imgH="228600" progId="Equation.3">
                  <p:embed/>
                  <p:pic>
                    <p:nvPicPr>
                      <p:cNvPr id="16388" name="Object 18">
                        <a:extLst>
                          <a:ext uri="{FF2B5EF4-FFF2-40B4-BE49-F238E27FC236}">
                            <a16:creationId xmlns:a16="http://schemas.microsoft.com/office/drawing/2014/main" id="{FBD356B5-A0E7-4047-BF0F-D7ECB8B7E2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1" y="2457451"/>
                        <a:ext cx="701992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Rectangle 3">
            <a:extLst>
              <a:ext uri="{FF2B5EF4-FFF2-40B4-BE49-F238E27FC236}">
                <a16:creationId xmlns:a16="http://schemas.microsoft.com/office/drawing/2014/main" id="{0A3177C1-51D0-4159-ABD8-D49BE1190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16390" name="Object 4">
            <a:extLst>
              <a:ext uri="{FF2B5EF4-FFF2-40B4-BE49-F238E27FC236}">
                <a16:creationId xmlns:a16="http://schemas.microsoft.com/office/drawing/2014/main" id="{6185F641-5DB1-49E0-AE45-AC2B4B6CB0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3976" y="800101"/>
          <a:ext cx="2879725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方程式" r:id="rId5" imgW="927100" imgH="431800" progId="Equation.3">
                  <p:embed/>
                </p:oleObj>
              </mc:Choice>
              <mc:Fallback>
                <p:oleObj name="方程式" r:id="rId5" imgW="927100" imgH="431800" progId="Equation.3">
                  <p:embed/>
                  <p:pic>
                    <p:nvPicPr>
                      <p:cNvPr id="16390" name="Object 4">
                        <a:extLst>
                          <a:ext uri="{FF2B5EF4-FFF2-40B4-BE49-F238E27FC236}">
                            <a16:creationId xmlns:a16="http://schemas.microsoft.com/office/drawing/2014/main" id="{6185F641-5DB1-49E0-AE45-AC2B4B6CB0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6" y="800101"/>
                        <a:ext cx="2879725" cy="133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9">
            <a:extLst>
              <a:ext uri="{FF2B5EF4-FFF2-40B4-BE49-F238E27FC236}">
                <a16:creationId xmlns:a16="http://schemas.microsoft.com/office/drawing/2014/main" id="{FE98A120-DE86-41B3-AA58-49A30C847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8395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16392" name="Object 19">
            <a:extLst>
              <a:ext uri="{FF2B5EF4-FFF2-40B4-BE49-F238E27FC236}">
                <a16:creationId xmlns:a16="http://schemas.microsoft.com/office/drawing/2014/main" id="{B7B740D4-2F7B-47E4-AD3B-D576D589D455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35189" y="4473576"/>
          <a:ext cx="6408737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方程式" r:id="rId7" imgW="2006600" imgH="508000" progId="Equation.3">
                  <p:embed/>
                </p:oleObj>
              </mc:Choice>
              <mc:Fallback>
                <p:oleObj name="方程式" r:id="rId7" imgW="2006600" imgH="508000" progId="Equation.3">
                  <p:embed/>
                  <p:pic>
                    <p:nvPicPr>
                      <p:cNvPr id="16392" name="Object 19">
                        <a:extLst>
                          <a:ext uri="{FF2B5EF4-FFF2-40B4-BE49-F238E27FC236}">
                            <a16:creationId xmlns:a16="http://schemas.microsoft.com/office/drawing/2014/main" id="{B7B740D4-2F7B-47E4-AD3B-D576D589D4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4473576"/>
                        <a:ext cx="6408737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50" name="Group 30">
            <a:extLst>
              <a:ext uri="{FF2B5EF4-FFF2-40B4-BE49-F238E27FC236}">
                <a16:creationId xmlns:a16="http://schemas.microsoft.com/office/drawing/2014/main" id="{71CCAD02-2971-4B5A-9268-ED1A2D59E1D7}"/>
              </a:ext>
            </a:extLst>
          </p:cNvPr>
          <p:cNvGrpSpPr>
            <a:grpSpLocks/>
          </p:cNvGrpSpPr>
          <p:nvPr/>
        </p:nvGrpSpPr>
        <p:grpSpPr bwMode="auto">
          <a:xfrm>
            <a:off x="6348413" y="1089025"/>
            <a:ext cx="2921000" cy="1404938"/>
            <a:chOff x="3039" y="686"/>
            <a:chExt cx="1840" cy="885"/>
          </a:xfrm>
        </p:grpSpPr>
        <p:sp>
          <p:nvSpPr>
            <p:cNvPr id="16401" name="Text Box 22">
              <a:extLst>
                <a:ext uri="{FF2B5EF4-FFF2-40B4-BE49-F238E27FC236}">
                  <a16:creationId xmlns:a16="http://schemas.microsoft.com/office/drawing/2014/main" id="{478A2E23-3637-4665-81C6-A1464FFF7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3" y="686"/>
              <a:ext cx="1296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rgbClr val="0000FF"/>
                  </a:solidFill>
                  <a:ea typeface="新細明體" panose="02020500000000000000" pitchFamily="18" charset="-120"/>
                </a:rPr>
                <a:t>Collective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rgbClr val="0000FF"/>
                  </a:solidFill>
                  <a:ea typeface="新細明體" panose="02020500000000000000" pitchFamily="18" charset="-120"/>
                </a:rPr>
                <a:t>actions !!</a:t>
              </a:r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16402" name="Line 23">
              <a:extLst>
                <a:ext uri="{FF2B5EF4-FFF2-40B4-BE49-F238E27FC236}">
                  <a16:creationId xmlns:a16="http://schemas.microsoft.com/office/drawing/2014/main" id="{23A42C18-375B-4993-8F4E-89DEB639D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9" y="1185"/>
              <a:ext cx="613" cy="386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/>
            </a:p>
          </p:txBody>
        </p:sp>
      </p:grpSp>
      <p:grpSp>
        <p:nvGrpSpPr>
          <p:cNvPr id="30751" name="Group 31">
            <a:extLst>
              <a:ext uri="{FF2B5EF4-FFF2-40B4-BE49-F238E27FC236}">
                <a16:creationId xmlns:a16="http://schemas.microsoft.com/office/drawing/2014/main" id="{EB8E1A3F-F07A-4957-904A-C2D0DA8DD489}"/>
              </a:ext>
            </a:extLst>
          </p:cNvPr>
          <p:cNvGrpSpPr>
            <a:grpSpLocks/>
          </p:cNvGrpSpPr>
          <p:nvPr/>
        </p:nvGrpSpPr>
        <p:grpSpPr bwMode="auto">
          <a:xfrm>
            <a:off x="8185151" y="2457450"/>
            <a:ext cx="2238375" cy="1893888"/>
            <a:chOff x="4196" y="1548"/>
            <a:chExt cx="1410" cy="1193"/>
          </a:xfrm>
        </p:grpSpPr>
        <p:sp>
          <p:nvSpPr>
            <p:cNvPr id="16399" name="Text Box 24">
              <a:extLst>
                <a:ext uri="{FF2B5EF4-FFF2-40B4-BE49-F238E27FC236}">
                  <a16:creationId xmlns:a16="http://schemas.microsoft.com/office/drawing/2014/main" id="{B6231AFB-7953-49CE-AB35-DD304FE63F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6" y="2069"/>
              <a:ext cx="1410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rgbClr val="0000FF"/>
                  </a:solidFill>
                  <a:ea typeface="新細明體" panose="02020500000000000000" pitchFamily="18" charset="-120"/>
                </a:rPr>
                <a:t>Price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rgbClr val="0000FF"/>
                  </a:solidFill>
                  <a:ea typeface="新細明體" panose="02020500000000000000" pitchFamily="18" charset="-120"/>
                </a:rPr>
                <a:t>Sensitivity!!</a:t>
              </a:r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16400" name="Oval 25">
              <a:extLst>
                <a:ext uri="{FF2B5EF4-FFF2-40B4-BE49-F238E27FC236}">
                  <a16:creationId xmlns:a16="http://schemas.microsoft.com/office/drawing/2014/main" id="{23832B14-E051-4D86-B0C7-1366C62F5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1548"/>
              <a:ext cx="499" cy="522"/>
            </a:xfrm>
            <a:prstGeom prst="ellipse">
              <a:avLst/>
            </a:prstGeom>
            <a:noFill/>
            <a:ln w="76200" cap="rnd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0752" name="Group 32">
            <a:extLst>
              <a:ext uri="{FF2B5EF4-FFF2-40B4-BE49-F238E27FC236}">
                <a16:creationId xmlns:a16="http://schemas.microsoft.com/office/drawing/2014/main" id="{7095CC06-FFC6-44F0-843F-185B98EBB211}"/>
              </a:ext>
            </a:extLst>
          </p:cNvPr>
          <p:cNvGrpSpPr>
            <a:grpSpLocks/>
          </p:cNvGrpSpPr>
          <p:nvPr/>
        </p:nvGrpSpPr>
        <p:grpSpPr bwMode="auto">
          <a:xfrm>
            <a:off x="4691063" y="4365626"/>
            <a:ext cx="4284662" cy="2492375"/>
            <a:chOff x="1995" y="2750"/>
            <a:chExt cx="2699" cy="1570"/>
          </a:xfrm>
        </p:grpSpPr>
        <p:sp>
          <p:nvSpPr>
            <p:cNvPr id="16396" name="Line 26">
              <a:extLst>
                <a:ext uri="{FF2B5EF4-FFF2-40B4-BE49-F238E27FC236}">
                  <a16:creationId xmlns:a16="http://schemas.microsoft.com/office/drawing/2014/main" id="{DE4BB0D0-1258-435E-9C43-277CC8E311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45" y="2750"/>
              <a:ext cx="249" cy="612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16397" name="AutoShape 28">
              <a:extLst>
                <a:ext uri="{FF2B5EF4-FFF2-40B4-BE49-F238E27FC236}">
                  <a16:creationId xmlns:a16="http://schemas.microsoft.com/office/drawing/2014/main" id="{E7031856-8D98-4DB4-ACD2-81A01244C0B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065" y="2678"/>
              <a:ext cx="241" cy="2381"/>
            </a:xfrm>
            <a:prstGeom prst="rightBrace">
              <a:avLst>
                <a:gd name="adj1" fmla="val 82331"/>
                <a:gd name="adj2" fmla="val 50000"/>
              </a:avLst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6398" name="Text Box 29">
              <a:extLst>
                <a:ext uri="{FF2B5EF4-FFF2-40B4-BE49-F238E27FC236}">
                  <a16:creationId xmlns:a16="http://schemas.microsoft.com/office/drawing/2014/main" id="{C32985DF-2322-4392-9D75-F7048A093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3974"/>
              <a:ext cx="1837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3000">
                  <a:solidFill>
                    <a:srgbClr val="0000FF"/>
                  </a:solidFill>
                  <a:ea typeface="新細明體" panose="02020500000000000000" pitchFamily="18" charset="-120"/>
                </a:rPr>
                <a:t>Market Impact !!</a:t>
              </a:r>
              <a:endParaRPr lang="en-US" altLang="en-US" sz="3000">
                <a:solidFill>
                  <a:srgbClr val="0000FF"/>
                </a:solidFill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4E1F53-DB89-4D1B-B81D-4D829A686A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1522243-DDFA-4913-9169-8934CDDFB1E0}" type="slidenum">
              <a:rPr lang="en-US" altLang="en-US" smtClean="0">
                <a:solidFill>
                  <a:schemeClr val="tx1"/>
                </a:solidFill>
              </a:rPr>
              <a:pPr>
                <a:defRPr/>
              </a:pPr>
              <a:t>24</a:t>
            </a:fld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2">
                <a:extLst>
                  <a:ext uri="{FF2B5EF4-FFF2-40B4-BE49-F238E27FC236}">
                    <a16:creationId xmlns:a16="http://schemas.microsoft.com/office/drawing/2014/main" id="{893C9048-6D3E-4AB3-B704-7911FB76D6BD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2099557" y="442888"/>
                <a:ext cx="8291513" cy="6082456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en-US" altLang="zh-TW" sz="3000" dirty="0">
                    <a:ea typeface="新細明體" panose="02020500000000000000" pitchFamily="18" charset="-120"/>
                  </a:rPr>
                  <a:t>Wealth of agent </a:t>
                </a:r>
                <a:r>
                  <a:rPr lang="en-US" altLang="zh-TW" sz="3000" i="1" dirty="0">
                    <a:ea typeface="新細明體" panose="02020500000000000000" pitchFamily="18" charset="-120"/>
                  </a:rPr>
                  <a:t>i</a:t>
                </a:r>
                <a:r>
                  <a:rPr lang="en-US" altLang="zh-TW" sz="3000" dirty="0">
                    <a:ea typeface="新細明體" panose="02020500000000000000" pitchFamily="18" charset="-120"/>
                  </a:rPr>
                  <a:t>: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sSub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𝑡</m:t>
                          </m:r>
                        </m:e>
                      </m:d>
                      <m:r>
                        <a:rPr lang="en-US" altLang="zh-TW" sz="3000" i="1"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=</m:t>
                      </m:r>
                      <m:sSub>
                        <m:sSub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sSub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𝑡</m:t>
                          </m:r>
                        </m:e>
                      </m:d>
                      <m:r>
                        <a:rPr lang="en-US" altLang="zh-TW" sz="3000" i="1"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+</m:t>
                      </m:r>
                      <m:sSub>
                        <m:sSub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sSub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𝑘</m:t>
                          </m:r>
                        </m:e>
                        <m:sub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sSub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𝑇</m:t>
                          </m:r>
                        </m:sub>
                      </m:sSub>
                      <m:r>
                        <a:rPr lang="en-US" altLang="zh-TW" sz="3000" i="1"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(</m:t>
                      </m:r>
                      <m:r>
                        <a:rPr lang="en-US" altLang="zh-TW" sz="3000" i="1"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𝑡</m:t>
                      </m:r>
                      <m:r>
                        <a:rPr lang="en-US" altLang="zh-TW" sz="3000" i="1"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)</m:t>
                      </m:r>
                    </m:oMath>
                  </m:oMathPara>
                </a14:m>
                <a:endParaRPr lang="en-US" altLang="zh-TW" sz="3000" dirty="0">
                  <a:ea typeface="新細明體" panose="02020500000000000000" pitchFamily="18" charset="-120"/>
                </a:endParaRPr>
              </a:p>
              <a:p>
                <a:pPr eaLnBrk="1" hangingPunct="1">
                  <a:defRPr/>
                </a:pPr>
                <a:r>
                  <a:rPr lang="en-US" altLang="zh-TW" sz="3000" dirty="0">
                    <a:ea typeface="新細明體" panose="02020500000000000000" pitchFamily="18" charset="-120"/>
                  </a:rPr>
                  <a:t>Cash update: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sSub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𝑡</m:t>
                          </m:r>
                        </m:e>
                      </m:d>
                      <m:r>
                        <a:rPr lang="en-US" altLang="zh-TW" sz="3000" i="1"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=</m:t>
                      </m:r>
                      <m:sSub>
                        <m:sSub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sSub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𝑡</m:t>
                          </m:r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−1</m:t>
                          </m:r>
                        </m:e>
                      </m:d>
                      <m:r>
                        <a:rPr lang="en-US" altLang="zh-TW" sz="3000" i="1"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−</m:t>
                      </m:r>
                      <m:sSub>
                        <m:sSub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sSub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sSub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𝑇</m:t>
                          </m:r>
                        </m:sub>
                      </m:sSub>
                      <m:r>
                        <a:rPr lang="en-US" altLang="zh-TW" sz="3000" i="1"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(</m:t>
                      </m:r>
                      <m:r>
                        <a:rPr lang="en-US" altLang="zh-TW" sz="3000" i="1"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𝑡</m:t>
                      </m:r>
                      <m:r>
                        <a:rPr lang="en-US" altLang="zh-TW" sz="3000" i="1"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)</m:t>
                      </m:r>
                    </m:oMath>
                  </m:oMathPara>
                </a14:m>
                <a:endParaRPr lang="en-US" altLang="zh-TW" sz="3000" dirty="0">
                  <a:ea typeface="新細明體" panose="02020500000000000000" pitchFamily="18" charset="-120"/>
                </a:endParaRPr>
              </a:p>
              <a:p>
                <a:pPr eaLnBrk="1" hangingPunct="1">
                  <a:defRPr/>
                </a:pPr>
                <a:r>
                  <a:rPr lang="en-US" altLang="zh-TW" sz="3000" dirty="0">
                    <a:ea typeface="新細明體" panose="02020500000000000000" pitchFamily="18" charset="-120"/>
                  </a:rPr>
                  <a:t>Position update: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sSub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𝑘</m:t>
                          </m:r>
                        </m:e>
                        <m:sub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𝑡</m:t>
                          </m:r>
                        </m:e>
                      </m:d>
                      <m:r>
                        <a:rPr lang="en-US" altLang="zh-TW" sz="3000" i="1"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=</m:t>
                      </m:r>
                      <m:sSub>
                        <m:sSub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sSub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𝑘</m:t>
                          </m:r>
                        </m:e>
                        <m:sub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𝑡</m:t>
                          </m:r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−1</m:t>
                          </m:r>
                        </m:e>
                      </m:d>
                      <m:r>
                        <a:rPr lang="en-US" altLang="zh-TW" sz="3000" i="1"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+</m:t>
                      </m:r>
                      <m:sSub>
                        <m:sSub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sSub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𝑖</m:t>
                          </m:r>
                        </m:sub>
                      </m:sSub>
                      <m:r>
                        <a:rPr lang="en-US" altLang="zh-TW" sz="3000" i="1"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(</m:t>
                      </m:r>
                      <m:r>
                        <a:rPr lang="en-US" altLang="zh-TW" sz="3000" i="1"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𝑡</m:t>
                      </m:r>
                      <m:r>
                        <a:rPr lang="en-US" altLang="zh-TW" sz="3000" i="1"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)</m:t>
                      </m:r>
                    </m:oMath>
                  </m:oMathPara>
                </a14:m>
                <a:endParaRPr lang="en-US" altLang="zh-TW" sz="3000" dirty="0">
                  <a:ea typeface="新細明體" panose="02020500000000000000" pitchFamily="18" charset="-120"/>
                </a:endParaRPr>
              </a:p>
              <a:p>
                <a:pPr eaLnBrk="1" hangingPunct="1">
                  <a:defRPr/>
                </a:pPr>
                <a:r>
                  <a:rPr lang="en-US" altLang="zh-TW" sz="3000" dirty="0">
                    <a:ea typeface="新細明體" panose="02020500000000000000" pitchFamily="18" charset="-120"/>
                  </a:rPr>
                  <a:t>Wealth update: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sSub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𝑡</m:t>
                          </m:r>
                        </m:e>
                      </m:d>
                      <m:r>
                        <a:rPr lang="en-US" altLang="zh-TW" sz="3000" i="1"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=</m:t>
                      </m:r>
                      <m:sSub>
                        <m:sSub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sSub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𝑡</m:t>
                          </m:r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−1</m:t>
                          </m:r>
                        </m:e>
                      </m:d>
                      <m:r>
                        <a:rPr lang="en-US" altLang="zh-TW" sz="3000" i="1"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−</m:t>
                      </m:r>
                      <m:sSub>
                        <m:sSub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sSub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sSub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𝑡</m:t>
                          </m:r>
                        </m:e>
                      </m:d>
                      <m:r>
                        <a:rPr lang="en-US" altLang="zh-TW" sz="3000" i="1"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+</m:t>
                      </m:r>
                      <m:sSub>
                        <m:sSub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sSub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𝑘</m:t>
                          </m:r>
                        </m:e>
                        <m:sub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sSub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zh-TW" sz="3000" i="1" dirty="0">
                  <a:latin typeface="Cambria Math" panose="02040503050406030204" pitchFamily="18" charset="0"/>
                  <a:ea typeface="新細明體" panose="02020500000000000000" pitchFamily="18" charset="-120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000" i="1"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=</m:t>
                      </m:r>
                      <m:sSub>
                        <m:sSub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sSub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𝑡</m:t>
                          </m:r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−1</m:t>
                          </m:r>
                        </m:e>
                      </m:d>
                      <m:r>
                        <a:rPr lang="en-US" altLang="zh-TW" sz="3000" i="1"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+</m:t>
                      </m:r>
                      <m:sSub>
                        <m:sSub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sSub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𝑘</m:t>
                          </m:r>
                        </m:e>
                        <m:sub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𝑡</m:t>
                          </m:r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sSub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𝑇</m:t>
                          </m:r>
                        </m:sub>
                      </m:sSub>
                      <m:r>
                        <a:rPr lang="en-US" altLang="zh-TW" sz="3000" i="1"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(</m:t>
                      </m:r>
                      <m:r>
                        <a:rPr lang="en-US" altLang="zh-TW" sz="3000" i="1"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𝑡</m:t>
                      </m:r>
                      <m:r>
                        <a:rPr lang="en-US" altLang="zh-TW" sz="3000" i="1"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)      </m:t>
                      </m:r>
                    </m:oMath>
                  </m:oMathPara>
                </a14:m>
                <a:endParaRPr lang="en-US" altLang="zh-TW" sz="3000" dirty="0">
                  <a:ea typeface="新細明體" panose="02020500000000000000" pitchFamily="18" charset="-120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sSub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𝑡</m:t>
                          </m:r>
                        </m:e>
                      </m:d>
                      <m:r>
                        <a:rPr lang="en-US" altLang="zh-TW" sz="3000" i="1"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=</m:t>
                      </m:r>
                      <m:sSub>
                        <m:sSub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sSub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𝑡</m:t>
                          </m:r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−1</m:t>
                          </m:r>
                        </m:e>
                      </m:d>
                      <m:r>
                        <a:rPr lang="en-US" altLang="zh-TW" sz="3000" i="1"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+</m:t>
                      </m:r>
                      <m:sSub>
                        <m:sSub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sSub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𝑘</m:t>
                          </m:r>
                        </m:e>
                        <m:sub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𝑡</m:t>
                          </m:r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−1</m:t>
                          </m:r>
                        </m:e>
                      </m:d>
                      <m:r>
                        <a:rPr lang="en-US" altLang="zh-TW" sz="3000" i="1"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[</m:t>
                      </m:r>
                      <m:sSub>
                        <m:sSub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sSub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𝑡</m:t>
                          </m:r>
                        </m:e>
                      </m:d>
                      <m:r>
                        <a:rPr lang="en-US" altLang="zh-TW" sz="3000" i="1"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−</m:t>
                      </m:r>
                      <m:sSub>
                        <m:sSub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sSub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𝑡</m:t>
                          </m:r>
                          <m:r>
                            <a:rPr lang="en-US" altLang="zh-TW" sz="3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−1</m:t>
                          </m:r>
                        </m:e>
                      </m:d>
                      <m:r>
                        <a:rPr lang="en-US" altLang="zh-TW" sz="3000" i="1"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]</m:t>
                      </m:r>
                    </m:oMath>
                  </m:oMathPara>
                </a14:m>
                <a:endParaRPr lang="en-US" altLang="zh-TW" sz="3000" dirty="0">
                  <a:ea typeface="新細明體" panose="02020500000000000000" pitchFamily="18" charset="-120"/>
                </a:endParaRPr>
              </a:p>
              <a:p>
                <a:pPr eaLnBrk="1" hangingPunct="1">
                  <a:defRPr/>
                </a:pPr>
                <a:r>
                  <a:rPr lang="en-US" altLang="zh-TW" sz="3000" dirty="0">
                    <a:ea typeface="新細明體" panose="02020500000000000000" pitchFamily="18" charset="-120"/>
                  </a:rPr>
                  <a:t>Similar equation for virtual wealth update of strategies.</a:t>
                </a:r>
              </a:p>
            </p:txBody>
          </p:sp>
        </mc:Choice>
        <mc:Fallback xmlns="">
          <p:sp>
            <p:nvSpPr>
              <p:cNvPr id="17411" name="Rectangle 2">
                <a:extLst>
                  <a:ext uri="{FF2B5EF4-FFF2-40B4-BE49-F238E27FC236}">
                    <a16:creationId xmlns:a16="http://schemas.microsoft.com/office/drawing/2014/main" id="{893C9048-6D3E-4AB3-B704-7911FB76D6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2099557" y="442888"/>
                <a:ext cx="8291513" cy="6082456"/>
              </a:xfrm>
              <a:blipFill>
                <a:blip r:embed="rId2"/>
                <a:stretch>
                  <a:fillRect l="-1470" t="-2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2" name="Rectangle 3">
            <a:extLst>
              <a:ext uri="{FF2B5EF4-FFF2-40B4-BE49-F238E27FC236}">
                <a16:creationId xmlns:a16="http://schemas.microsoft.com/office/drawing/2014/main" id="{7D11B6BC-1F09-428D-8DB8-7058639DC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413" name="Rectangle 9">
            <a:extLst>
              <a:ext uri="{FF2B5EF4-FFF2-40B4-BE49-F238E27FC236}">
                <a16:creationId xmlns:a16="http://schemas.microsoft.com/office/drawing/2014/main" id="{DFA8F651-44A9-40B9-AF69-045E66DAB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6" y="18822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" name="Rectangle 2"/>
          <p:cNvSpPr/>
          <p:nvPr/>
        </p:nvSpPr>
        <p:spPr bwMode="auto">
          <a:xfrm>
            <a:off x="2127605" y="4540149"/>
            <a:ext cx="8208912" cy="467753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96CFDA-4C38-4F66-8AD3-43AF6BECAF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1522243-DDFA-4913-9169-8934CDDFB1E0}" type="slidenum">
              <a:rPr lang="en-US" altLang="en-US" smtClean="0">
                <a:solidFill>
                  <a:schemeClr val="tx1"/>
                </a:solidFill>
              </a:rPr>
              <a:pPr>
                <a:defRPr/>
              </a:pPr>
              <a:t>25</a:t>
            </a:fld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17" descr="AttractorPhaseDiagram3">
            <a:extLst>
              <a:ext uri="{FF2B5EF4-FFF2-40B4-BE49-F238E27FC236}">
                <a16:creationId xmlns:a16="http://schemas.microsoft.com/office/drawing/2014/main" id="{03601172-4808-4646-91E2-78D1BDDD3D4E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1" y="1341439"/>
            <a:ext cx="5940425" cy="419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436" name="Group 19">
            <a:extLst>
              <a:ext uri="{FF2B5EF4-FFF2-40B4-BE49-F238E27FC236}">
                <a16:creationId xmlns:a16="http://schemas.microsoft.com/office/drawing/2014/main" id="{2C6C91E3-7571-4D51-8459-8351CD1C66FB}"/>
              </a:ext>
            </a:extLst>
          </p:cNvPr>
          <p:cNvGrpSpPr>
            <a:grpSpLocks/>
          </p:cNvGrpSpPr>
          <p:nvPr/>
        </p:nvGrpSpPr>
        <p:grpSpPr bwMode="auto">
          <a:xfrm>
            <a:off x="5843588" y="1376363"/>
            <a:ext cx="4824412" cy="4195762"/>
            <a:chOff x="2721" y="867"/>
            <a:chExt cx="3039" cy="2643"/>
          </a:xfrm>
        </p:grpSpPr>
        <p:pic>
          <p:nvPicPr>
            <p:cNvPr id="18441" name="Picture 8" descr="PhaseDiagram">
              <a:extLst>
                <a:ext uri="{FF2B5EF4-FFF2-40B4-BE49-F238E27FC236}">
                  <a16:creationId xmlns:a16="http://schemas.microsoft.com/office/drawing/2014/main" id="{2311F114-0A5E-4F00-A409-F00932AEE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787"/>
            <a:stretch>
              <a:fillRect/>
            </a:stretch>
          </p:blipFill>
          <p:spPr bwMode="auto">
            <a:xfrm>
              <a:off x="2721" y="867"/>
              <a:ext cx="3039" cy="2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8442" name="Text Box 12">
              <a:extLst>
                <a:ext uri="{FF2B5EF4-FFF2-40B4-BE49-F238E27FC236}">
                  <a16:creationId xmlns:a16="http://schemas.microsoft.com/office/drawing/2014/main" id="{B3699C89-843E-4555-AC1F-7B45768FF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1" y="2001"/>
              <a:ext cx="6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i="1">
                  <a:ea typeface="新細明體" panose="02020500000000000000" pitchFamily="18" charset="-120"/>
                </a:rPr>
                <a:t>Positive</a:t>
              </a:r>
              <a:endParaRPr lang="en-US" altLang="en-US" sz="1800" i="1"/>
            </a:p>
          </p:txBody>
        </p:sp>
        <p:sp>
          <p:nvSpPr>
            <p:cNvPr id="18443" name="Text Box 13">
              <a:extLst>
                <a:ext uri="{FF2B5EF4-FFF2-40B4-BE49-F238E27FC236}">
                  <a16:creationId xmlns:a16="http://schemas.microsoft.com/office/drawing/2014/main" id="{677DF6BA-3CEB-460D-A59D-1D1A11126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3" y="1321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i="1">
                  <a:ea typeface="新細明體" panose="02020500000000000000" pitchFamily="18" charset="-120"/>
                </a:rPr>
                <a:t>Negative</a:t>
              </a:r>
              <a:endParaRPr lang="en-US" altLang="en-US" sz="1800" i="1"/>
            </a:p>
          </p:txBody>
        </p:sp>
      </p:grpSp>
      <p:sp>
        <p:nvSpPr>
          <p:cNvPr id="18437" name="Rectangle 2">
            <a:extLst>
              <a:ext uri="{FF2B5EF4-FFF2-40B4-BE49-F238E27FC236}">
                <a16:creationId xmlns:a16="http://schemas.microsoft.com/office/drawing/2014/main" id="{DD2A1979-31D8-47DC-83DB-AB1FB06D68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Results</a:t>
            </a:r>
            <a:endParaRPr lang="en-US" altLang="en-US" b="1" dirty="0"/>
          </a:p>
        </p:txBody>
      </p:sp>
      <p:graphicFrame>
        <p:nvGraphicFramePr>
          <p:cNvPr id="18438" name="Object 6">
            <a:extLst>
              <a:ext uri="{FF2B5EF4-FFF2-40B4-BE49-F238E27FC236}">
                <a16:creationId xmlns:a16="http://schemas.microsoft.com/office/drawing/2014/main" id="{8DC4B5F9-CE31-4BC6-BA05-3DD5F172AD96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4187826" y="728664"/>
          <a:ext cx="648017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方程式" r:id="rId5" imgW="3390900" imgH="457200" progId="Equation.3">
                  <p:embed/>
                </p:oleObj>
              </mc:Choice>
              <mc:Fallback>
                <p:oleObj name="方程式" r:id="rId5" imgW="3390900" imgH="457200" progId="Equation.3">
                  <p:embed/>
                  <p:pic>
                    <p:nvPicPr>
                      <p:cNvPr id="18438" name="Object 6">
                        <a:extLst>
                          <a:ext uri="{FF2B5EF4-FFF2-40B4-BE49-F238E27FC236}">
                            <a16:creationId xmlns:a16="http://schemas.microsoft.com/office/drawing/2014/main" id="{8DC4B5F9-CE31-4BC6-BA05-3DD5F172AD96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6" y="728664"/>
                        <a:ext cx="6480175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10">
            <a:extLst>
              <a:ext uri="{FF2B5EF4-FFF2-40B4-BE49-F238E27FC236}">
                <a16:creationId xmlns:a16="http://schemas.microsoft.com/office/drawing/2014/main" id="{A15E5812-D45C-438E-A363-ED24BA8AE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5373689"/>
            <a:ext cx="48609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000" dirty="0">
                <a:solidFill>
                  <a:srgbClr val="0000FF"/>
                </a:solidFill>
                <a:latin typeface="+mn-lt"/>
                <a:ea typeface="新細明體" panose="02020500000000000000" pitchFamily="18" charset="-120"/>
              </a:rPr>
              <a:t>Final State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000" dirty="0">
                <a:solidFill>
                  <a:srgbClr val="0000FF"/>
                </a:solidFill>
                <a:latin typeface="+mn-lt"/>
                <a:ea typeface="新細明體" panose="02020500000000000000" pitchFamily="18" charset="-120"/>
              </a:rPr>
              <a:t>of the system</a:t>
            </a:r>
            <a:endParaRPr lang="en-US" altLang="en-US" sz="30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8440" name="Text Box 11">
            <a:extLst>
              <a:ext uri="{FF2B5EF4-FFF2-40B4-BE49-F238E27FC236}">
                <a16:creationId xmlns:a16="http://schemas.microsoft.com/office/drawing/2014/main" id="{B2CD4B6F-D9A3-4A0F-9423-76093C410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097" y="5408614"/>
            <a:ext cx="250203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000" dirty="0">
                <a:solidFill>
                  <a:srgbClr val="0000FF"/>
                </a:solidFill>
                <a:latin typeface="+mn-lt"/>
                <a:ea typeface="新細明體" panose="02020500000000000000" pitchFamily="18" charset="-120"/>
              </a:rPr>
              <a:t>Agents’ wealth</a:t>
            </a:r>
            <a:endParaRPr lang="en-US" altLang="en-US" sz="30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BB0A0F-26F6-444C-AC3D-6EA3E9490B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6E6B4E-7B64-4348-A036-D2AC748E1A80}" type="slidenum">
              <a:rPr lang="en-US" altLang="en-US" smtClean="0">
                <a:solidFill>
                  <a:schemeClr val="tx1"/>
                </a:solidFill>
              </a:rPr>
              <a:pPr>
                <a:defRPr/>
              </a:pPr>
              <a:t>26</a:t>
            </a:fld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4">
            <a:extLst>
              <a:ext uri="{FF2B5EF4-FFF2-40B4-BE49-F238E27FC236}">
                <a16:creationId xmlns:a16="http://schemas.microsoft.com/office/drawing/2014/main" id="{D650DE18-C37D-4CB5-8DE6-8CE1CDE1F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037" y="2647951"/>
            <a:ext cx="4596002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600" b="1" dirty="0">
                <a:solidFill>
                  <a:srgbClr val="0000FF"/>
                </a:solidFill>
                <a:latin typeface="+mn-lt"/>
                <a:ea typeface="新細明體" panose="02020500000000000000" pitchFamily="18" charset="-120"/>
              </a:rPr>
              <a:t>Phase Diagram of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600" b="1" dirty="0">
                <a:solidFill>
                  <a:srgbClr val="0000FF"/>
                </a:solidFill>
                <a:latin typeface="+mn-lt"/>
                <a:ea typeface="新細明體" panose="02020500000000000000" pitchFamily="18" charset="-120"/>
              </a:rPr>
              <a:t>Final State</a:t>
            </a:r>
            <a:endParaRPr lang="en-US" altLang="en-US" sz="4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9460" name="Text Box 5">
            <a:extLst>
              <a:ext uri="{FF2B5EF4-FFF2-40B4-BE49-F238E27FC236}">
                <a16:creationId xmlns:a16="http://schemas.microsoft.com/office/drawing/2014/main" id="{B977E317-DF59-4C5F-8923-B2BD5CCA4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539" y="5265739"/>
            <a:ext cx="39861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>
                <a:latin typeface="+mn-lt"/>
                <a:ea typeface="新細明體" panose="02020500000000000000" pitchFamily="18" charset="-120"/>
              </a:rPr>
              <a:t>Arbitrageurs’ phase ??</a:t>
            </a:r>
            <a:endParaRPr lang="en-US" altLang="en-US" b="1" dirty="0">
              <a:latin typeface="+mn-lt"/>
            </a:endParaRPr>
          </a:p>
        </p:txBody>
      </p:sp>
      <p:sp>
        <p:nvSpPr>
          <p:cNvPr id="19461" name="Text Box 6">
            <a:extLst>
              <a:ext uri="{FF2B5EF4-FFF2-40B4-BE49-F238E27FC236}">
                <a16:creationId xmlns:a16="http://schemas.microsoft.com/office/drawing/2014/main" id="{A1D8CB7B-42EA-4F1C-AD61-8840FB12B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520825"/>
            <a:ext cx="39934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>
                <a:latin typeface="+mn-lt"/>
                <a:ea typeface="新細明體" panose="02020500000000000000" pitchFamily="18" charset="-120"/>
              </a:rPr>
              <a:t>Trendsetters’ phase ??</a:t>
            </a:r>
            <a:endParaRPr lang="en-US" altLang="en-US" b="1" dirty="0">
              <a:latin typeface="+mn-lt"/>
            </a:endParaRPr>
          </a:p>
        </p:txBody>
      </p:sp>
      <p:sp>
        <p:nvSpPr>
          <p:cNvPr id="19462" name="Text Box 7">
            <a:extLst>
              <a:ext uri="{FF2B5EF4-FFF2-40B4-BE49-F238E27FC236}">
                <a16:creationId xmlns:a16="http://schemas.microsoft.com/office/drawing/2014/main" id="{F8F309D1-6487-4F80-963B-F00EB7F30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5389" y="692150"/>
            <a:ext cx="32289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>
                <a:latin typeface="+mn-lt"/>
                <a:ea typeface="新細明體" panose="02020500000000000000" pitchFamily="18" charset="-120"/>
              </a:rPr>
              <a:t>Irregular phase ??</a:t>
            </a:r>
            <a:endParaRPr lang="en-US" altLang="en-US" b="1" dirty="0">
              <a:latin typeface="+mn-lt"/>
            </a:endParaRPr>
          </a:p>
        </p:txBody>
      </p:sp>
      <p:sp>
        <p:nvSpPr>
          <p:cNvPr id="19463" name="Text Box 8">
            <a:extLst>
              <a:ext uri="{FF2B5EF4-FFF2-40B4-BE49-F238E27FC236}">
                <a16:creationId xmlns:a16="http://schemas.microsoft.com/office/drawing/2014/main" id="{8872BF06-D80E-4E7E-B5D0-1C4563580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4616450"/>
            <a:ext cx="31231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>
                <a:latin typeface="+mn-lt"/>
                <a:ea typeface="新細明體" panose="02020500000000000000" pitchFamily="18" charset="-120"/>
              </a:rPr>
              <a:t>Mixture phase ??</a:t>
            </a:r>
            <a:endParaRPr lang="en-US" altLang="en-US" b="1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036FEC-2ABE-4D20-9092-24663C95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>
                <a:solidFill>
                  <a:schemeClr val="tx1"/>
                </a:solidFill>
              </a:rPr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6" descr="AttractorPhaseDiagram2">
            <a:extLst>
              <a:ext uri="{FF2B5EF4-FFF2-40B4-BE49-F238E27FC236}">
                <a16:creationId xmlns:a16="http://schemas.microsoft.com/office/drawing/2014/main" id="{2B759234-00B0-4690-B082-542230827781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1" y="1592264"/>
            <a:ext cx="3311525" cy="2339975"/>
          </a:xfrm>
        </p:spPr>
      </p:pic>
      <p:pic>
        <p:nvPicPr>
          <p:cNvPr id="28711" name="Picture 39" descr="priceSeries_present">
            <a:extLst>
              <a:ext uri="{FF2B5EF4-FFF2-40B4-BE49-F238E27FC236}">
                <a16:creationId xmlns:a16="http://schemas.microsoft.com/office/drawing/2014/main" id="{93146CC4-995F-4B72-88E1-68F81C81E7AE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88"/>
          <a:stretch>
            <a:fillRect/>
          </a:stretch>
        </p:blipFill>
        <p:spPr>
          <a:xfrm>
            <a:off x="4187826" y="1089026"/>
            <a:ext cx="6480175" cy="5453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5" name="Rectangle 2">
            <a:extLst>
              <a:ext uri="{FF2B5EF4-FFF2-40B4-BE49-F238E27FC236}">
                <a16:creationId xmlns:a16="http://schemas.microsoft.com/office/drawing/2014/main" id="{A524C4FF-22AD-4B72-9688-32AF1FCDDF90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1992313" y="441325"/>
            <a:ext cx="8229600" cy="863600"/>
          </a:xfrm>
        </p:spPr>
        <p:txBody>
          <a:bodyPr/>
          <a:lstStyle/>
          <a:p>
            <a:pPr algn="ctr" eaLnBrk="1" hangingPunct="1"/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Arbitrageurs’</a:t>
            </a:r>
            <a:r>
              <a:rPr lang="en-US" altLang="zh-TW" b="1" dirty="0">
                <a:ea typeface="新細明體" panose="02020500000000000000" pitchFamily="18" charset="-120"/>
              </a:rPr>
              <a:t> Phase</a:t>
            </a:r>
            <a:endParaRPr lang="en-US" altLang="en-US" b="1" dirty="0"/>
          </a:p>
        </p:txBody>
      </p:sp>
      <p:grpSp>
        <p:nvGrpSpPr>
          <p:cNvPr id="28697" name="Group 25">
            <a:extLst>
              <a:ext uri="{FF2B5EF4-FFF2-40B4-BE49-F238E27FC236}">
                <a16:creationId xmlns:a16="http://schemas.microsoft.com/office/drawing/2014/main" id="{B5D4AE96-CD84-46F0-983E-BD537E185732}"/>
              </a:ext>
            </a:extLst>
          </p:cNvPr>
          <p:cNvGrpSpPr>
            <a:grpSpLocks/>
          </p:cNvGrpSpPr>
          <p:nvPr/>
        </p:nvGrpSpPr>
        <p:grpSpPr bwMode="auto">
          <a:xfrm>
            <a:off x="6419851" y="4716464"/>
            <a:ext cx="1008063" cy="2141537"/>
            <a:chOff x="3039" y="2772"/>
            <a:chExt cx="635" cy="1349"/>
          </a:xfrm>
        </p:grpSpPr>
        <p:pic>
          <p:nvPicPr>
            <p:cNvPr id="20507" name="Picture 13" descr="CoolClips_vc024640">
              <a:extLst>
                <a:ext uri="{FF2B5EF4-FFF2-40B4-BE49-F238E27FC236}">
                  <a16:creationId xmlns:a16="http://schemas.microsoft.com/office/drawing/2014/main" id="{2CD51BC7-5004-478C-A8DD-EAEE35858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" y="3521"/>
              <a:ext cx="366" cy="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0508" name="Line 17">
              <a:extLst>
                <a:ext uri="{FF2B5EF4-FFF2-40B4-BE49-F238E27FC236}">
                  <a16:creationId xmlns:a16="http://schemas.microsoft.com/office/drawing/2014/main" id="{463D7110-8F75-482F-856C-06B4384E31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8" y="2772"/>
              <a:ext cx="386" cy="613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/>
            </a:p>
          </p:txBody>
        </p:sp>
      </p:grpSp>
      <p:grpSp>
        <p:nvGrpSpPr>
          <p:cNvPr id="28698" name="Group 26">
            <a:extLst>
              <a:ext uri="{FF2B5EF4-FFF2-40B4-BE49-F238E27FC236}">
                <a16:creationId xmlns:a16="http://schemas.microsoft.com/office/drawing/2014/main" id="{07FA2BE8-F432-4C1A-B864-6DC29253D09F}"/>
              </a:ext>
            </a:extLst>
          </p:cNvPr>
          <p:cNvGrpSpPr>
            <a:grpSpLocks/>
          </p:cNvGrpSpPr>
          <p:nvPr/>
        </p:nvGrpSpPr>
        <p:grpSpPr bwMode="auto">
          <a:xfrm>
            <a:off x="7932738" y="2636838"/>
            <a:ext cx="1554162" cy="1223962"/>
            <a:chOff x="3923" y="1525"/>
            <a:chExt cx="979" cy="771"/>
          </a:xfrm>
        </p:grpSpPr>
        <p:pic>
          <p:nvPicPr>
            <p:cNvPr id="20505" name="Picture 15" descr="CoolClips_vc024640">
              <a:extLst>
                <a:ext uri="{FF2B5EF4-FFF2-40B4-BE49-F238E27FC236}">
                  <a16:creationId xmlns:a16="http://schemas.microsoft.com/office/drawing/2014/main" id="{8873E1DB-1FF2-4150-9417-9CDAFCBF3B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6" y="1525"/>
              <a:ext cx="366" cy="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0506" name="Line 18">
              <a:extLst>
                <a:ext uri="{FF2B5EF4-FFF2-40B4-BE49-F238E27FC236}">
                  <a16:creationId xmlns:a16="http://schemas.microsoft.com/office/drawing/2014/main" id="{2AB35A0D-6430-438F-8BB8-26945FB1F0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3" y="1729"/>
              <a:ext cx="521" cy="567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/>
            </a:p>
          </p:txBody>
        </p:sp>
      </p:grpSp>
      <p:sp>
        <p:nvSpPr>
          <p:cNvPr id="28679" name="Oval 7">
            <a:extLst>
              <a:ext uri="{FF2B5EF4-FFF2-40B4-BE49-F238E27FC236}">
                <a16:creationId xmlns:a16="http://schemas.microsoft.com/office/drawing/2014/main" id="{DE877856-16B3-4D79-BB79-851CCC83A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4" y="2492376"/>
            <a:ext cx="1368425" cy="1368425"/>
          </a:xfrm>
          <a:prstGeom prst="ellips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8691" name="AutoShape 19">
            <a:extLst>
              <a:ext uri="{FF2B5EF4-FFF2-40B4-BE49-F238E27FC236}">
                <a16:creationId xmlns:a16="http://schemas.microsoft.com/office/drawing/2014/main" id="{8AFF0BB0-8CC4-4E30-82E8-5D9D1765E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364" y="2852739"/>
            <a:ext cx="503237" cy="574675"/>
          </a:xfrm>
          <a:prstGeom prst="rightArrow">
            <a:avLst>
              <a:gd name="adj1" fmla="val 49796"/>
              <a:gd name="adj2" fmla="val 57574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28714" name="Group 42">
            <a:extLst>
              <a:ext uri="{FF2B5EF4-FFF2-40B4-BE49-F238E27FC236}">
                <a16:creationId xmlns:a16="http://schemas.microsoft.com/office/drawing/2014/main" id="{31613FCF-B78F-4389-8ACE-A3D957D60120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268414"/>
            <a:ext cx="9144000" cy="5264150"/>
            <a:chOff x="0" y="799"/>
            <a:chExt cx="5760" cy="3316"/>
          </a:xfrm>
        </p:grpSpPr>
        <p:sp>
          <p:nvSpPr>
            <p:cNvPr id="20503" name="Text Box 9">
              <a:extLst>
                <a:ext uri="{FF2B5EF4-FFF2-40B4-BE49-F238E27FC236}">
                  <a16:creationId xmlns:a16="http://schemas.microsoft.com/office/drawing/2014/main" id="{E68743A7-66D3-4FBD-A95C-C7553B4F0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475"/>
              <a:ext cx="2480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3000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For </a:t>
              </a:r>
              <a:r>
                <a:rPr lang="el-GR" altLang="zh-TW" sz="3000" i="1" dirty="0">
                  <a:solidFill>
                    <a:srgbClr val="FF0000"/>
                  </a:solidFill>
                  <a:latin typeface="+mn-lt"/>
                </a:rPr>
                <a:t>β</a:t>
              </a:r>
              <a:r>
                <a:rPr lang="en-US" altLang="zh-TW" sz="3000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 </a:t>
              </a:r>
              <a:r>
                <a:rPr lang="el-GR" altLang="zh-TW" sz="3000" dirty="0">
                  <a:solidFill>
                    <a:srgbClr val="FF0000"/>
                  </a:solidFill>
                  <a:latin typeface="+mn-lt"/>
                </a:rPr>
                <a:t>≤</a:t>
              </a:r>
              <a:r>
                <a:rPr lang="en-US" altLang="zh-TW" sz="3000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 0.5</a:t>
              </a:r>
              <a:r>
                <a:rPr lang="en-US" altLang="zh-TW" sz="3000" dirty="0">
                  <a:latin typeface="+mn-lt"/>
                  <a:ea typeface="新細明體" panose="02020500000000000000" pitchFamily="18" charset="-120"/>
                </a:rPr>
                <a:t> </a:t>
              </a:r>
              <a:r>
                <a:rPr lang="en-US" altLang="zh-TW" sz="3000" dirty="0">
                  <a:latin typeface="+mn-lt"/>
                  <a:ea typeface="Batang" panose="02030600000101010101" pitchFamily="18" charset="-127"/>
                </a:rPr>
                <a:t>⇒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3000" dirty="0">
                  <a:solidFill>
                    <a:srgbClr val="0000FF"/>
                  </a:solidFill>
                  <a:latin typeface="+mn-lt"/>
                  <a:ea typeface="新細明體" panose="02020500000000000000" pitchFamily="18" charset="-120"/>
                </a:rPr>
                <a:t>Period-2 cycle for </a:t>
              </a:r>
              <a:r>
                <a:rPr lang="en-US" altLang="zh-TW" sz="3000" i="1" dirty="0">
                  <a:solidFill>
                    <a:srgbClr val="0000FF"/>
                  </a:solidFill>
                  <a:latin typeface="+mn-lt"/>
                  <a:ea typeface="新細明體" panose="02020500000000000000" pitchFamily="18" charset="-120"/>
                </a:rPr>
                <a:t>P</a:t>
              </a:r>
              <a:r>
                <a:rPr lang="en-US" altLang="zh-TW" sz="3000" dirty="0">
                  <a:solidFill>
                    <a:srgbClr val="0000FF"/>
                  </a:solidFill>
                  <a:latin typeface="+mn-lt"/>
                  <a:ea typeface="新細明體" panose="02020500000000000000" pitchFamily="18" charset="-120"/>
                </a:rPr>
                <a:t>(</a:t>
              </a:r>
              <a:r>
                <a:rPr lang="en-US" altLang="zh-TW" sz="3000" i="1" dirty="0">
                  <a:solidFill>
                    <a:srgbClr val="0000FF"/>
                  </a:solidFill>
                  <a:latin typeface="+mn-lt"/>
                  <a:ea typeface="新細明體" panose="02020500000000000000" pitchFamily="18" charset="-120"/>
                </a:rPr>
                <a:t>t</a:t>
              </a:r>
              <a:r>
                <a:rPr lang="en-US" altLang="zh-TW" sz="3000" dirty="0">
                  <a:solidFill>
                    <a:srgbClr val="0000FF"/>
                  </a:solidFill>
                  <a:latin typeface="+mn-lt"/>
                  <a:ea typeface="新細明體" panose="02020500000000000000" pitchFamily="18" charset="-120"/>
                </a:rPr>
                <a:t>) !?</a:t>
              </a:r>
              <a:endParaRPr lang="en-US" altLang="en-US" sz="3000" dirty="0">
                <a:solidFill>
                  <a:srgbClr val="0000FF"/>
                </a:solidFill>
                <a:latin typeface="+mn-lt"/>
              </a:endParaRPr>
            </a:p>
          </p:txBody>
        </p:sp>
        <p:graphicFrame>
          <p:nvGraphicFramePr>
            <p:cNvPr id="20504" name="Object 27">
              <a:extLst>
                <a:ext uri="{FF2B5EF4-FFF2-40B4-BE49-F238E27FC236}">
                  <a16:creationId xmlns:a16="http://schemas.microsoft.com/office/drawing/2014/main" id="{A8C989BF-FAF3-4A0A-9BC9-9214E80DC0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9" y="799"/>
            <a:ext cx="399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方程式" r:id="rId6" imgW="3098800" imgH="215900" progId="Equation.3">
                    <p:embed/>
                  </p:oleObj>
                </mc:Choice>
                <mc:Fallback>
                  <p:oleObj name="方程式" r:id="rId6" imgW="3098800" imgH="215900" progId="Equation.3">
                    <p:embed/>
                    <p:pic>
                      <p:nvPicPr>
                        <p:cNvPr id="20504" name="Object 27">
                          <a:extLst>
                            <a:ext uri="{FF2B5EF4-FFF2-40B4-BE49-F238E27FC236}">
                              <a16:creationId xmlns:a16="http://schemas.microsoft.com/office/drawing/2014/main" id="{A8C989BF-FAF3-4A0A-9BC9-9214E80DC0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9" y="799"/>
                          <a:ext cx="3991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712" name="Group 40">
            <a:extLst>
              <a:ext uri="{FF2B5EF4-FFF2-40B4-BE49-F238E27FC236}">
                <a16:creationId xmlns:a16="http://schemas.microsoft.com/office/drawing/2014/main" id="{F4BFD754-6F95-4B7B-8EC3-AC0A505BB71E}"/>
              </a:ext>
            </a:extLst>
          </p:cNvPr>
          <p:cNvGrpSpPr>
            <a:grpSpLocks/>
          </p:cNvGrpSpPr>
          <p:nvPr/>
        </p:nvGrpSpPr>
        <p:grpSpPr bwMode="auto">
          <a:xfrm>
            <a:off x="6635750" y="4005263"/>
            <a:ext cx="1081088" cy="684212"/>
            <a:chOff x="3220" y="2523"/>
            <a:chExt cx="681" cy="431"/>
          </a:xfrm>
        </p:grpSpPr>
        <p:sp>
          <p:nvSpPr>
            <p:cNvPr id="20501" name="Oval 21">
              <a:extLst>
                <a:ext uri="{FF2B5EF4-FFF2-40B4-BE49-F238E27FC236}">
                  <a16:creationId xmlns:a16="http://schemas.microsoft.com/office/drawing/2014/main" id="{1D96A141-6E79-470D-B7BC-B23BCE8F39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00000">
              <a:off x="3742" y="2704"/>
              <a:ext cx="159" cy="25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502" name="Text Box 28">
              <a:extLst>
                <a:ext uri="{FF2B5EF4-FFF2-40B4-BE49-F238E27FC236}">
                  <a16:creationId xmlns:a16="http://schemas.microsoft.com/office/drawing/2014/main" id="{FF7FF996-BAAD-4707-99D8-C4F1965F4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0" y="2523"/>
              <a:ext cx="51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600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buy!</a:t>
              </a:r>
              <a:endParaRPr lang="en-US" altLang="en-US" sz="2600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28713" name="Group 41">
            <a:extLst>
              <a:ext uri="{FF2B5EF4-FFF2-40B4-BE49-F238E27FC236}">
                <a16:creationId xmlns:a16="http://schemas.microsoft.com/office/drawing/2014/main" id="{1C87A6A1-5B57-4A7E-9F15-74DFA8F1E4E8}"/>
              </a:ext>
            </a:extLst>
          </p:cNvPr>
          <p:cNvGrpSpPr>
            <a:grpSpLocks/>
          </p:cNvGrpSpPr>
          <p:nvPr/>
        </p:nvGrpSpPr>
        <p:grpSpPr bwMode="auto">
          <a:xfrm>
            <a:off x="7283450" y="3176588"/>
            <a:ext cx="858838" cy="1122362"/>
            <a:chOff x="3628" y="2001"/>
            <a:chExt cx="541" cy="707"/>
          </a:xfrm>
        </p:grpSpPr>
        <p:sp>
          <p:nvSpPr>
            <p:cNvPr id="20499" name="Oval 24">
              <a:extLst>
                <a:ext uri="{FF2B5EF4-FFF2-40B4-BE49-F238E27FC236}">
                  <a16:creationId xmlns:a16="http://schemas.microsoft.com/office/drawing/2014/main" id="{A0A1C7CE-A1F7-4161-B3A5-37DD7C09E3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300000">
              <a:off x="3959" y="2499"/>
              <a:ext cx="249" cy="17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500" name="Text Box 29">
              <a:extLst>
                <a:ext uri="{FF2B5EF4-FFF2-40B4-BE49-F238E27FC236}">
                  <a16:creationId xmlns:a16="http://schemas.microsoft.com/office/drawing/2014/main" id="{A07A29BE-6DA5-4366-9550-98542BF75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8" y="2001"/>
              <a:ext cx="48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600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sell!</a:t>
              </a:r>
              <a:endParaRPr lang="en-US" altLang="en-US" sz="2600" dirty="0">
                <a:solidFill>
                  <a:srgbClr val="FF0000"/>
                </a:solidFill>
                <a:latin typeface="+mn-lt"/>
              </a:endParaRPr>
            </a:p>
          </p:txBody>
        </p:sp>
      </p:grpSp>
      <p:sp>
        <p:nvSpPr>
          <p:cNvPr id="28702" name="Text Box 30">
            <a:extLst>
              <a:ext uri="{FF2B5EF4-FFF2-40B4-BE49-F238E27FC236}">
                <a16:creationId xmlns:a16="http://schemas.microsoft.com/office/drawing/2014/main" id="{A7B27CCF-1304-47E2-858F-C5205314B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8400" y="5851526"/>
            <a:ext cx="115127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000" dirty="0">
                <a:solidFill>
                  <a:srgbClr val="FF0000"/>
                </a:solidFill>
                <a:latin typeface="+mn-lt"/>
                <a:ea typeface="新細明體" panose="02020500000000000000" pitchFamily="18" charset="-120"/>
              </a:rPr>
              <a:t>Gain!!</a:t>
            </a:r>
            <a:endParaRPr lang="en-US" altLang="en-US" sz="3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8703" name="Oval 31">
            <a:extLst>
              <a:ext uri="{FF2B5EF4-FFF2-40B4-BE49-F238E27FC236}">
                <a16:creationId xmlns:a16="http://schemas.microsoft.com/office/drawing/2014/main" id="{090A7038-C2A2-4BD6-A9C0-1546D906F218}"/>
              </a:ext>
            </a:extLst>
          </p:cNvPr>
          <p:cNvSpPr>
            <a:spLocks noChangeArrowheads="1"/>
          </p:cNvSpPr>
          <p:nvPr/>
        </p:nvSpPr>
        <p:spPr bwMode="auto">
          <a:xfrm rot="1800000">
            <a:off x="8291513" y="4257676"/>
            <a:ext cx="252412" cy="39687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8704" name="Oval 32">
            <a:extLst>
              <a:ext uri="{FF2B5EF4-FFF2-40B4-BE49-F238E27FC236}">
                <a16:creationId xmlns:a16="http://schemas.microsoft.com/office/drawing/2014/main" id="{7996687B-CEC4-4FEF-8F40-F330A08430E3}"/>
              </a:ext>
            </a:extLst>
          </p:cNvPr>
          <p:cNvSpPr>
            <a:spLocks noChangeArrowheads="1"/>
          </p:cNvSpPr>
          <p:nvPr/>
        </p:nvSpPr>
        <p:spPr bwMode="auto">
          <a:xfrm rot="1800000">
            <a:off x="9083676" y="4257676"/>
            <a:ext cx="252413" cy="39687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8705" name="Oval 33">
            <a:extLst>
              <a:ext uri="{FF2B5EF4-FFF2-40B4-BE49-F238E27FC236}">
                <a16:creationId xmlns:a16="http://schemas.microsoft.com/office/drawing/2014/main" id="{E229C424-D973-4359-BEE4-B8496AF9B085}"/>
              </a:ext>
            </a:extLst>
          </p:cNvPr>
          <p:cNvSpPr>
            <a:spLocks noChangeArrowheads="1"/>
          </p:cNvSpPr>
          <p:nvPr/>
        </p:nvSpPr>
        <p:spPr bwMode="auto">
          <a:xfrm rot="1800000">
            <a:off x="9912351" y="4292601"/>
            <a:ext cx="252413" cy="39687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8706" name="Oval 34">
            <a:extLst>
              <a:ext uri="{FF2B5EF4-FFF2-40B4-BE49-F238E27FC236}">
                <a16:creationId xmlns:a16="http://schemas.microsoft.com/office/drawing/2014/main" id="{043A637B-342D-4490-81BA-9CABFDBAEE17}"/>
              </a:ext>
            </a:extLst>
          </p:cNvPr>
          <p:cNvSpPr>
            <a:spLocks noChangeArrowheads="1"/>
          </p:cNvSpPr>
          <p:nvPr/>
        </p:nvSpPr>
        <p:spPr bwMode="auto">
          <a:xfrm rot="3300000">
            <a:off x="8625682" y="3923507"/>
            <a:ext cx="395288" cy="26987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8707" name="Oval 35">
            <a:extLst>
              <a:ext uri="{FF2B5EF4-FFF2-40B4-BE49-F238E27FC236}">
                <a16:creationId xmlns:a16="http://schemas.microsoft.com/office/drawing/2014/main" id="{E4F300BB-2F4A-4716-B1E4-8534B5C4AC36}"/>
              </a:ext>
            </a:extLst>
          </p:cNvPr>
          <p:cNvSpPr>
            <a:spLocks noChangeArrowheads="1"/>
          </p:cNvSpPr>
          <p:nvPr/>
        </p:nvSpPr>
        <p:spPr bwMode="auto">
          <a:xfrm rot="3300000">
            <a:off x="9417845" y="3960020"/>
            <a:ext cx="395287" cy="26987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DE347A-242E-453F-9F42-3D91527671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E6F311-10D1-4286-AF5E-C657A3384D17}" type="slidenum">
              <a:rPr lang="en-US" altLang="en-US" smtClean="0">
                <a:solidFill>
                  <a:schemeClr val="tx1"/>
                </a:solidFill>
              </a:rPr>
              <a:pPr>
                <a:defRPr/>
              </a:pPr>
              <a:t>28</a:t>
            </a:fld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0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57" name="Picture 21" descr="periodTwo_zoom">
            <a:extLst>
              <a:ext uri="{FF2B5EF4-FFF2-40B4-BE49-F238E27FC236}">
                <a16:creationId xmlns:a16="http://schemas.microsoft.com/office/drawing/2014/main" id="{1AD73099-C023-42EB-B79F-4B56333681E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16614" y="4687888"/>
            <a:ext cx="2808287" cy="21701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9" name="Picture 13" descr="trendsetterEx">
            <a:extLst>
              <a:ext uri="{FF2B5EF4-FFF2-40B4-BE49-F238E27FC236}">
                <a16:creationId xmlns:a16="http://schemas.microsoft.com/office/drawing/2014/main" id="{A990874F-C058-4A34-957E-2D12F84ED53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32400" y="728664"/>
            <a:ext cx="5435600" cy="4200525"/>
          </a:xfrm>
        </p:spPr>
      </p:pic>
      <p:pic>
        <p:nvPicPr>
          <p:cNvPr id="21509" name="Picture 8" descr="AttractorPhaseDiagram2">
            <a:extLst>
              <a:ext uri="{FF2B5EF4-FFF2-40B4-BE49-F238E27FC236}">
                <a16:creationId xmlns:a16="http://schemas.microsoft.com/office/drawing/2014/main" id="{18F9E05F-89D3-4969-B266-E570915A0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196976"/>
            <a:ext cx="3311525" cy="233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10" name="Rectangle 2">
            <a:extLst>
              <a:ext uri="{FF2B5EF4-FFF2-40B4-BE49-F238E27FC236}">
                <a16:creationId xmlns:a16="http://schemas.microsoft.com/office/drawing/2014/main" id="{3DDF9FF1-0894-4281-8057-681B1958FC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1"/>
            <a:ext cx="8229600" cy="811213"/>
          </a:xfrm>
        </p:spPr>
        <p:txBody>
          <a:bodyPr/>
          <a:lstStyle/>
          <a:p>
            <a:pPr algn="ctr" eaLnBrk="1" hangingPunct="1"/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Trendsetters’</a:t>
            </a:r>
            <a:r>
              <a:rPr lang="en-US" altLang="zh-TW" b="1" dirty="0">
                <a:ea typeface="新細明體" panose="02020500000000000000" pitchFamily="18" charset="-120"/>
              </a:rPr>
              <a:t> Phase</a:t>
            </a:r>
            <a:endParaRPr lang="en-US" altLang="en-US" b="1" dirty="0"/>
          </a:p>
        </p:txBody>
      </p:sp>
      <p:sp>
        <p:nvSpPr>
          <p:cNvPr id="39946" name="Oval 10">
            <a:extLst>
              <a:ext uri="{FF2B5EF4-FFF2-40B4-BE49-F238E27FC236}">
                <a16:creationId xmlns:a16="http://schemas.microsoft.com/office/drawing/2014/main" id="{A11D475B-19A7-4604-98AE-DEFE3C99C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1304926"/>
            <a:ext cx="1368425" cy="1368425"/>
          </a:xfrm>
          <a:prstGeom prst="ellips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9947" name="AutoShape 11">
            <a:extLst>
              <a:ext uri="{FF2B5EF4-FFF2-40B4-BE49-F238E27FC236}">
                <a16:creationId xmlns:a16="http://schemas.microsoft.com/office/drawing/2014/main" id="{B1D57B59-851A-4C67-BAA3-FF2E6EAC2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314" y="1628776"/>
            <a:ext cx="503237" cy="574675"/>
          </a:xfrm>
          <a:prstGeom prst="rightArrow">
            <a:avLst>
              <a:gd name="adj1" fmla="val 49796"/>
              <a:gd name="adj2" fmla="val 57574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9958" name="Text Box 22">
            <a:extLst>
              <a:ext uri="{FF2B5EF4-FFF2-40B4-BE49-F238E27FC236}">
                <a16:creationId xmlns:a16="http://schemas.microsoft.com/office/drawing/2014/main" id="{B6A7E9C0-A665-447D-A94B-FA90ADF37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438" y="5084764"/>
            <a:ext cx="2386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Arbitrageurs’ phase</a:t>
            </a:r>
            <a:endParaRPr lang="en-US" altLang="en-US" sz="2000"/>
          </a:p>
        </p:txBody>
      </p:sp>
      <p:sp>
        <p:nvSpPr>
          <p:cNvPr id="39959" name="Text Box 23">
            <a:extLst>
              <a:ext uri="{FF2B5EF4-FFF2-40B4-BE49-F238E27FC236}">
                <a16:creationId xmlns:a16="http://schemas.microsoft.com/office/drawing/2014/main" id="{11EB9D94-871C-40D0-B7CE-670975D98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1" y="4437064"/>
            <a:ext cx="6038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新細明體" panose="02020500000000000000" pitchFamily="18" charset="-120"/>
              </a:rPr>
              <a:t>VS</a:t>
            </a:r>
            <a:endParaRPr lang="en-US" altLang="en-US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9960" name="Rectangle 24">
            <a:extLst>
              <a:ext uri="{FF2B5EF4-FFF2-40B4-BE49-F238E27FC236}">
                <a16:creationId xmlns:a16="http://schemas.microsoft.com/office/drawing/2014/main" id="{FE0D2C38-284B-4726-9735-6B9489F31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500439"/>
            <a:ext cx="3106738" cy="3112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>
                <a:latin typeface="+mn-lt"/>
                <a:ea typeface="新細明體" panose="02020500000000000000" pitchFamily="18" charset="-120"/>
              </a:rPr>
              <a:t>Periodic with characteristic pattern</a:t>
            </a:r>
          </a:p>
          <a:p>
            <a:pPr eaLnBrk="1" hangingPunct="1"/>
            <a:r>
              <a:rPr lang="en-US" altLang="zh-TW" dirty="0">
                <a:latin typeface="+mn-lt"/>
                <a:ea typeface="新細明體" panose="02020500000000000000" pitchFamily="18" charset="-120"/>
              </a:rPr>
              <a:t>Period 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新細明體" panose="02020500000000000000" pitchFamily="18" charset="-120"/>
              </a:rPr>
              <a:t>much longer</a:t>
            </a:r>
            <a:r>
              <a:rPr lang="en-US" altLang="zh-TW" dirty="0">
                <a:latin typeface="+mn-lt"/>
                <a:ea typeface="新細明體" panose="02020500000000000000" pitchFamily="18" charset="-120"/>
              </a:rPr>
              <a:t> than period 2 !!</a:t>
            </a:r>
            <a:endParaRPr lang="en-US" altLang="en-US" dirty="0">
              <a:latin typeface="+mn-lt"/>
            </a:endParaRPr>
          </a:p>
        </p:txBody>
      </p:sp>
      <p:sp>
        <p:nvSpPr>
          <p:cNvPr id="39961" name="Text Box 25">
            <a:extLst>
              <a:ext uri="{FF2B5EF4-FFF2-40B4-BE49-F238E27FC236}">
                <a16:creationId xmlns:a16="http://schemas.microsoft.com/office/drawing/2014/main" id="{EC985BA0-F5C6-4CA3-BE4A-0AAADF575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826" y="1052513"/>
            <a:ext cx="19081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新細明體" panose="02020500000000000000" pitchFamily="18" charset="-120"/>
              </a:rPr>
              <a:t>What are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新細明體" panose="02020500000000000000" pitchFamily="18" charset="-120"/>
              </a:rPr>
              <a:t>they doing?</a:t>
            </a:r>
            <a:endParaRPr lang="en-US" altLang="en-US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B6F1D3-5969-4CA4-BFDF-A2F59DBD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>
                <a:solidFill>
                  <a:schemeClr val="tx1"/>
                </a:solidFill>
              </a:rPr>
              <a:t>29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8" grpId="0"/>
      <p:bldP spid="39959" grpId="0"/>
      <p:bldP spid="399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431715" y="500662"/>
                <a:ext cx="9144000" cy="712188"/>
              </a:xfrm>
            </p:spPr>
            <p:txBody>
              <a:bodyPr>
                <a:normAutofit/>
              </a:bodyPr>
              <a:lstStyle/>
              <a:p>
                <a:r>
                  <a:rPr lang="en-US" sz="4400" b="1" dirty="0"/>
                  <a:t>Symmetric Phase (</a:t>
                </a:r>
                <a14:m>
                  <m:oMath xmlns:m="http://schemas.openxmlformats.org/officeDocument/2006/math">
                    <m:r>
                      <a:rPr lang="en-US" sz="44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4400" b="1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4400" b="1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 dirty="0" err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4400" b="1" i="1" dirty="0" err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4400" b="1" dirty="0"/>
                  <a:t>)</a:t>
                </a:r>
                <a:endParaRPr lang="en-US" sz="4000" b="1" baseline="30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431715" y="500662"/>
                <a:ext cx="9144000" cy="712188"/>
              </a:xfrm>
              <a:blipFill>
                <a:blip r:embed="rId2"/>
                <a:stretch>
                  <a:fillRect t="-24786" b="-4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3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/>
              <p:nvPr/>
            </p:nvSpPr>
            <p:spPr>
              <a:xfrm>
                <a:off x="293913" y="1327153"/>
                <a:ext cx="7429501" cy="52209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For any strategy with memory ≤ 4, the history of minority groups contains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 predictive information </a:t>
                </a:r>
                <a:r>
                  <a:rPr lang="en-US" sz="2400" dirty="0"/>
                  <a:t>about which will be the minority group at the next time step.</a:t>
                </a:r>
              </a:p>
              <a:p>
                <a:pPr marL="342900" indent="-3429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But the time series itself is generated by players using strategies with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Therefore, the market is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efficient</a:t>
                </a:r>
                <a:r>
                  <a:rPr lang="en-US" sz="2400" dirty="0"/>
                  <a:t>. No agents have a success rate better than 50%.</a:t>
                </a:r>
              </a:p>
              <a:p>
                <a:pPr marL="342900" marR="0" indent="-34290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There is information contained in 5-bit strings, but this information is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not available 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to the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=4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agents.</a:t>
                </a:r>
              </a:p>
              <a:p>
                <a:pPr marL="342900" marR="0" indent="-34290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The slope of the curve approaches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for small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342900" marR="0" indent="-34290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∼</m:t>
                    </m:r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implies that agents are making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correlated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decisions.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13" y="1327153"/>
                <a:ext cx="7429501" cy="5220981"/>
              </a:xfrm>
              <a:prstGeom prst="rect">
                <a:avLst/>
              </a:prstGeom>
              <a:blipFill>
                <a:blip r:embed="rId3"/>
                <a:stretch>
                  <a:fillRect l="-1066" t="-818" r="-1395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91257BFC-6F3F-4C42-8BAF-5E12C6F3427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5" y="1212850"/>
            <a:ext cx="3676650" cy="473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26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>
            <a:extLst>
              <a:ext uri="{FF2B5EF4-FFF2-40B4-BE49-F238E27FC236}">
                <a16:creationId xmlns:a16="http://schemas.microsoft.com/office/drawing/2014/main" id="{2D3C68D8-E3B0-4175-97AD-11486604ED74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2063751" y="333376"/>
            <a:ext cx="6094413" cy="574675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solidFill>
                  <a:srgbClr val="FF0000"/>
                </a:solidFill>
                <a:ea typeface="新細明體" panose="02020500000000000000" pitchFamily="18" charset="-120"/>
              </a:rPr>
              <a:t>Trendsetter</a:t>
            </a:r>
            <a:r>
              <a:rPr lang="en-US" altLang="zh-TW" sz="3200" dirty="0">
                <a:ea typeface="新細明體" panose="02020500000000000000" pitchFamily="18" charset="-120"/>
              </a:rPr>
              <a:t> state</a:t>
            </a:r>
            <a:endParaRPr lang="en-US" altLang="en-US" sz="3200" dirty="0"/>
          </a:p>
        </p:txBody>
      </p:sp>
      <p:pic>
        <p:nvPicPr>
          <p:cNvPr id="22532" name="Picture 10" descr="trendsetterEx_enlarge2">
            <a:extLst>
              <a:ext uri="{FF2B5EF4-FFF2-40B4-BE49-F238E27FC236}">
                <a16:creationId xmlns:a16="http://schemas.microsoft.com/office/drawing/2014/main" id="{CDA7B2A4-C3D1-43A3-BC2C-A83FC1191855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2314" y="1557339"/>
            <a:ext cx="7742237" cy="4979987"/>
          </a:xfrm>
        </p:spPr>
      </p:pic>
      <p:grpSp>
        <p:nvGrpSpPr>
          <p:cNvPr id="46109" name="Group 29">
            <a:extLst>
              <a:ext uri="{FF2B5EF4-FFF2-40B4-BE49-F238E27FC236}">
                <a16:creationId xmlns:a16="http://schemas.microsoft.com/office/drawing/2014/main" id="{48AB10EA-2CF2-4EF2-8B03-EECF6388049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836613"/>
            <a:ext cx="4922838" cy="2089150"/>
            <a:chOff x="0" y="572"/>
            <a:chExt cx="3101" cy="1316"/>
          </a:xfrm>
        </p:grpSpPr>
        <p:pic>
          <p:nvPicPr>
            <p:cNvPr id="22548" name="Picture 7" descr="CoolClips_vc024640">
              <a:extLst>
                <a:ext uri="{FF2B5EF4-FFF2-40B4-BE49-F238E27FC236}">
                  <a16:creationId xmlns:a16="http://schemas.microsoft.com/office/drawing/2014/main" id="{4BC1D31E-E33E-44F9-B27B-4ED1396425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" y="1003"/>
              <a:ext cx="539" cy="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2549" name="Line 11">
              <a:extLst>
                <a:ext uri="{FF2B5EF4-FFF2-40B4-BE49-F238E27FC236}">
                  <a16:creationId xmlns:a16="http://schemas.microsoft.com/office/drawing/2014/main" id="{FFAF4791-5714-4F06-844A-13D7DBCDB8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7" y="1480"/>
              <a:ext cx="272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22550" name="AutoShape 13">
              <a:extLst>
                <a:ext uri="{FF2B5EF4-FFF2-40B4-BE49-F238E27FC236}">
                  <a16:creationId xmlns:a16="http://schemas.microsoft.com/office/drawing/2014/main" id="{94743BA1-92B0-4134-BF87-39992CD37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72"/>
              <a:ext cx="2426" cy="1179"/>
            </a:xfrm>
            <a:prstGeom prst="wedgeEllipseCallout">
              <a:avLst>
                <a:gd name="adj1" fmla="val 55069"/>
                <a:gd name="adj2" fmla="val 1378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600">
                  <a:ea typeface="新細明體" panose="02020500000000000000" pitchFamily="18" charset="-120"/>
                </a:rPr>
                <a:t>Start to sell !!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600">
                  <a:ea typeface="新細明體" panose="02020500000000000000" pitchFamily="18" charset="-120"/>
                </a:rPr>
                <a:t>(</a:t>
              </a:r>
              <a:r>
                <a:rPr lang="en-US" altLang="zh-TW" sz="2600">
                  <a:solidFill>
                    <a:srgbClr val="FF0000"/>
                  </a:solidFill>
                  <a:ea typeface="新細明體" panose="02020500000000000000" pitchFamily="18" charset="-120"/>
                </a:rPr>
                <a:t>Set up the downward trend</a:t>
              </a:r>
              <a:r>
                <a:rPr lang="en-US" altLang="zh-TW" sz="2600">
                  <a:ea typeface="新細明體" panose="02020500000000000000" pitchFamily="18" charset="-120"/>
                </a:rPr>
                <a:t>)</a:t>
              </a:r>
              <a:endParaRPr lang="en-US" altLang="en-US" sz="2600"/>
            </a:p>
          </p:txBody>
        </p:sp>
      </p:grpSp>
      <p:grpSp>
        <p:nvGrpSpPr>
          <p:cNvPr id="46114" name="Group 34">
            <a:extLst>
              <a:ext uri="{FF2B5EF4-FFF2-40B4-BE49-F238E27FC236}">
                <a16:creationId xmlns:a16="http://schemas.microsoft.com/office/drawing/2014/main" id="{5D306C2B-52C2-4D3C-9944-C518C3A58AB2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357564"/>
            <a:ext cx="3506788" cy="2555875"/>
            <a:chOff x="0" y="2115"/>
            <a:chExt cx="2209" cy="1610"/>
          </a:xfrm>
        </p:grpSpPr>
        <p:pic>
          <p:nvPicPr>
            <p:cNvPr id="22545" name="Picture 16" descr="CoolClips_vc070650">
              <a:extLst>
                <a:ext uri="{FF2B5EF4-FFF2-40B4-BE49-F238E27FC236}">
                  <a16:creationId xmlns:a16="http://schemas.microsoft.com/office/drawing/2014/main" id="{34E4E53C-3D9D-408F-81CF-8C98D3F252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" y="2773"/>
              <a:ext cx="735" cy="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2546" name="Line 15">
              <a:extLst>
                <a:ext uri="{FF2B5EF4-FFF2-40B4-BE49-F238E27FC236}">
                  <a16:creationId xmlns:a16="http://schemas.microsoft.com/office/drawing/2014/main" id="{975C679F-CEE5-4ABA-964C-2F64B2205D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5" y="2115"/>
              <a:ext cx="227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22547" name="AutoShape 21">
              <a:extLst>
                <a:ext uri="{FF2B5EF4-FFF2-40B4-BE49-F238E27FC236}">
                  <a16:creationId xmlns:a16="http://schemas.microsoft.com/office/drawing/2014/main" id="{12B0DB24-788B-47B8-8306-30D0B7424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99"/>
              <a:ext cx="1519" cy="726"/>
            </a:xfrm>
            <a:prstGeom prst="wedgeEllipseCallout">
              <a:avLst>
                <a:gd name="adj1" fmla="val 48551"/>
                <a:gd name="adj2" fmla="val -4586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600" dirty="0">
                  <a:ea typeface="新細明體" panose="02020500000000000000" pitchFamily="18" charset="-120"/>
                </a:rPr>
                <a:t>Follow the trend !!</a:t>
              </a:r>
              <a:endParaRPr lang="en-US" altLang="en-US" sz="2600" dirty="0"/>
            </a:p>
          </p:txBody>
        </p:sp>
      </p:grpSp>
      <p:grpSp>
        <p:nvGrpSpPr>
          <p:cNvPr id="46113" name="Group 33">
            <a:extLst>
              <a:ext uri="{FF2B5EF4-FFF2-40B4-BE49-F238E27FC236}">
                <a16:creationId xmlns:a16="http://schemas.microsoft.com/office/drawing/2014/main" id="{6B8C10EE-E399-4278-BAF0-44C7BBAAB481}"/>
              </a:ext>
            </a:extLst>
          </p:cNvPr>
          <p:cNvGrpSpPr>
            <a:grpSpLocks/>
          </p:cNvGrpSpPr>
          <p:nvPr/>
        </p:nvGrpSpPr>
        <p:grpSpPr bwMode="auto">
          <a:xfrm>
            <a:off x="5375276" y="4545014"/>
            <a:ext cx="4284663" cy="1258887"/>
            <a:chOff x="2426" y="2863"/>
            <a:chExt cx="2699" cy="793"/>
          </a:xfrm>
        </p:grpSpPr>
        <p:pic>
          <p:nvPicPr>
            <p:cNvPr id="22542" name="Picture 18" descr="CoolClips_vc065119">
              <a:extLst>
                <a:ext uri="{FF2B5EF4-FFF2-40B4-BE49-F238E27FC236}">
                  <a16:creationId xmlns:a16="http://schemas.microsoft.com/office/drawing/2014/main" id="{3ED83EC5-C281-41F4-AF94-5C372D750A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1" y="2976"/>
              <a:ext cx="517" cy="6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2543" name="Line 20">
              <a:extLst>
                <a:ext uri="{FF2B5EF4-FFF2-40B4-BE49-F238E27FC236}">
                  <a16:creationId xmlns:a16="http://schemas.microsoft.com/office/drawing/2014/main" id="{5CAA7EAB-E517-4039-82A0-38045B2964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26" y="2863"/>
              <a:ext cx="181" cy="4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22544" name="AutoShape 22">
              <a:extLst>
                <a:ext uri="{FF2B5EF4-FFF2-40B4-BE49-F238E27FC236}">
                  <a16:creationId xmlns:a16="http://schemas.microsoft.com/office/drawing/2014/main" id="{390A53E1-1474-40C8-8463-5A1E58777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3203"/>
              <a:ext cx="1655" cy="453"/>
            </a:xfrm>
            <a:prstGeom prst="wedgeEllipseCallout">
              <a:avLst>
                <a:gd name="adj1" fmla="val -64259"/>
                <a:gd name="adj2" fmla="val -2063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600">
                  <a:ea typeface="新細明體" panose="02020500000000000000" pitchFamily="18" charset="-120"/>
                </a:rPr>
                <a:t>I am late...</a:t>
              </a:r>
              <a:endParaRPr lang="en-US" altLang="en-US" sz="2600"/>
            </a:p>
          </p:txBody>
        </p:sp>
      </p:grpSp>
      <p:grpSp>
        <p:nvGrpSpPr>
          <p:cNvPr id="46107" name="Group 27">
            <a:extLst>
              <a:ext uri="{FF2B5EF4-FFF2-40B4-BE49-F238E27FC236}">
                <a16:creationId xmlns:a16="http://schemas.microsoft.com/office/drawing/2014/main" id="{430CD2F1-90AF-4FAB-A284-A7E8253649B3}"/>
              </a:ext>
            </a:extLst>
          </p:cNvPr>
          <p:cNvGrpSpPr>
            <a:grpSpLocks/>
          </p:cNvGrpSpPr>
          <p:nvPr/>
        </p:nvGrpSpPr>
        <p:grpSpPr bwMode="auto">
          <a:xfrm>
            <a:off x="7412039" y="476251"/>
            <a:ext cx="3163887" cy="2473325"/>
            <a:chOff x="3492" y="278"/>
            <a:chExt cx="1993" cy="1558"/>
          </a:xfrm>
        </p:grpSpPr>
        <p:pic>
          <p:nvPicPr>
            <p:cNvPr id="22538" name="Picture 23" descr="CoolClips_vc024640">
              <a:extLst>
                <a:ext uri="{FF2B5EF4-FFF2-40B4-BE49-F238E27FC236}">
                  <a16:creationId xmlns:a16="http://schemas.microsoft.com/office/drawing/2014/main" id="{BAD35B9F-3C5E-4F6C-8303-8C87B3099E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" y="346"/>
              <a:ext cx="276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9" name="Text Box 24">
              <a:extLst>
                <a:ext uri="{FF2B5EF4-FFF2-40B4-BE49-F238E27FC236}">
                  <a16:creationId xmlns:a16="http://schemas.microsoft.com/office/drawing/2014/main" id="{E5A095C3-E517-41C5-8201-D0A8649580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" y="278"/>
              <a:ext cx="1539" cy="1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600">
                  <a:ea typeface="新細明體" panose="02020500000000000000" pitchFamily="18" charset="-120"/>
                </a:rPr>
                <a:t>Trendsetters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600">
                  <a:ea typeface="新細明體" panose="02020500000000000000" pitchFamily="18" charset="-120"/>
                </a:rPr>
                <a:t>(winners)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600">
                  <a:ea typeface="新細明體" panose="02020500000000000000" pitchFamily="18" charset="-120"/>
                </a:rPr>
                <a:t>Trendfollowers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600">
                  <a:ea typeface="新細明體" panose="02020500000000000000" pitchFamily="18" charset="-120"/>
                </a:rPr>
                <a:t>(winners)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600">
                  <a:ea typeface="新細明體" panose="02020500000000000000" pitchFamily="18" charset="-120"/>
                </a:rPr>
                <a:t>Late followers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600">
                  <a:ea typeface="新細明體" panose="02020500000000000000" pitchFamily="18" charset="-120"/>
                </a:rPr>
                <a:t>(losers)</a:t>
              </a:r>
              <a:endParaRPr lang="en-US" altLang="en-US" sz="2600"/>
            </a:p>
          </p:txBody>
        </p:sp>
        <p:pic>
          <p:nvPicPr>
            <p:cNvPr id="22540" name="Picture 25" descr="CoolClips_vc070650">
              <a:extLst>
                <a:ext uri="{FF2B5EF4-FFF2-40B4-BE49-F238E27FC236}">
                  <a16:creationId xmlns:a16="http://schemas.microsoft.com/office/drawing/2014/main" id="{6020103A-DFBD-408C-8728-B50DF64831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" y="867"/>
              <a:ext cx="462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1" name="Picture 26" descr="CoolClips_vc065119">
              <a:extLst>
                <a:ext uri="{FF2B5EF4-FFF2-40B4-BE49-F238E27FC236}">
                  <a16:creationId xmlns:a16="http://schemas.microsoft.com/office/drawing/2014/main" id="{BBA3482B-B6FB-487B-B1F8-21B0DAF7D6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3" y="1366"/>
              <a:ext cx="345" cy="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112" name="Text Box 32">
            <a:extLst>
              <a:ext uri="{FF2B5EF4-FFF2-40B4-BE49-F238E27FC236}">
                <a16:creationId xmlns:a16="http://schemas.microsoft.com/office/drawing/2014/main" id="{B909073E-BF99-4B8A-B72B-E7ACA7BA6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7684" y="5768976"/>
            <a:ext cx="803758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000" dirty="0">
                <a:solidFill>
                  <a:srgbClr val="FF0000"/>
                </a:solidFill>
                <a:latin typeface="+mn-lt"/>
                <a:ea typeface="新細明體" panose="02020500000000000000" pitchFamily="18" charset="-120"/>
              </a:rPr>
              <a:t>We didn’t teach them to set up and follow trend !!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000" dirty="0">
                <a:solidFill>
                  <a:srgbClr val="FF0000"/>
                </a:solidFill>
                <a:latin typeface="+mn-lt"/>
                <a:ea typeface="新細明體" panose="02020500000000000000" pitchFamily="18" charset="-120"/>
              </a:rPr>
              <a:t>But they do it !!!</a:t>
            </a:r>
            <a:endParaRPr lang="en-US" altLang="en-US" sz="3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D4F8A6-5877-40DE-A5A4-4A8D3C5D39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E6F311-10D1-4286-AF5E-C657A3384D17}" type="slidenum">
              <a:rPr lang="en-US" altLang="en-US" smtClean="0">
                <a:solidFill>
                  <a:schemeClr val="tx1"/>
                </a:solidFill>
              </a:rPr>
              <a:pPr>
                <a:defRPr/>
              </a:pPr>
              <a:t>30</a:t>
            </a:fld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4" descr="AttractorPhaseDiagram2">
            <a:extLst>
              <a:ext uri="{FF2B5EF4-FFF2-40B4-BE49-F238E27FC236}">
                <a16:creationId xmlns:a16="http://schemas.microsoft.com/office/drawing/2014/main" id="{F1F47622-1F39-407E-ACC7-533F6BC44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196976"/>
            <a:ext cx="3311525" cy="233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295" name="Picture 15" descr="price">
            <a:extLst>
              <a:ext uri="{FF2B5EF4-FFF2-40B4-BE49-F238E27FC236}">
                <a16:creationId xmlns:a16="http://schemas.microsoft.com/office/drawing/2014/main" id="{E6CC6812-F5ED-4CCC-B623-D9BC36921B7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4" y="765175"/>
            <a:ext cx="6270625" cy="462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5">
            <a:extLst>
              <a:ext uri="{FF2B5EF4-FFF2-40B4-BE49-F238E27FC236}">
                <a16:creationId xmlns:a16="http://schemas.microsoft.com/office/drawing/2014/main" id="{86389297-1410-44E1-93B3-366AB56841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1"/>
            <a:ext cx="8229600" cy="811213"/>
          </a:xfrm>
        </p:spPr>
        <p:txBody>
          <a:bodyPr/>
          <a:lstStyle/>
          <a:p>
            <a:pPr algn="ctr" eaLnBrk="1" hangingPunct="1"/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Irregular </a:t>
            </a:r>
            <a:r>
              <a:rPr lang="en-US" altLang="zh-TW" b="1" dirty="0">
                <a:ea typeface="新細明體" panose="02020500000000000000" pitchFamily="18" charset="-120"/>
              </a:rPr>
              <a:t>Phase</a:t>
            </a:r>
            <a:endParaRPr lang="en-US" altLang="en-US" b="1" dirty="0"/>
          </a:p>
        </p:txBody>
      </p:sp>
      <p:sp>
        <p:nvSpPr>
          <p:cNvPr id="97286" name="Oval 6">
            <a:extLst>
              <a:ext uri="{FF2B5EF4-FFF2-40B4-BE49-F238E27FC236}">
                <a16:creationId xmlns:a16="http://schemas.microsoft.com/office/drawing/2014/main" id="{0834B1E3-592D-4AC2-9EB1-1B3E8AE75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1196976"/>
            <a:ext cx="1368425" cy="1368425"/>
          </a:xfrm>
          <a:prstGeom prst="ellips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7287" name="AutoShape 7">
            <a:extLst>
              <a:ext uri="{FF2B5EF4-FFF2-40B4-BE49-F238E27FC236}">
                <a16:creationId xmlns:a16="http://schemas.microsoft.com/office/drawing/2014/main" id="{9606C57B-814E-421A-BE6F-98C9AE3D5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314" y="1628776"/>
            <a:ext cx="503237" cy="574675"/>
          </a:xfrm>
          <a:prstGeom prst="rightArrow">
            <a:avLst>
              <a:gd name="adj1" fmla="val 49796"/>
              <a:gd name="adj2" fmla="val 57574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7290" name="Rectangle 10">
            <a:extLst>
              <a:ext uri="{FF2B5EF4-FFF2-40B4-BE49-F238E27FC236}">
                <a16:creationId xmlns:a16="http://schemas.microsoft.com/office/drawing/2014/main" id="{9BF94E9F-7DE2-44D3-9A8A-D85B0808A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264" y="5013326"/>
            <a:ext cx="8281987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>
                <a:latin typeface="+mn-lt"/>
                <a:ea typeface="新細明體" panose="02020500000000000000" pitchFamily="18" charset="-120"/>
              </a:rPr>
              <a:t>Short time fluctuations embedded in long time fluctuations.</a:t>
            </a:r>
          </a:p>
          <a:p>
            <a:pPr eaLnBrk="1" hangingPunct="1"/>
            <a:r>
              <a:rPr lang="en-US" altLang="zh-TW" dirty="0">
                <a:solidFill>
                  <a:srgbClr val="FF0000"/>
                </a:solidFill>
                <a:latin typeface="+mn-lt"/>
                <a:ea typeface="新細明體" panose="02020500000000000000" pitchFamily="18" charset="-120"/>
              </a:rPr>
              <a:t>Fat tail</a:t>
            </a:r>
            <a:r>
              <a:rPr lang="en-US" altLang="zh-TW" dirty="0">
                <a:latin typeface="+mn-lt"/>
                <a:ea typeface="新細明體" panose="02020500000000000000" pitchFamily="18" charset="-120"/>
              </a:rPr>
              <a:t> distributions of price change.</a:t>
            </a:r>
            <a:endParaRPr lang="en-US" altLang="en-US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32A018-B098-487B-9998-6CB9207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>
                <a:solidFill>
                  <a:schemeClr val="tx1"/>
                </a:solidFill>
              </a:rPr>
              <a:t>31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7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7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097EC2B7-D83A-418D-BF66-967891F54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z="4000" dirty="0">
                <a:ea typeface="新細明體" panose="02020500000000000000" pitchFamily="18" charset="-120"/>
              </a:rPr>
              <a:t>Which Part of the Phase Diagram Resembles </a:t>
            </a:r>
            <a:r>
              <a:rPr lang="en-US" altLang="zh-TW" sz="4000" dirty="0">
                <a:solidFill>
                  <a:srgbClr val="FF0000"/>
                </a:solidFill>
                <a:ea typeface="新細明體" panose="02020500000000000000" pitchFamily="18" charset="-120"/>
              </a:rPr>
              <a:t>Real Markets</a:t>
            </a:r>
            <a:r>
              <a:rPr lang="en-US" altLang="zh-TW" sz="4000" dirty="0">
                <a:ea typeface="新細明體" panose="02020500000000000000" pitchFamily="18" charset="-120"/>
              </a:rPr>
              <a:t> Most?</a:t>
            </a:r>
            <a:endParaRPr lang="en-US" altLang="en-US" sz="4000" dirty="0"/>
          </a:p>
        </p:txBody>
      </p:sp>
      <p:pic>
        <p:nvPicPr>
          <p:cNvPr id="24580" name="Picture 3" descr="AttractorPhaseDiagram3">
            <a:extLst>
              <a:ext uri="{FF2B5EF4-FFF2-40B4-BE49-F238E27FC236}">
                <a16:creationId xmlns:a16="http://schemas.microsoft.com/office/drawing/2014/main" id="{B2E0CF81-D49C-4D6C-A773-5C899E5C50E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1" y="2627313"/>
            <a:ext cx="5903913" cy="417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581" name="Picture 4" descr="PhaseDiagram">
            <a:extLst>
              <a:ext uri="{FF2B5EF4-FFF2-40B4-BE49-F238E27FC236}">
                <a16:creationId xmlns:a16="http://schemas.microsoft.com/office/drawing/2014/main" id="{331CD882-E3E9-4CD4-92BD-489AE3685E1A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84"/>
          <a:stretch>
            <a:fillRect/>
          </a:stretch>
        </p:blipFill>
        <p:spPr>
          <a:xfrm>
            <a:off x="5772150" y="2662238"/>
            <a:ext cx="4895850" cy="4195762"/>
          </a:xfrm>
          <a:noFill/>
        </p:spPr>
      </p:pic>
      <p:sp>
        <p:nvSpPr>
          <p:cNvPr id="24582" name="Text Box 5">
            <a:extLst>
              <a:ext uri="{FF2B5EF4-FFF2-40B4-BE49-F238E27FC236}">
                <a16:creationId xmlns:a16="http://schemas.microsoft.com/office/drawing/2014/main" id="{613E9AD0-CB22-45A9-B017-31CCF310E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275" y="4462463"/>
            <a:ext cx="984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i="1">
                <a:ea typeface="新細明體" panose="02020500000000000000" pitchFamily="18" charset="-120"/>
              </a:rPr>
              <a:t>Positive</a:t>
            </a:r>
            <a:endParaRPr lang="en-US" altLang="en-US" sz="1800" i="1"/>
          </a:p>
        </p:txBody>
      </p:sp>
      <p:sp>
        <p:nvSpPr>
          <p:cNvPr id="24583" name="Text Box 6">
            <a:extLst>
              <a:ext uri="{FF2B5EF4-FFF2-40B4-BE49-F238E27FC236}">
                <a16:creationId xmlns:a16="http://schemas.microsoft.com/office/drawing/2014/main" id="{EDE06E75-0765-4A30-A52E-BA39B9F10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6700" y="3382963"/>
            <a:ext cx="1085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i="1">
                <a:ea typeface="新細明體" panose="02020500000000000000" pitchFamily="18" charset="-120"/>
              </a:rPr>
              <a:t>Negative</a:t>
            </a:r>
            <a:endParaRPr lang="en-US" altLang="en-US" sz="1800" i="1"/>
          </a:p>
        </p:txBody>
      </p:sp>
      <p:grpSp>
        <p:nvGrpSpPr>
          <p:cNvPr id="118791" name="Group 7">
            <a:extLst>
              <a:ext uri="{FF2B5EF4-FFF2-40B4-BE49-F238E27FC236}">
                <a16:creationId xmlns:a16="http://schemas.microsoft.com/office/drawing/2014/main" id="{2CA69AF3-691F-429F-B613-FF1AF7481810}"/>
              </a:ext>
            </a:extLst>
          </p:cNvPr>
          <p:cNvGrpSpPr>
            <a:grpSpLocks/>
          </p:cNvGrpSpPr>
          <p:nvPr/>
        </p:nvGrpSpPr>
        <p:grpSpPr bwMode="auto">
          <a:xfrm>
            <a:off x="4043363" y="4895850"/>
            <a:ext cx="1295400" cy="979488"/>
            <a:chOff x="2200" y="3521"/>
            <a:chExt cx="816" cy="617"/>
          </a:xfrm>
        </p:grpSpPr>
        <p:sp>
          <p:nvSpPr>
            <p:cNvPr id="24610" name="Line 8">
              <a:extLst>
                <a:ext uri="{FF2B5EF4-FFF2-40B4-BE49-F238E27FC236}">
                  <a16:creationId xmlns:a16="http://schemas.microsoft.com/office/drawing/2014/main" id="{4EA585FA-8029-49A5-8BDE-17D499A77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3521"/>
              <a:ext cx="771" cy="617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24611" name="Line 9">
              <a:extLst>
                <a:ext uri="{FF2B5EF4-FFF2-40B4-BE49-F238E27FC236}">
                  <a16:creationId xmlns:a16="http://schemas.microsoft.com/office/drawing/2014/main" id="{3B930AC6-314A-4461-BB6E-42C70EC651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" y="3521"/>
              <a:ext cx="816" cy="612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/>
            </a:p>
          </p:txBody>
        </p:sp>
      </p:grpSp>
      <p:grpSp>
        <p:nvGrpSpPr>
          <p:cNvPr id="118794" name="Group 10">
            <a:extLst>
              <a:ext uri="{FF2B5EF4-FFF2-40B4-BE49-F238E27FC236}">
                <a16:creationId xmlns:a16="http://schemas.microsoft.com/office/drawing/2014/main" id="{082E5671-A822-4785-82DA-3128FC67F364}"/>
              </a:ext>
            </a:extLst>
          </p:cNvPr>
          <p:cNvGrpSpPr>
            <a:grpSpLocks/>
          </p:cNvGrpSpPr>
          <p:nvPr/>
        </p:nvGrpSpPr>
        <p:grpSpPr bwMode="auto">
          <a:xfrm>
            <a:off x="2208213" y="3382964"/>
            <a:ext cx="1295400" cy="979487"/>
            <a:chOff x="2200" y="3521"/>
            <a:chExt cx="816" cy="617"/>
          </a:xfrm>
        </p:grpSpPr>
        <p:sp>
          <p:nvSpPr>
            <p:cNvPr id="24608" name="Line 11">
              <a:extLst>
                <a:ext uri="{FF2B5EF4-FFF2-40B4-BE49-F238E27FC236}">
                  <a16:creationId xmlns:a16="http://schemas.microsoft.com/office/drawing/2014/main" id="{5AE7DC49-5E8D-45B5-92FA-7C02ED353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3521"/>
              <a:ext cx="771" cy="617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24609" name="Line 12">
              <a:extLst>
                <a:ext uri="{FF2B5EF4-FFF2-40B4-BE49-F238E27FC236}">
                  <a16:creationId xmlns:a16="http://schemas.microsoft.com/office/drawing/2014/main" id="{6860DC21-79A5-4E88-B09E-86475A87D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" y="3521"/>
              <a:ext cx="816" cy="612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/>
            </a:p>
          </p:txBody>
        </p:sp>
      </p:grpSp>
      <p:grpSp>
        <p:nvGrpSpPr>
          <p:cNvPr id="118797" name="Group 13">
            <a:extLst>
              <a:ext uri="{FF2B5EF4-FFF2-40B4-BE49-F238E27FC236}">
                <a16:creationId xmlns:a16="http://schemas.microsoft.com/office/drawing/2014/main" id="{CF526F43-4AAD-4229-AC6F-0EA1678AD3F4}"/>
              </a:ext>
            </a:extLst>
          </p:cNvPr>
          <p:cNvGrpSpPr>
            <a:grpSpLocks/>
          </p:cNvGrpSpPr>
          <p:nvPr/>
        </p:nvGrpSpPr>
        <p:grpSpPr bwMode="auto">
          <a:xfrm>
            <a:off x="2424113" y="4895850"/>
            <a:ext cx="1295400" cy="979488"/>
            <a:chOff x="2200" y="3521"/>
            <a:chExt cx="816" cy="617"/>
          </a:xfrm>
        </p:grpSpPr>
        <p:sp>
          <p:nvSpPr>
            <p:cNvPr id="24606" name="Line 14">
              <a:extLst>
                <a:ext uri="{FF2B5EF4-FFF2-40B4-BE49-F238E27FC236}">
                  <a16:creationId xmlns:a16="http://schemas.microsoft.com/office/drawing/2014/main" id="{2D1C919E-C8F6-478C-ACFB-B8AD319EB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3521"/>
              <a:ext cx="771" cy="617"/>
            </a:xfrm>
            <a:prstGeom prst="line">
              <a:avLst/>
            </a:prstGeom>
            <a:noFill/>
            <a:ln w="76200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24607" name="Line 15">
              <a:extLst>
                <a:ext uri="{FF2B5EF4-FFF2-40B4-BE49-F238E27FC236}">
                  <a16:creationId xmlns:a16="http://schemas.microsoft.com/office/drawing/2014/main" id="{D091430B-5942-4A88-97E8-48D31CF8B1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" y="3521"/>
              <a:ext cx="816" cy="612"/>
            </a:xfrm>
            <a:prstGeom prst="line">
              <a:avLst/>
            </a:prstGeom>
            <a:noFill/>
            <a:ln w="76200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/>
            </a:p>
          </p:txBody>
        </p:sp>
      </p:grpSp>
      <p:grpSp>
        <p:nvGrpSpPr>
          <p:cNvPr id="118800" name="Group 16">
            <a:extLst>
              <a:ext uri="{FF2B5EF4-FFF2-40B4-BE49-F238E27FC236}">
                <a16:creationId xmlns:a16="http://schemas.microsoft.com/office/drawing/2014/main" id="{A47C9F76-B962-4BE2-9317-1DD59893BFA1}"/>
              </a:ext>
            </a:extLst>
          </p:cNvPr>
          <p:cNvGrpSpPr>
            <a:grpSpLocks/>
          </p:cNvGrpSpPr>
          <p:nvPr/>
        </p:nvGrpSpPr>
        <p:grpSpPr bwMode="auto">
          <a:xfrm>
            <a:off x="9336089" y="3392489"/>
            <a:ext cx="720725" cy="973137"/>
            <a:chOff x="2154" y="3475"/>
            <a:chExt cx="454" cy="613"/>
          </a:xfrm>
        </p:grpSpPr>
        <p:sp>
          <p:nvSpPr>
            <p:cNvPr id="24604" name="Line 17">
              <a:extLst>
                <a:ext uri="{FF2B5EF4-FFF2-40B4-BE49-F238E27FC236}">
                  <a16:creationId xmlns:a16="http://schemas.microsoft.com/office/drawing/2014/main" id="{7598ED57-8ACD-4CDB-93B3-85EDD5646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9" y="3475"/>
              <a:ext cx="409" cy="613"/>
            </a:xfrm>
            <a:prstGeom prst="line">
              <a:avLst/>
            </a:prstGeom>
            <a:noFill/>
            <a:ln w="762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24605" name="Line 18">
              <a:extLst>
                <a:ext uri="{FF2B5EF4-FFF2-40B4-BE49-F238E27FC236}">
                  <a16:creationId xmlns:a16="http://schemas.microsoft.com/office/drawing/2014/main" id="{BB8ED8DE-B284-49B0-B135-CBDECE966B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54" y="3475"/>
              <a:ext cx="454" cy="612"/>
            </a:xfrm>
            <a:prstGeom prst="line">
              <a:avLst/>
            </a:prstGeom>
            <a:noFill/>
            <a:ln w="762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/>
            </a:p>
          </p:txBody>
        </p:sp>
      </p:grpSp>
      <p:sp>
        <p:nvSpPr>
          <p:cNvPr id="118803" name="Oval 19">
            <a:extLst>
              <a:ext uri="{FF2B5EF4-FFF2-40B4-BE49-F238E27FC236}">
                <a16:creationId xmlns:a16="http://schemas.microsoft.com/office/drawing/2014/main" id="{D58E56EA-C237-4179-B3CD-6771FAD72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6" y="3095625"/>
            <a:ext cx="1476375" cy="151130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8804" name="Oval 20">
            <a:extLst>
              <a:ext uri="{FF2B5EF4-FFF2-40B4-BE49-F238E27FC236}">
                <a16:creationId xmlns:a16="http://schemas.microsoft.com/office/drawing/2014/main" id="{7389035A-ADC9-487B-ACC9-6724434E6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3141663"/>
            <a:ext cx="1476375" cy="151130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118805" name="Group 21">
            <a:extLst>
              <a:ext uri="{FF2B5EF4-FFF2-40B4-BE49-F238E27FC236}">
                <a16:creationId xmlns:a16="http://schemas.microsoft.com/office/drawing/2014/main" id="{1EAFE8EE-4C6B-41B9-8A70-4D7BE63A4012}"/>
              </a:ext>
            </a:extLst>
          </p:cNvPr>
          <p:cNvGrpSpPr>
            <a:grpSpLocks/>
          </p:cNvGrpSpPr>
          <p:nvPr/>
        </p:nvGrpSpPr>
        <p:grpSpPr bwMode="auto">
          <a:xfrm>
            <a:off x="8472488" y="5003800"/>
            <a:ext cx="1295400" cy="979488"/>
            <a:chOff x="2200" y="3521"/>
            <a:chExt cx="816" cy="617"/>
          </a:xfrm>
        </p:grpSpPr>
        <p:sp>
          <p:nvSpPr>
            <p:cNvPr id="24602" name="Line 22">
              <a:extLst>
                <a:ext uri="{FF2B5EF4-FFF2-40B4-BE49-F238E27FC236}">
                  <a16:creationId xmlns:a16="http://schemas.microsoft.com/office/drawing/2014/main" id="{0F028632-2779-4550-B9CB-264EB86886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3521"/>
              <a:ext cx="771" cy="617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24603" name="Line 23">
              <a:extLst>
                <a:ext uri="{FF2B5EF4-FFF2-40B4-BE49-F238E27FC236}">
                  <a16:creationId xmlns:a16="http://schemas.microsoft.com/office/drawing/2014/main" id="{80E7EEA2-C16F-4E1D-B01A-97A749D361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" y="3521"/>
              <a:ext cx="816" cy="612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/>
            </a:p>
          </p:txBody>
        </p:sp>
      </p:grpSp>
      <p:grpSp>
        <p:nvGrpSpPr>
          <p:cNvPr id="118808" name="Group 24">
            <a:extLst>
              <a:ext uri="{FF2B5EF4-FFF2-40B4-BE49-F238E27FC236}">
                <a16:creationId xmlns:a16="http://schemas.microsoft.com/office/drawing/2014/main" id="{BF232CB9-0027-43E9-8ECD-E2F17A063745}"/>
              </a:ext>
            </a:extLst>
          </p:cNvPr>
          <p:cNvGrpSpPr>
            <a:grpSpLocks/>
          </p:cNvGrpSpPr>
          <p:nvPr/>
        </p:nvGrpSpPr>
        <p:grpSpPr bwMode="auto">
          <a:xfrm>
            <a:off x="6816725" y="4967289"/>
            <a:ext cx="1295400" cy="979487"/>
            <a:chOff x="2200" y="3521"/>
            <a:chExt cx="816" cy="617"/>
          </a:xfrm>
        </p:grpSpPr>
        <p:sp>
          <p:nvSpPr>
            <p:cNvPr id="24600" name="Line 25">
              <a:extLst>
                <a:ext uri="{FF2B5EF4-FFF2-40B4-BE49-F238E27FC236}">
                  <a16:creationId xmlns:a16="http://schemas.microsoft.com/office/drawing/2014/main" id="{C4DC421D-3E42-48F3-A450-7C493B509B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3521"/>
              <a:ext cx="771" cy="617"/>
            </a:xfrm>
            <a:prstGeom prst="line">
              <a:avLst/>
            </a:prstGeom>
            <a:noFill/>
            <a:ln w="76200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24601" name="Line 26">
              <a:extLst>
                <a:ext uri="{FF2B5EF4-FFF2-40B4-BE49-F238E27FC236}">
                  <a16:creationId xmlns:a16="http://schemas.microsoft.com/office/drawing/2014/main" id="{3F7C84AE-DC07-4E09-AB9E-3207AC4ACD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" y="3521"/>
              <a:ext cx="816" cy="612"/>
            </a:xfrm>
            <a:prstGeom prst="line">
              <a:avLst/>
            </a:prstGeom>
            <a:noFill/>
            <a:ln w="76200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/>
            </a:p>
          </p:txBody>
        </p:sp>
      </p:grpSp>
      <p:grpSp>
        <p:nvGrpSpPr>
          <p:cNvPr id="118811" name="Group 27">
            <a:extLst>
              <a:ext uri="{FF2B5EF4-FFF2-40B4-BE49-F238E27FC236}">
                <a16:creationId xmlns:a16="http://schemas.microsoft.com/office/drawing/2014/main" id="{A6DECFDB-B494-4792-AEDC-E14553EC9837}"/>
              </a:ext>
            </a:extLst>
          </p:cNvPr>
          <p:cNvGrpSpPr>
            <a:grpSpLocks/>
          </p:cNvGrpSpPr>
          <p:nvPr/>
        </p:nvGrpSpPr>
        <p:grpSpPr bwMode="auto">
          <a:xfrm>
            <a:off x="6527800" y="3419475"/>
            <a:ext cx="1295400" cy="979488"/>
            <a:chOff x="2200" y="3521"/>
            <a:chExt cx="816" cy="617"/>
          </a:xfrm>
        </p:grpSpPr>
        <p:sp>
          <p:nvSpPr>
            <p:cNvPr id="24598" name="Line 28">
              <a:extLst>
                <a:ext uri="{FF2B5EF4-FFF2-40B4-BE49-F238E27FC236}">
                  <a16:creationId xmlns:a16="http://schemas.microsoft.com/office/drawing/2014/main" id="{7083CD0C-9ED5-4DBB-B74D-A6F861115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3521"/>
              <a:ext cx="771" cy="617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24599" name="Line 29">
              <a:extLst>
                <a:ext uri="{FF2B5EF4-FFF2-40B4-BE49-F238E27FC236}">
                  <a16:creationId xmlns:a16="http://schemas.microsoft.com/office/drawing/2014/main" id="{982E510A-1CA8-46EB-AD62-2D35565184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" y="3521"/>
              <a:ext cx="816" cy="612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/>
            </a:p>
          </p:txBody>
        </p:sp>
      </p:grpSp>
      <p:grpSp>
        <p:nvGrpSpPr>
          <p:cNvPr id="118814" name="Group 30">
            <a:extLst>
              <a:ext uri="{FF2B5EF4-FFF2-40B4-BE49-F238E27FC236}">
                <a16:creationId xmlns:a16="http://schemas.microsoft.com/office/drawing/2014/main" id="{CCDFB5D2-A05C-4FCA-B1E4-5A04C0D017A2}"/>
              </a:ext>
            </a:extLst>
          </p:cNvPr>
          <p:cNvGrpSpPr>
            <a:grpSpLocks/>
          </p:cNvGrpSpPr>
          <p:nvPr/>
        </p:nvGrpSpPr>
        <p:grpSpPr bwMode="auto">
          <a:xfrm>
            <a:off x="5124451" y="3382964"/>
            <a:ext cx="720725" cy="973137"/>
            <a:chOff x="2154" y="3475"/>
            <a:chExt cx="454" cy="613"/>
          </a:xfrm>
        </p:grpSpPr>
        <p:sp>
          <p:nvSpPr>
            <p:cNvPr id="24596" name="Line 31">
              <a:extLst>
                <a:ext uri="{FF2B5EF4-FFF2-40B4-BE49-F238E27FC236}">
                  <a16:creationId xmlns:a16="http://schemas.microsoft.com/office/drawing/2014/main" id="{B5D0B9F2-1945-450D-8B37-1CF8FAEB31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9" y="3475"/>
              <a:ext cx="409" cy="613"/>
            </a:xfrm>
            <a:prstGeom prst="line">
              <a:avLst/>
            </a:prstGeom>
            <a:noFill/>
            <a:ln w="762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24597" name="Line 32">
              <a:extLst>
                <a:ext uri="{FF2B5EF4-FFF2-40B4-BE49-F238E27FC236}">
                  <a16:creationId xmlns:a16="http://schemas.microsoft.com/office/drawing/2014/main" id="{A887AA1F-EA2F-4549-9BEC-72405669C5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54" y="3475"/>
              <a:ext cx="454" cy="612"/>
            </a:xfrm>
            <a:prstGeom prst="line">
              <a:avLst/>
            </a:prstGeom>
            <a:noFill/>
            <a:ln w="762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/>
            </a:p>
          </p:txBody>
        </p:sp>
      </p:grpSp>
      <p:graphicFrame>
        <p:nvGraphicFramePr>
          <p:cNvPr id="24594" name="Object 33">
            <a:extLst>
              <a:ext uri="{FF2B5EF4-FFF2-40B4-BE49-F238E27FC236}">
                <a16:creationId xmlns:a16="http://schemas.microsoft.com/office/drawing/2014/main" id="{B43FA4BF-5C09-4F67-A25E-2E5A0E9170C7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027238" y="1952625"/>
          <a:ext cx="65897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方程式" r:id="rId5" imgW="3390900" imgH="457200" progId="Equation.3">
                  <p:embed/>
                </p:oleObj>
              </mc:Choice>
              <mc:Fallback>
                <p:oleObj name="方程式" r:id="rId5" imgW="3390900" imgH="457200" progId="Equation.3">
                  <p:embed/>
                  <p:pic>
                    <p:nvPicPr>
                      <p:cNvPr id="24594" name="Object 33">
                        <a:extLst>
                          <a:ext uri="{FF2B5EF4-FFF2-40B4-BE49-F238E27FC236}">
                            <a16:creationId xmlns:a16="http://schemas.microsoft.com/office/drawing/2014/main" id="{B43FA4BF-5C09-4F67-A25E-2E5A0E9170C7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1952625"/>
                        <a:ext cx="65897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5" name="Text Box 34">
            <a:extLst>
              <a:ext uri="{FF2B5EF4-FFF2-40B4-BE49-F238E27FC236}">
                <a16:creationId xmlns:a16="http://schemas.microsoft.com/office/drawing/2014/main" id="{FFD50AA3-CFC9-4872-B006-878D7ECF9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0938" y="2781301"/>
            <a:ext cx="167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Agent’s wealth</a:t>
            </a:r>
            <a:endParaRPr lang="en-US" altLang="en-US" sz="1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E27B79-C9EB-434B-8AD3-75815F9D7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>
                <a:solidFill>
                  <a:schemeClr val="tx1"/>
                </a:solidFill>
              </a:rPr>
              <a:t>32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94B0E243-C3B0-4945-8F63-7C393C4C1E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33351"/>
            <a:ext cx="8229600" cy="1674813"/>
          </a:xfrm>
        </p:spPr>
        <p:txBody>
          <a:bodyPr/>
          <a:lstStyle/>
          <a:p>
            <a:pPr algn="ctr" eaLnBrk="1" hangingPunct="1"/>
            <a:r>
              <a:rPr lang="en-US" altLang="zh-TW" b="1" dirty="0">
                <a:ea typeface="新細明體" panose="02020500000000000000" pitchFamily="18" charset="-120"/>
              </a:rPr>
              <a:t>11.3 Testing with Hang Seng Index</a:t>
            </a:r>
            <a:endParaRPr lang="en-US" altLang="en-US" b="1" dirty="0"/>
          </a:p>
        </p:txBody>
      </p:sp>
      <p:pic>
        <p:nvPicPr>
          <p:cNvPr id="33796" name="Picture 6">
            <a:extLst>
              <a:ext uri="{FF2B5EF4-FFF2-40B4-BE49-F238E27FC236}">
                <a16:creationId xmlns:a16="http://schemas.microsoft.com/office/drawing/2014/main" id="{DBDFB91B-6C08-4AD4-A340-13CAD2216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233489"/>
            <a:ext cx="8437562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396" name="Group 28">
            <a:extLst>
              <a:ext uri="{FF2B5EF4-FFF2-40B4-BE49-F238E27FC236}">
                <a16:creationId xmlns:a16="http://schemas.microsoft.com/office/drawing/2014/main" id="{EDD81E58-E556-42D8-B710-35A1E16022BB}"/>
              </a:ext>
            </a:extLst>
          </p:cNvPr>
          <p:cNvGrpSpPr>
            <a:grpSpLocks/>
          </p:cNvGrpSpPr>
          <p:nvPr/>
        </p:nvGrpSpPr>
        <p:grpSpPr bwMode="auto">
          <a:xfrm>
            <a:off x="2135189" y="3429001"/>
            <a:ext cx="1404937" cy="1438275"/>
            <a:chOff x="385" y="2161"/>
            <a:chExt cx="885" cy="906"/>
          </a:xfrm>
        </p:grpSpPr>
        <p:sp>
          <p:nvSpPr>
            <p:cNvPr id="33824" name="Text Box 7">
              <a:extLst>
                <a:ext uri="{FF2B5EF4-FFF2-40B4-BE49-F238E27FC236}">
                  <a16:creationId xmlns:a16="http://schemas.microsoft.com/office/drawing/2014/main" id="{32BFC355-E75F-4ACB-9E78-BF1E67A89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161"/>
              <a:ext cx="885" cy="5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</a:rPr>
                <a:t>Black Monday</a:t>
              </a:r>
            </a:p>
          </p:txBody>
        </p:sp>
        <p:sp>
          <p:nvSpPr>
            <p:cNvPr id="33825" name="Line 18">
              <a:extLst>
                <a:ext uri="{FF2B5EF4-FFF2-40B4-BE49-F238E27FC236}">
                  <a16:creationId xmlns:a16="http://schemas.microsoft.com/office/drawing/2014/main" id="{63F1AEEA-B9FA-4D83-AA44-77C23E529F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2682"/>
              <a:ext cx="91" cy="38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/>
            </a:p>
          </p:txBody>
        </p:sp>
      </p:grpSp>
      <p:grpSp>
        <p:nvGrpSpPr>
          <p:cNvPr id="58397" name="Group 29">
            <a:extLst>
              <a:ext uri="{FF2B5EF4-FFF2-40B4-BE49-F238E27FC236}">
                <a16:creationId xmlns:a16="http://schemas.microsoft.com/office/drawing/2014/main" id="{8CFD79DA-67E0-45E7-B0E0-201BF6B3CBE4}"/>
              </a:ext>
            </a:extLst>
          </p:cNvPr>
          <p:cNvGrpSpPr>
            <a:grpSpLocks/>
          </p:cNvGrpSpPr>
          <p:nvPr/>
        </p:nvGrpSpPr>
        <p:grpSpPr bwMode="auto">
          <a:xfrm>
            <a:off x="2532063" y="2816225"/>
            <a:ext cx="1511300" cy="2051050"/>
            <a:chOff x="635" y="1775"/>
            <a:chExt cx="952" cy="1292"/>
          </a:xfrm>
        </p:grpSpPr>
        <p:sp>
          <p:nvSpPr>
            <p:cNvPr id="33822" name="Text Box 10">
              <a:extLst>
                <a:ext uri="{FF2B5EF4-FFF2-40B4-BE49-F238E27FC236}">
                  <a16:creationId xmlns:a16="http://schemas.microsoft.com/office/drawing/2014/main" id="{4372769F-0D13-4A88-94AB-77B7D5F511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" y="1775"/>
              <a:ext cx="952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</a:rPr>
                <a:t>June 4th</a:t>
              </a:r>
            </a:p>
          </p:txBody>
        </p:sp>
        <p:sp>
          <p:nvSpPr>
            <p:cNvPr id="33823" name="Line 19">
              <a:extLst>
                <a:ext uri="{FF2B5EF4-FFF2-40B4-BE49-F238E27FC236}">
                  <a16:creationId xmlns:a16="http://schemas.microsoft.com/office/drawing/2014/main" id="{87C0C86C-3A9E-49CB-AD23-8CF069050D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2" y="2069"/>
              <a:ext cx="204" cy="99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/>
            </a:p>
          </p:txBody>
        </p:sp>
      </p:grpSp>
      <p:grpSp>
        <p:nvGrpSpPr>
          <p:cNvPr id="58398" name="Group 30">
            <a:extLst>
              <a:ext uri="{FF2B5EF4-FFF2-40B4-BE49-F238E27FC236}">
                <a16:creationId xmlns:a16="http://schemas.microsoft.com/office/drawing/2014/main" id="{42155D58-A2B9-4D38-B835-4C87508B9F0A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2205039"/>
            <a:ext cx="1474788" cy="2663825"/>
            <a:chOff x="1156" y="1412"/>
            <a:chExt cx="929" cy="1678"/>
          </a:xfrm>
        </p:grpSpPr>
        <p:sp>
          <p:nvSpPr>
            <p:cNvPr id="33820" name="Text Box 9">
              <a:extLst>
                <a:ext uri="{FF2B5EF4-FFF2-40B4-BE49-F238E27FC236}">
                  <a16:creationId xmlns:a16="http://schemas.microsoft.com/office/drawing/2014/main" id="{746D32AC-5241-4BAC-B1AF-F0FE73CA4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1412"/>
              <a:ext cx="929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</a:rPr>
                <a:t>Gulf War</a:t>
              </a:r>
            </a:p>
          </p:txBody>
        </p:sp>
        <p:sp>
          <p:nvSpPr>
            <p:cNvPr id="33821" name="Line 20">
              <a:extLst>
                <a:ext uri="{FF2B5EF4-FFF2-40B4-BE49-F238E27FC236}">
                  <a16:creationId xmlns:a16="http://schemas.microsoft.com/office/drawing/2014/main" id="{D3DD46F2-5394-4A12-838F-48CBB2C610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4" y="1706"/>
              <a:ext cx="317" cy="13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/>
            </a:p>
          </p:txBody>
        </p:sp>
      </p:grpSp>
      <p:grpSp>
        <p:nvGrpSpPr>
          <p:cNvPr id="58399" name="Group 31">
            <a:extLst>
              <a:ext uri="{FF2B5EF4-FFF2-40B4-BE49-F238E27FC236}">
                <a16:creationId xmlns:a16="http://schemas.microsoft.com/office/drawing/2014/main" id="{70BC1369-A52C-476F-A09A-DF2A7A9A7728}"/>
              </a:ext>
            </a:extLst>
          </p:cNvPr>
          <p:cNvGrpSpPr>
            <a:grpSpLocks/>
          </p:cNvGrpSpPr>
          <p:nvPr/>
        </p:nvGrpSpPr>
        <p:grpSpPr bwMode="auto">
          <a:xfrm>
            <a:off x="4367213" y="1592264"/>
            <a:ext cx="1979612" cy="2016125"/>
            <a:chOff x="1791" y="1026"/>
            <a:chExt cx="1247" cy="1270"/>
          </a:xfrm>
        </p:grpSpPr>
        <p:sp>
          <p:nvSpPr>
            <p:cNvPr id="33818" name="Text Box 11">
              <a:extLst>
                <a:ext uri="{FF2B5EF4-FFF2-40B4-BE49-F238E27FC236}">
                  <a16:creationId xmlns:a16="http://schemas.microsoft.com/office/drawing/2014/main" id="{33C06CB2-A15B-4BF1-96FE-8D32C8F4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1026"/>
              <a:ext cx="1247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</a:rPr>
                <a:t>Interest rates</a:t>
              </a:r>
            </a:p>
          </p:txBody>
        </p:sp>
        <p:sp>
          <p:nvSpPr>
            <p:cNvPr id="33819" name="Line 21">
              <a:extLst>
                <a:ext uri="{FF2B5EF4-FFF2-40B4-BE49-F238E27FC236}">
                  <a16:creationId xmlns:a16="http://schemas.microsoft.com/office/drawing/2014/main" id="{5F13FE8B-0013-48F2-855B-0DAD1F42AB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8" y="1321"/>
              <a:ext cx="227" cy="9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/>
            </a:p>
          </p:txBody>
        </p:sp>
      </p:grpSp>
      <p:grpSp>
        <p:nvGrpSpPr>
          <p:cNvPr id="58400" name="Group 32">
            <a:extLst>
              <a:ext uri="{FF2B5EF4-FFF2-40B4-BE49-F238E27FC236}">
                <a16:creationId xmlns:a16="http://schemas.microsoft.com/office/drawing/2014/main" id="{80990D85-8B9F-4CEB-81C6-D70C14B72F6C}"/>
              </a:ext>
            </a:extLst>
          </p:cNvPr>
          <p:cNvGrpSpPr>
            <a:grpSpLocks/>
          </p:cNvGrpSpPr>
          <p:nvPr/>
        </p:nvGrpSpPr>
        <p:grpSpPr bwMode="auto">
          <a:xfrm>
            <a:off x="6527801" y="1592264"/>
            <a:ext cx="1871663" cy="1044575"/>
            <a:chOff x="3152" y="1026"/>
            <a:chExt cx="1179" cy="658"/>
          </a:xfrm>
        </p:grpSpPr>
        <p:sp>
          <p:nvSpPr>
            <p:cNvPr id="33816" name="Text Box 12">
              <a:extLst>
                <a:ext uri="{FF2B5EF4-FFF2-40B4-BE49-F238E27FC236}">
                  <a16:creationId xmlns:a16="http://schemas.microsoft.com/office/drawing/2014/main" id="{7306DD2C-81FE-4597-85A4-E283783A3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5" y="1026"/>
              <a:ext cx="1156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</a:rPr>
                <a:t>Asian crisis</a:t>
              </a:r>
            </a:p>
          </p:txBody>
        </p:sp>
        <p:sp>
          <p:nvSpPr>
            <p:cNvPr id="33817" name="Line 22">
              <a:extLst>
                <a:ext uri="{FF2B5EF4-FFF2-40B4-BE49-F238E27FC236}">
                  <a16:creationId xmlns:a16="http://schemas.microsoft.com/office/drawing/2014/main" id="{B20CCE1E-A879-4E69-B361-37FCC85E06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2" y="1321"/>
              <a:ext cx="91" cy="3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/>
            </a:p>
          </p:txBody>
        </p:sp>
      </p:grpSp>
      <p:grpSp>
        <p:nvGrpSpPr>
          <p:cNvPr id="58404" name="Group 36">
            <a:extLst>
              <a:ext uri="{FF2B5EF4-FFF2-40B4-BE49-F238E27FC236}">
                <a16:creationId xmlns:a16="http://schemas.microsoft.com/office/drawing/2014/main" id="{F5C2E93E-1BD2-4B37-82C8-FD352B920C36}"/>
              </a:ext>
            </a:extLst>
          </p:cNvPr>
          <p:cNvGrpSpPr>
            <a:grpSpLocks/>
          </p:cNvGrpSpPr>
          <p:nvPr/>
        </p:nvGrpSpPr>
        <p:grpSpPr bwMode="auto">
          <a:xfrm>
            <a:off x="7140576" y="4076700"/>
            <a:ext cx="2411413" cy="2770188"/>
            <a:chOff x="3538" y="2546"/>
            <a:chExt cx="1519" cy="1745"/>
          </a:xfrm>
        </p:grpSpPr>
        <p:sp>
          <p:nvSpPr>
            <p:cNvPr id="33814" name="Text Box 13">
              <a:extLst>
                <a:ext uri="{FF2B5EF4-FFF2-40B4-BE49-F238E27FC236}">
                  <a16:creationId xmlns:a16="http://schemas.microsoft.com/office/drawing/2014/main" id="{7EFADE4F-4C42-4EF8-88CD-71BEEE30E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8" y="3997"/>
              <a:ext cx="1519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</a:rPr>
                <a:t>Dot-com bubble</a:t>
              </a:r>
            </a:p>
          </p:txBody>
        </p:sp>
        <p:sp>
          <p:nvSpPr>
            <p:cNvPr id="33815" name="Line 24">
              <a:extLst>
                <a:ext uri="{FF2B5EF4-FFF2-40B4-BE49-F238E27FC236}">
                  <a16:creationId xmlns:a16="http://schemas.microsoft.com/office/drawing/2014/main" id="{08AF2298-5BDB-4575-8C1B-EFFE88156B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19" y="2546"/>
              <a:ext cx="0" cy="145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/>
            </a:p>
          </p:txBody>
        </p:sp>
      </p:grpSp>
      <p:grpSp>
        <p:nvGrpSpPr>
          <p:cNvPr id="58403" name="Group 35">
            <a:extLst>
              <a:ext uri="{FF2B5EF4-FFF2-40B4-BE49-F238E27FC236}">
                <a16:creationId xmlns:a16="http://schemas.microsoft.com/office/drawing/2014/main" id="{B4A440D2-3029-4E92-8555-828A5EA02E2E}"/>
              </a:ext>
            </a:extLst>
          </p:cNvPr>
          <p:cNvGrpSpPr>
            <a:grpSpLocks/>
          </p:cNvGrpSpPr>
          <p:nvPr/>
        </p:nvGrpSpPr>
        <p:grpSpPr bwMode="auto">
          <a:xfrm>
            <a:off x="7681914" y="4581526"/>
            <a:ext cx="1690687" cy="1654175"/>
            <a:chOff x="3923" y="2886"/>
            <a:chExt cx="1065" cy="1042"/>
          </a:xfrm>
        </p:grpSpPr>
        <p:sp>
          <p:nvSpPr>
            <p:cNvPr id="33812" name="Text Box 14">
              <a:extLst>
                <a:ext uri="{FF2B5EF4-FFF2-40B4-BE49-F238E27FC236}">
                  <a16:creationId xmlns:a16="http://schemas.microsoft.com/office/drawing/2014/main" id="{5ED9D856-EC9D-43B6-930B-BBC84460C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3634"/>
              <a:ext cx="1065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</a:rPr>
                <a:t>911 attack</a:t>
              </a:r>
            </a:p>
          </p:txBody>
        </p:sp>
        <p:sp>
          <p:nvSpPr>
            <p:cNvPr id="33813" name="Line 25">
              <a:extLst>
                <a:ext uri="{FF2B5EF4-FFF2-40B4-BE49-F238E27FC236}">
                  <a16:creationId xmlns:a16="http://schemas.microsoft.com/office/drawing/2014/main" id="{96DF428E-54D0-4581-87AC-274CA9B955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1" y="2886"/>
              <a:ext cx="0" cy="7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/>
            </a:p>
          </p:txBody>
        </p:sp>
      </p:grpSp>
      <p:grpSp>
        <p:nvGrpSpPr>
          <p:cNvPr id="58402" name="Group 34">
            <a:extLst>
              <a:ext uri="{FF2B5EF4-FFF2-40B4-BE49-F238E27FC236}">
                <a16:creationId xmlns:a16="http://schemas.microsoft.com/office/drawing/2014/main" id="{10F202D2-457A-4426-A29F-9CE6938ACE04}"/>
              </a:ext>
            </a:extLst>
          </p:cNvPr>
          <p:cNvGrpSpPr>
            <a:grpSpLocks/>
          </p:cNvGrpSpPr>
          <p:nvPr/>
        </p:nvGrpSpPr>
        <p:grpSpPr bwMode="auto">
          <a:xfrm>
            <a:off x="8178800" y="4760913"/>
            <a:ext cx="1049338" cy="863600"/>
            <a:chOff x="4263" y="2999"/>
            <a:chExt cx="661" cy="544"/>
          </a:xfrm>
        </p:grpSpPr>
        <p:sp>
          <p:nvSpPr>
            <p:cNvPr id="33810" name="Text Box 15">
              <a:extLst>
                <a:ext uri="{FF2B5EF4-FFF2-40B4-BE49-F238E27FC236}">
                  <a16:creationId xmlns:a16="http://schemas.microsoft.com/office/drawing/2014/main" id="{2B4C1B84-1ECE-4230-9B0D-2B788BA2C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" y="3249"/>
              <a:ext cx="66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</a:rPr>
                <a:t>SARS</a:t>
              </a:r>
            </a:p>
          </p:txBody>
        </p:sp>
        <p:sp>
          <p:nvSpPr>
            <p:cNvPr id="33811" name="Line 26">
              <a:extLst>
                <a:ext uri="{FF2B5EF4-FFF2-40B4-BE49-F238E27FC236}">
                  <a16:creationId xmlns:a16="http://schemas.microsoft.com/office/drawing/2014/main" id="{B4D1A793-40CC-4754-96C8-873997027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7" y="2999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/>
            </a:p>
          </p:txBody>
        </p:sp>
      </p:grpSp>
      <p:grpSp>
        <p:nvGrpSpPr>
          <p:cNvPr id="58401" name="Group 33">
            <a:extLst>
              <a:ext uri="{FF2B5EF4-FFF2-40B4-BE49-F238E27FC236}">
                <a16:creationId xmlns:a16="http://schemas.microsoft.com/office/drawing/2014/main" id="{E81556EA-F008-4ABD-AF44-D8B14669779E}"/>
              </a:ext>
            </a:extLst>
          </p:cNvPr>
          <p:cNvGrpSpPr>
            <a:grpSpLocks/>
          </p:cNvGrpSpPr>
          <p:nvPr/>
        </p:nvGrpSpPr>
        <p:grpSpPr bwMode="auto">
          <a:xfrm>
            <a:off x="8724901" y="4329113"/>
            <a:ext cx="1554163" cy="684212"/>
            <a:chOff x="4536" y="2727"/>
            <a:chExt cx="979" cy="431"/>
          </a:xfrm>
        </p:grpSpPr>
        <p:sp>
          <p:nvSpPr>
            <p:cNvPr id="33808" name="Text Box 16">
              <a:extLst>
                <a:ext uri="{FF2B5EF4-FFF2-40B4-BE49-F238E27FC236}">
                  <a16:creationId xmlns:a16="http://schemas.microsoft.com/office/drawing/2014/main" id="{9BE4395D-EEB9-4C8B-9AAC-3F38AD160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6" y="2864"/>
              <a:ext cx="979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</a:rPr>
                <a:t>Recovery</a:t>
              </a:r>
            </a:p>
          </p:txBody>
        </p:sp>
        <p:sp>
          <p:nvSpPr>
            <p:cNvPr id="33809" name="Line 27">
              <a:extLst>
                <a:ext uri="{FF2B5EF4-FFF2-40B4-BE49-F238E27FC236}">
                  <a16:creationId xmlns:a16="http://schemas.microsoft.com/office/drawing/2014/main" id="{48B77FD0-8488-43BE-AB28-517E852049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53" y="2727"/>
              <a:ext cx="0" cy="11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/>
            </a:p>
          </p:txBody>
        </p:sp>
      </p:grpSp>
      <p:sp>
        <p:nvSpPr>
          <p:cNvPr id="33806" name="Text Box 37">
            <a:extLst>
              <a:ext uri="{FF2B5EF4-FFF2-40B4-BE49-F238E27FC236}">
                <a16:creationId xmlns:a16="http://schemas.microsoft.com/office/drawing/2014/main" id="{C5190914-9093-4F5C-A556-A56BE1580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6057900"/>
            <a:ext cx="863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1987</a:t>
            </a:r>
          </a:p>
        </p:txBody>
      </p:sp>
      <p:sp>
        <p:nvSpPr>
          <p:cNvPr id="33807" name="Text Box 38">
            <a:extLst>
              <a:ext uri="{FF2B5EF4-FFF2-40B4-BE49-F238E27FC236}">
                <a16:creationId xmlns:a16="http://schemas.microsoft.com/office/drawing/2014/main" id="{F05C7A0C-EE4F-4F75-BA8E-30CF0186B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7888" y="6032500"/>
            <a:ext cx="863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2007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A93DDD-FD5A-4F5B-920B-5E63CF1C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>
                <a:solidFill>
                  <a:schemeClr val="tx1"/>
                </a:solidFill>
              </a:rPr>
              <a:t>33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id="{51CF200B-B994-4834-BEF5-0AEE2F199D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dirty="0"/>
              <a:t>Comparison</a:t>
            </a:r>
          </a:p>
        </p:txBody>
      </p:sp>
      <p:graphicFrame>
        <p:nvGraphicFramePr>
          <p:cNvPr id="98368" name="Group 64">
            <a:extLst>
              <a:ext uri="{FF2B5EF4-FFF2-40B4-BE49-F238E27FC236}">
                <a16:creationId xmlns:a16="http://schemas.microsoft.com/office/drawing/2014/main" id="{C3514A41-B85A-4E18-8072-A4E35DFCF8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55801" y="1811338"/>
          <a:ext cx="8399463" cy="3886201"/>
        </p:xfrm>
        <a:graphic>
          <a:graphicData uri="http://schemas.openxmlformats.org/drawingml/2006/table">
            <a:tbl>
              <a:tblPr/>
              <a:tblGrid>
                <a:gridCol w="265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7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Payoff update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Wealth Game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last position 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 trans. price change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Minority Game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decision  price change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6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$-Game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decision  last price change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Majority Game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decision  price change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840" name="Text Box 65">
            <a:extLst>
              <a:ext uri="{FF2B5EF4-FFF2-40B4-BE49-F238E27FC236}">
                <a16:creationId xmlns:a16="http://schemas.microsoft.com/office/drawing/2014/main" id="{AE065AF1-5A35-417D-820F-3839AB209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63" y="5851525"/>
            <a:ext cx="586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Decision: +1 for buy, </a:t>
            </a:r>
            <a:r>
              <a:rPr lang="en-US" altLang="en-US" sz="2400">
                <a:sym typeface="Symbol" panose="05050102010706020507" pitchFamily="18" charset="2"/>
              </a:rPr>
              <a:t>1 for sell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9FFC2E-3E2C-4C5E-9B16-CFCCF21124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884755-19F1-4F9F-A5AA-9C2CE583FFE4}" type="slidenum">
              <a:rPr lang="en-US" altLang="en-US" smtClean="0">
                <a:solidFill>
                  <a:schemeClr val="tx1"/>
                </a:solidFill>
              </a:rPr>
              <a:pPr>
                <a:defRPr/>
              </a:pPr>
              <a:t>34</a:t>
            </a:fld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id="{D9BC8687-409F-4948-933F-0A052D7878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49226"/>
            <a:ext cx="8229600" cy="1084263"/>
          </a:xfrm>
        </p:spPr>
        <p:txBody>
          <a:bodyPr/>
          <a:lstStyle/>
          <a:p>
            <a:pPr algn="ctr" eaLnBrk="1" hangingPunct="1"/>
            <a:r>
              <a:rPr lang="en-US" altLang="en-US" sz="4000" b="1" dirty="0"/>
              <a:t>Tests with Fixed Maximum Position</a:t>
            </a:r>
          </a:p>
        </p:txBody>
      </p:sp>
      <p:pic>
        <p:nvPicPr>
          <p:cNvPr id="35844" name="Picture 24">
            <a:extLst>
              <a:ext uri="{FF2B5EF4-FFF2-40B4-BE49-F238E27FC236}">
                <a16:creationId xmlns:a16="http://schemas.microsoft.com/office/drawing/2014/main" id="{5D7218B2-5E57-42EB-A872-6C2AD72DC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800101"/>
            <a:ext cx="9259888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77" name="Text Box 25">
            <a:extLst>
              <a:ext uri="{FF2B5EF4-FFF2-40B4-BE49-F238E27FC236}">
                <a16:creationId xmlns:a16="http://schemas.microsoft.com/office/drawing/2014/main" id="{6A82853F-560D-41CF-9298-8680A3C7F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330951"/>
            <a:ext cx="9144000" cy="51911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/>
              <a:t>Wealth Game has the best average wealth.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DB6AB3-7EAB-4CCA-986F-4FB1255A8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884755-19F1-4F9F-A5AA-9C2CE583FFE4}" type="slidenum">
              <a:rPr lang="en-US" altLang="en-US" smtClean="0">
                <a:solidFill>
                  <a:schemeClr val="tx1"/>
                </a:solidFill>
              </a:rPr>
              <a:pPr>
                <a:defRPr/>
              </a:pPr>
              <a:t>35</a:t>
            </a:fld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7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:a16="http://schemas.microsoft.com/office/drawing/2014/main" id="{45261C5D-653A-4976-A728-7560AC4CA6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15888"/>
            <a:ext cx="8229600" cy="1371600"/>
          </a:xfrm>
        </p:spPr>
        <p:txBody>
          <a:bodyPr/>
          <a:lstStyle/>
          <a:p>
            <a:pPr algn="ctr" eaLnBrk="1" hangingPunct="1"/>
            <a:r>
              <a:rPr lang="en-US" altLang="en-US" b="1" dirty="0"/>
              <a:t>An Interesting Twist</a:t>
            </a:r>
          </a:p>
        </p:txBody>
      </p:sp>
      <p:graphicFrame>
        <p:nvGraphicFramePr>
          <p:cNvPr id="101435" name="Group 59">
            <a:extLst>
              <a:ext uri="{FF2B5EF4-FFF2-40B4-BE49-F238E27FC236}">
                <a16:creationId xmlns:a16="http://schemas.microsoft.com/office/drawing/2014/main" id="{D69533B3-6282-4DD1-A127-32DCF1BAA2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271589"/>
          <a:ext cx="8229600" cy="2930651"/>
        </p:xfrm>
        <a:graphic>
          <a:graphicData uri="http://schemas.openxmlformats.org/drawingml/2006/table">
            <a:tbl>
              <a:tblPr/>
              <a:tblGrid>
                <a:gridCol w="164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40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1" marB="4570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Wealth Game</a:t>
                      </a:r>
                    </a:p>
                  </a:txBody>
                  <a:tcPr marT="45701" marB="4570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Minority Game</a:t>
                      </a:r>
                    </a:p>
                  </a:txBody>
                  <a:tcPr marT="45701" marB="4570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$-Game</a:t>
                      </a:r>
                    </a:p>
                  </a:txBody>
                  <a:tcPr marT="45701" marB="4570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Majority Game</a:t>
                      </a:r>
                    </a:p>
                  </a:txBody>
                  <a:tcPr marT="45701" marB="4570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Average wealth</a:t>
                      </a:r>
                    </a:p>
                  </a:txBody>
                  <a:tcPr marT="45701" marB="4570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</a:p>
                  </a:txBody>
                  <a:tcPr marT="45701" marB="4570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0.12</a:t>
                      </a:r>
                    </a:p>
                  </a:txBody>
                  <a:tcPr marT="45701" marB="4570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</a:t>
                      </a:r>
                    </a:p>
                  </a:txBody>
                  <a:tcPr marT="45701" marB="4570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0.08</a:t>
                      </a:r>
                    </a:p>
                  </a:txBody>
                  <a:tcPr marT="45701" marB="4570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Best wealth</a:t>
                      </a:r>
                    </a:p>
                  </a:txBody>
                  <a:tcPr marT="45701" marB="4570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3.31</a:t>
                      </a:r>
                    </a:p>
                  </a:txBody>
                  <a:tcPr marT="45701" marB="4570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4.51</a:t>
                      </a:r>
                    </a:p>
                  </a:txBody>
                  <a:tcPr marT="45701" marB="4570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3.35</a:t>
                      </a:r>
                    </a:p>
                  </a:txBody>
                  <a:tcPr marT="45701" marB="4570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3.38</a:t>
                      </a:r>
                    </a:p>
                  </a:txBody>
                  <a:tcPr marT="45701" marB="4570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1436" name="Oval 60">
            <a:extLst>
              <a:ext uri="{FF2B5EF4-FFF2-40B4-BE49-F238E27FC236}">
                <a16:creationId xmlns:a16="http://schemas.microsoft.com/office/drawing/2014/main" id="{F8798B0D-0656-4F46-8558-CBF016651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538" y="2420939"/>
            <a:ext cx="1331912" cy="720725"/>
          </a:xfrm>
          <a:prstGeom prst="ellips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1437" name="Oval 61">
            <a:extLst>
              <a:ext uri="{FF2B5EF4-FFF2-40B4-BE49-F238E27FC236}">
                <a16:creationId xmlns:a16="http://schemas.microsoft.com/office/drawing/2014/main" id="{E6A1F691-805B-4A56-9BC7-A61B59A8F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6" y="3357564"/>
            <a:ext cx="1331913" cy="720725"/>
          </a:xfrm>
          <a:prstGeom prst="ellips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1439" name="Rectangle 63">
            <a:extLst>
              <a:ext uri="{FF2B5EF4-FFF2-40B4-BE49-F238E27FC236}">
                <a16:creationId xmlns:a16="http://schemas.microsoft.com/office/drawing/2014/main" id="{D03EB3E2-9717-47D3-9A73-FC4AB8CEE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4473575"/>
            <a:ext cx="8532813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Wealth Game has the best average wealth.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Minority Game has the richest agents (sacrificing the performance of other agents).</a:t>
            </a: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5B344B-2205-4502-9F1C-73EE058A07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884755-19F1-4F9F-A5AA-9C2CE583FFE4}" type="slidenum">
              <a:rPr lang="en-US" altLang="en-US" smtClean="0">
                <a:solidFill>
                  <a:schemeClr val="tx1"/>
                </a:solidFill>
              </a:rPr>
              <a:pPr>
                <a:defRPr/>
              </a:pPr>
              <a:t>36</a:t>
            </a:fld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1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1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2D486D2B-ADAF-4A4B-9B34-67AC2B3AD7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9900" y="257175"/>
            <a:ext cx="8686800" cy="1371600"/>
          </a:xfrm>
        </p:spPr>
        <p:txBody>
          <a:bodyPr/>
          <a:lstStyle/>
          <a:p>
            <a:pPr algn="ctr" eaLnBrk="1" hangingPunct="1"/>
            <a:r>
              <a:rPr lang="en-US" altLang="en-US" sz="4000" b="1" dirty="0"/>
              <a:t>Tests with Wealth-Based Max. Pos.</a:t>
            </a:r>
          </a:p>
        </p:txBody>
      </p:sp>
      <p:sp>
        <p:nvSpPr>
          <p:cNvPr id="37892" name="Rectangle 31">
            <a:extLst>
              <a:ext uri="{FF2B5EF4-FFF2-40B4-BE49-F238E27FC236}">
                <a16:creationId xmlns:a16="http://schemas.microsoft.com/office/drawing/2014/main" id="{B1BF7328-7EE0-463E-ACF7-34CD68979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1630364"/>
            <a:ext cx="8532813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Initial wealth of all agents = 5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</a:t>
            </a:r>
            <a:r>
              <a:rPr lang="en-US" altLang="zh-TW" dirty="0">
                <a:ea typeface="新細明體" panose="02020500000000000000" pitchFamily="18" charset="-120"/>
              </a:rPr>
              <a:t> HSI price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Maximum position of an agent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= current wealth / current HSI price (wealth &gt; 0)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= 0 (wealth &lt; 0)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An agent cannot buy/sell when her wealth falls below the current HSI price.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6FB30C-5D06-4D4F-886E-18A4013B2B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884755-19F1-4F9F-A5AA-9C2CE583FFE4}" type="slidenum">
              <a:rPr lang="en-US" altLang="en-US" smtClean="0">
                <a:solidFill>
                  <a:schemeClr val="tx1"/>
                </a:solidFill>
              </a:rPr>
              <a:pPr>
                <a:defRPr/>
              </a:pPr>
              <a:t>37</a:t>
            </a:fld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6" descr="HSI">
            <a:extLst>
              <a:ext uri="{FF2B5EF4-FFF2-40B4-BE49-F238E27FC236}">
                <a16:creationId xmlns:a16="http://schemas.microsoft.com/office/drawing/2014/main" id="{38B494E0-B1C7-4F0C-B0C4-CCE3C510DF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1" y="514350"/>
            <a:ext cx="8208963" cy="6343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16" name="Rectangle 4">
            <a:extLst>
              <a:ext uri="{FF2B5EF4-FFF2-40B4-BE49-F238E27FC236}">
                <a16:creationId xmlns:a16="http://schemas.microsoft.com/office/drawing/2014/main" id="{6418434D-2487-4597-B9D5-9FEC57B00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1"/>
            <a:ext cx="8229600" cy="811213"/>
          </a:xfrm>
        </p:spPr>
        <p:txBody>
          <a:bodyPr/>
          <a:lstStyle/>
          <a:p>
            <a:pPr eaLnBrk="1" hangingPunct="1"/>
            <a:r>
              <a:rPr lang="en-US" altLang="zh-TW" b="1">
                <a:ea typeface="新細明體" panose="02020500000000000000" pitchFamily="18" charset="-120"/>
              </a:rPr>
              <a:t>Results (HSI from 1987 – 2007)</a:t>
            </a:r>
            <a:endParaRPr lang="en-US" altLang="en-US" b="1"/>
          </a:p>
        </p:txBody>
      </p:sp>
      <p:sp>
        <p:nvSpPr>
          <p:cNvPr id="60423" name="Text Box 7">
            <a:extLst>
              <a:ext uri="{FF2B5EF4-FFF2-40B4-BE49-F238E27FC236}">
                <a16:creationId xmlns:a16="http://schemas.microsoft.com/office/drawing/2014/main" id="{1B64D058-25E4-4F1C-9555-803F929E6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238" y="3752851"/>
            <a:ext cx="1782762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>
                <a:ea typeface="新細明體" panose="02020500000000000000" pitchFamily="18" charset="-120"/>
              </a:rPr>
              <a:t>HSI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>
                <a:solidFill>
                  <a:srgbClr val="FF0000"/>
                </a:solidFill>
                <a:ea typeface="新細明體" panose="02020500000000000000" pitchFamily="18" charset="-120"/>
              </a:rPr>
              <a:t>x 7.5 times</a:t>
            </a:r>
            <a:endParaRPr lang="en-US" altLang="en-US" sz="2600">
              <a:solidFill>
                <a:srgbClr val="FF0000"/>
              </a:solidFill>
            </a:endParaRPr>
          </a:p>
        </p:txBody>
      </p:sp>
      <p:sp>
        <p:nvSpPr>
          <p:cNvPr id="60424" name="Text Box 8">
            <a:extLst>
              <a:ext uri="{FF2B5EF4-FFF2-40B4-BE49-F238E27FC236}">
                <a16:creationId xmlns:a16="http://schemas.microsoft.com/office/drawing/2014/main" id="{05796FE0-0360-42B3-B3F5-4841DD58D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7314" y="1376363"/>
            <a:ext cx="1690687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>
                <a:ea typeface="新細明體" panose="02020500000000000000" pitchFamily="18" charset="-120"/>
              </a:rPr>
              <a:t>Best 3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>
                <a:ea typeface="新細明體" panose="02020500000000000000" pitchFamily="18" charset="-120"/>
              </a:rPr>
              <a:t>among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>
                <a:ea typeface="新細明體" panose="02020500000000000000" pitchFamily="18" charset="-120"/>
              </a:rPr>
              <a:t>10000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>
                <a:ea typeface="新細明體" panose="02020500000000000000" pitchFamily="18" charset="-120"/>
              </a:rPr>
              <a:t>Agents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>
                <a:solidFill>
                  <a:srgbClr val="FF0000"/>
                </a:solidFill>
                <a:ea typeface="新細明體" panose="02020500000000000000" pitchFamily="18" charset="-120"/>
              </a:rPr>
              <a:t>x 17 times</a:t>
            </a:r>
            <a:endParaRPr lang="en-US" altLang="en-US" sz="2600">
              <a:solidFill>
                <a:srgbClr val="FF0000"/>
              </a:solidFill>
            </a:endParaRPr>
          </a:p>
        </p:txBody>
      </p:sp>
      <p:sp>
        <p:nvSpPr>
          <p:cNvPr id="60425" name="Text Box 9">
            <a:extLst>
              <a:ext uri="{FF2B5EF4-FFF2-40B4-BE49-F238E27FC236}">
                <a16:creationId xmlns:a16="http://schemas.microsoft.com/office/drawing/2014/main" id="{6D580629-86AD-4C7D-9FE7-743D1F266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2238" y="4724401"/>
            <a:ext cx="15811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>
                <a:ea typeface="新細明體" panose="02020500000000000000" pitchFamily="18" charset="-120"/>
              </a:rPr>
              <a:t>5 random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>
                <a:ea typeface="新細明體" panose="02020500000000000000" pitchFamily="18" charset="-120"/>
              </a:rPr>
              <a:t>agents</a:t>
            </a:r>
            <a:endParaRPr lang="en-US" altLang="en-US" sz="2600"/>
          </a:p>
        </p:txBody>
      </p:sp>
      <p:sp>
        <p:nvSpPr>
          <p:cNvPr id="60429" name="Text Box 13">
            <a:extLst>
              <a:ext uri="{FF2B5EF4-FFF2-40B4-BE49-F238E27FC236}">
                <a16:creationId xmlns:a16="http://schemas.microsoft.com/office/drawing/2014/main" id="{EB03702B-57D0-4050-BDE0-1DD6B24B6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3351" y="5589589"/>
            <a:ext cx="1249363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>
                <a:ea typeface="新細明體" panose="02020500000000000000" pitchFamily="18" charset="-120"/>
              </a:rPr>
              <a:t>5 worst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>
                <a:ea typeface="新細明體" panose="02020500000000000000" pitchFamily="18" charset="-120"/>
              </a:rPr>
              <a:t>agents</a:t>
            </a:r>
            <a:endParaRPr lang="en-US" altLang="en-US" sz="2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167A2D-02C9-45A5-A757-9D73997E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>
                <a:solidFill>
                  <a:schemeClr val="tx1"/>
                </a:solidFill>
              </a:rPr>
              <a:t>38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3" grpId="0"/>
      <p:bldP spid="60424" grpId="0"/>
      <p:bldP spid="60425" grpId="0"/>
      <p:bldP spid="6042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2" descr="wealthDis">
            <a:extLst>
              <a:ext uri="{FF2B5EF4-FFF2-40B4-BE49-F238E27FC236}">
                <a16:creationId xmlns:a16="http://schemas.microsoft.com/office/drawing/2014/main" id="{9151F9BB-CED0-4A1B-9980-4F3FFD61A9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7238" y="476250"/>
            <a:ext cx="8208962" cy="6343650"/>
          </a:xfrm>
        </p:spPr>
      </p:pic>
      <p:sp>
        <p:nvSpPr>
          <p:cNvPr id="84997" name="AutoShape 5">
            <a:extLst>
              <a:ext uri="{FF2B5EF4-FFF2-40B4-BE49-F238E27FC236}">
                <a16:creationId xmlns:a16="http://schemas.microsoft.com/office/drawing/2014/main" id="{3F31EF84-0A0C-400F-9FA6-5139782B5F2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403726" y="4797425"/>
            <a:ext cx="504825" cy="395288"/>
          </a:xfrm>
          <a:prstGeom prst="rightArrow">
            <a:avLst>
              <a:gd name="adj1" fmla="val 59130"/>
              <a:gd name="adj2" fmla="val 61289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4999" name="Text Box 7">
            <a:extLst>
              <a:ext uri="{FF2B5EF4-FFF2-40B4-BE49-F238E27FC236}">
                <a16:creationId xmlns:a16="http://schemas.microsoft.com/office/drawing/2014/main" id="{F4CD3809-8FF2-41AC-BC1D-C9718143F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636838"/>
            <a:ext cx="1584325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>
                <a:ea typeface="新細明體" panose="02020500000000000000" pitchFamily="18" charset="-120"/>
              </a:rPr>
              <a:t>Wealth grows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>
                <a:solidFill>
                  <a:srgbClr val="FF0000"/>
                </a:solidFill>
                <a:ea typeface="新細明體" panose="02020500000000000000" pitchFamily="18" charset="-120"/>
              </a:rPr>
              <a:t>slower</a:t>
            </a:r>
            <a:r>
              <a:rPr lang="en-US" altLang="zh-TW" sz="2600">
                <a:ea typeface="新細明體" panose="02020500000000000000" pitchFamily="18" charset="-120"/>
              </a:rPr>
              <a:t> than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>
                <a:ea typeface="新細明體" panose="02020500000000000000" pitchFamily="18" charset="-120"/>
              </a:rPr>
              <a:t>inflation</a:t>
            </a:r>
            <a:endParaRPr lang="en-US" altLang="en-US" sz="2600"/>
          </a:p>
        </p:txBody>
      </p:sp>
      <p:sp>
        <p:nvSpPr>
          <p:cNvPr id="39942" name="Rectangle 9">
            <a:extLst>
              <a:ext uri="{FF2B5EF4-FFF2-40B4-BE49-F238E27FC236}">
                <a16:creationId xmlns:a16="http://schemas.microsoft.com/office/drawing/2014/main" id="{0F64B19D-55A6-4026-A7A9-45AEF1A5F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11338" y="457200"/>
            <a:ext cx="8686800" cy="13716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Comparison with other models: </a:t>
            </a:r>
            <a:r>
              <a:rPr lang="en-US" altLang="zh-TW" dirty="0">
                <a:ea typeface="新細明體" panose="02020500000000000000" pitchFamily="18" charset="-120"/>
              </a:rPr>
              <a:t>% of gaining agents</a:t>
            </a:r>
            <a:endParaRPr lang="en-US" altLang="en-US" dirty="0"/>
          </a:p>
        </p:txBody>
      </p:sp>
      <p:sp>
        <p:nvSpPr>
          <p:cNvPr id="85004" name="Text Box 12">
            <a:extLst>
              <a:ext uri="{FF2B5EF4-FFF2-40B4-BE49-F238E27FC236}">
                <a16:creationId xmlns:a16="http://schemas.microsoft.com/office/drawing/2014/main" id="{4C4DDA4D-3C4B-4036-A330-3ABEBF23C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4451" y="1808163"/>
            <a:ext cx="4067175" cy="3668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4998" name="Text Box 6">
            <a:extLst>
              <a:ext uri="{FF2B5EF4-FFF2-40B4-BE49-F238E27FC236}">
                <a16:creationId xmlns:a16="http://schemas.microsoft.com/office/drawing/2014/main" id="{261FAE37-A1E7-4513-B325-CD9C57190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1650" y="4437063"/>
            <a:ext cx="2185988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>
                <a:ea typeface="新細明體" panose="02020500000000000000" pitchFamily="18" charset="-120"/>
              </a:rPr>
              <a:t>Wealth grows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>
                <a:solidFill>
                  <a:srgbClr val="FF0000"/>
                </a:solidFill>
                <a:ea typeface="新細明體" panose="02020500000000000000" pitchFamily="18" charset="-120"/>
              </a:rPr>
              <a:t>faster</a:t>
            </a:r>
            <a:r>
              <a:rPr lang="en-US" altLang="zh-TW" sz="2600">
                <a:ea typeface="新細明體" panose="02020500000000000000" pitchFamily="18" charset="-120"/>
              </a:rPr>
              <a:t> than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>
                <a:ea typeface="新細明體" panose="02020500000000000000" pitchFamily="18" charset="-120"/>
              </a:rPr>
              <a:t>inflation</a:t>
            </a:r>
            <a:endParaRPr lang="en-US" altLang="en-US" sz="2600"/>
          </a:p>
        </p:txBody>
      </p:sp>
      <p:sp>
        <p:nvSpPr>
          <p:cNvPr id="85002" name="Text Box 10">
            <a:extLst>
              <a:ext uri="{FF2B5EF4-FFF2-40B4-BE49-F238E27FC236}">
                <a16:creationId xmlns:a16="http://schemas.microsoft.com/office/drawing/2014/main" id="{E53A0740-DFCA-436E-A0A9-E3840E595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4724401"/>
            <a:ext cx="1690688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      10%</a:t>
            </a:r>
          </a:p>
        </p:txBody>
      </p:sp>
      <p:sp>
        <p:nvSpPr>
          <p:cNvPr id="84996" name="AutoShape 4">
            <a:extLst>
              <a:ext uri="{FF2B5EF4-FFF2-40B4-BE49-F238E27FC236}">
                <a16:creationId xmlns:a16="http://schemas.microsoft.com/office/drawing/2014/main" id="{7DE60218-C526-4408-8681-9B855CD5A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1" y="4797425"/>
            <a:ext cx="468313" cy="395288"/>
          </a:xfrm>
          <a:prstGeom prst="rightArrow">
            <a:avLst>
              <a:gd name="adj1" fmla="val 59130"/>
              <a:gd name="adj2" fmla="val 56856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0BBF35-C434-46EC-A393-38A1B0FA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>
                <a:solidFill>
                  <a:schemeClr val="tx1"/>
                </a:solidFill>
              </a:rPr>
              <a:t>39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9" grpId="0"/>
      <p:bldP spid="85004" grpId="0" animBg="1"/>
      <p:bldP spid="84998" grpId="0"/>
      <p:bldP spid="8500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431715" y="500662"/>
                <a:ext cx="9144000" cy="712188"/>
              </a:xfrm>
            </p:spPr>
            <p:txBody>
              <a:bodyPr>
                <a:normAutofit/>
              </a:bodyPr>
              <a:lstStyle/>
              <a:p>
                <a:r>
                  <a:rPr lang="en-US" sz="4400" b="1" dirty="0"/>
                  <a:t>Asymmetric Phase (</a:t>
                </a:r>
                <a14:m>
                  <m:oMath xmlns:m="http://schemas.openxmlformats.org/officeDocument/2006/math">
                    <m:r>
                      <a:rPr lang="en-US" sz="44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4400" b="1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4400" b="1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 dirty="0" err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4400" b="1" i="1" dirty="0" err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4400" b="1" dirty="0"/>
                  <a:t>)</a:t>
                </a:r>
                <a:endParaRPr lang="en-US" sz="4000" b="1" baseline="30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431715" y="500662"/>
                <a:ext cx="9144000" cy="712188"/>
              </a:xfrm>
              <a:blipFill>
                <a:blip r:embed="rId2"/>
                <a:stretch>
                  <a:fillRect t="-24786" b="-4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4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/>
              <p:nvPr/>
            </p:nvSpPr>
            <p:spPr>
              <a:xfrm>
                <a:off x="347663" y="1808082"/>
                <a:ext cx="7429501" cy="28499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There is significant information available to the strategies of the agents. The market is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not efficient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3429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There is an emergent coordination among the agents’ responses to reduce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to values below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1/4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(random fluctuations for agents making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independent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decisions).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</a:rPr>
                  <a:t> approaches 1/4 for large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∼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</a:rPr>
                  <a:t> for fixed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</a:rPr>
                  <a:t>).</a:t>
                </a: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3" y="1808082"/>
                <a:ext cx="7429501" cy="2849947"/>
              </a:xfrm>
              <a:prstGeom prst="rect">
                <a:avLst/>
              </a:prstGeom>
              <a:blipFill>
                <a:blip r:embed="rId3"/>
                <a:stretch>
                  <a:fillRect l="-1066" t="-1499" b="-4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9437E06-3B63-4707-921F-497FC844267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062" y="1723344"/>
            <a:ext cx="37242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336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>
            <a:extLst>
              <a:ext uri="{FF2B5EF4-FFF2-40B4-BE49-F238E27FC236}">
                <a16:creationId xmlns:a16="http://schemas.microsoft.com/office/drawing/2014/main" id="{A20A04EC-20CC-4C7F-A170-99C08AA2A8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15888"/>
            <a:ext cx="8229600" cy="1371600"/>
          </a:xfrm>
        </p:spPr>
        <p:txBody>
          <a:bodyPr/>
          <a:lstStyle/>
          <a:p>
            <a:pPr algn="ctr" eaLnBrk="1" hangingPunct="1"/>
            <a:r>
              <a:rPr lang="en-US" altLang="en-US" b="1" dirty="0"/>
              <a:t>Comparison</a:t>
            </a:r>
          </a:p>
        </p:txBody>
      </p:sp>
      <p:graphicFrame>
        <p:nvGraphicFramePr>
          <p:cNvPr id="103484" name="Group 60">
            <a:extLst>
              <a:ext uri="{FF2B5EF4-FFF2-40B4-BE49-F238E27FC236}">
                <a16:creationId xmlns:a16="http://schemas.microsoft.com/office/drawing/2014/main" id="{93918326-3EE3-42E2-BC31-B2CF14D4FF8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271589"/>
          <a:ext cx="8229600" cy="4821236"/>
        </p:xfrm>
        <a:graphic>
          <a:graphicData uri="http://schemas.openxmlformats.org/drawingml/2006/table">
            <a:tbl>
              <a:tblPr/>
              <a:tblGrid>
                <a:gridCol w="177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414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Wealth Game</a:t>
                      </a:r>
                    </a:p>
                  </a:txBody>
                  <a:tcPr marT="45723" marB="457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Minority Game</a:t>
                      </a:r>
                    </a:p>
                  </a:txBody>
                  <a:tcPr marT="45723" marB="457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$-Game</a:t>
                      </a:r>
                    </a:p>
                  </a:txBody>
                  <a:tcPr marT="45723" marB="457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Majority Game</a:t>
                      </a:r>
                    </a:p>
                  </a:txBody>
                  <a:tcPr marT="45723" marB="457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9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Average wealth</a:t>
                      </a:r>
                    </a:p>
                  </a:txBody>
                  <a:tcPr marT="45723" marB="457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1.85</a:t>
                      </a:r>
                    </a:p>
                  </a:txBody>
                  <a:tcPr marT="45723" marB="457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1.47</a:t>
                      </a:r>
                    </a:p>
                  </a:txBody>
                  <a:tcPr marT="45723" marB="457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1.40</a:t>
                      </a:r>
                    </a:p>
                  </a:txBody>
                  <a:tcPr marT="45723" marB="457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1.31</a:t>
                      </a:r>
                    </a:p>
                  </a:txBody>
                  <a:tcPr marT="45723" marB="457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9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% gaining agents</a:t>
                      </a:r>
                    </a:p>
                  </a:txBody>
                  <a:tcPr marT="45723" marB="457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10.4</a:t>
                      </a:r>
                    </a:p>
                  </a:txBody>
                  <a:tcPr marT="45723" marB="457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8.68</a:t>
                      </a:r>
                    </a:p>
                  </a:txBody>
                  <a:tcPr marT="45723" marB="457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6.40</a:t>
                      </a:r>
                    </a:p>
                  </a:txBody>
                  <a:tcPr marT="45723" marB="457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5.45</a:t>
                      </a:r>
                    </a:p>
                  </a:txBody>
                  <a:tcPr marT="45723" marB="457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9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Worst wealth</a:t>
                      </a:r>
                    </a:p>
                  </a:txBody>
                  <a:tcPr marT="45723" marB="457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0.13</a:t>
                      </a:r>
                    </a:p>
                  </a:txBody>
                  <a:tcPr marT="45723" marB="457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0.13</a:t>
                      </a:r>
                    </a:p>
                  </a:txBody>
                  <a:tcPr marT="45723" marB="457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0.13</a:t>
                      </a:r>
                    </a:p>
                  </a:txBody>
                  <a:tcPr marT="45723" marB="457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0.12</a:t>
                      </a:r>
                    </a:p>
                  </a:txBody>
                  <a:tcPr marT="45723" marB="457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9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Best wealth</a:t>
                      </a:r>
                    </a:p>
                  </a:txBody>
                  <a:tcPr marT="45723" marB="457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11.16</a:t>
                      </a:r>
                    </a:p>
                  </a:txBody>
                  <a:tcPr marT="45723" marB="457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17.15</a:t>
                      </a:r>
                    </a:p>
                  </a:txBody>
                  <a:tcPr marT="45723" marB="457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11.13</a:t>
                      </a:r>
                    </a:p>
                  </a:txBody>
                  <a:tcPr marT="45723" marB="457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10.88</a:t>
                      </a:r>
                    </a:p>
                  </a:txBody>
                  <a:tcPr marT="45723" marB="457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3453" name="Oval 29">
            <a:extLst>
              <a:ext uri="{FF2B5EF4-FFF2-40B4-BE49-F238E27FC236}">
                <a16:creationId xmlns:a16="http://schemas.microsoft.com/office/drawing/2014/main" id="{1B810CDB-DBDC-45DE-8E8A-E65B3BAFF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6" y="2420939"/>
            <a:ext cx="1331913" cy="720725"/>
          </a:xfrm>
          <a:prstGeom prst="ellips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3454" name="Oval 30">
            <a:extLst>
              <a:ext uri="{FF2B5EF4-FFF2-40B4-BE49-F238E27FC236}">
                <a16:creationId xmlns:a16="http://schemas.microsoft.com/office/drawing/2014/main" id="{733BF928-0D42-462A-968E-193AB06D0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463" y="3357564"/>
            <a:ext cx="1331912" cy="720725"/>
          </a:xfrm>
          <a:prstGeom prst="ellips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3482" name="Oval 58">
            <a:extLst>
              <a:ext uri="{FF2B5EF4-FFF2-40B4-BE49-F238E27FC236}">
                <a16:creationId xmlns:a16="http://schemas.microsoft.com/office/drawing/2014/main" id="{D6F3EF36-E6F8-4077-8DFC-BD5FE465F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1" y="5264151"/>
            <a:ext cx="1331913" cy="720725"/>
          </a:xfrm>
          <a:prstGeom prst="ellips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8EC5E9-1BC1-4101-A3E0-17261E91D9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884755-19F1-4F9F-A5AA-9C2CE583FFE4}" type="slidenum">
              <a:rPr lang="en-US" altLang="en-US" smtClean="0">
                <a:solidFill>
                  <a:schemeClr val="tx1"/>
                </a:solidFill>
              </a:rPr>
              <a:pPr>
                <a:defRPr/>
              </a:pPr>
              <a:t>40</a:t>
            </a:fld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3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2DA8CC9F-3141-4C75-A47D-436638F74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9900" y="257175"/>
            <a:ext cx="8686800" cy="1371600"/>
          </a:xfrm>
        </p:spPr>
        <p:txBody>
          <a:bodyPr/>
          <a:lstStyle/>
          <a:p>
            <a:pPr algn="ctr" eaLnBrk="1" hangingPunct="1"/>
            <a:r>
              <a:rPr lang="en-US" altLang="en-US" b="1" dirty="0"/>
              <a:t>Relaxing Strategy Constraints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DF512C95-268E-479C-97BB-888D3EEC1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1630364"/>
            <a:ext cx="8532813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>
                <a:latin typeface="+mj-lt"/>
                <a:ea typeface="新細明體" panose="02020500000000000000" pitchFamily="18" charset="-120"/>
              </a:rPr>
              <a:t>Suppose strategies </a:t>
            </a:r>
            <a:r>
              <a:rPr lang="en-US" altLang="zh-TW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no longer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 have to include at least one buy and sell decisions.</a:t>
            </a:r>
          </a:p>
          <a:p>
            <a:pPr eaLnBrk="1" hangingPunct="1"/>
            <a:r>
              <a:rPr lang="en-US" altLang="zh-TW" dirty="0">
                <a:latin typeface="+mj-lt"/>
                <a:ea typeface="新細明體" panose="02020500000000000000" pitchFamily="18" charset="-120"/>
              </a:rPr>
              <a:t>Then there will be more risks of an agent </a:t>
            </a:r>
            <a:r>
              <a:rPr lang="en-US" altLang="zh-TW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being trapped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 in a long/short position in a bearish/bullish market.</a:t>
            </a:r>
          </a:p>
          <a:p>
            <a:pPr eaLnBrk="1" hangingPunct="1"/>
            <a:r>
              <a:rPr lang="en-US" altLang="zh-TW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Bankruptcy rate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 = probability of wealth &lt; 0</a:t>
            </a:r>
            <a:endParaRPr lang="en-US" altLang="en-US"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5B9E4B-A051-4BA0-8E8C-15944672AC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884755-19F1-4F9F-A5AA-9C2CE583FFE4}" type="slidenum">
              <a:rPr lang="en-US" altLang="en-US" smtClean="0">
                <a:solidFill>
                  <a:schemeClr val="tx1"/>
                </a:solidFill>
              </a:rPr>
              <a:pPr>
                <a:defRPr/>
              </a:pPr>
              <a:t>41</a:t>
            </a:fld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id="{C48690AE-A6AB-44AE-8D62-DFF06F0DFA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9900" y="225425"/>
            <a:ext cx="8686800" cy="1042988"/>
          </a:xfrm>
        </p:spPr>
        <p:txBody>
          <a:bodyPr/>
          <a:lstStyle/>
          <a:p>
            <a:pPr algn="ctr" eaLnBrk="1" hangingPunct="1"/>
            <a:r>
              <a:rPr lang="en-US" altLang="en-US" b="1" dirty="0"/>
              <a:t>Distribution of Negative Wealth</a:t>
            </a:r>
          </a:p>
        </p:txBody>
      </p:sp>
      <p:pic>
        <p:nvPicPr>
          <p:cNvPr id="43012" name="Picture 4">
            <a:extLst>
              <a:ext uri="{FF2B5EF4-FFF2-40B4-BE49-F238E27FC236}">
                <a16:creationId xmlns:a16="http://schemas.microsoft.com/office/drawing/2014/main" id="{966E8B90-92DB-40C5-B154-642328E13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73126"/>
            <a:ext cx="9259888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6542" name="Group 46">
            <a:extLst>
              <a:ext uri="{FF2B5EF4-FFF2-40B4-BE49-F238E27FC236}">
                <a16:creationId xmlns:a16="http://schemas.microsoft.com/office/drawing/2014/main" id="{7A671D40-81E7-4080-BFC7-DC5879AA9BC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29388" y="1341439"/>
          <a:ext cx="2087562" cy="38180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2839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Bankruptcy</a:t>
                      </a:r>
                    </a:p>
                  </a:txBody>
                  <a:tcPr marT="45713" marB="4571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Wealth game</a:t>
                      </a:r>
                    </a:p>
                  </a:txBody>
                  <a:tcPr marT="45713" marB="4571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0.7</a:t>
                      </a:r>
                    </a:p>
                  </a:txBody>
                  <a:tcPr marT="45713" marB="4571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Minority Game</a:t>
                      </a:r>
                    </a:p>
                  </a:txBody>
                  <a:tcPr marT="45713" marB="4571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4.7</a:t>
                      </a:r>
                    </a:p>
                  </a:txBody>
                  <a:tcPr marT="45713" marB="4571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63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$-Game</a:t>
                      </a:r>
                    </a:p>
                  </a:txBody>
                  <a:tcPr marT="45713" marB="4571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2.6</a:t>
                      </a:r>
                    </a:p>
                  </a:txBody>
                  <a:tcPr marT="45713" marB="4571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Majority Game</a:t>
                      </a:r>
                    </a:p>
                  </a:txBody>
                  <a:tcPr marT="45713" marB="4571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3.0</a:t>
                      </a:r>
                    </a:p>
                  </a:txBody>
                  <a:tcPr marT="45713" marB="4571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6534" name="Oval 38">
            <a:extLst>
              <a:ext uri="{FF2B5EF4-FFF2-40B4-BE49-F238E27FC236}">
                <a16:creationId xmlns:a16="http://schemas.microsoft.com/office/drawing/2014/main" id="{6A28BC68-43C0-48CA-99D2-72AF82B3E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689" y="1916114"/>
            <a:ext cx="865187" cy="720725"/>
          </a:xfrm>
          <a:prstGeom prst="ellips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6543" name="Oval 47">
            <a:extLst>
              <a:ext uri="{FF2B5EF4-FFF2-40B4-BE49-F238E27FC236}">
                <a16:creationId xmlns:a16="http://schemas.microsoft.com/office/drawing/2014/main" id="{076B7D8D-75AD-4244-A47B-53AEADE8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5" y="2744789"/>
            <a:ext cx="865188" cy="720725"/>
          </a:xfrm>
          <a:prstGeom prst="ellips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38D5F9-05E1-4E31-B1C4-3402558D98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884755-19F1-4F9F-A5AA-9C2CE583FFE4}" type="slidenum">
              <a:rPr lang="en-US" altLang="en-US" smtClean="0">
                <a:solidFill>
                  <a:schemeClr val="tx1"/>
                </a:solidFill>
              </a:rPr>
              <a:pPr>
                <a:defRPr/>
              </a:pPr>
              <a:t>42</a:t>
            </a:fld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6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24">
            <a:extLst>
              <a:ext uri="{FF2B5EF4-FFF2-40B4-BE49-F238E27FC236}">
                <a16:creationId xmlns:a16="http://schemas.microsoft.com/office/drawing/2014/main" id="{96640EF8-8A6C-48E6-9A9F-3E892408F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092201"/>
            <a:ext cx="9359900" cy="575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2">
            <a:extLst>
              <a:ext uri="{FF2B5EF4-FFF2-40B4-BE49-F238E27FC236}">
                <a16:creationId xmlns:a16="http://schemas.microsoft.com/office/drawing/2014/main" id="{D56E7BCA-033E-4F91-BA39-0A4B7C2FF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9900" y="225425"/>
            <a:ext cx="8686800" cy="1042988"/>
          </a:xfrm>
        </p:spPr>
        <p:txBody>
          <a:bodyPr/>
          <a:lstStyle/>
          <a:p>
            <a:pPr algn="ctr" eaLnBrk="1" hangingPunct="1"/>
            <a:r>
              <a:rPr lang="en-US" altLang="en-US" b="1" dirty="0"/>
              <a:t>Trendy Period (2003-2007)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9E40D4-524F-4C25-9EF6-71F841F5AB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884755-19F1-4F9F-A5AA-9C2CE583FFE4}" type="slidenum">
              <a:rPr lang="en-US" altLang="en-US" smtClean="0">
                <a:solidFill>
                  <a:schemeClr val="tx1"/>
                </a:solidFill>
              </a:rPr>
              <a:pPr>
                <a:defRPr/>
              </a:pPr>
              <a:t>43</a:t>
            </a:fld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>
            <a:extLst>
              <a:ext uri="{FF2B5EF4-FFF2-40B4-BE49-F238E27FC236}">
                <a16:creationId xmlns:a16="http://schemas.microsoft.com/office/drawing/2014/main" id="{4A282A30-CB9D-46CD-8B07-A9773FC193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3388" y="225425"/>
            <a:ext cx="8712200" cy="1042988"/>
          </a:xfrm>
        </p:spPr>
        <p:txBody>
          <a:bodyPr/>
          <a:lstStyle/>
          <a:p>
            <a:pPr algn="ctr" eaLnBrk="1" hangingPunct="1"/>
            <a:r>
              <a:rPr lang="en-US" altLang="en-US" b="1" dirty="0"/>
              <a:t>Trendy Period: Wealth Distribution</a:t>
            </a:r>
          </a:p>
        </p:txBody>
      </p:sp>
      <p:pic>
        <p:nvPicPr>
          <p:cNvPr id="45060" name="Picture 4">
            <a:extLst>
              <a:ext uri="{FF2B5EF4-FFF2-40B4-BE49-F238E27FC236}">
                <a16:creationId xmlns:a16="http://schemas.microsoft.com/office/drawing/2014/main" id="{F5470417-BE36-46BE-B009-528AC5331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62" y="1125538"/>
            <a:ext cx="9259888" cy="569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537911-673B-46DB-8118-4A2BFDBEDD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884755-19F1-4F9F-A5AA-9C2CE583FFE4}" type="slidenum">
              <a:rPr lang="en-US" altLang="en-US" smtClean="0">
                <a:solidFill>
                  <a:schemeClr val="tx1"/>
                </a:solidFill>
              </a:rPr>
              <a:pPr>
                <a:defRPr/>
              </a:pPr>
              <a:t>44</a:t>
            </a:fld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8D708758-C7B8-4654-90EB-9BC21246A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15889"/>
            <a:ext cx="8229600" cy="1152525"/>
          </a:xfrm>
        </p:spPr>
        <p:txBody>
          <a:bodyPr/>
          <a:lstStyle/>
          <a:p>
            <a:pPr algn="ctr" eaLnBrk="1" hangingPunct="1"/>
            <a:r>
              <a:rPr lang="en-US" altLang="en-US" b="1" dirty="0"/>
              <a:t>Trendy Period: Comparison</a:t>
            </a:r>
          </a:p>
        </p:txBody>
      </p:sp>
      <p:graphicFrame>
        <p:nvGraphicFramePr>
          <p:cNvPr id="109634" name="Group 66">
            <a:extLst>
              <a:ext uri="{FF2B5EF4-FFF2-40B4-BE49-F238E27FC236}">
                <a16:creationId xmlns:a16="http://schemas.microsoft.com/office/drawing/2014/main" id="{D29A9231-2BBE-43AA-8638-2FCE45BFEC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74825" y="1085850"/>
          <a:ext cx="8605838" cy="57658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41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Wealth Game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Minority Game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$-Game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Majority Game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Average wealth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2.82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2.03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2.48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2.49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% gaining agents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Worst wealth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0.88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0.88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0.87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0.87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% bankruptcy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Best wealth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4.38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4.42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4.43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5.01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9609" name="Oval 41">
            <a:extLst>
              <a:ext uri="{FF2B5EF4-FFF2-40B4-BE49-F238E27FC236}">
                <a16:creationId xmlns:a16="http://schemas.microsoft.com/office/drawing/2014/main" id="{DE126EE6-CFA9-4390-8AEA-7FCC83C51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6" y="2241551"/>
            <a:ext cx="1331913" cy="720725"/>
          </a:xfrm>
          <a:prstGeom prst="ellips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9611" name="Oval 43">
            <a:extLst>
              <a:ext uri="{FF2B5EF4-FFF2-40B4-BE49-F238E27FC236}">
                <a16:creationId xmlns:a16="http://schemas.microsoft.com/office/drawing/2014/main" id="{59F43F7D-5D0B-450A-8FE5-DFC588097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851" y="6021389"/>
            <a:ext cx="1331913" cy="720725"/>
          </a:xfrm>
          <a:prstGeom prst="ellips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9635" name="Oval 67">
            <a:extLst>
              <a:ext uri="{FF2B5EF4-FFF2-40B4-BE49-F238E27FC236}">
                <a16:creationId xmlns:a16="http://schemas.microsoft.com/office/drawing/2014/main" id="{16A6DB93-CEA6-494F-B810-5C8016085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1" y="2241551"/>
            <a:ext cx="1331913" cy="720725"/>
          </a:xfrm>
          <a:prstGeom prst="ellips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B4F130-9E8F-44D6-B038-0CFCFFD886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884755-19F1-4F9F-A5AA-9C2CE583FFE4}" type="slidenum">
              <a:rPr lang="en-US" altLang="en-US" smtClean="0">
                <a:solidFill>
                  <a:schemeClr val="tx1"/>
                </a:solidFill>
              </a:rPr>
              <a:pPr>
                <a:defRPr/>
              </a:pPr>
              <a:t>45</a:t>
            </a:fld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>
            <a:extLst>
              <a:ext uri="{FF2B5EF4-FFF2-40B4-BE49-F238E27FC236}">
                <a16:creationId xmlns:a16="http://schemas.microsoft.com/office/drawing/2014/main" id="{04134413-4945-490F-B0A5-3BD1F3245F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9900" y="225425"/>
            <a:ext cx="8686800" cy="1042988"/>
          </a:xfrm>
        </p:spPr>
        <p:txBody>
          <a:bodyPr/>
          <a:lstStyle/>
          <a:p>
            <a:pPr algn="ctr" eaLnBrk="1" hangingPunct="1"/>
            <a:r>
              <a:rPr lang="en-US" altLang="en-US" b="1" dirty="0"/>
              <a:t>Rugged Period (1996-2001)</a:t>
            </a:r>
          </a:p>
        </p:txBody>
      </p:sp>
      <p:pic>
        <p:nvPicPr>
          <p:cNvPr id="47108" name="Picture 4">
            <a:extLst>
              <a:ext uri="{FF2B5EF4-FFF2-40B4-BE49-F238E27FC236}">
                <a16:creationId xmlns:a16="http://schemas.microsoft.com/office/drawing/2014/main" id="{FE956C74-C157-4AC9-A693-80FD283BB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7" y="1082676"/>
            <a:ext cx="9259888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9001F5-9A07-4A39-AB3D-3B804349F6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884755-19F1-4F9F-A5AA-9C2CE583FFE4}" type="slidenum">
              <a:rPr lang="en-US" altLang="en-US" smtClean="0">
                <a:solidFill>
                  <a:schemeClr val="tx1"/>
                </a:solidFill>
              </a:rPr>
              <a:pPr>
                <a:defRPr/>
              </a:pPr>
              <a:t>46</a:t>
            </a:fld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4A94C287-81CB-4D3B-8384-6E6EE6A2A6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3388" y="225425"/>
            <a:ext cx="8712200" cy="1042988"/>
          </a:xfrm>
        </p:spPr>
        <p:txBody>
          <a:bodyPr/>
          <a:lstStyle/>
          <a:p>
            <a:pPr algn="ctr" eaLnBrk="1" hangingPunct="1"/>
            <a:r>
              <a:rPr lang="en-US" altLang="en-US" sz="4000" b="1" dirty="0"/>
              <a:t>Rugged Period: Wealth Distribution</a:t>
            </a:r>
          </a:p>
        </p:txBody>
      </p:sp>
      <p:pic>
        <p:nvPicPr>
          <p:cNvPr id="48132" name="Picture 4">
            <a:extLst>
              <a:ext uri="{FF2B5EF4-FFF2-40B4-BE49-F238E27FC236}">
                <a16:creationId xmlns:a16="http://schemas.microsoft.com/office/drawing/2014/main" id="{56DD36F0-896B-434A-8B47-6DA9A3839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7" y="1020763"/>
            <a:ext cx="9259888" cy="569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A51A45-712A-4E04-93AD-2B065CF62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884755-19F1-4F9F-A5AA-9C2CE583FFE4}" type="slidenum">
              <a:rPr lang="en-US" altLang="en-US" smtClean="0">
                <a:solidFill>
                  <a:schemeClr val="tx1"/>
                </a:solidFill>
              </a:rPr>
              <a:pPr>
                <a:defRPr/>
              </a:pPr>
              <a:t>47</a:t>
            </a:fld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>
            <a:extLst>
              <a:ext uri="{FF2B5EF4-FFF2-40B4-BE49-F238E27FC236}">
                <a16:creationId xmlns:a16="http://schemas.microsoft.com/office/drawing/2014/main" id="{07F613FF-D7D0-454C-973F-2DBE180274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15889"/>
            <a:ext cx="8229600" cy="1152525"/>
          </a:xfrm>
        </p:spPr>
        <p:txBody>
          <a:bodyPr/>
          <a:lstStyle/>
          <a:p>
            <a:pPr algn="ctr" eaLnBrk="1" hangingPunct="1"/>
            <a:r>
              <a:rPr lang="en-US" altLang="en-US" b="1" dirty="0"/>
              <a:t>Rugged Period: Comparison</a:t>
            </a:r>
          </a:p>
        </p:txBody>
      </p:sp>
      <p:graphicFrame>
        <p:nvGraphicFramePr>
          <p:cNvPr id="112643" name="Group 3">
            <a:extLst>
              <a:ext uri="{FF2B5EF4-FFF2-40B4-BE49-F238E27FC236}">
                <a16:creationId xmlns:a16="http://schemas.microsoft.com/office/drawing/2014/main" id="{487FB7C1-C5A9-4514-8FF2-B70BE5C522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74825" y="1085850"/>
          <a:ext cx="8605838" cy="57658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41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Wealth Game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Minority Game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$-Game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Majority Game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Average wealth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3.46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4.02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3.61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3.70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% gaining agents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13.0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26.3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21.4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19.8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Worst wealth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% bankruptcy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Best wealth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10.8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17.2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10.7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11.5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2687" name="Oval 47">
            <a:extLst>
              <a:ext uri="{FF2B5EF4-FFF2-40B4-BE49-F238E27FC236}">
                <a16:creationId xmlns:a16="http://schemas.microsoft.com/office/drawing/2014/main" id="{C2B08150-6FB1-4444-8282-014FC472A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2205039"/>
            <a:ext cx="1331912" cy="720725"/>
          </a:xfrm>
          <a:prstGeom prst="ellips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2688" name="Oval 48">
            <a:extLst>
              <a:ext uri="{FF2B5EF4-FFF2-40B4-BE49-F238E27FC236}">
                <a16:creationId xmlns:a16="http://schemas.microsoft.com/office/drawing/2014/main" id="{444F057B-B3FD-4F23-8642-D36C97554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1" y="6021389"/>
            <a:ext cx="1331913" cy="720725"/>
          </a:xfrm>
          <a:prstGeom prst="ellips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2689" name="Oval 49">
            <a:extLst>
              <a:ext uri="{FF2B5EF4-FFF2-40B4-BE49-F238E27FC236}">
                <a16:creationId xmlns:a16="http://schemas.microsoft.com/office/drawing/2014/main" id="{181E9A22-6201-4C3D-A6C4-5938C3907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1" y="3176589"/>
            <a:ext cx="1331913" cy="720725"/>
          </a:xfrm>
          <a:prstGeom prst="ellips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2690" name="Oval 50">
            <a:extLst>
              <a:ext uri="{FF2B5EF4-FFF2-40B4-BE49-F238E27FC236}">
                <a16:creationId xmlns:a16="http://schemas.microsoft.com/office/drawing/2014/main" id="{1750AE04-35BB-4083-880A-B36BE1E30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1" y="4113214"/>
            <a:ext cx="1331913" cy="720725"/>
          </a:xfrm>
          <a:prstGeom prst="ellips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2691" name="Oval 51">
            <a:extLst>
              <a:ext uri="{FF2B5EF4-FFF2-40B4-BE49-F238E27FC236}">
                <a16:creationId xmlns:a16="http://schemas.microsoft.com/office/drawing/2014/main" id="{94C6C3ED-5DC4-40C5-AF71-4958587D3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488" y="2241551"/>
            <a:ext cx="1331912" cy="720725"/>
          </a:xfrm>
          <a:prstGeom prst="ellips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2692" name="Oval 52">
            <a:extLst>
              <a:ext uri="{FF2B5EF4-FFF2-40B4-BE49-F238E27FC236}">
                <a16:creationId xmlns:a16="http://schemas.microsoft.com/office/drawing/2014/main" id="{17998975-BE5C-4996-B12B-77397CB68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488" y="3176589"/>
            <a:ext cx="1331912" cy="720725"/>
          </a:xfrm>
          <a:prstGeom prst="ellips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2693" name="Oval 53">
            <a:extLst>
              <a:ext uri="{FF2B5EF4-FFF2-40B4-BE49-F238E27FC236}">
                <a16:creationId xmlns:a16="http://schemas.microsoft.com/office/drawing/2014/main" id="{F7C230B2-30F5-4F61-B838-6E3241208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488" y="4113214"/>
            <a:ext cx="1331912" cy="720725"/>
          </a:xfrm>
          <a:prstGeom prst="ellips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62CE27-E3E6-4915-A341-C37EB7CD47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884755-19F1-4F9F-A5AA-9C2CE583FFE4}" type="slidenum">
              <a:rPr lang="en-US" altLang="en-US" smtClean="0">
                <a:solidFill>
                  <a:schemeClr val="tx1"/>
                </a:solidFill>
              </a:rPr>
              <a:pPr>
                <a:defRPr/>
              </a:pPr>
              <a:t>48</a:t>
            </a:fld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>
            <a:extLst>
              <a:ext uri="{FF2B5EF4-FFF2-40B4-BE49-F238E27FC236}">
                <a16:creationId xmlns:a16="http://schemas.microsoft.com/office/drawing/2014/main" id="{07CDFABB-7923-432C-9815-ED1C65C313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96864"/>
            <a:ext cx="8229600" cy="1044575"/>
          </a:xfrm>
        </p:spPr>
        <p:txBody>
          <a:bodyPr/>
          <a:lstStyle/>
          <a:p>
            <a:pPr algn="ctr" eaLnBrk="1" hangingPunct="1"/>
            <a:r>
              <a:rPr lang="en-US" altLang="zh-TW" b="1" dirty="0">
                <a:ea typeface="新細明體" panose="02020500000000000000" pitchFamily="18" charset="-120"/>
              </a:rPr>
              <a:t>Overall Assessment</a:t>
            </a:r>
            <a:endParaRPr lang="en-US" altLang="en-US" b="1" dirty="0"/>
          </a:p>
        </p:txBody>
      </p:sp>
      <p:sp>
        <p:nvSpPr>
          <p:cNvPr id="62655" name="Rectangle 191">
            <a:extLst>
              <a:ext uri="{FF2B5EF4-FFF2-40B4-BE49-F238E27FC236}">
                <a16:creationId xmlns:a16="http://schemas.microsoft.com/office/drawing/2014/main" id="{51BBB536-F5AC-499B-B834-EDD11B5E4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8" y="1271588"/>
            <a:ext cx="8883165" cy="4638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+mn-lt"/>
              </a:rPr>
              <a:t>Wealth Game characteristics: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rgbClr val="FF0000"/>
                </a:solidFill>
                <a:latin typeface="+mn-lt"/>
              </a:rPr>
              <a:t>Faithfully</a:t>
            </a:r>
            <a:r>
              <a:rPr lang="en-US" altLang="en-US" dirty="0">
                <a:latin typeface="+mn-lt"/>
              </a:rPr>
              <a:t> represents wealth considerations in strategies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latin typeface="+mn-lt"/>
              </a:rPr>
              <a:t>Have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long memory</a:t>
            </a:r>
            <a:r>
              <a:rPr lang="en-US" altLang="en-US" dirty="0">
                <a:latin typeface="+mn-lt"/>
              </a:rPr>
              <a:t> due to its position dependence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latin typeface="+mn-lt"/>
              </a:rPr>
              <a:t>Works better when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history</a:t>
            </a:r>
            <a:r>
              <a:rPr lang="en-US" altLang="en-US" dirty="0">
                <a:latin typeface="+mn-lt"/>
              </a:rPr>
              <a:t> can guide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latin typeface="+mn-lt"/>
              </a:rPr>
              <a:t>Works worse with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trend reversals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latin typeface="+mn-lt"/>
              </a:rPr>
              <a:t>Works better in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long term investment</a:t>
            </a:r>
            <a:r>
              <a:rPr lang="en-US" altLang="en-US" dirty="0">
                <a:latin typeface="+mn-lt"/>
              </a:rPr>
              <a:t> than short term speculation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B46CF6-1A30-4CCA-9BC6-86AAF5349F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2E6467B-857E-47E6-83EB-0D7169AA1B1F}" type="slidenum">
              <a:rPr lang="en-US" altLang="en-US" smtClean="0">
                <a:solidFill>
                  <a:schemeClr val="tx1"/>
                </a:solidFill>
              </a:rPr>
              <a:pPr>
                <a:defRPr/>
              </a:pPr>
              <a:t>49</a:t>
            </a:fld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6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6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715" y="500662"/>
            <a:ext cx="9144000" cy="712188"/>
          </a:xfrm>
        </p:spPr>
        <p:txBody>
          <a:bodyPr>
            <a:noAutofit/>
          </a:bodyPr>
          <a:lstStyle/>
          <a:p>
            <a:r>
              <a:rPr lang="en-US" sz="4400" b="1" dirty="0"/>
              <a:t>Perspective from Growing Population (1)</a:t>
            </a:r>
            <a:endParaRPr lang="en-US" sz="4400" b="1" baseline="30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5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/>
              <p:nvPr/>
            </p:nvSpPr>
            <p:spPr>
              <a:xfrm>
                <a:off x="886504" y="1811858"/>
                <a:ext cx="10380208" cy="32451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Asymmetric Phase</a:t>
                </a: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When agents are few, the game is a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random choice game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∼1/4.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When agents are added, the fluctuations contain more refined information. The game is in the asymmetric phase. Knowing the history allows for a better-than-random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prediction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. The fluctuations decrease. Agents perform better. This continues until the fluctuations reach the minimum.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04" y="1811858"/>
                <a:ext cx="10380208" cy="3245119"/>
              </a:xfrm>
              <a:prstGeom prst="rect">
                <a:avLst/>
              </a:prstGeom>
              <a:blipFill>
                <a:blip r:embed="rId2"/>
                <a:stretch>
                  <a:fillRect l="-881" t="-1313" r="-1527" b="-3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22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>
            <a:extLst>
              <a:ext uri="{FF2B5EF4-FFF2-40B4-BE49-F238E27FC236}">
                <a16:creationId xmlns:a16="http://schemas.microsoft.com/office/drawing/2014/main" id="{33FBB52F-A7EA-4BAD-AFAF-1C1CEEA69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776288"/>
          </a:xfrm>
        </p:spPr>
        <p:txBody>
          <a:bodyPr/>
          <a:lstStyle/>
          <a:p>
            <a:pPr algn="ctr" eaLnBrk="1" hangingPunct="1"/>
            <a:r>
              <a:rPr lang="en-US" altLang="zh-TW" b="1" dirty="0">
                <a:ea typeface="新細明體" panose="02020500000000000000" pitchFamily="18" charset="-120"/>
              </a:rPr>
              <a:t>Conclusion</a:t>
            </a:r>
            <a:endParaRPr lang="en-US" altLang="en-US" b="1" dirty="0"/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68723957-79FD-4B49-A23F-C0D101529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32659" y="1304926"/>
            <a:ext cx="8917854" cy="5364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Wealth-based payoff scheme: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Arbitrageurs and trendsetters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Irregular price trends and positive sums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Participation incentives: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Old players: region of positive-sum in the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phase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Market-makers: adaptive bid-ask spread (skipped in this lecture)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New players: strategy pre-learning (skipped in this lecture)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Tests with HSI: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新細明體" panose="02020500000000000000" pitchFamily="18" charset="-120"/>
              </a:rPr>
              <a:t>Wealth Game: best average 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新細明體" panose="02020500000000000000" pitchFamily="18" charset="-120"/>
              </a:rPr>
              <a:t>Minority Game: explore risky strategies</a:t>
            </a:r>
            <a:endParaRPr lang="el-GR" altLang="en-US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46E972-BEBA-4623-A05B-12CDF1CB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>
                <a:solidFill>
                  <a:schemeClr val="tx1"/>
                </a:solidFill>
              </a:rPr>
              <a:t>50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715" y="500662"/>
            <a:ext cx="9144000" cy="712188"/>
          </a:xfrm>
        </p:spPr>
        <p:txBody>
          <a:bodyPr>
            <a:noAutofit/>
          </a:bodyPr>
          <a:lstStyle/>
          <a:p>
            <a:r>
              <a:rPr lang="en-US" sz="4400" b="1" dirty="0"/>
              <a:t>Perspective from Growing Population (2)</a:t>
            </a:r>
            <a:endParaRPr lang="en-US" sz="4400" b="1" baseline="30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6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/>
              <p:nvPr/>
            </p:nvSpPr>
            <p:spPr>
              <a:xfrm>
                <a:off x="783774" y="1664897"/>
                <a:ext cx="10613569" cy="4575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Symmetric Phase</a:t>
                </a: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When the population increases further, the game enters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crowded regime</a:t>
                </a:r>
                <a:r>
                  <a:rPr lang="en-US" sz="2400" dirty="0"/>
                  <a:t>. Agents making synchronized/correlated decisions, creating sizeable majorities.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correlated decisions result in an </a:t>
                </a:r>
                <a:r>
                  <a:rPr lang="en-US" sz="2400" dirty="0">
                    <a:solidFill>
                      <a:srgbClr val="FF0000"/>
                    </a:solidFill>
                  </a:rPr>
                  <a:t>unpredictable</a:t>
                </a:r>
                <a:r>
                  <a:rPr lang="en-US" sz="2400" dirty="0"/>
                  <a:t> game. This is similar to real financial markets in which all profitable opportunities would have been exploited and washed out.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-dependence of the variance provides a mechanism for the agent population to stay around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most efficient state </a:t>
                </a:r>
                <a:r>
                  <a:rPr lang="en-US" sz="2400" dirty="0"/>
                  <a:t>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/>
                  <a:t>. When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increases or decreases, the variance increases, and agents may leave or join the market.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4" y="1664897"/>
                <a:ext cx="10613569" cy="4575996"/>
              </a:xfrm>
              <a:prstGeom prst="rect">
                <a:avLst/>
              </a:prstGeom>
              <a:blipFill>
                <a:blip r:embed="rId2"/>
                <a:stretch>
                  <a:fillRect l="-919" t="-932" r="-689" b="-1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85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748" y="500662"/>
            <a:ext cx="10298130" cy="712188"/>
          </a:xfrm>
        </p:spPr>
        <p:txBody>
          <a:bodyPr>
            <a:noAutofit/>
          </a:bodyPr>
          <a:lstStyle/>
          <a:p>
            <a:r>
              <a:rPr lang="en-US" sz="4400" b="1" dirty="0">
                <a:effectLst/>
                <a:ea typeface="DengXian" panose="02010600030101010101" pitchFamily="2" charset="-122"/>
              </a:rPr>
              <a:t>Theoretical approaches to the Minority Game</a:t>
            </a:r>
            <a:endParaRPr lang="en-US" sz="4400" b="1" baseline="30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7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/>
              <p:nvPr/>
            </p:nvSpPr>
            <p:spPr>
              <a:xfrm>
                <a:off x="318975" y="1313944"/>
                <a:ext cx="5986031" cy="3631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Simplifications for theoretical approaches:</a:t>
                </a: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marR="0" indent="-4572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AutoNum type="arabicParenBoth"/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Cavagna</a:t>
                </a:r>
                <a:r>
                  <a:rPr lang="en-US" sz="2400" baseline="300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found that the dynamical behavior of the minority game is largely unaffected if the dynamics of the history is replaced by a history randomly drawn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  <m:sSup>
                      <m:sSupPr>
                        <m:ctrlPr>
                          <a:rPr lang="en-US" sz="2400" i="1" dirty="0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dirty="0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 states. That is,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endogenous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information is replaced by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exogenous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information.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75" y="1313944"/>
                <a:ext cx="5986031" cy="3631379"/>
              </a:xfrm>
              <a:prstGeom prst="rect">
                <a:avLst/>
              </a:prstGeom>
              <a:blipFill>
                <a:blip r:embed="rId2"/>
                <a:stretch>
                  <a:fillRect l="-1629" t="-1176" r="-2546" b="-3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F36280A-1694-4235-A0AF-301283321B6B}"/>
              </a:ext>
            </a:extLst>
          </p:cNvPr>
          <p:cNvSpPr txBox="1"/>
          <p:nvPr/>
        </p:nvSpPr>
        <p:spPr>
          <a:xfrm>
            <a:off x="838200" y="6151256"/>
            <a:ext cx="9911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aseline="30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Cavagna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A (1999) Irrelevance of memory in the minority game.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Phys Rev E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59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R3783-R3786.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61E042-6FB8-4267-9A38-645C87226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330" y="1212850"/>
            <a:ext cx="3600953" cy="31817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BC395B-019E-4412-A875-F3283F9BE1F1}"/>
                  </a:ext>
                </a:extLst>
              </p:cNvPr>
              <p:cNvSpPr txBox="1"/>
              <p:nvPr/>
            </p:nvSpPr>
            <p:spPr>
              <a:xfrm>
                <a:off x="5826034" y="4394644"/>
                <a:ext cx="6065547" cy="16555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Note that the behaviors resemble those of the endogenous model. Also note that the variance increases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, since more strategies owned by an agent cause more confusion.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BC395B-019E-4412-A875-F3283F9BE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034" y="4394644"/>
                <a:ext cx="6065547" cy="1655518"/>
              </a:xfrm>
              <a:prstGeom prst="rect">
                <a:avLst/>
              </a:prstGeom>
              <a:blipFill>
                <a:blip r:embed="rId4"/>
                <a:stretch>
                  <a:fillRect l="-1505" t="-2198" r="-2106" b="-732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620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748" y="500662"/>
            <a:ext cx="10298130" cy="712188"/>
          </a:xfrm>
        </p:spPr>
        <p:txBody>
          <a:bodyPr>
            <a:noAutofit/>
          </a:bodyPr>
          <a:lstStyle/>
          <a:p>
            <a:r>
              <a:rPr lang="en-US" sz="4400" b="1" dirty="0">
                <a:effectLst/>
                <a:ea typeface="DengXian" panose="02010600030101010101" pitchFamily="2" charset="-122"/>
              </a:rPr>
              <a:t>Linear Scores</a:t>
            </a:r>
            <a:endParaRPr lang="en-US" sz="4400" b="1" baseline="30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8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/>
              <p:nvPr/>
            </p:nvSpPr>
            <p:spPr>
              <a:xfrm>
                <a:off x="352836" y="1131205"/>
                <a:ext cx="11355954" cy="5642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Simplifications for theoretical approaches:</a:t>
                </a: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sz="2400" dirty="0"/>
                  <a:t>(2) The behavior of the game is qualitatively the same if the scores of the agents and the virtual scores of the strategies are replaced by </a:t>
                </a:r>
                <a:r>
                  <a:rPr lang="en-US" sz="2400" dirty="0">
                    <a:solidFill>
                      <a:srgbClr val="FF0000"/>
                    </a:solidFill>
                  </a:rPr>
                  <a:t>linear scores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r>
                  <a:rPr lang="en-US" sz="2400" dirty="0"/>
                  <a:t> be the response of strategy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of agent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at time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when the exogenous input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US" sz="2400" dirty="0"/>
                  <a:t> represent buy and sell respectively.) Let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 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the active strategy of agent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at time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be the virtual score of strategy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of agent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at time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Then its updating rule is</a:t>
                </a:r>
              </a:p>
              <a:p>
                <a:pPr algn="ctr"/>
                <a:r>
                  <a:rPr lang="en-US" sz="2400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 The strategy is rewarded when it predicts correctly the minority sign, that is,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and penalized otherwise.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36" y="1131205"/>
                <a:ext cx="11355954" cy="5642057"/>
              </a:xfrm>
              <a:prstGeom prst="rect">
                <a:avLst/>
              </a:prstGeom>
              <a:blipFill>
                <a:blip r:embed="rId2"/>
                <a:stretch>
                  <a:fillRect l="-859" t="-757" b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506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748" y="500662"/>
            <a:ext cx="10298130" cy="712188"/>
          </a:xfrm>
        </p:spPr>
        <p:txBody>
          <a:bodyPr>
            <a:noAutofit/>
          </a:bodyPr>
          <a:lstStyle/>
          <a:p>
            <a:r>
              <a:rPr lang="en-US" sz="4400" b="1" dirty="0">
                <a:effectLst/>
                <a:ea typeface="DengXian" panose="02010600030101010101" pitchFamily="2" charset="-122"/>
              </a:rPr>
              <a:t>Linear Scores</a:t>
            </a:r>
            <a:endParaRPr lang="en-US" sz="4400" b="1" baseline="30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9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/>
              <p:nvPr/>
            </p:nvSpPr>
            <p:spPr>
              <a:xfrm>
                <a:off x="352836" y="1131205"/>
                <a:ext cx="11355954" cy="5642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Simplifications for theoretical approaches:</a:t>
                </a: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sz="2400" dirty="0"/>
                  <a:t>(2) The behavior of the game is qualitatively the same if the scores of the agents and the virtual scores of the strategies are replaced by </a:t>
                </a:r>
                <a:r>
                  <a:rPr lang="en-US" sz="2400" dirty="0">
                    <a:solidFill>
                      <a:srgbClr val="FF0000"/>
                    </a:solidFill>
                  </a:rPr>
                  <a:t>linear scores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r>
                  <a:rPr lang="en-US" sz="2400" dirty="0"/>
                  <a:t> be the response of strategy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of agent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at time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when the exogenous input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US" sz="2400" dirty="0"/>
                  <a:t> represent buy and sell respectively.) Let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 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the active strategy of agent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at time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be the virtual score of strategy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of agent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at time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Then its updating rule is</a:t>
                </a:r>
              </a:p>
              <a:p>
                <a:pPr algn="ctr"/>
                <a:r>
                  <a:rPr lang="en-US" sz="2400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 The strategy is rewarded when it predicts correctly the minority sign, that is,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and penalized otherwise.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36" y="1131205"/>
                <a:ext cx="11355954" cy="5642057"/>
              </a:xfrm>
              <a:prstGeom prst="rect">
                <a:avLst/>
              </a:prstGeom>
              <a:blipFill>
                <a:blip r:embed="rId2"/>
                <a:stretch>
                  <a:fillRect l="-859" t="-757" b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30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6558</TotalTime>
  <Words>2512</Words>
  <Application>Microsoft Office PowerPoint</Application>
  <PresentationFormat>Widescreen</PresentationFormat>
  <Paragraphs>475</Paragraphs>
  <Slides>50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方程式</vt:lpstr>
      <vt:lpstr>MSDM 5003 Week 11 9 November 2021  The Wealth Game</vt:lpstr>
      <vt:lpstr>11.1 Phases in the Minority Game5</vt:lpstr>
      <vt:lpstr>Symmetric Phase (m&lt;m_c)</vt:lpstr>
      <vt:lpstr>Asymmetric Phase (m&gt;m_c)</vt:lpstr>
      <vt:lpstr>Perspective from Growing Population (1)</vt:lpstr>
      <vt:lpstr>Perspective from Growing Population (2)</vt:lpstr>
      <vt:lpstr>Theoretical approaches to the Minority Game</vt:lpstr>
      <vt:lpstr>Linear Scores</vt:lpstr>
      <vt:lpstr>Linear Scores</vt:lpstr>
      <vt:lpstr>Adding Noises</vt:lpstr>
      <vt:lpstr>Minority Game as a Minimization Problem8</vt:lpstr>
      <vt:lpstr>Predictability</vt:lpstr>
      <vt:lpstr>11.2 The Wealth Game</vt:lpstr>
      <vt:lpstr>Group Outing, 1 January 2007</vt:lpstr>
      <vt:lpstr>Introduction</vt:lpstr>
      <vt:lpstr>Participation Incentives</vt:lpstr>
      <vt:lpstr>Market Modeling: Agents </vt:lpstr>
      <vt:lpstr>Strategies and Maximum Positions</vt:lpstr>
      <vt:lpstr>Market Modeling: Payoffs</vt:lpstr>
      <vt:lpstr>Wealth-based Payoff </vt:lpstr>
      <vt:lpstr>Price Sensitivity</vt:lpstr>
      <vt:lpstr>Market Impact</vt:lpstr>
      <vt:lpstr>PowerPoint Presentation</vt:lpstr>
      <vt:lpstr>PowerPoint Presentation</vt:lpstr>
      <vt:lpstr>PowerPoint Presentation</vt:lpstr>
      <vt:lpstr>Results</vt:lpstr>
      <vt:lpstr>PowerPoint Presentation</vt:lpstr>
      <vt:lpstr>Arbitrageurs’ Phase</vt:lpstr>
      <vt:lpstr>Trendsetters’ Phase</vt:lpstr>
      <vt:lpstr>Trendsetter state</vt:lpstr>
      <vt:lpstr>Irregular Phase</vt:lpstr>
      <vt:lpstr>Which Part of the Phase Diagram Resembles Real Markets Most?</vt:lpstr>
      <vt:lpstr>11.3 Testing with Hang Seng Index</vt:lpstr>
      <vt:lpstr>Comparison</vt:lpstr>
      <vt:lpstr>Tests with Fixed Maximum Position</vt:lpstr>
      <vt:lpstr>An Interesting Twist</vt:lpstr>
      <vt:lpstr>Tests with Wealth-Based Max. Pos.</vt:lpstr>
      <vt:lpstr>Results (HSI from 1987 – 2007)</vt:lpstr>
      <vt:lpstr>Comparison with other models: % of gaining agents</vt:lpstr>
      <vt:lpstr>Comparison</vt:lpstr>
      <vt:lpstr>Relaxing Strategy Constraints</vt:lpstr>
      <vt:lpstr>Distribution of Negative Wealth</vt:lpstr>
      <vt:lpstr>Trendy Period (2003-2007)</vt:lpstr>
      <vt:lpstr>Trendy Period: Wealth Distribution</vt:lpstr>
      <vt:lpstr>Trendy Period: Comparison</vt:lpstr>
      <vt:lpstr>Rugged Period (1996-2001)</vt:lpstr>
      <vt:lpstr>Rugged Period: Wealth Distribution</vt:lpstr>
      <vt:lpstr>Rugged Period: Comparison</vt:lpstr>
      <vt:lpstr>Overall Assessment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MSDM 5003 Lecture 8  Power Laws 30 October 2020</dc:title>
  <dc:creator>Michael K Y WONG</dc:creator>
  <cp:lastModifiedBy>Michael K Y WONG</cp:lastModifiedBy>
  <cp:revision>212</cp:revision>
  <dcterms:created xsi:type="dcterms:W3CDTF">2020-10-26T08:36:08Z</dcterms:created>
  <dcterms:modified xsi:type="dcterms:W3CDTF">2021-11-08T21:26:35Z</dcterms:modified>
</cp:coreProperties>
</file>