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86" r:id="rId32"/>
    <p:sldId id="287" r:id="rId33"/>
    <p:sldId id="288" r:id="rId34"/>
    <p:sldId id="285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F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72957-FCF5-490D-8D54-A8D6AF86FAFE}" type="datetimeFigureOut">
              <a:rPr lang="en-HK" smtClean="0"/>
              <a:t>24/11/2021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71BA0-77E6-4E43-81A5-A2D3929DDF6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38004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7EDB-BBB0-41F8-B961-EB12E3B9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071DC-48EB-4C81-B6B5-10451C1E0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4E6D-432C-4497-833A-F07FF270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57B0-910F-4027-88E6-D15C2D4FBAF0}" type="datetime1">
              <a:rPr lang="en-HK" smtClean="0"/>
              <a:t>24/11/2021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15FE-CC17-48E6-9627-0F52F099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F1BA8-3260-409C-A579-773EFC00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023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2A5C-4E7B-4E8C-9179-28FF1245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E76F5-318D-4F84-B578-A3D3343E4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6A6C-8808-4DEA-820D-094B4817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5801A-4587-4CDD-86EA-E7950B4FBE19}" type="datetime1">
              <a:rPr lang="en-HK" smtClean="0"/>
              <a:t>24/11/2021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8D3F-94FB-4C3E-A437-7E38593D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E94F-A0E1-4C7B-B02E-10EF4C07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6266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CF48B-9A74-414B-9DEC-D7BA3D74D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360A1-A1B0-4F22-8F2E-BC364533C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5678-627F-4A6B-845C-51F5BE13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E01B-F830-4545-8C6A-2D14A7B4CE87}" type="datetime1">
              <a:rPr lang="en-HK" smtClean="0"/>
              <a:t>24/11/2021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F44F5-5314-46A4-8C3F-4F143018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1830-13D5-425B-9AF1-EB24A24B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1424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0D38-E321-41C4-8129-B89F7BED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9DDA-7EAA-4935-865A-50581D0C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9DDF-F765-49F6-BF3B-A59CA5DB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9923-C09B-4DE3-9238-777DF3B9ABB2}" type="datetime1">
              <a:rPr lang="en-HK" smtClean="0"/>
              <a:t>24/11/2021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B673-2E19-44B5-9F34-07AD588D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7A00F-CAE1-4AA7-877B-47026286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7523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38C2-9B50-497A-B427-4AA4E9A7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0EE00-457C-4987-9BC1-0C6D0067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4CE4-8E66-4856-A53B-0ABDB56C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4902-0AF6-44BA-90BF-39FD7938D13E}" type="datetime1">
              <a:rPr lang="en-HK" smtClean="0"/>
              <a:t>24/11/2021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62E8-74E3-492D-8EB9-17817B3A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1A561-FA72-4349-AA9F-89D4CC86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5431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87D5-D15F-4C5F-AC28-918A4C6E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AE0C-8D6C-43A3-88D0-0BE3AD41B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DD34A-B29D-4E2F-935D-399F0EA13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CC140-1F1E-48B9-B533-747B7DCC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D9819-D2B4-455A-AC6E-A455BF90263C}" type="datetime1">
              <a:rPr lang="en-HK" smtClean="0"/>
              <a:t>24/11/2021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D569E-E37F-4ACB-8212-7BBD115F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93136-D393-4016-A8AD-2E7C6688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3272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607F-247E-4ACC-AB32-086C72A7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5F39D-3269-4766-9B8F-9FB54AFF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593AC-A5D9-448C-9F1B-72F79F84E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6AC5F-42F6-4A22-B184-B785D573D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C1CD6-504B-455B-9C56-6D8F78C87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10A1A-6698-4F3C-B727-6B726DCC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0817-94B7-4235-A3B7-34B6FE07338D}" type="datetime1">
              <a:rPr lang="en-HK" smtClean="0"/>
              <a:t>24/11/2021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66FAD-119A-4AEB-A448-7A9250AB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5058-66B6-473B-A338-20DC33F9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0030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493B-BA2C-4532-8AB1-63D79D99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48FE0-F5FC-4C57-97AA-64759B63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C1EE-E869-4954-8A20-EAC66F37D337}" type="datetime1">
              <a:rPr lang="en-HK" smtClean="0"/>
              <a:t>24/11/2021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D499-8529-4A7D-B83C-D4693A1D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2FAAF-B5A0-415A-9F7B-09561B4B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592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FB224-74FE-4122-9D00-22671192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0CB6-D53D-4963-BC31-24C0982EF183}" type="datetime1">
              <a:rPr lang="en-HK" smtClean="0"/>
              <a:t>24/11/2021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80779-9697-4A41-AB87-FA9B6395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FCBE4-F12A-43F1-BDDE-BDAB84CC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1836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584D-54D3-493F-B42C-17EB09E1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70EB-5729-453F-BDB4-CFCEA3DB1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8E864-FD2F-489C-9472-AD3D99396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AA31A-CF85-413B-A783-DBE4D891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8FC8-BB44-4E21-AC7D-698B9EBE101A}" type="datetime1">
              <a:rPr lang="en-HK" smtClean="0"/>
              <a:t>24/11/2021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82118-A7E0-4E45-8C35-B60297E3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3F3D9-144C-4041-BA2A-28DA647D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8609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F015-B58A-43B5-B362-E96EA3B4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63C82-F798-4C3C-AAC0-CDD5A2F53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B554E-27E2-4859-A675-A7656549D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156A9-DDD4-43BB-BE1A-B43D7507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1D4E2-39BD-4CFE-89CB-72C46458F6B0}" type="datetime1">
              <a:rPr lang="en-HK" smtClean="0"/>
              <a:t>24/11/2021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DD81C-31D9-43B8-B1F2-F641089E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37709-1F1B-41A8-AE28-302F479A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4183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90804-CC3D-4751-8AB9-91DB3090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7D504-C5DF-4B0A-A204-C83E9B035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ECFF6-E5B8-4018-B295-38150BF09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35B8-B709-484F-AA2C-BFD6BB66F2DE}" type="datetime1">
              <a:rPr lang="en-HK" smtClean="0"/>
              <a:t>24/11/2021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1188-A370-405F-BCA6-0A48FE7A5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48072-E45B-4BA3-9C78-BF5A3FB16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1E501-04D9-44DC-AA3C-B9F196DDA2F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23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384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HK" sz="6700" b="1" dirty="0"/>
              <a:t>MSDM 5003 Lecture 13</a:t>
            </a:r>
            <a:br>
              <a:rPr lang="en-HK" dirty="0"/>
            </a:br>
            <a:r>
              <a:rPr lang="en-HK" sz="4400" dirty="0"/>
              <a:t>23 November 2021</a:t>
            </a:r>
            <a:br>
              <a:rPr lang="en-HK" dirty="0"/>
            </a:br>
            <a:r>
              <a:rPr lang="en-HK" b="1" dirty="0"/>
              <a:t>Principal Component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442E5-8462-4E8F-BAAA-A56BA7ADF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0145"/>
            <a:ext cx="9144000" cy="3303067"/>
          </a:xfrm>
        </p:spPr>
        <p:txBody>
          <a:bodyPr>
            <a:normAutofit/>
          </a:bodyPr>
          <a:lstStyle/>
          <a:p>
            <a:pPr algn="l"/>
            <a:r>
              <a:rPr lang="en-HK" dirty="0"/>
              <a:t>Outline:</a:t>
            </a:r>
          </a:p>
          <a:p>
            <a:pPr algn="l"/>
            <a:r>
              <a:rPr lang="en-HK" dirty="0"/>
              <a:t>13.1 Maximum variance formulation</a:t>
            </a:r>
          </a:p>
          <a:p>
            <a:pPr algn="l"/>
            <a:r>
              <a:rPr lang="en-HK" dirty="0"/>
              <a:t>13.2 Minimum error formulation</a:t>
            </a:r>
          </a:p>
          <a:p>
            <a:pPr algn="l"/>
            <a:r>
              <a:rPr lang="en-HK" dirty="0"/>
              <a:t>13.3 Applications of PCA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HK" dirty="0"/>
              <a:t>Data compression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HK" dirty="0"/>
              <a:t>Data pre-processing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HK" dirty="0"/>
              <a:t>Data visualization</a:t>
            </a:r>
          </a:p>
          <a:p>
            <a:pPr algn="l"/>
            <a:r>
              <a:rPr lang="en-HK" dirty="0"/>
              <a:t>13.4 Application to portfolio management in finance</a:t>
            </a:r>
          </a:p>
          <a:p>
            <a:pPr algn="l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9D913-4260-4743-A3E5-7D114E44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3383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424100"/>
            <a:ext cx="969264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Explanation In Component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97373" y="1440874"/>
                <a:ext cx="11039302" cy="5284268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/>
                  <a:t>Introducing the Lagrange multiplier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we consider the unconstrained maximization of the </a:t>
                </a:r>
                <a:r>
                  <a:rPr lang="en-US" dirty="0" err="1"/>
                  <a:t>Lagrangian</a:t>
                </a:r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By setting the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equal to zero,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which says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an eigenvector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Multiplying both sides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summing 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, and making use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endParaRPr lang="en-US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97373" y="1440874"/>
                <a:ext cx="11039302" cy="5284268"/>
              </a:xfrm>
              <a:blipFill>
                <a:blip r:embed="rId2"/>
                <a:stretch>
                  <a:fillRect l="-884" t="-1615" r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E94CC-337E-47FE-B244-0AA35CC8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3215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1.3 Geometric Interpretation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11</a:t>
            </a:fld>
            <a:endParaRPr lang="en-HK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39A5A342-67C4-42C2-953F-887A6510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A07908ED-AF84-4AFD-B40F-801BFF0B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Rectangle 71">
            <a:extLst>
              <a:ext uri="{FF2B5EF4-FFF2-40B4-BE49-F238E27FC236}">
                <a16:creationId xmlns:a16="http://schemas.microsoft.com/office/drawing/2014/main" id="{D88624BE-252F-4CF3-BBA7-5FDA4169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Rectangle 75">
            <a:extLst>
              <a:ext uri="{FF2B5EF4-FFF2-40B4-BE49-F238E27FC236}">
                <a16:creationId xmlns:a16="http://schemas.microsoft.com/office/drawing/2014/main" id="{86238144-7F5C-4F7C-8E52-3E10589E2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6176356" cy="48168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 general, for projection onto an </a:t>
                </a:r>
                <a:r>
                  <a:rPr lang="en-US" sz="2400" i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-dimensional subspace, the variance is maximized when the data points are projected onto the space spanned by the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principal components, which are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corresponding to the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largest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This subspace is called the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principal subspace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We may interpret the projection of a data point onto this maximum variance subspace is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most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descriptive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of the data point.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6176356" cy="4816896"/>
              </a:xfrm>
              <a:prstGeom prst="rect">
                <a:avLst/>
              </a:prstGeom>
              <a:blipFill>
                <a:blip r:embed="rId2"/>
                <a:stretch>
                  <a:fillRect l="-1481" t="-886" r="-494" b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F2DF81EF-4C9D-4390-BA7C-2FE49CE8A3BE}"/>
              </a:ext>
            </a:extLst>
          </p:cNvPr>
          <p:cNvGrpSpPr/>
          <p:nvPr/>
        </p:nvGrpSpPr>
        <p:grpSpPr>
          <a:xfrm>
            <a:off x="6882572" y="1298261"/>
            <a:ext cx="5136620" cy="5203965"/>
            <a:chOff x="6960953" y="1298261"/>
            <a:chExt cx="5136620" cy="5203965"/>
          </a:xfrm>
        </p:grpSpPr>
        <p:pic>
          <p:nvPicPr>
            <p:cNvPr id="2107" name="Picture 1">
              <a:extLst>
                <a:ext uri="{FF2B5EF4-FFF2-40B4-BE49-F238E27FC236}">
                  <a16:creationId xmlns:a16="http://schemas.microsoft.com/office/drawing/2014/main" id="{102393C8-7CD2-436C-8283-D41991886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95"/>
            <a:stretch>
              <a:fillRect/>
            </a:stretch>
          </p:blipFill>
          <p:spPr bwMode="auto">
            <a:xfrm>
              <a:off x="6969018" y="1298261"/>
              <a:ext cx="4587240" cy="2492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6" name="Picture 2">
              <a:extLst>
                <a:ext uri="{FF2B5EF4-FFF2-40B4-BE49-F238E27FC236}">
                  <a16:creationId xmlns:a16="http://schemas.microsoft.com/office/drawing/2014/main" id="{1E8270D0-C5EC-4AE4-9B95-A969FE556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95"/>
            <a:stretch>
              <a:fillRect/>
            </a:stretch>
          </p:blipFill>
          <p:spPr bwMode="auto">
            <a:xfrm>
              <a:off x="6960953" y="4009868"/>
              <a:ext cx="4587240" cy="2492358"/>
            </a:xfrm>
            <a:prstGeom prst="rect">
              <a:avLst/>
            </a:prstGeom>
            <a:solidFill>
              <a:srgbClr val="FF0000"/>
            </a:solidFill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5D5F1D7-368D-4FA1-B958-FBF059E73585}"/>
                </a:ext>
              </a:extLst>
            </p:cNvPr>
            <p:cNvCxnSpPr/>
            <p:nvPr/>
          </p:nvCxnSpPr>
          <p:spPr>
            <a:xfrm flipV="1">
              <a:off x="8715017" y="2178798"/>
              <a:ext cx="1548765" cy="45402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D078CB7-7D56-44E9-BCD8-B8A8AC1DCF6C}"/>
                </a:ext>
              </a:extLst>
            </p:cNvPr>
            <p:cNvCxnSpPr/>
            <p:nvPr/>
          </p:nvCxnSpPr>
          <p:spPr>
            <a:xfrm flipH="1" flipV="1">
              <a:off x="9435558" y="2079365"/>
              <a:ext cx="177800" cy="60706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Diagonal Stripe 57">
              <a:extLst>
                <a:ext uri="{FF2B5EF4-FFF2-40B4-BE49-F238E27FC236}">
                  <a16:creationId xmlns:a16="http://schemas.microsoft.com/office/drawing/2014/main" id="{98B1DEE1-4516-46C8-B4C9-829C5586253C}"/>
                </a:ext>
              </a:extLst>
            </p:cNvPr>
            <p:cNvSpPr/>
            <p:nvPr/>
          </p:nvSpPr>
          <p:spPr>
            <a:xfrm rot="12498478">
              <a:off x="9217753" y="2084023"/>
              <a:ext cx="791210" cy="788670"/>
            </a:xfrm>
            <a:prstGeom prst="diagStripe">
              <a:avLst>
                <a:gd name="adj" fmla="val 86247"/>
              </a:avLst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Text Box 10">
              <a:extLst>
                <a:ext uri="{FF2B5EF4-FFF2-40B4-BE49-F238E27FC236}">
                  <a16:creationId xmlns:a16="http://schemas.microsoft.com/office/drawing/2014/main" id="{A5561740-9661-4A0E-BE21-957BBC340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627352">
              <a:off x="8743561" y="2546819"/>
              <a:ext cx="1911809" cy="476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Large variance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Text Box 11">
              <a:extLst>
                <a:ext uri="{FF2B5EF4-FFF2-40B4-BE49-F238E27FC236}">
                  <a16:creationId xmlns:a16="http://schemas.microsoft.com/office/drawing/2014/main" id="{29D415EB-951F-4F99-AC6F-16C5D973F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4334213">
              <a:off x="7791773" y="2415391"/>
              <a:ext cx="1170158" cy="699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Smaller variance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Diagonal Stripe 60">
              <a:extLst>
                <a:ext uri="{FF2B5EF4-FFF2-40B4-BE49-F238E27FC236}">
                  <a16:creationId xmlns:a16="http://schemas.microsoft.com/office/drawing/2014/main" id="{4DC78F28-4999-40A0-BBA1-4286D9F56F91}"/>
                </a:ext>
              </a:extLst>
            </p:cNvPr>
            <p:cNvSpPr/>
            <p:nvPr/>
          </p:nvSpPr>
          <p:spPr>
            <a:xfrm rot="18069732">
              <a:off x="8715660" y="2377263"/>
              <a:ext cx="328295" cy="353060"/>
            </a:xfrm>
            <a:prstGeom prst="diagStripe">
              <a:avLst>
                <a:gd name="adj" fmla="val 56915"/>
              </a:avLst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EE15B00-ED22-4753-9321-0DA606346542}"/>
                </a:ext>
              </a:extLst>
            </p:cNvPr>
            <p:cNvCxnSpPr/>
            <p:nvPr/>
          </p:nvCxnSpPr>
          <p:spPr>
            <a:xfrm flipV="1">
              <a:off x="9129676" y="4575175"/>
              <a:ext cx="920115" cy="9525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Diagonal Stripe 64">
              <a:extLst>
                <a:ext uri="{FF2B5EF4-FFF2-40B4-BE49-F238E27FC236}">
                  <a16:creationId xmlns:a16="http://schemas.microsoft.com/office/drawing/2014/main" id="{F8E08F54-05F8-4F50-AC36-14F00747AA98}"/>
                </a:ext>
              </a:extLst>
            </p:cNvPr>
            <p:cNvSpPr/>
            <p:nvPr/>
          </p:nvSpPr>
          <p:spPr>
            <a:xfrm rot="21383466">
              <a:off x="9129645" y="4734155"/>
              <a:ext cx="619760" cy="546735"/>
            </a:xfrm>
            <a:prstGeom prst="diagStripe">
              <a:avLst>
                <a:gd name="adj" fmla="val 82423"/>
              </a:avLst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6" name="Text Box 19">
              <a:extLst>
                <a:ext uri="{FF2B5EF4-FFF2-40B4-BE49-F238E27FC236}">
                  <a16:creationId xmlns:a16="http://schemas.microsoft.com/office/drawing/2014/main" id="{695E69D3-EEC8-4713-B441-00873AFAE2D6}"/>
                </a:ext>
              </a:extLst>
            </p:cNvPr>
            <p:cNvSpPr txBox="1"/>
            <p:nvPr/>
          </p:nvSpPr>
          <p:spPr>
            <a:xfrm>
              <a:off x="9815873" y="4098763"/>
              <a:ext cx="2281700" cy="39717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HK" b="1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Another choice of u</a:t>
              </a:r>
              <a:r>
                <a:rPr lang="en-HK" b="1" baseline="-2500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118FB9A-1566-49F5-9DC8-69D749BB96A0}"/>
                </a:ext>
              </a:extLst>
            </p:cNvPr>
            <p:cNvSpPr/>
            <p:nvPr/>
          </p:nvSpPr>
          <p:spPr>
            <a:xfrm>
              <a:off x="8481067" y="1783485"/>
              <a:ext cx="1496643" cy="13363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30E14C45-C552-4A3C-A44D-039BF38E823B}"/>
                </a:ext>
              </a:extLst>
            </p:cNvPr>
            <p:cNvSpPr/>
            <p:nvPr/>
          </p:nvSpPr>
          <p:spPr>
            <a:xfrm>
              <a:off x="8412471" y="4479280"/>
              <a:ext cx="1496643" cy="1664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Text Box 17">
              <a:extLst>
                <a:ext uri="{FF2B5EF4-FFF2-40B4-BE49-F238E27FC236}">
                  <a16:creationId xmlns:a16="http://schemas.microsoft.com/office/drawing/2014/main" id="{6C10994C-AD7F-472F-B780-9A43E6CC8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920968">
              <a:off x="8316289" y="4619067"/>
              <a:ext cx="1826199" cy="280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Smaller variance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34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1.4 </a:t>
            </a:r>
            <a:r>
              <a:rPr lang="en-US" sz="5400" b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Orthonromality</a:t>
            </a:r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(1)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12</a:t>
            </a:fld>
            <a:endParaRPr lang="en-HK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18FB9A-1566-49F5-9DC8-69D749BB96A0}"/>
              </a:ext>
            </a:extLst>
          </p:cNvPr>
          <p:cNvSpPr/>
          <p:nvPr/>
        </p:nvSpPr>
        <p:spPr>
          <a:xfrm>
            <a:off x="1849120" y="46628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B03C5A-78D2-487F-8C9F-D752EF66A59D}"/>
              </a:ext>
            </a:extLst>
          </p:cNvPr>
          <p:cNvSpPr/>
          <p:nvPr/>
        </p:nvSpPr>
        <p:spPr>
          <a:xfrm>
            <a:off x="4773930" y="46640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39A5A342-67C4-42C2-953F-887A6510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A07908ED-AF84-4AFD-B40F-801BFF0B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E14C45-C552-4A3C-A44D-039BF38E823B}"/>
              </a:ext>
            </a:extLst>
          </p:cNvPr>
          <p:cNvSpPr/>
          <p:nvPr/>
        </p:nvSpPr>
        <p:spPr>
          <a:xfrm>
            <a:off x="2001520" y="48152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3906436-F8AD-4343-AF68-F0B9B63A9104}"/>
              </a:ext>
            </a:extLst>
          </p:cNvPr>
          <p:cNvSpPr/>
          <p:nvPr/>
        </p:nvSpPr>
        <p:spPr>
          <a:xfrm>
            <a:off x="4926330" y="48164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4941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a real symmetric matrix, the eigenvectors of different eigenvalues are orthogonal.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u="sng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u="sng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Proof: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be the eigenvectors corresponding to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respectively,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Then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Left-multiplying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respectively,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and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Considering the transpose of the first equation,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p>
                        <m:s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4941289"/>
              </a:xfrm>
              <a:prstGeom prst="rect">
                <a:avLst/>
              </a:prstGeom>
              <a:blipFill>
                <a:blip r:embed="rId2"/>
                <a:stretch>
                  <a:fillRect l="-822" t="-370" r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84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1.4 </a:t>
            </a:r>
            <a:r>
              <a:rPr lang="en-US" sz="5400" b="1" dirty="0" err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Orthonromality</a:t>
            </a:r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(2)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13</a:t>
            </a:fld>
            <a:endParaRPr lang="en-HK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18FB9A-1566-49F5-9DC8-69D749BB96A0}"/>
              </a:ext>
            </a:extLst>
          </p:cNvPr>
          <p:cNvSpPr/>
          <p:nvPr/>
        </p:nvSpPr>
        <p:spPr>
          <a:xfrm>
            <a:off x="1849120" y="46628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B03C5A-78D2-487F-8C9F-D752EF66A59D}"/>
              </a:ext>
            </a:extLst>
          </p:cNvPr>
          <p:cNvSpPr/>
          <p:nvPr/>
        </p:nvSpPr>
        <p:spPr>
          <a:xfrm>
            <a:off x="4773930" y="46640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39A5A342-67C4-42C2-953F-887A6510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A07908ED-AF84-4AFD-B40F-801BFF0B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E14C45-C552-4A3C-A44D-039BF38E823B}"/>
              </a:ext>
            </a:extLst>
          </p:cNvPr>
          <p:cNvSpPr/>
          <p:nvPr/>
        </p:nvSpPr>
        <p:spPr>
          <a:xfrm>
            <a:off x="2001520" y="48152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3906436-F8AD-4343-AF68-F0B9B63A9104}"/>
              </a:ext>
            </a:extLst>
          </p:cNvPr>
          <p:cNvSpPr/>
          <p:nvPr/>
        </p:nvSpPr>
        <p:spPr>
          <a:xfrm>
            <a:off x="4926330" y="48164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4858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𝐒</m:t>
                    </m:r>
                  </m:oMath>
                </a14:m>
                <a:r>
                  <a:rPr lang="en-US" sz="2400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symmetric,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sz="2400" b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𝐒</m:t>
                    </m:r>
                    <m:r>
                      <a:rPr lang="en-US" sz="24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Hence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we arrive at the orthogonality condition: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Requiring that the eigenvectors are normalized,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We say that the eigenvectors are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orthonormal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(</a:t>
                </a:r>
                <a:r>
                  <a:rPr lang="zh-CN" altLang="en-US" sz="20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标準正交</a:t>
                </a:r>
                <a:r>
                  <a:rPr lang="en-US" altLang="zh-TW" sz="240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), 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that is, both orthogonal and normalized.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4858831"/>
              </a:xfrm>
              <a:prstGeom prst="rect">
                <a:avLst/>
              </a:prstGeom>
              <a:blipFill>
                <a:blip r:embed="rId2"/>
                <a:stretch>
                  <a:fillRect l="-822" t="-753" b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08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Proof in Component Form (1)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14</a:t>
            </a:fld>
            <a:endParaRPr lang="en-HK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A07908ED-AF84-4AFD-B40F-801BFF0B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" name="Rectangle 71">
            <a:extLst>
              <a:ext uri="{FF2B5EF4-FFF2-40B4-BE49-F238E27FC236}">
                <a16:creationId xmlns:a16="http://schemas.microsoft.com/office/drawing/2014/main" id="{D88624BE-252F-4CF3-BBA7-5FDA4169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247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400" dirty="0"/>
                  <a:t> respectively, and summing over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Interchanging the dummy indices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in the first summation,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247077"/>
              </a:xfrm>
              <a:prstGeom prst="rect">
                <a:avLst/>
              </a:prstGeom>
              <a:blipFill>
                <a:blip r:embed="rId2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21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Proof in Component Form (2)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15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158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symmetric,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Hence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we arrive at the orthogonality condition: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158463"/>
              </a:xfrm>
              <a:prstGeom prst="rect">
                <a:avLst/>
              </a:prstGeom>
              <a:blipFill>
                <a:blip r:embed="rId2"/>
                <a:stretch>
                  <a:fillRect l="-822" t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27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1.5 Completeness (1)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16</a:t>
            </a:fld>
            <a:endParaRPr lang="en-HK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18FB9A-1566-49F5-9DC8-69D749BB96A0}"/>
              </a:ext>
            </a:extLst>
          </p:cNvPr>
          <p:cNvSpPr/>
          <p:nvPr/>
        </p:nvSpPr>
        <p:spPr>
          <a:xfrm>
            <a:off x="1849120" y="46628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B03C5A-78D2-487F-8C9F-D752EF66A59D}"/>
              </a:ext>
            </a:extLst>
          </p:cNvPr>
          <p:cNvSpPr/>
          <p:nvPr/>
        </p:nvSpPr>
        <p:spPr>
          <a:xfrm>
            <a:off x="4773930" y="46640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39A5A342-67C4-42C2-953F-887A6510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E14C45-C552-4A3C-A44D-039BF38E823B}"/>
              </a:ext>
            </a:extLst>
          </p:cNvPr>
          <p:cNvSpPr/>
          <p:nvPr/>
        </p:nvSpPr>
        <p:spPr>
          <a:xfrm>
            <a:off x="2001520" y="481520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3906436-F8AD-4343-AF68-F0B9B63A9104}"/>
              </a:ext>
            </a:extLst>
          </p:cNvPr>
          <p:cNvSpPr/>
          <p:nvPr/>
        </p:nvSpPr>
        <p:spPr>
          <a:xfrm>
            <a:off x="4926330" y="4816475"/>
            <a:ext cx="951865" cy="104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1" name="Rectangle 75">
            <a:extLst>
              <a:ext uri="{FF2B5EF4-FFF2-40B4-BE49-F238E27FC236}">
                <a16:creationId xmlns:a16="http://schemas.microsoft.com/office/drawing/2014/main" id="{86238144-7F5C-4F7C-8E52-3E10589E2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174725"/>
                <a:ext cx="11121740" cy="5474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All vectors in the </a:t>
                </a:r>
                <a:r>
                  <a:rPr lang="en-US" sz="2400" i="1" dirty="0"/>
                  <a:t>D</a:t>
                </a:r>
                <a:r>
                  <a:rPr lang="en-US" sz="2400" dirty="0"/>
                  <a:t>-dimensional space can be expressed as a linear combination of the eigenvectors. We say that the eigenvectors form a complete set. Hence for all </a:t>
                </a:r>
                <a:r>
                  <a:rPr lang="en-US" sz="2400" b="1" dirty="0"/>
                  <a:t>x</a:t>
                </a:r>
                <a:r>
                  <a:rPr lang="en-US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Left-multiplying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using the orthonormality condition,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implies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174725"/>
                <a:ext cx="11121740" cy="5474512"/>
              </a:xfrm>
              <a:prstGeom prst="rect">
                <a:avLst/>
              </a:prstGeom>
              <a:blipFill>
                <a:blip r:embed="rId2"/>
                <a:stretch>
                  <a:fillRect l="-822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28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1.5 Completeness (2)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17</a:t>
            </a:fld>
            <a:endParaRPr lang="en-HK"/>
          </a:p>
        </p:txBody>
      </p:sp>
      <p:sp>
        <p:nvSpPr>
          <p:cNvPr id="27" name="Rectangle 37">
            <a:extLst>
              <a:ext uri="{FF2B5EF4-FFF2-40B4-BE49-F238E27FC236}">
                <a16:creationId xmlns:a16="http://schemas.microsoft.com/office/drawing/2014/main" id="{A07908ED-AF84-4AFD-B40F-801BFF0B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535130" y="1164130"/>
                <a:ext cx="11121740" cy="499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In component form,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Interchanging the order of summation,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Since the vector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arbitrary, this implies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This is called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completeness</a:t>
                </a:r>
                <a:r>
                  <a:rPr lang="en-US" sz="2400" dirty="0"/>
                  <a:t> (</a:t>
                </a:r>
                <a:r>
                  <a:rPr lang="zh-CN" altLang="en-US" sz="2400" dirty="0"/>
                  <a:t>完整性</a:t>
                </a:r>
                <a:r>
                  <a:rPr lang="en-US" altLang="zh-TW" sz="2400" dirty="0"/>
                  <a:t>)</a:t>
                </a:r>
                <a:r>
                  <a:rPr lang="en-US" altLang="zh-TW" sz="2000" dirty="0"/>
                  <a:t> </a:t>
                </a:r>
                <a:r>
                  <a:rPr lang="en-US" sz="2400" dirty="0"/>
                  <a:t>condition.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30" y="1164130"/>
                <a:ext cx="11121740" cy="4993418"/>
              </a:xfrm>
              <a:prstGeom prst="rect">
                <a:avLst/>
              </a:prstGeom>
              <a:blipFill>
                <a:blip r:embed="rId2"/>
                <a:stretch>
                  <a:fillRect l="-877" t="-977" b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13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1.6 Unitary Matrix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18</a:t>
            </a:fld>
            <a:endParaRPr lang="en-HK"/>
          </a:p>
        </p:txBody>
      </p:sp>
      <p:sp>
        <p:nvSpPr>
          <p:cNvPr id="50" name="Rectangle 71">
            <a:extLst>
              <a:ext uri="{FF2B5EF4-FFF2-40B4-BE49-F238E27FC236}">
                <a16:creationId xmlns:a16="http://schemas.microsoft.com/office/drawing/2014/main" id="{D88624BE-252F-4CF3-BBA7-5FDA4169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268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Consider the matrix formed by pooling the eigenvectors together.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⋯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Then the orthonormality of the eigenvectors implies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 ⇒   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completeness of the eigenvectors implies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 ⇒  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𝐔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shows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said to be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unitary </a:t>
                </a:r>
                <a:r>
                  <a:rPr lang="en-US" sz="2400" dirty="0"/>
                  <a:t>(</a:t>
                </a:r>
                <a:r>
                  <a:rPr lang="zh-CN" altLang="en-US" sz="2400" dirty="0"/>
                  <a:t>酉</a:t>
                </a:r>
                <a:r>
                  <a:rPr lang="en-US" altLang="zh-CN" sz="2400" dirty="0"/>
                  <a:t>)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268302"/>
              </a:xfrm>
              <a:prstGeom prst="rect">
                <a:avLst/>
              </a:prstGeom>
              <a:blipFill>
                <a:blip r:embed="rId2"/>
                <a:stretch>
                  <a:fillRect l="-822" t="-926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15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1.7 Matrix Diagonalization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19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142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Writing the eigenvalues and eigenvectors of the covariance matrix in a single expression,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⋯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⋯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Introducing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we can write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𝐒𝐔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𝐔𝐋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Note that the unitarity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en-US" sz="2400" dirty="0"/>
                  <a:t> implies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𝐔𝐋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𝐋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𝐒𝐔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The process of transforming the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</a:t>
                </a:r>
                <a:r>
                  <a:rPr lang="en-US" sz="2400" b="1" dirty="0"/>
                  <a:t> </a:t>
                </a:r>
                <a:r>
                  <a:rPr lang="en-US" sz="2400" dirty="0"/>
                  <a:t>called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matrix diagonalization</a:t>
                </a:r>
                <a:r>
                  <a:rPr lang="en-US" sz="2400" dirty="0"/>
                  <a:t> (</a:t>
                </a:r>
                <a:r>
                  <a:rPr lang="zh-CN" altLang="en-US" sz="2400" dirty="0"/>
                  <a:t>对角化</a:t>
                </a:r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142690"/>
              </a:xfrm>
              <a:prstGeom prst="rect">
                <a:avLst/>
              </a:prstGeom>
              <a:blipFill>
                <a:blip r:embed="rId2"/>
                <a:stretch>
                  <a:fillRect l="-822" t="-948" r="-603" b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68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3850"/>
            <a:ext cx="914400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Principal Component Analysis</a:t>
            </a:r>
            <a:r>
              <a:rPr lang="en-HK" sz="5400" b="1" baseline="30000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442E5-8462-4E8F-BAAA-A56BA7ADF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096" y="1573732"/>
            <a:ext cx="11039302" cy="1053090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In many information processing tasks, a small number of </a:t>
            </a:r>
            <a:r>
              <a:rPr lang="en-US" i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degrees of freedom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is embedded in a high dimensional space. </a:t>
            </a:r>
            <a:endParaRPr lang="en-HK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2A0BD-A4A6-47EA-9712-3AD1CA14E4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454592"/>
            <a:ext cx="5943600" cy="1948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58352-F7F1-445B-AED8-E145CD1BA424}"/>
              </a:ext>
            </a:extLst>
          </p:cNvPr>
          <p:cNvSpPr txBox="1"/>
          <p:nvPr/>
        </p:nvSpPr>
        <p:spPr>
          <a:xfrm>
            <a:off x="371302" y="4368150"/>
            <a:ext cx="11532523" cy="1860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In the above example, the degrees of freedom correspond to the horizontal displacement, vertical displacement, and the rotations, although the image has 10</a:t>
            </a:r>
            <a:r>
              <a:rPr lang="en-US" sz="2400" baseline="30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pixels.</a:t>
            </a:r>
            <a:endParaRPr lang="en-HK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PCA is a common technique to </a:t>
            </a:r>
            <a:r>
              <a:rPr lang="en-US" sz="24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extract low dimension features from high-dimensional data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HK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There are two formulations of PCA.</a:t>
            </a:r>
            <a:endParaRPr lang="en-HK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93BB3-465D-4D82-8976-A4440AA6B5F2}"/>
              </a:ext>
            </a:extLst>
          </p:cNvPr>
          <p:cNvSpPr txBox="1"/>
          <p:nvPr/>
        </p:nvSpPr>
        <p:spPr>
          <a:xfrm>
            <a:off x="410096" y="6334150"/>
            <a:ext cx="881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aseline="30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Bishop CM (2006)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Pattern Recognition and Machine Learning.</a:t>
            </a:r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Springer. Chapter 12.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40A4E-B7D5-4708-A45A-02CF685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9518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Summary of Eigenvector Properties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20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308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Orthonormality: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nary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p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𝐔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𝐈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Completeness: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nary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𝐔</m:t>
                    </m:r>
                    <m:sSup>
                      <m:s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p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𝐓</m:t>
                        </m:r>
                      </m:sup>
                    </m:sSup>
                    <m:r>
                      <a:rPr lang="en-US" sz="2400" b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𝐈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Unitarity: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𝐔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𝐔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Matrix diagonalization: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𝐒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𝐔𝐋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3089820"/>
              </a:xfrm>
              <a:prstGeom prst="rect">
                <a:avLst/>
              </a:prstGeom>
              <a:blipFill>
                <a:blip r:embed="rId2"/>
                <a:stretch>
                  <a:fillRect t="-592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23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Summary of the PCA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21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4092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 </a:t>
                </a:r>
                <a:r>
                  <a:rPr lang="en-US" sz="2400" i="1" dirty="0"/>
                  <a:t>D</a:t>
                </a:r>
                <a:r>
                  <a:rPr lang="en-US" sz="2400" dirty="0"/>
                  <a:t>-dimensional data set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data points,</a:t>
                </a:r>
              </a:p>
              <a:p>
                <a:r>
                  <a:rPr lang="en-US" sz="2400" dirty="0"/>
                  <a:t>Calculate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Calculate the covariance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Calculate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largest eigenvalues and their corresponding eigenvectors.</a:t>
                </a:r>
              </a:p>
              <a:p>
                <a:r>
                  <a:rPr lang="en-US" sz="2400" dirty="0"/>
                  <a:t>The projection of a data point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dirty="0"/>
                  <a:t> onto the principal subspace is given by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𝑃𝐶𝐴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are the normalized 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4092723"/>
              </a:xfrm>
              <a:prstGeom prst="rect">
                <a:avLst/>
              </a:prstGeom>
              <a:blipFill>
                <a:blip r:embed="rId2"/>
                <a:stretch>
                  <a:fillRect l="-822" t="-119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276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2. Minimum Error Formulation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22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4837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2.1 The Approximation</a:t>
                </a:r>
                <a:endParaRPr lang="en-US" sz="2400" dirty="0"/>
              </a:p>
              <a:p>
                <a:r>
                  <a:rPr lang="en-US" sz="2400" dirty="0"/>
                  <a:t>In this formulation, the goal is to minimize the projection error.</a:t>
                </a:r>
              </a:p>
              <a:p>
                <a:r>
                  <a:rPr lang="en-US" sz="2400" dirty="0"/>
                  <a:t>To do this, we introduce a complete orthonormal set of </a:t>
                </a:r>
                <a:r>
                  <a:rPr lang="en-US" sz="2400" i="1" dirty="0"/>
                  <a:t>D</a:t>
                </a:r>
                <a:r>
                  <a:rPr lang="en-US" sz="2400" dirty="0"/>
                  <a:t>-dimensional basis vectors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=1,⋯,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that satisfy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Because this basis is complete, each data point can be represented exactly by a linear combination of the basis vectors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4837863"/>
              </a:xfrm>
              <a:prstGeom prst="rect">
                <a:avLst/>
              </a:prstGeom>
              <a:blipFill>
                <a:blip r:embed="rId2"/>
                <a:stretch>
                  <a:fillRect l="-822" t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357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Rotation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23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09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corresponds to a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rotation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of the coordinate system to a new system defined by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the original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components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are now replaced by an equivalent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𝑛𝐷</m:t>
                            </m:r>
                          </m:sub>
                        </m:sSub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Taking the inner product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making use of the orthonormality property, we obtain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𝑛𝑎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𝑛𝑏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Therefore,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096395"/>
              </a:xfrm>
              <a:prstGeom prst="rect">
                <a:avLst/>
              </a:prstGeom>
              <a:blipFill>
                <a:blip r:embed="rId2"/>
                <a:stretch>
                  <a:fillRect l="-822" t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959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Approximation Goal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24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2989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Our goal is to approximate this data point using a representation with a restricted number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of variables corresponding to a projection onto a lower-dimensional subspace.</a:t>
                </a:r>
              </a:p>
              <a:p>
                <a:r>
                  <a:rPr lang="en-US" sz="2400" dirty="0"/>
                  <a:t>Consider the approximation:</a:t>
                </a:r>
              </a:p>
              <a:p>
                <a:r>
                  <a:rPr lang="en-US" sz="2400" dirty="0"/>
                  <a:t>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2989216"/>
              </a:xfrm>
              <a:prstGeom prst="rect">
                <a:avLst/>
              </a:prstGeom>
              <a:blipFill>
                <a:blip r:embed="rId2"/>
                <a:stretch>
                  <a:fillRect l="-822" t="-1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530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2.2 The Distortion Measure (1)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25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238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Our goal is to minimize the distortion measure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Minimizing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𝑛𝑎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sz="2400" dirty="0"/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/>
                  <a:t> 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+0=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we have </a:t>
                </a:r>
              </a:p>
              <a:p>
                <a:pPr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238678"/>
              </a:xfrm>
              <a:prstGeom prst="rect">
                <a:avLst/>
              </a:prstGeom>
              <a:blipFill>
                <a:blip r:embed="rId2"/>
                <a:stretch>
                  <a:fillRect l="-822" t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765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2.2 The Distortion Measure (2)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26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034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Minimizing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+1,⋯,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),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Since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we have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034583"/>
              </a:xfrm>
              <a:prstGeom prst="rect">
                <a:avLst/>
              </a:prstGeom>
              <a:blipFill>
                <a:blip r:embed="rId2"/>
                <a:stretch>
                  <a:fillRect l="-822" t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283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Displacement Vector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27</a:t>
            </a:fld>
            <a:endParaRPr lang="en-H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324350"/>
                <a:ext cx="11121740" cy="5423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Substituting these results into the expression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The displacement vector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lies in the space orthogonal to the principal subspace, because it is a linear combination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+1, ... , 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Therefore, the expression of the distortion measure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becomes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</m:acc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𝐮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324350"/>
                <a:ext cx="11121740" cy="5423792"/>
              </a:xfrm>
              <a:prstGeom prst="rect">
                <a:avLst/>
              </a:prstGeom>
              <a:blipFill>
                <a:blip r:embed="rId2"/>
                <a:stretch>
                  <a:fillRect l="-822" t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519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In </a:t>
            </a:r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Terms of </a:t>
            </a:r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Covariance Matrix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28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5419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In component form,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Interchanging the order of summation,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In matrix form involving the covariance matrix,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5419304"/>
              </a:xfrm>
              <a:prstGeom prst="rect">
                <a:avLst/>
              </a:prstGeom>
              <a:blipFill>
                <a:blip r:embed="rId2"/>
                <a:stretch>
                  <a:fillRect l="-822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377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Minimizing the Distortion Measure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29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5120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Minimizing </a:t>
                </a:r>
                <a:r>
                  <a:rPr lang="en-US" sz="2400" i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with the constraints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+1,⋯,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we introduce the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consider the unconstrained maximization of the </a:t>
                </a:r>
                <a:r>
                  <a:rPr lang="en-US" sz="2400" dirty="0" err="1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Lagrangian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𝐒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By setting the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equal to zero,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Left-multiplying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making use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𝐒</m:t>
                          </m:r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5120056"/>
              </a:xfrm>
              <a:prstGeom prst="rect">
                <a:avLst/>
              </a:prstGeom>
              <a:blipFill>
                <a:blip r:embed="rId2"/>
                <a:stretch>
                  <a:fillRect l="-822" t="-714" r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92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523850"/>
            <a:ext cx="9692640" cy="917024"/>
          </a:xfrm>
        </p:spPr>
        <p:txBody>
          <a:bodyPr>
            <a:normAutofit fontScale="90000"/>
          </a:bodyPr>
          <a:lstStyle/>
          <a:p>
            <a:r>
              <a:rPr lang="en-HK" sz="5400" b="1" dirty="0"/>
              <a:t>13.1 Maximum Variance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10096" y="1518312"/>
                <a:ext cx="11504813" cy="483261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1.1 The Covariance Matrix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Consider a data set of observations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-dimensional variable.</a:t>
                </a:r>
                <a:endParaRPr lang="en-HK" dirty="0"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</a:rPr>
                  <a:t>Goal: </a:t>
                </a:r>
                <a:r>
                  <a:rPr lang="en-US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</a:rPr>
                  <a:t>Project</a:t>
                </a:r>
                <a:r>
                  <a:rPr lang="en-US" dirty="0">
                    <a:effectLst/>
                    <a:ea typeface="DengXian" panose="02010600030101010101" pitchFamily="2" charset="-122"/>
                  </a:rPr>
                  <a:t> the data onto an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</a:rPr>
                  <a:t>-dimensional space with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</a:rPr>
                  <a:t> while maximizing the variance of the projected data.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0096" y="1518312"/>
                <a:ext cx="11504813" cy="4832610"/>
              </a:xfrm>
              <a:blipFill>
                <a:blip r:embed="rId2"/>
                <a:stretch>
                  <a:fillRect l="-794" t="-88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95DA8DB-4ED2-4FD2-8C0D-3EE85D3EC05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037" y="4017747"/>
            <a:ext cx="5943600" cy="27711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E61D8-97C9-4A3B-8F02-220C7265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8959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Result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30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2619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/>
                  <a:t>Hence the distortion measure is minimum when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equal to the eigenvectors having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smallest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The eigenvalues defining the principal subspace have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largest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M</a:t>
                </a:r>
                <a:r>
                  <a:rPr lang="en-US" sz="2400" dirty="0">
                    <a:solidFill>
                      <a:srgbClr val="FF0000"/>
                    </a:solidFill>
                  </a:rPr>
                  <a:t> eigenvalues</a:t>
                </a:r>
                <a:r>
                  <a:rPr lang="en-US" sz="2400" dirty="0"/>
                  <a:t>. (The analysis also holds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.)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2619884"/>
              </a:xfrm>
              <a:prstGeom prst="rect">
                <a:avLst/>
              </a:prstGeom>
              <a:blipFill>
                <a:blip r:embed="rId2"/>
                <a:stretch>
                  <a:fillRect l="-822" b="-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04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2.3 Geometric Interpretation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31</a:t>
            </a:fld>
            <a:endParaRPr lang="en-HK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22A381-2FD6-4DF2-87C4-890885688B89}"/>
              </a:ext>
            </a:extLst>
          </p:cNvPr>
          <p:cNvGrpSpPr/>
          <p:nvPr/>
        </p:nvGrpSpPr>
        <p:grpSpPr>
          <a:xfrm>
            <a:off x="1479561" y="1939762"/>
            <a:ext cx="4386263" cy="2386013"/>
            <a:chOff x="1479561" y="1939762"/>
            <a:chExt cx="4386263" cy="2386013"/>
          </a:xfrm>
        </p:grpSpPr>
        <p:pic>
          <p:nvPicPr>
            <p:cNvPr id="3074" name="Picture 38">
              <a:extLst>
                <a:ext uri="{FF2B5EF4-FFF2-40B4-BE49-F238E27FC236}">
                  <a16:creationId xmlns:a16="http://schemas.microsoft.com/office/drawing/2014/main" id="{38EC0182-0ACB-4EEB-82E9-2F83CE57A2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95"/>
            <a:stretch>
              <a:fillRect/>
            </a:stretch>
          </p:blipFill>
          <p:spPr bwMode="auto">
            <a:xfrm>
              <a:off x="1479561" y="1939762"/>
              <a:ext cx="4386263" cy="2386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24E5369-B35E-4D2A-881F-D7B800DA45B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2851170" y="2623599"/>
              <a:ext cx="2323148" cy="68103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E1F02B-8825-42D5-B021-4C1FE85353AF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3797147" y="2559142"/>
              <a:ext cx="266700" cy="9105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DAB07BE-615D-45F7-9292-7B009CB1B9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1596" y="2363852"/>
              <a:ext cx="1427798" cy="157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Text Box 32">
              <a:extLst>
                <a:ext uri="{FF2B5EF4-FFF2-40B4-BE49-F238E27FC236}">
                  <a16:creationId xmlns:a16="http://schemas.microsoft.com/office/drawing/2014/main" id="{9D7759BE-2335-4767-9FDE-CDE61C2A064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4526312">
              <a:off x="2197094" y="3039296"/>
              <a:ext cx="781050" cy="681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Small error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Diagonal Stripe 15">
              <a:extLst>
                <a:ext uri="{FF2B5EF4-FFF2-40B4-BE49-F238E27FC236}">
                  <a16:creationId xmlns:a16="http://schemas.microsoft.com/office/drawing/2014/main" id="{10BB3037-0D56-476F-9B86-DB73BBA2EF96}"/>
                </a:ext>
              </a:extLst>
            </p:cNvPr>
            <p:cNvSpPr>
              <a:spLocks noChangeAspect="1"/>
            </p:cNvSpPr>
            <p:nvPr/>
          </p:nvSpPr>
          <p:spPr>
            <a:xfrm rot="18069732">
              <a:off x="2794893" y="2990854"/>
              <a:ext cx="492443" cy="529590"/>
            </a:xfrm>
            <a:prstGeom prst="diagStripe">
              <a:avLst>
                <a:gd name="adj" fmla="val 69971"/>
              </a:avLst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896D53-C5D4-4B44-BC0D-B35ECC55EA96}"/>
              </a:ext>
            </a:extLst>
          </p:cNvPr>
          <p:cNvGrpSpPr/>
          <p:nvPr/>
        </p:nvGrpSpPr>
        <p:grpSpPr>
          <a:xfrm>
            <a:off x="5961900" y="1955421"/>
            <a:ext cx="4386263" cy="2386013"/>
            <a:chOff x="5961900" y="1955421"/>
            <a:chExt cx="4386263" cy="2386013"/>
          </a:xfrm>
        </p:grpSpPr>
        <p:pic>
          <p:nvPicPr>
            <p:cNvPr id="3073" name="Picture 39">
              <a:extLst>
                <a:ext uri="{FF2B5EF4-FFF2-40B4-BE49-F238E27FC236}">
                  <a16:creationId xmlns:a16="http://schemas.microsoft.com/office/drawing/2014/main" id="{00CCC8ED-B363-4498-B504-4EF29C6F1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95"/>
            <a:stretch>
              <a:fillRect/>
            </a:stretch>
          </p:blipFill>
          <p:spPr bwMode="auto">
            <a:xfrm>
              <a:off x="5961900" y="1955421"/>
              <a:ext cx="4386263" cy="2386013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CEFE4F6-28C5-4062-9BD0-3D4E337FB9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4886" y="2401979"/>
              <a:ext cx="1427798" cy="157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6D9608-3EEB-4203-9F2E-A38F1CD95445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7758097" y="2263873"/>
              <a:ext cx="1380173" cy="14287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21">
              <a:extLst>
                <a:ext uri="{FF2B5EF4-FFF2-40B4-BE49-F238E27FC236}">
                  <a16:creationId xmlns:a16="http://schemas.microsoft.com/office/drawing/2014/main" id="{C163D2B2-5E3E-40AE-B193-D25A04FC270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rot="2784041">
              <a:off x="7106827" y="3517598"/>
              <a:ext cx="888206" cy="700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Larger error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Diagonal Stripe 19">
              <a:extLst>
                <a:ext uri="{FF2B5EF4-FFF2-40B4-BE49-F238E27FC236}">
                  <a16:creationId xmlns:a16="http://schemas.microsoft.com/office/drawing/2014/main" id="{75CA4125-AE6C-4EEB-8403-05CA348837FB}"/>
                </a:ext>
              </a:extLst>
            </p:cNvPr>
            <p:cNvSpPr>
              <a:spLocks noChangeAspect="1"/>
            </p:cNvSpPr>
            <p:nvPr/>
          </p:nvSpPr>
          <p:spPr>
            <a:xfrm rot="15953460">
              <a:off x="7589538" y="3289024"/>
              <a:ext cx="595313" cy="525780"/>
            </a:xfrm>
            <a:prstGeom prst="diagStripe">
              <a:avLst>
                <a:gd name="adj" fmla="val 82423"/>
              </a:avLst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B4CE2A9-2850-470E-87CF-B99040D8888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8083763" y="2652148"/>
              <a:ext cx="644843" cy="65341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43">
              <a:extLst>
                <a:ext uri="{FF2B5EF4-FFF2-40B4-BE49-F238E27FC236}">
                  <a16:creationId xmlns:a16="http://schemas.microsoft.com/office/drawing/2014/main" id="{9D429F1D-BCA8-4ACE-B64C-323259D3516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274375" y="2239404"/>
              <a:ext cx="2147065" cy="421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Another choice of u</a:t>
              </a:r>
              <a:r>
                <a:rPr kumimoji="0" lang="en-US" altLang="en-US" b="1" i="0" u="none" strike="noStrike" cap="none" normalizeH="0" baseline="-30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841D3-4137-41DF-AE37-FED1FAE600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828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7C54E-11F7-4E4A-B43E-C8EFF74910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4572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7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3. Applications of PCA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32</a:t>
            </a:fld>
            <a:endParaRPr lang="en-H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841D3-4137-41DF-AE37-FED1FAE600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828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7C54E-11F7-4E4A-B43E-C8EFF74910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4572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103868-46A4-430B-B8D2-0C4FB72471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68" y="2253236"/>
            <a:ext cx="9845064" cy="30218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6AC580-C7C5-48DC-9227-110D5835313C}"/>
              </a:ext>
            </a:extLst>
          </p:cNvPr>
          <p:cNvSpPr txBox="1"/>
          <p:nvPr/>
        </p:nvSpPr>
        <p:spPr>
          <a:xfrm>
            <a:off x="1173468" y="1653345"/>
            <a:ext cx="9144000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3.1 Data Compression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98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33</a:t>
            </a:fld>
            <a:endParaRPr lang="en-H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841D3-4137-41DF-AE37-FED1FAE600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1828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7C54E-11F7-4E4A-B43E-C8EFF74910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4572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A5692-711C-4185-B4E7-DD30012EC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30" y="4320521"/>
            <a:ext cx="6457997" cy="23384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570863-46CE-44E6-B56F-CB894F48710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86" y="35389"/>
            <a:ext cx="8205847" cy="34528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6AC580-C7C5-48DC-9227-110D5835313C}"/>
                  </a:ext>
                </a:extLst>
              </p:cNvPr>
              <p:cNvSpPr txBox="1"/>
              <p:nvPr/>
            </p:nvSpPr>
            <p:spPr>
              <a:xfrm>
                <a:off x="1514375" y="3193987"/>
                <a:ext cx="9144000" cy="1203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Reconstruction</m:t>
                      </m:r>
                      <m:r>
                        <a:rPr lang="en-US" sz="24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6AC580-C7C5-48DC-9227-110D58353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375" y="3193987"/>
                <a:ext cx="9144000" cy="1203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579AEB2-D1C0-4469-B938-AED7B21B49AD}"/>
              </a:ext>
            </a:extLst>
          </p:cNvPr>
          <p:cNvSpPr/>
          <p:nvPr/>
        </p:nvSpPr>
        <p:spPr>
          <a:xfrm>
            <a:off x="9115125" y="2772076"/>
            <a:ext cx="882458" cy="250257"/>
          </a:xfrm>
          <a:prstGeom prst="rect">
            <a:avLst/>
          </a:prstGeom>
          <a:solidFill>
            <a:srgbClr val="FFCCCC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981A83-C3DB-4DFD-A35D-0BCF839EA738}"/>
              </a:ext>
            </a:extLst>
          </p:cNvPr>
          <p:cNvSpPr/>
          <p:nvPr/>
        </p:nvSpPr>
        <p:spPr>
          <a:xfrm>
            <a:off x="1905802" y="3011102"/>
            <a:ext cx="8091781" cy="182886"/>
          </a:xfrm>
          <a:prstGeom prst="rect">
            <a:avLst/>
          </a:prstGeom>
          <a:solidFill>
            <a:srgbClr val="FFCCCC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C6BF35-B04B-483F-ACF8-3AB4235DA70D}"/>
              </a:ext>
            </a:extLst>
          </p:cNvPr>
          <p:cNvSpPr/>
          <p:nvPr/>
        </p:nvSpPr>
        <p:spPr>
          <a:xfrm>
            <a:off x="1896177" y="3173127"/>
            <a:ext cx="4023361" cy="202140"/>
          </a:xfrm>
          <a:prstGeom prst="rect">
            <a:avLst/>
          </a:prstGeom>
          <a:solidFill>
            <a:srgbClr val="FFCCCC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7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3.2 Data Pre-processing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34</a:t>
            </a:fld>
            <a:endParaRPr lang="en-H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4963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goal is not dimensionality reduction but rather the transformation of a data set in order to standardize certain of its properties.</a:t>
                </a:r>
              </a:p>
              <a:p>
                <a:r>
                  <a:rPr lang="en-US" sz="2400" dirty="0"/>
                  <a:t>For data with inputs with a wide range of magnitudes, a common way to standardize the data is by using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correlation matrix</a:t>
                </a:r>
                <a:r>
                  <a:rPr lang="en-US" sz="2400" dirty="0"/>
                  <a:t>,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𝑛𝑗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PCA offers another way to standardize the data. 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Then we define, for 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 transformed value given by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𝐔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𝐋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−1/2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−1/2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It is easily seen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has a zero mean.</a:t>
                </a:r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4963475"/>
              </a:xfrm>
              <a:prstGeom prst="rect">
                <a:avLst/>
              </a:prstGeom>
              <a:blipFill>
                <a:blip r:embed="rId2"/>
                <a:stretch>
                  <a:fillRect l="-822" t="-983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713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Data Whitening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35</a:t>
            </a:fld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59077" y="1036411"/>
                <a:ext cx="11121740" cy="2781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For the covariance,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𝐔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1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𝐔</m:t>
                          </m:r>
                          <m:sSup>
                            <m:sSup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𝐔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𝐒𝐔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𝐋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operation is known as </a:t>
                </a:r>
                <a:r>
                  <a:rPr lang="en-HK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whitening</a:t>
                </a:r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or </a:t>
                </a:r>
                <a:r>
                  <a:rPr lang="en-HK" sz="2400" dirty="0" err="1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sphereing</a:t>
                </a:r>
                <a:r>
                  <a:rPr lang="en-HK" sz="2400" i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data.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HK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Google: Data </a:t>
                </a:r>
                <a:r>
                  <a:rPr lang="en-HK" sz="24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preprocessing</a:t>
                </a:r>
                <a:r>
                  <a:rPr lang="en-HK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: whitening or </a:t>
                </a:r>
                <a:r>
                  <a:rPr lang="en-HK" sz="2400" dirty="0" err="1">
                    <a:ea typeface="DengXian" panose="02010600030101010101" pitchFamily="2" charset="-122"/>
                    <a:cs typeface="Times New Roman" panose="02020603050405020304" pitchFamily="18" charset="0"/>
                  </a:rPr>
                  <a:t>sphereing</a:t>
                </a:r>
                <a:r>
                  <a:rPr lang="en-HK" sz="24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in python</a:t>
                </a:r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77" y="1036411"/>
                <a:ext cx="11121740" cy="2781467"/>
              </a:xfrm>
              <a:prstGeom prst="rect">
                <a:avLst/>
              </a:prstGeom>
              <a:blipFill>
                <a:blip r:embed="rId2"/>
                <a:stretch>
                  <a:fillRect l="-822" t="-1535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7D2C22C6-1B3B-4980-A8A1-5D1794444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8">
            <a:extLst>
              <a:ext uri="{FF2B5EF4-FFF2-40B4-BE49-F238E27FC236}">
                <a16:creationId xmlns:a16="http://schemas.microsoft.com/office/drawing/2014/main" id="{699B24A0-6F58-4BA3-9C67-06153C3D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668" y="3762677"/>
            <a:ext cx="7132664" cy="302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452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3.3 Data Visualization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36</a:t>
            </a:fld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91100"/>
                <a:ext cx="11121740" cy="867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Each data point is projected onto a two-dimensional (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) principal subspace.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HK" sz="2400" i="1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plotted at Cartesian coordinates given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HK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HK" sz="24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HK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91100"/>
                <a:ext cx="11121740" cy="867673"/>
              </a:xfrm>
              <a:prstGeom prst="rect">
                <a:avLst/>
              </a:prstGeom>
              <a:blipFill>
                <a:blip r:embed="rId2"/>
                <a:stretch>
                  <a:fillRect l="-822" t="-4930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7D2C22C6-1B3B-4980-A8A1-5D1794444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46C31A-F3E0-4D2C-B218-E0056A1F0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54" y="2277922"/>
            <a:ext cx="8408891" cy="42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8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254927"/>
            <a:ext cx="11554691" cy="917024"/>
          </a:xfrm>
        </p:spPr>
        <p:txBody>
          <a:bodyPr>
            <a:noAutofit/>
          </a:bodyPr>
          <a:lstStyle/>
          <a:p>
            <a:r>
              <a:rPr lang="en-US" sz="4400" b="1" dirty="0">
                <a:ea typeface="DengXian" panose="02010600030101010101" pitchFamily="2" charset="-122"/>
                <a:cs typeface="Times New Roman" panose="02020603050405020304" pitchFamily="18" charset="0"/>
              </a:rPr>
              <a:t>4. Application to Portfolio Management in Finance</a:t>
            </a:r>
            <a:endParaRPr lang="en-HK" sz="4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37</a:t>
            </a:fld>
            <a:endParaRPr lang="en-HK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27CF02-8484-4786-95F9-1FDD7C0A67A2}"/>
              </a:ext>
            </a:extLst>
          </p:cNvPr>
          <p:cNvSpPr txBox="1"/>
          <p:nvPr/>
        </p:nvSpPr>
        <p:spPr>
          <a:xfrm>
            <a:off x="432951" y="1291100"/>
            <a:ext cx="111217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4.1 Principal Portfolios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reduce risks, investments are organized in </a:t>
            </a:r>
            <a:r>
              <a:rPr lang="en-US" sz="2400" dirty="0">
                <a:solidFill>
                  <a:srgbClr val="FF0000"/>
                </a:solidFill>
              </a:rPr>
              <a:t>portfolios</a:t>
            </a:r>
            <a:r>
              <a:rPr lang="en-US" sz="2400" dirty="0"/>
              <a:t> consisting of a collection of securities.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Diversification of risks </a:t>
            </a:r>
            <a:r>
              <a:rPr lang="en-US" sz="2400" dirty="0"/>
              <a:t>becomes important after the 2008 financial crisis.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Securities that have </a:t>
            </a:r>
            <a:r>
              <a:rPr lang="en-US" sz="2400" dirty="0">
                <a:solidFill>
                  <a:srgbClr val="FF0000"/>
                </a:solidFill>
              </a:rPr>
              <a:t>low correlations </a:t>
            </a:r>
            <a:r>
              <a:rPr lang="en-US" sz="2400" dirty="0"/>
              <a:t>or even negative correlations could eliminate some risk.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Consider the </a:t>
            </a:r>
            <a:r>
              <a:rPr lang="en-US" sz="2400" dirty="0">
                <a:solidFill>
                  <a:srgbClr val="FF0000"/>
                </a:solidFill>
              </a:rPr>
              <a:t>covariance or correlation matrix </a:t>
            </a:r>
            <a:r>
              <a:rPr lang="en-US" sz="2400" dirty="0"/>
              <a:t>of the returns of a set of securities.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eigenvectors</a:t>
            </a:r>
            <a:r>
              <a:rPr lang="en-US" sz="2400" dirty="0"/>
              <a:t> of PCA describe how a number of security returns are correlated.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the prices are driven by external inputs, the prices of the securities belonging to an eigenvector </a:t>
            </a:r>
            <a:r>
              <a:rPr lang="en-US" sz="2400" dirty="0">
                <a:solidFill>
                  <a:srgbClr val="FF0000"/>
                </a:solidFill>
              </a:rPr>
              <a:t>move together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Due to the orthogonality of eigenvectors, the price movements of different eigenvectors are </a:t>
            </a:r>
            <a:r>
              <a:rPr lang="en-US" sz="2400" dirty="0">
                <a:solidFill>
                  <a:srgbClr val="FF0000"/>
                </a:solidFill>
              </a:rPr>
              <a:t>independent</a:t>
            </a:r>
            <a:r>
              <a:rPr lang="en-US" sz="2400" dirty="0"/>
              <a:t>, each being driven a particular source of risk.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Investments according to the PCA eigenvectors are called </a:t>
            </a:r>
            <a:r>
              <a:rPr lang="en-US" sz="2400" dirty="0">
                <a:solidFill>
                  <a:srgbClr val="FF0000"/>
                </a:solidFill>
              </a:rPr>
              <a:t>principal portfolios</a:t>
            </a:r>
            <a:r>
              <a:rPr lang="en-US" sz="2400" dirty="0"/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D2C22C6-1B3B-4980-A8A1-5D1794444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38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171802"/>
            <a:ext cx="11554691" cy="917024"/>
          </a:xfrm>
        </p:spPr>
        <p:txBody>
          <a:bodyPr>
            <a:noAutofit/>
          </a:bodyPr>
          <a:lstStyle/>
          <a:p>
            <a:r>
              <a:rPr 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4.2 Diversified Risk Parity Strategy</a:t>
            </a:r>
            <a:endParaRPr lang="en-HK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38</a:t>
            </a:fld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/>
              <p:nvPr/>
            </p:nvSpPr>
            <p:spPr>
              <a:xfrm>
                <a:off x="432951" y="1207975"/>
                <a:ext cx="11121740" cy="3708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 set of principal portfolios represents uncorrelated risks.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Maximum diversification is achieved when the 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risks are evenly distributed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among the chosen eigenvectors.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strategy is called “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diversified risk parity</a:t>
                </a: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”. (Risk parity and diversified risk parity refer to the strategies of equalizing the risks of individual stocks and principal portfolios respectively.)</a:t>
                </a: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PCA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represents the variance of the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412875" algn="l"/>
                  </a:tabLst>
                </a:pPr>
                <a:r>
                  <a:rPr lang="en-HK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Hence in the Equal Risk Contribution (ERC) strategy, the weight of a principal portfolio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proportional to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1/</m:t>
                    </m:r>
                    <m:rad>
                      <m:radPr>
                        <m:degHide m:val="on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e>
                    </m:ra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427CF02-8484-4786-95F9-1FDD7C0A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51" y="1207975"/>
                <a:ext cx="11121740" cy="3708516"/>
              </a:xfrm>
              <a:prstGeom prst="rect">
                <a:avLst/>
              </a:prstGeom>
              <a:blipFill>
                <a:blip r:embed="rId2"/>
                <a:stretch>
                  <a:fillRect l="-822" t="-1149" r="-877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37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171802"/>
            <a:ext cx="11554691" cy="917024"/>
          </a:xfrm>
        </p:spPr>
        <p:txBody>
          <a:bodyPr>
            <a:noAutofit/>
          </a:bodyPr>
          <a:lstStyle/>
          <a:p>
            <a:r>
              <a:rPr lang="en-US" sz="4800" b="1" dirty="0">
                <a:ea typeface="DengXian" panose="02010600030101010101" pitchFamily="2" charset="-122"/>
                <a:cs typeface="Times New Roman" panose="02020603050405020304" pitchFamily="18" charset="0"/>
              </a:rPr>
              <a:t>4.3 Equal Weight Contribution (1/N) Strategy</a:t>
            </a:r>
            <a:endParaRPr lang="en-HK" sz="4800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39</a:t>
            </a:fld>
            <a:endParaRPr lang="en-HK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27CF02-8484-4786-95F9-1FDD7C0A67A2}"/>
              </a:ext>
            </a:extLst>
          </p:cNvPr>
          <p:cNvSpPr txBox="1"/>
          <p:nvPr/>
        </p:nvSpPr>
        <p:spPr>
          <a:xfrm>
            <a:off x="432951" y="1207975"/>
            <a:ext cx="11121740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In this strategy, the weight of each chosen principal portfolio is the same.</a:t>
            </a: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1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523850"/>
            <a:ext cx="969264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The 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10096" y="1573732"/>
                <a:ext cx="11039302" cy="483261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To begin with, consider the projection onto a one-dimensional space (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=1).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Let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be a unit vector directed along the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-dimensional space. We will 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as a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-component column vector.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It satisfies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Projected position of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onto the space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Mean projected position of the data set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acc>
                      <m:accPr>
                        <m:chr m:val="̅"/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where 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HK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0096" y="1573732"/>
                <a:ext cx="11039302" cy="4832610"/>
              </a:xfrm>
              <a:blipFill>
                <a:blip r:embed="rId2"/>
                <a:stretch>
                  <a:fillRect l="-828" t="-88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4ABC65B-FAE4-40A3-8573-63193E67EA5A}"/>
              </a:ext>
            </a:extLst>
          </p:cNvPr>
          <p:cNvGrpSpPr/>
          <p:nvPr/>
        </p:nvGrpSpPr>
        <p:grpSpPr>
          <a:xfrm>
            <a:off x="8081010" y="3340331"/>
            <a:ext cx="3554729" cy="2879321"/>
            <a:chOff x="1706081" y="88046"/>
            <a:chExt cx="2370406" cy="191954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BD723A-85F7-4BA1-AD43-3CCC52A97305}"/>
                </a:ext>
              </a:extLst>
            </p:cNvPr>
            <p:cNvCxnSpPr/>
            <p:nvPr/>
          </p:nvCxnSpPr>
          <p:spPr>
            <a:xfrm>
              <a:off x="2090080" y="1822541"/>
              <a:ext cx="16929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6DBF174-154B-4018-98BF-762042FBC360}"/>
                </a:ext>
              </a:extLst>
            </p:cNvPr>
            <p:cNvCxnSpPr/>
            <p:nvPr/>
          </p:nvCxnSpPr>
          <p:spPr>
            <a:xfrm flipH="1" flipV="1">
              <a:off x="2090080" y="349624"/>
              <a:ext cx="1" cy="14775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1F3A066-01B9-4841-A3F2-CEA0BB9F9FA7}"/>
                </a:ext>
              </a:extLst>
            </p:cNvPr>
            <p:cNvCxnSpPr/>
            <p:nvPr/>
          </p:nvCxnSpPr>
          <p:spPr>
            <a:xfrm flipH="1">
              <a:off x="1706081" y="280285"/>
              <a:ext cx="1586752" cy="145228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2345B5-CBFD-4D83-8CE7-50142525DF8A}"/>
                </a:ext>
              </a:extLst>
            </p:cNvPr>
            <p:cNvSpPr/>
            <p:nvPr/>
          </p:nvSpPr>
          <p:spPr>
            <a:xfrm>
              <a:off x="3283712" y="1590135"/>
              <a:ext cx="62278" cy="6498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HK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DD885F3-D573-4E84-9C90-10ECDB816288}"/>
                </a:ext>
              </a:extLst>
            </p:cNvPr>
            <p:cNvCxnSpPr/>
            <p:nvPr/>
          </p:nvCxnSpPr>
          <p:spPr>
            <a:xfrm flipV="1">
              <a:off x="2090081" y="1635383"/>
              <a:ext cx="1202752" cy="171375"/>
            </a:xfrm>
            <a:prstGeom prst="line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75E685-C798-4121-97C9-5AF30E82D1EE}"/>
                </a:ext>
              </a:extLst>
            </p:cNvPr>
            <p:cNvCxnSpPr/>
            <p:nvPr/>
          </p:nvCxnSpPr>
          <p:spPr>
            <a:xfrm flipH="1">
              <a:off x="2095644" y="1532514"/>
              <a:ext cx="305295" cy="274244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3A842A-BE5A-49F1-A30B-DB0F7656668B}"/>
                </a:ext>
              </a:extLst>
            </p:cNvPr>
            <p:cNvCxnSpPr/>
            <p:nvPr/>
          </p:nvCxnSpPr>
          <p:spPr>
            <a:xfrm flipH="1">
              <a:off x="1956509" y="517152"/>
              <a:ext cx="1551679" cy="1418924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F1F078-BCC8-4E62-920C-1A846F8A8DB2}"/>
                </a:ext>
              </a:extLst>
            </p:cNvPr>
            <p:cNvCxnSpPr/>
            <p:nvPr/>
          </p:nvCxnSpPr>
          <p:spPr>
            <a:xfrm>
              <a:off x="2641032" y="888858"/>
              <a:ext cx="651800" cy="710793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D5FF84-748F-4AC3-B4FB-4F8BCE991198}"/>
                </a:ext>
              </a:extLst>
            </p:cNvPr>
            <p:cNvCxnSpPr/>
            <p:nvPr/>
          </p:nvCxnSpPr>
          <p:spPr>
            <a:xfrm>
              <a:off x="1870874" y="1574588"/>
              <a:ext cx="213345" cy="25260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>
                  <a:extLst>
                    <a:ext uri="{FF2B5EF4-FFF2-40B4-BE49-F238E27FC236}">
                      <a16:creationId xmlns:a16="http://schemas.microsoft.com/office/drawing/2014/main" id="{110050FC-52F2-461D-AA2C-D763698C6034}"/>
                    </a:ext>
                  </a:extLst>
                </p:cNvPr>
                <p:cNvSpPr txBox="1"/>
                <p:nvPr/>
              </p:nvSpPr>
              <p:spPr>
                <a:xfrm>
                  <a:off x="3734225" y="1685765"/>
                  <a:ext cx="342262" cy="321828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 Box 11">
                  <a:extLst>
                    <a:ext uri="{FF2B5EF4-FFF2-40B4-BE49-F238E27FC236}">
                      <a16:creationId xmlns:a16="http://schemas.microsoft.com/office/drawing/2014/main" id="{110050FC-52F2-461D-AA2C-D763698C6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4225" y="1685765"/>
                  <a:ext cx="342262" cy="3218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41">
                  <a:extLst>
                    <a:ext uri="{FF2B5EF4-FFF2-40B4-BE49-F238E27FC236}">
                      <a16:creationId xmlns:a16="http://schemas.microsoft.com/office/drawing/2014/main" id="{5FF8C30C-B4D5-4D9F-AFB6-0DD767155A7E}"/>
                    </a:ext>
                  </a:extLst>
                </p:cNvPr>
                <p:cNvSpPr txBox="1"/>
                <p:nvPr/>
              </p:nvSpPr>
              <p:spPr>
                <a:xfrm>
                  <a:off x="1937282" y="88046"/>
                  <a:ext cx="341630" cy="3213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Text Box 41">
                  <a:extLst>
                    <a:ext uri="{FF2B5EF4-FFF2-40B4-BE49-F238E27FC236}">
                      <a16:creationId xmlns:a16="http://schemas.microsoft.com/office/drawing/2014/main" id="{5FF8C30C-B4D5-4D9F-AFB6-0DD767155A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282" y="88046"/>
                  <a:ext cx="341630" cy="3213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41">
                  <a:extLst>
                    <a:ext uri="{FF2B5EF4-FFF2-40B4-BE49-F238E27FC236}">
                      <a16:creationId xmlns:a16="http://schemas.microsoft.com/office/drawing/2014/main" id="{E215C251-8DB5-4AEB-A015-CFAADA42C03A}"/>
                    </a:ext>
                  </a:extLst>
                </p:cNvPr>
                <p:cNvSpPr txBox="1"/>
                <p:nvPr/>
              </p:nvSpPr>
              <p:spPr>
                <a:xfrm>
                  <a:off x="3292833" y="1477527"/>
                  <a:ext cx="341630" cy="3213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6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HK" sz="24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6" name="Text Box 41">
                  <a:extLst>
                    <a:ext uri="{FF2B5EF4-FFF2-40B4-BE49-F238E27FC236}">
                      <a16:creationId xmlns:a16="http://schemas.microsoft.com/office/drawing/2014/main" id="{E215C251-8DB5-4AEB-A015-CFAADA42C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833" y="1477527"/>
                  <a:ext cx="341630" cy="3213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41">
                  <a:extLst>
                    <a:ext uri="{FF2B5EF4-FFF2-40B4-BE49-F238E27FC236}">
                      <a16:creationId xmlns:a16="http://schemas.microsoft.com/office/drawing/2014/main" id="{5422C631-D5FC-4586-A3B5-573DDD7959C9}"/>
                    </a:ext>
                  </a:extLst>
                </p:cNvPr>
                <p:cNvSpPr txBox="1"/>
                <p:nvPr/>
              </p:nvSpPr>
              <p:spPr>
                <a:xfrm>
                  <a:off x="2325520" y="1421337"/>
                  <a:ext cx="341630" cy="3213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HK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𝐮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7" name="Text Box 41">
                  <a:extLst>
                    <a:ext uri="{FF2B5EF4-FFF2-40B4-BE49-F238E27FC236}">
                      <a16:creationId xmlns:a16="http://schemas.microsoft.com/office/drawing/2014/main" id="{5422C631-D5FC-4586-A3B5-573DDD795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520" y="1421337"/>
                  <a:ext cx="341630" cy="321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41">
                  <a:extLst>
                    <a:ext uri="{FF2B5EF4-FFF2-40B4-BE49-F238E27FC236}">
                      <a16:creationId xmlns:a16="http://schemas.microsoft.com/office/drawing/2014/main" id="{D00040C7-7DB0-43ED-92AB-CE11E9C61FA6}"/>
                    </a:ext>
                  </a:extLst>
                </p:cNvPr>
                <p:cNvSpPr txBox="1"/>
                <p:nvPr/>
              </p:nvSpPr>
              <p:spPr>
                <a:xfrm rot="19023255">
                  <a:off x="2110966" y="1200220"/>
                  <a:ext cx="591365" cy="32131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5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en-HK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HK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8" name="Text Box 41">
                  <a:extLst>
                    <a:ext uri="{FF2B5EF4-FFF2-40B4-BE49-F238E27FC236}">
                      <a16:creationId xmlns:a16="http://schemas.microsoft.com/office/drawing/2014/main" id="{D00040C7-7DB0-43ED-92AB-CE11E9C61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23255">
                  <a:off x="2110966" y="1200220"/>
                  <a:ext cx="591365" cy="3213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9F6E585-2D8B-40E7-AF70-F4AFC491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63316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171802"/>
            <a:ext cx="11554691" cy="917024"/>
          </a:xfrm>
        </p:spPr>
        <p:txBody>
          <a:bodyPr>
            <a:noAutofit/>
          </a:bodyPr>
          <a:lstStyle/>
          <a:p>
            <a:r>
              <a:rPr lang="en-US" sz="4800" b="1" dirty="0">
                <a:ea typeface="DengXian" panose="02010600030101010101" pitchFamily="2" charset="-122"/>
                <a:cs typeface="Times New Roman" panose="02020603050405020304" pitchFamily="18" charset="0"/>
              </a:rPr>
              <a:t>4.4 PCA of a Hierarchically Grouped Matrix</a:t>
            </a:r>
            <a:endParaRPr lang="en-HK" sz="4800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40</a:t>
            </a:fld>
            <a:endParaRPr lang="en-HK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27CF02-8484-4786-95F9-1FDD7C0A67A2}"/>
              </a:ext>
            </a:extLst>
          </p:cNvPr>
          <p:cNvSpPr txBox="1"/>
          <p:nvPr/>
        </p:nvSpPr>
        <p:spPr>
          <a:xfrm>
            <a:off x="432951" y="1207975"/>
            <a:ext cx="11121740" cy="204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Consider a stock market in which the stocks are </a:t>
            </a:r>
            <a:r>
              <a:rPr lang="en-HK" sz="24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hierarchically</a:t>
            </a: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HK" sz="24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organized</a:t>
            </a: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. This means that the stocks are divided into groups, and groups are composed of subgroups, and so on.</a:t>
            </a: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In investment management, it is common to use the </a:t>
            </a:r>
            <a:r>
              <a:rPr lang="en-HK" sz="2400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correlation matrix </a:t>
            </a: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to avoid domination by stocks with high variance.</a:t>
            </a: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Here we consider an example of 8 stocks related by:</a:t>
            </a: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" name="Canvas 28">
            <a:extLst>
              <a:ext uri="{FF2B5EF4-FFF2-40B4-BE49-F238E27FC236}">
                <a16:creationId xmlns:a16="http://schemas.microsoft.com/office/drawing/2014/main" id="{5538BA3F-C675-4F15-8259-33B28B2C9A6F}"/>
              </a:ext>
            </a:extLst>
          </p:cNvPr>
          <p:cNvGrpSpPr/>
          <p:nvPr/>
        </p:nvGrpSpPr>
        <p:grpSpPr>
          <a:xfrm>
            <a:off x="3061335" y="3342753"/>
            <a:ext cx="4972050" cy="2785745"/>
            <a:chOff x="0" y="0"/>
            <a:chExt cx="4972050" cy="27857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12C549-23AF-4E03-90E1-89E5219E5550}"/>
                </a:ext>
              </a:extLst>
            </p:cNvPr>
            <p:cNvSpPr/>
            <p:nvPr/>
          </p:nvSpPr>
          <p:spPr>
            <a:xfrm>
              <a:off x="0" y="0"/>
              <a:ext cx="4972050" cy="2785745"/>
            </a:xfrm>
            <a:prstGeom prst="rect">
              <a:avLst/>
            </a:prstGeom>
            <a:solidFill>
              <a:prstClr val="white"/>
            </a:solidFill>
          </p:spPr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013DC5-3A3B-4C8A-8342-6C0C63A950BF}"/>
                </a:ext>
              </a:extLst>
            </p:cNvPr>
            <p:cNvGrpSpPr/>
            <p:nvPr/>
          </p:nvGrpSpPr>
          <p:grpSpPr>
            <a:xfrm>
              <a:off x="119063" y="118090"/>
              <a:ext cx="4730087" cy="2564448"/>
              <a:chOff x="200026" y="222863"/>
              <a:chExt cx="4730087" cy="2564448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5D8F70C-BD01-42AD-84A6-6346EBD81D27}"/>
                  </a:ext>
                </a:extLst>
              </p:cNvPr>
              <p:cNvSpPr/>
              <p:nvPr/>
            </p:nvSpPr>
            <p:spPr>
              <a:xfrm>
                <a:off x="200026" y="2286000"/>
                <a:ext cx="504825" cy="457200"/>
              </a:xfrm>
              <a:prstGeom prst="ellipse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4DA8502-00E3-4721-9B17-BD3CBB3D3E09}"/>
                  </a:ext>
                </a:extLst>
              </p:cNvPr>
              <p:cNvSpPr/>
              <p:nvPr/>
            </p:nvSpPr>
            <p:spPr>
              <a:xfrm>
                <a:off x="784838" y="2294551"/>
                <a:ext cx="504825" cy="457200"/>
              </a:xfrm>
              <a:prstGeom prst="ellipse">
                <a:avLst/>
              </a:prstGeom>
              <a:solidFill>
                <a:srgbClr val="FF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B3FEF-BE52-4EB8-BF53-FE54B3EB7EF3}"/>
                  </a:ext>
                </a:extLst>
              </p:cNvPr>
              <p:cNvSpPr/>
              <p:nvPr/>
            </p:nvSpPr>
            <p:spPr>
              <a:xfrm>
                <a:off x="1394433" y="2313600"/>
                <a:ext cx="504825" cy="457200"/>
              </a:xfrm>
              <a:prstGeom prst="ellipse">
                <a:avLst/>
              </a:prstGeom>
              <a:solidFill>
                <a:srgbClr val="FFCC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953CF1D-DB29-4A5B-9079-884E0BD49A03}"/>
                  </a:ext>
                </a:extLst>
              </p:cNvPr>
              <p:cNvSpPr/>
              <p:nvPr/>
            </p:nvSpPr>
            <p:spPr>
              <a:xfrm>
                <a:off x="1993238" y="2321855"/>
                <a:ext cx="504825" cy="457200"/>
              </a:xfrm>
              <a:prstGeom prst="ellipse">
                <a:avLst/>
              </a:pr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880398A-4399-4ED2-AEDA-6FA2DE38A56B}"/>
                  </a:ext>
                </a:extLst>
              </p:cNvPr>
              <p:cNvSpPr/>
              <p:nvPr/>
            </p:nvSpPr>
            <p:spPr>
              <a:xfrm>
                <a:off x="2670787" y="2294551"/>
                <a:ext cx="504190" cy="457200"/>
              </a:xfrm>
              <a:prstGeom prst="ellipse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096D155-62FD-45AE-BDAF-3AF86E16E94D}"/>
                  </a:ext>
                </a:extLst>
              </p:cNvPr>
              <p:cNvSpPr/>
              <p:nvPr/>
            </p:nvSpPr>
            <p:spPr>
              <a:xfrm>
                <a:off x="3255622" y="2302806"/>
                <a:ext cx="504190" cy="457200"/>
              </a:xfrm>
              <a:prstGeom prst="ellipse">
                <a:avLst/>
              </a:prstGeom>
              <a:solidFill>
                <a:srgbClr val="CCC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5311C0A-8116-4ACF-B82A-A1792767BAA4}"/>
                  </a:ext>
                </a:extLst>
              </p:cNvPr>
              <p:cNvSpPr/>
              <p:nvPr/>
            </p:nvSpPr>
            <p:spPr>
              <a:xfrm>
                <a:off x="3827118" y="2321856"/>
                <a:ext cx="504190" cy="457200"/>
              </a:xfrm>
              <a:prstGeom prst="ellipse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7402BDE-9B6A-4147-913E-12D859999063}"/>
                  </a:ext>
                </a:extLst>
              </p:cNvPr>
              <p:cNvSpPr/>
              <p:nvPr/>
            </p:nvSpPr>
            <p:spPr>
              <a:xfrm>
                <a:off x="4425923" y="2330111"/>
                <a:ext cx="504190" cy="457200"/>
              </a:xfrm>
              <a:prstGeom prst="ellipse">
                <a:avLst/>
              </a:prstGeom>
              <a:solidFill>
                <a:srgbClr val="99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3F2AD81-FE35-4912-BE10-D7C36FE12929}"/>
                  </a:ext>
                </a:extLst>
              </p:cNvPr>
              <p:cNvCxnSpPr>
                <a:endCxn id="12" idx="0"/>
              </p:cNvCxnSpPr>
              <p:nvPr/>
            </p:nvCxnSpPr>
            <p:spPr>
              <a:xfrm flipH="1">
                <a:off x="452389" y="1733550"/>
                <a:ext cx="304849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829B388-AED3-47F5-BBB6-F230C7A676EC}"/>
                  </a:ext>
                </a:extLst>
              </p:cNvPr>
              <p:cNvCxnSpPr>
                <a:endCxn id="13" idx="0"/>
              </p:cNvCxnSpPr>
              <p:nvPr/>
            </p:nvCxnSpPr>
            <p:spPr>
              <a:xfrm>
                <a:off x="751418" y="1714500"/>
                <a:ext cx="285720" cy="5800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DB714F0-2CC7-4D34-93F6-B9487B47F8D0}"/>
                  </a:ext>
                </a:extLst>
              </p:cNvPr>
              <p:cNvCxnSpPr>
                <a:endCxn id="14" idx="0"/>
              </p:cNvCxnSpPr>
              <p:nvPr/>
            </p:nvCxnSpPr>
            <p:spPr>
              <a:xfrm flipH="1">
                <a:off x="1646666" y="1769406"/>
                <a:ext cx="295249" cy="5441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45813B2-343A-4C94-B4E2-14DF84F50A7E}"/>
                  </a:ext>
                </a:extLst>
              </p:cNvPr>
              <p:cNvCxnSpPr>
                <a:endCxn id="15" idx="0"/>
              </p:cNvCxnSpPr>
              <p:nvPr/>
            </p:nvCxnSpPr>
            <p:spPr>
              <a:xfrm>
                <a:off x="1936199" y="1750356"/>
                <a:ext cx="309207" cy="57149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3B75C58-CA60-41FA-9B8A-1861E28BF180}"/>
                  </a:ext>
                </a:extLst>
              </p:cNvPr>
              <p:cNvCxnSpPr>
                <a:endCxn id="16" idx="0"/>
              </p:cNvCxnSpPr>
              <p:nvPr/>
            </p:nvCxnSpPr>
            <p:spPr>
              <a:xfrm flipH="1">
                <a:off x="2922564" y="1742101"/>
                <a:ext cx="280926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162F120-9A27-4991-A3B6-1F4410B32D9C}"/>
                  </a:ext>
                </a:extLst>
              </p:cNvPr>
              <p:cNvCxnSpPr>
                <a:endCxn id="17" idx="0"/>
              </p:cNvCxnSpPr>
              <p:nvPr/>
            </p:nvCxnSpPr>
            <p:spPr>
              <a:xfrm>
                <a:off x="3197776" y="1723051"/>
                <a:ext cx="309559" cy="5797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FBE7699-3412-468B-A9FB-D061D3D44342}"/>
                  </a:ext>
                </a:extLst>
              </p:cNvPr>
              <p:cNvCxnSpPr>
                <a:endCxn id="18" idx="0"/>
              </p:cNvCxnSpPr>
              <p:nvPr/>
            </p:nvCxnSpPr>
            <p:spPr>
              <a:xfrm flipH="1">
                <a:off x="4078765" y="1769406"/>
                <a:ext cx="310318" cy="5524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BD8A018-F0A5-4AA7-8F23-868C256B9FAA}"/>
                  </a:ext>
                </a:extLst>
              </p:cNvPr>
              <p:cNvCxnSpPr>
                <a:endCxn id="19" idx="0"/>
              </p:cNvCxnSpPr>
              <p:nvPr/>
            </p:nvCxnSpPr>
            <p:spPr>
              <a:xfrm>
                <a:off x="4383367" y="1750356"/>
                <a:ext cx="294138" cy="5797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78CE5C8-0EC2-4AD8-94E5-62CD01DDCE59}"/>
                  </a:ext>
                </a:extLst>
              </p:cNvPr>
              <p:cNvCxnSpPr/>
              <p:nvPr/>
            </p:nvCxnSpPr>
            <p:spPr>
              <a:xfrm flipH="1">
                <a:off x="751336" y="1153795"/>
                <a:ext cx="623753" cy="5883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7FC84F0-3CA8-41F8-A9AA-0BBF8258A1A7}"/>
                  </a:ext>
                </a:extLst>
              </p:cNvPr>
              <p:cNvCxnSpPr/>
              <p:nvPr/>
            </p:nvCxnSpPr>
            <p:spPr>
              <a:xfrm>
                <a:off x="1369374" y="1134745"/>
                <a:ext cx="578277" cy="6464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38BDB98-E326-401C-A931-E57249B39814}"/>
                  </a:ext>
                </a:extLst>
              </p:cNvPr>
              <p:cNvCxnSpPr/>
              <p:nvPr/>
            </p:nvCxnSpPr>
            <p:spPr>
              <a:xfrm flipH="1">
                <a:off x="3201010" y="1153795"/>
                <a:ext cx="623570" cy="5880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6070CD6-013C-4B6F-9B97-BACB1415D661}"/>
                  </a:ext>
                </a:extLst>
              </p:cNvPr>
              <p:cNvCxnSpPr/>
              <p:nvPr/>
            </p:nvCxnSpPr>
            <p:spPr>
              <a:xfrm>
                <a:off x="3818865" y="1134745"/>
                <a:ext cx="577850" cy="6464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93C6105-3180-4AF1-91B1-3AAA5D9D43F0}"/>
                  </a:ext>
                </a:extLst>
              </p:cNvPr>
              <p:cNvCxnSpPr/>
              <p:nvPr/>
            </p:nvCxnSpPr>
            <p:spPr>
              <a:xfrm flipH="1">
                <a:off x="1385737" y="518137"/>
                <a:ext cx="1216342" cy="63565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9F8DB1F-A47B-4ED5-B4B6-3E6DD3980AAE}"/>
                  </a:ext>
                </a:extLst>
              </p:cNvPr>
              <p:cNvCxnSpPr/>
              <p:nvPr/>
            </p:nvCxnSpPr>
            <p:spPr>
              <a:xfrm>
                <a:off x="2596365" y="499087"/>
                <a:ext cx="1230336" cy="6464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 Box 66">
                <a:extLst>
                  <a:ext uri="{FF2B5EF4-FFF2-40B4-BE49-F238E27FC236}">
                    <a16:creationId xmlns:a16="http://schemas.microsoft.com/office/drawing/2014/main" id="{84D682CE-991D-4DB6-B0C2-2A7DBF3D1A2C}"/>
                  </a:ext>
                </a:extLst>
              </p:cNvPr>
              <p:cNvSpPr txBox="1"/>
              <p:nvPr/>
            </p:nvSpPr>
            <p:spPr>
              <a:xfrm>
                <a:off x="257174" y="2330111"/>
                <a:ext cx="394288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 Box 66">
                <a:extLst>
                  <a:ext uri="{FF2B5EF4-FFF2-40B4-BE49-F238E27FC236}">
                    <a16:creationId xmlns:a16="http://schemas.microsoft.com/office/drawing/2014/main" id="{0168AAB2-4F61-4939-8F05-75F34FFFF94F}"/>
                  </a:ext>
                </a:extLst>
              </p:cNvPr>
              <p:cNvSpPr txBox="1"/>
              <p:nvPr/>
            </p:nvSpPr>
            <p:spPr>
              <a:xfrm>
                <a:off x="846750" y="2340908"/>
                <a:ext cx="393700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 Box 66">
                <a:extLst>
                  <a:ext uri="{FF2B5EF4-FFF2-40B4-BE49-F238E27FC236}">
                    <a16:creationId xmlns:a16="http://schemas.microsoft.com/office/drawing/2014/main" id="{7E24F0DA-0EC7-46DD-BE89-F7E19BB5C515}"/>
                  </a:ext>
                </a:extLst>
              </p:cNvPr>
              <p:cNvSpPr txBox="1"/>
              <p:nvPr/>
            </p:nvSpPr>
            <p:spPr>
              <a:xfrm>
                <a:off x="1475400" y="2361225"/>
                <a:ext cx="39306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 Box 66">
                <a:extLst>
                  <a:ext uri="{FF2B5EF4-FFF2-40B4-BE49-F238E27FC236}">
                    <a16:creationId xmlns:a16="http://schemas.microsoft.com/office/drawing/2014/main" id="{B9BA5503-B464-483D-A697-270270640FF8}"/>
                  </a:ext>
                </a:extLst>
              </p:cNvPr>
              <p:cNvSpPr txBox="1"/>
              <p:nvPr/>
            </p:nvSpPr>
            <p:spPr>
              <a:xfrm>
                <a:off x="2056425" y="2366961"/>
                <a:ext cx="39306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 Box 66">
                <a:extLst>
                  <a:ext uri="{FF2B5EF4-FFF2-40B4-BE49-F238E27FC236}">
                    <a16:creationId xmlns:a16="http://schemas.microsoft.com/office/drawing/2014/main" id="{B58172B1-DED1-47E1-8EC7-F619CB053C87}"/>
                  </a:ext>
                </a:extLst>
              </p:cNvPr>
              <p:cNvSpPr txBox="1"/>
              <p:nvPr/>
            </p:nvSpPr>
            <p:spPr>
              <a:xfrm>
                <a:off x="2737462" y="2345671"/>
                <a:ext cx="39306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 Box 66">
                <a:extLst>
                  <a:ext uri="{FF2B5EF4-FFF2-40B4-BE49-F238E27FC236}">
                    <a16:creationId xmlns:a16="http://schemas.microsoft.com/office/drawing/2014/main" id="{60F3721D-49B0-4964-AC9F-FD042A1462A7}"/>
                  </a:ext>
                </a:extLst>
              </p:cNvPr>
              <p:cNvSpPr txBox="1"/>
              <p:nvPr/>
            </p:nvSpPr>
            <p:spPr>
              <a:xfrm>
                <a:off x="3308960" y="2356463"/>
                <a:ext cx="39306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 Box 66">
                <a:extLst>
                  <a:ext uri="{FF2B5EF4-FFF2-40B4-BE49-F238E27FC236}">
                    <a16:creationId xmlns:a16="http://schemas.microsoft.com/office/drawing/2014/main" id="{B5647C3D-298E-4295-9862-6DED0AE9CE65}"/>
                  </a:ext>
                </a:extLst>
              </p:cNvPr>
              <p:cNvSpPr txBox="1"/>
              <p:nvPr/>
            </p:nvSpPr>
            <p:spPr>
              <a:xfrm>
                <a:off x="3889985" y="2366961"/>
                <a:ext cx="39306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 Box 66">
                <a:extLst>
                  <a:ext uri="{FF2B5EF4-FFF2-40B4-BE49-F238E27FC236}">
                    <a16:creationId xmlns:a16="http://schemas.microsoft.com/office/drawing/2014/main" id="{CBB723EF-5C24-4071-8F86-2DB5518DF919}"/>
                  </a:ext>
                </a:extLst>
              </p:cNvPr>
              <p:cNvSpPr txBox="1"/>
              <p:nvPr/>
            </p:nvSpPr>
            <p:spPr>
              <a:xfrm>
                <a:off x="4494825" y="2366961"/>
                <a:ext cx="39306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HK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 Box 66">
                <a:extLst>
                  <a:ext uri="{FF2B5EF4-FFF2-40B4-BE49-F238E27FC236}">
                    <a16:creationId xmlns:a16="http://schemas.microsoft.com/office/drawing/2014/main" id="{E20FD0CF-646A-4CB3-8932-2EA8ABC283E6}"/>
                  </a:ext>
                </a:extLst>
              </p:cNvPr>
              <p:cNvSpPr txBox="1"/>
              <p:nvPr/>
            </p:nvSpPr>
            <p:spPr>
              <a:xfrm>
                <a:off x="266656" y="1456350"/>
                <a:ext cx="551274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0.7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 Box 66">
                <a:extLst>
                  <a:ext uri="{FF2B5EF4-FFF2-40B4-BE49-F238E27FC236}">
                    <a16:creationId xmlns:a16="http://schemas.microsoft.com/office/drawing/2014/main" id="{F43CDF7A-EE68-424F-9A2D-3366569EEA0D}"/>
                  </a:ext>
                </a:extLst>
              </p:cNvPr>
              <p:cNvSpPr txBox="1"/>
              <p:nvPr/>
            </p:nvSpPr>
            <p:spPr>
              <a:xfrm>
                <a:off x="1875450" y="1475400"/>
                <a:ext cx="551180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0.7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 Box 66">
                <a:extLst>
                  <a:ext uri="{FF2B5EF4-FFF2-40B4-BE49-F238E27FC236}">
                    <a16:creationId xmlns:a16="http://schemas.microsoft.com/office/drawing/2014/main" id="{4F8695AC-A7C8-46A3-A3E1-4904D56EE245}"/>
                  </a:ext>
                </a:extLst>
              </p:cNvPr>
              <p:cNvSpPr txBox="1"/>
              <p:nvPr/>
            </p:nvSpPr>
            <p:spPr>
              <a:xfrm>
                <a:off x="2675550" y="1456350"/>
                <a:ext cx="551180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0.7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 Box 66">
                <a:extLst>
                  <a:ext uri="{FF2B5EF4-FFF2-40B4-BE49-F238E27FC236}">
                    <a16:creationId xmlns:a16="http://schemas.microsoft.com/office/drawing/2014/main" id="{8BE0BB9C-A749-44C1-8AEB-6A57B2E6087E}"/>
                  </a:ext>
                </a:extLst>
              </p:cNvPr>
              <p:cNvSpPr txBox="1"/>
              <p:nvPr/>
            </p:nvSpPr>
            <p:spPr>
              <a:xfrm>
                <a:off x="4323375" y="1456350"/>
                <a:ext cx="551180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0.7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 Box 66">
                <a:extLst>
                  <a:ext uri="{FF2B5EF4-FFF2-40B4-BE49-F238E27FC236}">
                    <a16:creationId xmlns:a16="http://schemas.microsoft.com/office/drawing/2014/main" id="{AD944F56-9210-4FC1-981D-AF4C232A3E68}"/>
                  </a:ext>
                </a:extLst>
              </p:cNvPr>
              <p:cNvSpPr txBox="1"/>
              <p:nvPr/>
            </p:nvSpPr>
            <p:spPr>
              <a:xfrm>
                <a:off x="913425" y="841987"/>
                <a:ext cx="551180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0.4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 Box 66">
                <a:extLst>
                  <a:ext uri="{FF2B5EF4-FFF2-40B4-BE49-F238E27FC236}">
                    <a16:creationId xmlns:a16="http://schemas.microsoft.com/office/drawing/2014/main" id="{393001C3-4442-401A-B71A-2873EBB86ACC}"/>
                  </a:ext>
                </a:extLst>
              </p:cNvPr>
              <p:cNvSpPr txBox="1"/>
              <p:nvPr/>
            </p:nvSpPr>
            <p:spPr>
              <a:xfrm>
                <a:off x="3709012" y="813412"/>
                <a:ext cx="55054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0.4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 Box 66">
                <a:extLst>
                  <a:ext uri="{FF2B5EF4-FFF2-40B4-BE49-F238E27FC236}">
                    <a16:creationId xmlns:a16="http://schemas.microsoft.com/office/drawing/2014/main" id="{C45DE71E-EC2E-4DBE-A488-C7D68F2A35AF}"/>
                  </a:ext>
                </a:extLst>
              </p:cNvPr>
              <p:cNvSpPr txBox="1"/>
              <p:nvPr/>
            </p:nvSpPr>
            <p:spPr>
              <a:xfrm>
                <a:off x="2008800" y="222863"/>
                <a:ext cx="550545" cy="36195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b="1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0.1</a:t>
                </a:r>
                <a:endParaRPr lang="en-US" sz="110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970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171802"/>
            <a:ext cx="11554691" cy="917024"/>
          </a:xfrm>
        </p:spPr>
        <p:txBody>
          <a:bodyPr>
            <a:noAutofit/>
          </a:bodyPr>
          <a:lstStyle/>
          <a:p>
            <a:r>
              <a:rPr lang="en-US" sz="4800" b="1" dirty="0">
                <a:ea typeface="DengXian" panose="02010600030101010101" pitchFamily="2" charset="-122"/>
                <a:cs typeface="Times New Roman" panose="02020603050405020304" pitchFamily="18" charset="0"/>
              </a:rPr>
              <a:t>The Correlation Matrix</a:t>
            </a:r>
            <a:endParaRPr lang="en-HK" sz="4800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41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 descr="Calendar&#10;&#10;Description automatically generated">
            <a:extLst>
              <a:ext uri="{FF2B5EF4-FFF2-40B4-BE49-F238E27FC236}">
                <a16:creationId xmlns:a16="http://schemas.microsoft.com/office/drawing/2014/main" id="{C809D5E6-0830-4969-8CA3-64BF48F66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66" y="1567740"/>
            <a:ext cx="4543106" cy="2072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BD14CCAD-2AF6-4461-9E60-33F8A654E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168033"/>
                  </p:ext>
                </p:extLst>
              </p:nvPr>
            </p:nvGraphicFramePr>
            <p:xfrm>
              <a:off x="3208828" y="3910446"/>
              <a:ext cx="4587875" cy="28361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47470">
                      <a:extLst>
                        <a:ext uri="{9D8B030D-6E8A-4147-A177-3AD203B41FA5}">
                          <a16:colId xmlns:a16="http://schemas.microsoft.com/office/drawing/2014/main" val="4036029992"/>
                        </a:ext>
                      </a:extLst>
                    </a:gridCol>
                    <a:gridCol w="3240405">
                      <a:extLst>
                        <a:ext uri="{9D8B030D-6E8A-4147-A177-3AD203B41FA5}">
                          <a16:colId xmlns:a16="http://schemas.microsoft.com/office/drawing/2014/main" val="320297719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Eigenvalue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Eigenvector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169326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1, 1, 1, 1, 1, 1, 1, 1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HK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482899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1, 1, 1, −1,−1,−1, 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HK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646035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1,−1, −1, 0, 0, 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62532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0, 0, 1, 1,−1, 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34090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−1, 0, 0, 0, 0,0,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492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1, −1, 0, 0,0,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306579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0, 0, 1, −1, 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255431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0, 0, 0, 0, 1, 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163367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BD14CCAD-2AF6-4461-9E60-33F8A654E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0168033"/>
                  </p:ext>
                </p:extLst>
              </p:nvPr>
            </p:nvGraphicFramePr>
            <p:xfrm>
              <a:off x="3208828" y="3910446"/>
              <a:ext cx="4587875" cy="28361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47470">
                      <a:extLst>
                        <a:ext uri="{9D8B030D-6E8A-4147-A177-3AD203B41FA5}">
                          <a16:colId xmlns:a16="http://schemas.microsoft.com/office/drawing/2014/main" val="4036029992"/>
                        </a:ext>
                      </a:extLst>
                    </a:gridCol>
                    <a:gridCol w="3240405">
                      <a:extLst>
                        <a:ext uri="{9D8B030D-6E8A-4147-A177-3AD203B41FA5}">
                          <a16:colId xmlns:a16="http://schemas.microsoft.com/office/drawing/2014/main" val="3202977196"/>
                        </a:ext>
                      </a:extLst>
                    </a:gridCol>
                  </a:tblGrid>
                  <a:tr h="2804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Eigenvalue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Eigenvector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16932654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107407" r="-940" b="-7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289961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207407" r="-940" b="-6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4603598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345833" r="-940" b="-5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6253241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445833" r="-940" b="-4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4090064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485185" r="-940" b="-3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920192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585185" r="-940" b="-2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657910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685185" r="-940" b="-1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5543112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29" t="-785185" r="-940" b="-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63367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2" name="Rectangle 1">
            <a:extLst>
              <a:ext uri="{FF2B5EF4-FFF2-40B4-BE49-F238E27FC236}">
                <a16:creationId xmlns:a16="http://schemas.microsoft.com/office/drawing/2014/main" id="{9607936A-B22D-469C-8B87-DBC494DB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53" y="3504700"/>
            <a:ext cx="59542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1287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The eigenvalues and eigenvectors are given by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27CF02-8484-4786-95F9-1FDD7C0A67A2}"/>
              </a:ext>
            </a:extLst>
          </p:cNvPr>
          <p:cNvSpPr txBox="1"/>
          <p:nvPr/>
        </p:nvSpPr>
        <p:spPr>
          <a:xfrm>
            <a:off x="432951" y="1190557"/>
            <a:ext cx="11121740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The correlation matrix is given by</a:t>
            </a: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306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171802"/>
            <a:ext cx="11554691" cy="917024"/>
          </a:xfrm>
        </p:spPr>
        <p:txBody>
          <a:bodyPr>
            <a:noAutofit/>
          </a:bodyPr>
          <a:lstStyle/>
          <a:p>
            <a:r>
              <a:rPr lang="en-US" sz="4800" b="1" dirty="0">
                <a:ea typeface="DengXian" panose="02010600030101010101" pitchFamily="2" charset="-122"/>
                <a:cs typeface="Times New Roman" panose="02020603050405020304" pitchFamily="18" charset="0"/>
              </a:rPr>
              <a:t>Observations</a:t>
            </a:r>
            <a:endParaRPr lang="en-HK" sz="4800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42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BD14CCAD-2AF6-4461-9E60-33F8A654E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3340380"/>
                  </p:ext>
                </p:extLst>
              </p:nvPr>
            </p:nvGraphicFramePr>
            <p:xfrm>
              <a:off x="6316662" y="1460209"/>
              <a:ext cx="4587875" cy="28361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47470">
                      <a:extLst>
                        <a:ext uri="{9D8B030D-6E8A-4147-A177-3AD203B41FA5}">
                          <a16:colId xmlns:a16="http://schemas.microsoft.com/office/drawing/2014/main" val="4036029992"/>
                        </a:ext>
                      </a:extLst>
                    </a:gridCol>
                    <a:gridCol w="3240405">
                      <a:extLst>
                        <a:ext uri="{9D8B030D-6E8A-4147-A177-3AD203B41FA5}">
                          <a16:colId xmlns:a16="http://schemas.microsoft.com/office/drawing/2014/main" val="320297719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Eigenvalue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Eigenvector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169326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1, 1, 1, 1, 1, 1, 1, 1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HK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482899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1, 1, 1, −1,−1,−1, 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HK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646035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1,−1, −1, 0, 0, 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362532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0, 0, 1, 1,−1, 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340900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1, −1, 0, 0, 0, 0,0,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49201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1, −1, 0, 0,0,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306579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0, 0, 1, −1, 0, 0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255431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sz="18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0, 0, 0, 0, 0, 0, 1, 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HK" sz="1800" baseline="30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a:rPr lang="en-HK" sz="1800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3163367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BD14CCAD-2AF6-4461-9E60-33F8A654E6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3340380"/>
                  </p:ext>
                </p:extLst>
              </p:nvPr>
            </p:nvGraphicFramePr>
            <p:xfrm>
              <a:off x="6316662" y="1460209"/>
              <a:ext cx="4587875" cy="283610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47470">
                      <a:extLst>
                        <a:ext uri="{9D8B030D-6E8A-4147-A177-3AD203B41FA5}">
                          <a16:colId xmlns:a16="http://schemas.microsoft.com/office/drawing/2014/main" val="4036029992"/>
                        </a:ext>
                      </a:extLst>
                    </a:gridCol>
                    <a:gridCol w="3240405">
                      <a:extLst>
                        <a:ext uri="{9D8B030D-6E8A-4147-A177-3AD203B41FA5}">
                          <a16:colId xmlns:a16="http://schemas.microsoft.com/office/drawing/2014/main" val="3202977196"/>
                        </a:ext>
                      </a:extLst>
                    </a:gridCol>
                  </a:tblGrid>
                  <a:tr h="2804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Eigenvalue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Eigenvector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16932654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105556" r="-752" b="-7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289961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2.1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205556" r="-752" b="-6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4603598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343750" r="-752" b="-5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6253241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>
                              <a:effectLst/>
                            </a:rPr>
                            <a:t>0.9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443750" r="-752" b="-4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4090064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483333" r="-752" b="-3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4920192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583333" r="-752" b="-2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0657910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683333" r="-752" b="-1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5543112"/>
                      </a:ext>
                    </a:extLst>
                  </a:tr>
                  <a:tr h="3281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412875" algn="l"/>
                            </a:tabLst>
                          </a:pPr>
                          <a:r>
                            <a:rPr lang="en-HK" sz="1800" dirty="0">
                              <a:effectLst/>
                            </a:rPr>
                            <a:t>0.3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729" t="-783333" r="-752" b="-2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63367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2" name="Rectangle 1">
            <a:extLst>
              <a:ext uri="{FF2B5EF4-FFF2-40B4-BE49-F238E27FC236}">
                <a16:creationId xmlns:a16="http://schemas.microsoft.com/office/drawing/2014/main" id="{9607936A-B22D-469C-8B87-DBC494DB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355" y="1353696"/>
            <a:ext cx="5612307" cy="323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The first principal component corresponds to </a:t>
            </a:r>
            <a:r>
              <a:rPr lang="en-HK" sz="2400" dirty="0" err="1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marketwide</a:t>
            </a: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 effects.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The next principal component corresponds to a group of stocks.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The next-next principal components correspond to subgroups, and so on.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The smallest principal components may be due to random fluctuations.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321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53" y="171802"/>
            <a:ext cx="11554691" cy="917024"/>
          </a:xfrm>
        </p:spPr>
        <p:txBody>
          <a:bodyPr>
            <a:noAutofit/>
          </a:bodyPr>
          <a:lstStyle/>
          <a:p>
            <a:r>
              <a:rPr lang="en-US" sz="4800" b="1" dirty="0">
                <a:ea typeface="DengXian" panose="02010600030101010101" pitchFamily="2" charset="-122"/>
                <a:cs typeface="Times New Roman" panose="02020603050405020304" pitchFamily="18" charset="0"/>
              </a:rPr>
              <a:t>Remarks</a:t>
            </a:r>
            <a:endParaRPr lang="en-HK" sz="4800" b="1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43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id="{9607936A-B22D-469C-8B87-DBC494DBB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758" y="1301294"/>
                <a:ext cx="10398466" cy="3631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412875" algn="l"/>
                  </a:tabLst>
                </a:pP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HK" sz="24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HK" sz="24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HK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 are eigenvectors. PCA does not imply the preference of long or short sale.</a:t>
                </a: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412875" algn="l"/>
                  </a:tabLst>
                </a:pP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When some eigenvalues are the same, the linear combinations of their eigenvectors are also eigenvectors.</a:t>
                </a:r>
                <a:endParaRPr lang="en-US" sz="2400" dirty="0">
                  <a:effectLst/>
                  <a:latin typeface="+mn-lt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412875" algn="l"/>
                  </a:tabLst>
                </a:pP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In practice, all </a:t>
                </a: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</a:t>
                </a: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 sign combinations should be considered.</a:t>
                </a:r>
                <a:endParaRPr lang="en-US" sz="2400" dirty="0">
                  <a:effectLst/>
                  <a:latin typeface="+mn-lt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412875" algn="l"/>
                  </a:tabLst>
                </a:pP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choice of the </a:t>
                </a: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</a:t>
                </a: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 sign combination may be determined by the initial investment or by further comparison with real data.</a:t>
                </a:r>
                <a:endParaRPr lang="en-US" sz="2400" dirty="0">
                  <a:effectLst/>
                  <a:latin typeface="+mn-lt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412875" algn="l"/>
                  </a:tabLst>
                </a:pPr>
                <a:r>
                  <a:rPr lang="en-HK" sz="2400" dirty="0">
                    <a:effectLst/>
                    <a:latin typeface="+mn-lt"/>
                    <a:ea typeface="DengXian" panose="02010600030101010101" pitchFamily="2" charset="-122"/>
                    <a:cs typeface="Times New Roman" panose="02020603050405020304" pitchFamily="18" charset="0"/>
                  </a:rPr>
                  <a:t>PCA is applicable when short sale is allowed. (Quadratic optimization is required when short sale is not allowed.)</a:t>
                </a:r>
                <a:endParaRPr lang="en-US" sz="2400" dirty="0">
                  <a:effectLst/>
                  <a:latin typeface="+mn-lt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id="{9607936A-B22D-469C-8B87-DBC494DBB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758" y="1301294"/>
                <a:ext cx="10398466" cy="3631379"/>
              </a:xfrm>
              <a:prstGeom prst="rect">
                <a:avLst/>
              </a:prstGeom>
              <a:blipFill>
                <a:blip r:embed="rId2"/>
                <a:stretch>
                  <a:fillRect l="-762" t="-671" r="-1524" b="-33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508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335168"/>
            <a:ext cx="11554691" cy="1767137"/>
          </a:xfrm>
        </p:spPr>
        <p:txBody>
          <a:bodyPr>
            <a:noAutofit/>
          </a:bodyPr>
          <a:lstStyle/>
          <a:p>
            <a:pPr marL="457200" marR="0" lvl="1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5400" b="1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4.5 </a:t>
            </a:r>
            <a:r>
              <a:rPr lang="en-HK" sz="5400" b="1" dirty="0">
                <a:effectLst/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How Many Principal Components Should be Included?</a:t>
            </a:r>
            <a:endParaRPr lang="en-US" sz="5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44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id="{9607936A-B22D-469C-8B87-DBC494DBB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466" y="2177142"/>
                <a:ext cx="10398466" cy="3418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412875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HK" sz="2400" dirty="0">
                    <a:latin typeface="+mn-lt"/>
                  </a:rPr>
                  <a:t>Some empirical rules:</a:t>
                </a:r>
                <a:endParaRPr lang="en-US" sz="2400" dirty="0">
                  <a:latin typeface="+mn-lt"/>
                </a:endParaRPr>
              </a:p>
              <a:p>
                <a:r>
                  <a:rPr lang="en-HK" sz="2400" dirty="0">
                    <a:latin typeface="+mn-lt"/>
                  </a:rPr>
                  <a:t>(1) Cumulative variance: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HK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HK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HK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HK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sz="2400" dirty="0">
                    <a:latin typeface="+mn-lt"/>
                  </a:rPr>
                  <a:t> (</a:t>
                </a:r>
                <a14:m>
                  <m:oMath xmlns:m="http://schemas.openxmlformats.org/officeDocument/2006/math">
                    <m:r>
                      <a:rPr lang="en-HK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sz="2400" dirty="0">
                    <a:latin typeface="+mn-lt"/>
                  </a:rPr>
                  <a:t> = the sum of all variances = total number of variables).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HK" sz="2400" dirty="0">
                    <a:latin typeface="+mn-lt"/>
                  </a:rPr>
                  <a:t> exceeds 70% or 90%, </a:t>
                </a:r>
                <a14:m>
                  <m:oMath xmlns:m="http://schemas.openxmlformats.org/officeDocument/2006/math">
                    <m:r>
                      <a:rPr lang="en-HK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HK" sz="2400" dirty="0">
                    <a:latin typeface="+mn-lt"/>
                  </a:rPr>
                  <a:t> is cut off.</a:t>
                </a:r>
                <a:endParaRPr lang="en-US" sz="2400" dirty="0">
                  <a:latin typeface="+mn-lt"/>
                </a:endParaRPr>
              </a:p>
              <a:p>
                <a:r>
                  <a:rPr lang="en-HK" sz="2400" dirty="0">
                    <a:latin typeface="+mn-lt"/>
                  </a:rPr>
                  <a:t>(2) Only principal components with eigenvalues &gt; 1 are retained. (If all stocks are uncorrelated, all eigenvalues become 1. So, according to this rule, any principal components with eigenvalues &lt; 1 are not worth retaining.)</a:t>
                </a:r>
                <a:endParaRPr lang="en-US" sz="2400" dirty="0">
                  <a:latin typeface="+mn-lt"/>
                </a:endParaRPr>
              </a:p>
              <a:p>
                <a:r>
                  <a:rPr lang="en-HK" sz="2400" dirty="0">
                    <a:latin typeface="+mn-lt"/>
                  </a:rPr>
                  <a:t>(3) Diagram of eigenvalue or log-eigenvalue versus component number: Find the point where the linear fits to the steep and flat parts of the curve meet. This is extensively used in practice.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52" name="Rectangle 1">
                <a:extLst>
                  <a:ext uri="{FF2B5EF4-FFF2-40B4-BE49-F238E27FC236}">
                    <a16:creationId xmlns:a16="http://schemas.microsoft.com/office/drawing/2014/main" id="{9607936A-B22D-469C-8B87-DBC494DBB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9466" y="2177142"/>
                <a:ext cx="10398466" cy="3418115"/>
              </a:xfrm>
              <a:prstGeom prst="rect">
                <a:avLst/>
              </a:prstGeom>
              <a:blipFill>
                <a:blip r:embed="rId2"/>
                <a:stretch>
                  <a:fillRect l="-938" t="-6417" b="-35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2037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335169"/>
            <a:ext cx="11554691" cy="927574"/>
          </a:xfrm>
        </p:spPr>
        <p:txBody>
          <a:bodyPr>
            <a:noAutofit/>
          </a:bodyPr>
          <a:lstStyle/>
          <a:p>
            <a:pPr marL="457200" marR="0" lvl="1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5400" b="1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Diagram of Eigenvalue and Its Log</a:t>
            </a:r>
            <a:endParaRPr lang="en-US" sz="5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45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9607936A-B22D-469C-8B87-DBC494DB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41" y="1529980"/>
            <a:ext cx="10398466" cy="86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The author chose 10 principal components based on the plots.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Remark: A validation process should be more reliable.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7750F78-F71E-435F-9E67-714012B5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70">
            <a:extLst>
              <a:ext uri="{FF2B5EF4-FFF2-40B4-BE49-F238E27FC236}">
                <a16:creationId xmlns:a16="http://schemas.microsoft.com/office/drawing/2014/main" id="{C3EE8F0D-50E6-4C86-A3FD-BA5710E94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81" y="2517457"/>
            <a:ext cx="8296336" cy="34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961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335169"/>
            <a:ext cx="11554691" cy="927574"/>
          </a:xfrm>
        </p:spPr>
        <p:txBody>
          <a:bodyPr>
            <a:noAutofit/>
          </a:bodyPr>
          <a:lstStyle/>
          <a:p>
            <a:pPr marL="457200" marR="0" lvl="1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5400" b="1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Visualization (1)</a:t>
            </a:r>
            <a:endParaRPr lang="en-US" sz="5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46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9607936A-B22D-469C-8B87-DBC494DB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79" y="1661796"/>
            <a:ext cx="6502983" cy="284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Component 1: All stocks have the same sign.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Component 2: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Positive groups of basic materials (green), oil &amp; gas (purple), and consumer goods (black).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Negative groups of financials (blue), health care (red), and consumer services (brown). Neutral group of industrials (yellow).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7750F78-F71E-435F-9E67-714012B5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C12D8B-B4E2-4EFD-98D4-7325969E79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45" y="1661796"/>
            <a:ext cx="4953000" cy="30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61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335169"/>
            <a:ext cx="11554691" cy="927574"/>
          </a:xfrm>
        </p:spPr>
        <p:txBody>
          <a:bodyPr>
            <a:noAutofit/>
          </a:bodyPr>
          <a:lstStyle/>
          <a:p>
            <a:pPr marL="457200" marR="0" lvl="1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5400" b="1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Visualization (2)</a:t>
            </a:r>
            <a:endParaRPr lang="en-US" sz="5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47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9607936A-B22D-469C-8B87-DBC494DB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352" y="4849581"/>
            <a:ext cx="6502983" cy="125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Component 3: Positive groups of health care (red), consumer services (brown) and industrials (yellow).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7750F78-F71E-435F-9E67-714012B5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851FC7-6313-4786-8BB0-2BF4605D9A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64" y="1563393"/>
            <a:ext cx="5226685" cy="30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63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54" y="335169"/>
            <a:ext cx="11554691" cy="927574"/>
          </a:xfrm>
        </p:spPr>
        <p:txBody>
          <a:bodyPr>
            <a:noAutofit/>
          </a:bodyPr>
          <a:lstStyle/>
          <a:p>
            <a:pPr marL="457200" marR="0" lvl="1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5400" b="1" dirty="0">
                <a:latin typeface="+mj-lt"/>
                <a:ea typeface="DengXian" panose="02010600030101010101" pitchFamily="2" charset="-122"/>
                <a:cs typeface="Times New Roman" panose="02020603050405020304" pitchFamily="18" charset="0"/>
              </a:rPr>
              <a:t>Demonstration</a:t>
            </a:r>
            <a:endParaRPr lang="en-US" sz="5400" dirty="0">
              <a:effectLst/>
              <a:latin typeface="+mj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48</a:t>
            </a:fld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D62F7C3-65EF-4D0F-B74B-2AAD0941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9607936A-B22D-469C-8B87-DBC494DB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352" y="1882271"/>
            <a:ext cx="6502983" cy="4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128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1412875" algn="l"/>
              </a:tabLst>
            </a:pPr>
            <a:r>
              <a:rPr lang="en-HK" sz="24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See the file PCA_HSI.xlsm</a:t>
            </a:r>
            <a:endParaRPr lang="en-US" sz="2400" dirty="0">
              <a:effectLst/>
              <a:latin typeface="+mn-lt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7750F78-F71E-435F-9E67-714012B5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1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523850"/>
            <a:ext cx="969264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The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10096" y="1573732"/>
                <a:ext cx="11039302" cy="483261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/>
                  <a:t>The variance of the projected data is given by</a:t>
                </a:r>
                <a:endParaRPr lang="en-HK" dirty="0"/>
              </a:p>
              <a:p>
                <a:pPr algn="l"/>
                <a:r>
                  <a:rPr lang="en-US" dirty="0"/>
                  <a:t> </a:t>
                </a:r>
                <a:endParaRPr lang="en-HK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acc>
                                    <m:accPr>
                                      <m:chr m:val="̅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HK" dirty="0"/>
              </a:p>
              <a:p>
                <a:pPr algn="l"/>
                <a:r>
                  <a:rPr lang="en-US" dirty="0"/>
                  <a:t> </a:t>
                </a:r>
                <a:endParaRPr lang="en-HK" dirty="0"/>
              </a:p>
              <a:p>
                <a:pPr algn="l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is the covariance matrix given by</a:t>
                </a:r>
                <a:endParaRPr lang="en-HK" dirty="0"/>
              </a:p>
              <a:p>
                <a:pPr algn="l"/>
                <a:r>
                  <a:rPr lang="en-US" dirty="0"/>
                  <a:t> </a:t>
                </a:r>
                <a:endParaRPr lang="en-HK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HK" dirty="0"/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0096" y="1573732"/>
                <a:ext cx="11039302" cy="4832610"/>
              </a:xfrm>
              <a:blipFill>
                <a:blip r:embed="rId2"/>
                <a:stretch>
                  <a:fillRect l="-828" t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9D89C8B-5773-4835-8AE1-E48378CD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2255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4C41-BE39-4BDE-85A7-EE5306A1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523850"/>
            <a:ext cx="969264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Explanation In Component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10096" y="1573732"/>
                <a:ext cx="11039302" cy="483261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Each data point is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-dimensional vector. Each component of the data point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=1,⋯,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=1,⋯,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Similarly, the components of the unit vector are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=1,⋯,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It satisfies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Projected position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data point onto the space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HK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solidFill>
                      <a:srgbClr val="00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Mean projected position of the data set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HK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HK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HK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HK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HK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HK" i="1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HK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HK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HK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HK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0096" y="1573732"/>
                <a:ext cx="11039302" cy="4832610"/>
              </a:xfrm>
              <a:blipFill>
                <a:blip r:embed="rId2"/>
                <a:stretch>
                  <a:fillRect l="-828" t="-883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E94CC-337E-47FE-B244-0AA35CC8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1711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5460855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dirty="0"/>
                  <a:t> The variance of the projected data is given by</a:t>
                </a:r>
                <a:endParaRPr lang="en-HK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HK" dirty="0"/>
              </a:p>
              <a:p>
                <a:pPr algn="l"/>
                <a:r>
                  <a:rPr lang="en-US" dirty="0"/>
                  <a:t> </a:t>
                </a:r>
                <a:endParaRPr lang="en-HK" dirty="0"/>
              </a:p>
              <a:p>
                <a:pPr algn="l"/>
                <a:r>
                  <a:rPr lang="en-US" dirty="0"/>
                  <a:t>Interchanging the order of summation, the variance becomes</a:t>
                </a:r>
                <a:endParaRPr lang="en-HK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HK" dirty="0"/>
              </a:p>
              <a:p>
                <a:pPr algn="l"/>
                <a:r>
                  <a:rPr lang="en-US" dirty="0"/>
                  <a:t> </a:t>
                </a:r>
                <a:endParaRPr lang="en-HK" dirty="0"/>
              </a:p>
              <a:p>
                <a:pPr algn="l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covariance</a:t>
                </a:r>
                <a:r>
                  <a:rPr lang="en-US" dirty="0"/>
                  <a:t> matrix given by</a:t>
                </a:r>
                <a:endParaRPr lang="en-HK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5460855"/>
              </a:xfrm>
              <a:blipFill>
                <a:blip r:embed="rId2"/>
                <a:stretch>
                  <a:fillRect l="-883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075" y="254927"/>
            <a:ext cx="9692640" cy="917024"/>
          </a:xfrm>
        </p:spPr>
        <p:txBody>
          <a:bodyPr>
            <a:normAutofit/>
          </a:bodyPr>
          <a:lstStyle/>
          <a:p>
            <a:r>
              <a:rPr lang="en-HK" sz="5400" b="1" dirty="0"/>
              <a:t>Multiplications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9983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477442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We now maximize the projected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r>
                      <a:rPr lang="en-US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𝐒</m:t>
                    </m:r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This is equivalent to a rotation of the unit vector in the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-dimensional space. The maximization is constrained by the normalization condition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Introducing the Lagrange multiplier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we consider the unconstrained maximization of the </a:t>
                </a:r>
                <a:r>
                  <a:rPr lang="en-US" dirty="0" err="1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Lagrangian</a:t>
                </a: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HK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By setting the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equal to zero,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 which says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an eigenvector of </a:t>
                </a:r>
                <a14:m>
                  <m:oMath xmlns:m="http://schemas.openxmlformats.org/officeDocument/2006/math">
                    <m:r>
                      <a:rPr lang="en-US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𝐒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4774420"/>
              </a:xfrm>
              <a:blipFill>
                <a:blip r:embed="rId2"/>
                <a:stretch>
                  <a:fillRect l="-883" t="-511" r="-82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1.2 Maximizing the Projected Variance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1429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2845867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Left-multiplying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and making use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=1,</m:t>
                    </m:r>
                  </m:oMath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𝐒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HK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Hence the variance is maximum when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equal to the eigenvector having the </a:t>
                </a:r>
                <a:r>
                  <a:rPr lang="en-US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largest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This eigenvector is known as the first </a:t>
                </a:r>
                <a:r>
                  <a:rPr lang="en-US" dirty="0">
                    <a:solidFill>
                      <a:srgbClr val="FF0000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principal component</a:t>
                </a:r>
                <a:r>
                  <a:rPr lang="en-US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HK" dirty="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1B6442E5-8462-4E8F-BAAA-A56BA7ADF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95744" y="1260620"/>
                <a:ext cx="11039302" cy="2845867"/>
              </a:xfrm>
              <a:blipFill>
                <a:blip r:embed="rId2"/>
                <a:stretch>
                  <a:fillRect l="-883" r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EAB6963-304E-4E0D-A330-FABE64F7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254927"/>
            <a:ext cx="10612580" cy="917024"/>
          </a:xfrm>
        </p:spPr>
        <p:txBody>
          <a:bodyPr>
            <a:noAutofit/>
          </a:bodyPr>
          <a:lstStyle/>
          <a:p>
            <a:r>
              <a:rPr lang="en-US" sz="5400" b="1">
                <a:ea typeface="DengXian" panose="02010600030101010101" pitchFamily="2" charset="-122"/>
                <a:cs typeface="Times New Roman" panose="02020603050405020304" pitchFamily="18" charset="0"/>
              </a:rPr>
              <a:t>First Principal </a:t>
            </a:r>
            <a:r>
              <a:rPr lang="en-US" sz="5400" b="1" dirty="0">
                <a:ea typeface="DengXian" panose="02010600030101010101" pitchFamily="2" charset="-122"/>
                <a:cs typeface="Times New Roman" panose="02020603050405020304" pitchFamily="18" charset="0"/>
              </a:rPr>
              <a:t>Component</a:t>
            </a:r>
            <a:endParaRPr lang="en-HK" sz="54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9EB23-6B28-4A68-B23F-CA255874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E501-04D9-44DC-AA3C-B9F196DDA2F3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755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3096</Words>
  <Application>Microsoft Office PowerPoint</Application>
  <PresentationFormat>Widescreen</PresentationFormat>
  <Paragraphs>427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Times New Roman</vt:lpstr>
      <vt:lpstr>Office Theme</vt:lpstr>
      <vt:lpstr>MSDM 5003 Lecture 13 23 November 2021 Principal Component Analysis</vt:lpstr>
      <vt:lpstr>Principal Component Analysis1</vt:lpstr>
      <vt:lpstr>13.1 Maximum Variance Formulation</vt:lpstr>
      <vt:lpstr>The Projection</vt:lpstr>
      <vt:lpstr>The Variance</vt:lpstr>
      <vt:lpstr>Explanation In Component Form</vt:lpstr>
      <vt:lpstr>Multiplications</vt:lpstr>
      <vt:lpstr>1.2 Maximizing the Projected Variance</vt:lpstr>
      <vt:lpstr>First Principal Component</vt:lpstr>
      <vt:lpstr>Explanation In Component Form</vt:lpstr>
      <vt:lpstr>1.3 Geometric Interpretation</vt:lpstr>
      <vt:lpstr>1.4 Orthonromality (1)</vt:lpstr>
      <vt:lpstr>1.4 Orthonromality (2)</vt:lpstr>
      <vt:lpstr>Proof in Component Form (1)</vt:lpstr>
      <vt:lpstr>Proof in Component Form (2)</vt:lpstr>
      <vt:lpstr>1.5 Completeness (1)</vt:lpstr>
      <vt:lpstr>1.5 Completeness (2)</vt:lpstr>
      <vt:lpstr>1.6 Unitary Matrix</vt:lpstr>
      <vt:lpstr>1.7 Matrix Diagonalization</vt:lpstr>
      <vt:lpstr>Summary of Eigenvector Properties</vt:lpstr>
      <vt:lpstr>Summary of the PCA</vt:lpstr>
      <vt:lpstr>2. Minimum Error Formulation</vt:lpstr>
      <vt:lpstr>Rotation</vt:lpstr>
      <vt:lpstr>The Approximation Goal</vt:lpstr>
      <vt:lpstr>2.2 The Distortion Measure (1)</vt:lpstr>
      <vt:lpstr>2.2 The Distortion Measure (2)</vt:lpstr>
      <vt:lpstr>The Displacement Vector</vt:lpstr>
      <vt:lpstr>In Terms of The Covariance Matrix</vt:lpstr>
      <vt:lpstr>Minimizing the Distortion Measure</vt:lpstr>
      <vt:lpstr>The Result</vt:lpstr>
      <vt:lpstr>2.3 Geometric Interpretation</vt:lpstr>
      <vt:lpstr>3. Applications of PCA</vt:lpstr>
      <vt:lpstr>PowerPoint Presentation</vt:lpstr>
      <vt:lpstr>3.2 Data Pre-processing</vt:lpstr>
      <vt:lpstr>Data Whitening</vt:lpstr>
      <vt:lpstr>3.3 Data Visualization</vt:lpstr>
      <vt:lpstr>4. Application to Portfolio Management in Finance</vt:lpstr>
      <vt:lpstr>4.2 Diversified Risk Parity Strategy</vt:lpstr>
      <vt:lpstr>4.3 Equal Weight Contribution (1/N) Strategy</vt:lpstr>
      <vt:lpstr>4.4 PCA of a Hierarchically Grouped Matrix</vt:lpstr>
      <vt:lpstr>The Correlation Matrix</vt:lpstr>
      <vt:lpstr>Observations</vt:lpstr>
      <vt:lpstr>Remarks</vt:lpstr>
      <vt:lpstr>4.5 How Many Principal Components Should be Included?</vt:lpstr>
      <vt:lpstr>Diagram of Eigenvalue and Its Log</vt:lpstr>
      <vt:lpstr>Visualization (1)</vt:lpstr>
      <vt:lpstr>Visualization (2)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MSDM 5003 Lecture 13 3 December Principal Component Analysis</dc:title>
  <dc:creator>Kwok Yee Michael Wong</dc:creator>
  <cp:lastModifiedBy>Michael K Y WONG</cp:lastModifiedBy>
  <cp:revision>49</cp:revision>
  <dcterms:created xsi:type="dcterms:W3CDTF">2020-12-02T06:43:55Z</dcterms:created>
  <dcterms:modified xsi:type="dcterms:W3CDTF">2021-11-23T17:43:13Z</dcterms:modified>
</cp:coreProperties>
</file>