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59" r:id="rId3"/>
    <p:sldId id="258" r:id="rId4"/>
    <p:sldId id="285" r:id="rId5"/>
    <p:sldId id="263" r:id="rId6"/>
    <p:sldId id="317" r:id="rId7"/>
    <p:sldId id="264" r:id="rId8"/>
    <p:sldId id="287" r:id="rId9"/>
    <p:sldId id="265" r:id="rId10"/>
    <p:sldId id="286" r:id="rId11"/>
    <p:sldId id="261" r:id="rId12"/>
    <p:sldId id="266" r:id="rId13"/>
    <p:sldId id="288" r:id="rId14"/>
    <p:sldId id="267" r:id="rId15"/>
    <p:sldId id="289" r:id="rId16"/>
    <p:sldId id="268" r:id="rId17"/>
    <p:sldId id="270" r:id="rId18"/>
    <p:sldId id="271" r:id="rId19"/>
    <p:sldId id="272" r:id="rId20"/>
    <p:sldId id="290" r:id="rId21"/>
    <p:sldId id="276" r:id="rId22"/>
    <p:sldId id="277" r:id="rId23"/>
    <p:sldId id="291" r:id="rId24"/>
    <p:sldId id="278" r:id="rId25"/>
    <p:sldId id="292" r:id="rId26"/>
    <p:sldId id="293" r:id="rId27"/>
    <p:sldId id="294" r:id="rId28"/>
    <p:sldId id="295" r:id="rId29"/>
    <p:sldId id="296" r:id="rId30"/>
    <p:sldId id="297" r:id="rId31"/>
    <p:sldId id="298" r:id="rId32"/>
    <p:sldId id="300" r:id="rId33"/>
    <p:sldId id="299" r:id="rId34"/>
    <p:sldId id="301" r:id="rId35"/>
    <p:sldId id="302" r:id="rId36"/>
    <p:sldId id="303" r:id="rId37"/>
    <p:sldId id="304" r:id="rId38"/>
    <p:sldId id="305" r:id="rId39"/>
    <p:sldId id="306" r:id="rId40"/>
    <p:sldId id="307" r:id="rId41"/>
    <p:sldId id="308" r:id="rId42"/>
    <p:sldId id="309" r:id="rId43"/>
    <p:sldId id="310" r:id="rId44"/>
    <p:sldId id="311" r:id="rId45"/>
    <p:sldId id="31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66" autoAdjust="0"/>
    <p:restoredTop sz="94660"/>
  </p:normalViewPr>
  <p:slideViewPr>
    <p:cSldViewPr snapToGrid="0">
      <p:cViewPr varScale="1">
        <p:scale>
          <a:sx n="92" d="100"/>
          <a:sy n="92" d="100"/>
        </p:scale>
        <p:origin x="78" y="159"/>
      </p:cViewPr>
      <p:guideLst/>
    </p:cSldViewPr>
  </p:slideViewPr>
  <p:notesTextViewPr>
    <p:cViewPr>
      <p:scale>
        <a:sx n="1" d="1"/>
        <a:sy n="1" d="1"/>
      </p:scale>
      <p:origin x="0" y="0"/>
    </p:cViewPr>
  </p:notesTextViewPr>
  <p:sorterViewPr>
    <p:cViewPr>
      <p:scale>
        <a:sx n="100" d="100"/>
        <a:sy n="100" d="100"/>
      </p:scale>
      <p:origin x="0" y="-9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Data\My%20Documents\tea\msdm5003\ch8\ch0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Data\My%20Documents\tea\msdm5003\ch8\ch08.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Data\My%20Documents\tea\msdm5003\ch8\ch08.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Data\My%20Documents\tea\msdm5003\ch8\ch0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tx>
            <c:v>Max ent</c:v>
          </c:tx>
          <c:spPr>
            <a:ln>
              <a:solidFill>
                <a:schemeClr val="accent1"/>
              </a:solidFill>
            </a:ln>
          </c:spPr>
          <c:marker>
            <c:symbol val="none"/>
          </c:marker>
          <c:xVal>
            <c:numRef>
              <c:f>Sheet4!$A$3:$A$22</c:f>
              <c:numCache>
                <c:formatCode>General</c:formatCode>
                <c:ptCount val="20"/>
                <c:pt idx="0">
                  <c:v>0</c:v>
                </c:pt>
                <c:pt idx="1">
                  <c:v>0.1</c:v>
                </c:pt>
                <c:pt idx="2">
                  <c:v>0.2</c:v>
                </c:pt>
                <c:pt idx="3">
                  <c:v>0.3</c:v>
                </c:pt>
                <c:pt idx="4">
                  <c:v>0.4</c:v>
                </c:pt>
                <c:pt idx="5">
                  <c:v>0.5</c:v>
                </c:pt>
                <c:pt idx="6">
                  <c:v>0.6</c:v>
                </c:pt>
                <c:pt idx="7">
                  <c:v>0.7</c:v>
                </c:pt>
                <c:pt idx="8">
                  <c:v>0.8</c:v>
                </c:pt>
                <c:pt idx="9">
                  <c:v>0.9</c:v>
                </c:pt>
                <c:pt idx="10">
                  <c:v>0.92</c:v>
                </c:pt>
                <c:pt idx="11">
                  <c:v>0.94</c:v>
                </c:pt>
                <c:pt idx="12">
                  <c:v>0.96</c:v>
                </c:pt>
                <c:pt idx="13">
                  <c:v>0.98</c:v>
                </c:pt>
                <c:pt idx="14">
                  <c:v>0.99</c:v>
                </c:pt>
                <c:pt idx="15">
                  <c:v>0.99199999999999999</c:v>
                </c:pt>
                <c:pt idx="16">
                  <c:v>0.99399999999999999</c:v>
                </c:pt>
                <c:pt idx="17">
                  <c:v>0.996</c:v>
                </c:pt>
                <c:pt idx="18">
                  <c:v>0.998</c:v>
                </c:pt>
                <c:pt idx="19">
                  <c:v>1</c:v>
                </c:pt>
              </c:numCache>
            </c:numRef>
          </c:xVal>
          <c:yVal>
            <c:numRef>
              <c:f>Sheet4!$C$3:$C$22</c:f>
              <c:numCache>
                <c:formatCode>General</c:formatCode>
                <c:ptCount val="20"/>
                <c:pt idx="0">
                  <c:v>0.38196601125010515</c:v>
                </c:pt>
                <c:pt idx="1">
                  <c:v>0.4</c:v>
                </c:pt>
                <c:pt idx="2">
                  <c:v>0.42020410288672871</c:v>
                </c:pt>
                <c:pt idx="3">
                  <c:v>0.44308214263914725</c:v>
                </c:pt>
                <c:pt idx="4">
                  <c:v>0.46933761370819255</c:v>
                </c:pt>
                <c:pt idx="5">
                  <c:v>0.5</c:v>
                </c:pt>
                <c:pt idx="6">
                  <c:v>0.53667504192892002</c:v>
                </c:pt>
                <c:pt idx="7">
                  <c:v>0.5821091654199726</c:v>
                </c:pt>
                <c:pt idx="8">
                  <c:v>0.64174243050441604</c:v>
                </c:pt>
                <c:pt idx="9">
                  <c:v>0.7298437881283576</c:v>
                </c:pt>
                <c:pt idx="10">
                  <c:v>0.75434286285828611</c:v>
                </c:pt>
                <c:pt idx="11">
                  <c:v>0.78322074641493855</c:v>
                </c:pt>
                <c:pt idx="12">
                  <c:v>0.81900248757758209</c:v>
                </c:pt>
                <c:pt idx="13">
                  <c:v>0.86822553121242174</c:v>
                </c:pt>
                <c:pt idx="14">
                  <c:v>0.904875078027496</c:v>
                </c:pt>
                <c:pt idx="15">
                  <c:v>0.91446788285760239</c:v>
                </c:pt>
                <c:pt idx="16">
                  <c:v>0.925482260094866</c:v>
                </c:pt>
                <c:pt idx="17">
                  <c:v>0.93872283192177453</c:v>
                </c:pt>
                <c:pt idx="18">
                  <c:v>0.9562674615073099</c:v>
                </c:pt>
                <c:pt idx="19">
                  <c:v>1</c:v>
                </c:pt>
              </c:numCache>
            </c:numRef>
          </c:yVal>
          <c:smooth val="0"/>
          <c:extLst>
            <c:ext xmlns:c16="http://schemas.microsoft.com/office/drawing/2014/chart" uri="{C3380CC4-5D6E-409C-BE32-E72D297353CC}">
              <c16:uniqueId val="{00000000-1B73-43D4-BF89-B5A2EA41AC98}"/>
            </c:ext>
          </c:extLst>
        </c:ser>
        <c:ser>
          <c:idx val="3"/>
          <c:order val="1"/>
          <c:tx>
            <c:v>Chakraborti</c:v>
          </c:tx>
          <c:spPr>
            <a:ln>
              <a:solidFill>
                <a:schemeClr val="accent2"/>
              </a:solidFill>
            </a:ln>
          </c:spPr>
          <c:marker>
            <c:symbol val="none"/>
          </c:marker>
          <c:xVal>
            <c:numRef>
              <c:f>Sheet4!$A$3:$A$22</c:f>
              <c:numCache>
                <c:formatCode>General</c:formatCode>
                <c:ptCount val="20"/>
                <c:pt idx="0">
                  <c:v>0</c:v>
                </c:pt>
                <c:pt idx="1">
                  <c:v>0.1</c:v>
                </c:pt>
                <c:pt idx="2">
                  <c:v>0.2</c:v>
                </c:pt>
                <c:pt idx="3">
                  <c:v>0.3</c:v>
                </c:pt>
                <c:pt idx="4">
                  <c:v>0.4</c:v>
                </c:pt>
                <c:pt idx="5">
                  <c:v>0.5</c:v>
                </c:pt>
                <c:pt idx="6">
                  <c:v>0.6</c:v>
                </c:pt>
                <c:pt idx="7">
                  <c:v>0.7</c:v>
                </c:pt>
                <c:pt idx="8">
                  <c:v>0.8</c:v>
                </c:pt>
                <c:pt idx="9">
                  <c:v>0.9</c:v>
                </c:pt>
                <c:pt idx="10">
                  <c:v>0.92</c:v>
                </c:pt>
                <c:pt idx="11">
                  <c:v>0.94</c:v>
                </c:pt>
                <c:pt idx="12">
                  <c:v>0.96</c:v>
                </c:pt>
                <c:pt idx="13">
                  <c:v>0.98</c:v>
                </c:pt>
                <c:pt idx="14">
                  <c:v>0.99</c:v>
                </c:pt>
                <c:pt idx="15">
                  <c:v>0.99199999999999999</c:v>
                </c:pt>
                <c:pt idx="16">
                  <c:v>0.99399999999999999</c:v>
                </c:pt>
                <c:pt idx="17">
                  <c:v>0.996</c:v>
                </c:pt>
                <c:pt idx="18">
                  <c:v>0.998</c:v>
                </c:pt>
                <c:pt idx="19">
                  <c:v>1</c:v>
                </c:pt>
              </c:numCache>
            </c:numRef>
          </c:xVal>
          <c:yVal>
            <c:numRef>
              <c:f>Sheet4!$A$3:$A$22</c:f>
              <c:numCache>
                <c:formatCode>General</c:formatCode>
                <c:ptCount val="20"/>
                <c:pt idx="0">
                  <c:v>0</c:v>
                </c:pt>
                <c:pt idx="1">
                  <c:v>0.1</c:v>
                </c:pt>
                <c:pt idx="2">
                  <c:v>0.2</c:v>
                </c:pt>
                <c:pt idx="3">
                  <c:v>0.3</c:v>
                </c:pt>
                <c:pt idx="4">
                  <c:v>0.4</c:v>
                </c:pt>
                <c:pt idx="5">
                  <c:v>0.5</c:v>
                </c:pt>
                <c:pt idx="6">
                  <c:v>0.6</c:v>
                </c:pt>
                <c:pt idx="7">
                  <c:v>0.7</c:v>
                </c:pt>
                <c:pt idx="8">
                  <c:v>0.8</c:v>
                </c:pt>
                <c:pt idx="9">
                  <c:v>0.9</c:v>
                </c:pt>
                <c:pt idx="10">
                  <c:v>0.92</c:v>
                </c:pt>
                <c:pt idx="11">
                  <c:v>0.94</c:v>
                </c:pt>
                <c:pt idx="12">
                  <c:v>0.96</c:v>
                </c:pt>
                <c:pt idx="13">
                  <c:v>0.98</c:v>
                </c:pt>
                <c:pt idx="14">
                  <c:v>0.99</c:v>
                </c:pt>
                <c:pt idx="15">
                  <c:v>0.99199999999999999</c:v>
                </c:pt>
                <c:pt idx="16">
                  <c:v>0.99399999999999999</c:v>
                </c:pt>
                <c:pt idx="17">
                  <c:v>0.996</c:v>
                </c:pt>
                <c:pt idx="18">
                  <c:v>0.998</c:v>
                </c:pt>
                <c:pt idx="19">
                  <c:v>1</c:v>
                </c:pt>
              </c:numCache>
            </c:numRef>
          </c:yVal>
          <c:smooth val="0"/>
          <c:extLst>
            <c:ext xmlns:c16="http://schemas.microsoft.com/office/drawing/2014/chart" uri="{C3380CC4-5D6E-409C-BE32-E72D297353CC}">
              <c16:uniqueId val="{00000001-1B73-43D4-BF89-B5A2EA41AC98}"/>
            </c:ext>
          </c:extLst>
        </c:ser>
        <c:dLbls>
          <c:showLegendKey val="0"/>
          <c:showVal val="0"/>
          <c:showCatName val="0"/>
          <c:showSerName val="0"/>
          <c:showPercent val="0"/>
          <c:showBubbleSize val="0"/>
        </c:dLbls>
        <c:axId val="765963856"/>
        <c:axId val="765960904"/>
      </c:scatterChart>
      <c:valAx>
        <c:axId val="765963856"/>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q0</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960904"/>
        <c:crosses val="autoZero"/>
        <c:crossBetween val="midCat"/>
      </c:valAx>
      <c:valAx>
        <c:axId val="7659609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P(q0)</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963856"/>
        <c:crosses val="autoZero"/>
        <c:crossBetween val="midCat"/>
        <c:majorUnit val="0.2"/>
      </c:valAx>
    </c:plotArea>
    <c:legend>
      <c:legendPos val="r"/>
      <c:layout>
        <c:manualLayout>
          <c:xMode val="edge"/>
          <c:yMode val="edge"/>
          <c:x val="0.59365023850217813"/>
          <c:y val="0.58391149023038791"/>
          <c:w val="0.31112535756180187"/>
          <c:h val="0.12847331583552055"/>
        </c:manualLayout>
      </c:layout>
      <c:overlay val="1"/>
      <c:spPr>
        <a:solidFill>
          <a:schemeClr val="bg1"/>
        </a:solidFill>
        <a:ln>
          <a:solidFill>
            <a:schemeClr val="bg1">
              <a:lumMod val="50000"/>
            </a:schemeClr>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ln>
      <a:solidFill>
        <a:schemeClr val="bg1">
          <a:lumMod val="85000"/>
        </a:schemeClr>
      </a:solid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q0 = 0.25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755638696667196"/>
          <c:y val="0.17171296296296296"/>
          <c:w val="0.73167528177794139"/>
          <c:h val="0.62271617089530473"/>
        </c:manualLayout>
      </c:layout>
      <c:scatterChart>
        <c:scatterStyle val="lineMarker"/>
        <c:varyColors val="0"/>
        <c:ser>
          <c:idx val="0"/>
          <c:order val="0"/>
          <c:tx>
            <c:v>Max Ent</c:v>
          </c:tx>
          <c:spPr>
            <a:ln w="19050" cap="rnd">
              <a:solidFill>
                <a:schemeClr val="accent1"/>
              </a:solidFill>
              <a:round/>
            </a:ln>
            <a:effectLst/>
          </c:spPr>
          <c:marker>
            <c:symbol val="none"/>
          </c:marker>
          <c:xVal>
            <c:numRef>
              <c:f>Sheet4!$A$30:$A$53</c:f>
              <c:numCache>
                <c:formatCode>0.00</c:formatCode>
                <c:ptCount val="24"/>
                <c:pt idx="0">
                  <c:v>0.25</c:v>
                </c:pt>
                <c:pt idx="1">
                  <c:v>0.5</c:v>
                </c:pt>
                <c:pt idx="2">
                  <c:v>0.75</c:v>
                </c:pt>
                <c:pt idx="3">
                  <c:v>1</c:v>
                </c:pt>
                <c:pt idx="4">
                  <c:v>1.25</c:v>
                </c:pt>
                <c:pt idx="5">
                  <c:v>1.5</c:v>
                </c:pt>
                <c:pt idx="6">
                  <c:v>1.75</c:v>
                </c:pt>
                <c:pt idx="7">
                  <c:v>2</c:v>
                </c:pt>
                <c:pt idx="8">
                  <c:v>2.25</c:v>
                </c:pt>
                <c:pt idx="9">
                  <c:v>2.5</c:v>
                </c:pt>
                <c:pt idx="10">
                  <c:v>2.75</c:v>
                </c:pt>
                <c:pt idx="11">
                  <c:v>3</c:v>
                </c:pt>
                <c:pt idx="12">
                  <c:v>3.25</c:v>
                </c:pt>
                <c:pt idx="13">
                  <c:v>3.5</c:v>
                </c:pt>
                <c:pt idx="14">
                  <c:v>3.75</c:v>
                </c:pt>
                <c:pt idx="15">
                  <c:v>4</c:v>
                </c:pt>
                <c:pt idx="16">
                  <c:v>4.25</c:v>
                </c:pt>
                <c:pt idx="17">
                  <c:v>4.5</c:v>
                </c:pt>
                <c:pt idx="18">
                  <c:v>4.75</c:v>
                </c:pt>
                <c:pt idx="19">
                  <c:v>5</c:v>
                </c:pt>
                <c:pt idx="20">
                  <c:v>5.25</c:v>
                </c:pt>
                <c:pt idx="21">
                  <c:v>5.5</c:v>
                </c:pt>
                <c:pt idx="22">
                  <c:v>5.75</c:v>
                </c:pt>
                <c:pt idx="23">
                  <c:v>6</c:v>
                </c:pt>
              </c:numCache>
            </c:numRef>
          </c:xVal>
          <c:yVal>
            <c:numRef>
              <c:f>Sheet4!$C$30:$C$53</c:f>
              <c:numCache>
                <c:formatCode>General</c:formatCode>
                <c:ptCount val="24"/>
                <c:pt idx="0">
                  <c:v>0.43127069559115627</c:v>
                </c:pt>
                <c:pt idx="1">
                  <c:v>0.35679433458258142</c:v>
                </c:pt>
                <c:pt idx="2">
                  <c:v>0.29517933514061262</c:v>
                </c:pt>
                <c:pt idx="3">
                  <c:v>0.24420466203867749</c:v>
                </c:pt>
                <c:pt idx="4">
                  <c:v>0.20203283178009843</c:v>
                </c:pt>
                <c:pt idx="5">
                  <c:v>0.16714367685012033</c:v>
                </c:pt>
                <c:pt idx="6">
                  <c:v>0.13827954825374783</c:v>
                </c:pt>
                <c:pt idx="7">
                  <c:v>0.11439998105586018</c:v>
                </c:pt>
                <c:pt idx="8">
                  <c:v>9.4644188752811151E-2</c:v>
                </c:pt>
                <c:pt idx="9">
                  <c:v>7.8300034510529262E-2</c:v>
                </c:pt>
                <c:pt idx="10">
                  <c:v>6.477836077566855E-2</c:v>
                </c:pt>
                <c:pt idx="11">
                  <c:v>5.3591751919577907E-2</c:v>
                </c:pt>
                <c:pt idx="12">
                  <c:v>4.433696437234276E-2</c:v>
                </c:pt>
                <c:pt idx="13">
                  <c:v>3.6680390906128728E-2</c:v>
                </c:pt>
                <c:pt idx="14">
                  <c:v>3.0346035099004159E-2</c:v>
                </c:pt>
                <c:pt idx="15">
                  <c:v>2.5105562494867735E-2</c:v>
                </c:pt>
                <c:pt idx="16">
                  <c:v>2.0770069833748819E-2</c:v>
                </c:pt>
                <c:pt idx="17">
                  <c:v>1.7183275658013711E-2</c:v>
                </c:pt>
                <c:pt idx="18">
                  <c:v>1.421588683633202E-2</c:v>
                </c:pt>
                <c:pt idx="19">
                  <c:v>1.1760937935553E-2</c:v>
                </c:pt>
                <c:pt idx="20">
                  <c:v>9.7299354388796586E-3</c:v>
                </c:pt>
                <c:pt idx="21">
                  <c:v>8.0496678210142079E-3</c:v>
                </c:pt>
                <c:pt idx="22">
                  <c:v>6.6595664930879147E-3</c:v>
                </c:pt>
                <c:pt idx="23">
                  <c:v>5.5095224873852574E-3</c:v>
                </c:pt>
              </c:numCache>
            </c:numRef>
          </c:yVal>
          <c:smooth val="0"/>
          <c:extLst>
            <c:ext xmlns:c16="http://schemas.microsoft.com/office/drawing/2014/chart" uri="{C3380CC4-5D6E-409C-BE32-E72D297353CC}">
              <c16:uniqueId val="{00000000-2745-4865-9628-EBCF75357C84}"/>
            </c:ext>
          </c:extLst>
        </c:ser>
        <c:ser>
          <c:idx val="1"/>
          <c:order val="1"/>
          <c:tx>
            <c:v>Delta</c:v>
          </c:tx>
          <c:spPr>
            <a:ln w="63500" cap="rnd">
              <a:solidFill>
                <a:schemeClr val="accent1"/>
              </a:solidFill>
              <a:round/>
            </a:ln>
            <a:effectLst/>
          </c:spPr>
          <c:marker>
            <c:symbol val="none"/>
          </c:marker>
          <c:xVal>
            <c:numRef>
              <c:f>(Sheet4!$C$25,Sheet4!$C$25)</c:f>
              <c:numCache>
                <c:formatCode>General</c:formatCode>
                <c:ptCount val="2"/>
                <c:pt idx="0">
                  <c:v>0.25</c:v>
                </c:pt>
                <c:pt idx="1">
                  <c:v>0.25</c:v>
                </c:pt>
              </c:numCache>
            </c:numRef>
          </c:xVal>
          <c:yVal>
            <c:numRef>
              <c:f>(Sheet4!$A$29,Sheet4!$C$27)</c:f>
              <c:numCache>
                <c:formatCode>General</c:formatCode>
                <c:ptCount val="2"/>
                <c:pt idx="0" formatCode="0.00">
                  <c:v>0</c:v>
                </c:pt>
                <c:pt idx="1">
                  <c:v>0.43127069559115627</c:v>
                </c:pt>
              </c:numCache>
            </c:numRef>
          </c:yVal>
          <c:smooth val="0"/>
          <c:extLst>
            <c:ext xmlns:c16="http://schemas.microsoft.com/office/drawing/2014/chart" uri="{C3380CC4-5D6E-409C-BE32-E72D297353CC}">
              <c16:uniqueId val="{00000001-2745-4865-9628-EBCF75357C84}"/>
            </c:ext>
          </c:extLst>
        </c:ser>
        <c:ser>
          <c:idx val="2"/>
          <c:order val="2"/>
          <c:tx>
            <c:v>Chakraborti</c:v>
          </c:tx>
          <c:spPr>
            <a:ln w="19050" cap="rnd">
              <a:solidFill>
                <a:schemeClr val="accent2"/>
              </a:solidFill>
              <a:round/>
            </a:ln>
            <a:effectLst/>
          </c:spPr>
          <c:marker>
            <c:symbol val="none"/>
          </c:marker>
          <c:xVal>
            <c:numRef>
              <c:f>Sheet4!$G$30:$G$53</c:f>
              <c:numCache>
                <c:formatCode>0.00</c:formatCode>
                <c:ptCount val="24"/>
                <c:pt idx="0">
                  <c:v>0.25</c:v>
                </c:pt>
                <c:pt idx="1">
                  <c:v>0.5</c:v>
                </c:pt>
                <c:pt idx="2">
                  <c:v>0.75</c:v>
                </c:pt>
                <c:pt idx="3">
                  <c:v>1</c:v>
                </c:pt>
                <c:pt idx="4">
                  <c:v>1.25</c:v>
                </c:pt>
                <c:pt idx="5">
                  <c:v>1.5</c:v>
                </c:pt>
                <c:pt idx="6">
                  <c:v>1.75</c:v>
                </c:pt>
                <c:pt idx="7">
                  <c:v>2</c:v>
                </c:pt>
                <c:pt idx="8">
                  <c:v>2.25</c:v>
                </c:pt>
                <c:pt idx="9">
                  <c:v>2.5</c:v>
                </c:pt>
                <c:pt idx="10">
                  <c:v>2.75</c:v>
                </c:pt>
                <c:pt idx="11">
                  <c:v>3</c:v>
                </c:pt>
                <c:pt idx="12">
                  <c:v>3.25</c:v>
                </c:pt>
                <c:pt idx="13">
                  <c:v>3.5</c:v>
                </c:pt>
                <c:pt idx="14">
                  <c:v>3.75</c:v>
                </c:pt>
                <c:pt idx="15">
                  <c:v>4</c:v>
                </c:pt>
                <c:pt idx="16">
                  <c:v>4.25</c:v>
                </c:pt>
                <c:pt idx="17">
                  <c:v>4.5</c:v>
                </c:pt>
                <c:pt idx="18">
                  <c:v>4.75</c:v>
                </c:pt>
                <c:pt idx="19">
                  <c:v>5</c:v>
                </c:pt>
                <c:pt idx="20">
                  <c:v>5.25</c:v>
                </c:pt>
                <c:pt idx="21">
                  <c:v>5.5</c:v>
                </c:pt>
                <c:pt idx="22">
                  <c:v>5.75</c:v>
                </c:pt>
                <c:pt idx="23">
                  <c:v>6</c:v>
                </c:pt>
              </c:numCache>
            </c:numRef>
          </c:xVal>
          <c:yVal>
            <c:numRef>
              <c:f>Sheet4!$I$30:$I$53</c:f>
              <c:numCache>
                <c:formatCode>General</c:formatCode>
                <c:ptCount val="24"/>
                <c:pt idx="0">
                  <c:v>0.75</c:v>
                </c:pt>
                <c:pt idx="1">
                  <c:v>0.58410058730355363</c:v>
                </c:pt>
                <c:pt idx="2">
                  <c:v>0.45489799478447507</c:v>
                </c:pt>
                <c:pt idx="3">
                  <c:v>0.35427491455576099</c:v>
                </c:pt>
                <c:pt idx="4">
                  <c:v>0.27590958087858175</c:v>
                </c:pt>
                <c:pt idx="5">
                  <c:v>0.21487859764514256</c:v>
                </c:pt>
                <c:pt idx="6">
                  <c:v>0.16734762011132237</c:v>
                </c:pt>
                <c:pt idx="7">
                  <c:v>0.13033045758783385</c:v>
                </c:pt>
                <c:pt idx="8">
                  <c:v>0.10150146242745953</c:v>
                </c:pt>
                <c:pt idx="9">
                  <c:v>7.9049418421398246E-2</c:v>
                </c:pt>
                <c:pt idx="10">
                  <c:v>6.1563748967924103E-2</c:v>
                </c:pt>
                <c:pt idx="11">
                  <c:v>4.7945895905030678E-2</c:v>
                </c:pt>
                <c:pt idx="12">
                  <c:v>3.7340301275897957E-2</c:v>
                </c:pt>
                <c:pt idx="13">
                  <c:v>2.9080655873791508E-2</c:v>
                </c:pt>
                <c:pt idx="14">
                  <c:v>2.2648037566738874E-2</c:v>
                </c:pt>
                <c:pt idx="15">
                  <c:v>1.7638309392006831E-2</c:v>
                </c:pt>
                <c:pt idx="16">
                  <c:v>1.3736729166550634E-2</c:v>
                </c:pt>
                <c:pt idx="17">
                  <c:v>1.0698175431749442E-2</c:v>
                </c:pt>
                <c:pt idx="18">
                  <c:v>8.3317474036817291E-3</c:v>
                </c:pt>
                <c:pt idx="19">
                  <c:v>6.488771402340476E-3</c:v>
                </c:pt>
                <c:pt idx="20">
                  <c:v>5.0534602493140998E-3</c:v>
                </c:pt>
                <c:pt idx="21">
                  <c:v>3.9356387993860383E-3</c:v>
                </c:pt>
                <c:pt idx="22">
                  <c:v>3.0650785788480499E-3</c:v>
                </c:pt>
                <c:pt idx="23">
                  <c:v>2.3870855973822502E-3</c:v>
                </c:pt>
              </c:numCache>
            </c:numRef>
          </c:yVal>
          <c:smooth val="0"/>
          <c:extLst>
            <c:ext xmlns:c16="http://schemas.microsoft.com/office/drawing/2014/chart" uri="{C3380CC4-5D6E-409C-BE32-E72D297353CC}">
              <c16:uniqueId val="{00000002-2745-4865-9628-EBCF75357C84}"/>
            </c:ext>
          </c:extLst>
        </c:ser>
        <c:ser>
          <c:idx val="3"/>
          <c:order val="3"/>
          <c:tx>
            <c:v>Delta</c:v>
          </c:tx>
          <c:spPr>
            <a:ln w="38100" cap="rnd">
              <a:solidFill>
                <a:schemeClr val="accent2"/>
              </a:solidFill>
              <a:round/>
            </a:ln>
            <a:effectLst/>
          </c:spPr>
          <c:marker>
            <c:symbol val="none"/>
          </c:marker>
          <c:xVal>
            <c:numRef>
              <c:f>(Sheet4!$I$25,Sheet4!$I$25)</c:f>
              <c:numCache>
                <c:formatCode>General</c:formatCode>
                <c:ptCount val="2"/>
                <c:pt idx="0">
                  <c:v>0.25</c:v>
                </c:pt>
                <c:pt idx="1">
                  <c:v>0.25</c:v>
                </c:pt>
              </c:numCache>
            </c:numRef>
          </c:xVal>
          <c:yVal>
            <c:numRef>
              <c:f>(Sheet4!$G$29,Sheet4!$I$27)</c:f>
              <c:numCache>
                <c:formatCode>General</c:formatCode>
                <c:ptCount val="2"/>
                <c:pt idx="0" formatCode="0.00">
                  <c:v>0</c:v>
                </c:pt>
                <c:pt idx="1">
                  <c:v>0.25</c:v>
                </c:pt>
              </c:numCache>
            </c:numRef>
          </c:yVal>
          <c:smooth val="0"/>
          <c:extLst>
            <c:ext xmlns:c16="http://schemas.microsoft.com/office/drawing/2014/chart" uri="{C3380CC4-5D6E-409C-BE32-E72D297353CC}">
              <c16:uniqueId val="{00000003-2745-4865-9628-EBCF75357C84}"/>
            </c:ext>
          </c:extLst>
        </c:ser>
        <c:dLbls>
          <c:showLegendKey val="0"/>
          <c:showVal val="0"/>
          <c:showCatName val="0"/>
          <c:showSerName val="0"/>
          <c:showPercent val="0"/>
          <c:showBubbleSize val="0"/>
        </c:dLbls>
        <c:axId val="543056504"/>
        <c:axId val="543054864"/>
      </c:scatterChart>
      <c:valAx>
        <c:axId val="543056504"/>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054864"/>
        <c:crosses val="autoZero"/>
        <c:crossBetween val="midCat"/>
      </c:valAx>
      <c:valAx>
        <c:axId val="5430548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P(q)</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056504"/>
        <c:crosses val="autoZero"/>
        <c:crossBetween val="midCat"/>
        <c:majorUnit val="0.2"/>
      </c:valAx>
      <c:spPr>
        <a:noFill/>
        <a:ln>
          <a:noFill/>
        </a:ln>
        <a:effectLst/>
      </c:spPr>
    </c:plotArea>
    <c:legend>
      <c:legendPos val="r"/>
      <c:layout>
        <c:manualLayout>
          <c:xMode val="edge"/>
          <c:yMode val="edge"/>
          <c:x val="0.59639833610857762"/>
          <c:y val="0.22561242344706911"/>
          <c:w val="0.24267366892869993"/>
          <c:h val="0.31250218722659673"/>
        </c:manualLayout>
      </c:layout>
      <c:overlay val="0"/>
      <c:spPr>
        <a:solidFill>
          <a:schemeClr val="bg1"/>
        </a:solidFill>
        <a:ln>
          <a:solidFill>
            <a:schemeClr val="bg1">
              <a:lumMod val="50000"/>
            </a:schemeClr>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q0 = 0.75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755638696667196"/>
          <c:y val="0.17171296296296296"/>
          <c:w val="0.73167528177794139"/>
          <c:h val="0.62271617089530473"/>
        </c:manualLayout>
      </c:layout>
      <c:scatterChart>
        <c:scatterStyle val="lineMarker"/>
        <c:varyColors val="0"/>
        <c:ser>
          <c:idx val="2"/>
          <c:order val="0"/>
          <c:tx>
            <c:v>Chakraborti</c:v>
          </c:tx>
          <c:spPr>
            <a:ln w="19050" cap="rnd">
              <a:solidFill>
                <a:schemeClr val="accent2"/>
              </a:solidFill>
              <a:round/>
            </a:ln>
            <a:effectLst/>
          </c:spPr>
          <c:marker>
            <c:symbol val="none"/>
          </c:marker>
          <c:xVal>
            <c:numRef>
              <c:f>Sheet4!$G$32:$G$53</c:f>
              <c:numCache>
                <c:formatCode>0.00</c:formatCode>
                <c:ptCount val="22"/>
                <c:pt idx="0">
                  <c:v>0.75</c:v>
                </c:pt>
                <c:pt idx="1">
                  <c:v>1</c:v>
                </c:pt>
                <c:pt idx="2">
                  <c:v>1.25</c:v>
                </c:pt>
                <c:pt idx="3">
                  <c:v>1.5</c:v>
                </c:pt>
                <c:pt idx="4">
                  <c:v>1.75</c:v>
                </c:pt>
                <c:pt idx="5">
                  <c:v>2</c:v>
                </c:pt>
                <c:pt idx="6">
                  <c:v>2.25</c:v>
                </c:pt>
                <c:pt idx="7">
                  <c:v>2.5</c:v>
                </c:pt>
                <c:pt idx="8">
                  <c:v>2.75</c:v>
                </c:pt>
                <c:pt idx="9">
                  <c:v>3</c:v>
                </c:pt>
                <c:pt idx="10">
                  <c:v>3.25</c:v>
                </c:pt>
                <c:pt idx="11">
                  <c:v>3.5</c:v>
                </c:pt>
                <c:pt idx="12">
                  <c:v>3.75</c:v>
                </c:pt>
                <c:pt idx="13">
                  <c:v>4</c:v>
                </c:pt>
                <c:pt idx="14">
                  <c:v>4.25</c:v>
                </c:pt>
                <c:pt idx="15">
                  <c:v>4.5</c:v>
                </c:pt>
                <c:pt idx="16">
                  <c:v>4.75</c:v>
                </c:pt>
                <c:pt idx="17">
                  <c:v>5</c:v>
                </c:pt>
                <c:pt idx="18">
                  <c:v>5.25</c:v>
                </c:pt>
                <c:pt idx="19">
                  <c:v>5.5</c:v>
                </c:pt>
                <c:pt idx="20">
                  <c:v>5.75</c:v>
                </c:pt>
                <c:pt idx="21">
                  <c:v>6</c:v>
                </c:pt>
              </c:numCache>
            </c:numRef>
          </c:xVal>
          <c:yVal>
            <c:numRef>
              <c:f>Sheet4!$K$32:$K$53</c:f>
              <c:numCache>
                <c:formatCode>General</c:formatCode>
                <c:ptCount val="22"/>
                <c:pt idx="0">
                  <c:v>0.25</c:v>
                </c:pt>
                <c:pt idx="1">
                  <c:v>0.19470019576785122</c:v>
                </c:pt>
                <c:pt idx="2">
                  <c:v>0.15163266492815836</c:v>
                </c:pt>
                <c:pt idx="3">
                  <c:v>0.11809163818525367</c:v>
                </c:pt>
                <c:pt idx="4">
                  <c:v>9.1969860292860584E-2</c:v>
                </c:pt>
                <c:pt idx="5">
                  <c:v>7.1626199215047523E-2</c:v>
                </c:pt>
                <c:pt idx="6">
                  <c:v>5.5782540037107455E-2</c:v>
                </c:pt>
                <c:pt idx="7">
                  <c:v>4.3443485862611285E-2</c:v>
                </c:pt>
                <c:pt idx="8">
                  <c:v>3.3833820809153176E-2</c:v>
                </c:pt>
                <c:pt idx="9">
                  <c:v>2.6349806140466083E-2</c:v>
                </c:pt>
                <c:pt idx="10">
                  <c:v>2.05212496559747E-2</c:v>
                </c:pt>
                <c:pt idx="11">
                  <c:v>1.5981965301676893E-2</c:v>
                </c:pt>
                <c:pt idx="12">
                  <c:v>1.2446767091965986E-2</c:v>
                </c:pt>
                <c:pt idx="13">
                  <c:v>9.6935519579305022E-3</c:v>
                </c:pt>
                <c:pt idx="14">
                  <c:v>7.5493458555796252E-3</c:v>
                </c:pt>
                <c:pt idx="15">
                  <c:v>5.8794364640022767E-3</c:v>
                </c:pt>
                <c:pt idx="16">
                  <c:v>4.5789097221835447E-3</c:v>
                </c:pt>
                <c:pt idx="17">
                  <c:v>3.5660584772498139E-3</c:v>
                </c:pt>
                <c:pt idx="18">
                  <c:v>2.7772491345605765E-3</c:v>
                </c:pt>
                <c:pt idx="19">
                  <c:v>2.1629238007801585E-3</c:v>
                </c:pt>
                <c:pt idx="20">
                  <c:v>1.6844867497713668E-3</c:v>
                </c:pt>
                <c:pt idx="21">
                  <c:v>1.3118795997953462E-3</c:v>
                </c:pt>
              </c:numCache>
            </c:numRef>
          </c:yVal>
          <c:smooth val="0"/>
          <c:extLst>
            <c:ext xmlns:c16="http://schemas.microsoft.com/office/drawing/2014/chart" uri="{C3380CC4-5D6E-409C-BE32-E72D297353CC}">
              <c16:uniqueId val="{00000000-37AD-4608-8932-287766A26492}"/>
            </c:ext>
          </c:extLst>
        </c:ser>
        <c:ser>
          <c:idx val="3"/>
          <c:order val="1"/>
          <c:tx>
            <c:v>Delta</c:v>
          </c:tx>
          <c:spPr>
            <a:ln w="63500" cap="rnd">
              <a:solidFill>
                <a:schemeClr val="accent2"/>
              </a:solidFill>
              <a:round/>
            </a:ln>
            <a:effectLst/>
          </c:spPr>
          <c:marker>
            <c:symbol val="none"/>
          </c:marker>
          <c:xVal>
            <c:numRef>
              <c:f>(Sheet4!$K$25,Sheet4!$K$25)</c:f>
              <c:numCache>
                <c:formatCode>General</c:formatCode>
                <c:ptCount val="2"/>
                <c:pt idx="0">
                  <c:v>0.75</c:v>
                </c:pt>
                <c:pt idx="1">
                  <c:v>0.75</c:v>
                </c:pt>
              </c:numCache>
            </c:numRef>
          </c:xVal>
          <c:yVal>
            <c:numRef>
              <c:f>(Sheet4!$G$29,Sheet4!$K$27)</c:f>
              <c:numCache>
                <c:formatCode>General</c:formatCode>
                <c:ptCount val="2"/>
                <c:pt idx="0" formatCode="0.00">
                  <c:v>0</c:v>
                </c:pt>
                <c:pt idx="1">
                  <c:v>0.75</c:v>
                </c:pt>
              </c:numCache>
            </c:numRef>
          </c:yVal>
          <c:smooth val="0"/>
          <c:extLst>
            <c:ext xmlns:c16="http://schemas.microsoft.com/office/drawing/2014/chart" uri="{C3380CC4-5D6E-409C-BE32-E72D297353CC}">
              <c16:uniqueId val="{00000001-37AD-4608-8932-287766A26492}"/>
            </c:ext>
          </c:extLst>
        </c:ser>
        <c:ser>
          <c:idx val="0"/>
          <c:order val="2"/>
          <c:tx>
            <c:v>Max Ent</c:v>
          </c:tx>
          <c:spPr>
            <a:ln w="19050" cap="rnd">
              <a:solidFill>
                <a:schemeClr val="accent1"/>
              </a:solidFill>
              <a:round/>
            </a:ln>
            <a:effectLst/>
          </c:spPr>
          <c:marker>
            <c:symbol val="none"/>
          </c:marker>
          <c:xVal>
            <c:numRef>
              <c:f>Sheet4!$A$32:$A$53</c:f>
              <c:numCache>
                <c:formatCode>0.00</c:formatCode>
                <c:ptCount val="22"/>
                <c:pt idx="0">
                  <c:v>0.75</c:v>
                </c:pt>
                <c:pt idx="1">
                  <c:v>1</c:v>
                </c:pt>
                <c:pt idx="2">
                  <c:v>1.25</c:v>
                </c:pt>
                <c:pt idx="3">
                  <c:v>1.5</c:v>
                </c:pt>
                <c:pt idx="4">
                  <c:v>1.75</c:v>
                </c:pt>
                <c:pt idx="5">
                  <c:v>2</c:v>
                </c:pt>
                <c:pt idx="6">
                  <c:v>2.25</c:v>
                </c:pt>
                <c:pt idx="7">
                  <c:v>2.5</c:v>
                </c:pt>
                <c:pt idx="8">
                  <c:v>2.75</c:v>
                </c:pt>
                <c:pt idx="9">
                  <c:v>3</c:v>
                </c:pt>
                <c:pt idx="10">
                  <c:v>3.25</c:v>
                </c:pt>
                <c:pt idx="11">
                  <c:v>3.5</c:v>
                </c:pt>
                <c:pt idx="12">
                  <c:v>3.75</c:v>
                </c:pt>
                <c:pt idx="13">
                  <c:v>4</c:v>
                </c:pt>
                <c:pt idx="14">
                  <c:v>4.25</c:v>
                </c:pt>
                <c:pt idx="15">
                  <c:v>4.5</c:v>
                </c:pt>
                <c:pt idx="16">
                  <c:v>4.75</c:v>
                </c:pt>
                <c:pt idx="17">
                  <c:v>5</c:v>
                </c:pt>
                <c:pt idx="18">
                  <c:v>5.25</c:v>
                </c:pt>
                <c:pt idx="19">
                  <c:v>5.5</c:v>
                </c:pt>
                <c:pt idx="20">
                  <c:v>5.75</c:v>
                </c:pt>
                <c:pt idx="21">
                  <c:v>6</c:v>
                </c:pt>
              </c:numCache>
            </c:numRef>
          </c:xVal>
          <c:yVal>
            <c:numRef>
              <c:f>Sheet4!$E$32:$E$53</c:f>
              <c:numCache>
                <c:formatCode>General</c:formatCode>
                <c:ptCount val="22"/>
                <c:pt idx="0">
                  <c:v>0.60961179679779243</c:v>
                </c:pt>
                <c:pt idx="1">
                  <c:v>0.41258166118267287</c:v>
                </c:pt>
                <c:pt idx="2">
                  <c:v>0.27923282987372516</c:v>
                </c:pt>
                <c:pt idx="3">
                  <c:v>0.18898312895387429</c:v>
                </c:pt>
                <c:pt idx="4">
                  <c:v>0.12790266475953976</c:v>
                </c:pt>
                <c:pt idx="5">
                  <c:v>8.6563767586809462E-2</c:v>
                </c:pt>
                <c:pt idx="6">
                  <c:v>5.8585846298908117E-2</c:v>
                </c:pt>
                <c:pt idx="7">
                  <c:v>3.9650554524642667E-2</c:v>
                </c:pt>
                <c:pt idx="8">
                  <c:v>2.6835260962014339E-2</c:v>
                </c:pt>
                <c:pt idx="9">
                  <c:v>1.8161946018985735E-2</c:v>
                </c:pt>
                <c:pt idx="10">
                  <c:v>1.2291897726035443E-2</c:v>
                </c:pt>
                <c:pt idx="11">
                  <c:v>8.3190837341643557E-3</c:v>
                </c:pt>
                <c:pt idx="12">
                  <c:v>5.6303067043464326E-3</c:v>
                </c:pt>
                <c:pt idx="13">
                  <c:v>3.8105583016099587E-3</c:v>
                </c:pt>
                <c:pt idx="14">
                  <c:v>2.5789633376027779E-3</c:v>
                </c:pt>
                <c:pt idx="15">
                  <c:v>1.7454271448593751E-3</c:v>
                </c:pt>
                <c:pt idx="16">
                  <c:v>1.1812947759248784E-3</c:v>
                </c:pt>
                <c:pt idx="17">
                  <c:v>7.9949332273037224E-4</c:v>
                </c:pt>
                <c:pt idx="18">
                  <c:v>5.4109235570775E-4</c:v>
                </c:pt>
                <c:pt idx="19">
                  <c:v>3.6620810841231024E-4</c:v>
                </c:pt>
                <c:pt idx="20">
                  <c:v>2.4784748343285743E-4</c:v>
                </c:pt>
                <c:pt idx="21">
                  <c:v>1.6774171197443547E-4</c:v>
                </c:pt>
              </c:numCache>
            </c:numRef>
          </c:yVal>
          <c:smooth val="0"/>
          <c:extLst>
            <c:ext xmlns:c16="http://schemas.microsoft.com/office/drawing/2014/chart" uri="{C3380CC4-5D6E-409C-BE32-E72D297353CC}">
              <c16:uniqueId val="{00000002-37AD-4608-8932-287766A26492}"/>
            </c:ext>
          </c:extLst>
        </c:ser>
        <c:ser>
          <c:idx val="1"/>
          <c:order val="3"/>
          <c:tx>
            <c:v>Delta</c:v>
          </c:tx>
          <c:spPr>
            <a:ln w="38100" cap="rnd">
              <a:solidFill>
                <a:schemeClr val="accent1"/>
              </a:solidFill>
              <a:round/>
            </a:ln>
            <a:effectLst/>
          </c:spPr>
          <c:marker>
            <c:symbol val="none"/>
          </c:marker>
          <c:xVal>
            <c:numRef>
              <c:f>(Sheet4!$E$25,Sheet4!$E$25)</c:f>
              <c:numCache>
                <c:formatCode>General</c:formatCode>
                <c:ptCount val="2"/>
                <c:pt idx="0">
                  <c:v>0.75</c:v>
                </c:pt>
                <c:pt idx="1">
                  <c:v>0.75</c:v>
                </c:pt>
              </c:numCache>
            </c:numRef>
          </c:xVal>
          <c:yVal>
            <c:numRef>
              <c:f>(Sheet4!$A$29,Sheet4!$E$27)</c:f>
              <c:numCache>
                <c:formatCode>General</c:formatCode>
                <c:ptCount val="2"/>
                <c:pt idx="0" formatCode="0.00">
                  <c:v>0</c:v>
                </c:pt>
                <c:pt idx="1">
                  <c:v>0.60961179679779243</c:v>
                </c:pt>
              </c:numCache>
            </c:numRef>
          </c:yVal>
          <c:smooth val="0"/>
          <c:extLst>
            <c:ext xmlns:c16="http://schemas.microsoft.com/office/drawing/2014/chart" uri="{C3380CC4-5D6E-409C-BE32-E72D297353CC}">
              <c16:uniqueId val="{00000003-37AD-4608-8932-287766A26492}"/>
            </c:ext>
          </c:extLst>
        </c:ser>
        <c:dLbls>
          <c:showLegendKey val="0"/>
          <c:showVal val="0"/>
          <c:showCatName val="0"/>
          <c:showSerName val="0"/>
          <c:showPercent val="0"/>
          <c:showBubbleSize val="0"/>
        </c:dLbls>
        <c:axId val="543056504"/>
        <c:axId val="543054864"/>
      </c:scatterChart>
      <c:valAx>
        <c:axId val="543056504"/>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054864"/>
        <c:crosses val="autoZero"/>
        <c:crossBetween val="midCat"/>
      </c:valAx>
      <c:valAx>
        <c:axId val="5430548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P(q)</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056504"/>
        <c:crosses val="autoZero"/>
        <c:crossBetween val="midCat"/>
        <c:majorUnit val="0.2"/>
      </c:valAx>
      <c:spPr>
        <a:noFill/>
        <a:ln>
          <a:noFill/>
        </a:ln>
        <a:effectLst/>
      </c:spPr>
    </c:plotArea>
    <c:legend>
      <c:legendPos val="r"/>
      <c:layout>
        <c:manualLayout>
          <c:xMode val="edge"/>
          <c:yMode val="edge"/>
          <c:x val="0.51596933426217162"/>
          <c:y val="0.22561242344706911"/>
          <c:w val="0.32310274218403662"/>
          <c:h val="0.31250218722659673"/>
        </c:manualLayout>
      </c:layout>
      <c:overlay val="0"/>
      <c:spPr>
        <a:solidFill>
          <a:schemeClr val="bg1"/>
        </a:solidFill>
        <a:ln>
          <a:solidFill>
            <a:schemeClr val="bg1">
              <a:lumMod val="50000"/>
            </a:schemeClr>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6933110633898"/>
          <c:y val="5.0925925925925923E-2"/>
          <c:w val="0.74907404756223672"/>
          <c:h val="0.74350320793234181"/>
        </c:manualLayout>
      </c:layout>
      <c:scatterChart>
        <c:scatterStyle val="lineMarker"/>
        <c:varyColors val="0"/>
        <c:ser>
          <c:idx val="0"/>
          <c:order val="0"/>
          <c:tx>
            <c:v>Max ent</c:v>
          </c:tx>
          <c:spPr>
            <a:ln w="19050" cap="rnd">
              <a:solidFill>
                <a:schemeClr val="accent1"/>
              </a:solidFill>
              <a:round/>
            </a:ln>
            <a:effectLst/>
          </c:spPr>
          <c:marker>
            <c:symbol val="none"/>
          </c:marker>
          <c:xVal>
            <c:numRef>
              <c:f>Sheet4!$A$3:$A$22</c:f>
              <c:numCache>
                <c:formatCode>General</c:formatCode>
                <c:ptCount val="20"/>
                <c:pt idx="0">
                  <c:v>0</c:v>
                </c:pt>
                <c:pt idx="1">
                  <c:v>0.1</c:v>
                </c:pt>
                <c:pt idx="2">
                  <c:v>0.2</c:v>
                </c:pt>
                <c:pt idx="3">
                  <c:v>0.3</c:v>
                </c:pt>
                <c:pt idx="4">
                  <c:v>0.4</c:v>
                </c:pt>
                <c:pt idx="5">
                  <c:v>0.5</c:v>
                </c:pt>
                <c:pt idx="6">
                  <c:v>0.6</c:v>
                </c:pt>
                <c:pt idx="7">
                  <c:v>0.7</c:v>
                </c:pt>
                <c:pt idx="8">
                  <c:v>0.8</c:v>
                </c:pt>
                <c:pt idx="9">
                  <c:v>0.9</c:v>
                </c:pt>
                <c:pt idx="10">
                  <c:v>0.92</c:v>
                </c:pt>
                <c:pt idx="11">
                  <c:v>0.94</c:v>
                </c:pt>
                <c:pt idx="12">
                  <c:v>0.96</c:v>
                </c:pt>
                <c:pt idx="13">
                  <c:v>0.98</c:v>
                </c:pt>
                <c:pt idx="14">
                  <c:v>0.99</c:v>
                </c:pt>
                <c:pt idx="15">
                  <c:v>0.99199999999999999</c:v>
                </c:pt>
                <c:pt idx="16">
                  <c:v>0.99399999999999999</c:v>
                </c:pt>
                <c:pt idx="17">
                  <c:v>0.996</c:v>
                </c:pt>
                <c:pt idx="18">
                  <c:v>0.998</c:v>
                </c:pt>
                <c:pt idx="19">
                  <c:v>1</c:v>
                </c:pt>
              </c:numCache>
            </c:numRef>
          </c:xVal>
          <c:yVal>
            <c:numRef>
              <c:f>Sheet4!$D$3:$D$22</c:f>
              <c:numCache>
                <c:formatCode>General</c:formatCode>
                <c:ptCount val="20"/>
                <c:pt idx="0">
                  <c:v>1.5804576388691016</c:v>
                </c:pt>
                <c:pt idx="1">
                  <c:v>1.516290731874155</c:v>
                </c:pt>
                <c:pt idx="2">
                  <c:v>1.4468106236038365</c:v>
                </c:pt>
                <c:pt idx="3">
                  <c:v>1.370917959922012</c:v>
                </c:pt>
                <c:pt idx="4">
                  <c:v>1.2870952971487672</c:v>
                </c:pt>
                <c:pt idx="5">
                  <c:v>1.1931471805599454</c:v>
                </c:pt>
                <c:pt idx="6">
                  <c:v>1.0856874617858587</c:v>
                </c:pt>
                <c:pt idx="7">
                  <c:v>0.95898811396955175</c:v>
                </c:pt>
                <c:pt idx="8">
                  <c:v>0.80182582388069901</c:v>
                </c:pt>
                <c:pt idx="9">
                  <c:v>0.58508096847549029</c:v>
                </c:pt>
                <c:pt idx="10">
                  <c:v>0.52756542619586055</c:v>
                </c:pt>
                <c:pt idx="11">
                  <c:v>0.46111995240788906</c:v>
                </c:pt>
                <c:pt idx="12">
                  <c:v>0.38066567022083309</c:v>
                </c:pt>
                <c:pt idx="13">
                  <c:v>0.27307823827322686</c:v>
                </c:pt>
                <c:pt idx="14">
                  <c:v>0.19508330211120137</c:v>
                </c:pt>
                <c:pt idx="15">
                  <c:v>0.17494504880360456</c:v>
                </c:pt>
                <c:pt idx="16">
                  <c:v>0.15195805497221121</c:v>
                </c:pt>
                <c:pt idx="17">
                  <c:v>0.12451218509665415</c:v>
                </c:pt>
                <c:pt idx="18">
                  <c:v>8.8450172100999425E-2</c:v>
                </c:pt>
                <c:pt idx="19">
                  <c:v>0</c:v>
                </c:pt>
              </c:numCache>
            </c:numRef>
          </c:yVal>
          <c:smooth val="0"/>
          <c:extLst>
            <c:ext xmlns:c16="http://schemas.microsoft.com/office/drawing/2014/chart" uri="{C3380CC4-5D6E-409C-BE32-E72D297353CC}">
              <c16:uniqueId val="{00000000-9559-4BE9-AC9E-C5E85B0E0D58}"/>
            </c:ext>
          </c:extLst>
        </c:ser>
        <c:ser>
          <c:idx val="1"/>
          <c:order val="1"/>
          <c:tx>
            <c:v>Chakraborti</c:v>
          </c:tx>
          <c:spPr>
            <a:ln w="19050" cap="rnd">
              <a:solidFill>
                <a:schemeClr val="accent2"/>
              </a:solidFill>
              <a:round/>
            </a:ln>
            <a:effectLst/>
          </c:spPr>
          <c:marker>
            <c:symbol val="none"/>
          </c:marker>
          <c:xVal>
            <c:numRef>
              <c:f>Sheet4!$G$3:$G$22</c:f>
              <c:numCache>
                <c:formatCode>General</c:formatCode>
                <c:ptCount val="20"/>
                <c:pt idx="0">
                  <c:v>0</c:v>
                </c:pt>
                <c:pt idx="1">
                  <c:v>0.1</c:v>
                </c:pt>
                <c:pt idx="2">
                  <c:v>0.2</c:v>
                </c:pt>
                <c:pt idx="3">
                  <c:v>0.3</c:v>
                </c:pt>
                <c:pt idx="4">
                  <c:v>0.4</c:v>
                </c:pt>
                <c:pt idx="5">
                  <c:v>0.5</c:v>
                </c:pt>
                <c:pt idx="6">
                  <c:v>0.6</c:v>
                </c:pt>
                <c:pt idx="7">
                  <c:v>0.7</c:v>
                </c:pt>
                <c:pt idx="8">
                  <c:v>0.8</c:v>
                </c:pt>
                <c:pt idx="9">
                  <c:v>0.9</c:v>
                </c:pt>
                <c:pt idx="10">
                  <c:v>0.92</c:v>
                </c:pt>
                <c:pt idx="11">
                  <c:v>0.94</c:v>
                </c:pt>
                <c:pt idx="12">
                  <c:v>0.96</c:v>
                </c:pt>
                <c:pt idx="13">
                  <c:v>0.98</c:v>
                </c:pt>
                <c:pt idx="14">
                  <c:v>0.99</c:v>
                </c:pt>
                <c:pt idx="15">
                  <c:v>0.99199999999999999</c:v>
                </c:pt>
                <c:pt idx="16">
                  <c:v>0.99399999999999999</c:v>
                </c:pt>
                <c:pt idx="17">
                  <c:v>0.996</c:v>
                </c:pt>
                <c:pt idx="18">
                  <c:v>0.998</c:v>
                </c:pt>
                <c:pt idx="19">
                  <c:v>1</c:v>
                </c:pt>
              </c:numCache>
            </c:numRef>
          </c:xVal>
          <c:yVal>
            <c:numRef>
              <c:f>Sheet4!$H$3:$H$22</c:f>
              <c:numCache>
                <c:formatCode>General</c:formatCode>
                <c:ptCount val="20"/>
                <c:pt idx="0">
                  <c:v>1</c:v>
                </c:pt>
                <c:pt idx="1">
                  <c:v>1.2250829733914481</c:v>
                </c:pt>
                <c:pt idx="2">
                  <c:v>1.3004024235381879</c:v>
                </c:pt>
                <c:pt idx="3">
                  <c:v>1.3108643020548933</c:v>
                </c:pt>
                <c:pt idx="4">
                  <c:v>1.2730116670092566</c:v>
                </c:pt>
                <c:pt idx="5">
                  <c:v>1.1931471805599454</c:v>
                </c:pt>
                <c:pt idx="6">
                  <c:v>1.0730116670092564</c:v>
                </c:pt>
                <c:pt idx="7">
                  <c:v>0.91086430205489344</c:v>
                </c:pt>
                <c:pt idx="8">
                  <c:v>0.70040242353818782</c:v>
                </c:pt>
                <c:pt idx="9">
                  <c:v>0.42508297339144818</c:v>
                </c:pt>
                <c:pt idx="10">
                  <c:v>0.35876937176858725</c:v>
                </c:pt>
                <c:pt idx="11">
                  <c:v>0.28696752250060453</c:v>
                </c:pt>
                <c:pt idx="12">
                  <c:v>0.20794414773417302</c:v>
                </c:pt>
                <c:pt idx="13">
                  <c:v>0.11803911327973204</c:v>
                </c:pt>
                <c:pt idx="14">
                  <c:v>6.6001534354847458E-2</c:v>
                </c:pt>
                <c:pt idx="15">
                  <c:v>5.4594424222104587E-2</c:v>
                </c:pt>
                <c:pt idx="16">
                  <c:v>4.2677938750134148E-2</c:v>
                </c:pt>
                <c:pt idx="17">
                  <c:v>3.0077832983397723E-2</c:v>
                </c:pt>
                <c:pt idx="18">
                  <c:v>1.6427214862176021E-2</c:v>
                </c:pt>
                <c:pt idx="19">
                  <c:v>0</c:v>
                </c:pt>
              </c:numCache>
            </c:numRef>
          </c:yVal>
          <c:smooth val="0"/>
          <c:extLst>
            <c:ext xmlns:c16="http://schemas.microsoft.com/office/drawing/2014/chart" uri="{C3380CC4-5D6E-409C-BE32-E72D297353CC}">
              <c16:uniqueId val="{00000001-9559-4BE9-AC9E-C5E85B0E0D58}"/>
            </c:ext>
          </c:extLst>
        </c:ser>
        <c:dLbls>
          <c:showLegendKey val="0"/>
          <c:showVal val="0"/>
          <c:showCatName val="0"/>
          <c:showSerName val="0"/>
          <c:showPercent val="0"/>
          <c:showBubbleSize val="0"/>
        </c:dLbls>
        <c:axId val="519246968"/>
        <c:axId val="519245984"/>
      </c:scatterChart>
      <c:valAx>
        <c:axId val="519246968"/>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q0</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245984"/>
        <c:crosses val="autoZero"/>
        <c:crossBetween val="midCat"/>
      </c:valAx>
      <c:valAx>
        <c:axId val="519245984"/>
        <c:scaling>
          <c:orientation val="minMax"/>
          <c:max val="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246968"/>
        <c:crosses val="autoZero"/>
        <c:crossBetween val="midCat"/>
        <c:majorUnit val="0.5"/>
      </c:valAx>
      <c:spPr>
        <a:noFill/>
        <a:ln>
          <a:noFill/>
        </a:ln>
        <a:effectLst/>
      </c:spPr>
    </c:plotArea>
    <c:legend>
      <c:legendPos val="r"/>
      <c:layout>
        <c:manualLayout>
          <c:xMode val="edge"/>
          <c:yMode val="edge"/>
          <c:x val="0.61866634852461622"/>
          <c:y val="0.10243000874890641"/>
          <c:w val="0.29525300246560088"/>
          <c:h val="0.15625109361329836"/>
        </c:manualLayout>
      </c:layout>
      <c:overlay val="0"/>
      <c:spPr>
        <a:solidFill>
          <a:schemeClr val="bg1"/>
        </a:solidFill>
        <a:ln>
          <a:solidFill>
            <a:schemeClr val="bg1">
              <a:lumMod val="50000"/>
            </a:schemeClr>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0D7FE-39BB-43A5-B49E-570BCF79926B}"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75F20-8C43-433A-8929-7126DB36443B}" type="slidenum">
              <a:rPr lang="en-US" smtClean="0"/>
              <a:t>‹#›</a:t>
            </a:fld>
            <a:endParaRPr lang="en-US"/>
          </a:p>
        </p:txBody>
      </p:sp>
    </p:spTree>
    <p:extLst>
      <p:ext uri="{BB962C8B-B14F-4D97-AF65-F5344CB8AC3E}">
        <p14:creationId xmlns:p14="http://schemas.microsoft.com/office/powerpoint/2010/main" val="111969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D61FC5-114A-4A82-86AE-EA80CA3B1BDE}" type="datetime1">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290452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CA2D06-B8CC-4EBD-87F3-DB344DB460DC}" type="datetime1">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128242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86983-0F5D-4D36-A107-480452C4B415}" type="datetime1">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76616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11B4B1-F667-4710-9256-06CC05B4BA20}" type="datetime1">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60552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BFB2C-CF6C-4A2C-B4C0-1C96E99CCC34}" type="datetime1">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189601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7A0D4F-ED38-4472-9373-D374DAF6BD95}" type="datetime1">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50602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85D72F-735C-4138-A8C1-33B030B726E0}" type="datetime1">
              <a:rPr lang="en-US" smtClean="0"/>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153885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571919-A37D-48AD-9F5C-BA7AA7E2D255}" type="datetime1">
              <a:rPr lang="en-US" smtClean="0"/>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17078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D74CF-5C00-4657-BF73-F49D4067AD66}" type="datetime1">
              <a:rPr lang="en-US" smtClean="0"/>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374308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E09D74-42B2-49CC-B121-43EE78A75E19}" type="datetime1">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108690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3AD530-6D21-4FB9-8DE2-77FD84DCF43E}" type="datetime1">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FEB5B-16A8-4DEE-BB2E-0D48B630DA04}" type="slidenum">
              <a:rPr lang="en-US" smtClean="0"/>
              <a:t>‹#›</a:t>
            </a:fld>
            <a:endParaRPr lang="en-US"/>
          </a:p>
        </p:txBody>
      </p:sp>
    </p:spTree>
    <p:extLst>
      <p:ext uri="{BB962C8B-B14F-4D97-AF65-F5344CB8AC3E}">
        <p14:creationId xmlns:p14="http://schemas.microsoft.com/office/powerpoint/2010/main" val="327334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862B0-A3CF-4C32-BD61-EBFCE73608B5}" type="datetime1">
              <a:rPr lang="en-US" smtClean="0"/>
              <a:t>10/25/2021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FEB5B-16A8-4DEE-BB2E-0D48B630DA04}" type="slidenum">
              <a:rPr lang="en-US" smtClean="0"/>
              <a:t>‹#›</a:t>
            </a:fld>
            <a:endParaRPr lang="en-US"/>
          </a:p>
        </p:txBody>
      </p:sp>
    </p:spTree>
    <p:extLst>
      <p:ext uri="{BB962C8B-B14F-4D97-AF65-F5344CB8AC3E}">
        <p14:creationId xmlns:p14="http://schemas.microsoft.com/office/powerpoint/2010/main" val="4035334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35.tmp"/></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9452"/>
            <a:ext cx="9144000" cy="3122762"/>
          </a:xfrm>
        </p:spPr>
        <p:txBody>
          <a:bodyPr>
            <a:normAutofit/>
          </a:bodyPr>
          <a:lstStyle/>
          <a:p>
            <a:r>
              <a:rPr lang="en-US" dirty="0"/>
              <a:t>MSDM 5003 Lecture 8</a:t>
            </a:r>
            <a:br>
              <a:rPr lang="en-US" dirty="0"/>
            </a:br>
            <a:r>
              <a:rPr lang="en-US" sz="4000" dirty="0"/>
              <a:t>26 October 2021</a:t>
            </a:r>
            <a:br>
              <a:rPr lang="en-US" sz="4000" dirty="0"/>
            </a:br>
            <a:br>
              <a:rPr lang="en-US" sz="4000" dirty="0"/>
            </a:br>
            <a:r>
              <a:rPr lang="en-US" b="1" dirty="0"/>
              <a:t>Wealth Distribution</a:t>
            </a:r>
            <a:endParaRPr lang="en-US" sz="4000" b="1" dirty="0"/>
          </a:p>
        </p:txBody>
      </p:sp>
      <p:sp>
        <p:nvSpPr>
          <p:cNvPr id="3" name="Subtitle 2"/>
          <p:cNvSpPr>
            <a:spLocks noGrp="1"/>
          </p:cNvSpPr>
          <p:nvPr>
            <p:ph type="subTitle" idx="1"/>
          </p:nvPr>
        </p:nvSpPr>
        <p:spPr>
          <a:xfrm>
            <a:off x="1524000" y="3159382"/>
            <a:ext cx="9144000" cy="3705438"/>
          </a:xfrm>
        </p:spPr>
        <p:txBody>
          <a:bodyPr>
            <a:noAutofit/>
          </a:bodyPr>
          <a:lstStyle/>
          <a:p>
            <a:pPr algn="l"/>
            <a:r>
              <a:rPr lang="en-US" dirty="0"/>
              <a:t>Outline:</a:t>
            </a:r>
          </a:p>
          <a:p>
            <a:pPr algn="l"/>
            <a:r>
              <a:rPr lang="en-US" dirty="0"/>
              <a:t>9.1 Kinetic theory of gases</a:t>
            </a:r>
          </a:p>
          <a:p>
            <a:pPr algn="l"/>
            <a:r>
              <a:rPr lang="en-US" dirty="0"/>
              <a:t>9.2 The asset exchange model of wealth distribution</a:t>
            </a:r>
          </a:p>
          <a:p>
            <a:pPr algn="l"/>
            <a:r>
              <a:rPr lang="en-US" dirty="0"/>
              <a:t>	Random sharing model</a:t>
            </a:r>
          </a:p>
          <a:p>
            <a:pPr algn="l"/>
            <a:r>
              <a:rPr lang="en-US" dirty="0"/>
              <a:t>	Model with uniform savings</a:t>
            </a:r>
          </a:p>
          <a:p>
            <a:pPr algn="l"/>
            <a:r>
              <a:rPr lang="en-US" dirty="0"/>
              <a:t>	Model with non-uniform savings</a:t>
            </a:r>
          </a:p>
          <a:p>
            <a:pPr algn="l"/>
            <a:r>
              <a:rPr lang="en-US" dirty="0"/>
              <a:t>9.3 Comparison with real data</a:t>
            </a:r>
          </a:p>
          <a:p>
            <a:pPr algn="l"/>
            <a:r>
              <a:rPr lang="en-US" dirty="0"/>
              <a:t>9.4 A minimal model of interacting selfish agents</a:t>
            </a:r>
          </a:p>
          <a:p>
            <a:pPr algn="l"/>
            <a:endParaRPr lang="en-US"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a:t>
            </a:fld>
            <a:endParaRPr lang="en-US" sz="1400" dirty="0">
              <a:solidFill>
                <a:schemeClr val="tx1"/>
              </a:solidFill>
            </a:endParaRPr>
          </a:p>
        </p:txBody>
      </p:sp>
    </p:spTree>
    <p:extLst>
      <p:ext uri="{BB962C8B-B14F-4D97-AF65-F5344CB8AC3E}">
        <p14:creationId xmlns:p14="http://schemas.microsoft.com/office/powerpoint/2010/main" val="1625755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Constrained Maximization of Entropy</a:t>
            </a:r>
            <a:endParaRPr lang="en-US"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10</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8" name="Subtitle 2"/>
              <p:cNvSpPr txBox="1">
                <a:spLocks/>
              </p:cNvSpPr>
              <p:nvPr/>
            </p:nvSpPr>
            <p:spPr>
              <a:xfrm>
                <a:off x="437610" y="1601020"/>
                <a:ext cx="11220989" cy="42917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Introducing the </a:t>
                </a:r>
                <a:r>
                  <a:rPr lang="en-US" dirty="0" err="1"/>
                  <a:t>Lagrangian</a:t>
                </a: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i="1" smtClean="0">
                          <a:latin typeface="Cambria Math" panose="02040503050406030204" pitchFamily="18" charset="0"/>
                        </a:rPr>
                        <m:t>=</m:t>
                      </m:r>
                      <m:r>
                        <a:rPr lang="en-US" b="0" i="1" smtClean="0">
                          <a:latin typeface="Cambria Math" panose="02040503050406030204" pitchFamily="18" charset="0"/>
                        </a:rPr>
                        <m:t>−</m:t>
                      </m:r>
                      <m:r>
                        <a:rPr lang="en-US" i="1" smtClean="0">
                          <a:latin typeface="Cambria Math" panose="02040503050406030204" pitchFamily="18" charset="0"/>
                        </a:rPr>
                        <m:t>𝑁</m:t>
                      </m:r>
                      <m:sSub>
                        <m:sSubPr>
                          <m:ctrlPr>
                            <a:rPr lang="en-US" i="1" smtClean="0">
                              <a:latin typeface="Cambria Math" panose="02040503050406030204" pitchFamily="18" charset="0"/>
                            </a:rPr>
                          </m:ctrlPr>
                        </m:sSubPr>
                        <m:e>
                          <m:r>
                            <a:rPr lang="en-US" i="1" smtClean="0">
                              <a:latin typeface="Cambria Math" panose="02040503050406030204" pitchFamily="18" charset="0"/>
                            </a:rPr>
                            <m:t>𝑘</m:t>
                          </m:r>
                        </m:e>
                        <m:sub>
                          <m:r>
                            <a:rPr lang="en-US" i="1" smtClean="0">
                              <a:latin typeface="Cambria Math" panose="02040503050406030204" pitchFamily="18" charset="0"/>
                            </a:rPr>
                            <m:t>𝐵</m:t>
                          </m:r>
                        </m:sub>
                      </m:sSub>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func>
                        </m:e>
                      </m:nary>
                      <m:r>
                        <a:rPr lang="en-US" b="0" i="1" smtClean="0">
                          <a:latin typeface="Cambria Math" panose="02040503050406030204" pitchFamily="18" charset="0"/>
                        </a:rPr>
                        <m:t>+</m:t>
                      </m:r>
                      <m:r>
                        <a:rPr lang="en-US" b="0" i="1" smtClean="0">
                          <a:latin typeface="Cambria Math" panose="02040503050406030204" pitchFamily="18" charset="0"/>
                        </a:rPr>
                        <m:t>𝐴</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1" smtClean="0">
                          <a:latin typeface="Cambria Math" panose="02040503050406030204" pitchFamily="18" charset="0"/>
                        </a:rPr>
                        <m:t>𝐵</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e>
                      </m:nary>
                      <m:r>
                        <a:rPr lang="en-US" i="1" smtClean="0">
                          <a:latin typeface="Cambria Math" panose="02040503050406030204" pitchFamily="18" charset="0"/>
                        </a:rPr>
                        <m:t>.</m:t>
                      </m:r>
                    </m:oMath>
                  </m:oMathPara>
                </a14:m>
                <a:endParaRPr lang="en-US" dirty="0"/>
              </a:p>
              <a:p>
                <a:pPr marL="0" indent="0">
                  <a:buNone/>
                </a:pPr>
                <a:r>
                  <a:rPr lang="en-US" dirty="0"/>
                  <a:t>A and B are the Lagrange multipliers. Differentiating with respect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func>
                        </m:e>
                      </m:d>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=0</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num>
                                <m:den>
                                  <m:r>
                                    <a:rPr lang="en-US" b="0" i="1" smtClean="0">
                                      <a:latin typeface="Cambria Math" panose="02040503050406030204" pitchFamily="18" charset="0"/>
                                    </a:rPr>
                                    <m:t>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den>
                              </m:f>
                              <m:r>
                                <a:rPr lang="en-US" b="0" i="1" smtClean="0">
                                  <a:latin typeface="Cambria Math" panose="02040503050406030204" pitchFamily="18" charset="0"/>
                                </a:rPr>
                                <m:t>−1</m:t>
                              </m:r>
                            </m:e>
                          </m:d>
                          <m:r>
                            <a:rPr lang="en-US" b="0" i="1" smtClean="0">
                              <a:latin typeface="Cambria Math" panose="02040503050406030204" pitchFamily="18" charset="0"/>
                            </a:rPr>
                            <m:t>.</m:t>
                          </m:r>
                        </m:e>
                      </m:func>
                    </m:oMath>
                  </m:oMathPara>
                </a14:m>
                <a:endParaRPr lang="en-US" dirty="0"/>
              </a:p>
              <a:p>
                <a:pPr marL="0" indent="0">
                  <a:buNone/>
                </a:pPr>
                <a:r>
                  <a:rPr lang="en-US" dirty="0"/>
                  <a:t>It is customary to write the probability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𝛽𝜇</m:t>
                              </m:r>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e>
                      </m:func>
                    </m:oMath>
                  </m:oMathPara>
                </a14:m>
                <a:endParaRPr lang="en-US" dirty="0"/>
              </a:p>
              <a:p>
                <a:endParaRPr lang="en-US" dirty="0"/>
              </a:p>
            </p:txBody>
          </p:sp>
        </mc:Choice>
        <mc:Fallback xmlns="">
          <p:sp>
            <p:nvSpPr>
              <p:cNvPr id="8" name="Subtitle 2"/>
              <p:cNvSpPr txBox="1">
                <a:spLocks noRot="1" noChangeAspect="1" noMove="1" noResize="1" noEditPoints="1" noAdjustHandles="1" noChangeArrowheads="1" noChangeShapeType="1" noTextEdit="1"/>
              </p:cNvSpPr>
              <p:nvPr/>
            </p:nvSpPr>
            <p:spPr>
              <a:xfrm>
                <a:off x="437610" y="1601020"/>
                <a:ext cx="11220989" cy="4291772"/>
              </a:xfrm>
              <a:prstGeom prst="rect">
                <a:avLst/>
              </a:prstGeom>
              <a:blipFill>
                <a:blip r:embed="rId2"/>
                <a:stretch>
                  <a:fillRect l="-1141" t="-2415"/>
                </a:stretch>
              </a:blipFill>
            </p:spPr>
            <p:txBody>
              <a:bodyPr/>
              <a:lstStyle/>
              <a:p>
                <a:r>
                  <a:rPr lang="en-US">
                    <a:noFill/>
                  </a:rPr>
                  <a:t> </a:t>
                </a:r>
              </a:p>
            </p:txBody>
          </p:sp>
        </mc:Fallback>
      </mc:AlternateContent>
    </p:spTree>
    <p:extLst>
      <p:ext uri="{BB962C8B-B14F-4D97-AF65-F5344CB8AC3E}">
        <p14:creationId xmlns:p14="http://schemas.microsoft.com/office/powerpoint/2010/main" val="189855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Finding Lagrange Multipliers by the Constraints</a:t>
            </a:r>
          </a:p>
        </p:txBody>
      </p:sp>
      <p:sp>
        <p:nvSpPr>
          <p:cNvPr id="4" name="Slide Number Placeholder 3"/>
          <p:cNvSpPr>
            <a:spLocks noGrp="1"/>
          </p:cNvSpPr>
          <p:nvPr>
            <p:ph type="sldNum" sz="quarter" idx="12"/>
          </p:nvPr>
        </p:nvSpPr>
        <p:spPr>
          <a:xfrm>
            <a:off x="8616053" y="6357498"/>
            <a:ext cx="2743200" cy="365125"/>
          </a:xfrm>
        </p:spPr>
        <p:txBody>
          <a:bodyPr/>
          <a:lstStyle/>
          <a:p>
            <a:fld id="{93CFEB5B-16A8-4DEE-BB2E-0D48B630DA04}" type="slidenum">
              <a:rPr lang="en-US" sz="1400" smtClean="0">
                <a:solidFill>
                  <a:schemeClr val="tx1"/>
                </a:solidFill>
              </a:rPr>
              <a:t>11</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7" name="Rectangle 6"/>
              <p:cNvSpPr/>
              <p:nvPr/>
            </p:nvSpPr>
            <p:spPr>
              <a:xfrm>
                <a:off x="692045" y="1621676"/>
                <a:ext cx="8100906" cy="4607543"/>
              </a:xfrm>
              <a:prstGeom prst="rect">
                <a:avLst/>
              </a:prstGeom>
            </p:spPr>
            <p:txBody>
              <a:bodyPr wrap="square">
                <a:spAutoFit/>
              </a:bodyPr>
              <a:lstStyle/>
              <a:p>
                <a:pPr algn="just">
                  <a:lnSpc>
                    <a:spcPct val="107000"/>
                  </a:lnSpc>
                </a:pPr>
                <a:r>
                  <a:rPr lang="en-US" sz="2400" dirty="0">
                    <a:ea typeface="DengXian" panose="02010600030101010101" pitchFamily="2" charset="-122"/>
                    <a:cs typeface="Times New Roman" panose="02020603050405020304" pitchFamily="18" charset="0"/>
                  </a:rPr>
                  <a:t>The constant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𝛽</m:t>
                    </m:r>
                  </m:oMath>
                </a14:m>
                <a:r>
                  <a:rPr lang="en-US" sz="2400" dirty="0">
                    <a:ea typeface="DengXian" panose="02010600030101010101" pitchFamily="2" charset="-122"/>
                    <a:cs typeface="Times New Roman" panose="02020603050405020304" pitchFamily="18" charset="0"/>
                  </a:rPr>
                  <a:t> can be obtained from the energy constraint, and the constant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𝜇</m:t>
                    </m:r>
                  </m:oMath>
                </a14:m>
                <a:r>
                  <a:rPr lang="en-US" sz="2400" dirty="0">
                    <a:ea typeface="DengXian" panose="02010600030101010101" pitchFamily="2" charset="-122"/>
                    <a:cs typeface="Times New Roman" panose="02020603050405020304" pitchFamily="18" charset="0"/>
                  </a:rPr>
                  <a:t> can be obtained from the probability constraint.</a:t>
                </a:r>
                <a:endParaRPr lang="en-US" sz="2400" dirty="0">
                  <a:effectLst/>
                  <a:ea typeface="DengXian" panose="02010600030101010101" pitchFamily="2" charset="-122"/>
                  <a:cs typeface="Times New Roman" panose="02020603050405020304" pitchFamily="18" charset="0"/>
                </a:endParaRPr>
              </a:p>
              <a:p>
                <a:pPr algn="just">
                  <a:lnSpc>
                    <a:spcPct val="107000"/>
                  </a:lnSpc>
                </a:pPr>
                <a:r>
                  <a:rPr lang="en-US" sz="2400" dirty="0">
                    <a:ea typeface="DengXian" panose="02010600030101010101" pitchFamily="2" charset="-122"/>
                    <a:cs typeface="Times New Roman" panose="02020603050405020304" pitchFamily="18" charset="0"/>
                  </a:rPr>
                  <a:t>In the state space, the probability of finding a molecule in a cube of sides </a:t>
                </a:r>
                <a14:m>
                  <m:oMath xmlns:m="http://schemas.openxmlformats.org/officeDocument/2006/math">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𝑑</m:t>
                    </m:r>
                    <m:sSub>
                      <m:sSubPr>
                        <m:ctrlPr>
                          <a:rPr lang="en-US" sz="2400" b="0" i="1" dirty="0"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𝑣</m:t>
                        </m:r>
                      </m:e>
                      <m:sub>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𝑥</m:t>
                        </m:r>
                      </m:sub>
                    </m:sSub>
                  </m:oMath>
                </a14:m>
                <a:r>
                  <a:rPr lang="en-US" sz="2400" dirty="0">
                    <a:ea typeface="DengXian" panose="02010600030101010101" pitchFamily="2" charset="-122"/>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𝑑</m:t>
                    </m:r>
                    <m:sSub>
                      <m:sSubPr>
                        <m:ctrlPr>
                          <a:rPr lang="en-US" sz="2400" b="0" i="1" dirty="0"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𝑣</m:t>
                        </m:r>
                      </m:e>
                      <m:sub>
                        <m:r>
                          <a:rPr lang="en-US" sz="2400" b="0" i="1" dirty="0" smtClean="0">
                            <a:latin typeface="Cambria Math" panose="02040503050406030204" pitchFamily="18" charset="0"/>
                            <a:ea typeface="DengXian" panose="02010600030101010101" pitchFamily="2" charset="-122"/>
                            <a:cs typeface="Times New Roman" panose="02020603050405020304" pitchFamily="18" charset="0"/>
                          </a:rPr>
                          <m:t>𝑦</m:t>
                        </m:r>
                      </m:sub>
                    </m:sSub>
                  </m:oMath>
                </a14:m>
                <a:r>
                  <a:rPr lang="en-US" sz="2400" dirty="0">
                    <a:ea typeface="DengXian" panose="02010600030101010101" pitchFamily="2" charset="-122"/>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𝑑</m:t>
                    </m:r>
                    <m:sSub>
                      <m:sSubPr>
                        <m:ctrlPr>
                          <a:rPr lang="en-US" sz="2400" b="0" i="1" dirty="0"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𝑣</m:t>
                        </m:r>
                      </m:e>
                      <m:sub>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𝑧</m:t>
                        </m:r>
                      </m:sub>
                    </m:sSub>
                  </m:oMath>
                </a14:m>
                <a:r>
                  <a:rPr lang="en-US" sz="2400" dirty="0">
                    <a:ea typeface="DengXian" panose="02010600030101010101" pitchFamily="2" charset="-122"/>
                    <a:cs typeface="Times New Roman" panose="02020603050405020304" pitchFamily="18" charset="0"/>
                  </a:rPr>
                  <a:t> at velocity (</a:t>
                </a:r>
                <a14:m>
                  <m:oMath xmlns:m="http://schemas.openxmlformats.org/officeDocument/2006/math">
                    <m:sSub>
                      <m:sSubPr>
                        <m:ctrlPr>
                          <a:rPr lang="en-US" sz="2400" b="0" i="1" dirty="0"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𝑣</m:t>
                        </m:r>
                      </m:e>
                      <m:sub>
                        <m:r>
                          <a:rPr lang="en-US" sz="2400" i="1" dirty="0" smtClean="0">
                            <a:latin typeface="Cambria Math" panose="02040503050406030204" pitchFamily="18" charset="0"/>
                            <a:ea typeface="DengXian" panose="02010600030101010101" pitchFamily="2" charset="-122"/>
                            <a:cs typeface="Times New Roman" panose="02020603050405020304" pitchFamily="18" charset="0"/>
                          </a:rPr>
                          <m:t>𝑥</m:t>
                        </m:r>
                      </m:sub>
                    </m:sSub>
                    <m:r>
                      <a:rPr lang="en-US" sz="2400" i="1" dirty="0">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b="0" i="1" dirty="0"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dirty="0" err="1">
                            <a:latin typeface="Cambria Math" panose="02040503050406030204" pitchFamily="18" charset="0"/>
                            <a:ea typeface="DengXian" panose="02010600030101010101" pitchFamily="2" charset="-122"/>
                            <a:cs typeface="Times New Roman" panose="02020603050405020304" pitchFamily="18" charset="0"/>
                          </a:rPr>
                          <m:t>𝑣</m:t>
                        </m:r>
                      </m:e>
                      <m:sub>
                        <m:r>
                          <a:rPr lang="en-US" sz="2400" i="1" dirty="0" err="1">
                            <a:latin typeface="Cambria Math" panose="02040503050406030204" pitchFamily="18" charset="0"/>
                            <a:ea typeface="DengXian" panose="02010600030101010101" pitchFamily="2" charset="-122"/>
                            <a:cs typeface="Times New Roman" panose="02020603050405020304" pitchFamily="18" charset="0"/>
                          </a:rPr>
                          <m:t>𝑦</m:t>
                        </m:r>
                      </m:sub>
                    </m:sSub>
                    <m:r>
                      <a:rPr lang="en-US" sz="2400" i="1" dirty="0">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b="0" i="1" dirty="0"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dirty="0" err="1">
                            <a:latin typeface="Cambria Math" panose="02040503050406030204" pitchFamily="18" charset="0"/>
                            <a:ea typeface="DengXian" panose="02010600030101010101" pitchFamily="2" charset="-122"/>
                            <a:cs typeface="Times New Roman" panose="02020603050405020304" pitchFamily="18" charset="0"/>
                          </a:rPr>
                          <m:t>𝑣</m:t>
                        </m:r>
                      </m:e>
                      <m:sub>
                        <m:r>
                          <a:rPr lang="en-US" sz="2400" i="1" dirty="0" err="1">
                            <a:latin typeface="Cambria Math" panose="02040503050406030204" pitchFamily="18" charset="0"/>
                            <a:ea typeface="DengXian" panose="02010600030101010101" pitchFamily="2" charset="-122"/>
                            <a:cs typeface="Times New Roman" panose="02020603050405020304" pitchFamily="18" charset="0"/>
                          </a:rPr>
                          <m:t>𝑧</m:t>
                        </m:r>
                      </m:sub>
                    </m:sSub>
                  </m:oMath>
                </a14:m>
                <a:r>
                  <a:rPr lang="en-US" sz="2400" dirty="0">
                    <a:ea typeface="DengXian" panose="02010600030101010101" pitchFamily="2" charset="-122"/>
                    <a:cs typeface="Times New Roman" panose="02020603050405020304" pitchFamily="18" charset="0"/>
                  </a:rPr>
                  <a:t>) is</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𝑦</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e>
                      </m:d>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𝑥</m:t>
                          </m:r>
                        </m:sub>
                      </m:sSub>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𝑦</m:t>
                          </m:r>
                        </m:sub>
                      </m:sSub>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𝛽𝜇</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𝛽</m:t>
                                  </m:r>
                                </m:num>
                                <m:den>
                                  <m:r>
                                    <a:rPr lang="en-US" sz="2400" i="1">
                                      <a:latin typeface="Cambria Math" panose="02040503050406030204" pitchFamily="18" charset="0"/>
                                    </a:rPr>
                                    <m:t>2</m:t>
                                  </m:r>
                                </m:den>
                              </m:f>
                              <m:r>
                                <a:rPr lang="en-US" sz="2400" i="1">
                                  <a:latin typeface="Cambria Math" panose="02040503050406030204" pitchFamily="18" charset="0"/>
                                </a:rPr>
                                <m:t>𝑚</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2</m:t>
                                  </m:r>
                                </m:sup>
                              </m:sSup>
                            </m:e>
                          </m:d>
                        </m:e>
                      </m:func>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𝑥</m:t>
                          </m:r>
                        </m:sub>
                      </m:sSub>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𝑦</m:t>
                          </m:r>
                        </m:sub>
                      </m:sSub>
                      <m:r>
                        <a:rPr lang="en-US" sz="2400" i="1">
                          <a:latin typeface="Cambria Math" panose="02040503050406030204" pitchFamily="18" charset="0"/>
                        </a:rPr>
                        <m:t>𝑑</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𝑧</m:t>
                          </m:r>
                        </m:sub>
                      </m:sSub>
                      <m:r>
                        <a:rPr lang="en-US" sz="2400" i="1">
                          <a:latin typeface="Cambria Math" panose="02040503050406030204" pitchFamily="18" charset="0"/>
                        </a:rPr>
                        <m:t>.</m:t>
                      </m:r>
                    </m:oMath>
                  </m:oMathPara>
                </a14:m>
                <a:endParaRPr lang="en-US" sz="2400" dirty="0"/>
              </a:p>
              <a:p>
                <a:pPr algn="just">
                  <a:lnSpc>
                    <a:spcPct val="107000"/>
                  </a:lnSpc>
                </a:pPr>
                <a:r>
                  <a:rPr lang="en-US" sz="2400" dirty="0"/>
                  <a:t>In spherical coordinates, the volume with velocity between </a:t>
                </a:r>
                <a:r>
                  <a:rPr lang="en-US" sz="2400" i="1" dirty="0"/>
                  <a:t>v</a:t>
                </a:r>
                <a:r>
                  <a:rPr lang="en-US" sz="2400" dirty="0"/>
                  <a:t> and </a:t>
                </a:r>
                <a:r>
                  <a:rPr lang="en-US" sz="2400" i="1" dirty="0"/>
                  <a:t>v</a:t>
                </a:r>
                <a:r>
                  <a:rPr lang="en-US" sz="2400" dirty="0"/>
                  <a:t> + </a:t>
                </a:r>
                <a:r>
                  <a:rPr lang="en-US" sz="2400" i="1" dirty="0"/>
                  <a:t>dv</a:t>
                </a:r>
                <a:r>
                  <a:rPr lang="en-US" sz="2400" dirty="0"/>
                  <a:t> is 4</a:t>
                </a:r>
                <a:r>
                  <a:rPr lang="en-US" sz="2400" dirty="0">
                    <a:sym typeface="Symbol" panose="05050102010706020507" pitchFamily="18" charset="2"/>
                  </a:rPr>
                  <a:t></a:t>
                </a:r>
                <a:r>
                  <a:rPr lang="en-US" sz="2400" i="1" dirty="0"/>
                  <a:t>v</a:t>
                </a:r>
                <a:r>
                  <a:rPr lang="en-US" sz="2400" baseline="30000" dirty="0"/>
                  <a:t>2</a:t>
                </a:r>
                <a:r>
                  <a:rPr lang="en-US" sz="2400" i="1" dirty="0"/>
                  <a:t>dv</a:t>
                </a:r>
                <a:r>
                  <a:rPr lang="en-US" sz="2400" dirty="0"/>
                  <a:t>. Hence the probability of finding a molecule with velocity between </a:t>
                </a:r>
                <a:r>
                  <a:rPr lang="en-US" sz="2400" i="1" dirty="0"/>
                  <a:t>v</a:t>
                </a:r>
                <a:r>
                  <a:rPr lang="en-US" sz="2400" dirty="0"/>
                  <a:t> and </a:t>
                </a:r>
                <a:r>
                  <a:rPr lang="en-US" sz="2400" i="1" dirty="0"/>
                  <a:t>v</a:t>
                </a:r>
                <a:r>
                  <a:rPr lang="en-US" sz="2400" dirty="0"/>
                  <a:t> + </a:t>
                </a:r>
                <a:r>
                  <a:rPr lang="en-US" sz="2400" i="1" dirty="0"/>
                  <a:t>dv</a:t>
                </a:r>
                <a:r>
                  <a:rPr lang="en-US" sz="2400" dirty="0"/>
                  <a:t> is</a:t>
                </a:r>
              </a:p>
              <a:p>
                <a:pPr algn="just">
                  <a:lnSpc>
                    <a:spcPct val="107000"/>
                  </a:lnSpc>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𝑑𝑣</m:t>
                      </m:r>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𝛽𝜇</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𝛽</m:t>
                                  </m:r>
                                </m:num>
                                <m:den>
                                  <m:r>
                                    <a:rPr lang="en-US" sz="2400" i="1">
                                      <a:latin typeface="Cambria Math" panose="02040503050406030204" pitchFamily="18" charset="0"/>
                                    </a:rPr>
                                    <m:t>2</m:t>
                                  </m:r>
                                </m:den>
                              </m:f>
                              <m:r>
                                <a:rPr lang="en-US" sz="2400" i="1">
                                  <a:latin typeface="Cambria Math" panose="02040503050406030204" pitchFamily="18" charset="0"/>
                                </a:rPr>
                                <m:t>𝑚</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2</m:t>
                                  </m:r>
                                </m:sup>
                              </m:sSup>
                            </m:e>
                          </m:d>
                        </m:e>
                      </m:func>
                      <m:r>
                        <a:rPr lang="en-US" sz="2400" i="1">
                          <a:latin typeface="Cambria Math" panose="02040503050406030204" pitchFamily="18" charset="0"/>
                        </a:rPr>
                        <m:t>4</m:t>
                      </m:r>
                      <m:r>
                        <a:rPr lang="en-US" sz="2400" i="1">
                          <a:latin typeface="Cambria Math" panose="02040503050406030204" pitchFamily="18" charset="0"/>
                        </a:rPr>
                        <m:t>𝜋</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2</m:t>
                          </m:r>
                        </m:sup>
                      </m:sSup>
                      <m:r>
                        <a:rPr lang="en-US" sz="2400" i="1">
                          <a:latin typeface="Cambria Math" panose="02040503050406030204" pitchFamily="18" charset="0"/>
                        </a:rPr>
                        <m:t>𝑑𝑣</m:t>
                      </m:r>
                      <m:r>
                        <a:rPr lang="en-US" sz="2400" i="1">
                          <a:latin typeface="Cambria Math" panose="02040503050406030204" pitchFamily="18" charset="0"/>
                        </a:rPr>
                        <m:t>.</m:t>
                      </m:r>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692045" y="1621676"/>
                <a:ext cx="8100906" cy="4607543"/>
              </a:xfrm>
              <a:prstGeom prst="rect">
                <a:avLst/>
              </a:prstGeom>
              <a:blipFill>
                <a:blip r:embed="rId2"/>
                <a:stretch>
                  <a:fillRect l="-1205" t="-926" r="-1205"/>
                </a:stretch>
              </a:blipFill>
            </p:spPr>
            <p:txBody>
              <a:bodyPr/>
              <a:lstStyle/>
              <a:p>
                <a:r>
                  <a:rPr lang="en-US">
                    <a:noFill/>
                  </a:rPr>
                  <a:t> </a:t>
                </a:r>
              </a:p>
            </p:txBody>
          </p:sp>
        </mc:Fallback>
      </mc:AlternateContent>
      <p:grpSp>
        <p:nvGrpSpPr>
          <p:cNvPr id="8" name="Group 7"/>
          <p:cNvGrpSpPr>
            <a:grpSpLocks/>
          </p:cNvGrpSpPr>
          <p:nvPr/>
        </p:nvGrpSpPr>
        <p:grpSpPr bwMode="auto">
          <a:xfrm>
            <a:off x="8923443" y="2034117"/>
            <a:ext cx="2731770" cy="2457450"/>
            <a:chOff x="2617" y="2119"/>
            <a:chExt cx="2868" cy="2580"/>
          </a:xfrm>
        </p:grpSpPr>
        <p:cxnSp>
          <p:nvCxnSpPr>
            <p:cNvPr id="9" name="Line 5"/>
            <p:cNvCxnSpPr>
              <a:cxnSpLocks noChangeShapeType="1"/>
            </p:cNvCxnSpPr>
            <p:nvPr/>
          </p:nvCxnSpPr>
          <p:spPr bwMode="auto">
            <a:xfrm flipH="1" flipV="1">
              <a:off x="3689" y="2197"/>
              <a:ext cx="21" cy="16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Line 6"/>
            <p:cNvCxnSpPr>
              <a:cxnSpLocks noChangeShapeType="1"/>
            </p:cNvCxnSpPr>
            <p:nvPr/>
          </p:nvCxnSpPr>
          <p:spPr bwMode="auto">
            <a:xfrm>
              <a:off x="3710" y="3826"/>
              <a:ext cx="16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Line 7"/>
            <p:cNvCxnSpPr>
              <a:cxnSpLocks noChangeShapeType="1"/>
            </p:cNvCxnSpPr>
            <p:nvPr/>
          </p:nvCxnSpPr>
          <p:spPr bwMode="auto">
            <a:xfrm flipH="1">
              <a:off x="3027" y="3826"/>
              <a:ext cx="673" cy="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AutoShape 8"/>
            <p:cNvSpPr>
              <a:spLocks noChangeArrowheads="1"/>
            </p:cNvSpPr>
            <p:nvPr/>
          </p:nvSpPr>
          <p:spPr bwMode="auto">
            <a:xfrm>
              <a:off x="4257" y="2827"/>
              <a:ext cx="462" cy="442"/>
            </a:xfrm>
            <a:prstGeom prst="cube">
              <a:avLst>
                <a:gd name="adj" fmla="val 25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 name="Text Box 9"/>
            <p:cNvSpPr txBox="1">
              <a:spLocks noChangeArrowheads="1"/>
            </p:cNvSpPr>
            <p:nvPr/>
          </p:nvSpPr>
          <p:spPr bwMode="auto">
            <a:xfrm>
              <a:off x="2617" y="4255"/>
              <a:ext cx="515"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i="1">
                  <a:effectLst/>
                  <a:latin typeface="Calibri" panose="020F0502020204030204" pitchFamily="34" charset="0"/>
                  <a:ea typeface="DengXian" panose="02010600030101010101" pitchFamily="2" charset="-122"/>
                  <a:cs typeface="Times New Roman" panose="02020603050405020304" pitchFamily="18" charset="0"/>
                </a:rPr>
                <a:t>v</a:t>
              </a:r>
              <a:r>
                <a:rPr lang="en-US" sz="1200" i="1" baseline="-25000">
                  <a:effectLst/>
                  <a:latin typeface="Calibri" panose="020F0502020204030204" pitchFamily="34" charset="0"/>
                  <a:ea typeface="DengXian" panose="02010600030101010101" pitchFamily="2" charset="-122"/>
                  <a:cs typeface="Times New Roman" panose="02020603050405020304" pitchFamily="18" charset="0"/>
                </a:rPr>
                <a:t>x</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Text Box 10"/>
            <p:cNvSpPr txBox="1">
              <a:spLocks noChangeArrowheads="1"/>
            </p:cNvSpPr>
            <p:nvPr/>
          </p:nvSpPr>
          <p:spPr bwMode="auto">
            <a:xfrm>
              <a:off x="4970" y="3720"/>
              <a:ext cx="515"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i="1">
                  <a:effectLst/>
                  <a:latin typeface="Calibri" panose="020F0502020204030204" pitchFamily="34" charset="0"/>
                  <a:ea typeface="DengXian" panose="02010600030101010101" pitchFamily="2" charset="-122"/>
                  <a:cs typeface="Times New Roman" panose="02020603050405020304" pitchFamily="18" charset="0"/>
                </a:rPr>
                <a:t>v</a:t>
              </a:r>
              <a:r>
                <a:rPr lang="en-US" sz="1200" i="1" baseline="-25000">
                  <a:effectLst/>
                  <a:latin typeface="Calibri" panose="020F0502020204030204" pitchFamily="34" charset="0"/>
                  <a:ea typeface="DengXian" panose="02010600030101010101" pitchFamily="2" charset="-122"/>
                  <a:cs typeface="Times New Roman" panose="02020603050405020304" pitchFamily="18" charset="0"/>
                </a:rPr>
                <a:t>y</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5" name="Text Box 11"/>
            <p:cNvSpPr txBox="1">
              <a:spLocks noChangeArrowheads="1"/>
            </p:cNvSpPr>
            <p:nvPr/>
          </p:nvSpPr>
          <p:spPr bwMode="auto">
            <a:xfrm>
              <a:off x="3277" y="2119"/>
              <a:ext cx="513"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i="1">
                  <a:effectLst/>
                  <a:latin typeface="Calibri" panose="020F0502020204030204" pitchFamily="34" charset="0"/>
                  <a:ea typeface="DengXian" panose="02010600030101010101" pitchFamily="2" charset="-122"/>
                  <a:cs typeface="Times New Roman" panose="02020603050405020304" pitchFamily="18" charset="0"/>
                </a:rPr>
                <a:t>v</a:t>
              </a:r>
              <a:r>
                <a:rPr lang="en-US" sz="1200" i="1" baseline="-25000">
                  <a:effectLst/>
                  <a:latin typeface="Calibri" panose="020F0502020204030204" pitchFamily="34" charset="0"/>
                  <a:ea typeface="DengXian" panose="02010600030101010101" pitchFamily="2" charset="-122"/>
                  <a:cs typeface="Times New Roman" panose="02020603050405020304" pitchFamily="18" charset="0"/>
                </a:rPr>
                <a:t>z</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423400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12</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509021"/>
                <a:ext cx="10515600" cy="3690445"/>
              </a:xfrm>
            </p:spPr>
            <p:txBody>
              <a:bodyPr>
                <a:normAutofit/>
              </a:bodyPr>
              <a:lstStyle/>
              <a:p>
                <a:pPr marL="0" indent="0">
                  <a:buNone/>
                </a:pPr>
                <a:r>
                  <a:rPr lang="en-US" sz="2400" dirty="0"/>
                  <a:t>Average energy per molecule: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𝜀</m:t>
                          </m:r>
                        </m:e>
                      </m:d>
                      <m:r>
                        <a:rPr lang="en-US" sz="2400" i="1">
                          <a:latin typeface="Cambria Math" panose="02040503050406030204" pitchFamily="18" charset="0"/>
                        </a:rPr>
                        <m:t>=</m:t>
                      </m:r>
                      <m:f>
                        <m:fPr>
                          <m:ctrlPr>
                            <a:rPr lang="en-US" sz="2400" i="1">
                              <a:latin typeface="Cambria Math" panose="02040503050406030204" pitchFamily="18" charset="0"/>
                            </a:rPr>
                          </m:ctrlPr>
                        </m:fPr>
                        <m:num>
                          <m:nary>
                            <m:naryPr>
                              <m:limLoc m:val="subSup"/>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m:t>
                              </m:r>
                            </m:sup>
                            <m:e>
                              <m:r>
                                <a:rPr lang="en-US" sz="2400" i="1">
                                  <a:latin typeface="Cambria Math" panose="02040503050406030204" pitchFamily="18" charset="0"/>
                                </a:rPr>
                                <m:t>𝑑𝑣</m:t>
                              </m:r>
                            </m:e>
                          </m:nary>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𝛽</m:t>
                                      </m:r>
                                    </m:num>
                                    <m:den>
                                      <m:r>
                                        <a:rPr lang="en-US" sz="2400" i="1">
                                          <a:latin typeface="Cambria Math" panose="02040503050406030204" pitchFamily="18" charset="0"/>
                                        </a:rPr>
                                        <m:t>2</m:t>
                                      </m:r>
                                    </m:den>
                                  </m:f>
                                  <m:r>
                                    <a:rPr lang="en-US" sz="2400" i="1">
                                      <a:latin typeface="Cambria Math" panose="02040503050406030204" pitchFamily="18" charset="0"/>
                                    </a:rPr>
                                    <m:t>𝑚</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2</m:t>
                                      </m:r>
                                    </m:sup>
                                  </m:sSup>
                                </m:e>
                              </m:d>
                            </m:e>
                          </m:func>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2</m:t>
                              </m:r>
                            </m:sup>
                          </m:sSup>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𝑚𝑣</m:t>
                                  </m:r>
                                </m:e>
                                <m:sup>
                                  <m:r>
                                    <a:rPr lang="en-US" sz="2400" i="1">
                                      <a:latin typeface="Cambria Math" panose="02040503050406030204" pitchFamily="18" charset="0"/>
                                    </a:rPr>
                                    <m:t>2</m:t>
                                  </m:r>
                                </m:sup>
                              </m:sSup>
                            </m:e>
                          </m:d>
                        </m:num>
                        <m:den>
                          <m:nary>
                            <m:naryPr>
                              <m:limLoc m:val="subSup"/>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m:t>
                              </m:r>
                            </m:sup>
                            <m:e>
                              <m:r>
                                <a:rPr lang="en-US" sz="2400" i="1">
                                  <a:latin typeface="Cambria Math" panose="02040503050406030204" pitchFamily="18" charset="0"/>
                                </a:rPr>
                                <m:t>𝑑𝑣</m:t>
                              </m:r>
                            </m:e>
                          </m:nary>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𝛽</m:t>
                                      </m:r>
                                    </m:num>
                                    <m:den>
                                      <m:r>
                                        <a:rPr lang="en-US" sz="2400" i="1">
                                          <a:latin typeface="Cambria Math" panose="02040503050406030204" pitchFamily="18" charset="0"/>
                                        </a:rPr>
                                        <m:t>2</m:t>
                                      </m:r>
                                    </m:den>
                                  </m:f>
                                  <m:r>
                                    <a:rPr lang="en-US" sz="2400" i="1">
                                      <a:latin typeface="Cambria Math" panose="02040503050406030204" pitchFamily="18" charset="0"/>
                                    </a:rPr>
                                    <m:t>𝑚</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2</m:t>
                                      </m:r>
                                    </m:sup>
                                  </m:sSup>
                                </m:e>
                              </m:d>
                            </m:e>
                          </m:func>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2</m:t>
                              </m:r>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3</m:t>
                          </m:r>
                        </m:num>
                        <m:den>
                          <m:r>
                            <a:rPr lang="en-US" sz="2400" i="1">
                              <a:latin typeface="Cambria Math" panose="02040503050406030204" pitchFamily="18" charset="0"/>
                            </a:rPr>
                            <m:t>2</m:t>
                          </m:r>
                          <m:r>
                            <a:rPr lang="en-US" sz="2400" i="1">
                              <a:latin typeface="Cambria Math" panose="02040503050406030204" pitchFamily="18" charset="0"/>
                            </a:rPr>
                            <m:t>𝛽</m:t>
                          </m:r>
                        </m:den>
                      </m:f>
                      <m:r>
                        <a:rPr lang="en-US" sz="2400" i="1">
                          <a:latin typeface="Cambria Math" panose="02040503050406030204" pitchFamily="18" charset="0"/>
                        </a:rPr>
                        <m:t>.</m:t>
                      </m:r>
                    </m:oMath>
                  </m:oMathPara>
                </a14:m>
                <a:endParaRPr lang="en-US" sz="2400" dirty="0"/>
              </a:p>
              <a:p>
                <a:pPr marL="0" indent="0">
                  <a:buNone/>
                </a:pPr>
                <a:r>
                  <a:rPr lang="en-US" sz="2400" dirty="0"/>
                  <a:t>Comparing with the kinetic theory of gases, </a:t>
                </a:r>
                <a14:m>
                  <m:oMath xmlns:m="http://schemas.openxmlformats.org/officeDocument/2006/math">
                    <m:r>
                      <a:rPr lang="en-US" sz="2400" i="1">
                        <a:latin typeface="Cambria Math" panose="02040503050406030204" pitchFamily="18" charset="0"/>
                      </a:rPr>
                      <m:t>𝛽</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𝐵</m:t>
                            </m:r>
                          </m:sub>
                        </m:sSub>
                        <m:r>
                          <a:rPr lang="en-US" sz="2400" i="1">
                            <a:latin typeface="Cambria Math" panose="02040503050406030204" pitchFamily="18" charset="0"/>
                          </a:rPr>
                          <m:t>𝑇</m:t>
                        </m:r>
                      </m:den>
                    </m:f>
                    <m:r>
                      <a:rPr lang="en-US" sz="2400" i="1">
                        <a:latin typeface="Cambria Math" panose="02040503050406030204" pitchFamily="18" charset="0"/>
                      </a:rPr>
                      <m:t>.</m:t>
                    </m:r>
                  </m:oMath>
                </a14:m>
                <a:endParaRPr lang="en-US" sz="2400" dirty="0"/>
              </a:p>
              <a:p>
                <a:pPr marL="0" indent="0">
                  <a:buNone/>
                </a:pPr>
                <a:r>
                  <a:rPr lang="en-US" sz="2400" dirty="0"/>
                  <a:t>Final result:</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=4</m:t>
                      </m:r>
                      <m:r>
                        <a:rPr lang="en-US" sz="2400" i="1">
                          <a:latin typeface="Cambria Math" panose="02040503050406030204" pitchFamily="18" charset="0"/>
                        </a:rPr>
                        <m:t>𝜋</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𝑚</m:t>
                                  </m:r>
                                </m:num>
                                <m:den>
                                  <m:r>
                                    <a:rPr lang="en-US" sz="2400" i="1">
                                      <a:latin typeface="Cambria Math" panose="02040503050406030204" pitchFamily="18" charset="0"/>
                                    </a:rPr>
                                    <m:t>2</m:t>
                                  </m:r>
                                  <m:r>
                                    <a:rPr lang="en-US" sz="2400" i="1">
                                      <a:latin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𝐵</m:t>
                                      </m:r>
                                    </m:sub>
                                  </m:sSub>
                                  <m:r>
                                    <a:rPr lang="en-US" sz="2400" i="1">
                                      <a:latin typeface="Cambria Math" panose="02040503050406030204" pitchFamily="18" charset="0"/>
                                    </a:rPr>
                                    <m:t>𝑇</m:t>
                                  </m:r>
                                </m:den>
                              </m:f>
                            </m:e>
                          </m:d>
                        </m:e>
                        <m:sup>
                          <m:r>
                            <a:rPr lang="en-US" sz="2400" i="1">
                              <a:latin typeface="Cambria Math" panose="02040503050406030204" pitchFamily="18" charset="0"/>
                            </a:rPr>
                            <m:t>3/2</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2</m:t>
                          </m:r>
                        </m:sup>
                      </m:sSup>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𝑚</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2</m:t>
                                      </m:r>
                                    </m:sup>
                                  </m:sSup>
                                </m:num>
                                <m:den>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𝐵</m:t>
                                      </m:r>
                                    </m:sub>
                                  </m:sSub>
                                  <m:r>
                                    <a:rPr lang="en-US" sz="2400" i="1">
                                      <a:latin typeface="Cambria Math" panose="02040503050406030204" pitchFamily="18" charset="0"/>
                                    </a:rPr>
                                    <m:t>𝑇</m:t>
                                  </m:r>
                                </m:den>
                              </m:f>
                            </m:e>
                          </m:d>
                          <m:r>
                            <a:rPr lang="en-US" sz="2400" i="1">
                              <a:latin typeface="Cambria Math" panose="02040503050406030204" pitchFamily="18" charset="0"/>
                            </a:rPr>
                            <m:t>.</m:t>
                          </m:r>
                        </m:e>
                      </m:func>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09021"/>
                <a:ext cx="10515600" cy="3690445"/>
              </a:xfrm>
              <a:blipFill>
                <a:blip r:embed="rId2"/>
                <a:stretch>
                  <a:fillRect l="-928" t="-2314"/>
                </a:stretch>
              </a:blipFill>
            </p:spPr>
            <p:txBody>
              <a:bodyPr/>
              <a:lstStyle/>
              <a:p>
                <a:r>
                  <a:rPr lang="en-US">
                    <a:noFill/>
                  </a:rPr>
                  <a:t> </a:t>
                </a:r>
              </a:p>
            </p:txBody>
          </p:sp>
        </mc:Fallback>
      </mc:AlternateContent>
      <p:pic>
        <p:nvPicPr>
          <p:cNvPr id="6" name="Picture 5" descr="scan0005"/>
          <p:cNvPicPr/>
          <p:nvPr/>
        </p:nvPicPr>
        <p:blipFill>
          <a:blip r:embed="rId3" cstate="print">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3203575" y="4199466"/>
            <a:ext cx="5276850" cy="2295525"/>
          </a:xfrm>
          <a:prstGeom prst="rect">
            <a:avLst/>
          </a:prstGeom>
          <a:noFill/>
          <a:ln>
            <a:noFill/>
          </a:ln>
        </p:spPr>
      </p:pic>
    </p:spTree>
    <p:extLst>
      <p:ext uri="{BB962C8B-B14F-4D97-AF65-F5344CB8AC3E}">
        <p14:creationId xmlns:p14="http://schemas.microsoft.com/office/powerpoint/2010/main" val="256394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 y="365125"/>
            <a:ext cx="11870267" cy="1325563"/>
          </a:xfrm>
        </p:spPr>
        <p:txBody>
          <a:bodyPr/>
          <a:lstStyle/>
          <a:p>
            <a:pPr algn="ctr"/>
            <a:r>
              <a:rPr lang="en-US" b="1" dirty="0"/>
              <a:t>An Intuitive Argument for the Boltzmann Distribution</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13</a:t>
            </a:fld>
            <a:endParaRPr lang="en-US" sz="1400" dirty="0">
              <a:solidFill>
                <a:schemeClr val="tx1"/>
              </a:solidFill>
            </a:endParaRPr>
          </a:p>
        </p:txBody>
      </p:sp>
      <p:grpSp>
        <p:nvGrpSpPr>
          <p:cNvPr id="7" name="Canvas 26"/>
          <p:cNvGrpSpPr/>
          <p:nvPr/>
        </p:nvGrpSpPr>
        <p:grpSpPr>
          <a:xfrm>
            <a:off x="4288786" y="1487491"/>
            <a:ext cx="3309620" cy="1577975"/>
            <a:chOff x="0" y="0"/>
            <a:chExt cx="3309620" cy="1577975"/>
          </a:xfrm>
        </p:grpSpPr>
        <p:sp>
          <p:nvSpPr>
            <p:cNvPr id="8" name="Rectangle 7"/>
            <p:cNvSpPr/>
            <p:nvPr/>
          </p:nvSpPr>
          <p:spPr>
            <a:xfrm>
              <a:off x="0" y="0"/>
              <a:ext cx="3309620" cy="1577975"/>
            </a:xfrm>
            <a:prstGeom prst="rect">
              <a:avLst/>
            </a:prstGeom>
          </p:spPr>
        </p:sp>
        <p:grpSp>
          <p:nvGrpSpPr>
            <p:cNvPr id="9" name="Group 8"/>
            <p:cNvGrpSpPr/>
            <p:nvPr/>
          </p:nvGrpSpPr>
          <p:grpSpPr>
            <a:xfrm>
              <a:off x="136098" y="106691"/>
              <a:ext cx="3016259" cy="1322478"/>
              <a:chOff x="678180" y="382544"/>
              <a:chExt cx="3016259" cy="1322478"/>
            </a:xfrm>
          </p:grpSpPr>
          <p:sp>
            <p:nvSpPr>
              <p:cNvPr id="10" name="Oval 9"/>
              <p:cNvSpPr/>
              <p:nvPr/>
            </p:nvSpPr>
            <p:spPr>
              <a:xfrm>
                <a:off x="714103" y="452846"/>
                <a:ext cx="444137" cy="426720"/>
              </a:xfrm>
              <a:prstGeom prst="ellipse">
                <a:avLst/>
              </a:prstGeom>
              <a:gradFill flip="none" rotWithShape="1">
                <a:gsLst>
                  <a:gs pos="0">
                    <a:schemeClr val="accent1">
                      <a:lumMod val="5000"/>
                      <a:lumOff val="95000"/>
                    </a:schemeClr>
                  </a:gs>
                  <a:gs pos="74000">
                    <a:schemeClr val="accent1">
                      <a:lumMod val="45000"/>
                      <a:lumOff val="55000"/>
                    </a:schemeClr>
                  </a:gs>
                  <a:gs pos="100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90838" y="1278302"/>
                <a:ext cx="443865" cy="426720"/>
              </a:xfrm>
              <a:prstGeom prst="ellipse">
                <a:avLst/>
              </a:prstGeom>
              <a:gradFill>
                <a:gsLst>
                  <a:gs pos="0">
                    <a:schemeClr val="accent1">
                      <a:lumMod val="5000"/>
                      <a:lumOff val="95000"/>
                    </a:schemeClr>
                  </a:gs>
                  <a:gs pos="74000">
                    <a:schemeClr val="accent2">
                      <a:lumMod val="45000"/>
                      <a:lumOff val="55000"/>
                    </a:schemeClr>
                  </a:gs>
                  <a:gs pos="100000">
                    <a:schemeClr val="accent2">
                      <a:lumMod val="30000"/>
                      <a:lumOff val="70000"/>
                    </a:schemeClr>
                  </a:gs>
                </a:gsLst>
                <a:lin ang="10800000" scaled="1"/>
              </a:gra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Oval 11"/>
              <p:cNvSpPr/>
              <p:nvPr/>
            </p:nvSpPr>
            <p:spPr>
              <a:xfrm>
                <a:off x="3214379" y="404769"/>
                <a:ext cx="443865" cy="426720"/>
              </a:xfrm>
              <a:prstGeom prst="ellipse">
                <a:avLst/>
              </a:prstGeom>
              <a:gradFill flip="none" rotWithShape="1">
                <a:gsLst>
                  <a:gs pos="0">
                    <a:schemeClr val="accent1">
                      <a:lumMod val="5000"/>
                      <a:lumOff val="95000"/>
                    </a:schemeClr>
                  </a:gs>
                  <a:gs pos="74000">
                    <a:schemeClr val="accent1">
                      <a:lumMod val="45000"/>
                      <a:lumOff val="55000"/>
                    </a:schemeClr>
                  </a:gs>
                  <a:gs pos="100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p:nvPr/>
            </p:nvSpPr>
            <p:spPr>
              <a:xfrm>
                <a:off x="3234812" y="1257868"/>
                <a:ext cx="443865" cy="426720"/>
              </a:xfrm>
              <a:prstGeom prst="ellipse">
                <a:avLst/>
              </a:prstGeom>
              <a:gradFill>
                <a:gsLst>
                  <a:gs pos="0">
                    <a:schemeClr val="accent1">
                      <a:lumMod val="5000"/>
                      <a:lumOff val="95000"/>
                    </a:schemeClr>
                  </a:gs>
                  <a:gs pos="74000">
                    <a:schemeClr val="accent2">
                      <a:lumMod val="45000"/>
                      <a:lumOff val="55000"/>
                    </a:schemeClr>
                  </a:gs>
                  <a:gs pos="100000">
                    <a:schemeClr val="accent2">
                      <a:lumMod val="30000"/>
                      <a:lumOff val="70000"/>
                    </a:schemeClr>
                  </a:gs>
                </a:gsLst>
                <a:lin ang="10800000" scaled="1"/>
              </a:gra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4" name="Straight Arrow Connector 13"/>
              <p:cNvCxnSpPr/>
              <p:nvPr/>
            </p:nvCxnSpPr>
            <p:spPr>
              <a:xfrm>
                <a:off x="1185144" y="735607"/>
                <a:ext cx="965484" cy="2911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218244" y="706163"/>
                <a:ext cx="965200" cy="2908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158240" y="1094400"/>
                <a:ext cx="965200" cy="29083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23352" y="1109725"/>
                <a:ext cx="965200" cy="29083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 Box 35"/>
                  <p:cNvSpPr txBox="1"/>
                  <p:nvPr/>
                </p:nvSpPr>
                <p:spPr>
                  <a:xfrm>
                    <a:off x="714103" y="444429"/>
                    <a:ext cx="480187" cy="44953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800" b="1" i="1">
                                  <a:effectLst/>
                                  <a:latin typeface="Cambria Math" panose="02040503050406030204" pitchFamily="18" charset="0"/>
                                  <a:ea typeface="DengXian" panose="02010600030101010101" pitchFamily="2" charset="-122"/>
                                  <a:cs typeface="Times New Roman" panose="02020603050405020304" pitchFamily="18" charset="0"/>
                                </a:rPr>
                                <m:t>𝜺</m:t>
                              </m:r>
                            </m:e>
                            <m:sub>
                              <m:r>
                                <a:rPr lang="en-US" sz="1800" b="1" i="1">
                                  <a:effectLst/>
                                  <a:latin typeface="Cambria Math" panose="02040503050406030204" pitchFamily="18" charset="0"/>
                                  <a:ea typeface="DengXian" panose="02010600030101010101" pitchFamily="2" charset="-122"/>
                                  <a:cs typeface="Times New Roman" panose="02020603050405020304" pitchFamily="18" charset="0"/>
                                </a:rPr>
                                <m:t>𝟏</m:t>
                              </m:r>
                            </m:sub>
                          </m:sSub>
                        </m:oMath>
                      </m:oMathPara>
                    </a14:m>
                    <a:endParaRPr lang="en-US" sz="110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18" name="Text Box 35"/>
                  <p:cNvSpPr txBox="1">
                    <a:spLocks noRot="1" noChangeAspect="1" noMove="1" noResize="1" noEditPoints="1" noAdjustHandles="1" noChangeArrowheads="1" noChangeShapeType="1" noTextEdit="1"/>
                  </p:cNvSpPr>
                  <p:nvPr/>
                </p:nvSpPr>
                <p:spPr>
                  <a:xfrm>
                    <a:off x="714103" y="444429"/>
                    <a:ext cx="480187" cy="449537"/>
                  </a:xfrm>
                  <a:prstGeom prst="rect">
                    <a:avLst/>
                  </a:prstGeom>
                  <a:blipFill>
                    <a:blip r:embed="rId2"/>
                    <a:stretch>
                      <a:fillRect/>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 Box 35"/>
                  <p:cNvSpPr txBox="1"/>
                  <p:nvPr/>
                </p:nvSpPr>
                <p:spPr>
                  <a:xfrm>
                    <a:off x="678180" y="1256077"/>
                    <a:ext cx="480060" cy="4489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ea typeface="DengXian" panose="02010600030101010101" pitchFamily="2" charset="-122"/>
                                </a:rPr>
                              </m:ctrlPr>
                            </m:sSubPr>
                            <m:e>
                              <m:r>
                                <a:rPr lang="en-US" sz="1800" b="1" i="1">
                                  <a:effectLst/>
                                  <a:latin typeface="Cambria Math" panose="02040503050406030204" pitchFamily="18" charset="0"/>
                                  <a:ea typeface="DengXian" panose="02010600030101010101" pitchFamily="2" charset="-122"/>
                                </a:rPr>
                                <m:t>𝜺</m:t>
                              </m:r>
                            </m:e>
                            <m:sub>
                              <m:r>
                                <a:rPr lang="en-US" sz="1800" b="1" i="1">
                                  <a:effectLst/>
                                  <a:latin typeface="Cambria Math" panose="02040503050406030204" pitchFamily="18" charset="0"/>
                                  <a:ea typeface="DengXian" panose="02010600030101010101" pitchFamily="2" charset="-122"/>
                                </a:rPr>
                                <m:t>𝟐</m:t>
                              </m:r>
                            </m:sub>
                          </m:sSub>
                        </m:oMath>
                      </m:oMathPara>
                    </a14:m>
                    <a:endParaRPr lang="en-US" sz="1200">
                      <a:effectLst/>
                      <a:latin typeface="Times New Roman" panose="02020603050405020304" pitchFamily="18" charset="0"/>
                      <a:ea typeface="DengXian" panose="02010600030101010101" pitchFamily="2" charset="-122"/>
                    </a:endParaRPr>
                  </a:p>
                </p:txBody>
              </p:sp>
            </mc:Choice>
            <mc:Fallback xmlns="">
              <p:sp>
                <p:nvSpPr>
                  <p:cNvPr id="19" name="Text Box 35"/>
                  <p:cNvSpPr txBox="1">
                    <a:spLocks noRot="1" noChangeAspect="1" noMove="1" noResize="1" noEditPoints="1" noAdjustHandles="1" noChangeArrowheads="1" noChangeShapeType="1" noTextEdit="1"/>
                  </p:cNvSpPr>
                  <p:nvPr/>
                </p:nvSpPr>
                <p:spPr>
                  <a:xfrm>
                    <a:off x="678180" y="1256077"/>
                    <a:ext cx="480060" cy="448945"/>
                  </a:xfrm>
                  <a:prstGeom prst="rect">
                    <a:avLst/>
                  </a:prstGeom>
                  <a:blipFill>
                    <a:blip r:embed="rId3"/>
                    <a:stretch>
                      <a:fillRect/>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Box 35"/>
                  <p:cNvSpPr txBox="1"/>
                  <p:nvPr/>
                </p:nvSpPr>
                <p:spPr>
                  <a:xfrm>
                    <a:off x="3198617" y="382544"/>
                    <a:ext cx="480060" cy="4489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ea typeface="DengXian" panose="02010600030101010101" pitchFamily="2" charset="-122"/>
                                </a:rPr>
                              </m:ctrlPr>
                            </m:sSubPr>
                            <m:e>
                              <m:r>
                                <a:rPr lang="en-US" sz="1800" b="1" i="1">
                                  <a:effectLst/>
                                  <a:latin typeface="Cambria Math" panose="02040503050406030204" pitchFamily="18" charset="0"/>
                                  <a:ea typeface="DengXian" panose="02010600030101010101" pitchFamily="2" charset="-122"/>
                                </a:rPr>
                                <m:t>𝜺</m:t>
                              </m:r>
                            </m:e>
                            <m:sub>
                              <m:r>
                                <a:rPr lang="en-US" sz="1800" b="1" i="1">
                                  <a:effectLst/>
                                  <a:latin typeface="Cambria Math" panose="02040503050406030204" pitchFamily="18" charset="0"/>
                                  <a:ea typeface="DengXian" panose="02010600030101010101" pitchFamily="2" charset="-122"/>
                                </a:rPr>
                                <m:t>𝟑</m:t>
                              </m:r>
                            </m:sub>
                          </m:sSub>
                        </m:oMath>
                      </m:oMathPara>
                    </a14:m>
                    <a:endParaRPr lang="en-US" sz="1200">
                      <a:effectLst/>
                      <a:latin typeface="Times New Roman" panose="02020603050405020304" pitchFamily="18" charset="0"/>
                      <a:ea typeface="DengXian" panose="02010600030101010101" pitchFamily="2" charset="-122"/>
                    </a:endParaRPr>
                  </a:p>
                </p:txBody>
              </p:sp>
            </mc:Choice>
            <mc:Fallback xmlns="">
              <p:sp>
                <p:nvSpPr>
                  <p:cNvPr id="20" name="Text Box 35"/>
                  <p:cNvSpPr txBox="1">
                    <a:spLocks noRot="1" noChangeAspect="1" noMove="1" noResize="1" noEditPoints="1" noAdjustHandles="1" noChangeArrowheads="1" noChangeShapeType="1" noTextEdit="1"/>
                  </p:cNvSpPr>
                  <p:nvPr/>
                </p:nvSpPr>
                <p:spPr>
                  <a:xfrm>
                    <a:off x="3198617" y="382544"/>
                    <a:ext cx="480060" cy="448945"/>
                  </a:xfrm>
                  <a:prstGeom prst="rect">
                    <a:avLst/>
                  </a:prstGeom>
                  <a:blipFill>
                    <a:blip r:embed="rId4"/>
                    <a:stretch>
                      <a:fillRect/>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 Box 35"/>
                  <p:cNvSpPr txBox="1"/>
                  <p:nvPr/>
                </p:nvSpPr>
                <p:spPr>
                  <a:xfrm>
                    <a:off x="3214379" y="1217001"/>
                    <a:ext cx="480060" cy="4489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ea typeface="DengXian" panose="02010600030101010101" pitchFamily="2" charset="-122"/>
                                </a:rPr>
                              </m:ctrlPr>
                            </m:sSubPr>
                            <m:e>
                              <m:r>
                                <a:rPr lang="en-US" sz="1800" b="1" i="1">
                                  <a:effectLst/>
                                  <a:latin typeface="Cambria Math" panose="02040503050406030204" pitchFamily="18" charset="0"/>
                                  <a:ea typeface="DengXian" panose="02010600030101010101" pitchFamily="2" charset="-122"/>
                                </a:rPr>
                                <m:t>𝜺</m:t>
                              </m:r>
                            </m:e>
                            <m:sub>
                              <m:r>
                                <a:rPr lang="en-US" sz="1800" b="1" i="1">
                                  <a:effectLst/>
                                  <a:latin typeface="Cambria Math" panose="02040503050406030204" pitchFamily="18" charset="0"/>
                                  <a:ea typeface="DengXian" panose="02010600030101010101" pitchFamily="2" charset="-122"/>
                                </a:rPr>
                                <m:t>𝟒</m:t>
                              </m:r>
                            </m:sub>
                          </m:sSub>
                        </m:oMath>
                      </m:oMathPara>
                    </a14:m>
                    <a:endParaRPr lang="en-US" sz="1200">
                      <a:effectLst/>
                      <a:latin typeface="Times New Roman" panose="02020603050405020304" pitchFamily="18" charset="0"/>
                      <a:ea typeface="DengXian" panose="02010600030101010101" pitchFamily="2" charset="-122"/>
                    </a:endParaRPr>
                  </a:p>
                </p:txBody>
              </p:sp>
            </mc:Choice>
            <mc:Fallback xmlns="">
              <p:sp>
                <p:nvSpPr>
                  <p:cNvPr id="21" name="Text Box 35"/>
                  <p:cNvSpPr txBox="1">
                    <a:spLocks noRot="1" noChangeAspect="1" noMove="1" noResize="1" noEditPoints="1" noAdjustHandles="1" noChangeArrowheads="1" noChangeShapeType="1" noTextEdit="1"/>
                  </p:cNvSpPr>
                  <p:nvPr/>
                </p:nvSpPr>
                <p:spPr>
                  <a:xfrm>
                    <a:off x="3214379" y="1217001"/>
                    <a:ext cx="480060" cy="448945"/>
                  </a:xfrm>
                  <a:prstGeom prst="rect">
                    <a:avLst/>
                  </a:prstGeom>
                  <a:blipFill>
                    <a:blip r:embed="rId5"/>
                    <a:stretch>
                      <a:fillRect/>
                    </a:stretch>
                  </a:blipFill>
                  <a:ln w="6350">
                    <a:noFill/>
                  </a:ln>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2" name="Rectangle 21"/>
              <p:cNvSpPr/>
              <p:nvPr/>
            </p:nvSpPr>
            <p:spPr>
              <a:xfrm>
                <a:off x="355601" y="3151715"/>
                <a:ext cx="11328400" cy="3253711"/>
              </a:xfrm>
              <a:prstGeom prst="rect">
                <a:avLst/>
              </a:prstGeom>
            </p:spPr>
            <p:txBody>
              <a:bodyPr wrap="square">
                <a:spAutoFit/>
              </a:bodyPr>
              <a:lstStyle/>
              <a:p>
                <a:pPr algn="just">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Consider the interactions of molecules. When the distribution reaches steady state, the forward and backward transition rates become balanced. Hence we can write</a:t>
                </a:r>
              </a:p>
              <a:p>
                <a:pPr algn="just">
                  <a:lnSpc>
                    <a:spcPct val="107000"/>
                  </a:lnSpc>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1</m:t>
                            </m:r>
                          </m:sub>
                        </m:sSub>
                      </m:e>
                    </m:d>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2</m:t>
                            </m:r>
                          </m:sub>
                        </m:sSub>
                      </m:e>
                    </m:d>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3</m:t>
                            </m:r>
                          </m:sub>
                        </m:sSub>
                      </m:e>
                    </m:d>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4</m:t>
                            </m:r>
                          </m:sub>
                        </m:sSub>
                      </m:e>
                    </m:d>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 Taking logarithm,</a:t>
                </a:r>
              </a:p>
              <a:p>
                <a:pPr algn="just">
                  <a:lnSpc>
                    <a:spcPct val="107000"/>
                  </a:lnSpc>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1</m:t>
                                </m:r>
                              </m:sub>
                            </m:sSub>
                          </m:e>
                        </m:d>
                      </m:e>
                    </m:func>
                    <m:r>
                      <a:rPr lang="en-US" sz="2400" i="1">
                        <a:latin typeface="Cambria Math" panose="02040503050406030204" pitchFamily="18" charset="0"/>
                        <a:ea typeface="DengXian" panose="02010600030101010101" pitchFamily="2" charset="-122"/>
                        <a:cs typeface="Times New Roman" panose="02020603050405020304" pitchFamily="18" charset="0"/>
                      </a:rPr>
                      <m:t>+</m:t>
                    </m:r>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2</m:t>
                                </m:r>
                              </m:sub>
                            </m:sSub>
                          </m:e>
                        </m:d>
                      </m:e>
                    </m:func>
                    <m:r>
                      <a:rPr lang="en-US" sz="2400" i="1">
                        <a:latin typeface="Cambria Math" panose="02040503050406030204" pitchFamily="18" charset="0"/>
                        <a:ea typeface="DengXian" panose="02010600030101010101" pitchFamily="2" charset="-122"/>
                        <a:cs typeface="Times New Roman" panose="02020603050405020304" pitchFamily="18" charset="0"/>
                      </a:rPr>
                      <m:t>=</m:t>
                    </m:r>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3</m:t>
                                </m:r>
                              </m:sub>
                            </m:sSub>
                          </m:e>
                        </m:d>
                      </m:e>
                    </m:func>
                    <m:r>
                      <a:rPr lang="en-US" sz="2400" i="1">
                        <a:latin typeface="Cambria Math" panose="02040503050406030204" pitchFamily="18" charset="0"/>
                        <a:ea typeface="DengXian" panose="02010600030101010101" pitchFamily="2" charset="-122"/>
                        <a:cs typeface="Times New Roman" panose="02020603050405020304" pitchFamily="18" charset="0"/>
                      </a:rPr>
                      <m:t>+</m:t>
                    </m:r>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4</m:t>
                                </m:r>
                              </m:sub>
                            </m:sSub>
                          </m:e>
                        </m:d>
                      </m:e>
                    </m:func>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355601" y="3151715"/>
                <a:ext cx="11328400" cy="3253711"/>
              </a:xfrm>
              <a:prstGeom prst="rect">
                <a:avLst/>
              </a:prstGeom>
              <a:blipFill>
                <a:blip r:embed="rId6"/>
                <a:stretch>
                  <a:fillRect l="-807" t="-1498" r="-807" b="-187"/>
                </a:stretch>
              </a:blipFill>
            </p:spPr>
            <p:txBody>
              <a:bodyPr/>
              <a:lstStyle/>
              <a:p>
                <a:r>
                  <a:rPr lang="en-US">
                    <a:noFill/>
                  </a:rPr>
                  <a:t> </a:t>
                </a:r>
              </a:p>
            </p:txBody>
          </p:sp>
        </mc:Fallback>
      </mc:AlternateContent>
    </p:spTree>
    <p:extLst>
      <p:ext uri="{BB962C8B-B14F-4D97-AF65-F5344CB8AC3E}">
        <p14:creationId xmlns:p14="http://schemas.microsoft.com/office/powerpoint/2010/main" val="306496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14</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22" name="Rectangle 21"/>
              <p:cNvSpPr/>
              <p:nvPr/>
            </p:nvSpPr>
            <p:spPr>
              <a:xfrm>
                <a:off x="457202" y="1681868"/>
                <a:ext cx="11294533" cy="4814972"/>
              </a:xfrm>
              <a:prstGeom prst="rect">
                <a:avLst/>
              </a:prstGeom>
            </p:spPr>
            <p:txBody>
              <a:bodyPr wrap="square">
                <a:spAutoFit/>
              </a:bodyPr>
              <a:lstStyle/>
              <a:p>
                <a:pPr algn="just">
                  <a:lnSpc>
                    <a:spcPct val="107000"/>
                  </a:lnSpc>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1</m:t>
                                  </m:r>
                                </m:sub>
                              </m:sSub>
                            </m:e>
                          </m:d>
                        </m:e>
                      </m:func>
                      <m:r>
                        <a:rPr lang="en-US" sz="2400" i="1">
                          <a:latin typeface="Cambria Math" panose="02040503050406030204" pitchFamily="18" charset="0"/>
                          <a:ea typeface="DengXian" panose="02010600030101010101" pitchFamily="2" charset="-122"/>
                          <a:cs typeface="Times New Roman" panose="02020603050405020304" pitchFamily="18" charset="0"/>
                        </a:rPr>
                        <m:t>+</m:t>
                      </m:r>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2</m:t>
                                  </m:r>
                                </m:sub>
                              </m:sSub>
                            </m:e>
                          </m:d>
                        </m:e>
                      </m:func>
                      <m:r>
                        <a:rPr lang="en-US" sz="2400" i="1">
                          <a:latin typeface="Cambria Math" panose="02040503050406030204" pitchFamily="18" charset="0"/>
                          <a:ea typeface="DengXian" panose="02010600030101010101" pitchFamily="2" charset="-122"/>
                          <a:cs typeface="Times New Roman" panose="02020603050405020304" pitchFamily="18" charset="0"/>
                        </a:rPr>
                        <m:t>=</m:t>
                      </m:r>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3</m:t>
                                  </m:r>
                                </m:sub>
                              </m:sSub>
                            </m:e>
                          </m:d>
                        </m:e>
                      </m:func>
                      <m:r>
                        <a:rPr lang="en-US" sz="2400" i="1">
                          <a:latin typeface="Cambria Math" panose="02040503050406030204" pitchFamily="18" charset="0"/>
                          <a:ea typeface="DengXian" panose="02010600030101010101" pitchFamily="2" charset="-122"/>
                          <a:cs typeface="Times New Roman" panose="02020603050405020304" pitchFamily="18" charset="0"/>
                        </a:rPr>
                        <m:t>+</m:t>
                      </m:r>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4</m:t>
                                  </m:r>
                                </m:sub>
                              </m:sSub>
                            </m:e>
                          </m:d>
                        </m:e>
                      </m:func>
                      <m:r>
                        <a:rPr lang="en-US" sz="2400" i="1">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This means that </a:t>
                </a:r>
                <a14:m>
                  <m:oMath xmlns:m="http://schemas.openxmlformats.org/officeDocument/2006/math">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b="0" i="1" smtClean="0">
                                <a:latin typeface="Cambria Math" panose="02040503050406030204" pitchFamily="18" charset="0"/>
                                <a:ea typeface="DengXian" panose="02010600030101010101" pitchFamily="2" charset="-122"/>
                                <a:cs typeface="Times New Roman" panose="02020603050405020304" pitchFamily="18" charset="0"/>
                              </a:rPr>
                              <m:t>𝜀</m:t>
                            </m:r>
                          </m:e>
                        </m:d>
                      </m:e>
                    </m:func>
                  </m:oMath>
                </a14:m>
                <a:r>
                  <a:rPr lang="en-US" sz="2400" dirty="0">
                    <a:latin typeface="Times New Roman" panose="02020603050405020304" pitchFamily="18" charset="0"/>
                    <a:ea typeface="DengXian" panose="02010600030101010101" pitchFamily="2" charset="-122"/>
                    <a:cs typeface="Times New Roman" panose="02020603050405020304" pitchFamily="18" charset="0"/>
                  </a:rPr>
                  <a:t> is conserved during collision. Hence we propose that this distribution can be expressed as a linear combination of conserved quantities. Both particle number and energy are conserved,</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1+1=1+1.</m:t>
                      </m:r>
                    </m:oMath>
                  </m:oMathPara>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1</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2</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3</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4</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Hence we propose the form</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d>
                        </m:e>
                      </m:func>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𝛼</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𝛽𝜀</m:t>
                      </m:r>
                      <m:r>
                        <a:rPr lang="en-US" sz="2400" i="1">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exp</m:t>
                          </m:r>
                        </m:fName>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𝛼</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𝛽𝜀</m:t>
                          </m:r>
                          <m:r>
                            <a:rPr lang="en-US" sz="2400" i="1">
                              <a:latin typeface="Cambria Math" panose="02040503050406030204" pitchFamily="18" charset="0"/>
                              <a:ea typeface="DengXian" panose="02010600030101010101" pitchFamily="2" charset="-122"/>
                              <a:cs typeface="Times New Roman" panose="02020603050405020304" pitchFamily="18" charset="0"/>
                            </a:rPr>
                            <m:t>)</m:t>
                          </m:r>
                        </m:e>
                      </m:func>
                      <m:r>
                        <a:rPr lang="en-US" sz="2400" i="1">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This argument confirms the close relation between the Boltzmann distribution and the conservation of energy.</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457202" y="1681868"/>
                <a:ext cx="11294533" cy="4814972"/>
              </a:xfrm>
              <a:prstGeom prst="rect">
                <a:avLst/>
              </a:prstGeom>
              <a:blipFill>
                <a:blip r:embed="rId2"/>
                <a:stretch>
                  <a:fillRect l="-809" r="-809" b="-1772"/>
                </a:stretch>
              </a:blipFill>
            </p:spPr>
            <p:txBody>
              <a:bodyPr/>
              <a:lstStyle/>
              <a:p>
                <a:r>
                  <a:rPr lang="en-US">
                    <a:noFill/>
                  </a:rPr>
                  <a:t> </a:t>
                </a:r>
              </a:p>
            </p:txBody>
          </p:sp>
        </mc:Fallback>
      </mc:AlternateContent>
      <p:sp>
        <p:nvSpPr>
          <p:cNvPr id="25" name="Title 1"/>
          <p:cNvSpPr>
            <a:spLocks noGrp="1"/>
          </p:cNvSpPr>
          <p:nvPr>
            <p:ph type="title"/>
          </p:nvPr>
        </p:nvSpPr>
        <p:spPr>
          <a:xfrm>
            <a:off x="152396" y="365125"/>
            <a:ext cx="11870267" cy="1325563"/>
          </a:xfrm>
        </p:spPr>
        <p:txBody>
          <a:bodyPr/>
          <a:lstStyle/>
          <a:p>
            <a:pPr algn="ctr"/>
            <a:r>
              <a:rPr lang="en-US" b="1" dirty="0"/>
              <a:t>Argument from the Conserved Quantities</a:t>
            </a:r>
          </a:p>
        </p:txBody>
      </p:sp>
    </p:spTree>
    <p:extLst>
      <p:ext uri="{BB962C8B-B14F-4D97-AF65-F5344CB8AC3E}">
        <p14:creationId xmlns:p14="http://schemas.microsoft.com/office/powerpoint/2010/main" val="68707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15</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22" name="Rectangle 21"/>
              <p:cNvSpPr/>
              <p:nvPr/>
            </p:nvSpPr>
            <p:spPr>
              <a:xfrm>
                <a:off x="440262" y="1377068"/>
                <a:ext cx="11294533" cy="5229958"/>
              </a:xfrm>
              <a:prstGeom prst="rect">
                <a:avLst/>
              </a:prstGeom>
            </p:spPr>
            <p:txBody>
              <a:bodyPr wrap="square">
                <a:spAutoFit/>
              </a:bodyPr>
              <a:lstStyle/>
              <a:p>
                <a:pPr algn="just">
                  <a:lnSpc>
                    <a:spcPct val="107000"/>
                  </a:lnSpc>
                </a:pPr>
                <a:r>
                  <a:rPr lang="en-US" sz="2400" dirty="0">
                    <a:ea typeface="DengXian" panose="02010600030101010101" pitchFamily="2" charset="-122"/>
                    <a:cs typeface="Times New Roman" panose="02020603050405020304" pitchFamily="18" charset="0"/>
                  </a:rPr>
                  <a:t>What have we learned from the kinetic theory that can be applied to model economic systems?</a:t>
                </a:r>
              </a:p>
              <a:p>
                <a:pPr algn="just">
                  <a:lnSpc>
                    <a:spcPct val="107000"/>
                  </a:lnSpc>
                </a:pPr>
                <a:endParaRPr lang="en-US" sz="2400" dirty="0">
                  <a:ea typeface="DengXian" panose="02010600030101010101" pitchFamily="2" charset="-122"/>
                  <a:cs typeface="Times New Roman" panose="02020603050405020304" pitchFamily="18" charset="0"/>
                </a:endParaRPr>
              </a:p>
              <a:p>
                <a:pPr marL="457200" indent="-457200" algn="just">
                  <a:lnSpc>
                    <a:spcPct val="107000"/>
                  </a:lnSpc>
                  <a:buAutoNum type="arabicParenBoth"/>
                </a:pPr>
                <a:r>
                  <a:rPr lang="en-US" sz="2400" dirty="0">
                    <a:solidFill>
                      <a:srgbClr val="FF0000"/>
                    </a:solidFill>
                    <a:ea typeface="DengXian" panose="02010600030101010101" pitchFamily="2" charset="-122"/>
                    <a:cs typeface="Times New Roman" panose="02020603050405020304" pitchFamily="18" charset="0"/>
                  </a:rPr>
                  <a:t>Maximize the entropy </a:t>
                </a:r>
                <a:r>
                  <a:rPr lang="en-US" sz="2400" dirty="0">
                    <a:ea typeface="DengXian" panose="02010600030101010101" pitchFamily="2" charset="-122"/>
                    <a:cs typeface="Times New Roman" panose="02020603050405020304" pitchFamily="18" charset="0"/>
                  </a:rPr>
                  <a:t>subject to constraints of conserved quantities.</a:t>
                </a:r>
              </a:p>
              <a:p>
                <a:pPr algn="just">
                  <a:lnSpc>
                    <a:spcPct val="107000"/>
                  </a:lnSpc>
                </a:pPr>
                <a:r>
                  <a:rPr lang="en-US" sz="2400" dirty="0">
                    <a:latin typeface="Calibri" panose="020F0502020204030204" pitchFamily="34" charset="0"/>
                    <a:ea typeface="DengXian" panose="02010600030101010101" pitchFamily="2" charset="-122"/>
                    <a:cs typeface="Times New Roman" panose="02020603050405020304" pitchFamily="18" charset="0"/>
                  </a:rPr>
                  <a:t>	Maximize </a:t>
                </a:r>
                <a14:m>
                  <m:oMath xmlns:m="http://schemas.openxmlformats.org/officeDocument/2006/math">
                    <m:r>
                      <a:rPr lang="en-US" sz="2400" b="0" i="1" smtClean="0">
                        <a:latin typeface="Cambria Math" panose="02040503050406030204" pitchFamily="18" charset="0"/>
                        <a:ea typeface="DengXian" panose="02010600030101010101" pitchFamily="2" charset="-122"/>
                        <a:cs typeface="Times New Roman" panose="02020603050405020304" pitchFamily="18" charset="0"/>
                      </a:rPr>
                      <m:t>𝑆</m:t>
                    </m:r>
                    <m:r>
                      <a:rPr lang="en-US" sz="2400" b="0" i="1" smtClean="0">
                        <a:latin typeface="Cambria Math" panose="02040503050406030204" pitchFamily="18" charset="0"/>
                        <a:ea typeface="DengXian" panose="02010600030101010101" pitchFamily="2" charset="-122"/>
                        <a:cs typeface="Times New Roman" panose="02020603050405020304" pitchFamily="18" charset="0"/>
                      </a:rPr>
                      <m:t>=−</m:t>
                    </m:r>
                    <m:nary>
                      <m:naryPr>
                        <m:chr m:val="∑"/>
                        <m:supHide m:val="on"/>
                        <m:ctrlPr>
                          <a:rPr lang="en-US" sz="2400" b="0" i="1" smtClean="0">
                            <a:latin typeface="Cambria Math" panose="02040503050406030204" pitchFamily="18" charset="0"/>
                            <a:ea typeface="DengXian" panose="02010600030101010101" pitchFamily="2" charset="-122"/>
                            <a:cs typeface="Times New Roman" panose="02020603050405020304" pitchFamily="18" charset="0"/>
                          </a:rPr>
                        </m:ctrlPr>
                      </m:naryPr>
                      <m:sub>
                        <m:r>
                          <a:rPr lang="en-US" sz="2400" b="0" i="1" smtClean="0">
                            <a:latin typeface="Cambria Math" panose="02040503050406030204" pitchFamily="18" charset="0"/>
                            <a:ea typeface="DengXian" panose="02010600030101010101" pitchFamily="2" charset="-122"/>
                            <a:cs typeface="Times New Roman" panose="02020603050405020304" pitchFamily="18" charset="0"/>
                          </a:rPr>
                          <m:t>𝑖</m:t>
                        </m:r>
                      </m:sub>
                      <m:sup/>
                      <m:e>
                        <m:sSub>
                          <m:sSubPr>
                            <m:ctrlPr>
                              <a:rPr lang="en-US" sz="2400" b="0" i="1"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400" b="0" i="1" smtClean="0">
                                <a:latin typeface="Cambria Math" panose="02040503050406030204" pitchFamily="18" charset="0"/>
                                <a:ea typeface="DengXian" panose="02010600030101010101" pitchFamily="2" charset="-122"/>
                                <a:cs typeface="Times New Roman" panose="02020603050405020304" pitchFamily="18" charset="0"/>
                              </a:rPr>
                              <m:t>𝑝</m:t>
                            </m:r>
                          </m:e>
                          <m:sub>
                            <m:r>
                              <a:rPr lang="en-US" sz="2400" b="0" i="1" smtClean="0">
                                <a:latin typeface="Cambria Math" panose="02040503050406030204" pitchFamily="18" charset="0"/>
                                <a:ea typeface="DengXian" panose="02010600030101010101" pitchFamily="2" charset="-122"/>
                                <a:cs typeface="Times New Roman" panose="02020603050405020304" pitchFamily="18" charset="0"/>
                              </a:rPr>
                              <m:t>𝑖</m:t>
                            </m:r>
                          </m:sub>
                        </m:sSub>
                        <m:func>
                          <m:funcPr>
                            <m:ctrlPr>
                              <a:rPr lang="en-US" sz="2400" b="0" i="1" smtClean="0">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b="0" i="0" smtClean="0">
                                <a:latin typeface="Cambria Math" panose="02040503050406030204" pitchFamily="18" charset="0"/>
                                <a:ea typeface="DengXian" panose="02010600030101010101" pitchFamily="2" charset="-122"/>
                                <a:cs typeface="Times New Roman" panose="02020603050405020304" pitchFamily="18" charset="0"/>
                              </a:rPr>
                              <m:t>ln</m:t>
                            </m:r>
                          </m:fName>
                          <m:e>
                            <m:sSub>
                              <m:sSubPr>
                                <m:ctrlPr>
                                  <a:rPr lang="en-US" sz="2400" b="0" i="1"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400" b="0" i="1" smtClean="0">
                                    <a:latin typeface="Cambria Math" panose="02040503050406030204" pitchFamily="18" charset="0"/>
                                    <a:ea typeface="DengXian" panose="02010600030101010101" pitchFamily="2" charset="-122"/>
                                    <a:cs typeface="Times New Roman" panose="02020603050405020304" pitchFamily="18" charset="0"/>
                                  </a:rPr>
                                  <m:t>𝑝</m:t>
                                </m:r>
                              </m:e>
                              <m:sub>
                                <m:r>
                                  <a:rPr lang="en-US" sz="2400" b="0" i="1" smtClean="0">
                                    <a:latin typeface="Cambria Math" panose="02040503050406030204" pitchFamily="18" charset="0"/>
                                    <a:ea typeface="DengXian" panose="02010600030101010101" pitchFamily="2" charset="-122"/>
                                    <a:cs typeface="Times New Roman" panose="02020603050405020304" pitchFamily="18" charset="0"/>
                                  </a:rPr>
                                  <m:t>𝑖</m:t>
                                </m:r>
                              </m:sub>
                            </m:sSub>
                          </m:e>
                        </m:func>
                      </m:e>
                    </m:nary>
                  </m:oMath>
                </a14:m>
                <a:r>
                  <a:rPr lang="en-US" sz="2400" dirty="0">
                    <a:effectLst/>
                    <a:latin typeface="Calibri" panose="020F0502020204030204" pitchFamily="34" charset="0"/>
                    <a:ea typeface="DengXian" panose="02010600030101010101" pitchFamily="2" charset="-122"/>
                    <a:cs typeface="Times New Roman" panose="02020603050405020304" pitchFamily="18" charset="0"/>
                  </a:rPr>
                  <a:t> subject to </a:t>
                </a:r>
                <a14:m>
                  <m:oMath xmlns:m="http://schemas.openxmlformats.org/officeDocument/2006/math">
                    <m:nary>
                      <m:naryPr>
                        <m:chr m:val="∑"/>
                        <m:supHide m:val="on"/>
                        <m:ctrlPr>
                          <a:rPr lang="en-US" sz="2400" i="1">
                            <a:latin typeface="Cambria Math" panose="02040503050406030204" pitchFamily="18" charset="0"/>
                            <a:ea typeface="DengXian" panose="02010600030101010101" pitchFamily="2" charset="-122"/>
                            <a:cs typeface="Times New Roman" panose="02020603050405020304" pitchFamily="18" charset="0"/>
                          </a:rPr>
                        </m:ctrlPr>
                      </m:naryPr>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up/>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𝑝</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r>
                          <a:rPr lang="en-US" sz="2400" b="0" i="1" smtClean="0">
                            <a:latin typeface="Cambria Math" panose="02040503050406030204" pitchFamily="18" charset="0"/>
                            <a:ea typeface="DengXian" panose="02010600030101010101" pitchFamily="2" charset="-122"/>
                            <a:cs typeface="Times New Roman" panose="02020603050405020304" pitchFamily="18" charset="0"/>
                          </a:rPr>
                          <m:t>=1</m:t>
                        </m:r>
                      </m:e>
                    </m:nary>
                  </m:oMath>
                </a14:m>
                <a:r>
                  <a:rPr lang="en-US" sz="2400" dirty="0">
                    <a:effectLst/>
                    <a:latin typeface="Calibri" panose="020F0502020204030204" pitchFamily="34" charset="0"/>
                    <a:ea typeface="DengXian" panose="02010600030101010101" pitchFamily="2" charset="-122"/>
                    <a:cs typeface="Times New Roman" panose="02020603050405020304" pitchFamily="18" charset="0"/>
                  </a:rPr>
                  <a:t> and </a:t>
                </a:r>
                <a14:m>
                  <m:oMath xmlns:m="http://schemas.openxmlformats.org/officeDocument/2006/math">
                    <m:nary>
                      <m:naryPr>
                        <m:chr m:val="∑"/>
                        <m:supHide m:val="on"/>
                        <m:ctrlPr>
                          <a:rPr lang="en-US" sz="2400" i="1">
                            <a:latin typeface="Cambria Math" panose="02040503050406030204" pitchFamily="18" charset="0"/>
                            <a:ea typeface="DengXian" panose="02010600030101010101" pitchFamily="2" charset="-122"/>
                            <a:cs typeface="Times New Roman" panose="02020603050405020304" pitchFamily="18" charset="0"/>
                          </a:rPr>
                        </m:ctrlPr>
                      </m:naryPr>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up/>
                      <m:e>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𝑝</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sSub>
                          <m:sSubPr>
                            <m:ctrlPr>
                              <a:rPr lang="en-US" sz="2400" b="0" i="1"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400" b="0" i="1" smtClean="0">
                                <a:latin typeface="Cambria Math" panose="02040503050406030204" pitchFamily="18" charset="0"/>
                                <a:ea typeface="DengXian" panose="02010600030101010101" pitchFamily="2" charset="-122"/>
                                <a:cs typeface="Times New Roman" panose="02020603050405020304" pitchFamily="18" charset="0"/>
                              </a:rPr>
                              <m:t>𝜀</m:t>
                            </m:r>
                          </m:e>
                          <m:sub>
                            <m:r>
                              <a:rPr lang="en-US" sz="2400" b="0" i="1" smtClean="0">
                                <a:latin typeface="Cambria Math" panose="02040503050406030204" pitchFamily="18" charset="0"/>
                                <a:ea typeface="DengXian" panose="02010600030101010101" pitchFamily="2" charset="-122"/>
                                <a:cs typeface="Times New Roman" panose="02020603050405020304" pitchFamily="18" charset="0"/>
                              </a:rPr>
                              <m:t>𝑖</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b="0" i="1" smtClean="0">
                            <a:latin typeface="Cambria Math" panose="02040503050406030204" pitchFamily="18" charset="0"/>
                            <a:ea typeface="DengXian" panose="02010600030101010101" pitchFamily="2" charset="-122"/>
                            <a:cs typeface="Times New Roman" panose="02020603050405020304" pitchFamily="18" charset="0"/>
                          </a:rPr>
                          <m:t>〈</m:t>
                        </m:r>
                        <m:r>
                          <a:rPr lang="en-US" sz="2400" b="0" i="1" smtClean="0">
                            <a:latin typeface="Cambria Math" panose="02040503050406030204" pitchFamily="18" charset="0"/>
                            <a:ea typeface="DengXian" panose="02010600030101010101" pitchFamily="2" charset="-122"/>
                            <a:cs typeface="Times New Roman" panose="02020603050405020304" pitchFamily="18" charset="0"/>
                          </a:rPr>
                          <m:t>𝜀</m:t>
                        </m:r>
                        <m:r>
                          <a:rPr lang="en-US" sz="2400" b="0" i="1" smtClean="0">
                            <a:latin typeface="Cambria Math" panose="02040503050406030204" pitchFamily="18" charset="0"/>
                            <a:ea typeface="DengXian" panose="02010600030101010101" pitchFamily="2" charset="-122"/>
                            <a:cs typeface="Times New Roman" panose="02020603050405020304" pitchFamily="18" charset="0"/>
                          </a:rPr>
                          <m:t>〉</m:t>
                        </m:r>
                      </m:e>
                    </m:nary>
                    <m:r>
                      <a:rPr lang="en-US" sz="2400" b="0" i="1" smtClean="0">
                        <a:latin typeface="Cambria Math" panose="02040503050406030204" pitchFamily="18" charset="0"/>
                        <a:ea typeface="DengXian" panose="02010600030101010101" pitchFamily="2" charset="-122"/>
                        <a:cs typeface="Times New Roman" panose="02020603050405020304" pitchFamily="18" charset="0"/>
                      </a:rPr>
                      <m:t>.</m:t>
                    </m:r>
                  </m:oMath>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endParaRPr lang="en-US" sz="2400" dirty="0">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r>
                  <a:rPr lang="en-US" sz="2400" dirty="0">
                    <a:effectLst/>
                    <a:latin typeface="Calibri" panose="020F0502020204030204" pitchFamily="34" charset="0"/>
                    <a:ea typeface="DengXian" panose="02010600030101010101" pitchFamily="2" charset="-122"/>
                    <a:cs typeface="Times New Roman" panose="02020603050405020304" pitchFamily="18" charset="0"/>
                  </a:rPr>
                  <a:t>(2</a:t>
                </a:r>
                <a:r>
                  <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a:t>
                </a:r>
                <a:r>
                  <a:rPr lang="en-US" sz="24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Observing conserved </a:t>
                </a:r>
                <a:r>
                  <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quantities </a:t>
                </a:r>
                <a:r>
                  <a:rPr lang="en-US" sz="2400" dirty="0">
                    <a:effectLst/>
                    <a:latin typeface="Calibri" panose="020F0502020204030204" pitchFamily="34" charset="0"/>
                    <a:ea typeface="DengXian" panose="02010600030101010101" pitchFamily="2" charset="-122"/>
                    <a:cs typeface="Times New Roman" panose="02020603050405020304" pitchFamily="18" charset="0"/>
                  </a:rPr>
                  <a:t>during an interaction,</a:t>
                </a:r>
              </a:p>
              <a:p>
                <a:pPr algn="just">
                  <a:lnSpc>
                    <a:spcPct val="107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DengXian" panose="02010600030101010101" pitchFamily="2" charset="-122"/>
                          <a:cs typeface="Times New Roman" panose="02020603050405020304" pitchFamily="18" charset="0"/>
                        </a:rPr>
                        <m:t>𝛼</m:t>
                      </m:r>
                      <m:r>
                        <a:rPr lang="en-US" sz="2400" b="0" i="1" smtClean="0">
                          <a:latin typeface="Cambria Math" panose="02040503050406030204" pitchFamily="18" charset="0"/>
                          <a:ea typeface="DengXian" panose="02010600030101010101" pitchFamily="2" charset="-122"/>
                          <a:cs typeface="Times New Roman" panose="02020603050405020304" pitchFamily="18" charset="0"/>
                        </a:rPr>
                        <m:t>: 1+1=1+1,</m:t>
                      </m:r>
                    </m:oMath>
                  </m:oMathPara>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DengXian" panose="02010600030101010101" pitchFamily="2" charset="-122"/>
                          <a:cs typeface="Times New Roman" panose="02020603050405020304" pitchFamily="18" charset="0"/>
                        </a:rPr>
                        <m:t>𝛽</m:t>
                      </m:r>
                      <m:r>
                        <a:rPr lang="en-US" sz="2400" b="0" i="1" smtClean="0">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1</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2</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3</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sub>
                          <m:r>
                            <a:rPr lang="en-US" sz="2400" i="1">
                              <a:latin typeface="Cambria Math" panose="02040503050406030204" pitchFamily="18" charset="0"/>
                              <a:ea typeface="DengXian" panose="02010600030101010101" pitchFamily="2" charset="-122"/>
                              <a:cs typeface="Times New Roman" panose="02020603050405020304" pitchFamily="18" charset="0"/>
                            </a:rPr>
                            <m:t>4</m:t>
                          </m:r>
                        </m:sub>
                      </m:sSub>
                      <m:r>
                        <a:rPr lang="en-US" sz="2400" b="0" i="1" smtClean="0">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07000"/>
                  </a:lnSpc>
                </a:pPr>
                <a:r>
                  <a:rPr lang="en-US" sz="2400" dirty="0">
                    <a:ea typeface="DengXian" panose="02010600030101010101" pitchFamily="2" charset="-122"/>
                    <a:cs typeface="Times New Roman" panose="02020603050405020304" pitchFamily="18" charset="0"/>
                  </a:rPr>
                  <a:t>we directly write </a:t>
                </a:r>
                <a14:m>
                  <m:oMath xmlns:m="http://schemas.openxmlformats.org/officeDocument/2006/math">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ln</m:t>
                        </m:r>
                      </m:fName>
                      <m:e>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d>
                      </m:e>
                    </m:func>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𝛼</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𝛽𝜀</m:t>
                    </m:r>
                    <m:r>
                      <a:rPr lang="en-US" sz="2400" b="0" i="1" smtClean="0">
                        <a:latin typeface="Cambria Math" panose="02040503050406030204" pitchFamily="18" charset="0"/>
                        <a:ea typeface="DengXian" panose="02010600030101010101" pitchFamily="2" charset="-122"/>
                        <a:cs typeface="Times New Roman" panose="02020603050405020304" pitchFamily="18" charset="0"/>
                      </a:rPr>
                      <m:t>.</m:t>
                    </m:r>
                  </m:oMath>
                </a14:m>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r>
                  <a:rPr lang="en-US" sz="2400"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pPr>
                <a:r>
                  <a:rPr lang="en-US" sz="2400" dirty="0">
                    <a:ea typeface="DengXian" panose="02010600030101010101" pitchFamily="2" charset="-122"/>
                    <a:cs typeface="Times New Roman" panose="02020603050405020304" pitchFamily="18" charset="0"/>
                  </a:rPr>
                  <a:t>Either way, we obtain the </a:t>
                </a:r>
                <a:r>
                  <a:rPr lang="en-US" sz="2400" dirty="0">
                    <a:solidFill>
                      <a:srgbClr val="FF0000"/>
                    </a:solidFill>
                    <a:ea typeface="DengXian" panose="02010600030101010101" pitchFamily="2" charset="-122"/>
                    <a:cs typeface="Times New Roman" panose="02020603050405020304" pitchFamily="18" charset="0"/>
                  </a:rPr>
                  <a:t>Gibbs distribution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𝑝</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𝜀</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func>
                      <m:funcPr>
                        <m:ctrlPr>
                          <a:rPr lang="en-US" sz="2400" i="1">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exp</m:t>
                        </m:r>
                      </m:fName>
                      <m:e>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𝛼</m:t>
                        </m:r>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𝛽𝜀</m:t>
                        </m:r>
                        <m:r>
                          <a:rPr lang="en-US" sz="2400" i="1">
                            <a:latin typeface="Cambria Math" panose="02040503050406030204" pitchFamily="18" charset="0"/>
                            <a:ea typeface="DengXian" panose="02010600030101010101" pitchFamily="2" charset="-122"/>
                            <a:cs typeface="Times New Roman" panose="02020603050405020304" pitchFamily="18" charset="0"/>
                          </a:rPr>
                          <m:t>)</m:t>
                        </m:r>
                      </m:e>
                    </m:func>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endParaRPr lang="en-US" sz="2400" dirty="0">
                  <a:ea typeface="DengXian" panose="02010600030101010101" pitchFamily="2" charset="-122"/>
                  <a:cs typeface="Times New Roman" panose="02020603050405020304" pitchFamily="18" charset="0"/>
                </a:endParaRPr>
              </a:p>
              <a:p>
                <a:pPr algn="just">
                  <a:lnSpc>
                    <a:spcPct val="107000"/>
                  </a:lnSpc>
                </a:pPr>
                <a:r>
                  <a:rPr lang="en-US" sz="2400" dirty="0">
                    <a:ea typeface="DengXian" panose="02010600030101010101" pitchFamily="2" charset="-122"/>
                    <a:cs typeface="Times New Roman" panose="02020603050405020304" pitchFamily="18" charset="0"/>
                  </a:rPr>
                  <a:t>Remark: This distribution is valid only when the system has reached steady state.</a:t>
                </a:r>
              </a:p>
            </p:txBody>
          </p:sp>
        </mc:Choice>
        <mc:Fallback xmlns="">
          <p:sp>
            <p:nvSpPr>
              <p:cNvPr id="22" name="Rectangle 21"/>
              <p:cNvSpPr>
                <a:spLocks noRot="1" noChangeAspect="1" noMove="1" noResize="1" noEditPoints="1" noAdjustHandles="1" noChangeArrowheads="1" noChangeShapeType="1" noTextEdit="1"/>
              </p:cNvSpPr>
              <p:nvPr/>
            </p:nvSpPr>
            <p:spPr>
              <a:xfrm>
                <a:off x="440262" y="1377068"/>
                <a:ext cx="11294533" cy="5229958"/>
              </a:xfrm>
              <a:prstGeom prst="rect">
                <a:avLst/>
              </a:prstGeom>
              <a:blipFill>
                <a:blip r:embed="rId2"/>
                <a:stretch>
                  <a:fillRect l="-863" t="-816" r="-863" b="-1399"/>
                </a:stretch>
              </a:blipFill>
            </p:spPr>
            <p:txBody>
              <a:bodyPr/>
              <a:lstStyle/>
              <a:p>
                <a:r>
                  <a:rPr lang="en-US">
                    <a:noFill/>
                  </a:rPr>
                  <a:t> </a:t>
                </a:r>
              </a:p>
            </p:txBody>
          </p:sp>
        </mc:Fallback>
      </mc:AlternateContent>
      <p:sp>
        <p:nvSpPr>
          <p:cNvPr id="25" name="Title 1"/>
          <p:cNvSpPr>
            <a:spLocks noGrp="1"/>
          </p:cNvSpPr>
          <p:nvPr>
            <p:ph type="title"/>
          </p:nvPr>
        </p:nvSpPr>
        <p:spPr>
          <a:xfrm>
            <a:off x="152396" y="161929"/>
            <a:ext cx="11870267" cy="1325563"/>
          </a:xfrm>
        </p:spPr>
        <p:txBody>
          <a:bodyPr/>
          <a:lstStyle/>
          <a:p>
            <a:pPr algn="ctr"/>
            <a:r>
              <a:rPr lang="en-US" b="1" dirty="0"/>
              <a:t>Summary</a:t>
            </a:r>
          </a:p>
        </p:txBody>
      </p:sp>
    </p:spTree>
    <p:extLst>
      <p:ext uri="{BB962C8B-B14F-4D97-AF65-F5344CB8AC3E}">
        <p14:creationId xmlns:p14="http://schemas.microsoft.com/office/powerpoint/2010/main" val="1769029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b="1" dirty="0"/>
              <a:t>9.2 The Asset Exchange Model of Wealth Distribution</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16</a:t>
            </a:fld>
            <a:endParaRPr lang="en-US" sz="1400">
              <a:solidFill>
                <a:schemeClr val="tx1"/>
              </a:solidFill>
            </a:endParaRPr>
          </a:p>
        </p:txBody>
      </p:sp>
      <mc:AlternateContent xmlns:mc="http://schemas.openxmlformats.org/markup-compatibility/2006" xmlns:a14="http://schemas.microsoft.com/office/drawing/2010/main">
        <mc:Choice Requires="a14">
          <p:sp>
            <p:nvSpPr>
              <p:cNvPr id="7" name="Rectangle 6"/>
              <p:cNvSpPr/>
              <p:nvPr/>
            </p:nvSpPr>
            <p:spPr>
              <a:xfrm>
                <a:off x="541868" y="1553855"/>
                <a:ext cx="11049000" cy="4709944"/>
              </a:xfrm>
              <a:prstGeom prst="rect">
                <a:avLst/>
              </a:prstGeom>
            </p:spPr>
            <p:txBody>
              <a:bodyPr wrap="square">
                <a:spAutoFit/>
              </a:bodyPr>
              <a:lstStyle/>
              <a:p>
                <a:pPr marR="0" lvl="0" algn="just">
                  <a:lnSpc>
                    <a:spcPct val="107000"/>
                  </a:lnSpc>
                  <a:spcBef>
                    <a:spcPts val="0"/>
                  </a:spcBef>
                  <a:spcAft>
                    <a:spcPts val="0"/>
                  </a:spcAft>
                </a:pPr>
                <a:r>
                  <a:rPr lang="en-US" sz="2400" b="1" dirty="0">
                    <a:ea typeface="DengXian" panose="02010600030101010101" pitchFamily="2" charset="-122"/>
                    <a:cs typeface="Times New Roman" panose="02020603050405020304" pitchFamily="18" charset="0"/>
                  </a:rPr>
                  <a:t>Applying Kinetic Theory to Economic Systems</a:t>
                </a:r>
                <a:endParaRPr lang="en-US" sz="2400" dirty="0">
                  <a:effectLst/>
                  <a:ea typeface="DengXian" panose="02010600030101010101" pitchFamily="2" charset="-122"/>
                  <a:cs typeface="Times New Roman" panose="02020603050405020304" pitchFamily="18" charset="0"/>
                </a:endParaRPr>
              </a:p>
              <a:p>
                <a:pPr algn="just">
                  <a:lnSpc>
                    <a:spcPct val="107000"/>
                  </a:lnSpc>
                </a:pPr>
                <a:endParaRPr lang="en-US" sz="2400" b="1" dirty="0">
                  <a:ea typeface="DengXian" panose="02010600030101010101" pitchFamily="2" charset="-122"/>
                  <a:cs typeface="Times New Roman" panose="02020603050405020304" pitchFamily="18" charset="0"/>
                </a:endParaRPr>
              </a:p>
              <a:p>
                <a:pPr algn="just">
                  <a:lnSpc>
                    <a:spcPct val="107000"/>
                  </a:lnSpc>
                </a:pPr>
                <a:r>
                  <a:rPr lang="en-US" sz="2400" b="1" dirty="0">
                    <a:ea typeface="DengXian" panose="02010600030101010101" pitchFamily="2" charset="-122"/>
                    <a:cs typeface="Times New Roman" panose="02020603050405020304" pitchFamily="18" charset="0"/>
                  </a:rPr>
                  <a:t>The Asset Exchange Model</a:t>
                </a:r>
                <a:endParaRPr lang="en-US" sz="2400" dirty="0">
                  <a:effectLst/>
                  <a:ea typeface="DengXian" panose="02010600030101010101" pitchFamily="2" charset="-122"/>
                  <a:cs typeface="Times New Roman" panose="02020603050405020304" pitchFamily="18" charset="0"/>
                </a:endParaRPr>
              </a:p>
              <a:p>
                <a:pPr>
                  <a:lnSpc>
                    <a:spcPct val="107000"/>
                  </a:lnSpc>
                </a:pPr>
                <a:r>
                  <a:rPr lang="en-US" sz="2400" dirty="0">
                    <a:ea typeface="DengXian" panose="02010600030101010101" pitchFamily="2" charset="-122"/>
                    <a:cs typeface="Times New Roman" panose="02020603050405020304" pitchFamily="18" charset="0"/>
                  </a:rPr>
                  <a:t>In these models, economic activities are modeled by interactions between two individuals, resulting in the redistribution of their assets. </a:t>
                </a:r>
                <a:endParaRPr lang="en-US" sz="2400" dirty="0">
                  <a:effectLst/>
                  <a:ea typeface="DengXian" panose="02010600030101010101" pitchFamily="2" charset="-122"/>
                  <a:cs typeface="Times New Roman" panose="02020603050405020304" pitchFamily="18" charset="0"/>
                </a:endParaRPr>
              </a:p>
              <a:p>
                <a:pPr>
                  <a:lnSpc>
                    <a:spcPct val="107000"/>
                  </a:lnSpc>
                </a:pPr>
                <a:r>
                  <a:rPr lang="en-US" sz="2400" dirty="0">
                    <a:ea typeface="DengXian" panose="02010600030101010101" pitchFamily="2" charset="-122"/>
                    <a:cs typeface="Times New Roman" panose="02020603050405020304" pitchFamily="18" charset="0"/>
                  </a:rPr>
                  <a:t>Let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𝑡</m:t>
                    </m:r>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r>
                  <a:rPr lang="en-US" sz="2400" dirty="0">
                    <a:ea typeface="DengXian" panose="02010600030101010101" pitchFamily="2" charset="-122"/>
                    <a:cs typeface="Times New Roman" panose="02020603050405020304" pitchFamily="18" charset="0"/>
                  </a:rPr>
                  <a:t> be the money possessed by agent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𝑖</m:t>
                    </m:r>
                  </m:oMath>
                </a14:m>
                <a:r>
                  <a:rPr lang="en-US" sz="2400" dirty="0">
                    <a:ea typeface="DengXian" panose="02010600030101010101" pitchFamily="2" charset="-122"/>
                    <a:cs typeface="Times New Roman" panose="02020603050405020304" pitchFamily="18" charset="0"/>
                  </a:rPr>
                  <a:t> at time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𝑡</m:t>
                    </m:r>
                  </m:oMath>
                </a14:m>
                <a:r>
                  <a:rPr lang="en-US" sz="2400" dirty="0">
                    <a:ea typeface="DengXian" panose="02010600030101010101" pitchFamily="2" charset="-122"/>
                    <a:cs typeface="Times New Roman" panose="02020603050405020304" pitchFamily="18" charset="0"/>
                  </a:rPr>
                  <a:t>.</a:t>
                </a:r>
                <a:endParaRPr lang="en-US" sz="2400" dirty="0">
                  <a:effectLst/>
                  <a:ea typeface="DengXian" panose="02010600030101010101" pitchFamily="2" charset="-122"/>
                  <a:cs typeface="Times New Roman" panose="02020603050405020304" pitchFamily="18" charset="0"/>
                </a:endParaRPr>
              </a:p>
              <a:p>
                <a:pPr>
                  <a:lnSpc>
                    <a:spcPct val="107000"/>
                  </a:lnSpc>
                </a:pPr>
                <a:r>
                  <a:rPr lang="en-US" sz="2400" dirty="0">
                    <a:ea typeface="DengXian" panose="02010600030101010101" pitchFamily="2" charset="-122"/>
                    <a:cs typeface="Times New Roman" panose="02020603050405020304" pitchFamily="18" charset="0"/>
                  </a:rPr>
                  <a:t>In an economic activity, two randomly selected agents exchange money by some pre-defined mechanism. </a:t>
                </a:r>
                <a:endParaRPr lang="en-US" sz="2400" dirty="0">
                  <a:effectLst/>
                  <a:ea typeface="DengXian" panose="02010600030101010101" pitchFamily="2" charset="-122"/>
                  <a:cs typeface="Times New Roman" panose="02020603050405020304" pitchFamily="18" charset="0"/>
                </a:endParaRPr>
              </a:p>
              <a:p>
                <a:pPr>
                  <a:lnSpc>
                    <a:spcPct val="107000"/>
                  </a:lnSpc>
                </a:pPr>
                <a:r>
                  <a:rPr lang="en-US" sz="2400" dirty="0">
                    <a:ea typeface="DengXian" panose="02010600030101010101" pitchFamily="2" charset="-122"/>
                    <a:cs typeface="Times New Roman" panose="02020603050405020304" pitchFamily="18" charset="0"/>
                  </a:rPr>
                  <a:t>Assuming that the exchange process does not depend on previous exchanges, the dynamics follows a Markovian process,</a:t>
                </a:r>
              </a:p>
              <a:p>
                <a:pPr>
                  <a:lnSpc>
                    <a:spcPct val="107000"/>
                  </a:lnSpc>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m:t>
                                    </m:r>
                                  </m:e>
                                </m:d>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e>
                            </m:mr>
                          </m:m>
                        </m:e>
                      </m:d>
                      <m:r>
                        <a:rPr lang="en-US" i="1">
                          <a:latin typeface="Cambria Math" panose="02040503050406030204" pitchFamily="18" charset="0"/>
                        </a:rPr>
                        <m:t>=</m:t>
                      </m:r>
                      <m:r>
                        <a:rPr lang="en-US" i="1">
                          <a:latin typeface="Cambria Math" panose="02040503050406030204" pitchFamily="18" charset="0"/>
                        </a:rPr>
                        <m:t>ℳ</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𝑡</m:t>
                                    </m:r>
                                  </m:e>
                                </m:d>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mr>
                          </m:m>
                        </m:e>
                      </m:d>
                      <m:r>
                        <a:rPr lang="en-US" i="1">
                          <a:latin typeface="Cambria Math" panose="02040503050406030204" pitchFamily="18"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41868" y="1553855"/>
                <a:ext cx="11049000" cy="4709944"/>
              </a:xfrm>
              <a:prstGeom prst="rect">
                <a:avLst/>
              </a:prstGeom>
              <a:blipFill>
                <a:blip r:embed="rId2"/>
                <a:stretch>
                  <a:fillRect l="-883" t="-906"/>
                </a:stretch>
              </a:blipFill>
            </p:spPr>
            <p:txBody>
              <a:bodyPr/>
              <a:lstStyle/>
              <a:p>
                <a:r>
                  <a:rPr lang="en-US">
                    <a:noFill/>
                  </a:rPr>
                  <a:t> </a:t>
                </a:r>
              </a:p>
            </p:txBody>
          </p:sp>
        </mc:Fallback>
      </mc:AlternateContent>
    </p:spTree>
    <p:extLst>
      <p:ext uri="{BB962C8B-B14F-4D97-AF65-F5344CB8AC3E}">
        <p14:creationId xmlns:p14="http://schemas.microsoft.com/office/powerpoint/2010/main" val="3203842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Conservation of Money</a:t>
            </a:r>
            <a:endParaRPr lang="en-US"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17</a:t>
            </a:fld>
            <a:endParaRPr lang="en-US" sz="1400">
              <a:solidFill>
                <a:schemeClr val="tx1"/>
              </a:solidFill>
            </a:endParaRPr>
          </a:p>
        </p:txBody>
      </p:sp>
      <mc:AlternateContent xmlns:mc="http://schemas.openxmlformats.org/markup-compatibility/2006" xmlns:a14="http://schemas.microsoft.com/office/drawing/2010/main">
        <mc:Choice Requires="a14">
          <p:sp>
            <p:nvSpPr>
              <p:cNvPr id="3" name="Rectangle 2"/>
              <p:cNvSpPr/>
              <p:nvPr/>
            </p:nvSpPr>
            <p:spPr>
              <a:xfrm>
                <a:off x="922864" y="1432556"/>
                <a:ext cx="10354733" cy="4118948"/>
              </a:xfrm>
              <a:prstGeom prst="rect">
                <a:avLst/>
              </a:prstGeom>
            </p:spPr>
            <p:txBody>
              <a:bodyPr wrap="square">
                <a:spAutoFit/>
              </a:bodyPr>
              <a:lstStyle/>
              <a:p>
                <a:pPr algn="just">
                  <a:lnSpc>
                    <a:spcPct val="107000"/>
                  </a:lnSpc>
                </a:pPr>
                <a:r>
                  <a:rPr lang="en-US" sz="2400" dirty="0">
                    <a:ea typeface="DengXian" panose="02010600030101010101" pitchFamily="2" charset="-122"/>
                    <a:cs typeface="Times New Roman" panose="02020603050405020304" pitchFamily="18" charset="0"/>
                  </a:rPr>
                  <a:t>In a closed economic system, the total money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𝑀</m:t>
                    </m:r>
                  </m:oMath>
                </a14:m>
                <a:r>
                  <a:rPr lang="en-US" sz="2400" dirty="0">
                    <a:ea typeface="DengXian" panose="02010600030101010101" pitchFamily="2" charset="-122"/>
                    <a:cs typeface="Times New Roman" panose="02020603050405020304" pitchFamily="18" charset="0"/>
                  </a:rPr>
                  <a:t> and the total number of agents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𝑁</m:t>
                    </m:r>
                  </m:oMath>
                </a14:m>
                <a:r>
                  <a:rPr lang="en-US" sz="2400" dirty="0">
                    <a:ea typeface="DengXian" panose="02010600030101010101" pitchFamily="2" charset="-122"/>
                    <a:cs typeface="Times New Roman" panose="02020603050405020304" pitchFamily="18" charset="0"/>
                  </a:rPr>
                  <a:t> are fixed. In any trading, the total money of the traders is locally conserved, and none end up with negative money.</a:t>
                </a:r>
                <a:endParaRPr lang="en-US" sz="2400" dirty="0">
                  <a:effectLst/>
                  <a:ea typeface="DengXian" panose="02010600030101010101" pitchFamily="2" charset="-122"/>
                  <a:cs typeface="Times New Roman" panose="02020603050405020304" pitchFamily="18" charset="0"/>
                </a:endParaRPr>
              </a:p>
              <a:p>
                <a:pPr algn="just">
                  <a:lnSpc>
                    <a:spcPct val="107000"/>
                  </a:lnSpc>
                </a:pPr>
                <a:r>
                  <a:rPr lang="en-US" sz="2400" dirty="0">
                    <a:ea typeface="DengXian" panose="02010600030101010101" pitchFamily="2" charset="-122"/>
                    <a:cs typeface="Times New Roman" panose="02020603050405020304" pitchFamily="18" charset="0"/>
                  </a:rPr>
                  <a:t> </a:t>
                </a:r>
                <a:endParaRPr lang="en-US" sz="2400" dirty="0">
                  <a:effectLst/>
                  <a:ea typeface="DengXian" panose="02010600030101010101" pitchFamily="2" charset="-122"/>
                  <a:cs typeface="Times New Roman" panose="02020603050405020304" pitchFamily="18" charset="0"/>
                </a:endParaRPr>
              </a:p>
              <a:p>
                <a:pPr algn="just">
                  <a:lnSpc>
                    <a:spcPct val="107000"/>
                  </a:lnSpc>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r>
                            <a:rPr lang="en-US" sz="2400" i="1">
                              <a:latin typeface="Cambria Math" panose="02040503050406030204" pitchFamily="18" charset="0"/>
                              <a:ea typeface="DengXian" panose="02010600030101010101" pitchFamily="2" charset="-122"/>
                              <a:cs typeface="Times New Roman" panose="02020603050405020304" pitchFamily="18" charset="0"/>
                            </a:rPr>
                            <m:t>+1</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Δ</m:t>
                      </m:r>
                      <m:r>
                        <a:rPr lang="en-US" sz="2400" i="1">
                          <a:latin typeface="Cambria Math" panose="02040503050406030204" pitchFamily="18" charset="0"/>
                          <a:ea typeface="DengXian" panose="02010600030101010101" pitchFamily="2" charset="-122"/>
                          <a:cs typeface="Times New Roman" panose="02020603050405020304" pitchFamily="18" charset="0"/>
                        </a:rPr>
                        <m:t>𝑚</m:t>
                      </m:r>
                      <m:r>
                        <a:rPr lang="en-US" sz="24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𝑗</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r>
                            <a:rPr lang="en-US" sz="2400" i="1">
                              <a:latin typeface="Cambria Math" panose="02040503050406030204" pitchFamily="18" charset="0"/>
                              <a:ea typeface="DengXian" panose="02010600030101010101" pitchFamily="2" charset="-122"/>
                              <a:cs typeface="Times New Roman" panose="02020603050405020304" pitchFamily="18" charset="0"/>
                            </a:rPr>
                            <m:t>+1</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𝑗</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sz="2400">
                          <a:latin typeface="Cambria Math" panose="02040503050406030204" pitchFamily="18" charset="0"/>
                          <a:ea typeface="DengXian" panose="02010600030101010101" pitchFamily="2" charset="-122"/>
                          <a:cs typeface="Times New Roman" panose="02020603050405020304" pitchFamily="18" charset="0"/>
                        </a:rPr>
                        <m:t>Δ</m:t>
                      </m:r>
                      <m:r>
                        <a:rPr lang="en-US" sz="2400" i="1">
                          <a:latin typeface="Cambria Math" panose="02040503050406030204" pitchFamily="18" charset="0"/>
                          <a:ea typeface="DengXian" panose="02010600030101010101" pitchFamily="2" charset="-122"/>
                          <a:cs typeface="Times New Roman" panose="02020603050405020304" pitchFamily="18" charset="0"/>
                        </a:rPr>
                        <m:t>𝑚</m:t>
                      </m:r>
                      <m:r>
                        <a:rPr lang="en-US" sz="2400" i="1">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2400" dirty="0">
                  <a:effectLst/>
                  <a:ea typeface="DengXian" panose="02010600030101010101" pitchFamily="2" charset="-122"/>
                  <a:cs typeface="Times New Roman" panose="02020603050405020304" pitchFamily="18" charset="0"/>
                </a:endParaRPr>
              </a:p>
              <a:p>
                <a:pPr algn="just">
                  <a:lnSpc>
                    <a:spcPct val="107000"/>
                  </a:lnSpc>
                </a:pPr>
                <a:r>
                  <a:rPr lang="en-US" sz="2400" dirty="0">
                    <a:ea typeface="DengXian" panose="02010600030101010101" pitchFamily="2" charset="-122"/>
                    <a:cs typeface="Times New Roman" panose="02020603050405020304" pitchFamily="18" charset="0"/>
                  </a:rPr>
                  <a:t> </a:t>
                </a:r>
                <a:endParaRPr lang="en-US" sz="2400" dirty="0">
                  <a:effectLst/>
                  <a:ea typeface="DengXian" panose="02010600030101010101" pitchFamily="2" charset="-122"/>
                  <a:cs typeface="Times New Roman" panose="02020603050405020304" pitchFamily="18" charset="0"/>
                </a:endParaRPr>
              </a:p>
              <a:p>
                <a:pPr algn="just">
                  <a:lnSpc>
                    <a:spcPct val="107000"/>
                  </a:lnSpc>
                </a:pPr>
                <a:r>
                  <a:rPr lang="en-US" sz="2400" dirty="0">
                    <a:ea typeface="DengXian" panose="02010600030101010101" pitchFamily="2" charset="-122"/>
                    <a:cs typeface="Times New Roman" panose="02020603050405020304" pitchFamily="18" charset="0"/>
                  </a:rPr>
                  <a:t>Local conservation</a:t>
                </a:r>
                <a:endParaRPr lang="en-US" sz="2400" dirty="0">
                  <a:effectLst/>
                  <a:ea typeface="DengXian" panose="02010600030101010101" pitchFamily="2" charset="-122"/>
                  <a:cs typeface="Times New Roman" panose="02020603050405020304" pitchFamily="18" charset="0"/>
                </a:endParaRPr>
              </a:p>
              <a:p>
                <a:pPr algn="just">
                  <a:lnSpc>
                    <a:spcPct val="107000"/>
                  </a:lnSpc>
                </a:pPr>
                <a:r>
                  <a:rPr lang="en-US" sz="2400" dirty="0">
                    <a:ea typeface="DengXian" panose="02010600030101010101" pitchFamily="2" charset="-122"/>
                    <a:cs typeface="Times New Roman" panose="02020603050405020304" pitchFamily="18" charset="0"/>
                  </a:rPr>
                  <a:t> </a:t>
                </a:r>
                <a:endParaRPr lang="en-US" sz="2400" dirty="0">
                  <a:effectLst/>
                  <a:ea typeface="DengXian" panose="02010600030101010101" pitchFamily="2" charset="-122"/>
                  <a:cs typeface="Times New Roman" panose="02020603050405020304" pitchFamily="18" charset="0"/>
                </a:endParaRPr>
              </a:p>
              <a:p>
                <a:pPr algn="just">
                  <a:lnSpc>
                    <a:spcPct val="107000"/>
                  </a:lnSpc>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r>
                            <a:rPr lang="en-US" sz="2400" i="1">
                              <a:latin typeface="Cambria Math" panose="02040503050406030204" pitchFamily="18" charset="0"/>
                              <a:ea typeface="DengXian" panose="02010600030101010101" pitchFamily="2" charset="-122"/>
                              <a:cs typeface="Times New Roman" panose="02020603050405020304" pitchFamily="18" charset="0"/>
                            </a:rPr>
                            <m:t>+1</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𝑗</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r>
                            <a:rPr lang="en-US" sz="2400" i="1">
                              <a:latin typeface="Cambria Math" panose="02040503050406030204" pitchFamily="18" charset="0"/>
                              <a:ea typeface="DengXian" panose="02010600030101010101" pitchFamily="2" charset="-122"/>
                              <a:cs typeface="Times New Roman" panose="02020603050405020304" pitchFamily="18" charset="0"/>
                            </a:rPr>
                            <m:t>+1</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𝑗</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e>
                      </m:d>
                      <m:r>
                        <a:rPr lang="en-US" sz="2400">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2400" dirty="0">
                  <a:effectLst/>
                  <a:ea typeface="DengXian" panose="02010600030101010101" pitchFamily="2" charset="-122"/>
                  <a:cs typeface="Times New Roman" panose="02020603050405020304" pitchFamily="18" charset="0"/>
                </a:endParaRPr>
              </a:p>
              <a:p>
                <a:pPr algn="just">
                  <a:lnSpc>
                    <a:spcPct val="107000"/>
                  </a:lnSpc>
                </a:pPr>
                <a:r>
                  <a:rPr lang="en-US" sz="2400" dirty="0">
                    <a:ea typeface="DengXian" panose="02010600030101010101" pitchFamily="2" charset="-122"/>
                    <a:cs typeface="Times New Roman" panose="02020603050405020304" pitchFamily="18" charset="0"/>
                  </a:rPr>
                  <a:t> </a:t>
                </a:r>
                <a:endParaRPr lang="en-US" sz="2400" dirty="0">
                  <a:effectLst/>
                  <a:ea typeface="DengXian" panose="02010600030101010101" pitchFamily="2" charset="-122"/>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922864" y="1432556"/>
                <a:ext cx="10354733" cy="4118948"/>
              </a:xfrm>
              <a:prstGeom prst="rect">
                <a:avLst/>
              </a:prstGeom>
              <a:blipFill>
                <a:blip r:embed="rId2"/>
                <a:stretch>
                  <a:fillRect l="-883" t="-1036" r="-883"/>
                </a:stretch>
              </a:blipFill>
            </p:spPr>
            <p:txBody>
              <a:bodyPr/>
              <a:lstStyle/>
              <a:p>
                <a:r>
                  <a:rPr lang="en-US">
                    <a:noFill/>
                  </a:rPr>
                  <a:t> </a:t>
                </a:r>
              </a:p>
            </p:txBody>
          </p:sp>
        </mc:Fallback>
      </mc:AlternateContent>
    </p:spTree>
    <p:extLst>
      <p:ext uri="{BB962C8B-B14F-4D97-AF65-F5344CB8AC3E}">
        <p14:creationId xmlns:p14="http://schemas.microsoft.com/office/powerpoint/2010/main" val="4288361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24"/>
            <a:ext cx="9144000" cy="712188"/>
          </a:xfrm>
        </p:spPr>
        <p:txBody>
          <a:bodyPr>
            <a:normAutofit/>
          </a:bodyPr>
          <a:lstStyle/>
          <a:p>
            <a:r>
              <a:rPr lang="en-US" sz="4400" b="1" dirty="0"/>
              <a:t>Random Sharing Model</a:t>
            </a:r>
            <a:endParaRPr lang="en-US" sz="4000" b="1"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20677" y="1313158"/>
                <a:ext cx="11297190" cy="4952172"/>
              </a:xfrm>
            </p:spPr>
            <p:txBody>
              <a:bodyPr>
                <a:normAutofit/>
              </a:bodyPr>
              <a:lstStyle/>
              <a:p>
                <a:pPr algn="just">
                  <a:lnSpc>
                    <a:spcPct val="107000"/>
                  </a:lnSpc>
                </a:pPr>
                <a:r>
                  <a:rPr lang="en-US" dirty="0">
                    <a:ea typeface="DengXian" panose="02010600030101010101" pitchFamily="2" charset="-122"/>
                    <a:cs typeface="Times New Roman" panose="02020603050405020304" pitchFamily="18" charset="0"/>
                  </a:rPr>
                  <a:t>Consider a simple model in which the agents share their total money with a </a:t>
                </a:r>
                <a:r>
                  <a:rPr lang="en-US" dirty="0">
                    <a:solidFill>
                      <a:srgbClr val="FF0000"/>
                    </a:solidFill>
                    <a:ea typeface="DengXian" panose="02010600030101010101" pitchFamily="2" charset="-122"/>
                    <a:cs typeface="Times New Roman" panose="02020603050405020304" pitchFamily="18" charset="0"/>
                  </a:rPr>
                  <a:t>random</a:t>
                </a:r>
                <a:r>
                  <a:rPr lang="en-US" dirty="0">
                    <a:ea typeface="DengXian" panose="02010600030101010101" pitchFamily="2" charset="-122"/>
                    <a:cs typeface="Times New Roman" panose="02020603050405020304" pitchFamily="18" charset="0"/>
                  </a:rPr>
                  <a:t> fraction. </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𝑖𝑗</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d>
                            <m:dPr>
                              <m:ctrlPr>
                                <a:rPr lang="en-US" i="1">
                                  <a:latin typeface="Cambria Math" panose="02040503050406030204" pitchFamily="18" charset="0"/>
                                </a:rPr>
                              </m:ctrlPr>
                            </m:dPr>
                            <m:e>
                              <m:r>
                                <a:rPr lang="en-US" i="1">
                                  <a:latin typeface="Cambria Math" panose="02040503050406030204" pitchFamily="18" charset="0"/>
                                </a:rPr>
                                <m:t>𝑡</m:t>
                              </m:r>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smtClean="0">
                          <a:latin typeface="Cambria Math" panose="02040503050406030204" pitchFamily="18" charset="0"/>
                        </a:rPr>
                        <m:t>.</m:t>
                      </m:r>
                    </m:oMath>
                  </m:oMathPara>
                </a14:m>
                <a:endParaRPr lang="en-US" dirty="0"/>
              </a:p>
              <a:p>
                <a:pPr algn="l"/>
                <a:endParaRPr lang="en-US" i="1" dirty="0">
                  <a:latin typeface="Cambria Math" panose="02040503050406030204" pitchFamily="18" charset="0"/>
                </a:endParaRPr>
              </a:p>
              <a:p>
                <a:pPr algn="l"/>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𝑖𝑗</m:t>
                        </m:r>
                      </m:sub>
                    </m:sSub>
                  </m:oMath>
                </a14:m>
                <a:r>
                  <a:rPr lang="en-US" dirty="0"/>
                  <a:t> is a random number between 0 and 1,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𝑗</m:t>
                        </m:r>
                        <m:r>
                          <a:rPr lang="en-US" b="0" i="1" smtClean="0">
                            <a:latin typeface="Cambria Math" panose="02040503050406030204" pitchFamily="18" charset="0"/>
                          </a:rPr>
                          <m:t>𝑖</m:t>
                        </m:r>
                      </m:sub>
                    </m:sSub>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a14:m>
                <a:r>
                  <a:rPr lang="en-US" dirty="0"/>
                  <a:t> Then, following the argument of the kinetic theory, the steady state distribution of money is a Gibbs distribution </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𝑇</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𝑇</m:t>
                                  </m:r>
                                </m:den>
                              </m:f>
                            </m:e>
                          </m:d>
                        </m:e>
                      </m:func>
                      <m:r>
                        <a:rPr lang="en-US" i="1">
                          <a:latin typeface="Cambria Math" panose="02040503050406030204" pitchFamily="18" charset="0"/>
                        </a:rPr>
                        <m:t>;   </m:t>
                      </m:r>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m:t>
                          </m:r>
                        </m:num>
                        <m:den>
                          <m:r>
                            <a:rPr lang="en-US" i="1">
                              <a:latin typeface="Cambria Math" panose="02040503050406030204" pitchFamily="18" charset="0"/>
                            </a:rPr>
                            <m:t>𝑁</m:t>
                          </m:r>
                        </m:den>
                      </m:f>
                      <m:r>
                        <a:rPr lang="en-US" i="1">
                          <a:latin typeface="Cambria Math" panose="02040503050406030204" pitchFamily="18" charset="0"/>
                        </a:rPr>
                        <m:t>.</m:t>
                      </m:r>
                    </m:oMath>
                  </m:oMathPara>
                </a14:m>
                <a:endParaRPr lang="en-US" dirty="0"/>
              </a:p>
              <a:p>
                <a:endParaRPr lang="en-US" dirty="0"/>
              </a:p>
              <a:p>
                <a:pPr algn="l"/>
                <a:r>
                  <a:rPr lang="en-US" dirty="0"/>
                  <a:t>Most of the people have very little money!</a:t>
                </a:r>
              </a:p>
              <a:p>
                <a:pPr algn="l"/>
                <a:r>
                  <a:rPr lang="en-US" dirty="0"/>
                  <a:t>This steady state result is quite robust. For example, it is also found when the agents are arranged in lattices and networks. </a:t>
                </a:r>
              </a:p>
              <a:p>
                <a:pPr algn="l"/>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20677" y="1313158"/>
                <a:ext cx="11297190" cy="4952172"/>
              </a:xfrm>
              <a:blipFill>
                <a:blip r:embed="rId2"/>
                <a:stretch>
                  <a:fillRect l="-809" t="-861" r="-1403" b="-492"/>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18</a:t>
            </a:fld>
            <a:endParaRPr lang="en-US" sz="1400" dirty="0">
              <a:solidFill>
                <a:schemeClr val="tx1"/>
              </a:solidFill>
            </a:endParaRPr>
          </a:p>
        </p:txBody>
      </p:sp>
    </p:spTree>
    <p:extLst>
      <p:ext uri="{BB962C8B-B14F-4D97-AF65-F5344CB8AC3E}">
        <p14:creationId xmlns:p14="http://schemas.microsoft.com/office/powerpoint/2010/main" val="143789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2857"/>
            <a:ext cx="9144000" cy="712188"/>
          </a:xfrm>
        </p:spPr>
        <p:txBody>
          <a:bodyPr>
            <a:normAutofit/>
          </a:bodyPr>
          <a:lstStyle/>
          <a:p>
            <a:r>
              <a:rPr lang="en-US" sz="4400" b="1" dirty="0"/>
              <a:t>Other Versions (1)</a:t>
            </a:r>
            <a:endParaRPr lang="en-US" sz="4000" b="1" baseline="300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37610" y="1566956"/>
                <a:ext cx="11220989" cy="4173446"/>
              </a:xfrm>
            </p:spPr>
            <p:txBody>
              <a:bodyPr>
                <a:normAutofit/>
              </a:bodyPr>
              <a:lstStyle/>
              <a:p>
                <a:pPr marL="457200" indent="-457200" algn="l">
                  <a:buAutoNum type="arabicParenBoth"/>
                </a:pPr>
                <a:r>
                  <a:rPr lang="en-US" dirty="0"/>
                  <a:t>Trading at the level of the poorer agents:</a:t>
                </a:r>
              </a:p>
              <a:p>
                <a:pPr algn="l"/>
                <a:r>
                  <a:rPr lang="en-US" dirty="0"/>
                  <a:t>Both agents place </a:t>
                </a:r>
                <a14:m>
                  <m:oMath xmlns:m="http://schemas.openxmlformats.org/officeDocument/2006/math">
                    <m:r>
                      <m:rPr>
                        <m:sty m:val="p"/>
                      </m:rPr>
                      <a:rPr lang="en-US" b="0" i="0" smtClean="0">
                        <a:latin typeface="Cambria Math" panose="02040503050406030204" pitchFamily="18" charset="0"/>
                      </a:rPr>
                      <m:t>min</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d>
                          <m:dPr>
                            <m:ctrlPr>
                              <a:rPr lang="en-US" i="1">
                                <a:latin typeface="Cambria Math" panose="02040503050406030204" pitchFamily="18" charset="0"/>
                              </a:rPr>
                            </m:ctrlPr>
                          </m:dPr>
                          <m:e>
                            <m:r>
                              <a:rPr lang="en-US" i="1">
                                <a:latin typeface="Cambria Math" panose="02040503050406030204" pitchFamily="18" charset="0"/>
                              </a:rPr>
                              <m:t>𝑡</m:t>
                            </m:r>
                          </m:e>
                        </m:d>
                      </m:e>
                    </m:d>
                  </m:oMath>
                </a14:m>
                <a:r>
                  <a:rPr lang="en-US" dirty="0"/>
                  <a:t> into the transaction pool. After the transaction, the wealth change of agent </a:t>
                </a:r>
                <a14:m>
                  <m:oMath xmlns:m="http://schemas.openxmlformats.org/officeDocument/2006/math">
                    <m:r>
                      <a:rPr lang="en-US" b="0" i="1" dirty="0" smtClean="0">
                        <a:latin typeface="Cambria Math" panose="02040503050406030204" pitchFamily="18" charset="0"/>
                      </a:rPr>
                      <m:t>𝑖</m:t>
                    </m:r>
                  </m:oMath>
                </a14:m>
                <a:r>
                  <a:rPr lang="en-US" dirty="0"/>
                  <a:t> is</a:t>
                </a:r>
              </a:p>
              <a:p>
                <a:pPr algn="l"/>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𝑚</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r>
                            <a:rPr lang="en-US" b="0" i="1" smtClean="0">
                              <a:latin typeface="Cambria Math" panose="02040503050406030204" pitchFamily="18" charset="0"/>
                            </a:rPr>
                            <m:t>−1</m:t>
                          </m:r>
                        </m:e>
                      </m:d>
                      <m:r>
                        <m:rPr>
                          <m:sty m:val="p"/>
                        </m:rPr>
                        <a:rPr lang="en-US">
                          <a:latin typeface="Cambria Math" panose="02040503050406030204" pitchFamily="18" charset="0"/>
                        </a:rPr>
                        <m:t>min</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d>
                            <m:dPr>
                              <m:ctrlPr>
                                <a:rPr lang="en-US" i="1">
                                  <a:latin typeface="Cambria Math" panose="02040503050406030204" pitchFamily="18" charset="0"/>
                                </a:rPr>
                              </m:ctrlPr>
                            </m:dPr>
                            <m:e>
                              <m:r>
                                <a:rPr lang="en-US" i="1">
                                  <a:latin typeface="Cambria Math" panose="02040503050406030204" pitchFamily="18" charset="0"/>
                                </a:rPr>
                                <m:t>𝑡</m:t>
                              </m:r>
                            </m:e>
                          </m:d>
                        </m:e>
                      </m:d>
                      <m:r>
                        <a:rPr lang="en-US" b="0" i="1" smtClean="0">
                          <a:latin typeface="Cambria Math" panose="02040503050406030204" pitchFamily="18" charset="0"/>
                        </a:rPr>
                        <m:t>.</m:t>
                      </m:r>
                    </m:oMath>
                  </m:oMathPara>
                </a14:m>
                <a:endParaRPr lang="en-US" dirty="0"/>
              </a:p>
              <a:p>
                <a:pPr algn="l"/>
                <a:r>
                  <a:rPr lang="en-US" dirty="0"/>
                  <a:t>Result: All the money in the market drifts to one agent and the rest become paupers!</a:t>
                </a:r>
              </a:p>
              <a:p>
                <a:pPr algn="l"/>
                <a:r>
                  <a:rPr lang="en-US" dirty="0"/>
                  <a:t>(2) Debts allowed:</a:t>
                </a:r>
              </a:p>
              <a:p>
                <a:pPr algn="l"/>
                <a:r>
                  <a:rPr lang="en-US" dirty="0"/>
                  <a:t>Debt can be viewed as negative money. </a:t>
                </a:r>
              </a:p>
              <a:p>
                <a:pPr algn="l"/>
                <a:r>
                  <a:rPr lang="en-US" dirty="0"/>
                  <a:t>The condition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i="1">
                        <a:latin typeface="Cambria Math" panose="02040503050406030204" pitchFamily="18" charset="0"/>
                      </a:rPr>
                      <m:t>≥0</m:t>
                    </m:r>
                  </m:oMath>
                </a14:m>
                <a:r>
                  <a:rPr lang="en-US" dirty="0"/>
                  <a:t> is relaxed.</a:t>
                </a:r>
              </a:p>
              <a:p>
                <a:pPr algn="l"/>
                <a:r>
                  <a:rPr lang="en-US" dirty="0"/>
                  <a:t>Result: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becomes a spreading Gaussian distribution.</a:t>
                </a:r>
                <a:endParaRPr lang="en-US" b="0" i="1" dirty="0">
                  <a:latin typeface="Cambria Math" panose="020405030504060302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37610" y="1566956"/>
                <a:ext cx="11220989" cy="4173446"/>
              </a:xfrm>
              <a:blipFill>
                <a:blip r:embed="rId2"/>
                <a:stretch>
                  <a:fillRect l="-870" t="-2190" r="-81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19</a:t>
            </a:fld>
            <a:endParaRPr lang="en-US" sz="1400" dirty="0">
              <a:solidFill>
                <a:schemeClr val="tx1"/>
              </a:solidFill>
            </a:endParaRPr>
          </a:p>
        </p:txBody>
      </p:sp>
    </p:spTree>
    <p:extLst>
      <p:ext uri="{BB962C8B-B14F-4D97-AF65-F5344CB8AC3E}">
        <p14:creationId xmlns:p14="http://schemas.microsoft.com/office/powerpoint/2010/main" val="371231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715" y="500662"/>
            <a:ext cx="9144000" cy="712188"/>
          </a:xfrm>
        </p:spPr>
        <p:txBody>
          <a:bodyPr>
            <a:normAutofit/>
          </a:bodyPr>
          <a:lstStyle/>
          <a:p>
            <a:r>
              <a:rPr lang="en-US" sz="4400" b="1" dirty="0"/>
              <a:t>9.1 Kinetic Theory of Gases</a:t>
            </a:r>
            <a:endParaRPr lang="en-US" sz="4000" b="1" dirty="0"/>
          </a:p>
        </p:txBody>
      </p:sp>
      <p:sp>
        <p:nvSpPr>
          <p:cNvPr id="3" name="Subtitle 2"/>
          <p:cNvSpPr>
            <a:spLocks noGrp="1"/>
          </p:cNvSpPr>
          <p:nvPr>
            <p:ph type="subTitle" idx="1"/>
          </p:nvPr>
        </p:nvSpPr>
        <p:spPr>
          <a:xfrm>
            <a:off x="653630" y="1509712"/>
            <a:ext cx="10700169" cy="4549775"/>
          </a:xfrm>
        </p:spPr>
        <p:txBody>
          <a:bodyPr>
            <a:noAutofit/>
          </a:bodyPr>
          <a:lstStyle/>
          <a:p>
            <a:pPr algn="l"/>
            <a:r>
              <a:rPr lang="en-US" b="1" dirty="0"/>
              <a:t>Exploring Complex Distributions with Simple Models </a:t>
            </a:r>
            <a:r>
              <a:rPr lang="en-US" dirty="0"/>
              <a:t>(</a:t>
            </a:r>
            <a:r>
              <a:rPr lang="en-US" dirty="0" err="1"/>
              <a:t>Econophysics</a:t>
            </a:r>
            <a:r>
              <a:rPr lang="en-US" dirty="0"/>
              <a:t> Chapter 8)</a:t>
            </a:r>
          </a:p>
          <a:p>
            <a:pPr algn="l"/>
            <a:endParaRPr lang="en-US" sz="1200" dirty="0"/>
          </a:p>
          <a:p>
            <a:pPr algn="l"/>
            <a:r>
              <a:rPr lang="en-US" dirty="0"/>
              <a:t>Complex distributions: macroscopic</a:t>
            </a:r>
          </a:p>
          <a:p>
            <a:pPr algn="l"/>
            <a:r>
              <a:rPr lang="en-US" dirty="0"/>
              <a:t>Simple models: microscopic agent-based models</a:t>
            </a:r>
          </a:p>
          <a:p>
            <a:pPr algn="l"/>
            <a:endParaRPr lang="en-US" dirty="0"/>
          </a:p>
          <a:p>
            <a:pPr algn="l"/>
            <a:r>
              <a:rPr lang="en-US" dirty="0"/>
              <a:t>The approach of using a molecule-based model to explain macroscopic phenomena is best illustrated by the </a:t>
            </a:r>
            <a:r>
              <a:rPr lang="en-US" dirty="0">
                <a:solidFill>
                  <a:srgbClr val="FF0000"/>
                </a:solidFill>
              </a:rPr>
              <a:t>kinetic theory of gases</a:t>
            </a:r>
            <a:r>
              <a:rPr lang="en-US" dirty="0"/>
              <a:t>, which explains the </a:t>
            </a:r>
            <a:r>
              <a:rPr lang="en-US" dirty="0">
                <a:solidFill>
                  <a:srgbClr val="FF0000"/>
                </a:solidFill>
              </a:rPr>
              <a:t>distribution of energy </a:t>
            </a:r>
            <a:r>
              <a:rPr lang="en-US" dirty="0"/>
              <a:t>of molecules.</a:t>
            </a:r>
          </a:p>
          <a:p>
            <a:pPr algn="l"/>
            <a:endParaRPr lang="en-US" dirty="0"/>
          </a:p>
          <a:p>
            <a:pPr algn="l"/>
            <a:r>
              <a:rPr lang="en-US" dirty="0"/>
              <a:t>Subsequently, we will adopt this approach to explain the </a:t>
            </a:r>
            <a:r>
              <a:rPr lang="en-US" dirty="0">
                <a:solidFill>
                  <a:srgbClr val="FF0000"/>
                </a:solidFill>
              </a:rPr>
              <a:t>distribution of wealth</a:t>
            </a:r>
            <a:r>
              <a:rPr lang="en-US" dirty="0"/>
              <a:t>.</a:t>
            </a:r>
          </a:p>
          <a:p>
            <a:pPr algn="l"/>
            <a:endParaRPr lang="en-US" dirty="0"/>
          </a:p>
        </p:txBody>
      </p:sp>
      <p:sp>
        <p:nvSpPr>
          <p:cNvPr id="7" name="Slide Number Placeholder 6"/>
          <p:cNvSpPr>
            <a:spLocks noGrp="1"/>
          </p:cNvSpPr>
          <p:nvPr>
            <p:ph type="sldNum" sz="quarter" idx="12"/>
          </p:nvPr>
        </p:nvSpPr>
        <p:spPr/>
        <p:txBody>
          <a:bodyPr/>
          <a:lstStyle/>
          <a:p>
            <a:fld id="{93CFEB5B-16A8-4DEE-BB2E-0D48B630DA04}" type="slidenum">
              <a:rPr lang="en-US" sz="1400" smtClean="0">
                <a:solidFill>
                  <a:schemeClr val="tx1"/>
                </a:solidFill>
              </a:rPr>
              <a:t>2</a:t>
            </a:fld>
            <a:endParaRPr lang="en-US" sz="1400" dirty="0">
              <a:solidFill>
                <a:schemeClr val="tx1"/>
              </a:solidFill>
            </a:endParaRPr>
          </a:p>
        </p:txBody>
      </p:sp>
    </p:spTree>
    <p:extLst>
      <p:ext uri="{BB962C8B-B14F-4D97-AF65-F5344CB8AC3E}">
        <p14:creationId xmlns:p14="http://schemas.microsoft.com/office/powerpoint/2010/main" val="183162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2857"/>
            <a:ext cx="9144000" cy="712188"/>
          </a:xfrm>
        </p:spPr>
        <p:txBody>
          <a:bodyPr>
            <a:normAutofit/>
          </a:bodyPr>
          <a:lstStyle/>
          <a:p>
            <a:r>
              <a:rPr lang="en-US" sz="4400" b="1" dirty="0"/>
              <a:t>Other Versions (2)</a:t>
            </a:r>
            <a:endParaRPr lang="en-US" sz="4000" b="1" baseline="300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37610" y="1566956"/>
                <a:ext cx="11220989" cy="4173446"/>
              </a:xfrm>
            </p:spPr>
            <p:txBody>
              <a:bodyPr>
                <a:normAutofit/>
              </a:bodyPr>
              <a:lstStyle/>
              <a:p>
                <a:pPr lvl="0" algn="l"/>
                <a:r>
                  <a:rPr lang="en-US" dirty="0"/>
                  <a:t>(3) Debts constrained by banks:</a:t>
                </a:r>
              </a:p>
              <a:p>
                <a:pPr algn="l"/>
                <a:r>
                  <a:rPr lang="en-US" dirty="0"/>
                  <a:t>Agents deposit money into banks. Banks set aside a fraction </a:t>
                </a:r>
                <a14:m>
                  <m:oMath xmlns:m="http://schemas.openxmlformats.org/officeDocument/2006/math">
                    <m:r>
                      <a:rPr lang="en-US" i="1">
                        <a:latin typeface="Cambria Math" panose="02040503050406030204" pitchFamily="18" charset="0"/>
                      </a:rPr>
                      <m:t>𝑅</m:t>
                    </m:r>
                  </m:oMath>
                </a14:m>
                <a:r>
                  <a:rPr lang="en-US" dirty="0"/>
                  <a:t> of deposits and the remaining </a:t>
                </a:r>
                <a14:m>
                  <m:oMath xmlns:m="http://schemas.openxmlformats.org/officeDocument/2006/math">
                    <m:r>
                      <a:rPr lang="en-US" i="1">
                        <a:latin typeface="Cambria Math" panose="02040503050406030204" pitchFamily="18" charset="0"/>
                      </a:rPr>
                      <m:t>1 – </m:t>
                    </m:r>
                    <m:r>
                      <a:rPr lang="en-US" i="1">
                        <a:latin typeface="Cambria Math" panose="02040503050406030204" pitchFamily="18" charset="0"/>
                      </a:rPr>
                      <m:t>𝑅</m:t>
                    </m:r>
                  </m:oMath>
                </a14:m>
                <a:r>
                  <a:rPr lang="en-US" dirty="0"/>
                  <a:t> can be loaned to agents. </a:t>
                </a:r>
              </a:p>
              <a:p>
                <a:pPr algn="l"/>
                <a:r>
                  <a:rPr lang="en-US" dirty="0"/>
                  <a:t>Result: Money multiplier effect: The total amount of positive money available to the agents becomes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𝑀</m:t>
                        </m:r>
                      </m:num>
                      <m:den>
                        <m:r>
                          <a:rPr lang="en-US" i="1">
                            <a:latin typeface="Cambria Math" panose="02040503050406030204" pitchFamily="18" charset="0"/>
                          </a:rPr>
                          <m:t>𝑅</m:t>
                        </m:r>
                      </m:den>
                    </m:f>
                    <m:r>
                      <a:rPr lang="en-US" i="1">
                        <a:latin typeface="Cambria Math" panose="02040503050406030204" pitchFamily="18" charset="0"/>
                      </a:rPr>
                      <m:t>.</m:t>
                    </m:r>
                  </m:oMath>
                </a14:m>
                <a:r>
                  <a:rPr lang="en-US" dirty="0"/>
                  <a:t> </a:t>
                </a:r>
              </a:p>
              <a:p>
                <a:pPr algn="l"/>
                <a:r>
                  <a:rPr lang="en-US" dirty="0"/>
                  <a:t>The distribution of positive money is exponential with temperature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𝑅</m:t>
                        </m:r>
                      </m:num>
                      <m:den>
                        <m:r>
                          <a:rPr lang="en-US" i="1">
                            <a:latin typeface="Cambria Math" panose="02040503050406030204" pitchFamily="18" charset="0"/>
                          </a:rPr>
                          <m:t>𝑁</m:t>
                        </m:r>
                      </m:den>
                    </m:f>
                    <m:r>
                      <a:rPr lang="en-US" i="1">
                        <a:latin typeface="Cambria Math" panose="02040503050406030204" pitchFamily="18" charset="0"/>
                      </a:rPr>
                      <m:t>.</m:t>
                    </m:r>
                  </m:oMath>
                </a14:m>
                <a:endParaRPr lang="en-US" dirty="0"/>
              </a:p>
              <a:p>
                <a:pPr algn="l"/>
                <a:r>
                  <a:rPr lang="en-US" dirty="0"/>
                  <a:t>The distribution of negative money is exponential with temperature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𝑁</m:t>
                        </m:r>
                      </m:den>
                    </m:f>
                    <m:r>
                      <a:rPr lang="en-US" i="1">
                        <a:latin typeface="Cambria Math" panose="02040503050406030204" pitchFamily="18" charset="0"/>
                      </a:rPr>
                      <m:t>.</m:t>
                    </m:r>
                  </m:oMath>
                </a14:m>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37610" y="1566956"/>
                <a:ext cx="11220989" cy="4173446"/>
              </a:xfrm>
              <a:blipFill>
                <a:blip r:embed="rId2"/>
                <a:stretch>
                  <a:fillRect l="-870" t="-204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20</a:t>
            </a:fld>
            <a:endParaRPr lang="en-US" sz="1400" dirty="0">
              <a:solidFill>
                <a:schemeClr val="tx1"/>
              </a:solidFill>
            </a:endParaRPr>
          </a:p>
        </p:txBody>
      </p:sp>
    </p:spTree>
    <p:extLst>
      <p:ext uri="{BB962C8B-B14F-4D97-AF65-F5344CB8AC3E}">
        <p14:creationId xmlns:p14="http://schemas.microsoft.com/office/powerpoint/2010/main" val="3594146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249" y="128668"/>
            <a:ext cx="10515600" cy="1325563"/>
          </a:xfrm>
        </p:spPr>
        <p:txBody>
          <a:bodyPr/>
          <a:lstStyle/>
          <a:p>
            <a:pPr algn="ctr"/>
            <a:r>
              <a:rPr lang="en-US" b="1" dirty="0"/>
              <a:t>Models with Uniform Savings</a:t>
            </a:r>
            <a:r>
              <a:rPr lang="en-US" b="1" baseline="30000" dirty="0"/>
              <a:t>1</a:t>
            </a:r>
          </a:p>
        </p:txBody>
      </p:sp>
      <p:sp>
        <p:nvSpPr>
          <p:cNvPr id="4" name="Slide Number Placeholder 3"/>
          <p:cNvSpPr>
            <a:spLocks noGrp="1"/>
          </p:cNvSpPr>
          <p:nvPr>
            <p:ph type="sldNum" sz="quarter" idx="12"/>
          </p:nvPr>
        </p:nvSpPr>
        <p:spPr/>
        <p:txBody>
          <a:bodyPr/>
          <a:lstStyle/>
          <a:p>
            <a:fld id="{93CFEB5B-16A8-4DEE-BB2E-0D48B630DA04}" type="slidenum">
              <a:rPr lang="en-US" smtClean="0"/>
              <a:t>21</a:t>
            </a:fld>
            <a:endParaRPr lang="en-US"/>
          </a:p>
        </p:txBody>
      </p:sp>
      <mc:AlternateContent xmlns:mc="http://schemas.openxmlformats.org/markup-compatibility/2006" xmlns:a14="http://schemas.microsoft.com/office/drawing/2010/main">
        <mc:Choice Requires="a14">
          <p:sp>
            <p:nvSpPr>
              <p:cNvPr id="18" name="Subtitle 2"/>
              <p:cNvSpPr txBox="1">
                <a:spLocks/>
              </p:cNvSpPr>
              <p:nvPr/>
            </p:nvSpPr>
            <p:spPr>
              <a:xfrm>
                <a:off x="437611" y="1566956"/>
                <a:ext cx="8172990" cy="41734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In these models, each trader at time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rPr>
                      <m:t> </m:t>
                    </m:r>
                  </m:oMath>
                </a14:m>
                <a:r>
                  <a:rPr lang="en-US" sz="2400" dirty="0"/>
                  <a:t>saves a fraction of her money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and trades randomly with her partner,</a:t>
                </a:r>
              </a:p>
              <a:p>
                <a:pPr marL="0" indent="0">
                  <a:buNone/>
                </a:pPr>
                <a:r>
                  <a:rPr lang="en-US" sz="2400" dirty="0"/>
                  <a:t> </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𝜆</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𝑖𝑗</m:t>
                          </m:r>
                        </m:sub>
                      </m:sSub>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𝜆</m:t>
                          </m:r>
                        </m:e>
                      </m:d>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e>
                      </m:d>
                      <m:r>
                        <a:rPr lang="en-US" sz="2400" i="1">
                          <a:latin typeface="Cambria Math" panose="02040503050406030204" pitchFamily="18" charset="0"/>
                        </a:rPr>
                        <m:t>,</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+1</m:t>
                          </m:r>
                        </m:e>
                      </m:d>
                      <m:r>
                        <a:rPr lang="en-US" sz="2400" i="1">
                          <a:latin typeface="Cambria Math" panose="02040503050406030204" pitchFamily="18" charset="0"/>
                        </a:rPr>
                        <m:t>=</m:t>
                      </m:r>
                      <m:r>
                        <a:rPr lang="en-US" sz="2400" i="1">
                          <a:latin typeface="Cambria Math" panose="02040503050406030204" pitchFamily="18" charset="0"/>
                        </a:rPr>
                        <m:t>𝜆</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𝑖𝑗</m:t>
                              </m:r>
                            </m:sub>
                          </m:sSub>
                        </m:e>
                      </m:d>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𝜆</m:t>
                          </m:r>
                        </m:e>
                      </m:d>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e>
                      </m:d>
                      <m:r>
                        <a:rPr lang="en-US" sz="2400" b="0" i="1" smtClean="0">
                          <a:latin typeface="Cambria Math" panose="02040503050406030204" pitchFamily="18" charset="0"/>
                        </a:rPr>
                        <m:t>.</m:t>
                      </m:r>
                    </m:oMath>
                  </m:oMathPara>
                </a14:m>
                <a:endParaRPr lang="en-US" sz="2400" dirty="0"/>
              </a:p>
              <a:p>
                <a:pPr marL="0" indent="0">
                  <a:buNone/>
                </a:pPr>
                <a:endParaRPr lang="en-US" sz="2400" dirty="0"/>
              </a:p>
              <a:p>
                <a:pPr marL="0" indent="0">
                  <a:buNone/>
                </a:pPr>
                <a:r>
                  <a:rPr lang="en-US" sz="2400" dirty="0"/>
                  <a:t>The steady state distribution </a:t>
                </a:r>
                <a14:m>
                  <m:oMath xmlns:m="http://schemas.openxmlformats.org/officeDocument/2006/math">
                    <m:r>
                      <a:rPr lang="en-US" sz="2400" i="1" dirty="0" smtClean="0">
                        <a:latin typeface="Cambria Math" panose="02040503050406030204" pitchFamily="18" charset="0"/>
                      </a:rPr>
                      <m:t>𝑃</m:t>
                    </m:r>
                    <m:r>
                      <a:rPr lang="en-US" sz="2400" i="1" dirty="0" smtClean="0">
                        <a:latin typeface="Cambria Math" panose="02040503050406030204" pitchFamily="18" charset="0"/>
                      </a:rPr>
                      <m:t>(</m:t>
                    </m:r>
                    <m:r>
                      <a:rPr lang="en-US" sz="2400" i="1" dirty="0" smtClean="0">
                        <a:latin typeface="Cambria Math" panose="02040503050406030204" pitchFamily="18" charset="0"/>
                      </a:rPr>
                      <m:t>𝑚</m:t>
                    </m:r>
                    <m:r>
                      <a:rPr lang="en-US" sz="2400" i="1" dirty="0" smtClean="0">
                        <a:latin typeface="Cambria Math" panose="02040503050406030204" pitchFamily="18" charset="0"/>
                      </a:rPr>
                      <m:t>)</m:t>
                    </m:r>
                  </m:oMath>
                </a14:m>
                <a:r>
                  <a:rPr lang="en-US" sz="2400" dirty="0"/>
                  <a:t> is decaying on both sides. </a:t>
                </a:r>
              </a:p>
              <a:p>
                <a:pPr marL="0" indent="0">
                  <a:buNone/>
                </a:pPr>
                <a:r>
                  <a:rPr lang="en-US" sz="2400" dirty="0"/>
                  <a:t>The most probable money per agent shifts away from </a:t>
                </a:r>
                <a14:m>
                  <m:oMath xmlns:m="http://schemas.openxmlformats.org/officeDocument/2006/math">
                    <m:r>
                      <a:rPr lang="en-US" sz="2400" i="1" dirty="0" smtClean="0">
                        <a:latin typeface="Cambria Math" panose="02040503050406030204" pitchFamily="18" charset="0"/>
                      </a:rPr>
                      <m:t>𝑚</m:t>
                    </m:r>
                    <m:r>
                      <a:rPr lang="en-US" sz="2400" i="1" dirty="0" smtClean="0">
                        <a:latin typeface="Cambria Math" panose="02040503050406030204" pitchFamily="18" charset="0"/>
                      </a:rPr>
                      <m:t> = 0 </m:t>
                    </m:r>
                  </m:oMath>
                </a14:m>
                <a:r>
                  <a:rPr lang="en-US" sz="2400" dirty="0"/>
                  <a:t>for </a:t>
                </a:r>
                <a14:m>
                  <m:oMath xmlns:m="http://schemas.openxmlformats.org/officeDocument/2006/math">
                    <m:r>
                      <a:rPr lang="en-US" sz="2400" i="1" dirty="0" smtClean="0">
                        <a:latin typeface="Cambria Math" panose="02040503050406030204" pitchFamily="18" charset="0"/>
                      </a:rPr>
                      <m:t>𝜆</m:t>
                    </m:r>
                    <m:r>
                      <a:rPr lang="en-US" sz="2400" i="1" dirty="0" smtClean="0">
                        <a:latin typeface="Cambria Math" panose="02040503050406030204" pitchFamily="18" charset="0"/>
                      </a:rPr>
                      <m:t>=0</m:t>
                    </m:r>
                  </m:oMath>
                </a14:m>
                <a:r>
                  <a:rPr lang="en-US" sz="2400" dirty="0"/>
                  <a:t> to </a:t>
                </a:r>
                <a14:m>
                  <m:oMath xmlns:m="http://schemas.openxmlformats.org/officeDocument/2006/math">
                    <m:r>
                      <a:rPr lang="en-US" sz="2400" i="1" dirty="0" smtClean="0">
                        <a:latin typeface="Cambria Math" panose="02040503050406030204" pitchFamily="18" charset="0"/>
                      </a:rPr>
                      <m:t>𝑀</m:t>
                    </m:r>
                    <m:r>
                      <a:rPr lang="en-US" sz="2400" i="1" dirty="0" smtClean="0">
                        <a:latin typeface="Cambria Math" panose="02040503050406030204" pitchFamily="18" charset="0"/>
                      </a:rPr>
                      <m:t>/</m:t>
                    </m:r>
                    <m:r>
                      <a:rPr lang="en-US" sz="2400" i="1" dirty="0" smtClean="0">
                        <a:latin typeface="Cambria Math" panose="02040503050406030204" pitchFamily="18" charset="0"/>
                      </a:rPr>
                      <m:t>𝑁</m:t>
                    </m:r>
                  </m:oMath>
                </a14:m>
                <a:r>
                  <a:rPr lang="en-US" sz="2400" dirty="0"/>
                  <a:t> for </a:t>
                </a:r>
                <a14:m>
                  <m:oMath xmlns:m="http://schemas.openxmlformats.org/officeDocument/2006/math">
                    <m:r>
                      <a:rPr lang="en-US" sz="2400" i="1" dirty="0" smtClean="0">
                        <a:latin typeface="Cambria Math" panose="02040503050406030204" pitchFamily="18" charset="0"/>
                      </a:rPr>
                      <m:t>𝜆</m:t>
                    </m:r>
                    <m:r>
                      <a:rPr lang="en-US" sz="2400" i="1" dirty="0" smtClean="0">
                        <a:latin typeface="Cambria Math" panose="02040503050406030204" pitchFamily="18" charset="0"/>
                      </a:rPr>
                      <m:t>→1</m:t>
                    </m:r>
                  </m:oMath>
                </a14:m>
                <a:r>
                  <a:rPr lang="en-US" sz="2400" dirty="0"/>
                  <a:t>.</a:t>
                </a:r>
              </a:p>
              <a:p>
                <a:pPr marL="0" indent="0">
                  <a:buNone/>
                </a:pPr>
                <a:endParaRPr lang="en-US" sz="2400" dirty="0"/>
              </a:p>
            </p:txBody>
          </p:sp>
        </mc:Choice>
        <mc:Fallback xmlns="">
          <p:sp>
            <p:nvSpPr>
              <p:cNvPr id="18" name="Subtitle 2"/>
              <p:cNvSpPr txBox="1">
                <a:spLocks noRot="1" noChangeAspect="1" noMove="1" noResize="1" noEditPoints="1" noAdjustHandles="1" noChangeArrowheads="1" noChangeShapeType="1" noTextEdit="1"/>
              </p:cNvSpPr>
              <p:nvPr/>
            </p:nvSpPr>
            <p:spPr>
              <a:xfrm>
                <a:off x="437611" y="1566956"/>
                <a:ext cx="8172990" cy="4173446"/>
              </a:xfrm>
              <a:prstGeom prst="rect">
                <a:avLst/>
              </a:prstGeom>
              <a:blipFill>
                <a:blip r:embed="rId2"/>
                <a:stretch>
                  <a:fillRect l="-1193" t="-2044"/>
                </a:stretch>
              </a:blipFill>
            </p:spPr>
            <p:txBody>
              <a:bodyPr/>
              <a:lstStyle/>
              <a:p>
                <a:r>
                  <a:rPr lang="en-US">
                    <a:noFill/>
                  </a:rPr>
                  <a:t> </a:t>
                </a:r>
              </a:p>
            </p:txBody>
          </p:sp>
        </mc:Fallback>
      </mc:AlternateContent>
      <p:sp>
        <p:nvSpPr>
          <p:cNvPr id="19" name="TextBox 18"/>
          <p:cNvSpPr txBox="1"/>
          <p:nvPr/>
        </p:nvSpPr>
        <p:spPr>
          <a:xfrm>
            <a:off x="273837" y="6044981"/>
            <a:ext cx="11548533" cy="646331"/>
          </a:xfrm>
          <a:prstGeom prst="rect">
            <a:avLst/>
          </a:prstGeom>
          <a:noFill/>
        </p:spPr>
        <p:txBody>
          <a:bodyPr wrap="square" rtlCol="0">
            <a:spAutoFit/>
          </a:bodyPr>
          <a:lstStyle/>
          <a:p>
            <a:r>
              <a:rPr lang="en-US" baseline="30000" dirty="0"/>
              <a:t>1</a:t>
            </a:r>
            <a:r>
              <a:rPr lang="en-US" dirty="0"/>
              <a:t> Chatterjee A, </a:t>
            </a:r>
            <a:r>
              <a:rPr lang="en-US" dirty="0" err="1"/>
              <a:t>Chakrabarti</a:t>
            </a:r>
            <a:r>
              <a:rPr lang="en-US" dirty="0"/>
              <a:t> BK, Manna SS (2004). Pareto law in a kinetic model of market with random saving propensity. </a:t>
            </a:r>
            <a:r>
              <a:rPr lang="en-US" i="1" dirty="0" err="1"/>
              <a:t>Physica</a:t>
            </a:r>
            <a:r>
              <a:rPr lang="en-US" i="1" dirty="0"/>
              <a:t> A</a:t>
            </a:r>
            <a:r>
              <a:rPr lang="en-US" dirty="0"/>
              <a:t> </a:t>
            </a:r>
            <a:r>
              <a:rPr lang="en-US" b="1" dirty="0"/>
              <a:t>335</a:t>
            </a:r>
            <a:r>
              <a:rPr lang="en-US" dirty="0"/>
              <a:t> 155–163.</a:t>
            </a:r>
          </a:p>
        </p:txBody>
      </p:sp>
      <p:pic>
        <p:nvPicPr>
          <p:cNvPr id="20" name="Picture 19"/>
          <p:cNvPicPr/>
          <p:nvPr/>
        </p:nvPicPr>
        <p:blipFill>
          <a:blip r:embed="rId3">
            <a:extLst>
              <a:ext uri="{28A0092B-C50C-407E-A947-70E740481C1C}">
                <a14:useLocalDpi xmlns:a14="http://schemas.microsoft.com/office/drawing/2010/main" val="0"/>
              </a:ext>
            </a:extLst>
          </a:blip>
          <a:stretch>
            <a:fillRect/>
          </a:stretch>
        </p:blipFill>
        <p:spPr>
          <a:xfrm>
            <a:off x="8677275" y="2130157"/>
            <a:ext cx="2676525" cy="3390900"/>
          </a:xfrm>
          <a:prstGeom prst="rect">
            <a:avLst/>
          </a:prstGeom>
        </p:spPr>
      </p:pic>
    </p:spTree>
    <p:extLst>
      <p:ext uri="{BB962C8B-B14F-4D97-AF65-F5344CB8AC3E}">
        <p14:creationId xmlns:p14="http://schemas.microsoft.com/office/powerpoint/2010/main" val="3535659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9" y="128668"/>
            <a:ext cx="11267110" cy="1325563"/>
          </a:xfrm>
        </p:spPr>
        <p:txBody>
          <a:bodyPr/>
          <a:lstStyle/>
          <a:p>
            <a:pPr algn="ctr"/>
            <a:r>
              <a:rPr lang="en-US" b="1" dirty="0"/>
              <a:t>Models with Non-uniform Savings (1)</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22</a:t>
            </a:fld>
            <a:endParaRPr lang="en-US" sz="1400" dirty="0">
              <a:solidFill>
                <a:schemeClr val="tx1"/>
              </a:solidFill>
            </a:endParaRPr>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3177058" y="2857500"/>
            <a:ext cx="5115560" cy="4000500"/>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881349" y="1255392"/>
                <a:ext cx="10604653" cy="1804468"/>
              </a:xfrm>
              <a:prstGeom prst="rect">
                <a:avLst/>
              </a:prstGeom>
            </p:spPr>
            <p:txBody>
              <a:bodyPr wrap="square">
                <a:spAutoFit/>
              </a:bodyPr>
              <a:lstStyle/>
              <a:p>
                <a:pPr algn="just">
                  <a:lnSpc>
                    <a:spcPct val="107000"/>
                  </a:lnSpc>
                </a:pPr>
                <a:r>
                  <a:rPr lang="en-US" sz="2400" dirty="0">
                    <a:ea typeface="DengXian" panose="02010600030101010101" pitchFamily="2" charset="-122"/>
                    <a:cs typeface="Times New Roman" panose="02020603050405020304" pitchFamily="18" charset="0"/>
                  </a:rPr>
                  <a:t>In these models, the saving factors of the agents are drawn from a distribution,</a:t>
                </a:r>
                <a:endParaRPr lang="en-US" sz="2400" dirty="0">
                  <a:effectLst/>
                  <a:ea typeface="DengXian" panose="02010600030101010101" pitchFamily="2" charset="-122"/>
                  <a:cs typeface="Times New Roman" panose="02020603050405020304" pitchFamily="18" charset="0"/>
                </a:endParaRPr>
              </a:p>
              <a:p>
                <a:pPr algn="ctr">
                  <a:lnSpc>
                    <a:spcPct val="107000"/>
                  </a:lnSpc>
                </a:pPr>
                <a:r>
                  <a:rPr lang="en-US" sz="2400" dirty="0">
                    <a:ea typeface="DengXian" panose="02010600030101010101" pitchFamily="2" charset="-122"/>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r>
                          <a:rPr lang="en-US" sz="2400" i="1">
                            <a:latin typeface="Cambria Math" panose="02040503050406030204" pitchFamily="18" charset="0"/>
                            <a:ea typeface="DengXian" panose="02010600030101010101" pitchFamily="2" charset="-122"/>
                            <a:cs typeface="Times New Roman" panose="02020603050405020304" pitchFamily="18" charset="0"/>
                          </a:rPr>
                          <m:t>+1</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𝜆</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𝜖</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𝑖𝑗</m:t>
                        </m:r>
                      </m:sub>
                    </m:sSub>
                    <m:d>
                      <m:dPr>
                        <m:begChr m:val="["/>
                        <m:endChr m:val="]"/>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1−</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𝜆</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e>
                        </m:d>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𝑖</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1−</m:t>
                            </m:r>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𝜆</m:t>
                                </m:r>
                              </m:e>
                              <m:sub>
                                <m:r>
                                  <a:rPr lang="en-US" sz="2400" i="1">
                                    <a:latin typeface="Cambria Math" panose="02040503050406030204" pitchFamily="18" charset="0"/>
                                    <a:ea typeface="DengXian" panose="02010600030101010101" pitchFamily="2" charset="-122"/>
                                    <a:cs typeface="Times New Roman" panose="02020603050405020304" pitchFamily="18" charset="0"/>
                                  </a:rPr>
                                  <m:t>𝑗</m:t>
                                </m:r>
                              </m:sub>
                            </m:sSub>
                          </m:e>
                        </m:d>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latin typeface="Cambria Math" panose="02040503050406030204" pitchFamily="18" charset="0"/>
                                <a:ea typeface="DengXian" panose="02010600030101010101" pitchFamily="2" charset="-122"/>
                                <a:cs typeface="Times New Roman" panose="02020603050405020304" pitchFamily="18" charset="0"/>
                              </a:rPr>
                              <m:t>𝑗</m:t>
                            </m:r>
                          </m:sub>
                        </m:sSub>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𝑡</m:t>
                            </m:r>
                          </m:e>
                        </m:d>
                      </m:e>
                    </m:d>
                    <m:r>
                      <a:rPr lang="en-US" sz="2400" i="1">
                        <a:latin typeface="Cambria Math" panose="02040503050406030204" pitchFamily="18" charset="0"/>
                        <a:ea typeface="DengXian" panose="02010600030101010101" pitchFamily="2" charset="-122"/>
                        <a:cs typeface="Times New Roman" panose="02020603050405020304" pitchFamily="18" charset="0"/>
                      </a:rPr>
                      <m:t>,</m:t>
                    </m:r>
                  </m:oMath>
                </a14:m>
                <a:endParaRPr lang="en-US" sz="2400" dirty="0">
                  <a:effectLst/>
                  <a:ea typeface="DengXian" panose="02010600030101010101" pitchFamily="2" charset="-122"/>
                  <a:cs typeface="Times New Roman" panose="02020603050405020304" pitchFamily="18" charset="0"/>
                </a:endParaRPr>
              </a:p>
              <a:p>
                <a:pPr algn="just">
                  <a:lnSpc>
                    <a:spcPct val="107000"/>
                  </a:lnSpc>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𝑗</m:t>
                          </m:r>
                        </m:sub>
                      </m:sSub>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400" i="1">
                              <a:effectLst/>
                              <a:latin typeface="Cambria Math" panose="02040503050406030204" pitchFamily="18" charset="0"/>
                              <a:ea typeface="DengXian" panose="02010600030101010101" pitchFamily="2" charset="-122"/>
                              <a:cs typeface="Times New Roman" panose="02020603050405020304" pitchFamily="18" charset="0"/>
                            </a:rPr>
                            <m:t>+1</m:t>
                          </m:r>
                        </m:e>
                      </m:d>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𝑗</m:t>
                          </m:r>
                        </m:sub>
                      </m:sSub>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𝑗</m:t>
                          </m:r>
                        </m:sub>
                      </m:sSub>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𝑡</m:t>
                          </m:r>
                        </m:e>
                      </m:d>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DengXian" panose="02010600030101010101" pitchFamily="2" charset="-122"/>
                              <a:cs typeface="Times New Roman" panose="02020603050405020304" pitchFamily="18" charset="0"/>
                            </a:rPr>
                            <m:t>1−</m:t>
                          </m:r>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𝜖</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𝑖𝑗</m:t>
                              </m:r>
                            </m:sub>
                          </m:sSub>
                        </m:e>
                      </m:d>
                      <m:d>
                        <m:dPr>
                          <m:begChr m:val="["/>
                          <m:endChr m:val="]"/>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DengXian" panose="02010600030101010101" pitchFamily="2" charset="-122"/>
                                  <a:cs typeface="Times New Roman" panose="02020603050405020304" pitchFamily="18" charset="0"/>
                                </a:rPr>
                                <m:t>1−</m:t>
                              </m:r>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𝑖</m:t>
                                  </m:r>
                                </m:sub>
                              </m:sSub>
                            </m:e>
                          </m:d>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𝑖</m:t>
                              </m:r>
                            </m:sub>
                          </m:sSub>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𝑡</m:t>
                              </m:r>
                            </m:e>
                          </m:d>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DengXian" panose="02010600030101010101" pitchFamily="2" charset="-122"/>
                                  <a:cs typeface="Times New Roman" panose="02020603050405020304" pitchFamily="18" charset="0"/>
                                </a:rPr>
                                <m:t>1−</m:t>
                              </m:r>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𝜆</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𝑗</m:t>
                                  </m:r>
                                </m:sub>
                              </m:sSub>
                            </m:e>
                          </m:d>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𝑗</m:t>
                              </m:r>
                            </m:sub>
                          </m:sSub>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𝑡</m:t>
                              </m:r>
                            </m:e>
                          </m:d>
                        </m:e>
                      </m:d>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2400" dirty="0">
                  <a:effectLst/>
                  <a:ea typeface="DengXian" panose="02010600030101010101" pitchFamily="2" charset="-122"/>
                  <a:cs typeface="Times New Roman" panose="02020603050405020304" pitchFamily="18" charset="0"/>
                </a:endParaRPr>
              </a:p>
              <a:p>
                <a:pPr algn="just">
                  <a:lnSpc>
                    <a:spcPct val="107000"/>
                  </a:lnSpc>
                </a:pPr>
                <a:r>
                  <a:rPr lang="en-US" sz="2400" dirty="0">
                    <a:effectLst/>
                    <a:ea typeface="DengXian" panose="02010600030101010101" pitchFamily="2" charset="-122"/>
                    <a:cs typeface="Times New Roman" panose="02020603050405020304" pitchFamily="18" charset="0"/>
                  </a:rPr>
                  <a:t> </a:t>
                </a:r>
                <a:r>
                  <a:rPr lang="en-US" sz="2400" dirty="0">
                    <a:ea typeface="DengXian" panose="02010600030101010101" pitchFamily="2" charset="-122"/>
                    <a:cs typeface="Times New Roman" panose="02020603050405020304" pitchFamily="18" charset="0"/>
                  </a:rPr>
                  <a:t>Results for the rectangular distribution of </a:t>
                </a:r>
                <a14:m>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0≤</m:t>
                    </m:r>
                    <m:r>
                      <a:rPr lang="en-US" sz="2400" i="1">
                        <a:latin typeface="Cambria Math" panose="02040503050406030204" pitchFamily="18" charset="0"/>
                        <a:ea typeface="DengXian" panose="02010600030101010101" pitchFamily="2" charset="-122"/>
                        <a:cs typeface="Times New Roman" panose="02020603050405020304" pitchFamily="18" charset="0"/>
                      </a:rPr>
                      <m:t>𝜆</m:t>
                    </m:r>
                    <m:r>
                      <a:rPr lang="en-US" sz="2400" i="1">
                        <a:latin typeface="Cambria Math" panose="02040503050406030204" pitchFamily="18" charset="0"/>
                        <a:ea typeface="DengXian" panose="02010600030101010101" pitchFamily="2" charset="-122"/>
                        <a:cs typeface="Times New Roman" panose="02020603050405020304" pitchFamily="18" charset="0"/>
                      </a:rPr>
                      <m:t>&lt;1:</m:t>
                    </m:r>
                  </m:oMath>
                </a14:m>
                <a:endParaRPr lang="en-US" sz="2400" dirty="0">
                  <a:effectLst/>
                  <a:ea typeface="DengXian" panose="02010600030101010101" pitchFamily="2" charset="-122"/>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81349" y="1255392"/>
                <a:ext cx="10604653" cy="1804468"/>
              </a:xfrm>
              <a:prstGeom prst="rect">
                <a:avLst/>
              </a:prstGeom>
              <a:blipFill>
                <a:blip r:embed="rId3"/>
                <a:stretch>
                  <a:fillRect l="-920" t="-2365" b="-5743"/>
                </a:stretch>
              </a:blipFill>
            </p:spPr>
            <p:txBody>
              <a:bodyPr/>
              <a:lstStyle/>
              <a:p>
                <a:r>
                  <a:rPr lang="en-US">
                    <a:noFill/>
                  </a:rPr>
                  <a:t> </a:t>
                </a:r>
              </a:p>
            </p:txBody>
          </p:sp>
        </mc:Fallback>
      </mc:AlternateContent>
    </p:spTree>
    <p:extLst>
      <p:ext uri="{BB962C8B-B14F-4D97-AF65-F5344CB8AC3E}">
        <p14:creationId xmlns:p14="http://schemas.microsoft.com/office/powerpoint/2010/main" val="1580335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3365794" y="2149044"/>
            <a:ext cx="4953635" cy="3743325"/>
          </a:xfrm>
          <a:prstGeom prst="rect">
            <a:avLst/>
          </a:prstGeom>
        </p:spPr>
      </p:pic>
      <p:sp>
        <p:nvSpPr>
          <p:cNvPr id="2" name="Title 1"/>
          <p:cNvSpPr>
            <a:spLocks noGrp="1"/>
          </p:cNvSpPr>
          <p:nvPr>
            <p:ph type="title"/>
          </p:nvPr>
        </p:nvSpPr>
        <p:spPr>
          <a:xfrm>
            <a:off x="448739" y="128668"/>
            <a:ext cx="11267110" cy="1325563"/>
          </a:xfrm>
        </p:spPr>
        <p:txBody>
          <a:bodyPr/>
          <a:lstStyle/>
          <a:p>
            <a:pPr algn="ctr"/>
            <a:r>
              <a:rPr lang="en-US" b="1" dirty="0"/>
              <a:t>Models with Non-uniform Savings (2)</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23</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3" name="Rectangle 2"/>
              <p:cNvSpPr/>
              <p:nvPr/>
            </p:nvSpPr>
            <p:spPr>
              <a:xfrm>
                <a:off x="2148030" y="1570805"/>
                <a:ext cx="7971926" cy="461665"/>
              </a:xfrm>
              <a:prstGeom prst="rect">
                <a:avLst/>
              </a:prstGeom>
            </p:spPr>
            <p:txBody>
              <a:bodyPr wrap="none">
                <a:spAutoFit/>
              </a:bodyPr>
              <a:lstStyle/>
              <a:p>
                <a:r>
                  <a:rPr lang="en-US" sz="2400" dirty="0"/>
                  <a:t>Results for the power law distribution </a:t>
                </a:r>
                <a14:m>
                  <m:oMath xmlns:m="http://schemas.openxmlformats.org/officeDocument/2006/math">
                    <m:r>
                      <a:rPr lang="en-US" sz="2400" i="1" dirty="0" smtClean="0">
                        <a:latin typeface="Cambria Math" panose="02040503050406030204" pitchFamily="18" charset="0"/>
                      </a:rPr>
                      <m:t>𝜌</m:t>
                    </m:r>
                    <m:r>
                      <a:rPr lang="en-US" sz="2400" i="1" dirty="0" smtClean="0">
                        <a:latin typeface="Cambria Math" panose="02040503050406030204" pitchFamily="18" charset="0"/>
                      </a:rPr>
                      <m:t>(</m:t>
                    </m:r>
                    <m:r>
                      <a:rPr lang="en-US" sz="2400" i="1" dirty="0" smtClean="0">
                        <a:latin typeface="Cambria Math" panose="02040503050406030204" pitchFamily="18" charset="0"/>
                      </a:rPr>
                      <m:t>𝜆</m:t>
                    </m:r>
                    <m:r>
                      <a:rPr lang="en-US" sz="2400" i="1" dirty="0" smtClean="0">
                        <a:latin typeface="Cambria Math" panose="02040503050406030204" pitchFamily="18" charset="0"/>
                      </a:rPr>
                      <m:t>)∼</m:t>
                    </m:r>
                    <m:sSup>
                      <m:sSupPr>
                        <m:ctrlPr>
                          <a:rPr lang="en-US" sz="2400" i="1" dirty="0" smtClean="0">
                            <a:latin typeface="Cambria Math" panose="02040503050406030204" pitchFamily="18" charset="0"/>
                          </a:rPr>
                        </m:ctrlPr>
                      </m:sSupPr>
                      <m:e>
                        <m:r>
                          <a:rPr lang="en-US" sz="2400" i="1" dirty="0" smtClean="0">
                            <a:latin typeface="Cambria Math" panose="02040503050406030204" pitchFamily="18" charset="0"/>
                          </a:rPr>
                          <m:t>𝜆</m:t>
                        </m:r>
                      </m:e>
                      <m:sup>
                        <m:r>
                          <a:rPr lang="en-US" sz="2400" i="1" dirty="0" smtClean="0">
                            <a:latin typeface="Cambria Math" panose="02040503050406030204" pitchFamily="18" charset="0"/>
                          </a:rPr>
                          <m:t>𝛼</m:t>
                        </m:r>
                      </m:sup>
                    </m:sSup>
                    <m:r>
                      <a:rPr lang="en-US" sz="2400" i="1" dirty="0" smtClean="0">
                        <a:latin typeface="Cambria Math" panose="02040503050406030204" pitchFamily="18" charset="0"/>
                      </a:rPr>
                      <m:t>  </m:t>
                    </m:r>
                  </m:oMath>
                </a14:m>
                <a:r>
                  <a:rPr lang="en-US" sz="2400" dirty="0"/>
                  <a:t>(</a:t>
                </a:r>
                <a14:m>
                  <m:oMath xmlns:m="http://schemas.openxmlformats.org/officeDocument/2006/math">
                    <m:r>
                      <a:rPr lang="en-US" sz="2400" i="1" dirty="0" smtClean="0">
                        <a:latin typeface="Cambria Math" panose="02040503050406030204" pitchFamily="18" charset="0"/>
                      </a:rPr>
                      <m:t>0&lt;</m:t>
                    </m:r>
                    <m:r>
                      <a:rPr lang="en-US" sz="2400" i="1" dirty="0" smtClean="0">
                        <a:latin typeface="Cambria Math" panose="02040503050406030204" pitchFamily="18" charset="0"/>
                      </a:rPr>
                      <m:t>𝜆</m:t>
                    </m:r>
                    <m:r>
                      <a:rPr lang="en-US" sz="2400" i="1" dirty="0" smtClean="0">
                        <a:latin typeface="Cambria Math" panose="02040503050406030204" pitchFamily="18" charset="0"/>
                      </a:rPr>
                      <m:t>&lt;1</m:t>
                    </m:r>
                  </m:oMath>
                </a14:m>
                <a:r>
                  <a:rPr lang="en-US" sz="2400" dirty="0"/>
                  <a:t>):</a:t>
                </a:r>
              </a:p>
            </p:txBody>
          </p:sp>
        </mc:Choice>
        <mc:Fallback xmlns="">
          <p:sp>
            <p:nvSpPr>
              <p:cNvPr id="3" name="Rectangle 2"/>
              <p:cNvSpPr>
                <a:spLocks noRot="1" noChangeAspect="1" noMove="1" noResize="1" noEditPoints="1" noAdjustHandles="1" noChangeArrowheads="1" noChangeShapeType="1" noTextEdit="1"/>
              </p:cNvSpPr>
              <p:nvPr/>
            </p:nvSpPr>
            <p:spPr>
              <a:xfrm>
                <a:off x="2148030" y="1570805"/>
                <a:ext cx="7971926" cy="461665"/>
              </a:xfrm>
              <a:prstGeom prst="rect">
                <a:avLst/>
              </a:prstGeom>
              <a:blipFill>
                <a:blip r:embed="rId3"/>
                <a:stretch>
                  <a:fillRect l="-1147" t="-10667" r="-153" b="-30667"/>
                </a:stretch>
              </a:blipFill>
            </p:spPr>
            <p:txBody>
              <a:bodyPr/>
              <a:lstStyle/>
              <a:p>
                <a:r>
                  <a:rPr lang="en-US">
                    <a:noFill/>
                  </a:rPr>
                  <a:t> </a:t>
                </a:r>
              </a:p>
            </p:txBody>
          </p:sp>
        </mc:Fallback>
      </mc:AlternateContent>
      <p:sp>
        <p:nvSpPr>
          <p:cNvPr id="12" name="Rounded Rectangle 11"/>
          <p:cNvSpPr/>
          <p:nvPr/>
        </p:nvSpPr>
        <p:spPr>
          <a:xfrm>
            <a:off x="4346094" y="3044697"/>
            <a:ext cx="2314014" cy="20339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 Box 50"/>
          <p:cNvSpPr txBox="1"/>
          <p:nvPr/>
        </p:nvSpPr>
        <p:spPr>
          <a:xfrm>
            <a:off x="4640239" y="4240832"/>
            <a:ext cx="1569491" cy="2902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Calibri" panose="020F0502020204030204" pitchFamily="34" charset="0"/>
                <a:ea typeface="DengXian" panose="02010600030101010101" pitchFamily="2" charset="-122"/>
                <a:cs typeface="Times New Roman" panose="02020603050405020304" pitchFamily="18" charset="0"/>
              </a:rPr>
              <a:t>N = 100, M/N = 1</a:t>
            </a:r>
          </a:p>
        </p:txBody>
      </p:sp>
      <p:sp>
        <p:nvSpPr>
          <p:cNvPr id="6" name="Rectangle 5"/>
          <p:cNvSpPr/>
          <p:nvPr/>
        </p:nvSpPr>
        <p:spPr>
          <a:xfrm>
            <a:off x="4318798" y="2947917"/>
            <a:ext cx="294145" cy="2144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49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9" y="128668"/>
            <a:ext cx="11267110" cy="1325563"/>
          </a:xfrm>
        </p:spPr>
        <p:txBody>
          <a:bodyPr/>
          <a:lstStyle/>
          <a:p>
            <a:pPr algn="ctr"/>
            <a:r>
              <a:rPr lang="en-US" b="1" dirty="0"/>
              <a:t>Mean-Field Approach (1)</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24</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45067" y="1338933"/>
                <a:ext cx="10713508" cy="4949724"/>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In both cases, we found the Pareto law with </a:t>
                </a:r>
                <a14:m>
                  <m:oMath xmlns:m="http://schemas.openxmlformats.org/officeDocument/2006/math">
                    <m:r>
                      <a:rPr lang="en-US" sz="2400" i="1">
                        <a:latin typeface="Cambria Math" panose="02040503050406030204" pitchFamily="18" charset="0"/>
                      </a:rPr>
                      <m:t>𝜈</m:t>
                    </m:r>
                    <m:r>
                      <a:rPr lang="en-US" sz="2400" i="1">
                        <a:latin typeface="Cambria Math" panose="02040503050406030204" pitchFamily="18" charset="0"/>
                      </a:rPr>
                      <m:t>=1.</m:t>
                    </m:r>
                  </m:oMath>
                </a14:m>
                <a:endParaRPr lang="en-US" sz="2400" dirty="0"/>
              </a:p>
              <a:p>
                <a:pPr marL="0" indent="0">
                  <a:buNone/>
                </a:pPr>
                <a:r>
                  <a:rPr lang="en-US" sz="2400" dirty="0"/>
                  <a:t>Pareto found that the high-end of the income distribution in a society follows a power law,</a:t>
                </a:r>
              </a:p>
              <a:p>
                <a:pPr marL="0" indent="0" algn="ctr">
                  <a:buNone/>
                </a:pPr>
                <a:r>
                  <a:rPr lang="en-US" sz="2400" dirty="0"/>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𝑚</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𝑚</m:t>
                        </m:r>
                      </m:e>
                      <m:sup>
                        <m:r>
                          <a:rPr lang="en-US" sz="2400" i="1">
                            <a:latin typeface="Cambria Math" panose="02040503050406030204" pitchFamily="18" charset="0"/>
                          </a:rPr>
                          <m:t>−</m:t>
                        </m:r>
                        <m:r>
                          <a:rPr lang="en-US" sz="2400" i="1">
                            <a:latin typeface="Cambria Math" panose="02040503050406030204" pitchFamily="18" charset="0"/>
                          </a:rPr>
                          <m:t>𝜈</m:t>
                        </m:r>
                      </m:sup>
                    </m:sSup>
                    <m:r>
                      <a:rPr lang="en-US" sz="2400" i="1">
                        <a:latin typeface="Cambria Math" panose="02040503050406030204" pitchFamily="18" charset="0"/>
                      </a:rPr>
                      <m:t>,   </m:t>
                    </m:r>
                    <m:r>
                      <m:rPr>
                        <m:sty m:val="p"/>
                      </m:rPr>
                      <a:rPr lang="en-US" sz="2400">
                        <a:latin typeface="Cambria Math" panose="02040503050406030204" pitchFamily="18" charset="0"/>
                      </a:rPr>
                      <m:t>or</m:t>
                    </m:r>
                    <m:r>
                      <a:rPr lang="en-US" sz="2400" i="1">
                        <a:latin typeface="Cambria Math" panose="02040503050406030204" pitchFamily="18" charset="0"/>
                      </a:rPr>
                      <m:t>   </m:t>
                    </m:r>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𝑚</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𝑚</m:t>
                        </m:r>
                      </m:e>
                      <m:sup>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𝜈</m:t>
                            </m:r>
                          </m:e>
                        </m:d>
                      </m:sup>
                    </m:sSup>
                    <m:r>
                      <a:rPr lang="en-US" sz="2400" i="1">
                        <a:latin typeface="Cambria Math" panose="02040503050406030204" pitchFamily="18" charset="0"/>
                      </a:rPr>
                      <m:t>.</m:t>
                    </m:r>
                  </m:oMath>
                </a14:m>
                <a:endParaRPr lang="en-US" sz="2400" dirty="0"/>
              </a:p>
              <a:p>
                <a:pPr marL="0" indent="0">
                  <a:buNone/>
                </a:pPr>
                <a:r>
                  <a:rPr lang="en-US" sz="2400" dirty="0"/>
                  <a:t> The more the agents save, the more money they get. Numerically it was found that</a:t>
                </a:r>
              </a:p>
              <a:p>
                <a:pPr marL="0" indent="0" algn="ctr">
                  <a:buNone/>
                </a:pPr>
                <a:r>
                  <a:rPr lang="en-US" sz="2400" dirty="0"/>
                  <a:t>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𝑚</m:t>
                        </m:r>
                        <m:d>
                          <m:dPr>
                            <m:ctrlPr>
                              <a:rPr lang="en-US" sz="2400" i="1">
                                <a:latin typeface="Cambria Math" panose="02040503050406030204" pitchFamily="18" charset="0"/>
                              </a:rPr>
                            </m:ctrlPr>
                          </m:dPr>
                          <m:e>
                            <m:r>
                              <a:rPr lang="en-US" sz="2400" i="1">
                                <a:latin typeface="Cambria Math" panose="02040503050406030204" pitchFamily="18" charset="0"/>
                              </a:rPr>
                              <m:t>𝜆</m:t>
                            </m:r>
                          </m:e>
                        </m:d>
                      </m:e>
                    </m:d>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𝜆</m:t>
                            </m:r>
                          </m:e>
                        </m:d>
                      </m:e>
                      <m:sup>
                        <m:r>
                          <a:rPr lang="en-US" sz="2400" i="1">
                            <a:latin typeface="Cambria Math" panose="02040503050406030204" pitchFamily="18" charset="0"/>
                          </a:rPr>
                          <m:t>−1</m:t>
                        </m:r>
                      </m:sup>
                    </m:sSup>
                    <m:r>
                      <a:rPr lang="en-US" sz="2400" i="1">
                        <a:latin typeface="Cambria Math" panose="02040503050406030204" pitchFamily="18" charset="0"/>
                      </a:rPr>
                      <m:t>.</m:t>
                    </m:r>
                  </m:oMath>
                </a14:m>
                <a:endParaRPr lang="en-US" sz="2400" dirty="0"/>
              </a:p>
              <a:p>
                <a:pPr marL="0" indent="0">
                  <a:buNone/>
                </a:pPr>
                <a:r>
                  <a:rPr lang="en-US" sz="2400" dirty="0"/>
                  <a:t> This result facilitates the following mean field analysis of the model. Consider the ensemble average of the dynamics:</a:t>
                </a:r>
              </a:p>
              <a:p>
                <a:pPr marL="0" indent="0">
                  <a:buNone/>
                </a:pPr>
                <a:r>
                  <a:rPr lang="en-US" sz="2400" dirty="0"/>
                  <a:t> </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+1</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𝑖𝑗</m:t>
                          </m:r>
                        </m:sub>
                      </m:sSub>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e>
                          </m:d>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𝑗</m:t>
                                  </m:r>
                                </m:sub>
                              </m:sSub>
                            </m:e>
                          </m:d>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e>
                      </m:d>
                      <m:r>
                        <a:rPr lang="en-US" sz="2400" i="1">
                          <a:latin typeface="Cambria Math" panose="02040503050406030204" pitchFamily="18" charset="0"/>
                        </a:rPr>
                        <m:t>.</m:t>
                      </m:r>
                    </m:oMath>
                  </m:oMathPara>
                </a14:m>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745067" y="1338933"/>
                <a:ext cx="10713508" cy="4949724"/>
              </a:xfrm>
              <a:prstGeom prst="rect">
                <a:avLst/>
              </a:prstGeom>
              <a:blipFill>
                <a:blip r:embed="rId2"/>
                <a:stretch>
                  <a:fillRect l="-853" t="-172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106837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9" y="128668"/>
            <a:ext cx="11267110" cy="1325563"/>
          </a:xfrm>
        </p:spPr>
        <p:txBody>
          <a:bodyPr/>
          <a:lstStyle/>
          <a:p>
            <a:pPr algn="ctr"/>
            <a:r>
              <a:rPr lang="en-US" b="1" dirty="0"/>
              <a:t>Mean-Field Approach (2)</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25</a:t>
            </a:fld>
            <a:endParaRPr lang="en-US" sz="1400" dirty="0">
              <a:solidFill>
                <a:schemeClr val="tx1"/>
              </a:solidFill>
            </a:endParaRPr>
          </a:p>
        </p:txBody>
      </p:sp>
      <mc:AlternateContent xmlns:mc="http://schemas.openxmlformats.org/markup-compatibility/2006">
        <mc:Choice xmlns:a14="http://schemas.microsoft.com/office/drawing/2010/main" Requires="a14">
          <p:sp>
            <p:nvSpPr>
              <p:cNvPr id="12" name="Subtitle 2"/>
              <p:cNvSpPr txBox="1">
                <a:spLocks/>
              </p:cNvSpPr>
              <p:nvPr/>
            </p:nvSpPr>
            <p:spPr>
              <a:xfrm>
                <a:off x="745067" y="1305882"/>
                <a:ext cx="10713508" cy="5116951"/>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 In the last term, introduce the mean field assumption that any agent on the average interacts with all others in the system, </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𝑖𝑗</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e>
                          </m:d>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nary>
                            <m:naryPr>
                              <m:chr m:val="∑"/>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𝑁</m:t>
                              </m:r>
                            </m:sup>
                            <m:e>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𝑗</m:t>
                                      </m:r>
                                    </m:sub>
                                  </m:sSub>
                                </m:e>
                              </m:d>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𝑗</m:t>
                                  </m:r>
                                </m:sub>
                              </m:sSub>
                            </m:e>
                          </m:nary>
                          <m:r>
                            <a:rPr lang="en-US" sz="2400" i="1">
                              <a:latin typeface="Cambria Math" panose="02040503050406030204" pitchFamily="18" charset="0"/>
                            </a:rPr>
                            <m:t>〉</m:t>
                          </m:r>
                        </m:e>
                      </m:d>
                      <m:r>
                        <a:rPr lang="en-US" sz="2400" i="1">
                          <a:latin typeface="Cambria Math" panose="02040503050406030204" pitchFamily="18" charset="0"/>
                        </a:rPr>
                        <m:t>.</m:t>
                      </m:r>
                    </m:oMath>
                  </m:oMathPara>
                </a14:m>
                <a:endParaRPr lang="en-US" sz="2400" dirty="0"/>
              </a:p>
              <a:p>
                <a:pPr marL="0" indent="0">
                  <a:buNone/>
                </a:pPr>
                <a:r>
                  <a:rPr lang="en-US" sz="2400" dirty="0"/>
                  <a:t>We write</a:t>
                </a:r>
              </a:p>
              <a:p>
                <a:pPr marL="0" indent="0" algn="ctr">
                  <a:buNone/>
                </a:pPr>
                <a:r>
                  <a:rPr lang="en-US" sz="2400" dirty="0"/>
                  <a:t> </a:t>
                </a:r>
                <a14:m>
                  <m:oMath xmlns:m="http://schemas.openxmlformats.org/officeDocument/2006/math">
                    <m:acc>
                      <m:accPr>
                        <m:chr m:val="̅"/>
                        <m:ctrlPr>
                          <a:rPr lang="en-US" sz="2400" i="1">
                            <a:latin typeface="Cambria Math" panose="02040503050406030204" pitchFamily="18" charset="0"/>
                          </a:rPr>
                        </m:ctrlPr>
                      </m:accPr>
                      <m:e>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𝜆</m:t>
                                </m:r>
                              </m:e>
                            </m:d>
                            <m:r>
                              <a:rPr lang="en-US" sz="2400" i="1">
                                <a:latin typeface="Cambria Math" panose="02040503050406030204" pitchFamily="18" charset="0"/>
                              </a:rPr>
                              <m:t>𝑚</m:t>
                            </m:r>
                          </m:e>
                        </m:d>
                      </m:e>
                    </m:acc>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𝑁</m:t>
                            </m:r>
                          </m:den>
                        </m:f>
                        <m:nary>
                          <m:naryPr>
                            <m:chr m:val="∑"/>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𝑁</m:t>
                            </m:r>
                          </m:sup>
                          <m:e>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𝑗</m:t>
                                    </m:r>
                                  </m:sub>
                                </m:sSub>
                              </m:e>
                            </m:d>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𝑗</m:t>
                                </m:r>
                              </m:sub>
                            </m:sSub>
                          </m:e>
                        </m:nary>
                      </m:e>
                    </m:d>
                    <m:r>
                      <a:rPr lang="en-US" sz="2400" i="1">
                        <a:latin typeface="Cambria Math" panose="02040503050406030204" pitchFamily="18" charset="0"/>
                      </a:rPr>
                      <m:t>,</m:t>
                    </m:r>
                  </m:oMath>
                </a14:m>
                <a:endParaRPr lang="en-US" sz="2400" dirty="0"/>
              </a:p>
              <a:p>
                <a:pPr marL="0" indent="0">
                  <a:buNone/>
                </a:pPr>
                <a:r>
                  <a:rPr lang="en-US" sz="2400" dirty="0"/>
                  <a:t>where the overbar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m:t>
                        </m:r>
                      </m:e>
                    </m:acc>
                  </m:oMath>
                </a14:m>
                <a:r>
                  <a:rPr lang="en-US" sz="2400" dirty="0"/>
                  <a:t> represents average over agents, and using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𝑖𝑗</m:t>
                            </m:r>
                          </m:sub>
                        </m:sSub>
                      </m:e>
                    </m:d>
                    <m:r>
                      <a:rPr lang="en-US" sz="2400" i="1">
                        <a:latin typeface="Cambria Math" panose="02040503050406030204" pitchFamily="18" charset="0"/>
                      </a:rPr>
                      <m:t>=1/2</m:t>
                    </m:r>
                  </m:oMath>
                </a14:m>
                <a:r>
                  <a:rPr lang="en-US" sz="2400" dirty="0"/>
                  <a:t>, in contrast to the angular bracket </a:t>
                </a:r>
                <a14:m>
                  <m:oMath xmlns:m="http://schemas.openxmlformats.org/officeDocument/2006/math">
                    <m:r>
                      <a:rPr lang="en-US" sz="2400" i="1">
                        <a:latin typeface="Cambria Math" panose="02040503050406030204" pitchFamily="18" charset="0"/>
                      </a:rPr>
                      <m:t>〈⋅〉</m:t>
                    </m:r>
                  </m:oMath>
                </a14:m>
                <a:r>
                  <a:rPr lang="en-US" sz="2400" dirty="0"/>
                  <a:t> which represents time average over agents. At the steady state,  </a:t>
                </a:r>
                <a14:m>
                  <m:oMath xmlns:m="http://schemas.openxmlformats.org/officeDocument/2006/math">
                    <m:acc>
                      <m:accPr>
                        <m:chr m:val="̅"/>
                        <m:ctrlPr>
                          <a:rPr lang="en-US" sz="2400" i="1">
                            <a:latin typeface="Cambria Math" panose="02040503050406030204" pitchFamily="18" charset="0"/>
                          </a:rPr>
                        </m:ctrlPr>
                      </m:accPr>
                      <m:e>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𝜆</m:t>
                                </m:r>
                              </m:e>
                            </m:d>
                            <m:r>
                              <a:rPr lang="en-US" sz="2400" i="1">
                                <a:latin typeface="Cambria Math" panose="02040503050406030204" pitchFamily="18" charset="0"/>
                              </a:rPr>
                              <m:t>𝑚</m:t>
                            </m:r>
                          </m:e>
                        </m:d>
                      </m:e>
                    </m:acc>
                  </m:oMath>
                </a14:m>
                <a:r>
                  <a:rPr lang="en-US" sz="2400" dirty="0"/>
                  <a:t> is a constant. Hence, we obtain</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e>
                      </m:d>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e>
                      </m:d>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acc>
                        <m:accPr>
                          <m:chr m:val="̅"/>
                          <m:ctrlPr>
                            <a:rPr lang="en-US" sz="2400" i="1">
                              <a:latin typeface="Cambria Math" panose="02040503050406030204" pitchFamily="18" charset="0"/>
                            </a:rPr>
                          </m:ctrlPr>
                        </m:accPr>
                        <m:e>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𝜆</m:t>
                                  </m:r>
                                </m:e>
                              </m:d>
                              <m:r>
                                <a:rPr lang="en-US" sz="2400" i="1">
                                  <a:latin typeface="Cambria Math" panose="02040503050406030204" pitchFamily="18" charset="0"/>
                                </a:rPr>
                                <m:t>𝑚</m:t>
                              </m:r>
                            </m:e>
                          </m:d>
                        </m:e>
                      </m:acc>
                      <m:r>
                        <a:rPr lang="en-US" sz="2400" b="0" i="1" smtClean="0">
                          <a:latin typeface="Cambria Math" panose="02040503050406030204" pitchFamily="18" charset="0"/>
                        </a:rPr>
                        <m:t>,</m:t>
                      </m:r>
                    </m:oMath>
                  </m:oMathPara>
                </a14:m>
                <a:endParaRPr lang="en-US" sz="2400" dirty="0"/>
              </a:p>
              <a:p>
                <a:pPr marL="0" indent="0" algn="ctr">
                  <a:buNone/>
                </a:pPr>
                <a:r>
                  <a:rPr lang="en-US" sz="2400" dirty="0"/>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e>
                    </m:d>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𝜆</m:t>
                                </m:r>
                              </m:e>
                            </m:d>
                            <m:r>
                              <a:rPr lang="en-US" sz="2400" i="1">
                                <a:latin typeface="Cambria Math" panose="02040503050406030204" pitchFamily="18" charset="0"/>
                              </a:rPr>
                              <m:t>𝑚</m:t>
                            </m:r>
                          </m:e>
                        </m:d>
                      </m:e>
                    </m:acc>
                    <m:r>
                      <a:rPr lang="en-US" sz="2400" i="1">
                        <a:latin typeface="Cambria Math" panose="02040503050406030204" pitchFamily="18" charset="0"/>
                      </a:rPr>
                      <m:t>.</m:t>
                    </m:r>
                  </m:oMath>
                </a14:m>
                <a:endParaRPr lang="en-US" sz="2400" dirty="0"/>
              </a:p>
            </p:txBody>
          </p:sp>
        </mc:Choice>
        <mc:Fallback>
          <p:sp>
            <p:nvSpPr>
              <p:cNvPr id="12" name="Subtitle 2"/>
              <p:cNvSpPr txBox="1">
                <a:spLocks noRot="1" noChangeAspect="1" noMove="1" noResize="1" noEditPoints="1" noAdjustHandles="1" noChangeArrowheads="1" noChangeShapeType="1" noTextEdit="1"/>
              </p:cNvSpPr>
              <p:nvPr/>
            </p:nvSpPr>
            <p:spPr>
              <a:xfrm>
                <a:off x="745067" y="1305882"/>
                <a:ext cx="10713508" cy="5116951"/>
              </a:xfrm>
              <a:prstGeom prst="rect">
                <a:avLst/>
              </a:prstGeom>
              <a:blipFill>
                <a:blip r:embed="rId2"/>
                <a:stretch>
                  <a:fillRect l="-853" t="-1667" r="-68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69883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9" y="128668"/>
            <a:ext cx="11267110" cy="1325563"/>
          </a:xfrm>
        </p:spPr>
        <p:txBody>
          <a:bodyPr/>
          <a:lstStyle/>
          <a:p>
            <a:pPr algn="ctr"/>
            <a:r>
              <a:rPr lang="en-US" b="1" dirty="0"/>
              <a:t>Mean-Field Approach (3)</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26</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45067" y="1338933"/>
                <a:ext cx="10713508" cy="3993231"/>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result in the last slide is:</a:t>
                </a:r>
              </a:p>
              <a:p>
                <a:pPr marL="0" indent="0" algn="ctr">
                  <a:buNone/>
                </a:pPr>
                <a:r>
                  <a:rPr lang="en-US" sz="2400" dirty="0"/>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e>
                    </m:d>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𝜆</m:t>
                                </m:r>
                              </m:e>
                            </m:d>
                            <m:r>
                              <a:rPr lang="en-US" sz="2400" i="1">
                                <a:latin typeface="Cambria Math" panose="02040503050406030204" pitchFamily="18" charset="0"/>
                              </a:rPr>
                              <m:t>𝑚</m:t>
                            </m:r>
                          </m:e>
                        </m:d>
                      </m:e>
                    </m:acc>
                    <m:r>
                      <a:rPr lang="en-US" sz="2400" i="1">
                        <a:latin typeface="Cambria Math" panose="02040503050406030204" pitchFamily="18" charset="0"/>
                      </a:rPr>
                      <m:t>.</m:t>
                    </m:r>
                  </m:oMath>
                </a14:m>
                <a:endParaRPr lang="en-US" sz="2400" dirty="0"/>
              </a:p>
              <a:p>
                <a:pPr marL="0" indent="0">
                  <a:buNone/>
                </a:pPr>
                <a:r>
                  <a:rPr lang="en-US" sz="2400" dirty="0"/>
                  <a:t>This shows that for any arbitrary agent,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e>
                    </m:d>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e>
                    </m:d>
                    <m:r>
                      <a:rPr lang="en-US" sz="2400" i="1">
                        <a:latin typeface="Cambria Math" panose="02040503050406030204" pitchFamily="18" charset="0"/>
                      </a:rPr>
                      <m:t>=</m:t>
                    </m:r>
                    <m:r>
                      <m:rPr>
                        <m:sty m:val="p"/>
                      </m:rPr>
                      <a:rPr lang="en-US" sz="2400">
                        <a:latin typeface="Cambria Math" panose="02040503050406030204" pitchFamily="18" charset="0"/>
                      </a:rPr>
                      <m:t>constant</m:t>
                    </m:r>
                    <m:r>
                      <a:rPr lang="en-US" sz="2400">
                        <a:latin typeface="Cambria Math" panose="02040503050406030204" pitchFamily="18" charset="0"/>
                      </a:rPr>
                      <m:t>.</m:t>
                    </m:r>
                  </m:oMath>
                </a14:m>
                <a:r>
                  <a:rPr lang="en-US" sz="2400" dirty="0"/>
                  <a:t> The average wealth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e>
                    </m:d>
                  </m:oMath>
                </a14:m>
                <a:r>
                  <a:rPr lang="en-US" sz="2400" dirty="0"/>
                  <a:t> increases with the saving factor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oMath>
                </a14:m>
                <a:r>
                  <a:rPr lang="en-US" sz="2400" dirty="0"/>
                  <a:t>.</a:t>
                </a:r>
              </a:p>
              <a:p>
                <a:pPr marL="0" indent="0">
                  <a:buNone/>
                </a:pPr>
                <a:r>
                  <a:rPr lang="en-US" sz="2400" dirty="0"/>
                  <a:t>Specifically, </a:t>
                </a:r>
                <a14:m>
                  <m:oMath xmlns:m="http://schemas.openxmlformats.org/officeDocument/2006/math">
                    <m:r>
                      <a:rPr lang="en-US" sz="2400" i="1">
                        <a:latin typeface="Cambria Math" panose="02040503050406030204" pitchFamily="18" charset="0"/>
                      </a:rPr>
                      <m:t>𝑑</m:t>
                    </m:r>
                    <m:r>
                      <a:rPr lang="en-US" sz="2400" i="1">
                        <a:latin typeface="Cambria Math" panose="02040503050406030204" pitchFamily="18" charset="0"/>
                      </a:rPr>
                      <m:t>𝜆</m:t>
                    </m:r>
                    <m:r>
                      <a:rPr lang="en-US" sz="2400" i="1">
                        <a:latin typeface="Cambria Math" panose="02040503050406030204" pitchFamily="18" charset="0"/>
                      </a:rPr>
                      <m:t>∝</m:t>
                    </m:r>
                    <m:r>
                      <a:rPr lang="en-US" sz="2400" b="0" i="1" smtClean="0">
                        <a:latin typeface="Cambria Math" panose="02040503050406030204" pitchFamily="18" charset="0"/>
                      </a:rPr>
                      <m:t>𝑑𝑚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𝑚</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a14:m>
                <a:r>
                  <a:rPr lang="en-US" sz="2400" dirty="0"/>
                  <a:t> such that</a:t>
                </a:r>
              </a:p>
              <a:p>
                <a:pPr marL="0" indent="0" algn="ctr">
                  <a:buNone/>
                </a:pPr>
                <a:r>
                  <a:rPr lang="en-US" sz="2400" dirty="0"/>
                  <a:t>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𝑚</m:t>
                        </m:r>
                      </m:e>
                    </m:d>
                    <m:r>
                      <a:rPr lang="en-US" sz="2400" i="1">
                        <a:latin typeface="Cambria Math" panose="02040503050406030204" pitchFamily="18" charset="0"/>
                      </a:rPr>
                      <m:t>𝑑𝑚</m:t>
                    </m:r>
                    <m:r>
                      <a:rPr lang="en-US" sz="2400" i="1">
                        <a:latin typeface="Cambria Math" panose="02040503050406030204" pitchFamily="18" charset="0"/>
                      </a:rPr>
                      <m:t>=</m:t>
                    </m:r>
                    <m:r>
                      <a:rPr lang="en-US" sz="2400" i="1">
                        <a:latin typeface="Cambria Math" panose="02040503050406030204" pitchFamily="18" charset="0"/>
                      </a:rPr>
                      <m:t>𝜌</m:t>
                    </m:r>
                    <m:d>
                      <m:dPr>
                        <m:ctrlPr>
                          <a:rPr lang="en-US" sz="2400" i="1">
                            <a:latin typeface="Cambria Math" panose="02040503050406030204" pitchFamily="18" charset="0"/>
                          </a:rPr>
                        </m:ctrlPr>
                      </m:dPr>
                      <m:e>
                        <m:r>
                          <a:rPr lang="en-US" sz="2400" i="1">
                            <a:latin typeface="Cambria Math" panose="02040503050406030204" pitchFamily="18" charset="0"/>
                          </a:rPr>
                          <m:t>𝜆</m:t>
                        </m:r>
                      </m:e>
                    </m:d>
                    <m:r>
                      <a:rPr lang="en-US" sz="2400" i="1">
                        <a:latin typeface="Cambria Math" panose="02040503050406030204" pitchFamily="18" charset="0"/>
                      </a:rPr>
                      <m:t>𝑑</m:t>
                    </m:r>
                    <m:r>
                      <a:rPr lang="en-US" sz="2400" i="1">
                        <a:latin typeface="Cambria Math" panose="02040503050406030204" pitchFamily="18" charset="0"/>
                      </a:rPr>
                      <m:t>𝜆</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𝑝</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𝑚</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𝜌</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e>
                    </m:d>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ea typeface="Cambria Math" panose="02040503050406030204" pitchFamily="18" charset="0"/>
                          </a:rPr>
                          <m:t>𝑑𝑚</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𝜌</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𝜆</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𝑚</m:t>
                            </m:r>
                            <m:r>
                              <a:rPr lang="en-US" sz="2400" i="1">
                                <a:latin typeface="Cambria Math" panose="02040503050406030204" pitchFamily="18" charset="0"/>
                                <a:ea typeface="Cambria Math" panose="02040503050406030204" pitchFamily="18" charset="0"/>
                              </a:rPr>
                              <m:t>)</m:t>
                            </m:r>
                          </m:e>
                        </m:d>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𝑚</m:t>
                            </m:r>
                          </m:e>
                          <m:sup>
                            <m:r>
                              <a:rPr lang="en-US" sz="2400" b="0" i="1" smtClean="0">
                                <a:latin typeface="Cambria Math" panose="02040503050406030204" pitchFamily="18" charset="0"/>
                                <a:ea typeface="Cambria Math" panose="02040503050406030204" pitchFamily="18" charset="0"/>
                              </a:rPr>
                              <m:t>2</m:t>
                            </m:r>
                          </m:sup>
                        </m:sSup>
                      </m:den>
                    </m:f>
                    <m:r>
                      <a:rPr lang="en-US" sz="2400" i="1">
                        <a:latin typeface="Cambria Math" panose="02040503050406030204" pitchFamily="18" charset="0"/>
                      </a:rPr>
                      <m:t>.</m:t>
                    </m:r>
                  </m:oMath>
                </a14:m>
                <a:endParaRPr lang="en-US" sz="2400" dirty="0"/>
              </a:p>
              <a:p>
                <a:pPr marL="0" indent="0">
                  <a:buNone/>
                </a:pPr>
                <a:r>
                  <a:rPr lang="en-US" sz="2400" dirty="0"/>
                  <a:t>For rectangular distribution of </a:t>
                </a:r>
                <a14:m>
                  <m:oMath xmlns:m="http://schemas.openxmlformats.org/officeDocument/2006/math">
                    <m:r>
                      <a:rPr lang="en-US" sz="2400" i="1">
                        <a:latin typeface="Cambria Math" panose="02040503050406030204" pitchFamily="18" charset="0"/>
                      </a:rPr>
                      <m:t>𝜆</m:t>
                    </m:r>
                    <m:r>
                      <a:rPr lang="en-US" sz="2400" i="1">
                        <a:latin typeface="Cambria Math" panose="02040503050406030204" pitchFamily="18" charset="0"/>
                      </a:rPr>
                      <m:t>,</m:t>
                    </m:r>
                  </m:oMath>
                </a14:m>
                <a:r>
                  <a:rPr lang="en-US" sz="2400" dirty="0"/>
                  <a:t> we have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𝑚</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p>
                          <m:sSupPr>
                            <m:ctrlPr>
                              <a:rPr lang="en-US" sz="2400" i="1">
                                <a:latin typeface="Cambria Math" panose="02040503050406030204" pitchFamily="18" charset="0"/>
                              </a:rPr>
                            </m:ctrlPr>
                          </m:sSupPr>
                          <m:e>
                            <m:r>
                              <a:rPr lang="en-US" sz="2400" i="1">
                                <a:latin typeface="Cambria Math" panose="02040503050406030204" pitchFamily="18" charset="0"/>
                              </a:rPr>
                              <m:t>𝑚</m:t>
                            </m:r>
                          </m:e>
                          <m:sup>
                            <m:r>
                              <a:rPr lang="en-US" sz="2400" i="1">
                                <a:latin typeface="Cambria Math" panose="02040503050406030204" pitchFamily="18" charset="0"/>
                              </a:rPr>
                              <m:t>2</m:t>
                            </m:r>
                          </m:sup>
                        </m:sSup>
                      </m:den>
                    </m:f>
                    <m:r>
                      <a:rPr lang="en-US" sz="2400" i="1">
                        <a:latin typeface="Cambria Math" panose="02040503050406030204" pitchFamily="18" charset="0"/>
                      </a:rPr>
                      <m:t>.</m:t>
                    </m:r>
                  </m:oMath>
                </a14:m>
                <a:endParaRPr lang="en-US" sz="2400" dirty="0"/>
              </a:p>
              <a:p>
                <a:pPr marL="0" indent="0">
                  <a:buNone/>
                </a:pPr>
                <a:r>
                  <a:rPr lang="en-US" sz="2400" dirty="0"/>
                  <a:t>Hence </a:t>
                </a:r>
                <a14:m>
                  <m:oMath xmlns:m="http://schemas.openxmlformats.org/officeDocument/2006/math">
                    <m:r>
                      <a:rPr lang="en-US" sz="2400" i="1">
                        <a:latin typeface="Cambria Math" panose="02040503050406030204" pitchFamily="18" charset="0"/>
                      </a:rPr>
                      <m:t>𝜈</m:t>
                    </m:r>
                    <m:r>
                      <a:rPr lang="en-US" sz="2400" i="1">
                        <a:latin typeface="Cambria Math" panose="02040503050406030204" pitchFamily="18" charset="0"/>
                      </a:rPr>
                      <m:t>=1</m:t>
                    </m:r>
                  </m:oMath>
                </a14:m>
                <a:r>
                  <a:rPr lang="en-US" sz="2400" dirty="0"/>
                  <a:t> (Pareto law).</a:t>
                </a:r>
              </a:p>
            </p:txBody>
          </p:sp>
        </mc:Choice>
        <mc:Fallback xmlns="">
          <p:sp>
            <p:nvSpPr>
              <p:cNvPr id="12" name="Subtitle 2"/>
              <p:cNvSpPr txBox="1">
                <a:spLocks noRot="1" noChangeAspect="1" noMove="1" noResize="1" noEditPoints="1" noAdjustHandles="1" noChangeArrowheads="1" noChangeShapeType="1" noTextEdit="1"/>
              </p:cNvSpPr>
              <p:nvPr/>
            </p:nvSpPr>
            <p:spPr>
              <a:xfrm>
                <a:off x="745067" y="1338933"/>
                <a:ext cx="10713508" cy="3993231"/>
              </a:xfrm>
              <a:prstGeom prst="rect">
                <a:avLst/>
              </a:prstGeom>
              <a:blipFill>
                <a:blip r:embed="rId2"/>
                <a:stretch>
                  <a:fillRect l="-853" t="-213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08995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9" y="128668"/>
            <a:ext cx="11267110" cy="1325563"/>
          </a:xfrm>
        </p:spPr>
        <p:txBody>
          <a:bodyPr/>
          <a:lstStyle/>
          <a:p>
            <a:pPr algn="ctr"/>
            <a:r>
              <a:rPr lang="en-US" b="1" dirty="0"/>
              <a:t>9.3 Comparison with Real Data</a:t>
            </a:r>
            <a:r>
              <a:rPr lang="en-US" b="1" baseline="30000" dirty="0"/>
              <a:t>2,3</a:t>
            </a:r>
            <a:r>
              <a:rPr lang="en-US" b="1" dirty="0"/>
              <a:t> </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27</a:t>
            </a:fld>
            <a:endParaRPr lang="en-US" sz="1400" dirty="0">
              <a:solidFill>
                <a:schemeClr val="tx1"/>
              </a:solidFill>
            </a:endParaRPr>
          </a:p>
        </p:txBody>
      </p:sp>
      <p:sp>
        <p:nvSpPr>
          <p:cNvPr id="3" name="Rectangle 2"/>
          <p:cNvSpPr/>
          <p:nvPr/>
        </p:nvSpPr>
        <p:spPr>
          <a:xfrm>
            <a:off x="486464" y="5570717"/>
            <a:ext cx="10867336" cy="1200329"/>
          </a:xfrm>
          <a:prstGeom prst="rect">
            <a:avLst/>
          </a:prstGeom>
        </p:spPr>
        <p:txBody>
          <a:bodyPr wrap="square">
            <a:spAutoFit/>
          </a:bodyPr>
          <a:lstStyle/>
          <a:p>
            <a:pPr algn="just"/>
            <a:r>
              <a:rPr lang="en-US" baseline="30000" dirty="0">
                <a:latin typeface="Times New Roman" panose="02020603050405020304" pitchFamily="18" charset="0"/>
                <a:ea typeface="DengXian" panose="02010600030101010101" pitchFamily="2" charset="-122"/>
                <a:cs typeface="Times New Roman" panose="02020603050405020304" pitchFamily="18" charset="0"/>
              </a:rPr>
              <a:t>2</a:t>
            </a:r>
            <a:r>
              <a:rPr lang="en-US" dirty="0">
                <a:latin typeface="Times New Roman" panose="02020603050405020304" pitchFamily="18" charset="0"/>
                <a:ea typeface="DengXian" panose="02010600030101010101" pitchFamily="2" charset="-122"/>
                <a:cs typeface="Times New Roman" panose="02020603050405020304" pitchFamily="18" charset="0"/>
              </a:rPr>
              <a:t> </a:t>
            </a:r>
            <a:r>
              <a:rPr lang="en-US" dirty="0" err="1">
                <a:latin typeface="Times New Roman" panose="02020603050405020304" pitchFamily="18" charset="0"/>
                <a:ea typeface="DengXian" panose="02010600030101010101" pitchFamily="2" charset="-122"/>
                <a:cs typeface="Times New Roman" panose="02020603050405020304" pitchFamily="18" charset="0"/>
              </a:rPr>
              <a:t>Drăgulescu</a:t>
            </a:r>
            <a:r>
              <a:rPr lang="en-US" dirty="0">
                <a:latin typeface="Times New Roman" panose="02020603050405020304" pitchFamily="18" charset="0"/>
                <a:ea typeface="DengXian" panose="02010600030101010101" pitchFamily="2" charset="-122"/>
                <a:cs typeface="Times New Roman" panose="02020603050405020304" pitchFamily="18" charset="0"/>
              </a:rPr>
              <a:t> AA and </a:t>
            </a:r>
            <a:r>
              <a:rPr lang="en-US" dirty="0" err="1">
                <a:latin typeface="Times New Roman" panose="02020603050405020304" pitchFamily="18" charset="0"/>
                <a:ea typeface="DengXian" panose="02010600030101010101" pitchFamily="2" charset="-122"/>
                <a:cs typeface="Times New Roman" panose="02020603050405020304" pitchFamily="18" charset="0"/>
              </a:rPr>
              <a:t>Yakovenko</a:t>
            </a:r>
            <a:r>
              <a:rPr lang="en-US" dirty="0">
                <a:latin typeface="Times New Roman" panose="02020603050405020304" pitchFamily="18" charset="0"/>
                <a:ea typeface="DengXian" panose="02010600030101010101" pitchFamily="2" charset="-122"/>
                <a:cs typeface="Times New Roman" panose="02020603050405020304" pitchFamily="18" charset="0"/>
              </a:rPr>
              <a:t> VM (2001) Statistical Mechanics of Money, Income, and Wealth: A Short Survey. </a:t>
            </a:r>
            <a:r>
              <a:rPr lang="en-US" i="1" dirty="0" err="1">
                <a:latin typeface="Times New Roman" panose="02020603050405020304" pitchFamily="18" charset="0"/>
                <a:ea typeface="DengXian" panose="02010600030101010101" pitchFamily="2" charset="-122"/>
                <a:cs typeface="Times New Roman" panose="02020603050405020304" pitchFamily="18" charset="0"/>
              </a:rPr>
              <a:t>Physica</a:t>
            </a:r>
            <a:r>
              <a:rPr lang="en-US" i="1" dirty="0">
                <a:latin typeface="Times New Roman" panose="02020603050405020304" pitchFamily="18" charset="0"/>
                <a:ea typeface="DengXian" panose="02010600030101010101" pitchFamily="2" charset="-122"/>
                <a:cs typeface="Times New Roman" panose="02020603050405020304" pitchFamily="18" charset="0"/>
              </a:rPr>
              <a:t> A</a:t>
            </a:r>
            <a:r>
              <a:rPr lang="en-US" dirty="0">
                <a:latin typeface="Times New Roman" panose="02020603050405020304" pitchFamily="18" charset="0"/>
                <a:ea typeface="DengXian" panose="02010600030101010101" pitchFamily="2" charset="-122"/>
                <a:cs typeface="Times New Roman" panose="02020603050405020304" pitchFamily="18" charset="0"/>
              </a:rPr>
              <a:t> </a:t>
            </a:r>
            <a:r>
              <a:rPr lang="en-US" b="1" dirty="0">
                <a:latin typeface="Times New Roman" panose="02020603050405020304" pitchFamily="18" charset="0"/>
                <a:ea typeface="DengXian" panose="02010600030101010101" pitchFamily="2" charset="-122"/>
                <a:cs typeface="Times New Roman" panose="02020603050405020304" pitchFamily="18" charset="0"/>
              </a:rPr>
              <a:t>299</a:t>
            </a:r>
            <a:r>
              <a:rPr lang="en-US" dirty="0">
                <a:latin typeface="Times New Roman" panose="02020603050405020304" pitchFamily="18" charset="0"/>
                <a:ea typeface="DengXian" panose="02010600030101010101" pitchFamily="2" charset="-122"/>
                <a:cs typeface="Times New Roman" panose="02020603050405020304" pitchFamily="18" charset="0"/>
              </a:rPr>
              <a:t> 213.</a:t>
            </a:r>
            <a:endParaRPr lang="en-US" sz="1200" dirty="0">
              <a:latin typeface="Calibri" panose="020F0502020204030204" pitchFamily="34" charset="0"/>
              <a:ea typeface="DengXian" panose="02010600030101010101" pitchFamily="2" charset="-122"/>
              <a:cs typeface="Times New Roman" panose="02020603050405020304" pitchFamily="18" charset="0"/>
            </a:endParaRPr>
          </a:p>
          <a:p>
            <a:r>
              <a:rPr lang="en-US" baseline="30000" dirty="0">
                <a:latin typeface="Times New Roman" panose="02020603050405020304" pitchFamily="18" charset="0"/>
                <a:ea typeface="DengXian" panose="02010600030101010101" pitchFamily="2" charset="-122"/>
                <a:cs typeface="Times New Roman" panose="02020603050405020304" pitchFamily="18" charset="0"/>
              </a:rPr>
              <a:t>3</a:t>
            </a:r>
            <a:r>
              <a:rPr lang="en-US" dirty="0">
                <a:latin typeface="Times New Roman" panose="02020603050405020304" pitchFamily="18" charset="0"/>
                <a:ea typeface="DengXian" panose="02010600030101010101" pitchFamily="2" charset="-122"/>
                <a:cs typeface="Times New Roman" panose="02020603050405020304" pitchFamily="18" charset="0"/>
              </a:rPr>
              <a:t> Aoyama H, Souma W, and Fujiwara Y (2003) Growth and fluctuations of personal and company’s income. </a:t>
            </a:r>
            <a:r>
              <a:rPr lang="en-US" i="1" dirty="0" err="1">
                <a:latin typeface="Times New Roman" panose="02020603050405020304" pitchFamily="18" charset="0"/>
                <a:ea typeface="DengXian" panose="02010600030101010101" pitchFamily="2" charset="-122"/>
                <a:cs typeface="Times New Roman" panose="02020603050405020304" pitchFamily="18" charset="0"/>
              </a:rPr>
              <a:t>Physica</a:t>
            </a:r>
            <a:r>
              <a:rPr lang="en-US" i="1" dirty="0">
                <a:latin typeface="Times New Roman" panose="02020603050405020304" pitchFamily="18" charset="0"/>
                <a:ea typeface="DengXian" panose="02010600030101010101" pitchFamily="2" charset="-122"/>
                <a:cs typeface="Times New Roman" panose="02020603050405020304" pitchFamily="18" charset="0"/>
              </a:rPr>
              <a:t> A</a:t>
            </a:r>
            <a:r>
              <a:rPr lang="en-US" dirty="0">
                <a:latin typeface="Times New Roman" panose="02020603050405020304" pitchFamily="18" charset="0"/>
                <a:ea typeface="DengXian" panose="02010600030101010101" pitchFamily="2" charset="-122"/>
                <a:cs typeface="Times New Roman" panose="02020603050405020304" pitchFamily="18" charset="0"/>
              </a:rPr>
              <a:t> </a:t>
            </a:r>
            <a:r>
              <a:rPr lang="en-US" b="1" dirty="0">
                <a:latin typeface="Times New Roman" panose="02020603050405020304" pitchFamily="18" charset="0"/>
                <a:ea typeface="DengXian" panose="02010600030101010101" pitchFamily="2" charset="-122"/>
                <a:cs typeface="Times New Roman" panose="02020603050405020304" pitchFamily="18" charset="0"/>
              </a:rPr>
              <a:t>324</a:t>
            </a:r>
            <a:r>
              <a:rPr lang="en-US" dirty="0">
                <a:latin typeface="Times New Roman" panose="02020603050405020304" pitchFamily="18" charset="0"/>
                <a:ea typeface="DengXian" panose="02010600030101010101" pitchFamily="2" charset="-122"/>
                <a:cs typeface="Times New Roman" panose="02020603050405020304" pitchFamily="18" charset="0"/>
              </a:rPr>
              <a:t> 352.</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72" y="2397184"/>
            <a:ext cx="3658110" cy="283503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881" y="2513552"/>
            <a:ext cx="3603811" cy="2860757"/>
          </a:xfrm>
          <a:prstGeom prst="rect">
            <a:avLst/>
          </a:prstGeom>
        </p:spPr>
      </p:pic>
      <p:pic>
        <p:nvPicPr>
          <p:cNvPr id="16" name="Picture 15"/>
          <p:cNvPicPr/>
          <p:nvPr/>
        </p:nvPicPr>
        <p:blipFill>
          <a:blip r:embed="rId4">
            <a:extLst>
              <a:ext uri="{28A0092B-C50C-407E-A947-70E740481C1C}">
                <a14:useLocalDpi xmlns:a14="http://schemas.microsoft.com/office/drawing/2010/main" val="0"/>
              </a:ext>
            </a:extLst>
          </a:blip>
          <a:stretch>
            <a:fillRect/>
          </a:stretch>
        </p:blipFill>
        <p:spPr>
          <a:xfrm>
            <a:off x="7832292" y="1273921"/>
            <a:ext cx="4077970" cy="3903980"/>
          </a:xfrm>
          <a:prstGeom prst="rect">
            <a:avLst/>
          </a:prstGeom>
        </p:spPr>
      </p:pic>
      <p:sp>
        <p:nvSpPr>
          <p:cNvPr id="12" name="Subtitle 2"/>
          <p:cNvSpPr txBox="1">
            <a:spLocks/>
          </p:cNvSpPr>
          <p:nvPr/>
        </p:nvSpPr>
        <p:spPr>
          <a:xfrm>
            <a:off x="161172" y="1317308"/>
            <a:ext cx="7865533" cy="1018677"/>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Low income range (&gt;90% population): Gibbs-like distribution</a:t>
            </a:r>
          </a:p>
          <a:p>
            <a:pPr marL="0" indent="0">
              <a:buNone/>
            </a:pPr>
            <a:r>
              <a:rPr lang="en-US" sz="2400" dirty="0"/>
              <a:t>High income range (&lt;10% population): Pareto-like distribution</a:t>
            </a:r>
          </a:p>
        </p:txBody>
      </p:sp>
    </p:spTree>
    <p:extLst>
      <p:ext uri="{BB962C8B-B14F-4D97-AF65-F5344CB8AC3E}">
        <p14:creationId xmlns:p14="http://schemas.microsoft.com/office/powerpoint/2010/main" val="388366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9" y="128668"/>
            <a:ext cx="11267110" cy="1325563"/>
          </a:xfrm>
        </p:spPr>
        <p:txBody>
          <a:bodyPr/>
          <a:lstStyle/>
          <a:p>
            <a:pPr algn="ctr"/>
            <a:r>
              <a:rPr lang="en-US" b="1" dirty="0"/>
              <a:t>Resemblance with a Model</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28</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45067" y="1454231"/>
                <a:ext cx="10608733" cy="2280487"/>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t>The behavior resembles the model with </a:t>
                </a:r>
                <a14:m>
                  <m:oMath xmlns:m="http://schemas.openxmlformats.org/officeDocument/2006/math">
                    <m:r>
                      <a:rPr lang="en-US" sz="2400" i="1" dirty="0" smtClean="0">
                        <a:latin typeface="Cambria Math" panose="02040503050406030204" pitchFamily="18" charset="0"/>
                      </a:rPr>
                      <m:t>𝜌</m:t>
                    </m:r>
                    <m:r>
                      <a:rPr lang="en-US" sz="2400" i="1" dirty="0" smtClean="0">
                        <a:latin typeface="Cambria Math" panose="02040503050406030204" pitchFamily="18" charset="0"/>
                      </a:rPr>
                      <m:t>(</m:t>
                    </m:r>
                    <m:r>
                      <a:rPr lang="en-US" sz="2400" i="1" dirty="0" smtClean="0">
                        <a:latin typeface="Cambria Math" panose="02040503050406030204" pitchFamily="18" charset="0"/>
                      </a:rPr>
                      <m:t>𝜆</m:t>
                    </m:r>
                    <m:r>
                      <a:rPr lang="en-US" sz="2400" i="1" dirty="0" smtClean="0">
                        <a:latin typeface="Cambria Math" panose="02040503050406030204" pitchFamily="18" charset="0"/>
                      </a:rPr>
                      <m:t>)∼</m:t>
                    </m:r>
                    <m:sSup>
                      <m:sSupPr>
                        <m:ctrlPr>
                          <a:rPr lang="en-US" sz="2400" i="1" dirty="0" smtClean="0">
                            <a:latin typeface="Cambria Math" panose="02040503050406030204" pitchFamily="18" charset="0"/>
                          </a:rPr>
                        </m:ctrlPr>
                      </m:sSupPr>
                      <m:e>
                        <m:r>
                          <a:rPr lang="en-US" sz="2400" i="1" dirty="0" smtClean="0">
                            <a:latin typeface="Cambria Math" panose="02040503050406030204" pitchFamily="18" charset="0"/>
                          </a:rPr>
                          <m:t>𝜆</m:t>
                        </m:r>
                      </m:e>
                      <m:sup>
                        <m:r>
                          <a:rPr lang="en-US" sz="2400" i="1" dirty="0" smtClean="0">
                            <a:latin typeface="Cambria Math" panose="02040503050406030204" pitchFamily="18" charset="0"/>
                          </a:rPr>
                          <m:t>−0.7</m:t>
                        </m:r>
                      </m:sup>
                    </m:sSup>
                    <m:r>
                      <a:rPr lang="en-US" sz="2400" i="1" dirty="0" smtClean="0">
                        <a:latin typeface="Cambria Math" panose="02040503050406030204" pitchFamily="18" charset="0"/>
                      </a:rPr>
                      <m:t>. </m:t>
                    </m:r>
                  </m:oMath>
                </a14:m>
                <a:r>
                  <a:rPr lang="en-US" sz="2400" dirty="0"/>
                  <a:t>In this model, there are numerous agents with low saving factor, yielding the Gibbs-like behavior. For distributions with considerable weight near </a:t>
                </a:r>
                <a14:m>
                  <m:oMath xmlns:m="http://schemas.openxmlformats.org/officeDocument/2006/math">
                    <m:r>
                      <a:rPr lang="en-US" sz="2400" i="1" dirty="0" smtClean="0">
                        <a:latin typeface="Cambria Math" panose="02040503050406030204" pitchFamily="18" charset="0"/>
                      </a:rPr>
                      <m:t>𝜆</m:t>
                    </m:r>
                    <m:r>
                      <a:rPr lang="en-US" sz="2400" i="1" dirty="0" smtClean="0">
                        <a:latin typeface="Cambria Math" panose="02040503050406030204" pitchFamily="18" charset="0"/>
                      </a:rPr>
                      <m:t>=1</m:t>
                    </m:r>
                  </m:oMath>
                </a14:m>
                <a:r>
                  <a:rPr lang="en-US" sz="2400" dirty="0"/>
                  <a:t>, Gibbs eventually crosses over to Pareto. </a:t>
                </a:r>
              </a:p>
              <a:p>
                <a:pPr marL="0" indent="0">
                  <a:lnSpc>
                    <a:spcPct val="150000"/>
                  </a:lnSpc>
                  <a:buNone/>
                </a:pPr>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745067" y="1454231"/>
                <a:ext cx="10608733" cy="2280487"/>
              </a:xfrm>
              <a:prstGeom prst="rect">
                <a:avLst/>
              </a:prstGeom>
              <a:blipFill>
                <a:blip r:embed="rId2"/>
                <a:stretch>
                  <a:fillRect l="-862" b="-401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48653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9" y="128668"/>
            <a:ext cx="11267110" cy="1325563"/>
          </a:xfrm>
        </p:spPr>
        <p:txBody>
          <a:bodyPr>
            <a:normAutofit/>
          </a:bodyPr>
          <a:lstStyle/>
          <a:p>
            <a:pPr lvl="0" algn="ctr"/>
            <a:r>
              <a:rPr lang="en-US" b="1" dirty="0"/>
              <a:t>9.4 A Minimal Model of Interacting Selfish Agents</a:t>
            </a:r>
            <a:r>
              <a:rPr lang="en-US" baseline="30000" dirty="0"/>
              <a:t>4</a:t>
            </a:r>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29</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45067" y="1277961"/>
                <a:ext cx="10608733" cy="4532787"/>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Explaining the Hidden Hand of Economy (</a:t>
                </a:r>
                <a:r>
                  <a:rPr lang="en-US" sz="2400" b="1" dirty="0" err="1"/>
                  <a:t>Econophysics</a:t>
                </a:r>
                <a:r>
                  <a:rPr lang="en-US" sz="2400" b="1" dirty="0"/>
                  <a:t> Chapter 9)</a:t>
                </a:r>
              </a:p>
              <a:p>
                <a:pPr marL="0" indent="0">
                  <a:buNone/>
                </a:pPr>
                <a:r>
                  <a:rPr lang="en-US" sz="2400" b="1" dirty="0"/>
                  <a:t>The Model</a:t>
                </a:r>
                <a:endParaRPr lang="en-US" sz="2400" dirty="0"/>
              </a:p>
              <a:p>
                <a:pPr marL="0" indent="0">
                  <a:buNone/>
                </a:pPr>
                <a:r>
                  <a:rPr lang="en-US" sz="2400" dirty="0"/>
                  <a:t>Consider a population of agents trading a single commodity with their money.</a:t>
                </a:r>
              </a:p>
              <a:p>
                <a:pPr marL="0" indent="0">
                  <a:buNone/>
                </a:pPr>
                <a:r>
                  <a:rPr lang="en-US" sz="2400" dirty="0"/>
                  <a:t>Consider a closed economic system of </a:t>
                </a:r>
                <a14:m>
                  <m:oMath xmlns:m="http://schemas.openxmlformats.org/officeDocument/2006/math">
                    <m:r>
                      <a:rPr lang="en-US" sz="2400" i="1">
                        <a:latin typeface="Cambria Math" panose="02040503050406030204" pitchFamily="18" charset="0"/>
                      </a:rPr>
                      <m:t>𝑁</m:t>
                    </m:r>
                  </m:oMath>
                </a14:m>
                <a:r>
                  <a:rPr lang="en-US" sz="2400" dirty="0"/>
                  <a:t> agents.</a:t>
                </a:r>
              </a:p>
              <a:p>
                <a:pPr marL="0" indent="0">
                  <a:buNone/>
                </a:pPr>
                <a:r>
                  <a:rPr lang="en-US" sz="2400" dirty="0"/>
                  <a:t>Agent </a:t>
                </a:r>
                <a14:m>
                  <m:oMath xmlns:m="http://schemas.openxmlformats.org/officeDocument/2006/math">
                    <m:r>
                      <a:rPr lang="en-US" sz="2400" i="1">
                        <a:latin typeface="Cambria Math" panose="02040503050406030204" pitchFamily="18" charset="0"/>
                      </a:rPr>
                      <m:t>𝑖</m:t>
                    </m:r>
                  </m:oMath>
                </a14:m>
                <a:r>
                  <a:rPr lang="en-US" sz="2400" dirty="0"/>
                  <a:t> has money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oMath>
                </a14:m>
                <a:r>
                  <a:rPr lang="en-US" sz="2400" dirty="0"/>
                  <a:t> and commodity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sub>
                    </m:sSub>
                  </m:oMath>
                </a14:m>
                <a:r>
                  <a:rPr lang="en-US" sz="2400" dirty="0"/>
                  <a:t> at the beginning of each day.</a:t>
                </a:r>
              </a:p>
              <a:p>
                <a:pPr marL="0" indent="0">
                  <a:buNone/>
                </a:pPr>
                <a:r>
                  <a:rPr lang="en-US" sz="2400" dirty="0"/>
                  <a:t>Total money </a:t>
                </a:r>
                <a14:m>
                  <m:oMath xmlns:m="http://schemas.openxmlformats.org/officeDocument/2006/math">
                    <m:nary>
                      <m:naryPr>
                        <m:chr m:val="∑"/>
                        <m:limLoc m:val="subSup"/>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e>
                    </m:nary>
                    <m:r>
                      <a:rPr lang="en-US" sz="2400" i="1">
                        <a:latin typeface="Cambria Math" panose="02040503050406030204" pitchFamily="18" charset="0"/>
                      </a:rPr>
                      <m:t>=</m:t>
                    </m:r>
                    <m:r>
                      <a:rPr lang="en-US" sz="2400" i="1">
                        <a:latin typeface="Cambria Math" panose="02040503050406030204" pitchFamily="18" charset="0"/>
                      </a:rPr>
                      <m:t>𝑀</m:t>
                    </m:r>
                    <m:r>
                      <a:rPr lang="en-US" sz="2400" i="1">
                        <a:latin typeface="Cambria Math" panose="02040503050406030204" pitchFamily="18" charset="0"/>
                      </a:rPr>
                      <m:t>.</m:t>
                    </m:r>
                  </m:oMath>
                </a14:m>
                <a:endParaRPr lang="en-US" sz="2400" dirty="0"/>
              </a:p>
              <a:p>
                <a:pPr marL="0" indent="0">
                  <a:buNone/>
                </a:pPr>
                <a:r>
                  <a:rPr lang="en-US" sz="2400" dirty="0"/>
                  <a:t>Total commodity </a:t>
                </a:r>
                <a14:m>
                  <m:oMath xmlns:m="http://schemas.openxmlformats.org/officeDocument/2006/math">
                    <m:nary>
                      <m:naryPr>
                        <m:chr m:val="∑"/>
                        <m:limLoc m:val="subSup"/>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sub>
                        </m:sSub>
                      </m:e>
                    </m:nary>
                    <m:r>
                      <a:rPr lang="en-US" sz="2400" i="1">
                        <a:latin typeface="Cambria Math" panose="02040503050406030204" pitchFamily="18" charset="0"/>
                      </a:rPr>
                      <m:t>=</m:t>
                    </m:r>
                    <m:r>
                      <a:rPr lang="en-US" sz="2400" i="1">
                        <a:latin typeface="Cambria Math" panose="02040503050406030204" pitchFamily="18" charset="0"/>
                      </a:rPr>
                      <m:t>𝑄</m:t>
                    </m:r>
                    <m:r>
                      <a:rPr lang="en-US" sz="2400" i="1">
                        <a:latin typeface="Cambria Math" panose="02040503050406030204" pitchFamily="18" charset="0"/>
                      </a:rPr>
                      <m:t>.</m:t>
                    </m:r>
                  </m:oMath>
                </a14:m>
                <a:endParaRPr lang="en-US" sz="2400" dirty="0"/>
              </a:p>
              <a:p>
                <a:pPr marL="0" indent="0">
                  <a:buNone/>
                </a:pP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rPr>
                      <m:t>𝑁</m:t>
                    </m:r>
                  </m:oMath>
                </a14:m>
                <a:r>
                  <a:rPr lang="en-US" sz="2400" dirty="0"/>
                  <a:t> is the average quantity of commodity per agent.</a:t>
                </a:r>
              </a:p>
              <a:p>
                <a:pPr marL="0" indent="0">
                  <a:buNone/>
                </a:pPr>
                <a:r>
                  <a:rPr lang="en-US" sz="2400" dirty="0"/>
                  <a:t>The subsistence commodity level for each agent is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endParaRPr lang="en-US" sz="2400" dirty="0"/>
              </a:p>
              <a:p>
                <a:pPr marL="0" indent="0">
                  <a:buNone/>
                </a:pPr>
                <a:r>
                  <a:rPr lang="en-US" sz="2400" dirty="0"/>
                  <a:t>The price of commodity per unit is fixed.</a:t>
                </a:r>
              </a:p>
              <a:p>
                <a:pPr marL="0" indent="0">
                  <a:buNone/>
                </a:pPr>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745067" y="1277961"/>
                <a:ext cx="10608733" cy="4532787"/>
              </a:xfrm>
              <a:prstGeom prst="rect">
                <a:avLst/>
              </a:prstGeom>
              <a:blipFill>
                <a:blip r:embed="rId2"/>
                <a:stretch>
                  <a:fillRect l="-862" t="-1884" b="-3903"/>
                </a:stretch>
              </a:blipFill>
              <a:ln>
                <a:noFill/>
              </a:ln>
            </p:spPr>
            <p:txBody>
              <a:bodyPr/>
              <a:lstStyle/>
              <a:p>
                <a:r>
                  <a:rPr lang="en-US">
                    <a:noFill/>
                  </a:rPr>
                  <a:t> </a:t>
                </a:r>
              </a:p>
            </p:txBody>
          </p:sp>
        </mc:Fallback>
      </mc:AlternateContent>
      <p:sp>
        <p:nvSpPr>
          <p:cNvPr id="3" name="Rectangle 2"/>
          <p:cNvSpPr/>
          <p:nvPr/>
        </p:nvSpPr>
        <p:spPr>
          <a:xfrm>
            <a:off x="591958" y="6169580"/>
            <a:ext cx="10502027" cy="369332"/>
          </a:xfrm>
          <a:prstGeom prst="rect">
            <a:avLst/>
          </a:prstGeom>
        </p:spPr>
        <p:txBody>
          <a:bodyPr wrap="square">
            <a:spAutoFit/>
          </a:bodyPr>
          <a:lstStyle/>
          <a:p>
            <a:r>
              <a:rPr lang="en-US" baseline="30000" dirty="0">
                <a:latin typeface="Times New Roman" panose="02020603050405020304" pitchFamily="18" charset="0"/>
                <a:ea typeface="DengXian" panose="02010600030101010101" pitchFamily="2" charset="-122"/>
              </a:rPr>
              <a:t>4</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Chakraborti</a:t>
            </a:r>
            <a:r>
              <a:rPr lang="en-US" dirty="0">
                <a:latin typeface="Times New Roman" panose="02020603050405020304" pitchFamily="18" charset="0"/>
                <a:ea typeface="DengXian" panose="02010600030101010101" pitchFamily="2" charset="-122"/>
              </a:rPr>
              <a:t> A </a:t>
            </a:r>
            <a:r>
              <a:rPr lang="en-US" i="1" dirty="0">
                <a:latin typeface="Times New Roman" panose="02020603050405020304" pitchFamily="18" charset="0"/>
                <a:ea typeface="DengXian" panose="02010600030101010101" pitchFamily="2" charset="-122"/>
              </a:rPr>
              <a:t>et al</a:t>
            </a:r>
            <a:r>
              <a:rPr lang="en-US" dirty="0">
                <a:latin typeface="Times New Roman" panose="02020603050405020304" pitchFamily="18" charset="0"/>
                <a:ea typeface="DengXian" panose="02010600030101010101" pitchFamily="2" charset="-122"/>
              </a:rPr>
              <a:t>. (2001) A self-</a:t>
            </a:r>
            <a:r>
              <a:rPr lang="en-US" dirty="0" err="1">
                <a:latin typeface="Times New Roman" panose="02020603050405020304" pitchFamily="18" charset="0"/>
                <a:ea typeface="DengXian" panose="02010600030101010101" pitchFamily="2" charset="-122"/>
              </a:rPr>
              <a:t>organising</a:t>
            </a:r>
            <a:r>
              <a:rPr lang="en-US" dirty="0">
                <a:latin typeface="Times New Roman" panose="02020603050405020304" pitchFamily="18" charset="0"/>
                <a:ea typeface="DengXian" panose="02010600030101010101" pitchFamily="2" charset="-122"/>
              </a:rPr>
              <a:t> model of market with single commodity. </a:t>
            </a:r>
            <a:r>
              <a:rPr lang="en-US" i="1" dirty="0" err="1">
                <a:latin typeface="Times New Roman" panose="02020603050405020304" pitchFamily="18" charset="0"/>
                <a:ea typeface="DengXian" panose="02010600030101010101" pitchFamily="2" charset="-122"/>
              </a:rPr>
              <a:t>Physica</a:t>
            </a:r>
            <a:r>
              <a:rPr lang="en-US" i="1" dirty="0">
                <a:latin typeface="Times New Roman" panose="02020603050405020304" pitchFamily="18" charset="0"/>
                <a:ea typeface="DengXian" panose="02010600030101010101" pitchFamily="2" charset="-122"/>
              </a:rPr>
              <a:t> A</a:t>
            </a:r>
            <a:r>
              <a:rPr lang="en-US" dirty="0">
                <a:latin typeface="Times New Roman" panose="02020603050405020304" pitchFamily="18" charset="0"/>
                <a:ea typeface="DengXian" panose="02010600030101010101" pitchFamily="2" charset="-122"/>
              </a:rPr>
              <a:t> </a:t>
            </a:r>
            <a:r>
              <a:rPr lang="en-US" b="1" dirty="0">
                <a:latin typeface="Times New Roman" panose="02020603050405020304" pitchFamily="18" charset="0"/>
                <a:ea typeface="DengXian" panose="02010600030101010101" pitchFamily="2" charset="-122"/>
              </a:rPr>
              <a:t>297</a:t>
            </a:r>
            <a:r>
              <a:rPr lang="en-US" dirty="0">
                <a:latin typeface="Times New Roman" panose="02020603050405020304" pitchFamily="18" charset="0"/>
                <a:ea typeface="DengXian" panose="02010600030101010101" pitchFamily="2" charset="-122"/>
              </a:rPr>
              <a:t> 253–259.</a:t>
            </a:r>
            <a:endParaRPr lang="en-US" dirty="0"/>
          </a:p>
        </p:txBody>
      </p:sp>
    </p:spTree>
    <p:extLst>
      <p:ext uri="{BB962C8B-B14F-4D97-AF65-F5344CB8AC3E}">
        <p14:creationId xmlns:p14="http://schemas.microsoft.com/office/powerpoint/2010/main" val="366560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924"/>
            <a:ext cx="9144000" cy="712188"/>
          </a:xfrm>
        </p:spPr>
        <p:txBody>
          <a:bodyPr>
            <a:normAutofit/>
          </a:bodyPr>
          <a:lstStyle/>
          <a:p>
            <a:r>
              <a:rPr lang="en-US" sz="4400" b="1" dirty="0"/>
              <a:t>Kinetic Theory Explaining Pressure</a:t>
            </a:r>
            <a:endParaRPr lang="en-US" sz="4000" b="1" dirty="0"/>
          </a:p>
        </p:txBody>
      </p:sp>
      <p:sp>
        <p:nvSpPr>
          <p:cNvPr id="3" name="Subtitle 2"/>
          <p:cNvSpPr>
            <a:spLocks noGrp="1"/>
          </p:cNvSpPr>
          <p:nvPr>
            <p:ph type="subTitle" idx="1"/>
          </p:nvPr>
        </p:nvSpPr>
        <p:spPr>
          <a:xfrm>
            <a:off x="447136" y="1458150"/>
            <a:ext cx="8010758" cy="3486381"/>
          </a:xfrm>
        </p:spPr>
        <p:txBody>
          <a:bodyPr>
            <a:normAutofit/>
          </a:bodyPr>
          <a:lstStyle/>
          <a:p>
            <a:pPr algn="l"/>
            <a:r>
              <a:rPr lang="en-US" dirty="0"/>
              <a:t>Consider </a:t>
            </a:r>
            <a:r>
              <a:rPr lang="en-US" i="1" dirty="0"/>
              <a:t>n</a:t>
            </a:r>
            <a:r>
              <a:rPr lang="en-US" dirty="0"/>
              <a:t> moles of an ideal gas in a cubical box of volume </a:t>
            </a:r>
            <a:r>
              <a:rPr lang="en-US" i="1" dirty="0"/>
              <a:t>V</a:t>
            </a:r>
            <a:r>
              <a:rPr lang="en-US" dirty="0"/>
              <a:t> at temperature </a:t>
            </a:r>
            <a:r>
              <a:rPr lang="en-US" i="1" dirty="0"/>
              <a:t>T</a:t>
            </a:r>
            <a:r>
              <a:rPr lang="en-US" dirty="0"/>
              <a:t>. </a:t>
            </a:r>
          </a:p>
          <a:p>
            <a:pPr algn="l"/>
            <a:r>
              <a:rPr lang="en-US" dirty="0"/>
              <a:t>The gas molecules are moving in the box.</a:t>
            </a:r>
          </a:p>
          <a:p>
            <a:pPr algn="l"/>
            <a:r>
              <a:rPr lang="en-US" dirty="0"/>
              <a:t>When they collide with the walls, the collision is elastic and momentum is transferred to the walls.</a:t>
            </a:r>
          </a:p>
          <a:p>
            <a:pPr algn="l"/>
            <a:r>
              <a:rPr lang="en-US" dirty="0"/>
              <a:t>Using Newton’s second law, this change in momentum results in a force acting on the wall.</a:t>
            </a:r>
          </a:p>
          <a:p>
            <a:pPr algn="l"/>
            <a:r>
              <a:rPr lang="en-US" dirty="0"/>
              <a:t>This force contributes to the pressure of the gas.</a:t>
            </a:r>
          </a:p>
          <a:p>
            <a:pPr algn="l"/>
            <a:endParaRPr lang="en-US" dirty="0"/>
          </a:p>
        </p:txBody>
      </p:sp>
      <p:sp>
        <p:nvSpPr>
          <p:cNvPr id="8" name="Slide Number Placeholder 7"/>
          <p:cNvSpPr>
            <a:spLocks noGrp="1"/>
          </p:cNvSpPr>
          <p:nvPr>
            <p:ph type="sldNum" sz="quarter" idx="12"/>
          </p:nvPr>
        </p:nvSpPr>
        <p:spPr>
          <a:xfrm>
            <a:off x="9220384" y="6321245"/>
            <a:ext cx="2743200" cy="365125"/>
          </a:xfrm>
        </p:spPr>
        <p:txBody>
          <a:bodyPr/>
          <a:lstStyle/>
          <a:p>
            <a:fld id="{93CFEB5B-16A8-4DEE-BB2E-0D48B630DA04}" type="slidenum">
              <a:rPr lang="en-US" sz="1400" smtClean="0">
                <a:solidFill>
                  <a:schemeClr val="tx1"/>
                </a:solidFill>
              </a:rPr>
              <a:t>3</a:t>
            </a:fld>
            <a:endParaRPr lang="en-US" sz="1400">
              <a:solidFill>
                <a:schemeClr val="tx1"/>
              </a:solidFill>
            </a:endParaRPr>
          </a:p>
        </p:txBody>
      </p:sp>
      <p:pic>
        <p:nvPicPr>
          <p:cNvPr id="9" name="Picture 8" descr="Fig 19-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5240" y="1382026"/>
            <a:ext cx="2967644" cy="3609803"/>
          </a:xfrm>
          <a:prstGeom prst="rect">
            <a:avLst/>
          </a:prstGeom>
          <a:noFill/>
          <a:ln>
            <a:noFill/>
          </a:ln>
        </p:spPr>
      </p:pic>
    </p:spTree>
    <p:extLst>
      <p:ext uri="{BB962C8B-B14F-4D97-AF65-F5344CB8AC3E}">
        <p14:creationId xmlns:p14="http://schemas.microsoft.com/office/powerpoint/2010/main" val="343218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9" y="128668"/>
            <a:ext cx="11267110" cy="1325563"/>
          </a:xfrm>
        </p:spPr>
        <p:txBody>
          <a:bodyPr>
            <a:normAutofit/>
          </a:bodyPr>
          <a:lstStyle/>
          <a:p>
            <a:pPr lvl="0" algn="ctr"/>
            <a:r>
              <a:rPr lang="en-US" b="1" dirty="0"/>
              <a:t>Algorithm</a:t>
            </a:r>
            <a:endParaRPr lang="en-US"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30</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45067" y="1233893"/>
                <a:ext cx="10608733" cy="5288092"/>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2400" dirty="0"/>
                  <a:t>Initialize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r>
                          <a:rPr lang="en-US" sz="2400" i="1">
                            <a:latin typeface="Cambria Math" panose="02040503050406030204" pitchFamily="18" charset="0"/>
                          </a:rPr>
                          <m:t>0</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r>
                          <a:rPr lang="en-US" sz="2400" i="1">
                            <a:latin typeface="Cambria Math" panose="02040503050406030204" pitchFamily="18" charset="0"/>
                          </a:rPr>
                          <m:t>0</m:t>
                        </m:r>
                      </m:sub>
                    </m:sSub>
                    <m:r>
                      <a:rPr lang="en-US" sz="2400" i="1">
                        <a:latin typeface="Cambria Math" panose="02040503050406030204" pitchFamily="18" charset="0"/>
                      </a:rPr>
                      <m:t> </m:t>
                    </m:r>
                  </m:oMath>
                </a14:m>
                <a:r>
                  <a:rPr lang="en-US" sz="2400" dirty="0"/>
                  <a:t>randomly but satisfy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r>
                              <a:rPr lang="en-US" sz="2400" i="1">
                                <a:latin typeface="Cambria Math" panose="02040503050406030204" pitchFamily="18" charset="0"/>
                              </a:rPr>
                              <m:t>0</m:t>
                            </m:r>
                          </m:sub>
                        </m:sSub>
                      </m:e>
                    </m:d>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oMath>
                </a14:m>
                <a:r>
                  <a:rPr lang="en-US" sz="2400" dirty="0"/>
                  <a:t> and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r>
                              <a:rPr lang="en-US" sz="2400" i="1">
                                <a:latin typeface="Cambria Math" panose="02040503050406030204" pitchFamily="18" charset="0"/>
                              </a:rPr>
                              <m:t>0</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𝑚</m:t>
                        </m:r>
                      </m:e>
                    </m:d>
                    <m:r>
                      <a:rPr lang="en-US" sz="2400" i="1">
                        <a:latin typeface="Cambria Math" panose="02040503050406030204" pitchFamily="18" charset="0"/>
                      </a:rPr>
                      <m:t>.</m:t>
                    </m:r>
                  </m:oMath>
                </a14:m>
                <a:r>
                  <a:rPr lang="en-US" sz="2400" dirty="0"/>
                  <a:t> </a:t>
                </a:r>
              </a:p>
              <a:p>
                <a:pPr marL="0" indent="0">
                  <a:spcBef>
                    <a:spcPts val="600"/>
                  </a:spcBef>
                  <a:buNone/>
                </a:pPr>
                <a:r>
                  <a:rPr lang="en-US" sz="2400" dirty="0"/>
                  <a:t>At the beginning of each time step, </a:t>
                </a:r>
              </a:p>
              <a:p>
                <a:pPr marL="0" indent="0">
                  <a:spcBef>
                    <a:spcPts val="600"/>
                  </a:spcBef>
                  <a:buNone/>
                </a:pPr>
                <a:r>
                  <a:rPr lang="en-US" sz="2400" dirty="0"/>
                  <a:t>Initialize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r>
                          <a:rPr lang="en-US" sz="2400" i="1">
                            <a:latin typeface="Cambria Math" panose="02040503050406030204" pitchFamily="18" charset="0"/>
                          </a:rPr>
                          <m:t>0</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r>
                          <a:rPr lang="en-US" sz="2400" i="1">
                            <a:latin typeface="Cambria Math" panose="02040503050406030204" pitchFamily="18" charset="0"/>
                          </a:rPr>
                          <m:t>0</m:t>
                        </m:r>
                      </m:sub>
                    </m:sSub>
                    <m:r>
                      <a:rPr lang="en-US" sz="2400" i="1">
                        <a:latin typeface="Cambria Math" panose="02040503050406030204" pitchFamily="18" charset="0"/>
                      </a:rPr>
                      <m:t>.</m:t>
                    </m:r>
                  </m:oMath>
                </a14:m>
                <a:endParaRPr lang="en-US" sz="2400" dirty="0"/>
              </a:p>
              <a:p>
                <a:pPr marL="0" indent="0">
                  <a:spcBef>
                    <a:spcPts val="600"/>
                  </a:spcBef>
                  <a:buNone/>
                </a:pPr>
                <a:r>
                  <a:rPr lang="en-US" sz="2400" dirty="0"/>
                  <a:t>Randomly select a buying agent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m:t>
                    </m:r>
                  </m:oMath>
                </a14:m>
                <a:endParaRPr lang="en-US" sz="2400" dirty="0"/>
              </a:p>
              <a:p>
                <a:pPr marL="0" indent="0">
                  <a:spcBef>
                    <a:spcPts val="600"/>
                  </a:spcBef>
                  <a:buNone/>
                </a:pPr>
                <a:r>
                  <a:rPr lang="en-US" sz="2400" dirty="0"/>
                  <a:t>Randomly select an selling agent </a:t>
                </a:r>
                <a14:m>
                  <m:oMath xmlns:m="http://schemas.openxmlformats.org/officeDocument/2006/math">
                    <m:r>
                      <a:rPr lang="en-US" sz="2400" i="1">
                        <a:latin typeface="Cambria Math" panose="02040503050406030204" pitchFamily="18" charset="0"/>
                      </a:rPr>
                      <m:t>𝑗</m:t>
                    </m:r>
                    <m:r>
                      <a:rPr lang="en-US" sz="2400" i="1">
                        <a:latin typeface="Cambria Math" panose="02040503050406030204" pitchFamily="18" charset="0"/>
                      </a:rPr>
                      <m:t>.</m:t>
                    </m:r>
                  </m:oMath>
                </a14:m>
                <a:endParaRPr lang="en-US" sz="2400" dirty="0"/>
              </a:p>
              <a:p>
                <a:pPr marL="0" indent="0">
                  <a:spcBef>
                    <a:spcPts val="600"/>
                  </a:spcBef>
                  <a:buNone/>
                </a:pPr>
                <a:r>
                  <a:rPr lang="en-US" sz="2400" dirty="0"/>
                  <a:t>Compute </a:t>
                </a:r>
                <a14:m>
                  <m:oMath xmlns:m="http://schemas.openxmlformats.org/officeDocument/2006/math">
                    <m:r>
                      <m:rPr>
                        <m:sty m:val="p"/>
                      </m:rPr>
                      <a:rPr lang="en-US" sz="2400">
                        <a:latin typeface="Cambria Math" panose="02040503050406030204" pitchFamily="18" charset="0"/>
                      </a:rPr>
                      <m:t>Δ</m:t>
                    </m:r>
                    <m:r>
                      <a:rPr lang="en-US" sz="2400" i="1">
                        <a:latin typeface="Cambria Math" panose="02040503050406030204" pitchFamily="18" charset="0"/>
                      </a:rPr>
                      <m:t>𝑞</m:t>
                    </m:r>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min</m:t>
                        </m:r>
                      </m:fName>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e>
                    </m:func>
                    <m:r>
                      <a:rPr lang="en-US" sz="2400" i="1">
                        <a:latin typeface="Cambria Math" panose="02040503050406030204" pitchFamily="18" charset="0"/>
                      </a:rPr>
                      <m:t>.</m:t>
                    </m:r>
                  </m:oMath>
                </a14:m>
                <a:endParaRPr lang="en-US" sz="2400" dirty="0"/>
              </a:p>
              <a:p>
                <a:pPr marL="0" indent="0">
                  <a:spcBef>
                    <a:spcPts val="600"/>
                  </a:spcBef>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sub>
                    </m:sSub>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𝑞</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𝑗</m:t>
                        </m:r>
                      </m:sub>
                    </m:sSub>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𝑞</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𝑞</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𝑗</m:t>
                        </m:r>
                      </m:sub>
                    </m:sSub>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𝑞</m:t>
                    </m:r>
                  </m:oMath>
                </a14:m>
                <a:r>
                  <a:rPr lang="en-US" sz="2400" dirty="0"/>
                  <a:t>.</a:t>
                </a:r>
              </a:p>
              <a:p>
                <a:pPr marL="0" indent="0">
                  <a:spcBef>
                    <a:spcPts val="600"/>
                  </a:spcBef>
                  <a:buNone/>
                </a:pPr>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r>
                  <a:rPr lang="en-US" sz="2400" dirty="0"/>
                  <a:t> remove agent </a:t>
                </a:r>
                <a14:m>
                  <m:oMath xmlns:m="http://schemas.openxmlformats.org/officeDocument/2006/math">
                    <m:r>
                      <a:rPr lang="en-US" sz="2400" i="1">
                        <a:latin typeface="Cambria Math" panose="02040503050406030204" pitchFamily="18" charset="0"/>
                      </a:rPr>
                      <m:t>𝑖</m:t>
                    </m:r>
                  </m:oMath>
                </a14:m>
                <a:r>
                  <a:rPr lang="en-US" sz="2400" dirty="0"/>
                  <a:t> from the set of buying agents.</a:t>
                </a:r>
              </a:p>
              <a:p>
                <a:pPr marL="0" indent="0">
                  <a:spcBef>
                    <a:spcPts val="600"/>
                  </a:spcBef>
                  <a:buNone/>
                </a:pPr>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r>
                  <a:rPr lang="en-US" sz="2400" dirty="0"/>
                  <a:t> remove agent </a:t>
                </a:r>
                <a14:m>
                  <m:oMath xmlns:m="http://schemas.openxmlformats.org/officeDocument/2006/math">
                    <m:r>
                      <a:rPr lang="en-US" sz="2400" i="1">
                        <a:latin typeface="Cambria Math" panose="02040503050406030204" pitchFamily="18" charset="0"/>
                      </a:rPr>
                      <m:t>𝑗</m:t>
                    </m:r>
                  </m:oMath>
                </a14:m>
                <a:r>
                  <a:rPr lang="en-US" sz="2400" dirty="0"/>
                  <a:t> from the set of selling agents.</a:t>
                </a:r>
              </a:p>
              <a:p>
                <a:pPr marL="0" indent="0">
                  <a:spcBef>
                    <a:spcPts val="600"/>
                  </a:spcBef>
                  <a:buNone/>
                </a:pPr>
                <a:r>
                  <a:rPr lang="en-US" sz="2400" dirty="0"/>
                  <a:t>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&lt;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oMath>
                </a14:m>
                <a:r>
                  <a:rPr lang="en-US" sz="2400" dirty="0"/>
                  <a:t> stop when there are no buying agents.</a:t>
                </a:r>
              </a:p>
              <a:p>
                <a:pPr marL="0" indent="0">
                  <a:spcBef>
                    <a:spcPts val="600"/>
                  </a:spcBef>
                  <a:buNone/>
                </a:pPr>
                <a:r>
                  <a:rPr lang="en-US" sz="2400" dirty="0"/>
                  <a:t>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&gt;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oMath>
                </a14:m>
                <a:r>
                  <a:rPr lang="en-US" sz="2400" dirty="0"/>
                  <a:t> stop when there are no selling agents.</a:t>
                </a:r>
              </a:p>
              <a:p>
                <a:pPr marL="0" indent="0">
                  <a:spcBef>
                    <a:spcPts val="600"/>
                  </a:spcBef>
                  <a:buNone/>
                </a:pPr>
                <a:r>
                  <a:rPr lang="en-US" sz="2400" dirty="0"/>
                  <a:t>Collect statistics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sub>
                    </m:sSub>
                  </m:oMath>
                </a14:m>
                <a:r>
                  <a:rPr lang="en-US" sz="2400" dirty="0"/>
                  <a:t>.</a:t>
                </a:r>
              </a:p>
              <a:p>
                <a:pPr marL="0" indent="0">
                  <a:spcBef>
                    <a:spcPts val="600"/>
                  </a:spcBef>
                  <a:buNone/>
                </a:pPr>
                <a:r>
                  <a:rPr lang="en-US" sz="2400" dirty="0"/>
                  <a:t>After a large number of steps (e.g. 365), perform a minor reshuffle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r>
                          <a:rPr lang="en-US" sz="2400" i="1">
                            <a:latin typeface="Cambria Math" panose="02040503050406030204" pitchFamily="18" charset="0"/>
                          </a:rPr>
                          <m:t>0</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r>
                          <a:rPr lang="en-US" sz="2400" i="1">
                            <a:latin typeface="Cambria Math" panose="02040503050406030204" pitchFamily="18" charset="0"/>
                          </a:rPr>
                          <m:t>0</m:t>
                        </m:r>
                      </m:sub>
                    </m:sSub>
                    <m:r>
                      <a:rPr lang="en-US" sz="2400" i="1">
                        <a:latin typeface="Cambria Math" panose="02040503050406030204" pitchFamily="18" charset="0"/>
                      </a:rPr>
                      <m:t>.</m:t>
                    </m:r>
                  </m:oMath>
                </a14:m>
                <a:endParaRPr lang="en-US" sz="2400" dirty="0"/>
              </a:p>
              <a:p>
                <a:pPr marL="0" indent="0">
                  <a:spcBef>
                    <a:spcPts val="600"/>
                  </a:spcBef>
                  <a:buNone/>
                </a:pPr>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745067" y="1233893"/>
                <a:ext cx="10608733" cy="5288092"/>
              </a:xfrm>
              <a:prstGeom prst="rect">
                <a:avLst/>
              </a:prstGeom>
              <a:blipFill>
                <a:blip r:embed="rId2"/>
                <a:stretch>
                  <a:fillRect l="-862" t="-1613" b="-426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688146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1" y="172735"/>
            <a:ext cx="12096520" cy="1325563"/>
          </a:xfrm>
        </p:spPr>
        <p:txBody>
          <a:bodyPr>
            <a:normAutofit/>
          </a:bodyPr>
          <a:lstStyle/>
          <a:p>
            <a:pPr lvl="0" algn="ctr"/>
            <a:r>
              <a:rPr lang="en-US" sz="4000" b="1" dirty="0"/>
              <a:t>Unlimited Money Supply and Limited Supply of Commodity</a:t>
            </a:r>
            <a:endParaRPr lang="en-US" sz="4000"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31</a:t>
            </a:fld>
            <a:endParaRPr lang="en-US" sz="1400" dirty="0">
              <a:solidFill>
                <a:schemeClr val="tx1"/>
              </a:solidFill>
            </a:endParaRPr>
          </a:p>
        </p:txBody>
      </p:sp>
      <mc:AlternateContent xmlns:mc="http://schemas.openxmlformats.org/markup-compatibility/2006">
        <mc:Choice xmlns:a14="http://schemas.microsoft.com/office/drawing/2010/main" Requires="a14">
          <p:sp>
            <p:nvSpPr>
              <p:cNvPr id="12" name="Subtitle 2"/>
              <p:cNvSpPr txBox="1">
                <a:spLocks/>
              </p:cNvSpPr>
              <p:nvPr/>
            </p:nvSpPr>
            <p:spPr>
              <a:xfrm>
                <a:off x="738131" y="1233893"/>
                <a:ext cx="6464226" cy="5288092"/>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t>Case 1</a:t>
                </a:r>
                <a:r>
                  <a:rPr lang="en-US" sz="2400" dirty="0"/>
                  <a:t>: Satisfied case (</a:t>
                </a:r>
                <a14:m>
                  <m:oMath xmlns:m="http://schemas.openxmlformats.org/officeDocument/2006/math">
                    <m:r>
                      <a:rPr lang="en-US" sz="2400" i="1">
                        <a:latin typeface="Cambria Math" panose="02040503050406030204" pitchFamily="18" charset="0"/>
                      </a:rPr>
                      <m:t>𝑔</m:t>
                    </m:r>
                    <m:r>
                      <a:rPr lang="en-US" sz="2400" i="1">
                        <a:latin typeface="Cambria Math" panose="02040503050406030204" pitchFamily="18" charset="0"/>
                      </a:rPr>
                      <m:t>&lt;1)</m:t>
                    </m:r>
                  </m:oMath>
                </a14:m>
                <a:endParaRPr lang="en-US" sz="2400" dirty="0"/>
              </a:p>
              <a:p>
                <a:pPr marL="0" indent="0">
                  <a:buNone/>
                </a:pPr>
                <a:r>
                  <a:rPr lang="en-US" sz="2400" dirty="0"/>
                  <a:t>Commodity distribution after trading: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𝑞</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sty m:val="p"/>
                                    <m:brk m:alnAt="7"/>
                                  </m:rPr>
                                  <a:rPr lang="en-US" sz="2400" b="0" i="0" smtClean="0">
                                    <a:latin typeface="Cambria Math" panose="02040503050406030204" pitchFamily="18" charset="0"/>
                                  </a:rPr>
                                  <m:t>delta</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function</m:t>
                                </m:r>
                              </m:e>
                              <m:e>
                                <m:r>
                                  <a:rPr lang="en-US" sz="2400" b="0" i="1" smtClean="0">
                                    <a:latin typeface="Cambria Math" panose="02040503050406030204" pitchFamily="18" charset="0"/>
                                  </a:rPr>
                                  <m:t>𝑞</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e>
                            </m:mr>
                            <m:mr>
                              <m:e>
                                <m:r>
                                  <m:rPr>
                                    <m:sty m:val="p"/>
                                  </m:rPr>
                                  <a:rPr lang="en-US" sz="2400" b="0" i="0" smtClean="0">
                                    <a:latin typeface="Cambria Math" panose="02040503050406030204" pitchFamily="18" charset="0"/>
                                  </a:rPr>
                                  <m:t>exponential</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function</m:t>
                                </m:r>
                              </m:e>
                              <m:e>
                                <m:r>
                                  <a:rPr lang="en-US" sz="2400" b="0" i="1" smtClean="0">
                                    <a:latin typeface="Cambria Math" panose="02040503050406030204" pitchFamily="18" charset="0"/>
                                  </a:rPr>
                                  <m:t>𝑞</m:t>
                                </m:r>
                                <m:r>
                                  <a:rPr lang="en-US" sz="2400" b="0" i="1" smtClean="0">
                                    <a:latin typeface="Cambria Math" panose="02040503050406030204" pitchFamily="18" charset="0"/>
                                  </a:rPr>
                                  <m:t>&gt;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e>
                            </m:mr>
                          </m:m>
                        </m:e>
                      </m:d>
                    </m:oMath>
                  </m:oMathPara>
                </a14:m>
                <a:endParaRPr lang="en-US" sz="2400" dirty="0"/>
              </a:p>
              <a:p>
                <a:pPr marL="0" indent="0">
                  <a:buNone/>
                </a:pPr>
                <a:endParaRPr lang="en-US" sz="2400" dirty="0"/>
              </a:p>
              <a:p>
                <a:pPr marL="0" indent="0">
                  <a:spcBef>
                    <a:spcPts val="600"/>
                  </a:spcBef>
                  <a:buNone/>
                </a:pPr>
                <a:endParaRPr lang="en-US" sz="2400" dirty="0"/>
              </a:p>
            </p:txBody>
          </p:sp>
        </mc:Choice>
        <mc:Fallback>
          <p:sp>
            <p:nvSpPr>
              <p:cNvPr id="12" name="Subtitle 2"/>
              <p:cNvSpPr txBox="1">
                <a:spLocks noRot="1" noChangeAspect="1" noMove="1" noResize="1" noEditPoints="1" noAdjustHandles="1" noChangeArrowheads="1" noChangeShapeType="1" noTextEdit="1"/>
              </p:cNvSpPr>
              <p:nvPr/>
            </p:nvSpPr>
            <p:spPr>
              <a:xfrm>
                <a:off x="738131" y="1233893"/>
                <a:ext cx="6464226" cy="5288092"/>
              </a:xfrm>
              <a:prstGeom prst="rect">
                <a:avLst/>
              </a:prstGeom>
              <a:blipFill>
                <a:blip r:embed="rId2"/>
                <a:stretch>
                  <a:fillRect l="-1415" t="-1613"/>
                </a:stretch>
              </a:blipFill>
              <a:ln>
                <a:noFill/>
              </a:ln>
            </p:spPr>
            <p:txBody>
              <a:bodyPr/>
              <a:lstStyle/>
              <a:p>
                <a:r>
                  <a:rPr lang="en-US">
                    <a:noFill/>
                  </a:rPr>
                  <a:t> </a:t>
                </a:r>
              </a:p>
            </p:txBody>
          </p:sp>
        </mc:Fallback>
      </mc:AlternateContent>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7290491" y="1148709"/>
            <a:ext cx="4763135" cy="5458460"/>
          </a:xfrm>
          <a:prstGeom prst="rect">
            <a:avLst/>
          </a:prstGeom>
        </p:spPr>
      </p:pic>
    </p:spTree>
    <p:extLst>
      <p:ext uri="{BB962C8B-B14F-4D97-AF65-F5344CB8AC3E}">
        <p14:creationId xmlns:p14="http://schemas.microsoft.com/office/powerpoint/2010/main" val="1666738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5241" y="172735"/>
                <a:ext cx="12096520" cy="1325563"/>
              </a:xfrm>
            </p:spPr>
            <p:txBody>
              <a:bodyPr>
                <a:normAutofit/>
              </a:bodyPr>
              <a:lstStyle/>
              <a:p>
                <a:pPr lvl="0" algn="ctr"/>
                <a:r>
                  <a:rPr lang="en-US" b="1" dirty="0"/>
                  <a:t>Buying Agents Ending Up with </a:t>
                </a:r>
                <a14:m>
                  <m:oMath xmlns:m="http://schemas.openxmlformats.org/officeDocument/2006/math">
                    <m:r>
                      <a:rPr lang="en-US" b="1" i="1" smtClean="0">
                        <a:latin typeface="Cambria Math" panose="02040503050406030204" pitchFamily="18" charset="0"/>
                      </a:rPr>
                      <m:t>𝒒</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𝟎</m:t>
                        </m:r>
                      </m:sub>
                    </m:sSub>
                  </m:oMath>
                </a14:m>
                <a:endParaRPr lang="en-US" b="1"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241" y="172735"/>
                <a:ext cx="12096520" cy="1325563"/>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32</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38131" y="1200027"/>
                <a:ext cx="10532124" cy="5156324"/>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t>Case 1</a:t>
                </a:r>
                <a:r>
                  <a:rPr lang="en-US" sz="2400" dirty="0"/>
                  <a:t>: Satisfied case (</a:t>
                </a:r>
                <a14:m>
                  <m:oMath xmlns:m="http://schemas.openxmlformats.org/officeDocument/2006/math">
                    <m:r>
                      <a:rPr lang="en-US" sz="2400" i="1">
                        <a:latin typeface="Cambria Math" panose="02040503050406030204" pitchFamily="18" charset="0"/>
                      </a:rPr>
                      <m:t>𝑔</m:t>
                    </m:r>
                    <m:r>
                      <a:rPr lang="en-US" sz="2400" i="1">
                        <a:latin typeface="Cambria Math" panose="02040503050406030204" pitchFamily="18" charset="0"/>
                      </a:rPr>
                      <m:t>&lt;1)</m:t>
                    </m:r>
                  </m:oMath>
                </a14:m>
                <a:endParaRPr lang="en-US" sz="2400" dirty="0"/>
              </a:p>
              <a:p>
                <a:pPr marL="0" indent="0">
                  <a:buNone/>
                </a:pPr>
                <a:r>
                  <a:rPr lang="en-US" sz="2400" dirty="0"/>
                  <a:t>For convenience, we set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=1</m:t>
                    </m:r>
                  </m:oMath>
                </a14:m>
                <a:r>
                  <a:rPr lang="en-US" sz="2400" dirty="0"/>
                  <a:t> (and also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𝑔</m:t>
                    </m:r>
                    <m:r>
                      <a:rPr lang="en-US" sz="2400" i="1">
                        <a:latin typeface="Cambria Math" panose="02040503050406030204" pitchFamily="18" charset="0"/>
                      </a:rPr>
                      <m:t>)</m:t>
                    </m:r>
                  </m:oMath>
                </a14:m>
                <a:endParaRPr lang="en-US" sz="2400" dirty="0"/>
              </a:p>
              <a:p>
                <a:pPr marL="0" indent="0">
                  <a:buNone/>
                </a:pPr>
                <a:r>
                  <a:rPr lang="en-US" sz="2400" dirty="0"/>
                  <a:t>The annual reshuffling induces a Gibbs-like distribution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𝑞</m:t>
                        </m:r>
                      </m:sup>
                    </m:sSup>
                  </m:oMath>
                </a14:m>
                <a:r>
                  <a:rPr lang="en-US" sz="2400" dirty="0"/>
                  <a:t>.</a:t>
                </a:r>
              </a:p>
              <a:p>
                <a:pPr marL="0" indent="0">
                  <a:buNone/>
                </a:pPr>
                <a:r>
                  <a:rPr lang="en-US" sz="2400" dirty="0"/>
                  <a:t>(Maximum entropy satisfying </a:t>
                </a:r>
                <a14:m>
                  <m:oMath xmlns:m="http://schemas.openxmlformats.org/officeDocument/2006/math">
                    <m:nary>
                      <m:naryPr>
                        <m:limLoc m:val="subSup"/>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b="0" i="1" smtClean="0">
                            <a:latin typeface="Cambria Math" panose="02040503050406030204" pitchFamily="18" charset="0"/>
                          </a:rPr>
                          <m:t>1</m:t>
                        </m:r>
                      </m:sup>
                      <m:e>
                        <m:r>
                          <a:rPr lang="en-US" sz="2400" i="1">
                            <a:latin typeface="Cambria Math" panose="02040503050406030204" pitchFamily="18" charset="0"/>
                          </a:rPr>
                          <m:t>𝑑𝑞</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e>
                    </m:nary>
                    <m:r>
                      <a:rPr lang="en-US" sz="2400" b="0" i="1" smtClean="0">
                        <a:latin typeface="Cambria Math" panose="02040503050406030204" pitchFamily="18" charset="0"/>
                      </a:rPr>
                      <m:t>=1</m:t>
                    </m:r>
                  </m:oMath>
                </a14:m>
                <a:r>
                  <a:rPr lang="en-US" sz="2400" dirty="0"/>
                  <a:t> and </a:t>
                </a:r>
                <a14:m>
                  <m:oMath xmlns:m="http://schemas.openxmlformats.org/officeDocument/2006/math">
                    <m:nary>
                      <m:naryPr>
                        <m:limLoc m:val="subSup"/>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1</m:t>
                        </m:r>
                      </m:sup>
                      <m:e>
                        <m:r>
                          <a:rPr lang="en-US" sz="2400" i="1">
                            <a:latin typeface="Cambria Math" panose="02040503050406030204" pitchFamily="18" charset="0"/>
                          </a:rPr>
                          <m:t>𝑑𝑞</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b="0" i="1" smtClean="0">
                            <a:latin typeface="Cambria Math" panose="02040503050406030204" pitchFamily="18" charset="0"/>
                          </a:rPr>
                          <m:t>𝑞</m:t>
                        </m:r>
                      </m:e>
                    </m:nary>
                    <m:r>
                      <a:rPr lang="en-US" sz="2400" b="0" i="1" smtClean="0">
                        <a:latin typeface="Cambria Math" panose="02040503050406030204" pitchFamily="18" charset="0"/>
                      </a:rPr>
                      <m:t>=1.</m:t>
                    </m:r>
                  </m:oMath>
                </a14:m>
                <a:r>
                  <a:rPr lang="en-US" sz="2400" dirty="0"/>
                  <a:t>)</a:t>
                </a:r>
              </a:p>
              <a:p>
                <a:pPr marL="0" indent="0">
                  <a:buNone/>
                </a:pPr>
                <a:r>
                  <a:rPr lang="en-US" sz="2400" dirty="0"/>
                  <a:t>The commodity of buying agents increase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oMath>
                </a14:m>
                <a:r>
                  <a:rPr lang="en-US" sz="2400" dirty="0"/>
                  <a:t> and no further. Therefore there is a delta function component at </a:t>
                </a:r>
                <a14:m>
                  <m:oMath xmlns:m="http://schemas.openxmlformats.org/officeDocument/2006/math">
                    <m:r>
                      <a:rPr lang="en-US" sz="2400" i="1">
                        <a:latin typeface="Cambria Math" panose="02040503050406030204" pitchFamily="18" charset="0"/>
                      </a:rPr>
                      <m:t>𝑞</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endParaRPr lang="en-US" sz="2400" dirty="0"/>
              </a:p>
              <a:p>
                <a:pPr marL="0" indent="0">
                  <a:buNone/>
                </a:pPr>
                <a:r>
                  <a:rPr lang="en-US" sz="2400" dirty="0"/>
                  <a:t>Fraction of buying agents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m:t>
                        </m:r>
                      </m:sub>
                    </m:sSub>
                    <m:r>
                      <a:rPr lang="en-US" sz="2400" i="1">
                        <a:latin typeface="Cambria Math" panose="02040503050406030204" pitchFamily="18" charset="0"/>
                      </a:rPr>
                      <m:t>=</m:t>
                    </m:r>
                    <m:nary>
                      <m:naryPr>
                        <m:limLoc m:val="subSup"/>
                        <m:ctrlPr>
                          <a:rPr lang="en-US" sz="2400" i="1">
                            <a:latin typeface="Cambria Math" panose="02040503050406030204" pitchFamily="18" charset="0"/>
                          </a:rPr>
                        </m:ctrlPr>
                      </m:naryPr>
                      <m:sub>
                        <m:r>
                          <a:rPr lang="en-US" sz="2400" i="1">
                            <a:latin typeface="Cambria Math" panose="02040503050406030204" pitchFamily="18" charset="0"/>
                          </a:rPr>
                          <m:t>0</m:t>
                        </m:r>
                      </m:sub>
                      <m:sup>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e>
                        <m:r>
                          <a:rPr lang="en-US" sz="2400" i="1">
                            <a:latin typeface="Cambria Math" panose="02040503050406030204" pitchFamily="18" charset="0"/>
                          </a:rPr>
                          <m:t>𝑑𝑞</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e>
                    </m:nary>
                    <m:r>
                      <a:rPr lang="en-US" sz="2400" i="1">
                        <a:latin typeface="Cambria Math" panose="02040503050406030204" pitchFamily="18" charset="0"/>
                      </a:rPr>
                      <m:t>=</m:t>
                    </m:r>
                    <m:r>
                      <a:rPr lang="en-US" sz="2400" i="1" smtClean="0">
                        <a:solidFill>
                          <a:srgbClr val="FF0000"/>
                        </a:solidFill>
                        <a:latin typeface="Cambria Math" panose="02040503050406030204" pitchFamily="18" charset="0"/>
                      </a:rPr>
                      <m:t>1−</m:t>
                    </m:r>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𝑒</m:t>
                        </m:r>
                      </m:e>
                      <m:sup>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𝑞</m:t>
                            </m:r>
                          </m:e>
                          <m:sub>
                            <m:r>
                              <a:rPr lang="en-US" sz="2400" i="1">
                                <a:solidFill>
                                  <a:srgbClr val="FF0000"/>
                                </a:solidFill>
                                <a:latin typeface="Cambria Math" panose="02040503050406030204" pitchFamily="18" charset="0"/>
                              </a:rPr>
                              <m:t>0</m:t>
                            </m:r>
                          </m:sub>
                        </m:sSub>
                      </m:sup>
                    </m:sSup>
                    <m:r>
                      <a:rPr lang="en-US" sz="2400" i="1">
                        <a:latin typeface="Cambria Math" panose="02040503050406030204" pitchFamily="18" charset="0"/>
                      </a:rPr>
                      <m:t>.</m:t>
                    </m:r>
                  </m:oMath>
                </a14:m>
                <a:endParaRPr lang="en-US" sz="2400" dirty="0"/>
              </a:p>
              <a:p>
                <a:pPr marL="0" indent="0">
                  <a:buNone/>
                </a:pPr>
                <a:r>
                  <a:rPr lang="en-US" sz="2400" dirty="0"/>
                  <a:t>Their purchased quantity of commodity per agent</a:t>
                </a:r>
              </a:p>
              <a:p>
                <a:pPr marL="0" indent="0">
                  <a:buNone/>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m:rPr>
                              <m:sty m:val="p"/>
                            </m:rPr>
                            <a:rPr lang="en-US" sz="2400">
                              <a:latin typeface="Cambria Math" panose="02040503050406030204" pitchFamily="18" charset="0"/>
                            </a:rPr>
                            <m:t>purchase</m:t>
                          </m:r>
                        </m:sub>
                      </m:sSub>
                    </m:oMath>
                  </m:oMathPara>
                </a14:m>
                <a:endParaRPr lang="en-US" sz="2400" i="1" dirty="0"/>
              </a:p>
              <a:p>
                <a:pPr marL="0" indent="0">
                  <a:buNone/>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m:t>
                      </m:r>
                      <m:r>
                        <m:rPr>
                          <m:sty m:val="p"/>
                        </m:rPr>
                        <a:rPr lang="en-US" sz="2400" b="0" i="0" smtClean="0">
                          <a:latin typeface="Cambria Math" panose="02040503050406030204" pitchFamily="18" charset="0"/>
                        </a:rPr>
                        <m:t>commodity</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after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purchase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commodity</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before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purchase</m:t>
                      </m:r>
                    </m:oMath>
                  </m:oMathPara>
                </a14:m>
                <a:endParaRPr lang="en-US" sz="2400" b="0" dirty="0">
                  <a:latin typeface="Cambria Math" panose="02040503050406030204" pitchFamily="18" charset="0"/>
                </a:endParaRPr>
              </a:p>
              <a:p>
                <a:pPr marL="0" indent="0">
                  <a:buNone/>
                </a:pPr>
                <a14:m>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m:t>
                        </m:r>
                      </m:sub>
                    </m:sSub>
                    <m:r>
                      <a:rPr lang="en-US" sz="2400" i="1">
                        <a:latin typeface="Cambria Math" panose="02040503050406030204" pitchFamily="18" charset="0"/>
                      </a:rPr>
                      <m:t>−</m:t>
                    </m:r>
                    <m:nary>
                      <m:naryPr>
                        <m:limLoc m:val="subSup"/>
                        <m:ctrlPr>
                          <a:rPr lang="en-US" sz="2400" i="1">
                            <a:latin typeface="Cambria Math" panose="02040503050406030204" pitchFamily="18" charset="0"/>
                          </a:rPr>
                        </m:ctrlPr>
                      </m:naryPr>
                      <m:sub>
                        <m:r>
                          <a:rPr lang="en-US" sz="2400" i="1">
                            <a:latin typeface="Cambria Math" panose="02040503050406030204" pitchFamily="18" charset="0"/>
                          </a:rPr>
                          <m:t>0</m:t>
                        </m:r>
                      </m:sub>
                      <m:sup>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e>
                        <m:r>
                          <a:rPr lang="en-US" sz="2400" i="1">
                            <a:latin typeface="Cambria Math" panose="02040503050406030204" pitchFamily="18" charset="0"/>
                          </a:rPr>
                          <m:t>𝑑𝑞</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𝑞</m:t>
                        </m:r>
                      </m:e>
                    </m:nary>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r>
                  <a:rPr lang="en-US" sz="2400" dirty="0"/>
                  <a:t>.</a:t>
                </a:r>
              </a:p>
              <a:p>
                <a:pPr>
                  <a:spcBef>
                    <a:spcPts val="600"/>
                  </a:spcBef>
                </a:pPr>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738131" y="1200027"/>
                <a:ext cx="10532124" cy="5156324"/>
              </a:xfrm>
              <a:prstGeom prst="rect">
                <a:avLst/>
              </a:prstGeom>
              <a:blipFill>
                <a:blip r:embed="rId3"/>
                <a:stretch>
                  <a:fillRect l="-868" t="-1655" r="-57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1195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5241" y="172735"/>
                <a:ext cx="12096520" cy="1325563"/>
              </a:xfrm>
            </p:spPr>
            <p:txBody>
              <a:bodyPr>
                <a:normAutofit/>
              </a:bodyPr>
              <a:lstStyle/>
              <a:p>
                <a:pPr lvl="0" algn="ctr"/>
                <a:r>
                  <a:rPr lang="en-US" b="1" dirty="0"/>
                  <a:t>Selling Agents Ending Up with </a:t>
                </a:r>
                <a14:m>
                  <m:oMath xmlns:m="http://schemas.openxmlformats.org/officeDocument/2006/math">
                    <m:r>
                      <a:rPr lang="en-US" b="1" i="1" smtClean="0">
                        <a:latin typeface="Cambria Math" panose="02040503050406030204" pitchFamily="18" charset="0"/>
                      </a:rPr>
                      <m:t>𝒒</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𝟎</m:t>
                        </m:r>
                      </m:sub>
                    </m:sSub>
                  </m:oMath>
                </a14:m>
                <a:r>
                  <a:rPr lang="en-US" b="1" baseline="30000" dirty="0"/>
                  <a:t> </a:t>
                </a:r>
                <a:r>
                  <a:rPr lang="en-US" b="1" dirty="0"/>
                  <a:t>(1)</a:t>
                </a: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241" y="172735"/>
                <a:ext cx="12096520" cy="1325563"/>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33</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38131" y="1318558"/>
                <a:ext cx="10532124" cy="4641974"/>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t>Selling agents</a:t>
                </a:r>
                <a:endParaRPr lang="en-US" sz="2400" dirty="0"/>
              </a:p>
              <a:p>
                <a:pPr marL="0" indent="0">
                  <a:buNone/>
                </a:pPr>
                <a:r>
                  <a:rPr lang="en-US" sz="2400" dirty="0"/>
                  <a:t>The commodity quantity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m:rPr>
                            <m:sty m:val="p"/>
                          </m:rPr>
                          <a:rPr lang="en-US" sz="2400">
                            <a:latin typeface="Cambria Math" panose="02040503050406030204" pitchFamily="18" charset="0"/>
                          </a:rPr>
                          <m:t>purchase</m:t>
                        </m:r>
                      </m:sub>
                    </m:sSub>
                  </m:oMath>
                </a14:m>
                <a:r>
                  <a:rPr lang="en-US" sz="2400" dirty="0"/>
                  <a:t> has to be supplied by the selling agents.</a:t>
                </a:r>
              </a:p>
              <a:p>
                <a:pPr marL="0" indent="0">
                  <a:buNone/>
                </a:pPr>
                <a:r>
                  <a:rPr lang="en-US" sz="2400" dirty="0" err="1"/>
                  <a:t>Chakraborti</a:t>
                </a:r>
                <a:r>
                  <a:rPr lang="en-US" sz="2400" dirty="0"/>
                  <a:t> explained the results using the scenario that a fraction </a:t>
                </a:r>
                <a14:m>
                  <m:oMath xmlns:m="http://schemas.openxmlformats.org/officeDocument/2006/math">
                    <m:r>
                      <a:rPr lang="en-US" sz="2400" i="1">
                        <a:latin typeface="Cambria Math" panose="02040503050406030204" pitchFamily="18" charset="0"/>
                      </a:rPr>
                      <m:t>𝑓</m:t>
                    </m:r>
                  </m:oMath>
                </a14:m>
                <a:r>
                  <a:rPr lang="en-US" sz="2400" dirty="0"/>
                  <a:t> of selling agents sell all of their excess commodity. They assumed that:</a:t>
                </a:r>
              </a:p>
              <a:p>
                <a:pPr marL="0" indent="0">
                  <a:buNone/>
                </a:pPr>
                <a:r>
                  <a:rPr lang="en-US" sz="2400" dirty="0"/>
                  <a:t>(1) this fraction is independent of the commodity level of the agents, and </a:t>
                </a:r>
              </a:p>
              <a:p>
                <a:pPr marL="0" indent="0">
                  <a:buNone/>
                </a:pPr>
                <a:r>
                  <a:rPr lang="en-US" sz="2400" dirty="0"/>
                  <a:t>(2) the possibility that some agents only sell part of their excess commodity can be neglected.</a:t>
                </a:r>
              </a:p>
              <a:p>
                <a:pPr marL="0" indent="0">
                  <a:buNone/>
                </a:pPr>
                <a:r>
                  <a:rPr lang="en-US" sz="2400" dirty="0"/>
                  <a:t>Average excess commodity per agent</a:t>
                </a:r>
              </a:p>
              <a:p>
                <a:pPr marL="0" indent="0">
                  <a:buNone/>
                </a:pP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𝑓</m:t>
                    </m:r>
                    <m:nary>
                      <m:naryPr>
                        <m:limLoc m:val="subSup"/>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b>
                      <m:sup>
                        <m:r>
                          <a:rPr lang="en-US" sz="2400" i="1">
                            <a:latin typeface="Cambria Math" panose="02040503050406030204" pitchFamily="18" charset="0"/>
                          </a:rPr>
                          <m:t>∞</m:t>
                        </m:r>
                      </m:sup>
                      <m:e>
                        <m:r>
                          <a:rPr lang="en-US" sz="2400" i="1">
                            <a:latin typeface="Cambria Math" panose="02040503050406030204" pitchFamily="18" charset="0"/>
                          </a:rPr>
                          <m:t>𝑑𝑞</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e>
                    </m:nary>
                    <m:r>
                      <a:rPr lang="en-US" sz="2400" i="1">
                        <a:latin typeface="Cambria Math" panose="02040503050406030204" pitchFamily="18" charset="0"/>
                      </a:rPr>
                      <m:t>=</m:t>
                    </m:r>
                    <m:r>
                      <a:rPr lang="en-US" sz="2400" i="1">
                        <a:latin typeface="Cambria Math" panose="02040503050406030204" pitchFamily="18" charset="0"/>
                      </a:rPr>
                      <m:t>𝑓</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oMath>
                </a14:m>
                <a:r>
                  <a:rPr lang="en-US" sz="2400" dirty="0"/>
                  <a:t>.</a:t>
                </a:r>
              </a:p>
              <a:p>
                <a:pPr marL="0" indent="0">
                  <a:buNone/>
                </a:pPr>
                <a:r>
                  <a:rPr lang="en-US" sz="2400" dirty="0"/>
                  <a:t>Equating with the purchased commodity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m:rPr>
                            <m:sty m:val="p"/>
                          </m:rPr>
                          <a:rPr lang="en-US" sz="2400">
                            <a:latin typeface="Cambria Math" panose="02040503050406030204" pitchFamily="18" charset="0"/>
                          </a:rPr>
                          <m:t>purchase</m:t>
                        </m:r>
                      </m:sub>
                    </m:sSub>
                  </m:oMath>
                </a14:m>
                <a:r>
                  <a:rPr lang="en-US" sz="2400" dirty="0"/>
                  <a:t>,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=1−(1−</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oMath>
                </a14:m>
                <a:r>
                  <a:rPr lang="en-US" sz="2400" dirty="0"/>
                  <a:t>.</a:t>
                </a:r>
              </a:p>
            </p:txBody>
          </p:sp>
        </mc:Choice>
        <mc:Fallback xmlns="">
          <p:sp>
            <p:nvSpPr>
              <p:cNvPr id="12" name="Subtitle 2"/>
              <p:cNvSpPr txBox="1">
                <a:spLocks noRot="1" noChangeAspect="1" noMove="1" noResize="1" noEditPoints="1" noAdjustHandles="1" noChangeArrowheads="1" noChangeShapeType="1" noTextEdit="1"/>
              </p:cNvSpPr>
              <p:nvPr/>
            </p:nvSpPr>
            <p:spPr>
              <a:xfrm>
                <a:off x="738131" y="1318558"/>
                <a:ext cx="10532124" cy="4641974"/>
              </a:xfrm>
              <a:prstGeom prst="rect">
                <a:avLst/>
              </a:prstGeom>
              <a:blipFill>
                <a:blip r:embed="rId3"/>
                <a:stretch>
                  <a:fillRect l="-868" t="-183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170347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5241" y="172735"/>
                <a:ext cx="12096520" cy="1325563"/>
              </a:xfrm>
            </p:spPr>
            <p:txBody>
              <a:bodyPr>
                <a:normAutofit/>
              </a:bodyPr>
              <a:lstStyle/>
              <a:p>
                <a:pPr lvl="0" algn="ctr"/>
                <a:r>
                  <a:rPr lang="en-US" b="1" dirty="0"/>
                  <a:t>Selling Agents Ending Up with </a:t>
                </a:r>
                <a14:m>
                  <m:oMath xmlns:m="http://schemas.openxmlformats.org/officeDocument/2006/math">
                    <m:r>
                      <a:rPr lang="en-US" b="1" i="1" smtClean="0">
                        <a:latin typeface="Cambria Math" panose="02040503050406030204" pitchFamily="18" charset="0"/>
                      </a:rPr>
                      <m:t>𝒒</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𝟎</m:t>
                        </m:r>
                      </m:sub>
                    </m:sSub>
                  </m:oMath>
                </a14:m>
                <a:r>
                  <a:rPr lang="en-US" b="1" dirty="0"/>
                  <a:t> (2)</a:t>
                </a:r>
                <a:endParaRPr lang="en-US" b="1" baseline="30000"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241" y="172735"/>
                <a:ext cx="12096520" cy="1325563"/>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34</a:t>
            </a:fld>
            <a:endParaRPr lang="en-US" sz="1400" dirty="0">
              <a:solidFill>
                <a:schemeClr val="tx1"/>
              </a:solidFill>
            </a:endParaRPr>
          </a:p>
        </p:txBody>
      </p:sp>
      <mc:AlternateContent xmlns:mc="http://schemas.openxmlformats.org/markup-compatibility/2006">
        <mc:Choice xmlns:a14="http://schemas.microsoft.com/office/drawing/2010/main" Requires="a14">
          <p:sp>
            <p:nvSpPr>
              <p:cNvPr id="12" name="Subtitle 2"/>
              <p:cNvSpPr txBox="1">
                <a:spLocks/>
              </p:cNvSpPr>
              <p:nvPr/>
            </p:nvSpPr>
            <p:spPr>
              <a:xfrm>
                <a:off x="738131" y="1318557"/>
                <a:ext cx="10532124" cy="5268509"/>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t>Selling agents (cont’d)</a:t>
                </a:r>
                <a:endParaRPr lang="en-US" sz="2400" dirty="0"/>
              </a:p>
              <a:p>
                <a:pPr marL="0" indent="0">
                  <a:buNone/>
                </a:pPr>
                <a:r>
                  <a:rPr lang="en-US" sz="2400" dirty="0"/>
                  <a:t>These selling agents will also contribute to the delta function component at </a:t>
                </a:r>
                <a14:m>
                  <m:oMath xmlns:m="http://schemas.openxmlformats.org/officeDocument/2006/math">
                    <m:r>
                      <a:rPr lang="en-US" sz="2400" i="1">
                        <a:latin typeface="Cambria Math" panose="02040503050406030204" pitchFamily="18" charset="0"/>
                      </a:rPr>
                      <m:t>𝑞</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endParaRPr lang="en-US" sz="2400" dirty="0"/>
              </a:p>
              <a:p>
                <a:pPr marL="0" indent="0">
                  <a:buNone/>
                </a:pPr>
                <a:r>
                  <a:rPr lang="en-US" sz="2400" dirty="0"/>
                  <a:t>Fraction of selling agents with final commodity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oMath>
                </a14:m>
                <a:r>
                  <a:rPr lang="en-US" sz="2400" dirty="0"/>
                  <a:t>  </a:t>
                </a:r>
              </a:p>
              <a:p>
                <a:pPr marL="0" indent="0">
                  <a:buNone/>
                </a:pP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m:t>
                        </m:r>
                      </m:sub>
                    </m:sSub>
                    <m:r>
                      <a:rPr lang="en-US" sz="2400" i="1">
                        <a:latin typeface="Cambria Math" panose="02040503050406030204" pitchFamily="18" charset="0"/>
                      </a:rPr>
                      <m:t>=</m:t>
                    </m:r>
                    <m:r>
                      <a:rPr lang="en-US" sz="2400" i="1">
                        <a:latin typeface="Cambria Math" panose="02040503050406030204" pitchFamily="18" charset="0"/>
                      </a:rPr>
                      <m:t>𝑓</m:t>
                    </m:r>
                    <m:nary>
                      <m:naryPr>
                        <m:limLoc m:val="subSup"/>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b>
                      <m:sup>
                        <m:r>
                          <a:rPr lang="en-US" sz="2400" i="1">
                            <a:latin typeface="Cambria Math" panose="02040503050406030204" pitchFamily="18" charset="0"/>
                          </a:rPr>
                          <m:t>∞</m:t>
                        </m:r>
                      </m:sup>
                      <m:e>
                        <m:r>
                          <a:rPr lang="en-US" sz="2400" i="1">
                            <a:latin typeface="Cambria Math" panose="02040503050406030204" pitchFamily="18" charset="0"/>
                          </a:rPr>
                          <m:t>𝑑𝑞</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𝑞</m:t>
                            </m:r>
                          </m:e>
                        </m:d>
                      </m:e>
                    </m:nary>
                    <m:r>
                      <a:rPr lang="en-US" sz="2400" i="1">
                        <a:latin typeface="Cambria Math" panose="02040503050406030204" pitchFamily="18" charset="0"/>
                      </a:rPr>
                      <m:t>=</m:t>
                    </m:r>
                    <m:sSup>
                      <m:sSupPr>
                        <m:ctrlPr>
                          <a:rPr lang="en-US" sz="2400" i="1" smtClean="0">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𝑒</m:t>
                        </m:r>
                      </m:e>
                      <m:sup>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𝑞</m:t>
                            </m:r>
                          </m:e>
                          <m:sub>
                            <m:r>
                              <a:rPr lang="en-US" sz="2400" i="1">
                                <a:solidFill>
                                  <a:srgbClr val="FF0000"/>
                                </a:solidFill>
                                <a:latin typeface="Cambria Math" panose="02040503050406030204" pitchFamily="18" charset="0"/>
                              </a:rPr>
                              <m:t>0</m:t>
                            </m:r>
                          </m:sub>
                        </m:sSub>
                      </m:sup>
                    </m:sSup>
                    <m:r>
                      <a:rPr lang="en-US" sz="2400" i="1">
                        <a:solidFill>
                          <a:srgbClr val="FF0000"/>
                        </a:solidFill>
                        <a:latin typeface="Cambria Math" panose="02040503050406030204" pitchFamily="18" charset="0"/>
                      </a:rPr>
                      <m:t>−</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1−</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𝑞</m:t>
                            </m:r>
                          </m:e>
                          <m:sub>
                            <m:r>
                              <a:rPr lang="en-US" sz="2400" i="1">
                                <a:solidFill>
                                  <a:srgbClr val="FF0000"/>
                                </a:solidFill>
                                <a:latin typeface="Cambria Math" panose="02040503050406030204" pitchFamily="18" charset="0"/>
                              </a:rPr>
                              <m:t>0</m:t>
                            </m:r>
                          </m:sub>
                        </m:sSub>
                      </m:e>
                    </m:d>
                    <m:r>
                      <a:rPr lang="en-US" sz="2400" i="1">
                        <a:latin typeface="Cambria Math" panose="02040503050406030204" pitchFamily="18" charset="0"/>
                      </a:rPr>
                      <m:t>.</m:t>
                    </m:r>
                  </m:oMath>
                </a14:m>
                <a:r>
                  <a:rPr lang="en-US" sz="2400" dirty="0"/>
                  <a:t> </a:t>
                </a:r>
              </a:p>
              <a:p>
                <a:pPr marL="0" indent="0">
                  <a:buNone/>
                </a:pPr>
                <a:r>
                  <a:rPr lang="en-US" sz="2400" dirty="0"/>
                  <a:t>Fraction of buying and selling agents with final commodity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oMath>
                </a14:m>
                <a:r>
                  <a:rPr lang="en-US" sz="2400" dirty="0"/>
                  <a:t> </a:t>
                </a:r>
              </a:p>
              <a:p>
                <a:pPr marL="0" indent="0">
                  <a:buNone/>
                </a:pP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r>
                  <a:rPr lang="en-US" sz="2400" dirty="0"/>
                  <a:t> </a:t>
                </a:r>
              </a:p>
              <a:p>
                <a:pPr marL="0" indent="0">
                  <a:buNone/>
                </a:pPr>
                <a:r>
                  <a:rPr lang="en-US" sz="2400" dirty="0"/>
                  <a:t>Distribution of final commodity level higher than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oMath>
                </a14:m>
                <a:r>
                  <a:rPr lang="en-US" sz="2400" dirty="0"/>
                  <a:t> </a:t>
                </a:r>
              </a:p>
              <a:p>
                <a:pPr marL="0" indent="0">
                  <a:buNone/>
                </a:pP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𝑓</m:t>
                        </m:r>
                      </m:e>
                    </m:d>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e>
                    </m:d>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sup>
                    </m:sSup>
                    <m:r>
                      <a:rPr lang="en-US" sz="2400" i="1">
                        <a:latin typeface="Cambria Math" panose="02040503050406030204" pitchFamily="18" charset="0"/>
                      </a:rPr>
                      <m:t>.</m:t>
                    </m:r>
                  </m:oMath>
                </a14:m>
                <a:r>
                  <a:rPr lang="en-US" sz="2400" dirty="0"/>
                  <a:t> </a:t>
                </a:r>
              </a:p>
              <a:p>
                <a:pPr marL="0" indent="0">
                  <a:buNone/>
                </a:pPr>
                <a:r>
                  <a:rPr lang="en-US" sz="2400" dirty="0"/>
                  <a:t>Summarizing,</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𝑞</m:t>
                                    </m:r>
                                  </m:e>
                                  <m:sub>
                                    <m:r>
                                      <m:rPr>
                                        <m:brk m:alnAt="7"/>
                                      </m:rPr>
                                      <a:rPr lang="en-US" sz="2400" b="0" i="1" smtClean="0">
                                        <a:latin typeface="Cambria Math" panose="02040503050406030204" pitchFamily="18" charset="0"/>
                                      </a:rPr>
                                      <m:t>0</m:t>
                                    </m:r>
                                  </m:sub>
                                </m:sSub>
                              </m:e>
                              <m:e>
                                <m:r>
                                  <a:rPr lang="en-US" sz="2400" i="1">
                                    <a:latin typeface="Cambria Math" panose="02040503050406030204" pitchFamily="18" charset="0"/>
                                  </a:rPr>
                                  <m:t>𝑞</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e>
                            </m:mr>
                            <m:m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0</m:t>
                                        </m:r>
                                      </m:sub>
                                    </m:sSub>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𝑞</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0</m:t>
                                            </m:r>
                                          </m:sub>
                                        </m:sSub>
                                      </m:e>
                                    </m:d>
                                  </m:sup>
                                </m:sSup>
                              </m:e>
                              <m:e>
                                <m:r>
                                  <a:rPr lang="en-US" sz="2400" i="1">
                                    <a:latin typeface="Cambria Math" panose="02040503050406030204" pitchFamily="18" charset="0"/>
                                  </a:rPr>
                                  <m:t>𝑞</m:t>
                                </m:r>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e>
                            </m:mr>
                          </m:m>
                        </m:e>
                      </m:d>
                    </m:oMath>
                  </m:oMathPara>
                </a14:m>
                <a:endParaRPr lang="en-US" sz="2400" dirty="0"/>
              </a:p>
            </p:txBody>
          </p:sp>
        </mc:Choice>
        <mc:Fallback>
          <p:sp>
            <p:nvSpPr>
              <p:cNvPr id="12" name="Subtitle 2"/>
              <p:cNvSpPr txBox="1">
                <a:spLocks noRot="1" noChangeAspect="1" noMove="1" noResize="1" noEditPoints="1" noAdjustHandles="1" noChangeArrowheads="1" noChangeShapeType="1" noTextEdit="1"/>
              </p:cNvSpPr>
              <p:nvPr/>
            </p:nvSpPr>
            <p:spPr>
              <a:xfrm>
                <a:off x="738131" y="1318557"/>
                <a:ext cx="10532124" cy="5268509"/>
              </a:xfrm>
              <a:prstGeom prst="rect">
                <a:avLst/>
              </a:prstGeom>
              <a:blipFill>
                <a:blip r:embed="rId3"/>
                <a:stretch>
                  <a:fillRect l="-868" t="-161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52203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241" y="172735"/>
                <a:ext cx="12096520" cy="1325563"/>
              </a:xfrm>
            </p:spPr>
            <p:txBody>
              <a:bodyPr>
                <a:normAutofit/>
              </a:bodyPr>
              <a:lstStyle/>
              <a:p>
                <a:pPr lvl="0" algn="ctr"/>
                <a:r>
                  <a:rPr lang="en-US" b="1" dirty="0"/>
                  <a:t>Case 2: Frustrated Case (</a:t>
                </a:r>
                <a14:m>
                  <m:oMath xmlns:m="http://schemas.openxmlformats.org/officeDocument/2006/math">
                    <m:r>
                      <a:rPr lang="en-US" b="1" i="1" dirty="0" smtClean="0">
                        <a:latin typeface="Cambria Math" panose="02040503050406030204" pitchFamily="18" charset="0"/>
                      </a:rPr>
                      <m:t>𝒈</m:t>
                    </m:r>
                    <m:r>
                      <a:rPr lang="en-US" b="1" i="1" dirty="0" smtClean="0">
                        <a:latin typeface="Cambria Math" panose="02040503050406030204" pitchFamily="18" charset="0"/>
                      </a:rPr>
                      <m:t>&gt;</m:t>
                    </m:r>
                    <m:r>
                      <a:rPr lang="en-US" b="1" i="1" dirty="0" smtClean="0">
                        <a:latin typeface="Cambria Math" panose="02040503050406030204" pitchFamily="18" charset="0"/>
                      </a:rPr>
                      <m:t>𝟏</m:t>
                    </m:r>
                  </m:oMath>
                </a14:m>
                <a:r>
                  <a:rPr lang="en-US" b="1" dirty="0"/>
                  <a:t>)</a:t>
                </a:r>
                <a:endParaRPr lang="en-US" b="1" baseline="300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241" y="172735"/>
                <a:ext cx="12096520" cy="1325563"/>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35</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38131" y="1233893"/>
                <a:ext cx="6464226" cy="5288092"/>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t>Case 1</a:t>
                </a:r>
                <a:r>
                  <a:rPr lang="en-US" sz="2400" dirty="0"/>
                  <a:t>: Frustrated case (</a:t>
                </a:r>
                <a14:m>
                  <m:oMath xmlns:m="http://schemas.openxmlformats.org/officeDocument/2006/math">
                    <m:r>
                      <a:rPr lang="en-US" sz="2400" i="1">
                        <a:latin typeface="Cambria Math" panose="02040503050406030204" pitchFamily="18" charset="0"/>
                      </a:rPr>
                      <m:t>𝑔</m:t>
                    </m:r>
                    <m:r>
                      <a:rPr lang="en-US" sz="2400" b="0" i="1" smtClean="0">
                        <a:latin typeface="Cambria Math" panose="02040503050406030204" pitchFamily="18" charset="0"/>
                      </a:rPr>
                      <m:t>&gt;</m:t>
                    </m:r>
                    <m:r>
                      <a:rPr lang="en-US" sz="2400" i="1">
                        <a:latin typeface="Cambria Math" panose="02040503050406030204" pitchFamily="18" charset="0"/>
                      </a:rPr>
                      <m:t>1)</m:t>
                    </m:r>
                  </m:oMath>
                </a14:m>
                <a:endParaRPr lang="en-US" sz="2400" dirty="0"/>
              </a:p>
              <a:p>
                <a:pPr marL="0" indent="0">
                  <a:buNone/>
                </a:pPr>
                <a:r>
                  <a:rPr lang="en-US" sz="2400" dirty="0"/>
                  <a:t>Commodity distribution after trading:</a:t>
                </a:r>
              </a:p>
              <a:p>
                <a:pPr marL="0" indent="0" algn="ctr">
                  <a:buNone/>
                </a:pPr>
                <a:r>
                  <a:rPr lang="en-US" sz="2400" dirty="0"/>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sty m:val="p"/>
                                </m:rPr>
                                <a:rPr lang="en-US" sz="2400">
                                  <a:latin typeface="Cambria Math" panose="02040503050406030204" pitchFamily="18" charset="0"/>
                                </a:rPr>
                                <m:t>delta</m:t>
                              </m:r>
                              <m:r>
                                <a:rPr lang="en-US" sz="2400">
                                  <a:latin typeface="Cambria Math" panose="02040503050406030204" pitchFamily="18" charset="0"/>
                                </a:rPr>
                                <m:t> </m:t>
                              </m:r>
                              <m:r>
                                <m:rPr>
                                  <m:sty m:val="p"/>
                                </m:rPr>
                                <a:rPr lang="en-US" sz="2400">
                                  <a:latin typeface="Cambria Math" panose="02040503050406030204" pitchFamily="18" charset="0"/>
                                </a:rPr>
                                <m:t>function</m:t>
                              </m:r>
                            </m:e>
                            <m:e>
                              <m:r>
                                <a:rPr lang="en-US" sz="2400" i="1">
                                  <a:latin typeface="Cambria Math" panose="02040503050406030204" pitchFamily="18" charset="0"/>
                                </a:rPr>
                                <m:t>𝑞</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e>
                          </m:mr>
                          <m:mr>
                            <m:e>
                              <m:r>
                                <m:rPr>
                                  <m:sty m:val="p"/>
                                </m:rPr>
                                <a:rPr lang="en-US" sz="2400">
                                  <a:latin typeface="Cambria Math" panose="02040503050406030204" pitchFamily="18" charset="0"/>
                                </a:rPr>
                                <m:t>exponential</m:t>
                              </m:r>
                              <m:r>
                                <a:rPr lang="en-US" sz="2400">
                                  <a:latin typeface="Cambria Math" panose="02040503050406030204" pitchFamily="18" charset="0"/>
                                </a:rPr>
                                <m:t> </m:t>
                              </m:r>
                              <m:r>
                                <m:rPr>
                                  <m:sty m:val="p"/>
                                </m:rPr>
                                <a:rPr lang="en-US" sz="2400">
                                  <a:latin typeface="Cambria Math" panose="02040503050406030204" pitchFamily="18" charset="0"/>
                                </a:rPr>
                                <m:t>function</m:t>
                              </m:r>
                            </m:e>
                            <m:e>
                              <m:r>
                                <a:rPr lang="en-US" sz="2400" i="1">
                                  <a:latin typeface="Cambria Math" panose="02040503050406030204" pitchFamily="18" charset="0"/>
                                </a:rPr>
                                <m:t>𝑞</m:t>
                              </m:r>
                              <m:r>
                                <a:rPr lang="en-US" sz="2400" b="0" i="1" smtClean="0">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e>
                          </m:mr>
                        </m:m>
                      </m:e>
                    </m:d>
                  </m:oMath>
                </a14:m>
                <a:endParaRPr lang="en-US" sz="2400" dirty="0"/>
              </a:p>
              <a:p>
                <a:pPr marL="0" indent="0">
                  <a:spcBef>
                    <a:spcPts val="600"/>
                  </a:spcBef>
                  <a:buNone/>
                </a:pPr>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738131" y="1233893"/>
                <a:ext cx="6464226" cy="5288092"/>
              </a:xfrm>
              <a:prstGeom prst="rect">
                <a:avLst/>
              </a:prstGeom>
              <a:blipFill>
                <a:blip r:embed="rId3"/>
                <a:stretch>
                  <a:fillRect l="-1415" t="-1613"/>
                </a:stretch>
              </a:blipFill>
              <a:ln>
                <a:noFill/>
              </a:ln>
            </p:spPr>
            <p:txBody>
              <a:bodyPr/>
              <a:lstStyle/>
              <a:p>
                <a:r>
                  <a:rPr lang="en-US">
                    <a:noFill/>
                  </a:rPr>
                  <a:t> </a:t>
                </a:r>
              </a:p>
            </p:txBody>
          </p:sp>
        </mc:Fallback>
      </mc:AlternateContent>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7333882" y="1297845"/>
            <a:ext cx="4744085" cy="5458460"/>
          </a:xfrm>
          <a:prstGeom prst="rect">
            <a:avLst/>
          </a:prstGeom>
        </p:spPr>
      </p:pic>
    </p:spTree>
    <p:extLst>
      <p:ext uri="{BB962C8B-B14F-4D97-AF65-F5344CB8AC3E}">
        <p14:creationId xmlns:p14="http://schemas.microsoft.com/office/powerpoint/2010/main" val="4039602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5241" y="172735"/>
                <a:ext cx="12096520" cy="1325563"/>
              </a:xfrm>
            </p:spPr>
            <p:txBody>
              <a:bodyPr>
                <a:normAutofit/>
              </a:bodyPr>
              <a:lstStyle/>
              <a:p>
                <a:pPr lvl="0" algn="ctr"/>
                <a:r>
                  <a:rPr lang="en-US" b="1" dirty="0"/>
                  <a:t>Selling Agents Ending Up with </a:t>
                </a:r>
                <a14:m>
                  <m:oMath xmlns:m="http://schemas.openxmlformats.org/officeDocument/2006/math">
                    <m:r>
                      <a:rPr lang="en-US" b="1" i="1" smtClean="0">
                        <a:latin typeface="Cambria Math" panose="02040503050406030204" pitchFamily="18" charset="0"/>
                      </a:rPr>
                      <m:t>𝒒</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𝟎</m:t>
                        </m:r>
                      </m:sub>
                    </m:sSub>
                  </m:oMath>
                </a14:m>
                <a:endParaRPr lang="en-US" b="1"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241" y="172735"/>
                <a:ext cx="12096520" cy="1325563"/>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36</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38131" y="1386290"/>
                <a:ext cx="10532124" cy="4540374"/>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Fraction of selling agents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m:t>
                        </m:r>
                      </m:sub>
                    </m:sSub>
                    <m:r>
                      <a:rPr lang="en-US" sz="2400" i="1">
                        <a:latin typeface="Cambria Math" panose="02040503050406030204" pitchFamily="18" charset="0"/>
                      </a:rPr>
                      <m:t>=</m:t>
                    </m:r>
                    <m:nary>
                      <m:naryPr>
                        <m:limLoc m:val="subSup"/>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b>
                      <m:sup>
                        <m:r>
                          <a:rPr lang="en-US" sz="2400" i="1">
                            <a:latin typeface="Cambria Math" panose="02040503050406030204" pitchFamily="18" charset="0"/>
                          </a:rPr>
                          <m:t>∞</m:t>
                        </m:r>
                      </m:sup>
                      <m:e>
                        <m:r>
                          <a:rPr lang="en-US" sz="2400" i="1">
                            <a:latin typeface="Cambria Math" panose="02040503050406030204" pitchFamily="18" charset="0"/>
                          </a:rPr>
                          <m:t>𝑑𝑞</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e>
                    </m:nary>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r>
                      <a:rPr lang="en-US" sz="2400" i="1">
                        <a:latin typeface="Cambria Math" panose="02040503050406030204" pitchFamily="18" charset="0"/>
                      </a:rPr>
                      <m:t>.</m:t>
                    </m:r>
                  </m:oMath>
                </a14:m>
                <a:endParaRPr lang="en-US" sz="2400" dirty="0"/>
              </a:p>
              <a:p>
                <a:pPr marL="0" indent="0">
                  <a:buNone/>
                </a:pPr>
                <a:r>
                  <a:rPr lang="en-US" sz="2400" dirty="0"/>
                  <a:t>Their sold quantity of commodity </a:t>
                </a:r>
              </a:p>
              <a:p>
                <a:pPr marL="0" indent="0">
                  <a:buNone/>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m:rPr>
                              <m:sty m:val="p"/>
                            </m:rPr>
                            <a:rPr lang="en-US" sz="2400" i="0">
                              <a:latin typeface="Cambria Math" panose="02040503050406030204" pitchFamily="18" charset="0"/>
                            </a:rPr>
                            <m:t>sold</m:t>
                          </m:r>
                        </m:sub>
                      </m:sSub>
                      <m:r>
                        <a:rPr lang="en-US" sz="2400" i="1">
                          <a:latin typeface="Cambria Math" panose="02040503050406030204" pitchFamily="18" charset="0"/>
                        </a:rPr>
                        <m:t>=</m:t>
                      </m:r>
                      <m:r>
                        <m:rPr>
                          <m:sty m:val="p"/>
                        </m:rPr>
                        <a:rPr lang="en-US" sz="2400" b="0" i="0" smtClean="0">
                          <a:latin typeface="Cambria Math" panose="02040503050406030204" pitchFamily="18" charset="0"/>
                        </a:rPr>
                        <m:t>commodity</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before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sale</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commodity</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after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sale</m:t>
                      </m:r>
                    </m:oMath>
                  </m:oMathPara>
                </a14:m>
                <a:endParaRPr lang="en-US" sz="2400" b="0" dirty="0">
                  <a:latin typeface="Cambria Math" panose="02040503050406030204" pitchFamily="18" charset="0"/>
                </a:endParaRPr>
              </a:p>
              <a:p>
                <a:pPr marL="0" indent="0">
                  <a:buNone/>
                </a:pPr>
                <a14:m>
                  <m:oMath xmlns:m="http://schemas.openxmlformats.org/officeDocument/2006/math">
                    <m:r>
                      <a:rPr lang="en-US" sz="2400" b="0" i="1" smtClean="0">
                        <a:latin typeface="Cambria Math" panose="02040503050406030204" pitchFamily="18" charset="0"/>
                      </a:rPr>
                      <m:t>=</m:t>
                    </m:r>
                    <m:nary>
                      <m:naryPr>
                        <m:limLoc m:val="subSup"/>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b>
                      <m:sup>
                        <m:r>
                          <a:rPr lang="en-US" sz="2400" i="1">
                            <a:latin typeface="Cambria Math" panose="02040503050406030204" pitchFamily="18" charset="0"/>
                          </a:rPr>
                          <m:t>∞</m:t>
                        </m:r>
                      </m:sup>
                      <m:e>
                        <m:r>
                          <a:rPr lang="en-US" sz="2400" i="1">
                            <a:latin typeface="Cambria Math" panose="02040503050406030204" pitchFamily="18" charset="0"/>
                          </a:rPr>
                          <m:t>𝑑𝑞</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𝑞</m:t>
                        </m:r>
                      </m:e>
                    </m:nary>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oMath>
                </a14:m>
                <a:r>
                  <a:rPr lang="en-US" sz="2400" dirty="0"/>
                  <a:t>.</a:t>
                </a:r>
              </a:p>
              <a:p>
                <a:pPr marL="0" indent="0">
                  <a:buNone/>
                </a:pPr>
                <a:r>
                  <a:rPr lang="en-US" sz="2400" dirty="0"/>
                  <a:t>This quantity is sold to the selling agents. The authors explained the results using the scenario that a fraction </a:t>
                </a:r>
                <a14:m>
                  <m:oMath xmlns:m="http://schemas.openxmlformats.org/officeDocument/2006/math">
                    <m:r>
                      <a:rPr lang="en-US" sz="2400" i="1">
                        <a:latin typeface="Cambria Math" panose="02040503050406030204" pitchFamily="18" charset="0"/>
                      </a:rPr>
                      <m:t>𝑓</m:t>
                    </m:r>
                  </m:oMath>
                </a14:m>
                <a:r>
                  <a:rPr lang="en-US" sz="2400" dirty="0"/>
                  <a:t> of buying agents buy all of the commodity required to make up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oMath>
                </a14:m>
                <a:r>
                  <a:rPr lang="en-US" sz="2400" dirty="0"/>
                  <a:t>. They assumed that:</a:t>
                </a:r>
              </a:p>
              <a:p>
                <a:pPr marL="514350" indent="-514350">
                  <a:buAutoNum type="arabicParenBoth"/>
                </a:pPr>
                <a:r>
                  <a:rPr lang="en-US" sz="2400" dirty="0"/>
                  <a:t>this fraction is independent of the commodity level of the agents, and </a:t>
                </a:r>
              </a:p>
              <a:p>
                <a:pPr marL="514350" indent="-514350">
                  <a:buAutoNum type="arabicParenBoth"/>
                </a:pPr>
                <a:r>
                  <a:rPr lang="en-US" sz="2400" dirty="0"/>
                  <a:t>the possibility that some agents only buy part of the required commodity can be neglected.</a:t>
                </a:r>
              </a:p>
              <a:p>
                <a:pPr>
                  <a:spcBef>
                    <a:spcPts val="600"/>
                  </a:spcBef>
                </a:pPr>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738131" y="1386290"/>
                <a:ext cx="10532124" cy="4540374"/>
              </a:xfrm>
              <a:prstGeom prst="rect">
                <a:avLst/>
              </a:prstGeom>
              <a:blipFill>
                <a:blip r:embed="rId3"/>
                <a:stretch>
                  <a:fillRect l="-926" t="-805" r="-115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13429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5241" y="172735"/>
                <a:ext cx="12096520" cy="1325563"/>
              </a:xfrm>
            </p:spPr>
            <p:txBody>
              <a:bodyPr>
                <a:normAutofit/>
              </a:bodyPr>
              <a:lstStyle/>
              <a:p>
                <a:pPr lvl="0" algn="ctr"/>
                <a:r>
                  <a:rPr lang="en-US" b="1" dirty="0"/>
                  <a:t>Buying Agents Ending Up with </a:t>
                </a:r>
                <a14:m>
                  <m:oMath xmlns:m="http://schemas.openxmlformats.org/officeDocument/2006/math">
                    <m:r>
                      <a:rPr lang="en-US" b="1" i="1" smtClean="0">
                        <a:latin typeface="Cambria Math" panose="02040503050406030204" pitchFamily="18" charset="0"/>
                      </a:rPr>
                      <m:t>𝒒</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𝟎</m:t>
                        </m:r>
                      </m:sub>
                    </m:sSub>
                  </m:oMath>
                </a14:m>
                <a:endParaRPr lang="en-US" b="1" baseline="30000"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241" y="172735"/>
                <a:ext cx="12096520" cy="1325563"/>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37</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38131" y="1420156"/>
                <a:ext cx="10532124" cy="393077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t>Buying agents</a:t>
                </a:r>
                <a:endParaRPr lang="en-US" sz="2400" dirty="0"/>
              </a:p>
              <a:p>
                <a:pPr marL="0" indent="0">
                  <a:buNone/>
                </a:pPr>
                <a:r>
                  <a:rPr lang="en-US" sz="2400" dirty="0"/>
                  <a:t>Average required commodity per buying agent</a:t>
                </a:r>
              </a:p>
              <a:p>
                <a:pPr marL="0" indent="0">
                  <a:buNone/>
                </a:pP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𝑓</m:t>
                    </m:r>
                    <m:nary>
                      <m:naryPr>
                        <m:limLoc m:val="subSup"/>
                        <m:ctrlPr>
                          <a:rPr lang="en-US" sz="2400" i="1">
                            <a:latin typeface="Cambria Math" panose="02040503050406030204" pitchFamily="18" charset="0"/>
                          </a:rPr>
                        </m:ctrlPr>
                      </m:naryPr>
                      <m:sub>
                        <m:r>
                          <a:rPr lang="en-US" sz="2400" i="1">
                            <a:latin typeface="Cambria Math" panose="02040503050406030204" pitchFamily="18" charset="0"/>
                          </a:rPr>
                          <m:t>0</m:t>
                        </m:r>
                      </m:sub>
                      <m:sup>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e>
                        <m:r>
                          <a:rPr lang="en-US" sz="2400" i="1">
                            <a:latin typeface="Cambria Math" panose="02040503050406030204" pitchFamily="18" charset="0"/>
                          </a:rPr>
                          <m:t>𝑑𝑞</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e>
                    </m:nary>
                    <m:r>
                      <a:rPr lang="en-US" sz="2400" i="1">
                        <a:latin typeface="Cambria Math" panose="02040503050406030204" pitchFamily="18" charset="0"/>
                      </a:rPr>
                      <m:t>=</m:t>
                    </m:r>
                    <m:r>
                      <a:rPr lang="en-US" sz="2400" i="1">
                        <a:latin typeface="Cambria Math" panose="02040503050406030204" pitchFamily="18" charset="0"/>
                      </a:rPr>
                      <m:t>𝑓</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r>
                  <a:rPr lang="en-US" sz="2400" dirty="0"/>
                  <a:t>.</a:t>
                </a:r>
              </a:p>
              <a:p>
                <a:pPr marL="0" indent="0">
                  <a:buNone/>
                </a:pPr>
                <a:r>
                  <a:rPr lang="en-US" sz="2400" dirty="0"/>
                  <a:t>Equating with the sold commodity,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den>
                    </m:f>
                  </m:oMath>
                </a14:m>
                <a:r>
                  <a:rPr lang="en-US" sz="2400" dirty="0"/>
                  <a:t>.</a:t>
                </a:r>
              </a:p>
              <a:p>
                <a:pPr marL="0" indent="0">
                  <a:buNone/>
                </a:pPr>
                <a:r>
                  <a:rPr lang="en-US" sz="2400" dirty="0"/>
                  <a:t>These buying agents will also contribute to the delta function component at </a:t>
                </a:r>
                <a14:m>
                  <m:oMath xmlns:m="http://schemas.openxmlformats.org/officeDocument/2006/math">
                    <m:r>
                      <a:rPr lang="en-US" sz="2400" i="1">
                        <a:latin typeface="Cambria Math" panose="02040503050406030204" pitchFamily="18" charset="0"/>
                      </a:rPr>
                      <m:t>𝑞</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endParaRPr lang="en-US" sz="2400" dirty="0"/>
              </a:p>
              <a:p>
                <a:pPr marL="0" indent="0">
                  <a:buNone/>
                </a:pPr>
                <a:r>
                  <a:rPr lang="en-US" sz="2400" dirty="0"/>
                  <a:t>Fraction of buying agents with final commodity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oMath>
                </a14:m>
                <a:r>
                  <a:rPr lang="en-US" sz="2400" dirty="0"/>
                  <a:t> </a:t>
                </a:r>
              </a:p>
              <a:p>
                <a:pPr marL="0" indent="0">
                  <a:buNone/>
                </a:pP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m:t>
                        </m:r>
                      </m:sub>
                    </m:sSub>
                    <m:r>
                      <a:rPr lang="en-US" sz="2400" i="1">
                        <a:latin typeface="Cambria Math" panose="02040503050406030204" pitchFamily="18" charset="0"/>
                      </a:rPr>
                      <m:t>=</m:t>
                    </m:r>
                    <m:r>
                      <a:rPr lang="en-US" sz="2400" i="1">
                        <a:latin typeface="Cambria Math" panose="02040503050406030204" pitchFamily="18" charset="0"/>
                      </a:rPr>
                      <m:t>𝑓</m:t>
                    </m:r>
                    <m:nary>
                      <m:naryPr>
                        <m:limLoc m:val="subSup"/>
                        <m:ctrlPr>
                          <a:rPr lang="en-US" sz="2400" i="1">
                            <a:latin typeface="Cambria Math" panose="02040503050406030204" pitchFamily="18" charset="0"/>
                          </a:rPr>
                        </m:ctrlPr>
                      </m:naryPr>
                      <m:sub>
                        <m:r>
                          <a:rPr lang="en-US" sz="2400" i="1">
                            <a:latin typeface="Cambria Math" panose="02040503050406030204" pitchFamily="18" charset="0"/>
                          </a:rPr>
                          <m:t>0</m:t>
                        </m:r>
                      </m:sub>
                      <m:sup>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e>
                        <m:r>
                          <a:rPr lang="en-US" sz="2400" i="1">
                            <a:latin typeface="Cambria Math" panose="02040503050406030204" pitchFamily="18" charset="0"/>
                          </a:rPr>
                          <m:t>𝑑𝑞</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𝑞</m:t>
                            </m:r>
                          </m:e>
                        </m:d>
                      </m:e>
                    </m:nary>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r>
                          <a:rPr lang="en-US" sz="2400" i="1">
                            <a:latin typeface="Cambria Math" panose="02040503050406030204" pitchFamily="18" charset="0"/>
                          </a:rPr>
                          <m:t>)</m:t>
                        </m:r>
                      </m:num>
                      <m:den>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den>
                    </m:f>
                    <m:r>
                      <a:rPr lang="en-US" sz="2400" i="1">
                        <a:latin typeface="Cambria Math" panose="02040503050406030204" pitchFamily="18" charset="0"/>
                      </a:rPr>
                      <m:t>.</m:t>
                    </m:r>
                  </m:oMath>
                </a14:m>
                <a:r>
                  <a:rPr lang="en-US" sz="2400" dirty="0"/>
                  <a:t> </a:t>
                </a:r>
              </a:p>
            </p:txBody>
          </p:sp>
        </mc:Choice>
        <mc:Fallback xmlns="">
          <p:sp>
            <p:nvSpPr>
              <p:cNvPr id="12" name="Subtitle 2"/>
              <p:cNvSpPr txBox="1">
                <a:spLocks noRot="1" noChangeAspect="1" noMove="1" noResize="1" noEditPoints="1" noAdjustHandles="1" noChangeArrowheads="1" noChangeShapeType="1" noTextEdit="1"/>
              </p:cNvSpPr>
              <p:nvPr/>
            </p:nvSpPr>
            <p:spPr>
              <a:xfrm>
                <a:off x="738131" y="1420156"/>
                <a:ext cx="10532124" cy="3930775"/>
              </a:xfrm>
              <a:prstGeom prst="rect">
                <a:avLst/>
              </a:prstGeom>
              <a:blipFill>
                <a:blip r:embed="rId3"/>
                <a:stretch>
                  <a:fillRect l="-868" t="-217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09297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45241" y="172735"/>
                <a:ext cx="12096520" cy="1325563"/>
              </a:xfrm>
            </p:spPr>
            <p:txBody>
              <a:bodyPr>
                <a:normAutofit/>
              </a:bodyPr>
              <a:lstStyle/>
              <a:p>
                <a:pPr lvl="0" algn="ctr"/>
                <a:r>
                  <a:rPr lang="en-US" b="1" dirty="0"/>
                  <a:t>All Agents Ending Up with </a:t>
                </a:r>
                <a14:m>
                  <m:oMath xmlns:m="http://schemas.openxmlformats.org/officeDocument/2006/math">
                    <m:r>
                      <a:rPr lang="en-US" b="1" i="1" smtClean="0">
                        <a:latin typeface="Cambria Math" panose="02040503050406030204" pitchFamily="18" charset="0"/>
                      </a:rPr>
                      <m:t>𝒒</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𝟎</m:t>
                        </m:r>
                      </m:sub>
                    </m:sSub>
                  </m:oMath>
                </a14:m>
                <a:endParaRPr lang="en-US" b="1" baseline="30000"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45241" y="172735"/>
                <a:ext cx="12096520" cy="1325563"/>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38</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38131" y="1318557"/>
                <a:ext cx="10532124" cy="5268509"/>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t>Buying and selling agents together</a:t>
                </a:r>
                <a:endParaRPr lang="en-US" sz="2400" dirty="0"/>
              </a:p>
              <a:p>
                <a:pPr marL="0" indent="0">
                  <a:buNone/>
                </a:pPr>
                <a:r>
                  <a:rPr lang="en-US" sz="2400" dirty="0"/>
                  <a:t>Fraction of buying and selling agents with final commodity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oMath>
                </a14:m>
                <a:r>
                  <a:rPr lang="en-US" sz="2400" dirty="0"/>
                  <a:t> </a:t>
                </a:r>
              </a:p>
              <a:p>
                <a:pPr marL="0" indent="0">
                  <a:buNone/>
                </a:pP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den>
                    </m:f>
                    <m:r>
                      <a:rPr lang="en-US" sz="2400" i="1">
                        <a:latin typeface="Cambria Math" panose="02040503050406030204" pitchFamily="18" charset="0"/>
                      </a:rPr>
                      <m:t>.</m:t>
                    </m:r>
                  </m:oMath>
                </a14:m>
                <a:r>
                  <a:rPr lang="en-US" sz="2400" dirty="0"/>
                  <a:t> </a:t>
                </a:r>
              </a:p>
              <a:p>
                <a:pPr marL="0" indent="0">
                  <a:buNone/>
                </a:pPr>
                <a:r>
                  <a:rPr lang="en-US" sz="2400" dirty="0"/>
                  <a:t>Distribution of final commodity level lower than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oMath>
                </a14:m>
                <a:r>
                  <a:rPr lang="en-US" sz="2400" dirty="0"/>
                  <a:t> </a:t>
                </a:r>
              </a:p>
              <a:p>
                <a:pPr marL="0" indent="0">
                  <a:buNone/>
                </a:pP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𝑓</m:t>
                        </m:r>
                      </m:e>
                    </m:d>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den>
                    </m:f>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𝑞</m:t>
                        </m:r>
                      </m:sup>
                    </m:sSup>
                    <m:r>
                      <a:rPr lang="en-US" sz="2400" i="1">
                        <a:latin typeface="Cambria Math" panose="02040503050406030204" pitchFamily="18" charset="0"/>
                      </a:rPr>
                      <m:t>.</m:t>
                    </m:r>
                  </m:oMath>
                </a14:m>
                <a:r>
                  <a:rPr lang="en-US" sz="2400" dirty="0"/>
                  <a:t> </a:t>
                </a:r>
              </a:p>
              <a:p>
                <a:pPr marL="0" indent="0">
                  <a:buNone/>
                </a:pPr>
                <a:r>
                  <a:rPr lang="en-US" sz="2400" dirty="0"/>
                  <a:t>Summarizing,</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den>
                                </m:f>
                              </m:e>
                              <m:e>
                                <m:r>
                                  <a:rPr lang="en-US" sz="2400" i="1">
                                    <a:latin typeface="Cambria Math" panose="02040503050406030204" pitchFamily="18" charset="0"/>
                                  </a:rPr>
                                  <m:t>𝑞</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e>
                            </m:mr>
                            <m:m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p>
                                    </m:sSup>
                                  </m:den>
                                </m:f>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𝑞</m:t>
                                    </m:r>
                                  </m:sup>
                                </m:sSup>
                              </m:e>
                              <m:e>
                                <m:r>
                                  <a:rPr lang="en-US" sz="2400" i="1">
                                    <a:latin typeface="Cambria Math" panose="02040503050406030204" pitchFamily="18" charset="0"/>
                                  </a:rPr>
                                  <m:t>𝑞</m:t>
                                </m:r>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e>
                            </m:mr>
                          </m:m>
                        </m:e>
                      </m:d>
                    </m:oMath>
                  </m:oMathPara>
                </a14:m>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738131" y="1318557"/>
                <a:ext cx="10532124" cy="5268509"/>
              </a:xfrm>
              <a:prstGeom prst="rect">
                <a:avLst/>
              </a:prstGeom>
              <a:blipFill>
                <a:blip r:embed="rId3"/>
                <a:stretch>
                  <a:fillRect l="-868" t="-161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15726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1" y="172735"/>
            <a:ext cx="12096520" cy="1325563"/>
          </a:xfrm>
        </p:spPr>
        <p:txBody>
          <a:bodyPr>
            <a:normAutofit/>
          </a:bodyPr>
          <a:lstStyle/>
          <a:p>
            <a:pPr lvl="0" algn="ctr"/>
            <a:r>
              <a:rPr lang="en-US" b="1" dirty="0"/>
              <a:t>How Far Is the Entropy Maximized?</a:t>
            </a:r>
            <a:endParaRPr lang="en-US"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39</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38131" y="1318557"/>
                <a:ext cx="10532124" cy="5268509"/>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According to Boltzmann’s </a:t>
                </a:r>
                <a14:m>
                  <m:oMath xmlns:m="http://schemas.openxmlformats.org/officeDocument/2006/math">
                    <m:r>
                      <a:rPr lang="en-US" sz="2400" i="1">
                        <a:latin typeface="Cambria Math" panose="02040503050406030204" pitchFamily="18" charset="0"/>
                      </a:rPr>
                      <m:t>𝐻</m:t>
                    </m:r>
                  </m:oMath>
                </a14:m>
                <a:r>
                  <a:rPr lang="en-US" sz="2400" dirty="0"/>
                  <a:t>-theorem, an </a:t>
                </a:r>
                <a14:m>
                  <m:oMath xmlns:m="http://schemas.openxmlformats.org/officeDocument/2006/math">
                    <m:r>
                      <a:rPr lang="en-US" sz="2400" i="1">
                        <a:latin typeface="Cambria Math" panose="02040503050406030204" pitchFamily="18" charset="0"/>
                      </a:rPr>
                      <m:t>𝐻</m:t>
                    </m:r>
                  </m:oMath>
                </a14:m>
                <a:r>
                  <a:rPr lang="en-US" sz="2400" dirty="0"/>
                  <a:t>-function of its solution is a non-increasing function of </a:t>
                </a:r>
                <a14:m>
                  <m:oMath xmlns:m="http://schemas.openxmlformats.org/officeDocument/2006/math">
                    <m:r>
                      <a:rPr lang="en-US" sz="2400" i="1">
                        <a:latin typeface="Cambria Math" panose="02040503050406030204" pitchFamily="18" charset="0"/>
                      </a:rPr>
                      <m:t>𝑡</m:t>
                    </m:r>
                  </m:oMath>
                </a14:m>
                <a:r>
                  <a:rPr lang="en-US" sz="2400" dirty="0"/>
                  <a:t>. Now we understand that the </a:t>
                </a:r>
                <a14:m>
                  <m:oMath xmlns:m="http://schemas.openxmlformats.org/officeDocument/2006/math">
                    <m:r>
                      <a:rPr lang="en-US" sz="2400" i="1">
                        <a:latin typeface="Cambria Math" panose="02040503050406030204" pitchFamily="18" charset="0"/>
                      </a:rPr>
                      <m:t>𝐻</m:t>
                    </m:r>
                  </m:oMath>
                </a14:m>
                <a:r>
                  <a:rPr lang="en-US" sz="2400" dirty="0"/>
                  <a:t>-function is (minus) the entropy of the system.</a:t>
                </a:r>
              </a:p>
              <a:p>
                <a:pPr marL="0" indent="0">
                  <a:buNone/>
                </a:pPr>
                <a:r>
                  <a:rPr lang="en-US" sz="2400" dirty="0"/>
                  <a:t>This is a demonstration of the second law of thermodynamics: the entropy of a system is maximum at the steady state.</a:t>
                </a:r>
              </a:p>
              <a:p>
                <a:pPr marL="0" indent="0">
                  <a:buNone/>
                </a:pPr>
                <a:r>
                  <a:rPr lang="en-US" sz="2400" dirty="0"/>
                  <a:t>For a system with states </a:t>
                </a:r>
                <a14:m>
                  <m:oMath xmlns:m="http://schemas.openxmlformats.org/officeDocument/2006/math">
                    <m:r>
                      <a:rPr lang="en-US" sz="2400" i="1">
                        <a:latin typeface="Cambria Math" panose="02040503050406030204" pitchFamily="18" charset="0"/>
                      </a:rPr>
                      <m:t>𝑖</m:t>
                    </m:r>
                  </m:oMath>
                </a14:m>
                <a:r>
                  <a:rPr lang="en-US" sz="2400" dirty="0"/>
                  <a:t> with probabilities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oMath>
                </a14:m>
                <a:r>
                  <a:rPr lang="en-US" sz="2400" dirty="0"/>
                  <a:t>, the entropy is given by </a:t>
                </a:r>
                <a14:m>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e>
                        </m:func>
                        <m:r>
                          <a:rPr lang="en-US" sz="2400" b="0" i="1" smtClean="0">
                            <a:latin typeface="Cambria Math" panose="02040503050406030204" pitchFamily="18" charset="0"/>
                          </a:rPr>
                          <m:t>.</m:t>
                        </m:r>
                      </m:e>
                    </m:nary>
                  </m:oMath>
                </a14:m>
                <a:endParaRPr lang="en-US" sz="2400" dirty="0"/>
              </a:p>
              <a:p>
                <a:pPr marL="0" indent="0">
                  <a:buNone/>
                </a:pPr>
                <a:endParaRPr lang="en-US" sz="2400" dirty="0"/>
              </a:p>
              <a:p>
                <a:pPr marL="0" indent="0">
                  <a:buNone/>
                </a:pPr>
                <a:r>
                  <a:rPr lang="en-US" sz="2400" dirty="0"/>
                  <a:t>In this section, we will explore whether </a:t>
                </a:r>
                <a:r>
                  <a:rPr lang="en-US" sz="2400" dirty="0" err="1"/>
                  <a:t>Chakraborti’s</a:t>
                </a:r>
                <a:r>
                  <a:rPr lang="en-US" sz="2400" dirty="0"/>
                  <a:t> minimal model has reached the state of maximum entropy.</a:t>
                </a:r>
              </a:p>
            </p:txBody>
          </p:sp>
        </mc:Choice>
        <mc:Fallback xmlns="">
          <p:sp>
            <p:nvSpPr>
              <p:cNvPr id="12" name="Subtitle 2"/>
              <p:cNvSpPr txBox="1">
                <a:spLocks noRot="1" noChangeAspect="1" noMove="1" noResize="1" noEditPoints="1" noAdjustHandles="1" noChangeArrowheads="1" noChangeShapeType="1" noTextEdit="1"/>
              </p:cNvSpPr>
              <p:nvPr/>
            </p:nvSpPr>
            <p:spPr>
              <a:xfrm>
                <a:off x="738131" y="1318557"/>
                <a:ext cx="10532124" cy="5268509"/>
              </a:xfrm>
              <a:prstGeom prst="rect">
                <a:avLst/>
              </a:prstGeom>
              <a:blipFill>
                <a:blip r:embed="rId2"/>
                <a:stretch>
                  <a:fillRect l="-1678" t="-161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4666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128" y="301924"/>
            <a:ext cx="9804400" cy="712188"/>
          </a:xfrm>
        </p:spPr>
        <p:txBody>
          <a:bodyPr>
            <a:normAutofit fontScale="90000"/>
          </a:bodyPr>
          <a:lstStyle/>
          <a:p>
            <a:r>
              <a:rPr lang="en-US" sz="4400" b="1" dirty="0"/>
              <a:t>Relating Temperature with Molecular Energy</a:t>
            </a:r>
            <a:endParaRPr lang="en-US" sz="4000" b="1" dirty="0"/>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63680" y="1259890"/>
                <a:ext cx="11476761" cy="5096460"/>
              </a:xfrm>
            </p:spPr>
            <p:txBody>
              <a:bodyPr>
                <a:normAutofit/>
              </a:bodyPr>
              <a:lstStyle/>
              <a:p>
                <a:pPr algn="l">
                  <a:lnSpc>
                    <a:spcPct val="108000"/>
                  </a:lnSpc>
                  <a:spcBef>
                    <a:spcPts val="0"/>
                  </a:spcBef>
                </a:pPr>
                <a:r>
                  <a:rPr lang="en-US" dirty="0"/>
                  <a:t>The kinetic theory of gases shows that the kinetic energy of the gas molecules is determined by the temperature:</a:t>
                </a:r>
              </a:p>
              <a:p>
                <a:pPr algn="l">
                  <a:lnSpc>
                    <a:spcPct val="108000"/>
                  </a:lnSpc>
                  <a:spcBef>
                    <a:spcPts val="0"/>
                  </a:spcBef>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r>
                        <a:rPr lang="en-US" b="0" i="1" smtClean="0">
                          <a:latin typeface="Cambria Math" panose="02040503050406030204" pitchFamily="18" charset="0"/>
                        </a:rPr>
                        <m:t>𝑇</m:t>
                      </m:r>
                      <m:r>
                        <a:rPr lang="en-US" b="0" i="1" smtClean="0">
                          <a:latin typeface="Cambria Math" panose="02040503050406030204" pitchFamily="18" charset="0"/>
                        </a:rPr>
                        <m:t>.</m:t>
                      </m:r>
                    </m:oMath>
                  </m:oMathPara>
                </a14:m>
                <a:endParaRPr lang="en-US" dirty="0"/>
              </a:p>
              <a:p>
                <a:pPr algn="l">
                  <a:lnSpc>
                    <a:spcPct val="108000"/>
                  </a:lnSpc>
                  <a:spcBef>
                    <a:spcPts val="0"/>
                  </a:spcBef>
                </a:pPr>
                <a:r>
                  <a:rPr lang="en-US" dirty="0"/>
                  <a:t>Indeed, we will show that the energy distribution of the molecules is determined by the temperature according to the </a:t>
                </a:r>
                <a:r>
                  <a:rPr lang="en-US" dirty="0">
                    <a:solidFill>
                      <a:srgbClr val="FF0000"/>
                    </a:solidFill>
                  </a:rPr>
                  <a:t>Maxwell-Boltzmann distribution</a:t>
                </a:r>
                <a:r>
                  <a:rPr lang="en-US" dirty="0"/>
                  <a:t>. This is best understood by considering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oMath>
                </a14:m>
                <a:r>
                  <a:rPr lang="en-US" dirty="0"/>
                  <a:t> and </a:t>
                </a:r>
                <a14:m>
                  <m:oMath xmlns:m="http://schemas.openxmlformats.org/officeDocument/2006/math">
                    <m:r>
                      <a:rPr lang="en-US" b="0" i="1" smtClean="0">
                        <a:latin typeface="Cambria Math" panose="02040503050406030204" pitchFamily="18" charset="0"/>
                      </a:rPr>
                      <m:t>𝑧</m:t>
                    </m:r>
                  </m:oMath>
                </a14:m>
                <a:r>
                  <a:rPr lang="en-US" dirty="0"/>
                  <a:t> components of the energy, that is,</a:t>
                </a:r>
              </a:p>
              <a:p>
                <a:pPr algn="l">
                  <a:lnSpc>
                    <a:spcPct val="108000"/>
                  </a:lnSpc>
                  <a:spcBef>
                    <a:spcPts val="0"/>
                  </a:spcBef>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𝑧</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𝑧</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oMath>
                  </m:oMathPara>
                </a14:m>
                <a:endParaRPr lang="en-US" dirty="0"/>
              </a:p>
              <a:p>
                <a:pPr algn="l">
                  <a:lnSpc>
                    <a:spcPct val="108000"/>
                  </a:lnSpc>
                  <a:spcBef>
                    <a:spcPts val="0"/>
                  </a:spcBef>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r>
                                <a:rPr lang="en-US" i="1">
                                  <a:latin typeface="Cambria Math" panose="02040503050406030204" pitchFamily="18" charset="0"/>
                                </a:rPr>
                                <m:t>𝑇</m:t>
                              </m:r>
                            </m:sup>
                          </m:sSup>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r>
                                <a:rPr lang="en-US" b="0" i="1" smtClean="0">
                                  <a:latin typeface="Cambria Math" panose="02040503050406030204" pitchFamily="18" charset="0"/>
                                </a:rPr>
                                <m:t>𝑇</m:t>
                              </m:r>
                            </m:e>
                          </m:rad>
                        </m:den>
                      </m:f>
                      <m:r>
                        <a:rPr lang="en-US" i="1">
                          <a:latin typeface="Cambria Math" panose="02040503050406030204" pitchFamily="18" charset="0"/>
                        </a:rPr>
                        <m:t>, </m:t>
                      </m:r>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𝑦</m:t>
                              </m:r>
                            </m:sub>
                          </m:sSub>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r>
                                <a:rPr lang="en-US" i="1">
                                  <a:latin typeface="Cambria Math" panose="02040503050406030204" pitchFamily="18" charset="0"/>
                                </a:rPr>
                                <m:t>𝑇</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𝜋</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r>
                                <a:rPr lang="en-US" i="1">
                                  <a:latin typeface="Cambria Math" panose="02040503050406030204" pitchFamily="18" charset="0"/>
                                </a:rPr>
                                <m:t>𝑇</m:t>
                              </m:r>
                            </m:e>
                          </m:rad>
                        </m:den>
                      </m:f>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𝑧</m:t>
                              </m:r>
                            </m:sub>
                          </m:sSub>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𝑧</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r>
                                <a:rPr lang="en-US" i="1">
                                  <a:latin typeface="Cambria Math" panose="02040503050406030204" pitchFamily="18" charset="0"/>
                                </a:rPr>
                                <m:t>𝑇</m:t>
                              </m:r>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𝜋</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r>
                                <a:rPr lang="en-US" i="1">
                                  <a:latin typeface="Cambria Math" panose="02040503050406030204" pitchFamily="18" charset="0"/>
                                </a:rPr>
                                <m:t>𝑇</m:t>
                              </m:r>
                            </m:e>
                          </m:rad>
                        </m:den>
                      </m:f>
                      <m:r>
                        <a:rPr lang="en-US" b="0" i="1" smtClean="0">
                          <a:latin typeface="Cambria Math" panose="02040503050406030204" pitchFamily="18" charset="0"/>
                        </a:rPr>
                        <m:t>.</m:t>
                      </m:r>
                      <m:r>
                        <a:rPr lang="en-US" i="1">
                          <a:latin typeface="Cambria Math" panose="02040503050406030204" pitchFamily="18" charset="0"/>
                        </a:rPr>
                        <m:t> </m:t>
                      </m:r>
                    </m:oMath>
                  </m:oMathPara>
                </a14:m>
                <a:endParaRPr lang="en-US" dirty="0"/>
              </a:p>
              <a:p>
                <a:pPr algn="l">
                  <a:lnSpc>
                    <a:spcPct val="108000"/>
                  </a:lnSpc>
                  <a:spcBef>
                    <a:spcPts val="0"/>
                  </a:spcBef>
                </a:pPr>
                <a:r>
                  <a:rPr lang="en-US" dirty="0"/>
                  <a:t>The Maxwell-Boltzmann distribution is the underlying principle of </a:t>
                </a:r>
                <a:r>
                  <a:rPr lang="en-US" dirty="0">
                    <a:solidFill>
                      <a:srgbClr val="FF0000"/>
                    </a:solidFill>
                  </a:rPr>
                  <a:t>Monte Carlo simulations</a:t>
                </a:r>
                <a:r>
                  <a:rPr lang="en-US" dirty="0"/>
                  <a:t>.</a:t>
                </a:r>
              </a:p>
              <a:p>
                <a:pPr algn="l">
                  <a:lnSpc>
                    <a:spcPct val="108000"/>
                  </a:lnSpc>
                  <a:spcBef>
                    <a:spcPts val="0"/>
                  </a:spcBef>
                </a:pPr>
                <a:endParaRPr lang="en-US" dirty="0"/>
              </a:p>
              <a:p>
                <a:pPr algn="l">
                  <a:lnSpc>
                    <a:spcPct val="108000"/>
                  </a:lnSpc>
                  <a:spcBef>
                    <a:spcPts val="0"/>
                  </a:spcBef>
                </a:pPr>
                <a:endParaRPr lang="en-US" dirty="0"/>
              </a:p>
              <a:p>
                <a:pPr algn="l">
                  <a:lnSpc>
                    <a:spcPct val="108000"/>
                  </a:lnSpc>
                  <a:spcBef>
                    <a:spcPts val="0"/>
                  </a:spcBef>
                </a:pPr>
                <a:endParaRPr lang="en-US" dirty="0"/>
              </a:p>
              <a:p>
                <a:pPr algn="l">
                  <a:lnSpc>
                    <a:spcPct val="108000"/>
                  </a:lnSpc>
                  <a:spcBef>
                    <a:spcPts val="0"/>
                  </a:spcBef>
                </a:pPr>
                <a:endParaRPr lang="en-US"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63680" y="1259890"/>
                <a:ext cx="11476761" cy="5096460"/>
              </a:xfrm>
              <a:blipFill>
                <a:blip r:embed="rId2"/>
                <a:stretch>
                  <a:fillRect l="-850" t="-718" r="-58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4</a:t>
            </a:fld>
            <a:endParaRPr lang="en-US" sz="1400" dirty="0">
              <a:solidFill>
                <a:schemeClr val="tx1"/>
              </a:solidFill>
            </a:endParaRPr>
          </a:p>
        </p:txBody>
      </p:sp>
    </p:spTree>
    <p:extLst>
      <p:ext uri="{BB962C8B-B14F-4D97-AF65-F5344CB8AC3E}">
        <p14:creationId xmlns:p14="http://schemas.microsoft.com/office/powerpoint/2010/main" val="4155686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1" y="172735"/>
            <a:ext cx="12096520" cy="1325563"/>
          </a:xfrm>
        </p:spPr>
        <p:txBody>
          <a:bodyPr>
            <a:normAutofit/>
          </a:bodyPr>
          <a:lstStyle/>
          <a:p>
            <a:pPr lvl="0" algn="ctr"/>
            <a:r>
              <a:rPr lang="en-US" b="1" dirty="0"/>
              <a:t>Maximum Entropy Solution of Satisfied Case (1)</a:t>
            </a:r>
            <a:endParaRPr lang="en-US"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40</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38131" y="1318557"/>
                <a:ext cx="10532124" cy="5268509"/>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t>Satisfied case (</a:t>
                </a:r>
                <a14:m>
                  <m:oMath xmlns:m="http://schemas.openxmlformats.org/officeDocument/2006/math">
                    <m:sSub>
                      <m:sSubPr>
                        <m:ctrlPr>
                          <a:rPr lang="en-US" sz="2400" i="1" u="sng">
                            <a:latin typeface="Cambria Math" panose="02040503050406030204" pitchFamily="18" charset="0"/>
                          </a:rPr>
                        </m:ctrlPr>
                      </m:sSubPr>
                      <m:e>
                        <m:r>
                          <a:rPr lang="en-US" sz="2400" i="1" u="sng">
                            <a:latin typeface="Cambria Math" panose="02040503050406030204" pitchFamily="18" charset="0"/>
                          </a:rPr>
                          <m:t>𝑞</m:t>
                        </m:r>
                      </m:e>
                      <m:sub>
                        <m:r>
                          <a:rPr lang="en-US" sz="2400" i="1" u="sng">
                            <a:latin typeface="Cambria Math" panose="02040503050406030204" pitchFamily="18" charset="0"/>
                          </a:rPr>
                          <m:t>0</m:t>
                        </m:r>
                      </m:sub>
                    </m:sSub>
                    <m:r>
                      <a:rPr lang="en-US" sz="2400" i="1" u="sng">
                        <a:latin typeface="Cambria Math" panose="02040503050406030204" pitchFamily="18" charset="0"/>
                      </a:rPr>
                      <m:t>&lt;1</m:t>
                    </m:r>
                  </m:oMath>
                </a14:m>
                <a:r>
                  <a:rPr lang="en-US" sz="2400" u="sng" dirty="0"/>
                  <a:t>)</a:t>
                </a:r>
                <a:endParaRPr lang="en-US" sz="2400" dirty="0"/>
              </a:p>
              <a:p>
                <a:pPr marL="0" indent="0">
                  <a:buNone/>
                </a:pPr>
                <a:r>
                  <a:rPr lang="en-US" sz="2400" dirty="0"/>
                  <a:t>Let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oMath>
                </a14:m>
                <a:r>
                  <a:rPr lang="en-US" sz="2400" dirty="0"/>
                  <a:t> be the distribution function of agents with final commodity </a:t>
                </a:r>
                <a14:m>
                  <m:oMath xmlns:m="http://schemas.openxmlformats.org/officeDocument/2006/math">
                    <m:r>
                      <a:rPr lang="en-US" sz="2400" i="1">
                        <a:latin typeface="Cambria Math" panose="02040503050406030204" pitchFamily="18" charset="0"/>
                      </a:rPr>
                      <m:t>𝑞</m:t>
                    </m:r>
                    <m:r>
                      <a:rPr lang="en-US" sz="2400" i="1">
                        <a:latin typeface="Cambria Math" panose="02040503050406030204" pitchFamily="18" charset="0"/>
                      </a:rPr>
                      <m:t>.</m:t>
                    </m:r>
                  </m:oMath>
                </a14:m>
                <a:endParaRPr lang="en-US" sz="2400" dirty="0"/>
              </a:p>
              <a:p>
                <a:pPr marL="0" indent="0" algn="ctr">
                  <a:buNone/>
                </a:pPr>
                <a:r>
                  <a:rPr lang="en-US" sz="2400" dirty="0"/>
                  <a:t> </a:t>
                </a:r>
                <a14:m>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e>
                    </m:func>
                    <m:r>
                      <a:rPr lang="en-US" sz="2400" i="1">
                        <a:latin typeface="Cambria Math" panose="02040503050406030204" pitchFamily="18" charset="0"/>
                      </a:rPr>
                      <m:t>−</m:t>
                    </m:r>
                    <m:nary>
                      <m:naryPr>
                        <m:limLoc m:val="subSup"/>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b>
                      <m:sup>
                        <m:r>
                          <a:rPr lang="en-US" sz="2400" i="1">
                            <a:latin typeface="Cambria Math" panose="02040503050406030204" pitchFamily="18" charset="0"/>
                          </a:rPr>
                          <m:t>∞</m:t>
                        </m:r>
                      </m:sup>
                      <m:e>
                        <m:r>
                          <a:rPr lang="en-US" sz="2400" i="1">
                            <a:latin typeface="Cambria Math" panose="02040503050406030204" pitchFamily="18" charset="0"/>
                          </a:rPr>
                          <m:t>𝑑𝑞𝑓</m:t>
                        </m:r>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𝑞</m:t>
                                </m:r>
                              </m:e>
                            </m:d>
                          </m:e>
                        </m:func>
                      </m:e>
                    </m:nary>
                    <m:r>
                      <a:rPr lang="en-US" sz="2400" i="1">
                        <a:latin typeface="Cambria Math" panose="02040503050406030204" pitchFamily="18" charset="0"/>
                      </a:rPr>
                      <m:t>.</m:t>
                    </m:r>
                  </m:oMath>
                </a14:m>
                <a:endParaRPr lang="en-US" sz="2400" dirty="0"/>
              </a:p>
              <a:p>
                <a:pPr marL="0" indent="0">
                  <a:buNone/>
                </a:pPr>
                <a:r>
                  <a:rPr lang="en-US" sz="2400" dirty="0"/>
                  <a:t> We maximize the entropy with the constraints</a:t>
                </a:r>
              </a:p>
              <a:p>
                <a:pPr marL="0" indent="0" algn="ctr">
                  <a:buNone/>
                </a:pP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r>
                      <a:rPr lang="en-US" sz="2400" i="1">
                        <a:latin typeface="Cambria Math" panose="02040503050406030204" pitchFamily="18" charset="0"/>
                      </a:rPr>
                      <m:t>+</m:t>
                    </m:r>
                    <m:nary>
                      <m:naryPr>
                        <m:limLoc m:val="subSup"/>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b>
                      <m:sup>
                        <m:r>
                          <a:rPr lang="en-US" sz="2400" i="1">
                            <a:latin typeface="Cambria Math" panose="02040503050406030204" pitchFamily="18" charset="0"/>
                          </a:rPr>
                          <m:t>∞</m:t>
                        </m:r>
                      </m:sup>
                      <m:e>
                        <m:r>
                          <a:rPr lang="en-US" sz="2400" i="1">
                            <a:latin typeface="Cambria Math" panose="02040503050406030204" pitchFamily="18" charset="0"/>
                          </a:rPr>
                          <m:t>𝑑𝑞𝑓</m:t>
                        </m:r>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e>
                    </m:nary>
                    <m:r>
                      <a:rPr lang="en-US" sz="2400" i="1">
                        <a:latin typeface="Cambria Math" panose="02040503050406030204" pitchFamily="18" charset="0"/>
                      </a:rPr>
                      <m:t>=1,</m:t>
                    </m:r>
                  </m:oMath>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nary>
                        <m:naryPr>
                          <m:limLoc m:val="subSup"/>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b>
                        <m:sup>
                          <m:r>
                            <a:rPr lang="en-US" sz="2400" i="1">
                              <a:latin typeface="Cambria Math" panose="02040503050406030204" pitchFamily="18" charset="0"/>
                            </a:rPr>
                            <m:t>∞</m:t>
                          </m:r>
                        </m:sup>
                        <m:e>
                          <m:r>
                            <a:rPr lang="en-US" sz="2400" i="1">
                              <a:latin typeface="Cambria Math" panose="02040503050406030204" pitchFamily="18" charset="0"/>
                            </a:rPr>
                            <m:t>𝑑𝑞𝑓</m:t>
                          </m:r>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𝑞</m:t>
                          </m:r>
                        </m:e>
                      </m:nary>
                      <m:r>
                        <a:rPr lang="en-US" sz="2400" i="1">
                          <a:latin typeface="Cambria Math" panose="02040503050406030204" pitchFamily="18" charset="0"/>
                        </a:rPr>
                        <m:t>=1.</m:t>
                      </m:r>
                    </m:oMath>
                  </m:oMathPara>
                </a14:m>
                <a:endParaRPr lang="en-US" sz="2400" dirty="0"/>
              </a:p>
              <a:p>
                <a:pPr marL="0" indent="0">
                  <a:buNone/>
                </a:pPr>
                <a:r>
                  <a:rPr lang="en-US" sz="2400" dirty="0"/>
                  <a:t> Introduce the </a:t>
                </a:r>
                <a:r>
                  <a:rPr lang="en-US" sz="2400" dirty="0" err="1"/>
                  <a:t>Lagrangian</a:t>
                </a:r>
                <a:endParaRPr lang="en-US" sz="2400" dirty="0"/>
              </a:p>
              <a:p>
                <a:pPr marL="0" indent="0" algn="ctr">
                  <a:buNone/>
                </a:pPr>
                <a:r>
                  <a:rPr lang="en-US" sz="2400" dirty="0"/>
                  <a:t>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e>
                    </m:func>
                    <m:r>
                      <a:rPr lang="en-US" sz="2400" i="1">
                        <a:latin typeface="Cambria Math" panose="02040503050406030204" pitchFamily="18" charset="0"/>
                      </a:rPr>
                      <m:t>−</m:t>
                    </m:r>
                    <m:nary>
                      <m:naryPr>
                        <m:limLoc m:val="subSup"/>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b>
                      <m:sup>
                        <m:r>
                          <a:rPr lang="en-US" sz="2400" i="1">
                            <a:latin typeface="Cambria Math" panose="02040503050406030204" pitchFamily="18" charset="0"/>
                          </a:rPr>
                          <m:t>∞</m:t>
                        </m:r>
                      </m:sup>
                      <m:e>
                        <m:r>
                          <a:rPr lang="en-US" sz="2400" i="1">
                            <a:latin typeface="Cambria Math" panose="02040503050406030204" pitchFamily="18" charset="0"/>
                          </a:rPr>
                          <m:t>𝑑𝑞𝑓</m:t>
                        </m:r>
                        <m:d>
                          <m:dPr>
                            <m:ctrlPr>
                              <a:rPr lang="en-US" sz="2400" i="1">
                                <a:latin typeface="Cambria Math" panose="02040503050406030204" pitchFamily="18" charset="0"/>
                              </a:rPr>
                            </m:ctrlPr>
                          </m:dPr>
                          <m:e>
                            <m:r>
                              <a:rPr lang="en-US" sz="2400" i="1">
                                <a:latin typeface="Cambria Math" panose="02040503050406030204" pitchFamily="18" charset="0"/>
                              </a:rPr>
                              <m:t>𝑞</m:t>
                            </m:r>
                          </m:e>
                        </m:d>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𝑞</m:t>
                                </m:r>
                              </m:e>
                            </m:d>
                          </m:e>
                        </m:func>
                      </m:e>
                    </m:nary>
                    <m:r>
                      <a:rPr lang="en-US" sz="2400" i="1">
                        <a:latin typeface="Cambria Math" panose="02040503050406030204" pitchFamily="18" charset="0"/>
                      </a:rPr>
                      <m:t>+</m:t>
                    </m:r>
                    <m:r>
                      <a:rPr lang="en-US" sz="2400" i="1">
                        <a:latin typeface="Cambria Math" panose="02040503050406030204" pitchFamily="18" charset="0"/>
                      </a:rPr>
                      <m:t>𝜇</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r>
                          <a:rPr lang="en-US" sz="2400" i="1">
                            <a:latin typeface="Cambria Math" panose="02040503050406030204" pitchFamily="18" charset="0"/>
                          </a:rPr>
                          <m:t>+</m:t>
                        </m:r>
                        <m:nary>
                          <m:naryPr>
                            <m:limLoc m:val="subSup"/>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b>
                          <m:sup>
                            <m:r>
                              <a:rPr lang="en-US" sz="2400" i="1">
                                <a:latin typeface="Cambria Math" panose="02040503050406030204" pitchFamily="18" charset="0"/>
                              </a:rPr>
                              <m:t>∞</m:t>
                            </m:r>
                          </m:sup>
                          <m:e>
                            <m:r>
                              <a:rPr lang="en-US" sz="2400" i="1">
                                <a:latin typeface="Cambria Math" panose="02040503050406030204" pitchFamily="18" charset="0"/>
                              </a:rPr>
                              <m:t>𝑑𝑞𝑓</m:t>
                            </m:r>
                            <m:d>
                              <m:dPr>
                                <m:ctrlPr>
                                  <a:rPr lang="en-US" sz="2400" i="1">
                                    <a:latin typeface="Cambria Math" panose="02040503050406030204" pitchFamily="18" charset="0"/>
                                  </a:rPr>
                                </m:ctrlPr>
                              </m:dPr>
                              <m:e>
                                <m:r>
                                  <a:rPr lang="en-US" sz="2400" i="1">
                                    <a:latin typeface="Cambria Math" panose="02040503050406030204" pitchFamily="18" charset="0"/>
                                  </a:rPr>
                                  <m:t>𝑞</m:t>
                                </m:r>
                              </m:e>
                            </m:d>
                          </m:e>
                        </m:nary>
                        <m:r>
                          <a:rPr lang="en-US" sz="2400" i="1">
                            <a:latin typeface="Cambria Math" panose="02040503050406030204" pitchFamily="18" charset="0"/>
                          </a:rPr>
                          <m:t>−1</m:t>
                        </m:r>
                      </m:e>
                    </m:d>
                  </m:oMath>
                </a14:m>
                <a:endParaRPr lang="en-US" sz="2400" i="1" dirty="0"/>
              </a:p>
              <a:p>
                <a:pPr marL="0" indent="0" algn="ctr">
                  <a:buNone/>
                </a:pP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𝜆</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nary>
                          <m:naryPr>
                            <m:limLoc m:val="subSup"/>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sub>
                          <m:sup>
                            <m:r>
                              <a:rPr lang="en-US" sz="2400" i="1">
                                <a:latin typeface="Cambria Math" panose="02040503050406030204" pitchFamily="18" charset="0"/>
                              </a:rPr>
                              <m:t>∞</m:t>
                            </m:r>
                          </m:sup>
                          <m:e>
                            <m:r>
                              <a:rPr lang="en-US" sz="2400" i="1">
                                <a:latin typeface="Cambria Math" panose="02040503050406030204" pitchFamily="18" charset="0"/>
                              </a:rPr>
                              <m:t>𝑑𝑞𝑓</m:t>
                            </m:r>
                            <m:d>
                              <m:dPr>
                                <m:ctrlPr>
                                  <a:rPr lang="en-US" sz="2400" i="1">
                                    <a:latin typeface="Cambria Math" panose="02040503050406030204" pitchFamily="18" charset="0"/>
                                  </a:rPr>
                                </m:ctrlPr>
                              </m:dPr>
                              <m:e>
                                <m:r>
                                  <a:rPr lang="en-US" sz="2400" i="1">
                                    <a:latin typeface="Cambria Math" panose="02040503050406030204" pitchFamily="18" charset="0"/>
                                  </a:rPr>
                                  <m:t>𝑞</m:t>
                                </m:r>
                              </m:e>
                            </m:d>
                            <m:r>
                              <a:rPr lang="en-US" sz="2400" i="1">
                                <a:latin typeface="Cambria Math" panose="02040503050406030204" pitchFamily="18" charset="0"/>
                              </a:rPr>
                              <m:t>𝑞</m:t>
                            </m:r>
                          </m:e>
                        </m:nary>
                        <m:r>
                          <a:rPr lang="en-US" sz="2400" i="1">
                            <a:latin typeface="Cambria Math" panose="02040503050406030204" pitchFamily="18" charset="0"/>
                          </a:rPr>
                          <m:t>−1</m:t>
                        </m:r>
                      </m:e>
                    </m:d>
                  </m:oMath>
                </a14:m>
                <a:r>
                  <a:rPr lang="en-US" sz="2400" dirty="0"/>
                  <a:t>.</a:t>
                </a:r>
              </a:p>
            </p:txBody>
          </p:sp>
        </mc:Choice>
        <mc:Fallback xmlns="">
          <p:sp>
            <p:nvSpPr>
              <p:cNvPr id="12" name="Subtitle 2"/>
              <p:cNvSpPr txBox="1">
                <a:spLocks noRot="1" noChangeAspect="1" noMove="1" noResize="1" noEditPoints="1" noAdjustHandles="1" noChangeArrowheads="1" noChangeShapeType="1" noTextEdit="1"/>
              </p:cNvSpPr>
              <p:nvPr/>
            </p:nvSpPr>
            <p:spPr>
              <a:xfrm>
                <a:off x="738131" y="1318557"/>
                <a:ext cx="10532124" cy="5268509"/>
              </a:xfrm>
              <a:prstGeom prst="rect">
                <a:avLst/>
              </a:prstGeom>
              <a:blipFill>
                <a:blip r:embed="rId2"/>
                <a:stretch>
                  <a:fillRect l="-868" t="-161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40713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1" y="172735"/>
            <a:ext cx="12096520" cy="1325563"/>
          </a:xfrm>
        </p:spPr>
        <p:txBody>
          <a:bodyPr>
            <a:normAutofit/>
          </a:bodyPr>
          <a:lstStyle/>
          <a:p>
            <a:pPr lvl="0" algn="ctr"/>
            <a:r>
              <a:rPr lang="en-US" b="1" dirty="0"/>
              <a:t>Maximum Entropy Solution of Satisfied Case (2)</a:t>
            </a:r>
            <a:endParaRPr lang="en-US"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41</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38131" y="1318557"/>
                <a:ext cx="10532124" cy="5268509"/>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Differentiating  </a:t>
                </a:r>
                <a14:m>
                  <m:oMath xmlns:m="http://schemas.openxmlformats.org/officeDocument/2006/math">
                    <m:r>
                      <a:rPr lang="en-US" i="1">
                        <a:latin typeface="Cambria Math" panose="02040503050406030204" pitchFamily="18" charset="0"/>
                      </a:rPr>
                      <m:t>𝐿</m:t>
                    </m:r>
                  </m:oMath>
                </a14:m>
                <a:r>
                  <a:rPr lang="en-US" dirty="0"/>
                  <a:t> with respect to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𝑞</m:t>
                        </m:r>
                      </m:e>
                    </m:d>
                  </m:oMath>
                </a14:m>
                <a:r>
                  <a:rPr lang="en-US" dirty="0"/>
                  <a:t> (you can treat the integration as the limit of summation),</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0</m:t>
                              </m:r>
                            </m:sub>
                          </m:sSub>
                        </m:e>
                      </m:func>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𝜆</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0</m:t>
                          </m:r>
                        </m:sub>
                      </m:sSub>
                      <m:r>
                        <a:rPr lang="en-US" i="1">
                          <a:latin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𝑞</m:t>
                              </m:r>
                            </m:e>
                          </m:d>
                        </m:e>
                      </m:func>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𝑞</m:t>
                      </m:r>
                      <m:r>
                        <a:rPr lang="en-US" i="1">
                          <a:latin typeface="Cambria Math" panose="02040503050406030204" pitchFamily="18" charset="0"/>
                        </a:rPr>
                        <m:t>=0.</m:t>
                      </m:r>
                    </m:oMath>
                  </m:oMathPara>
                </a14:m>
                <a:endParaRPr lang="en-US" dirty="0"/>
              </a:p>
              <a:p>
                <a:pPr marL="0" indent="0">
                  <a:buNone/>
                </a:pPr>
                <a:r>
                  <a:rPr lang="en-US" dirty="0"/>
                  <a:t> </a:t>
                </a:r>
              </a:p>
              <a:p>
                <a:pPr marL="0" indent="0">
                  <a:buNone/>
                </a:pPr>
                <a:r>
                  <a:rPr lang="en-US" dirty="0"/>
                  <a:t>Solution: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𝜇</m:t>
                        </m:r>
                        <m:r>
                          <a:rPr lang="en-US" i="1">
                            <a:latin typeface="Cambria Math" panose="02040503050406030204" pitchFamily="18" charset="0"/>
                          </a:rPr>
                          <m:t>−1−</m:t>
                        </m:r>
                        <m:r>
                          <a:rPr lang="en-US" i="1">
                            <a:latin typeface="Cambria Math" panose="02040503050406030204" pitchFamily="18" charset="0"/>
                          </a:rPr>
                          <m:t>𝜆</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0</m:t>
                            </m:r>
                          </m:sub>
                        </m:sSub>
                      </m:sup>
                    </m:sSup>
                  </m:oMath>
                </a14:m>
                <a:r>
                  <a:rPr lang="en-US" dirty="0"/>
                  <a:t> 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𝜇</m:t>
                        </m:r>
                        <m:r>
                          <a:rPr lang="en-US" i="1">
                            <a:latin typeface="Cambria Math" panose="02040503050406030204" pitchFamily="18" charset="0"/>
                          </a:rPr>
                          <m:t>−1−</m:t>
                        </m:r>
                        <m:r>
                          <a:rPr lang="en-US" i="1">
                            <a:latin typeface="Cambria Math" panose="02040503050406030204" pitchFamily="18" charset="0"/>
                          </a:rPr>
                          <m:t>𝜆</m:t>
                        </m:r>
                        <m:r>
                          <a:rPr lang="en-US" i="1">
                            <a:latin typeface="Cambria Math" panose="02040503050406030204" pitchFamily="18" charset="0"/>
                          </a:rPr>
                          <m:t>𝑞</m:t>
                        </m:r>
                      </m:sup>
                    </m:sSup>
                    <m:r>
                      <a:rPr lang="en-US" i="1">
                        <a:latin typeface="Cambria Math" panose="02040503050406030204" pitchFamily="18" charset="0"/>
                      </a:rPr>
                      <m:t>.</m:t>
                    </m:r>
                  </m:oMath>
                </a14:m>
                <a:endParaRPr lang="en-US" dirty="0"/>
              </a:p>
              <a:p>
                <a:pPr marL="0" indent="0">
                  <a:buNone/>
                </a:pPr>
                <a14:m>
                  <m:oMath xmlns:m="http://schemas.openxmlformats.org/officeDocument/2006/math">
                    <m:r>
                      <a:rPr lang="en-US" i="1">
                        <a:latin typeface="Cambria Math" panose="02040503050406030204" pitchFamily="18" charset="0"/>
                      </a:rPr>
                      <m:t>𝜇</m:t>
                    </m:r>
                  </m:oMath>
                </a14:m>
                <a:r>
                  <a:rPr lang="en-US" dirty="0"/>
                  <a:t> and </a:t>
                </a:r>
                <a14:m>
                  <m:oMath xmlns:m="http://schemas.openxmlformats.org/officeDocument/2006/math">
                    <m:r>
                      <a:rPr lang="en-US" i="1">
                        <a:latin typeface="Cambria Math" panose="02040503050406030204" pitchFamily="18" charset="0"/>
                      </a:rPr>
                      <m:t>𝜆</m:t>
                    </m:r>
                  </m:oMath>
                </a14:m>
                <a:r>
                  <a:rPr lang="en-US" dirty="0"/>
                  <a:t> are determined by the probability and commodity constraints. Solution:</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𝜆</m:t>
                        </m:r>
                      </m:num>
                      <m:den>
                        <m:r>
                          <a:rPr lang="en-US" i="1">
                            <a:latin typeface="Cambria Math" panose="02040503050406030204" pitchFamily="18" charset="0"/>
                          </a:rPr>
                          <m:t>1+</m:t>
                        </m:r>
                        <m:r>
                          <a:rPr lang="en-US" i="1">
                            <a:latin typeface="Cambria Math" panose="02040503050406030204" pitchFamily="18" charset="0"/>
                          </a:rPr>
                          <m:t>𝜆</m:t>
                        </m:r>
                      </m:den>
                    </m:f>
                  </m:oMath>
                </a14:m>
                <a:r>
                  <a:rPr lang="en-US" dirty="0"/>
                  <a:t> 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0</m:t>
                            </m:r>
                          </m:sub>
                        </m:sSub>
                        <m:r>
                          <a:rPr lang="en-US" i="1">
                            <a:latin typeface="Cambria Math" panose="02040503050406030204" pitchFamily="18" charset="0"/>
                          </a:rPr>
                          <m:t>)</m:t>
                        </m:r>
                      </m:sup>
                    </m:sSup>
                    <m:r>
                      <a:rPr lang="en-US" i="1">
                        <a:latin typeface="Cambria Math" panose="02040503050406030204" pitchFamily="18" charset="0"/>
                      </a:rPr>
                      <m:t> </m:t>
                    </m:r>
                  </m:oMath>
                </a14:m>
                <a:r>
                  <a:rPr lang="en-US" dirty="0"/>
                  <a:t>where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0</m:t>
                                </m:r>
                              </m:sub>
                            </m:sSub>
                          </m:den>
                        </m:f>
                      </m:e>
                    </m:ra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p:txBody>
          </p:sp>
        </mc:Choice>
        <mc:Fallback xmlns="">
          <p:sp>
            <p:nvSpPr>
              <p:cNvPr id="12" name="Subtitle 2"/>
              <p:cNvSpPr txBox="1">
                <a:spLocks noRot="1" noChangeAspect="1" noMove="1" noResize="1" noEditPoints="1" noAdjustHandles="1" noChangeArrowheads="1" noChangeShapeType="1" noTextEdit="1"/>
              </p:cNvSpPr>
              <p:nvPr/>
            </p:nvSpPr>
            <p:spPr>
              <a:xfrm>
                <a:off x="738131" y="1318557"/>
                <a:ext cx="10532124" cy="5268509"/>
              </a:xfrm>
              <a:prstGeom prst="rect">
                <a:avLst/>
              </a:prstGeom>
              <a:blipFill>
                <a:blip r:embed="rId2"/>
                <a:stretch>
                  <a:fillRect l="-1157" t="-1850" r="-34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70939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1" y="172735"/>
            <a:ext cx="12096520" cy="1325563"/>
          </a:xfrm>
        </p:spPr>
        <p:txBody>
          <a:bodyPr>
            <a:normAutofit/>
          </a:bodyPr>
          <a:lstStyle/>
          <a:p>
            <a:pPr lvl="0" algn="ctr"/>
            <a:r>
              <a:rPr lang="en-US" b="1" dirty="0"/>
              <a:t>Maximum Entropy Solution of Satisfied Case (3)</a:t>
            </a:r>
            <a:endParaRPr lang="en-US"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42</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901936" y="4826895"/>
                <a:ext cx="3622495" cy="179113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oMath>
                </a14:m>
                <a:r>
                  <a:rPr lang="en-US" sz="2400" dirty="0"/>
                  <a:t> of the model is significantly different from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oMath>
                </a14:m>
                <a:r>
                  <a:rPr lang="en-US" sz="2400" dirty="0"/>
                  <a:t> of the maximum entropy solution, except in the neighborhood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=0.5.</m:t>
                    </m:r>
                  </m:oMath>
                </a14:m>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901936" y="4826895"/>
                <a:ext cx="3622495" cy="1791135"/>
              </a:xfrm>
              <a:prstGeom prst="rect">
                <a:avLst/>
              </a:prstGeom>
              <a:blipFill>
                <a:blip r:embed="rId2"/>
                <a:stretch>
                  <a:fillRect l="-2694" t="-4762" r="-3367" b="-4762"/>
                </a:stretch>
              </a:blipFill>
              <a:ln>
                <a:noFill/>
              </a:ln>
            </p:spPr>
            <p:txBody>
              <a:bodyPr/>
              <a:lstStyle/>
              <a:p>
                <a:r>
                  <a:rPr lang="en-US">
                    <a:noFill/>
                  </a:rPr>
                  <a:t> </a:t>
                </a:r>
              </a:p>
            </p:txBody>
          </p:sp>
        </mc:Fallback>
      </mc:AlternateContent>
      <p:graphicFrame>
        <p:nvGraphicFramePr>
          <p:cNvPr id="5" name="Chart 4"/>
          <p:cNvGraphicFramePr>
            <a:graphicFrameLocks noChangeAspect="1"/>
          </p:cNvGraphicFramePr>
          <p:nvPr>
            <p:extLst>
              <p:ext uri="{D42A27DB-BD31-4B8C-83A1-F6EECF244321}">
                <p14:modId xmlns:p14="http://schemas.microsoft.com/office/powerpoint/2010/main" val="581344521"/>
              </p:ext>
            </p:extLst>
          </p:nvPr>
        </p:nvGraphicFramePr>
        <p:xfrm>
          <a:off x="901936" y="1468939"/>
          <a:ext cx="3751898" cy="31451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5713259"/>
              </p:ext>
            </p:extLst>
          </p:nvPr>
        </p:nvGraphicFramePr>
        <p:xfrm>
          <a:off x="5383006" y="1386189"/>
          <a:ext cx="3120595" cy="25655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1713637778"/>
              </p:ext>
            </p:extLst>
          </p:nvPr>
        </p:nvGraphicFramePr>
        <p:xfrm>
          <a:off x="8570468" y="3719815"/>
          <a:ext cx="3126486" cy="256559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95462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1" y="172735"/>
            <a:ext cx="12096520" cy="1325563"/>
          </a:xfrm>
        </p:spPr>
        <p:txBody>
          <a:bodyPr>
            <a:normAutofit/>
          </a:bodyPr>
          <a:lstStyle/>
          <a:p>
            <a:pPr lvl="0" algn="ctr"/>
            <a:r>
              <a:rPr lang="en-US" b="1" dirty="0"/>
              <a:t>Entropy of Satisfied Case</a:t>
            </a:r>
            <a:endParaRPr lang="en-US"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43</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1155936" y="1312033"/>
                <a:ext cx="9850731" cy="222703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Maximum entropy</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e>
                      </m:func>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e>
                          </m:func>
                        </m:num>
                        <m:den>
                          <m:r>
                            <a:rPr lang="en-US" sz="2400" i="1">
                              <a:latin typeface="Cambria Math" panose="02040503050406030204" pitchFamily="18" charset="0"/>
                            </a:rPr>
                            <m:t>𝜆</m:t>
                          </m:r>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0</m:t>
                              </m:r>
                            </m:sub>
                          </m:sSub>
                        </m:num>
                        <m:den>
                          <m:r>
                            <a:rPr lang="en-US" sz="2400" i="1">
                              <a:latin typeface="Cambria Math" panose="02040503050406030204" pitchFamily="18" charset="0"/>
                            </a:rPr>
                            <m:t>𝜆</m:t>
                          </m:r>
                        </m:den>
                      </m:f>
                      <m:r>
                        <a:rPr lang="en-US" sz="2400" i="1">
                          <a:latin typeface="Cambria Math" panose="02040503050406030204" pitchFamily="18" charset="0"/>
                        </a:rPr>
                        <m:t>.</m:t>
                      </m:r>
                    </m:oMath>
                  </m:oMathPara>
                </a14:m>
                <a:endParaRPr lang="en-US" sz="2400" dirty="0"/>
              </a:p>
              <a:p>
                <a:pPr marL="0" indent="0">
                  <a:buNone/>
                </a:pPr>
                <a:r>
                  <a:rPr lang="en-US" sz="2400" dirty="0"/>
                  <a:t> The entropy of </a:t>
                </a:r>
                <a:r>
                  <a:rPr lang="en-US" sz="2400" dirty="0" err="1"/>
                  <a:t>Chakraborti’s</a:t>
                </a:r>
                <a:r>
                  <a:rPr lang="en-US" sz="2400" dirty="0"/>
                  <a:t> model is lower than the maximum entropy:</a:t>
                </a:r>
              </a:p>
              <a:p>
                <a:pPr marL="0" indent="0" algn="ctr">
                  <a:buNone/>
                </a:pPr>
                <a:r>
                  <a:rPr lang="en-US" sz="2400" dirty="0"/>
                  <a:t> </a:t>
                </a:r>
                <a14:m>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e>
                    </m:func>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e>
                    </m:d>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ln</m:t>
                        </m:r>
                      </m:fName>
                      <m:e>
                        <m:d>
                          <m:dPr>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e>
                        </m:d>
                      </m:e>
                    </m:func>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1155936" y="1312033"/>
                <a:ext cx="9850731" cy="2227035"/>
              </a:xfrm>
              <a:prstGeom prst="rect">
                <a:avLst/>
              </a:prstGeom>
              <a:blipFill>
                <a:blip r:embed="rId2"/>
                <a:stretch>
                  <a:fillRect l="-990" t="-3825"/>
                </a:stretch>
              </a:blipFill>
              <a:ln>
                <a:noFill/>
              </a:ln>
            </p:spPr>
            <p:txBody>
              <a:bodyPr/>
              <a:lstStyle/>
              <a:p>
                <a:r>
                  <a:rPr lang="en-US">
                    <a:noFill/>
                  </a:rPr>
                  <a:t> </a:t>
                </a:r>
              </a:p>
            </p:txBody>
          </p:sp>
        </mc:Fallback>
      </mc:AlternateContent>
      <p:graphicFrame>
        <p:nvGraphicFramePr>
          <p:cNvPr id="9" name="Chart 8"/>
          <p:cNvGraphicFramePr>
            <a:graphicFrameLocks noChangeAspect="1"/>
          </p:cNvGraphicFramePr>
          <p:nvPr>
            <p:extLst>
              <p:ext uri="{D42A27DB-BD31-4B8C-83A1-F6EECF244321}">
                <p14:modId xmlns:p14="http://schemas.microsoft.com/office/powerpoint/2010/main" val="2846427648"/>
              </p:ext>
            </p:extLst>
          </p:nvPr>
        </p:nvGraphicFramePr>
        <p:xfrm>
          <a:off x="3897842" y="3521392"/>
          <a:ext cx="3457575" cy="3017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129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a:t>
            </a:r>
          </a:p>
        </p:txBody>
      </p:sp>
      <p:sp>
        <p:nvSpPr>
          <p:cNvPr id="3" name="Content Placeholder 2"/>
          <p:cNvSpPr>
            <a:spLocks noGrp="1"/>
          </p:cNvSpPr>
          <p:nvPr>
            <p:ph idx="1"/>
          </p:nvPr>
        </p:nvSpPr>
        <p:spPr/>
        <p:txBody>
          <a:bodyPr>
            <a:normAutofit/>
          </a:bodyPr>
          <a:lstStyle/>
          <a:p>
            <a:r>
              <a:rPr lang="en-US" sz="2400" dirty="0"/>
              <a:t>Although </a:t>
            </a:r>
            <a:r>
              <a:rPr lang="en-US" sz="2400" dirty="0" err="1"/>
              <a:t>Chakraborti’s</a:t>
            </a:r>
            <a:r>
              <a:rPr lang="en-US" sz="2400" dirty="0"/>
              <a:t> model was obtained by transaction processes analogous to the kinetic theory of gases that obeys the Boltzmann equation, the final commodity distribution has not reached the maximum entropy.</a:t>
            </a:r>
          </a:p>
          <a:p>
            <a:r>
              <a:rPr lang="en-US" sz="2400" dirty="0"/>
              <a:t>This is probably due to the restrictions of the allowed transactions. For example, transactions within buying agents and transactions within selling agents are not allowed. Also, large step sizes may not lead to the equilibrium state.</a:t>
            </a:r>
          </a:p>
          <a:p>
            <a:r>
              <a:rPr lang="en-US" sz="2400" dirty="0"/>
              <a:t>This also implies that </a:t>
            </a:r>
            <a:r>
              <a:rPr lang="en-US" sz="2400" dirty="0" err="1"/>
              <a:t>Chakraborti’s</a:t>
            </a:r>
            <a:r>
              <a:rPr lang="en-US" sz="2400" dirty="0"/>
              <a:t> model is not stable. If additional transaction mechanisms were present, the model may evolve to states with higher entropy.</a:t>
            </a:r>
          </a:p>
          <a:p>
            <a:endParaRPr lang="en-US" sz="2400" dirty="0"/>
          </a:p>
        </p:txBody>
      </p:sp>
      <p:sp>
        <p:nvSpPr>
          <p:cNvPr id="4" name="Slide Number Placeholder 3"/>
          <p:cNvSpPr>
            <a:spLocks noGrp="1"/>
          </p:cNvSpPr>
          <p:nvPr>
            <p:ph type="sldNum" sz="quarter" idx="12"/>
          </p:nvPr>
        </p:nvSpPr>
        <p:spPr/>
        <p:txBody>
          <a:bodyPr/>
          <a:lstStyle/>
          <a:p>
            <a:fld id="{93CFEB5B-16A8-4DEE-BB2E-0D48B630DA04}" type="slidenum">
              <a:rPr lang="en-US" smtClean="0"/>
              <a:t>44</a:t>
            </a:fld>
            <a:endParaRPr lang="en-US"/>
          </a:p>
        </p:txBody>
      </p:sp>
    </p:spTree>
    <p:extLst>
      <p:ext uri="{BB962C8B-B14F-4D97-AF65-F5344CB8AC3E}">
        <p14:creationId xmlns:p14="http://schemas.microsoft.com/office/powerpoint/2010/main" val="2117737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1" y="172735"/>
            <a:ext cx="12096520" cy="1325563"/>
          </a:xfrm>
        </p:spPr>
        <p:txBody>
          <a:bodyPr>
            <a:normAutofit/>
          </a:bodyPr>
          <a:lstStyle/>
          <a:p>
            <a:pPr lvl="0" algn="ctr"/>
            <a:r>
              <a:rPr lang="en-US" sz="4000" b="1" dirty="0"/>
              <a:t>Limited Money Supply and Limited Supply of Commodity</a:t>
            </a:r>
            <a:endParaRPr lang="en-US" sz="4000" b="1" baseline="30000" dirty="0"/>
          </a:p>
        </p:txBody>
      </p:sp>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45</a:t>
            </a:fld>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Subtitle 2"/>
              <p:cNvSpPr txBox="1">
                <a:spLocks/>
              </p:cNvSpPr>
              <p:nvPr/>
            </p:nvSpPr>
            <p:spPr>
              <a:xfrm>
                <a:off x="738131" y="1233893"/>
                <a:ext cx="6464226" cy="5288092"/>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When money supply is limited, some buying agents cannot have enough money to purchase the required quantity of commodity. </a:t>
                </a:r>
              </a:p>
              <a:p>
                <a:pPr marL="0" indent="0">
                  <a:buNone/>
                </a:pPr>
                <a:r>
                  <a:rPr lang="en-US" sz="2400" dirty="0"/>
                  <a:t>In the frustrated cases, the fraction of satisfied agents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e>
                    </m:d>
                  </m:oMath>
                </a14:m>
                <a:r>
                  <a:rPr lang="en-US" sz="2400" dirty="0"/>
                  <a:t> decreases with the money supply </a:t>
                </a:r>
                <a14:m>
                  <m:oMath xmlns:m="http://schemas.openxmlformats.org/officeDocument/2006/math">
                    <m:r>
                      <a:rPr lang="en-US" sz="2400" i="1">
                        <a:latin typeface="Cambria Math" panose="02040503050406030204" pitchFamily="18" charset="0"/>
                      </a:rPr>
                      <m:t>𝑀</m:t>
                    </m:r>
                  </m:oMath>
                </a14:m>
                <a:r>
                  <a:rPr lang="en-US" sz="2400" dirty="0"/>
                  <a:t>. </a:t>
                </a:r>
              </a:p>
              <a:p>
                <a:pPr marL="0" indent="0">
                  <a:buNone/>
                </a:pPr>
                <a:r>
                  <a:rPr lang="en-US" sz="2400" dirty="0"/>
                  <a:t>The minimum amount of money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0</m:t>
                        </m:r>
                      </m:sub>
                    </m:sSub>
                  </m:oMath>
                </a14:m>
                <a:r>
                  <a:rPr lang="en-US" sz="2400" dirty="0"/>
                  <a:t> needed for the smooth functioning of the market depends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oMath>
                </a14:m>
                <a:r>
                  <a:rPr lang="en-US" sz="2400" dirty="0"/>
                  <a:t> (= </a:t>
                </a:r>
                <a14:m>
                  <m:oMath xmlns:m="http://schemas.openxmlformats.org/officeDocument/2006/math">
                    <m:r>
                      <a:rPr lang="en-US" sz="2400" i="1">
                        <a:latin typeface="Cambria Math" panose="02040503050406030204" pitchFamily="18" charset="0"/>
                      </a:rPr>
                      <m:t>𝑔</m:t>
                    </m:r>
                  </m:oMath>
                </a14:m>
                <a:r>
                  <a:rPr lang="en-US" sz="2400" dirty="0"/>
                  <a:t> for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0</m:t>
                        </m:r>
                      </m:sub>
                    </m:sSub>
                    <m:r>
                      <a:rPr lang="en-US" sz="2400" i="1">
                        <a:latin typeface="Cambria Math" panose="02040503050406030204" pitchFamily="18" charset="0"/>
                      </a:rPr>
                      <m:t>〉</m:t>
                    </m:r>
                  </m:oMath>
                </a14:m>
                <a:r>
                  <a:rPr lang="en-US" sz="2400" dirty="0"/>
                  <a:t>).</a:t>
                </a:r>
              </a:p>
              <a:p>
                <a:pPr marL="0" indent="0" algn="ctr">
                  <a:buNone/>
                </a:pPr>
                <a:endParaRPr lang="en-US" sz="2400" dirty="0"/>
              </a:p>
              <a:p>
                <a:pPr marL="0" indent="0">
                  <a:spcBef>
                    <a:spcPts val="600"/>
                  </a:spcBef>
                  <a:buNone/>
                </a:pPr>
                <a:endParaRPr lang="en-US" sz="2400" dirty="0"/>
              </a:p>
            </p:txBody>
          </p:sp>
        </mc:Choice>
        <mc:Fallback xmlns="">
          <p:sp>
            <p:nvSpPr>
              <p:cNvPr id="12" name="Subtitle 2"/>
              <p:cNvSpPr txBox="1">
                <a:spLocks noRot="1" noChangeAspect="1" noMove="1" noResize="1" noEditPoints="1" noAdjustHandles="1" noChangeArrowheads="1" noChangeShapeType="1" noTextEdit="1"/>
              </p:cNvSpPr>
              <p:nvPr/>
            </p:nvSpPr>
            <p:spPr>
              <a:xfrm>
                <a:off x="738131" y="1233893"/>
                <a:ext cx="6464226" cy="5288092"/>
              </a:xfrm>
              <a:prstGeom prst="rect">
                <a:avLst/>
              </a:prstGeom>
              <a:blipFill>
                <a:blip r:embed="rId2"/>
                <a:stretch>
                  <a:fillRect l="-1415" t="-1613" r="-1981"/>
                </a:stretch>
              </a:blipFill>
              <a:ln>
                <a:noFill/>
              </a:ln>
            </p:spPr>
            <p:txBody>
              <a:bodyPr/>
              <a:lstStyle/>
              <a:p>
                <a:r>
                  <a:rPr lang="en-US">
                    <a:noFill/>
                  </a:rPr>
                  <a:t> </a:t>
                </a:r>
              </a:p>
            </p:txBody>
          </p:sp>
        </mc:Fallback>
      </mc:AlternateContent>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7607567" y="1233893"/>
            <a:ext cx="4196715" cy="4900930"/>
          </a:xfrm>
          <a:prstGeom prst="rect">
            <a:avLst/>
          </a:prstGeom>
        </p:spPr>
      </p:pic>
    </p:spTree>
    <p:extLst>
      <p:ext uri="{BB962C8B-B14F-4D97-AF65-F5344CB8AC3E}">
        <p14:creationId xmlns:p14="http://schemas.microsoft.com/office/powerpoint/2010/main" val="167508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136" y="301924"/>
            <a:ext cx="10261600" cy="712188"/>
          </a:xfrm>
        </p:spPr>
        <p:txBody>
          <a:bodyPr>
            <a:normAutofit/>
          </a:bodyPr>
          <a:lstStyle/>
          <a:p>
            <a:r>
              <a:rPr lang="en-US" sz="4400" b="1" dirty="0"/>
              <a:t>Energy Distribution: Maximum Entropy</a:t>
            </a:r>
            <a:endParaRPr lang="en-US" sz="4000" b="1"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37610" y="1126895"/>
                <a:ext cx="11220989" cy="5516084"/>
              </a:xfrm>
            </p:spPr>
            <p:txBody>
              <a:bodyPr>
                <a:normAutofit/>
              </a:bodyPr>
              <a:lstStyle/>
              <a:p>
                <a:pPr algn="l"/>
                <a:r>
                  <a:rPr lang="en-US" b="1" dirty="0"/>
                  <a:t>Entropy</a:t>
                </a:r>
              </a:p>
              <a:p>
                <a:pPr algn="l"/>
                <a:r>
                  <a:rPr lang="en-US" dirty="0"/>
                  <a:t>To obtain the energy distribution of </a:t>
                </a:r>
                <a14:m>
                  <m:oMath xmlns:m="http://schemas.openxmlformats.org/officeDocument/2006/math">
                    <m:r>
                      <a:rPr lang="en-US" i="1" dirty="0" smtClean="0">
                        <a:latin typeface="Cambria Math" panose="02040503050406030204" pitchFamily="18" charset="0"/>
                      </a:rPr>
                      <m:t>𝑁</m:t>
                    </m:r>
                  </m:oMath>
                </a14:m>
                <a:r>
                  <a:rPr lang="en-US" dirty="0"/>
                  <a:t> molecules, we discretize the kinetic energy of the molecules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We consider the probability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molecules have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 The number of states:</a:t>
                </a:r>
              </a:p>
              <a:p>
                <a:pPr algn="l"/>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Ω</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den>
                      </m:f>
                      <m:r>
                        <a:rPr lang="en-US" i="1">
                          <a:latin typeface="Cambria Math" panose="02040503050406030204" pitchFamily="18" charset="0"/>
                        </a:rPr>
                        <m:t>.</m:t>
                      </m:r>
                    </m:oMath>
                  </m:oMathPara>
                </a14:m>
                <a:endParaRPr lang="en-US" dirty="0"/>
              </a:p>
              <a:p>
                <a:pPr algn="l"/>
                <a:r>
                  <a:rPr lang="en-US" dirty="0"/>
                  <a:t>Entropy:</a:t>
                </a:r>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m:rPr>
                              <m:sty m:val="p"/>
                            </m:rPr>
                            <a:rPr lang="en-US" b="0" i="0" smtClean="0">
                              <a:latin typeface="Cambria Math" panose="02040503050406030204" pitchFamily="18" charset="0"/>
                            </a:rPr>
                            <m:t>Ω</m:t>
                          </m:r>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i="1">
                              <a:latin typeface="Cambria Math" panose="02040503050406030204" pitchFamily="18" charset="0"/>
                            </a:rPr>
                            <m:t>𝑁</m:t>
                          </m:r>
                          <m:r>
                            <a:rPr lang="en-US" i="1">
                              <a:latin typeface="Cambria Math" panose="02040503050406030204" pitchFamily="18" charset="0"/>
                            </a:rPr>
                            <m:t>! </m:t>
                          </m:r>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e>
                      </m:func>
                      <m:r>
                        <a:rPr lang="en-US" i="1">
                          <a:latin typeface="Cambria Math" panose="02040503050406030204" pitchFamily="18" charset="0"/>
                        </a:rPr>
                        <m:t>−⋯).</m:t>
                      </m:r>
                    </m:oMath>
                  </m:oMathPara>
                </a14:m>
                <a:endParaRPr lang="en-US" dirty="0"/>
              </a:p>
              <a:p>
                <a:pPr algn="l"/>
                <a:r>
                  <a:rPr lang="en-US" dirty="0" err="1"/>
                  <a:t>Stirling’s</a:t>
                </a:r>
                <a:r>
                  <a:rPr lang="en-US" dirty="0"/>
                  <a:t> formula: For large </a:t>
                </a:r>
                <a14:m>
                  <m:oMath xmlns:m="http://schemas.openxmlformats.org/officeDocument/2006/math">
                    <m:r>
                      <a:rPr lang="en-US" i="1" dirty="0">
                        <a:latin typeface="Cambria Math" panose="02040503050406030204" pitchFamily="18" charset="0"/>
                      </a:rPr>
                      <m:t>𝑁</m:t>
                    </m:r>
                    <m:r>
                      <a:rPr lang="en-US" b="0" i="1" dirty="0" smtClean="0">
                        <a:latin typeface="Cambria Math" panose="02040503050406030204" pitchFamily="18" charset="0"/>
                      </a:rPr>
                      <m:t>,</m:t>
                    </m:r>
                  </m:oMath>
                </a14:m>
                <a:endParaRPr lang="en-US" dirty="0"/>
              </a:p>
              <a:p>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𝑁</m:t>
                        </m:r>
                        <m:r>
                          <a:rPr lang="en-US" b="0" i="1" smtClean="0">
                            <a:latin typeface="Cambria Math" panose="02040503050406030204" pitchFamily="18" charset="0"/>
                          </a:rPr>
                          <m:t>!</m:t>
                        </m:r>
                      </m:e>
                    </m:func>
                    <m:r>
                      <a:rPr lang="en-US" b="0" i="1" smtClean="0">
                        <a:latin typeface="Cambria Math" panose="02040503050406030204" pitchFamily="18" charset="0"/>
                      </a:rPr>
                      <m:t>≈</m:t>
                    </m:r>
                    <m:r>
                      <a:rPr lang="en-US" b="0" i="1" smtClean="0">
                        <a:latin typeface="Cambria Math" panose="02040503050406030204" pitchFamily="18" charset="0"/>
                      </a:rPr>
                      <m:t>𝑁</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𝑁</m:t>
                        </m:r>
                      </m:e>
                    </m:func>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b="0" dirty="0"/>
              </a:p>
              <a:p>
                <a:pPr algn="l"/>
                <a:r>
                  <a:rPr lang="en-US" dirty="0"/>
                  <a:t>The entropy is simplified to</a:t>
                </a:r>
              </a:p>
              <a:p>
                <a:pPr algn="l"/>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r>
                        <a:rPr lang="en-US" i="1">
                          <a:latin typeface="Cambria Math" panose="02040503050406030204" pitchFamily="18" charset="0"/>
                        </a:rPr>
                        <m:t>(</m:t>
                      </m:r>
                      <m:r>
                        <a:rPr lang="en-US" b="0" i="1" smtClean="0">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𝑁</m:t>
                          </m:r>
                          <m:r>
                            <a:rPr lang="en-US" i="1">
                              <a:latin typeface="Cambria Math" panose="02040503050406030204" pitchFamily="18" charset="0"/>
                            </a:rPr>
                            <m:t> </m:t>
                          </m:r>
                        </m:e>
                      </m:func>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e>
                      </m:func>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e>
                      </m:func>
                      <m:r>
                        <a:rPr lang="en-US" i="1">
                          <a:latin typeface="Cambria Math" panose="02040503050406030204" pitchFamily="18" charset="0"/>
                        </a:rPr>
                        <m:t>−⋯)</m:t>
                      </m:r>
                    </m:oMath>
                  </m:oMathPara>
                </a14:m>
                <a:endParaRPr lang="en-US" dirty="0"/>
              </a:p>
              <a:p>
                <a:pPr algn="l"/>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d>
                        <m:dPr>
                          <m:ctrlPr>
                            <a:rPr lang="en-US" i="1">
                              <a:latin typeface="Cambria Math" panose="02040503050406030204" pitchFamily="18" charset="0"/>
                            </a:rPr>
                          </m:ctrlPr>
                        </m:dPr>
                        <m:e>
                          <m:r>
                            <a:rPr lang="en-US" i="1">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num>
                            <m:den>
                              <m:r>
                                <a:rPr lang="en-US" b="0" i="1" smtClean="0">
                                  <a:latin typeface="Cambria Math" panose="02040503050406030204" pitchFamily="18" charset="0"/>
                                </a:rPr>
                                <m:t>𝑁</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num>
                                <m:den>
                                  <m:r>
                                    <a:rPr lang="en-US" b="0" i="1" smtClean="0">
                                      <a:latin typeface="Cambria Math" panose="02040503050406030204" pitchFamily="18" charset="0"/>
                                    </a:rPr>
                                    <m:t>𝑁</m:t>
                                  </m:r>
                                </m:den>
                              </m:f>
                            </m:e>
                          </m:func>
                          <m:r>
                            <a:rPr lang="en-US" i="1">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num>
                            <m:den>
                              <m:r>
                                <a:rPr lang="en-US" b="0" i="1" smtClean="0">
                                  <a:latin typeface="Cambria Math" panose="02040503050406030204" pitchFamily="18" charset="0"/>
                                </a:rPr>
                                <m:t>𝑁</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num>
                                <m:den>
                                  <m:r>
                                    <a:rPr lang="en-US" b="0" i="1" smtClean="0">
                                      <a:latin typeface="Cambria Math" panose="02040503050406030204" pitchFamily="18" charset="0"/>
                                    </a:rPr>
                                    <m:t>𝑁</m:t>
                                  </m:r>
                                </m:den>
                              </m:f>
                            </m:e>
                          </m:func>
                          <m:r>
                            <a:rPr lang="en-US" i="1">
                              <a:latin typeface="Cambria Math" panose="02040503050406030204" pitchFamily="18" charset="0"/>
                            </a:rPr>
                            <m:t>−⋯</m:t>
                          </m:r>
                        </m:e>
                      </m:d>
                      <m:r>
                        <a:rPr lang="en-US" i="1">
                          <a:latin typeface="Cambria Math" panose="02040503050406030204" pitchFamily="18" charset="0"/>
                        </a:rPr>
                        <m:t>.</m:t>
                      </m:r>
                    </m:oMath>
                  </m:oMathPara>
                </a14:m>
                <a:endParaRPr lang="en-US" dirty="0"/>
              </a:p>
              <a:p>
                <a:pPr algn="l"/>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37610" y="1126895"/>
                <a:ext cx="11220989" cy="5516084"/>
              </a:xfrm>
              <a:blipFill>
                <a:blip r:embed="rId2"/>
                <a:stretch>
                  <a:fillRect l="-870" t="-154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5</a:t>
            </a:fld>
            <a:endParaRPr lang="en-US" sz="1400" dirty="0">
              <a:solidFill>
                <a:schemeClr val="tx1"/>
              </a:solidFill>
            </a:endParaRPr>
          </a:p>
        </p:txBody>
      </p:sp>
    </p:spTree>
    <p:extLst>
      <p:ext uri="{BB962C8B-B14F-4D97-AF65-F5344CB8AC3E}">
        <p14:creationId xmlns:p14="http://schemas.microsoft.com/office/powerpoint/2010/main" val="193740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580" y="298399"/>
            <a:ext cx="11023023" cy="773616"/>
          </a:xfrm>
        </p:spPr>
        <p:txBody>
          <a:bodyPr>
            <a:normAutofit/>
          </a:bodyPr>
          <a:lstStyle/>
          <a:p>
            <a:pPr algn="ctr"/>
            <a:r>
              <a:rPr lang="en-US" sz="4000" b="1" dirty="0"/>
              <a:t>An Analogy of Maximum Entropy: The Haunted Castle</a:t>
            </a:r>
          </a:p>
        </p:txBody>
      </p:sp>
      <p:sp>
        <p:nvSpPr>
          <p:cNvPr id="4" name="Slide Number Placeholder 3"/>
          <p:cNvSpPr>
            <a:spLocks noGrp="1"/>
          </p:cNvSpPr>
          <p:nvPr>
            <p:ph type="sldNum" sz="quarter" idx="12"/>
          </p:nvPr>
        </p:nvSpPr>
        <p:spPr/>
        <p:txBody>
          <a:bodyPr/>
          <a:lstStyle/>
          <a:p>
            <a:fld id="{2FA01584-1747-4A2F-8BCD-9FA708817875}" type="slidenum">
              <a:rPr lang="en-US" smtClean="0"/>
              <a:t>6</a:t>
            </a:fld>
            <a:endParaRPr lang="en-US"/>
          </a:p>
        </p:txBody>
      </p:sp>
      <p:grpSp>
        <p:nvGrpSpPr>
          <p:cNvPr id="6" name="Group 1"/>
          <p:cNvGrpSpPr>
            <a:grpSpLocks noChangeAspect="1"/>
          </p:cNvGrpSpPr>
          <p:nvPr/>
        </p:nvGrpSpPr>
        <p:grpSpPr bwMode="auto">
          <a:xfrm>
            <a:off x="3213654" y="1541603"/>
            <a:ext cx="5403731" cy="2192908"/>
            <a:chOff x="2355" y="10815"/>
            <a:chExt cx="6029" cy="2447"/>
          </a:xfrm>
        </p:grpSpPr>
        <p:sp>
          <p:nvSpPr>
            <p:cNvPr id="7" name="AutoShape 19"/>
            <p:cNvSpPr>
              <a:spLocks noChangeAspect="1" noChangeArrowheads="1" noTextEdit="1"/>
            </p:cNvSpPr>
            <p:nvPr/>
          </p:nvSpPr>
          <p:spPr bwMode="auto">
            <a:xfrm>
              <a:off x="2355" y="10815"/>
              <a:ext cx="6029" cy="24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18"/>
            <p:cNvSpPr>
              <a:spLocks noChangeArrowheads="1"/>
            </p:cNvSpPr>
            <p:nvPr/>
          </p:nvSpPr>
          <p:spPr bwMode="auto">
            <a:xfrm>
              <a:off x="4190" y="10815"/>
              <a:ext cx="2446" cy="2447"/>
            </a:xfrm>
            <a:prstGeom prst="rect">
              <a:avLst/>
            </a:prstGeom>
            <a:solidFill>
              <a:srgbClr val="99FFCC"/>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9" name="Rectangle 17"/>
            <p:cNvSpPr>
              <a:spLocks noChangeArrowheads="1"/>
            </p:cNvSpPr>
            <p:nvPr/>
          </p:nvSpPr>
          <p:spPr bwMode="auto">
            <a:xfrm>
              <a:off x="2879" y="11951"/>
              <a:ext cx="1311" cy="1311"/>
            </a:xfrm>
            <a:prstGeom prst="rect">
              <a:avLst/>
            </a:prstGeom>
            <a:solidFill>
              <a:srgbClr val="FFFF00"/>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0" name="Rectangle 16"/>
            <p:cNvSpPr>
              <a:spLocks noChangeArrowheads="1"/>
            </p:cNvSpPr>
            <p:nvPr/>
          </p:nvSpPr>
          <p:spPr bwMode="auto">
            <a:xfrm>
              <a:off x="6636" y="10815"/>
              <a:ext cx="1224" cy="1223"/>
            </a:xfrm>
            <a:prstGeom prst="rect">
              <a:avLst/>
            </a:prstGeom>
            <a:solidFill>
              <a:srgbClr val="FF0000"/>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1" name="Rectangle 15"/>
            <p:cNvSpPr>
              <a:spLocks noChangeArrowheads="1"/>
            </p:cNvSpPr>
            <p:nvPr/>
          </p:nvSpPr>
          <p:spPr bwMode="auto">
            <a:xfrm>
              <a:off x="3491" y="11252"/>
              <a:ext cx="699" cy="699"/>
            </a:xfrm>
            <a:prstGeom prst="rect">
              <a:avLst/>
            </a:prstGeom>
            <a:solidFill>
              <a:srgbClr val="CC66FF"/>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2" name="Rectangle 14"/>
            <p:cNvSpPr>
              <a:spLocks noChangeArrowheads="1"/>
            </p:cNvSpPr>
            <p:nvPr/>
          </p:nvSpPr>
          <p:spPr bwMode="auto">
            <a:xfrm>
              <a:off x="6636" y="12039"/>
              <a:ext cx="699" cy="699"/>
            </a:xfrm>
            <a:prstGeom prst="rect">
              <a:avLst/>
            </a:prstGeom>
            <a:solidFill>
              <a:srgbClr val="CC66FF"/>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 name="Rectangle 13"/>
            <p:cNvSpPr>
              <a:spLocks noChangeArrowheads="1"/>
            </p:cNvSpPr>
            <p:nvPr/>
          </p:nvSpPr>
          <p:spPr bwMode="auto">
            <a:xfrm>
              <a:off x="2530" y="11951"/>
              <a:ext cx="349" cy="437"/>
            </a:xfrm>
            <a:prstGeom prst="rect">
              <a:avLst/>
            </a:prstGeom>
            <a:solidFill>
              <a:srgbClr val="66FF33"/>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4" name="Rectangle 12"/>
            <p:cNvSpPr>
              <a:spLocks noChangeArrowheads="1"/>
            </p:cNvSpPr>
            <p:nvPr/>
          </p:nvSpPr>
          <p:spPr bwMode="auto">
            <a:xfrm>
              <a:off x="7860" y="11602"/>
              <a:ext cx="349" cy="436"/>
            </a:xfrm>
            <a:prstGeom prst="rect">
              <a:avLst/>
            </a:prstGeom>
            <a:solidFill>
              <a:srgbClr val="FF99FF"/>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5" name="Rectangle 11"/>
            <p:cNvSpPr>
              <a:spLocks noChangeArrowheads="1"/>
            </p:cNvSpPr>
            <p:nvPr/>
          </p:nvSpPr>
          <p:spPr bwMode="auto">
            <a:xfrm>
              <a:off x="2530" y="11689"/>
              <a:ext cx="175" cy="262"/>
            </a:xfrm>
            <a:prstGeom prst="rect">
              <a:avLst/>
            </a:prstGeom>
            <a:solidFill>
              <a:srgbClr val="BBE0E3"/>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6" name="Rectangle 10"/>
            <p:cNvSpPr>
              <a:spLocks noChangeArrowheads="1"/>
            </p:cNvSpPr>
            <p:nvPr/>
          </p:nvSpPr>
          <p:spPr bwMode="auto">
            <a:xfrm>
              <a:off x="8034" y="12039"/>
              <a:ext cx="175" cy="262"/>
            </a:xfrm>
            <a:prstGeom prst="rect">
              <a:avLst/>
            </a:prstGeom>
            <a:solidFill>
              <a:srgbClr val="FF9966"/>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7" name="Rectangle 9"/>
            <p:cNvSpPr>
              <a:spLocks noChangeArrowheads="1"/>
            </p:cNvSpPr>
            <p:nvPr/>
          </p:nvSpPr>
          <p:spPr bwMode="auto">
            <a:xfrm>
              <a:off x="2705" y="12388"/>
              <a:ext cx="174" cy="262"/>
            </a:xfrm>
            <a:prstGeom prst="rect">
              <a:avLst/>
            </a:prstGeom>
            <a:solidFill>
              <a:srgbClr val="99FFCC"/>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8" name="Rectangle 8"/>
            <p:cNvSpPr>
              <a:spLocks noChangeArrowheads="1"/>
            </p:cNvSpPr>
            <p:nvPr/>
          </p:nvSpPr>
          <p:spPr bwMode="auto">
            <a:xfrm>
              <a:off x="7860" y="11339"/>
              <a:ext cx="174" cy="263"/>
            </a:xfrm>
            <a:prstGeom prst="rect">
              <a:avLst/>
            </a:prstGeom>
            <a:solidFill>
              <a:srgbClr val="66FF33"/>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9" name="Rectangle 7"/>
            <p:cNvSpPr>
              <a:spLocks noChangeArrowheads="1"/>
            </p:cNvSpPr>
            <p:nvPr/>
          </p:nvSpPr>
          <p:spPr bwMode="auto">
            <a:xfrm>
              <a:off x="2355" y="12126"/>
              <a:ext cx="175" cy="262"/>
            </a:xfrm>
            <a:prstGeom prst="rect">
              <a:avLst/>
            </a:prstGeom>
            <a:solidFill>
              <a:srgbClr val="FF9966"/>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0" name="Rectangle 6"/>
            <p:cNvSpPr>
              <a:spLocks noChangeArrowheads="1"/>
            </p:cNvSpPr>
            <p:nvPr/>
          </p:nvSpPr>
          <p:spPr bwMode="auto">
            <a:xfrm>
              <a:off x="8209" y="11602"/>
              <a:ext cx="175" cy="262"/>
            </a:xfrm>
            <a:prstGeom prst="rect">
              <a:avLst/>
            </a:prstGeom>
            <a:solidFill>
              <a:srgbClr val="FFFFFF"/>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1" name="Rectangle 5"/>
            <p:cNvSpPr>
              <a:spLocks noChangeArrowheads="1"/>
            </p:cNvSpPr>
            <p:nvPr/>
          </p:nvSpPr>
          <p:spPr bwMode="auto">
            <a:xfrm>
              <a:off x="3316" y="11689"/>
              <a:ext cx="175" cy="262"/>
            </a:xfrm>
            <a:prstGeom prst="rect">
              <a:avLst/>
            </a:prstGeom>
            <a:solidFill>
              <a:srgbClr val="FF9966"/>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2" name="Rectangle 4"/>
            <p:cNvSpPr>
              <a:spLocks noChangeArrowheads="1"/>
            </p:cNvSpPr>
            <p:nvPr/>
          </p:nvSpPr>
          <p:spPr bwMode="auto">
            <a:xfrm>
              <a:off x="7335" y="12039"/>
              <a:ext cx="175" cy="262"/>
            </a:xfrm>
            <a:prstGeom prst="rect">
              <a:avLst/>
            </a:prstGeom>
            <a:solidFill>
              <a:srgbClr val="99FFCC"/>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3" name="Rectangle 3"/>
            <p:cNvSpPr>
              <a:spLocks noChangeArrowheads="1"/>
            </p:cNvSpPr>
            <p:nvPr/>
          </p:nvSpPr>
          <p:spPr bwMode="auto">
            <a:xfrm>
              <a:off x="2705" y="13000"/>
              <a:ext cx="174" cy="262"/>
            </a:xfrm>
            <a:prstGeom prst="rect">
              <a:avLst/>
            </a:prstGeom>
            <a:solidFill>
              <a:srgbClr val="CC66FF"/>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4" name="Rectangle 2"/>
            <p:cNvSpPr>
              <a:spLocks noChangeArrowheads="1"/>
            </p:cNvSpPr>
            <p:nvPr/>
          </p:nvSpPr>
          <p:spPr bwMode="auto">
            <a:xfrm>
              <a:off x="7860" y="10815"/>
              <a:ext cx="174" cy="262"/>
            </a:xfrm>
            <a:prstGeom prst="rect">
              <a:avLst/>
            </a:prstGeom>
            <a:solidFill>
              <a:srgbClr val="FFFF00"/>
            </a:solidFill>
            <a:ln w="381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grpSp>
      <p:sp>
        <p:nvSpPr>
          <p:cNvPr id="25" name="Rectangle 24"/>
          <p:cNvSpPr/>
          <p:nvPr/>
        </p:nvSpPr>
        <p:spPr>
          <a:xfrm>
            <a:off x="486838" y="3902175"/>
            <a:ext cx="11141765" cy="2677656"/>
          </a:xfrm>
          <a:prstGeom prst="rect">
            <a:avLst/>
          </a:prstGeom>
        </p:spPr>
        <p:txBody>
          <a:bodyPr wrap="square">
            <a:spAutoFit/>
          </a:bodyPr>
          <a:lstStyle/>
          <a:p>
            <a:pPr marL="342900" marR="0" lvl="0" indent="-342900" algn="just">
              <a:spcBef>
                <a:spcPts val="0"/>
              </a:spcBef>
              <a:spcAft>
                <a:spcPts val="0"/>
              </a:spcAft>
              <a:buFont typeface="Times New Roman" panose="02020603050405020304" pitchFamily="18" charset="0"/>
              <a:buChar char="•"/>
              <a:tabLst>
                <a:tab pos="228600" algn="l"/>
              </a:tabLst>
            </a:pPr>
            <a:r>
              <a:rPr lang="en-US" sz="2800" dirty="0">
                <a:latin typeface="Times New Roman" panose="02020603050405020304" pitchFamily="18" charset="0"/>
                <a:ea typeface="PMingLiU" panose="02020500000000000000" pitchFamily="18" charset="-120"/>
              </a:rPr>
              <a:t>The situation is like a drunken ghost wondering inside a haunted castle with many rooms of different sizes. (It can penetrate all walls.)</a:t>
            </a:r>
            <a:endParaRPr lang="en-US" sz="2800" dirty="0">
              <a:effectLst/>
              <a:latin typeface="Times New Roman" panose="02020603050405020304" pitchFamily="18" charset="0"/>
              <a:ea typeface="PMingLiU" panose="02020500000000000000" pitchFamily="18" charset="-120"/>
            </a:endParaRPr>
          </a:p>
          <a:p>
            <a:pPr marL="342900" marR="0" lvl="0" indent="-342900" algn="just">
              <a:spcBef>
                <a:spcPts val="0"/>
              </a:spcBef>
              <a:spcAft>
                <a:spcPts val="0"/>
              </a:spcAft>
              <a:buFont typeface="Times New Roman" panose="02020603050405020304" pitchFamily="18" charset="0"/>
              <a:buChar char="•"/>
              <a:tabLst>
                <a:tab pos="228600" algn="l"/>
              </a:tabLst>
            </a:pPr>
            <a:r>
              <a:rPr lang="en-US" sz="2800" dirty="0">
                <a:latin typeface="Times New Roman" panose="02020603050405020304" pitchFamily="18" charset="0"/>
                <a:ea typeface="PMingLiU" panose="02020500000000000000" pitchFamily="18" charset="-120"/>
              </a:rPr>
              <a:t>Even if he starts from a small room, he will most likely be located in the room with the largest area after a long time.</a:t>
            </a:r>
            <a:endParaRPr lang="en-US" sz="2800" dirty="0">
              <a:effectLst/>
              <a:latin typeface="Times New Roman" panose="02020603050405020304" pitchFamily="18" charset="0"/>
              <a:ea typeface="PMingLiU" panose="02020500000000000000" pitchFamily="18" charset="-120"/>
            </a:endParaRPr>
          </a:p>
          <a:p>
            <a:pPr marL="342900" marR="0" lvl="0" indent="-342900" algn="just">
              <a:spcBef>
                <a:spcPts val="0"/>
              </a:spcBef>
              <a:spcAft>
                <a:spcPts val="0"/>
              </a:spcAft>
              <a:buFont typeface="Times New Roman" panose="02020603050405020304" pitchFamily="18" charset="0"/>
              <a:buChar char="•"/>
              <a:tabLst>
                <a:tab pos="228600" algn="l"/>
              </a:tabLst>
            </a:pPr>
            <a:r>
              <a:rPr lang="en-US" sz="2800" dirty="0">
                <a:latin typeface="Times New Roman" panose="02020603050405020304" pitchFamily="18" charset="0"/>
                <a:ea typeface="PMingLiU" panose="02020500000000000000" pitchFamily="18" charset="-120"/>
              </a:rPr>
              <a:t>The largest room corresponds to the </a:t>
            </a:r>
            <a:r>
              <a:rPr lang="en-US" sz="2800" dirty="0" err="1">
                <a:latin typeface="Times New Roman" panose="02020603050405020304" pitchFamily="18" charset="0"/>
                <a:ea typeface="PMingLiU" panose="02020500000000000000" pitchFamily="18" charset="-120"/>
              </a:rPr>
              <a:t>macrostate</a:t>
            </a:r>
            <a:r>
              <a:rPr lang="en-US" sz="2800" dirty="0">
                <a:latin typeface="Times New Roman" panose="02020603050405020304" pitchFamily="18" charset="0"/>
                <a:ea typeface="PMingLiU" panose="02020500000000000000" pitchFamily="18" charset="-120"/>
              </a:rPr>
              <a:t> having the largest number of microstates. </a:t>
            </a:r>
            <a:endParaRPr lang="en-US" sz="28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309456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248" y="301924"/>
            <a:ext cx="10355856" cy="712188"/>
          </a:xfrm>
        </p:spPr>
        <p:txBody>
          <a:bodyPr>
            <a:noAutofit/>
          </a:bodyPr>
          <a:lstStyle/>
          <a:p>
            <a:r>
              <a:rPr lang="en-US" sz="4400" b="1" dirty="0"/>
              <a:t>Boltzmann Distribution of Molecular Speeds</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37610" y="1160761"/>
                <a:ext cx="11220989" cy="4765906"/>
              </a:xfrm>
            </p:spPr>
            <p:txBody>
              <a:bodyPr>
                <a:normAutofit/>
              </a:bodyPr>
              <a:lstStyle/>
              <a:p>
                <a:pPr algn="l"/>
                <a:r>
                  <a:rPr lang="en-US" dirty="0"/>
                  <a:t>Let</a:t>
                </a:r>
              </a:p>
              <a:p>
                <a:pPr algn="l"/>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𝑁</m:t>
                          </m:r>
                        </m:den>
                      </m:f>
                      <m:r>
                        <a:rPr lang="en-US" b="0" i="1" smtClean="0">
                          <a:latin typeface="Cambria Math" panose="02040503050406030204" pitchFamily="18" charset="0"/>
                        </a:rPr>
                        <m:t>.</m:t>
                      </m:r>
                    </m:oMath>
                  </m:oMathPara>
                </a14:m>
                <a:endParaRPr lang="en-US" dirty="0"/>
              </a:p>
              <a:p>
                <a:pPr algn="l"/>
                <a:r>
                  <a:rPr lang="en-US" dirty="0"/>
                  <a:t>Then</a:t>
                </a:r>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e>
                      </m:d>
                      <m:r>
                        <a:rPr lang="en-US" b="0" i="1" smtClean="0">
                          <a:latin typeface="Cambria Math" panose="02040503050406030204" pitchFamily="18" charset="0"/>
                        </a:rPr>
                        <m:t>.</m:t>
                      </m:r>
                    </m:oMath>
                  </m:oMathPara>
                </a14:m>
                <a:endParaRPr lang="en-US" dirty="0"/>
              </a:p>
              <a:p>
                <a:pPr algn="l"/>
                <a:r>
                  <a:rPr lang="en-US" dirty="0"/>
                  <a:t>Note that when two molecules collide, their total energy is conserved. We </a:t>
                </a:r>
                <a:r>
                  <a:rPr lang="en-US" dirty="0">
                    <a:solidFill>
                      <a:srgbClr val="FF0000"/>
                    </a:solidFill>
                  </a:rPr>
                  <a:t>maximize the entropy</a:t>
                </a:r>
                <a:r>
                  <a:rPr lang="en-US" dirty="0"/>
                  <a:t> with the </a:t>
                </a:r>
                <a:r>
                  <a:rPr lang="en-US" dirty="0">
                    <a:solidFill>
                      <a:srgbClr val="FF0000"/>
                    </a:solidFill>
                  </a:rPr>
                  <a:t>probability constraint</a:t>
                </a:r>
              </a:p>
              <a:p>
                <a:pPr algn="l"/>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m:oMathPara>
                </a14:m>
                <a:endParaRPr lang="en-US" dirty="0"/>
              </a:p>
              <a:p>
                <a:pPr algn="l"/>
                <a:r>
                  <a:rPr lang="en-US" dirty="0"/>
                  <a:t>and the </a:t>
                </a:r>
                <a:r>
                  <a:rPr lang="en-US" dirty="0">
                    <a:solidFill>
                      <a:srgbClr val="FF0000"/>
                    </a:solidFill>
                  </a:rPr>
                  <a:t>energy constraint</a:t>
                </a:r>
              </a:p>
              <a:p>
                <a:pPr algn="l"/>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num>
                        <m:den>
                          <m:r>
                            <a:rPr lang="en-US" b="0" i="1" smtClean="0">
                              <a:latin typeface="Cambria Math" panose="02040503050406030204" pitchFamily="18" charset="0"/>
                            </a:rPr>
                            <m:t>𝑁</m:t>
                          </m:r>
                        </m:den>
                      </m:f>
                      <m:r>
                        <a:rPr lang="en-US" b="0" i="1" smtClean="0">
                          <a:latin typeface="Cambria Math" panose="02040503050406030204" pitchFamily="18" charset="0"/>
                        </a:rPr>
                        <m:t>.</m:t>
                      </m:r>
                    </m:oMath>
                  </m:oMathPara>
                </a14:m>
                <a:endParaRPr lang="en-US" dirty="0"/>
              </a:p>
              <a:p>
                <a:pPr algn="l"/>
                <a:endParaRPr lang="en-US" dirty="0"/>
              </a:p>
              <a:p>
                <a:pPr algn="l"/>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37610" y="1160761"/>
                <a:ext cx="11220989" cy="4765906"/>
              </a:xfrm>
              <a:blipFill>
                <a:blip r:embed="rId2"/>
                <a:stretch>
                  <a:fillRect l="-870" t="-179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93CFEB5B-16A8-4DEE-BB2E-0D48B630DA04}" type="slidenum">
              <a:rPr lang="en-US" sz="1400" smtClean="0">
                <a:solidFill>
                  <a:schemeClr val="tx1"/>
                </a:solidFill>
              </a:rPr>
              <a:t>7</a:t>
            </a:fld>
            <a:endParaRPr lang="en-US" sz="1400" dirty="0">
              <a:solidFill>
                <a:schemeClr val="tx1"/>
              </a:solidFill>
            </a:endParaRPr>
          </a:p>
        </p:txBody>
      </p:sp>
    </p:spTree>
    <p:extLst>
      <p:ext uri="{BB962C8B-B14F-4D97-AF65-F5344CB8AC3E}">
        <p14:creationId xmlns:p14="http://schemas.microsoft.com/office/powerpoint/2010/main" val="107812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8</a:t>
            </a:fld>
            <a:endParaRPr lang="en-US" sz="1400">
              <a:solidFill>
                <a:schemeClr val="tx1"/>
              </a:solidFill>
            </a:endParaRP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71" y="1211165"/>
            <a:ext cx="12031278" cy="5635776"/>
          </a:xfrm>
          <a:prstGeom prst="rect">
            <a:avLst/>
          </a:prstGeom>
        </p:spPr>
      </p:pic>
      <p:sp>
        <p:nvSpPr>
          <p:cNvPr id="2" name="Title 1"/>
          <p:cNvSpPr>
            <a:spLocks noGrp="1"/>
          </p:cNvSpPr>
          <p:nvPr>
            <p:ph type="title"/>
          </p:nvPr>
        </p:nvSpPr>
        <p:spPr>
          <a:xfrm>
            <a:off x="829910" y="140838"/>
            <a:ext cx="10515600" cy="1325563"/>
          </a:xfrm>
        </p:spPr>
        <p:txBody>
          <a:bodyPr/>
          <a:lstStyle/>
          <a:p>
            <a:pPr algn="ctr"/>
            <a:r>
              <a:rPr lang="en-US" b="1" dirty="0"/>
              <a:t>Method of Lagrange Multipliers</a:t>
            </a:r>
            <a:endParaRPr lang="en-US" b="1" baseline="30000" dirty="0"/>
          </a:p>
        </p:txBody>
      </p:sp>
      <p:sp>
        <p:nvSpPr>
          <p:cNvPr id="10" name="TextBox 9"/>
          <p:cNvSpPr txBox="1"/>
          <p:nvPr/>
        </p:nvSpPr>
        <p:spPr>
          <a:xfrm>
            <a:off x="1460202" y="1338885"/>
            <a:ext cx="1837426" cy="369332"/>
          </a:xfrm>
          <a:prstGeom prst="rect">
            <a:avLst/>
          </a:prstGeom>
          <a:solidFill>
            <a:schemeClr val="bg1"/>
          </a:solidFill>
        </p:spPr>
        <p:txBody>
          <a:bodyPr wrap="square" rtlCol="0">
            <a:spAutoFit/>
          </a:bodyPr>
          <a:lstStyle/>
          <a:p>
            <a:r>
              <a:rPr lang="en-US" dirty="0"/>
              <a:t>(from Wikipedia)</a:t>
            </a:r>
          </a:p>
        </p:txBody>
      </p:sp>
    </p:spTree>
    <p:extLst>
      <p:ext uri="{BB962C8B-B14F-4D97-AF65-F5344CB8AC3E}">
        <p14:creationId xmlns:p14="http://schemas.microsoft.com/office/powerpoint/2010/main" val="96075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CFEB5B-16A8-4DEE-BB2E-0D48B630DA04}" type="slidenum">
              <a:rPr lang="en-US" sz="1400" smtClean="0">
                <a:solidFill>
                  <a:schemeClr val="tx1"/>
                </a:solidFill>
              </a:rPr>
              <a:t>9</a:t>
            </a:fld>
            <a:endParaRPr lang="en-US" sz="1400">
              <a:solidFill>
                <a:schemeClr val="tx1"/>
              </a:solidFill>
            </a:endParaRPr>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811" y="0"/>
            <a:ext cx="6751786" cy="6854671"/>
          </a:xfrm>
          <a:prstGeom prst="rect">
            <a:avLst/>
          </a:prstGeom>
        </p:spPr>
      </p:pic>
    </p:spTree>
    <p:extLst>
      <p:ext uri="{BB962C8B-B14F-4D97-AF65-F5344CB8AC3E}">
        <p14:creationId xmlns:p14="http://schemas.microsoft.com/office/powerpoint/2010/main" val="3209049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6242</TotalTime>
  <Words>3679</Words>
  <Application>Microsoft Office PowerPoint</Application>
  <PresentationFormat>Widescreen</PresentationFormat>
  <Paragraphs>391</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Times New Roman</vt:lpstr>
      <vt:lpstr>Office Theme</vt:lpstr>
      <vt:lpstr>MSDM 5003 Lecture 8 26 October 2021  Wealth Distribution</vt:lpstr>
      <vt:lpstr>9.1 Kinetic Theory of Gases</vt:lpstr>
      <vt:lpstr>Kinetic Theory Explaining Pressure</vt:lpstr>
      <vt:lpstr>Relating Temperature with Molecular Energy</vt:lpstr>
      <vt:lpstr>Energy Distribution: Maximum Entropy</vt:lpstr>
      <vt:lpstr>An Analogy of Maximum Entropy: The Haunted Castle</vt:lpstr>
      <vt:lpstr>Boltzmann Distribution of Molecular Speeds</vt:lpstr>
      <vt:lpstr>Method of Lagrange Multipliers</vt:lpstr>
      <vt:lpstr>PowerPoint Presentation</vt:lpstr>
      <vt:lpstr>Constrained Maximization of Entropy</vt:lpstr>
      <vt:lpstr>Finding Lagrange Multipliers by the Constraints</vt:lpstr>
      <vt:lpstr>PowerPoint Presentation</vt:lpstr>
      <vt:lpstr>An Intuitive Argument for the Boltzmann Distribution</vt:lpstr>
      <vt:lpstr>Argument from the Conserved Quantities</vt:lpstr>
      <vt:lpstr>Summary</vt:lpstr>
      <vt:lpstr>9.2 The Asset Exchange Model of Wealth Distribution</vt:lpstr>
      <vt:lpstr>Conservation of Money</vt:lpstr>
      <vt:lpstr>Random Sharing Model</vt:lpstr>
      <vt:lpstr>Other Versions (1)</vt:lpstr>
      <vt:lpstr>Other Versions (2)</vt:lpstr>
      <vt:lpstr>Models with Uniform Savings1</vt:lpstr>
      <vt:lpstr>Models with Non-uniform Savings (1)</vt:lpstr>
      <vt:lpstr>Models with Non-uniform Savings (2)</vt:lpstr>
      <vt:lpstr>Mean-Field Approach (1)</vt:lpstr>
      <vt:lpstr>Mean-Field Approach (2)</vt:lpstr>
      <vt:lpstr>Mean-Field Approach (3)</vt:lpstr>
      <vt:lpstr>9.3 Comparison with Real Data2,3 </vt:lpstr>
      <vt:lpstr>Resemblance with a Model</vt:lpstr>
      <vt:lpstr>9.4 A Minimal Model of Interacting Selfish Agents4</vt:lpstr>
      <vt:lpstr>Algorithm</vt:lpstr>
      <vt:lpstr>Unlimited Money Supply and Limited Supply of Commodity</vt:lpstr>
      <vt:lpstr>Buying Agents Ending Up with q=q_0</vt:lpstr>
      <vt:lpstr>Selling Agents Ending Up with q=q_0 (1)</vt:lpstr>
      <vt:lpstr>Selling Agents Ending Up with q=q_0 (2)</vt:lpstr>
      <vt:lpstr>Case 2: Frustrated Case (g&gt;1)</vt:lpstr>
      <vt:lpstr>Selling Agents Ending Up with q=q_0</vt:lpstr>
      <vt:lpstr>Buying Agents Ending Up with q=q_0</vt:lpstr>
      <vt:lpstr>All Agents Ending Up with q=q_0</vt:lpstr>
      <vt:lpstr>How Far Is the Entropy Maximized?</vt:lpstr>
      <vt:lpstr>Maximum Entropy Solution of Satisfied Case (1)</vt:lpstr>
      <vt:lpstr>Maximum Entropy Solution of Satisfied Case (2)</vt:lpstr>
      <vt:lpstr>Maximum Entropy Solution of Satisfied Case (3)</vt:lpstr>
      <vt:lpstr>Entropy of Satisfied Case</vt:lpstr>
      <vt:lpstr>Discussion</vt:lpstr>
      <vt:lpstr>Limited Money Supply and Limited Supply of Commodity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MSDM 5003 Lecture 8  Power Laws 30 October 2020</dc:title>
  <dc:creator>Michael K Y WONG</dc:creator>
  <cp:lastModifiedBy>Michael K Y WONG</cp:lastModifiedBy>
  <cp:revision>170</cp:revision>
  <dcterms:created xsi:type="dcterms:W3CDTF">2020-10-26T08:36:08Z</dcterms:created>
  <dcterms:modified xsi:type="dcterms:W3CDTF">2021-10-25T23:27:10Z</dcterms:modified>
</cp:coreProperties>
</file>