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16"/>
  </p:notesMasterIdLst>
  <p:handoutMasterIdLst>
    <p:handoutMasterId r:id="rId17"/>
  </p:handoutMasterIdLst>
  <p:sldIdLst>
    <p:sldId id="381" r:id="rId2"/>
    <p:sldId id="372" r:id="rId3"/>
    <p:sldId id="373" r:id="rId4"/>
    <p:sldId id="385" r:id="rId5"/>
    <p:sldId id="387" r:id="rId6"/>
    <p:sldId id="386" r:id="rId7"/>
    <p:sldId id="388" r:id="rId8"/>
    <p:sldId id="394" r:id="rId9"/>
    <p:sldId id="395" r:id="rId10"/>
    <p:sldId id="390" r:id="rId11"/>
    <p:sldId id="396" r:id="rId12"/>
    <p:sldId id="397" r:id="rId13"/>
    <p:sldId id="398" r:id="rId14"/>
    <p:sldId id="399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FFCCFF"/>
    <a:srgbClr val="FFFF66"/>
    <a:srgbClr val="FFCC99"/>
    <a:srgbClr val="CCFFFF"/>
    <a:srgbClr val="FF0000"/>
    <a:srgbClr val="003366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5" autoAdjust="0"/>
    <p:restoredTop sz="94782" autoAdjust="0"/>
  </p:normalViewPr>
  <p:slideViewPr>
    <p:cSldViewPr snapToGrid="0">
      <p:cViewPr varScale="1">
        <p:scale>
          <a:sx n="92" d="100"/>
          <a:sy n="92" d="100"/>
        </p:scale>
        <p:origin x="162" y="3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20000"/>
              </a:spcBef>
              <a:defRPr sz="12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20000"/>
              </a:spcBef>
              <a:defRPr sz="12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20000"/>
              </a:spcBef>
              <a:defRPr sz="12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20000"/>
              </a:spcBef>
              <a:defRPr sz="1200">
                <a:latin typeface="Times New Roman" pitchFamily="18" charset="0"/>
              </a:defRPr>
            </a:lvl1pPr>
          </a:lstStyle>
          <a:p>
            <a:fld id="{DFD3B866-D8E9-40B3-B90D-60DE41DFC3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7306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D927074E-5E5D-4C1F-97AC-20A94DE095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84376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B8F2241-9BB1-496E-93BD-26C2BE888288}" type="slidenum">
              <a:rPr lang="en-US" smtClean="0">
                <a:latin typeface="Times New Roman" pitchFamily="18" charset="0"/>
              </a:rPr>
              <a:pPr/>
              <a:t>2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B8F2241-9BB1-496E-93BD-26C2BE888288}" type="slidenum">
              <a:rPr lang="en-US" smtClean="0">
                <a:latin typeface="Times New Roman" pitchFamily="18" charset="0"/>
              </a:rPr>
              <a:pPr/>
              <a:t>11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937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B8F2241-9BB1-496E-93BD-26C2BE888288}" type="slidenum">
              <a:rPr lang="en-US" smtClean="0">
                <a:latin typeface="Times New Roman" pitchFamily="18" charset="0"/>
              </a:rPr>
              <a:pPr/>
              <a:t>12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363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B8F2241-9BB1-496E-93BD-26C2BE888288}" type="slidenum">
              <a:rPr lang="en-US" smtClean="0">
                <a:latin typeface="Times New Roman" pitchFamily="18" charset="0"/>
              </a:rPr>
              <a:pPr/>
              <a:t>13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293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B8F2241-9BB1-496E-93BD-26C2BE888288}" type="slidenum">
              <a:rPr lang="en-US" smtClean="0">
                <a:latin typeface="Times New Roman" pitchFamily="18" charset="0"/>
              </a:rPr>
              <a:pPr/>
              <a:t>14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38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B8F2241-9BB1-496E-93BD-26C2BE888288}" type="slidenum">
              <a:rPr lang="en-US" smtClean="0">
                <a:latin typeface="Times New Roman" pitchFamily="18" charset="0"/>
              </a:rPr>
              <a:pPr/>
              <a:t>3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B8F2241-9BB1-496E-93BD-26C2BE888288}" type="slidenum">
              <a:rPr lang="en-US" smtClean="0">
                <a:latin typeface="Times New Roman" pitchFamily="18" charset="0"/>
              </a:rPr>
              <a:pPr/>
              <a:t>4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82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B8F2241-9BB1-496E-93BD-26C2BE888288}" type="slidenum">
              <a:rPr lang="en-US" smtClean="0">
                <a:latin typeface="Times New Roman" pitchFamily="18" charset="0"/>
              </a:rPr>
              <a:pPr/>
              <a:t>5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571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B8F2241-9BB1-496E-93BD-26C2BE888288}" type="slidenum">
              <a:rPr lang="en-US" smtClean="0">
                <a:latin typeface="Times New Roman" pitchFamily="18" charset="0"/>
              </a:rPr>
              <a:pPr/>
              <a:t>6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878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B8F2241-9BB1-496E-93BD-26C2BE888288}" type="slidenum">
              <a:rPr lang="en-US" smtClean="0">
                <a:latin typeface="Times New Roman" pitchFamily="18" charset="0"/>
              </a:rPr>
              <a:pPr/>
              <a:t>7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01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B8F2241-9BB1-496E-93BD-26C2BE888288}" type="slidenum">
              <a:rPr lang="en-US" smtClean="0">
                <a:latin typeface="Times New Roman" pitchFamily="18" charset="0"/>
              </a:rPr>
              <a:pPr/>
              <a:t>8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44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B8F2241-9BB1-496E-93BD-26C2BE888288}" type="slidenum">
              <a:rPr lang="en-US" smtClean="0">
                <a:latin typeface="Times New Roman" pitchFamily="18" charset="0"/>
              </a:rPr>
              <a:pPr/>
              <a:t>9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445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B8F2241-9BB1-496E-93BD-26C2BE888288}" type="slidenum">
              <a:rPr lang="en-US" smtClean="0">
                <a:latin typeface="Times New Roman" pitchFamily="18" charset="0"/>
              </a:rPr>
              <a:pPr/>
              <a:t>10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0610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580611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580612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0613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0614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0615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0616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0617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0618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906 h 1906"/>
                <a:gd name="T4" fmla="*/ 5740 w 5740"/>
                <a:gd name="T5" fmla="*/ 1906 h 1906"/>
                <a:gd name="T6" fmla="*/ 5740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0619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580620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580621" name="Rectangle 13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80622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5157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80623" name="Rectangle 1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275EF93-7C18-48A5-8351-AFEAC17FECB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8B6436D-0598-4727-A5F6-2CCC7F41CCD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4061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BF02E00-FDFE-4923-8A3F-827323B2A22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4036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01040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7C187F2-0E06-40D0-8855-37C17089436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3124200" y="63817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9178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01040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DEE082F-283E-4D98-8BB1-6C2185D79E5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3124200" y="63817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4684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701040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0D4534A-65DB-4158-9AB1-310AB1ABB7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>
          <a:xfrm>
            <a:off x="3124200" y="63817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705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0602D9-9302-4A50-95D0-CDC3384EEE1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2253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5EC7218-FB5C-4800-BD33-D53AC9BA118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500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08E9AB3-3811-47CE-A2D2-C49B5400CB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9403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5935C9E-B1D2-4853-B38F-82FAA8E22A8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161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A12B17B-E01D-4CEC-98D0-E1429A80711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0593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22E6CCC-599A-4314-85D2-A1BF51A7102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1909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759BF52-9517-47BE-BDD9-63388EA46D6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5528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55A8947-ACEE-45AB-AEC7-A6861EE72F1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4796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FE82E1C-73CE-44AC-A044-94B1ADEF7A8A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579588" name="Group 4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579589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579590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9591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9592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9593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9594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79595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9596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906 h 1906"/>
                <a:gd name="T4" fmla="*/ 5740 w 5740"/>
                <a:gd name="T5" fmla="*/ 1906 h 1906"/>
                <a:gd name="T6" fmla="*/ 5740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79597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79598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57959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tm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20624" y="1381061"/>
            <a:ext cx="8229600" cy="2301591"/>
          </a:xfrm>
        </p:spPr>
        <p:txBody>
          <a:bodyPr/>
          <a:lstStyle/>
          <a:p>
            <a:r>
              <a:rPr lang="en-US" dirty="0"/>
              <a:t>Tutorial 9</a:t>
            </a:r>
            <a:br>
              <a:rPr lang="en-US" dirty="0"/>
            </a:br>
            <a:r>
              <a:rPr lang="en-US" dirty="0"/>
              <a:t>Simulation of the </a:t>
            </a:r>
            <a:br>
              <a:rPr lang="en-US" dirty="0"/>
            </a:br>
            <a:r>
              <a:rPr lang="en-US" dirty="0"/>
              <a:t>Asset Exchange Model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EE082F-283E-4D98-8BB1-6C2185D79E59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8832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B8C5753-0D00-41E9-9C27-67E5783881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" y="1077521"/>
            <a:ext cx="9138351" cy="2864522"/>
          </a:xfrm>
          <a:prstGeom prst="rect">
            <a:avLst/>
          </a:prstGeom>
        </p:spPr>
      </p:pic>
      <p:sp>
        <p:nvSpPr>
          <p:cNvPr id="18434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CE3718B-2593-497D-9009-96F71F254A3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8438" name="Text Box 8"/>
          <p:cNvSpPr txBox="1">
            <a:spLocks noChangeArrowheads="1"/>
          </p:cNvSpPr>
          <p:nvPr/>
        </p:nvSpPr>
        <p:spPr bwMode="auto">
          <a:xfrm>
            <a:off x="2628900" y="2455863"/>
            <a:ext cx="82581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8526AC07-E59C-4600-A232-89588967B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" y="228600"/>
            <a:ext cx="86106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sz="2800" b="1" dirty="0">
                <a:solidFill>
                  <a:schemeClr val="hlink"/>
                </a:solidFill>
              </a:rPr>
              <a:t>Use of ‘random’ commands</a:t>
            </a:r>
          </a:p>
        </p:txBody>
      </p:sp>
      <p:sp>
        <p:nvSpPr>
          <p:cNvPr id="18" name="Line 6">
            <a:extLst>
              <a:ext uri="{FF2B5EF4-FFF2-40B4-BE49-F238E27FC236}">
                <a16:creationId xmlns:a16="http://schemas.microsoft.com/office/drawing/2014/main" id="{DD72B1FB-3F6A-42B8-9A69-854897D4F1D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250" y="863600"/>
            <a:ext cx="85344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" name="Text Box 12">
            <a:extLst>
              <a:ext uri="{FF2B5EF4-FFF2-40B4-BE49-F238E27FC236}">
                <a16:creationId xmlns:a16="http://schemas.microsoft.com/office/drawing/2014/main" id="{6030854D-0499-4299-927A-44519E292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4037905"/>
            <a:ext cx="84582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“random” is used to generate the saving factors.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“sample” is used to shuffle the population.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After shuffling, agents pair[k] and pair[k + 1] are paired for even 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Note that when the saving factors and wealth are called, the original population order is not used. Instead, the paired order is used.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80027B3-2675-4812-8699-6B2C017D142C}"/>
              </a:ext>
            </a:extLst>
          </p:cNvPr>
          <p:cNvSpPr/>
          <p:nvPr/>
        </p:nvSpPr>
        <p:spPr bwMode="auto">
          <a:xfrm>
            <a:off x="1194099" y="1942054"/>
            <a:ext cx="2468880" cy="264569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EA15044-2EAB-4079-AB46-6A6F3AE5C4A6}"/>
              </a:ext>
            </a:extLst>
          </p:cNvPr>
          <p:cNvSpPr/>
          <p:nvPr/>
        </p:nvSpPr>
        <p:spPr bwMode="auto">
          <a:xfrm>
            <a:off x="772305" y="3023194"/>
            <a:ext cx="2557186" cy="264569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1A16DD1-547C-4C7D-9111-6FF804591022}"/>
              </a:ext>
            </a:extLst>
          </p:cNvPr>
          <p:cNvSpPr/>
          <p:nvPr/>
        </p:nvSpPr>
        <p:spPr bwMode="auto">
          <a:xfrm>
            <a:off x="1683572" y="3287763"/>
            <a:ext cx="1462204" cy="200619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45C9971-F2DD-4A19-A932-DF356888B0BF}"/>
              </a:ext>
            </a:extLst>
          </p:cNvPr>
          <p:cNvSpPr/>
          <p:nvPr/>
        </p:nvSpPr>
        <p:spPr bwMode="auto">
          <a:xfrm>
            <a:off x="3486660" y="3464012"/>
            <a:ext cx="1386554" cy="239758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70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&#10;&#10;Description automatically generated with low confidence">
            <a:extLst>
              <a:ext uri="{FF2B5EF4-FFF2-40B4-BE49-F238E27FC236}">
                <a16:creationId xmlns:a16="http://schemas.microsoft.com/office/drawing/2014/main" id="{AD1F3591-B5C0-45B5-AFB1-4EA3B82089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3098"/>
            <a:ext cx="9145353" cy="1354227"/>
          </a:xfrm>
          <a:prstGeom prst="rect">
            <a:avLst/>
          </a:prstGeom>
        </p:spPr>
      </p:pic>
      <p:sp>
        <p:nvSpPr>
          <p:cNvPr id="18434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CE3718B-2593-497D-9009-96F71F254A3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8438" name="Text Box 8"/>
          <p:cNvSpPr txBox="1">
            <a:spLocks noChangeArrowheads="1"/>
          </p:cNvSpPr>
          <p:nvPr/>
        </p:nvSpPr>
        <p:spPr bwMode="auto">
          <a:xfrm>
            <a:off x="2628900" y="2455863"/>
            <a:ext cx="82581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8526AC07-E59C-4600-A232-89588967B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" y="228600"/>
            <a:ext cx="86106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sz="2800" b="1" dirty="0">
                <a:solidFill>
                  <a:schemeClr val="hlink"/>
                </a:solidFill>
              </a:rPr>
              <a:t>Log-log plot using </a:t>
            </a:r>
            <a:r>
              <a:rPr lang="en-US" sz="2800" b="1" dirty="0" err="1">
                <a:solidFill>
                  <a:schemeClr val="hlink"/>
                </a:solidFill>
              </a:rPr>
              <a:t>plt.hist</a:t>
            </a:r>
            <a:endParaRPr lang="en-US" sz="2800" b="1" dirty="0">
              <a:solidFill>
                <a:schemeClr val="hlink"/>
              </a:solidFill>
            </a:endParaRPr>
          </a:p>
        </p:txBody>
      </p:sp>
      <p:sp>
        <p:nvSpPr>
          <p:cNvPr id="18" name="Line 6">
            <a:extLst>
              <a:ext uri="{FF2B5EF4-FFF2-40B4-BE49-F238E27FC236}">
                <a16:creationId xmlns:a16="http://schemas.microsoft.com/office/drawing/2014/main" id="{DD72B1FB-3F6A-42B8-9A69-854897D4F1D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250" y="863600"/>
            <a:ext cx="85344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" name="Text Box 12">
            <a:extLst>
              <a:ext uri="{FF2B5EF4-FFF2-40B4-BE49-F238E27FC236}">
                <a16:creationId xmlns:a16="http://schemas.microsoft.com/office/drawing/2014/main" id="{6030854D-0499-4299-927A-44519E292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184" y="2297325"/>
            <a:ext cx="8593223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wlog</a:t>
            </a:r>
            <a:r>
              <a:rPr lang="en-US" sz="2400" dirty="0"/>
              <a:t> is a list containing log(wealth[k]) of all agents k.</a:t>
            </a:r>
          </a:p>
          <a:p>
            <a:r>
              <a:rPr lang="en-US" sz="2400" dirty="0"/>
              <a:t>	density = 1: Normalized distribution </a:t>
            </a:r>
          </a:p>
          <a:p>
            <a:r>
              <a:rPr lang="en-US" sz="2400" dirty="0"/>
              <a:t>	(output = counts/sum(counts)/bin width)</a:t>
            </a:r>
          </a:p>
          <a:p>
            <a:r>
              <a:rPr lang="en-US" sz="2400" dirty="0"/>
              <a:t>	(density = 0 means output = counts)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cumulative = -1: cumulative distribution from the right end</a:t>
            </a:r>
          </a:p>
          <a:p>
            <a:r>
              <a:rPr lang="en-US" sz="2400" dirty="0"/>
              <a:t>	(cumulative = True: cumulative from the left end)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histtype</a:t>
            </a:r>
            <a:r>
              <a:rPr lang="en-US" sz="2400" dirty="0"/>
              <a:t> = ‘step’: for curves instead of bars</a:t>
            </a:r>
          </a:p>
          <a:p>
            <a:r>
              <a:rPr lang="en-US" sz="2400" dirty="0"/>
              <a:t>	(Other choices: ‘bar’, ‘</a:t>
            </a:r>
            <a:r>
              <a:rPr lang="en-US" sz="2400" dirty="0" err="1"/>
              <a:t>barstacked</a:t>
            </a:r>
            <a:r>
              <a:rPr lang="en-US" sz="2400" dirty="0"/>
              <a:t>’, ‘</a:t>
            </a:r>
            <a:r>
              <a:rPr lang="en-US" sz="2400" dirty="0" err="1"/>
              <a:t>stepfilled</a:t>
            </a:r>
            <a:r>
              <a:rPr lang="en-US" sz="2400" dirty="0"/>
              <a:t>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“log = True”: distribution in log scale along the vertical axis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horizontal axis of </a:t>
            </a:r>
            <a:r>
              <a:rPr lang="en-US" sz="2400" dirty="0" err="1"/>
              <a:t>plt.hist</a:t>
            </a:r>
            <a:r>
              <a:rPr lang="en-US" sz="2400" dirty="0"/>
              <a:t> is linear. Log(wealth) should be computed before plotting.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80027B3-2675-4812-8699-6B2C017D142C}"/>
              </a:ext>
            </a:extLst>
          </p:cNvPr>
          <p:cNvSpPr/>
          <p:nvPr/>
        </p:nvSpPr>
        <p:spPr bwMode="auto">
          <a:xfrm>
            <a:off x="845820" y="1820463"/>
            <a:ext cx="7788963" cy="264569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051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EE71187B-6DA7-4016-8196-68263209D4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3" y="922445"/>
            <a:ext cx="9098919" cy="1586210"/>
          </a:xfrm>
          <a:prstGeom prst="rect">
            <a:avLst/>
          </a:prstGeom>
        </p:spPr>
      </p:pic>
      <p:sp>
        <p:nvSpPr>
          <p:cNvPr id="18434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CE3718B-2593-497D-9009-96F71F254A3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8526AC07-E59C-4600-A232-89588967B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" y="228600"/>
            <a:ext cx="86106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sz="2800" b="1" dirty="0">
                <a:solidFill>
                  <a:schemeClr val="hlink"/>
                </a:solidFill>
              </a:rPr>
              <a:t>Log-linear plot using </a:t>
            </a:r>
            <a:r>
              <a:rPr lang="en-US" sz="2800" b="1" dirty="0" err="1">
                <a:solidFill>
                  <a:schemeClr val="hlink"/>
                </a:solidFill>
              </a:rPr>
              <a:t>plt.hist</a:t>
            </a:r>
            <a:endParaRPr lang="en-US" sz="2800" b="1" dirty="0">
              <a:solidFill>
                <a:schemeClr val="hlink"/>
              </a:solidFill>
            </a:endParaRPr>
          </a:p>
        </p:txBody>
      </p:sp>
      <p:sp>
        <p:nvSpPr>
          <p:cNvPr id="18" name="Line 6">
            <a:extLst>
              <a:ext uri="{FF2B5EF4-FFF2-40B4-BE49-F238E27FC236}">
                <a16:creationId xmlns:a16="http://schemas.microsoft.com/office/drawing/2014/main" id="{DD72B1FB-3F6A-42B8-9A69-854897D4F1D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250" y="863600"/>
            <a:ext cx="85344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" name="Text Box 12">
            <a:extLst>
              <a:ext uri="{FF2B5EF4-FFF2-40B4-BE49-F238E27FC236}">
                <a16:creationId xmlns:a16="http://schemas.microsoft.com/office/drawing/2014/main" id="{6030854D-0499-4299-927A-44519E292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49" y="2869720"/>
            <a:ext cx="8593223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 log-linear plot is used to verify the exponential distribution of wealth for the poor agents.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wlin</a:t>
            </a:r>
            <a:r>
              <a:rPr lang="en-US" sz="2400" dirty="0"/>
              <a:t> is a list containing wealth[k] for all agents k.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Since only the poor agents (with wealth less than 1) are considered, a sequence of </a:t>
            </a:r>
            <a:r>
              <a:rPr lang="en-US" sz="2400" dirty="0" err="1"/>
              <a:t>bin_edges</a:t>
            </a:r>
            <a:r>
              <a:rPr lang="en-US" sz="2400" dirty="0"/>
              <a:t> is provided to ‘bins’. </a:t>
            </a:r>
          </a:p>
        </p:txBody>
      </p:sp>
      <p:sp>
        <p:nvSpPr>
          <p:cNvPr id="14" name="Text Box 8">
            <a:extLst>
              <a:ext uri="{FF2B5EF4-FFF2-40B4-BE49-F238E27FC236}">
                <a16:creationId xmlns:a16="http://schemas.microsoft.com/office/drawing/2014/main" id="{A477F5C7-2EC7-4408-A70C-36A4A186B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3292" y="1970001"/>
            <a:ext cx="1530553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0DBDAD4-8955-4AA2-BDCA-D38B48189AD2}"/>
              </a:ext>
            </a:extLst>
          </p:cNvPr>
          <p:cNvSpPr/>
          <p:nvPr/>
        </p:nvSpPr>
        <p:spPr bwMode="auto">
          <a:xfrm>
            <a:off x="-1" y="1128712"/>
            <a:ext cx="4783947" cy="314039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87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 with medium confidence">
            <a:extLst>
              <a:ext uri="{FF2B5EF4-FFF2-40B4-BE49-F238E27FC236}">
                <a16:creationId xmlns:a16="http://schemas.microsoft.com/office/drawing/2014/main" id="{90870CA0-AAEA-4C7F-898C-90E9A00A75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6493"/>
            <a:ext cx="9105014" cy="1809478"/>
          </a:xfrm>
          <a:prstGeom prst="rect">
            <a:avLst/>
          </a:prstGeom>
        </p:spPr>
      </p:pic>
      <p:sp>
        <p:nvSpPr>
          <p:cNvPr id="18434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CE3718B-2593-497D-9009-96F71F254A3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8526AC07-E59C-4600-A232-89588967B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" y="228600"/>
            <a:ext cx="86106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sz="2800" b="1" dirty="0">
                <a:solidFill>
                  <a:schemeClr val="hlink"/>
                </a:solidFill>
              </a:rPr>
              <a:t>Histogram output using the </a:t>
            </a:r>
            <a:r>
              <a:rPr lang="en-US" sz="2800" b="1" dirty="0" err="1">
                <a:solidFill>
                  <a:schemeClr val="hlink"/>
                </a:solidFill>
              </a:rPr>
              <a:t>np.histogram</a:t>
            </a:r>
            <a:endParaRPr lang="en-US" sz="2800" b="1" dirty="0">
              <a:solidFill>
                <a:schemeClr val="hlink"/>
              </a:solidFill>
            </a:endParaRPr>
          </a:p>
        </p:txBody>
      </p:sp>
      <p:sp>
        <p:nvSpPr>
          <p:cNvPr id="18" name="Line 6">
            <a:extLst>
              <a:ext uri="{FF2B5EF4-FFF2-40B4-BE49-F238E27FC236}">
                <a16:creationId xmlns:a16="http://schemas.microsoft.com/office/drawing/2014/main" id="{DD72B1FB-3F6A-42B8-9A69-854897D4F1D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250" y="863600"/>
            <a:ext cx="85344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" name="Text Box 12">
            <a:extLst>
              <a:ext uri="{FF2B5EF4-FFF2-40B4-BE49-F238E27FC236}">
                <a16:creationId xmlns:a16="http://schemas.microsoft.com/office/drawing/2014/main" id="{6030854D-0499-4299-927A-44519E292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49" y="2869720"/>
            <a:ext cx="8593223" cy="387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It may be convenient to export the results to Excel to compute the slopes.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density = 0 because </a:t>
            </a:r>
            <a:r>
              <a:rPr lang="en-US" sz="2400" dirty="0" err="1"/>
              <a:t>np.histogram</a:t>
            </a:r>
            <a:r>
              <a:rPr lang="en-US" sz="2400" dirty="0"/>
              <a:t> does not produce cumulative plots. It is more convenient to output the exact counts.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hist and </a:t>
            </a:r>
            <a:r>
              <a:rPr lang="en-US" sz="2400" dirty="0" err="1"/>
              <a:t>bin_edges</a:t>
            </a:r>
            <a:r>
              <a:rPr lang="en-US" sz="2400" dirty="0"/>
              <a:t> are the two outputs of </a:t>
            </a:r>
            <a:r>
              <a:rPr lang="en-US" sz="2400" dirty="0" err="1"/>
              <a:t>np.histogram</a:t>
            </a:r>
            <a:r>
              <a:rPr lang="en-US" sz="2400" dirty="0"/>
              <a:t>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The Pandas data frame is prepared by writing the </a:t>
            </a:r>
            <a:r>
              <a:rPr lang="en-US" sz="2400" dirty="0" err="1"/>
              <a:t>bin_edges</a:t>
            </a:r>
            <a:r>
              <a:rPr lang="en-US" sz="2400" dirty="0"/>
              <a:t> and the corresponding histogram values in the same row.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0210BEC-04C3-447F-904A-2E613AEB7B6C}"/>
              </a:ext>
            </a:extLst>
          </p:cNvPr>
          <p:cNvSpPr/>
          <p:nvPr/>
        </p:nvSpPr>
        <p:spPr bwMode="auto">
          <a:xfrm>
            <a:off x="0" y="1238250"/>
            <a:ext cx="6053245" cy="260351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E9ED150-F30B-43D0-80AE-1211E77FC741}"/>
              </a:ext>
            </a:extLst>
          </p:cNvPr>
          <p:cNvSpPr/>
          <p:nvPr/>
        </p:nvSpPr>
        <p:spPr bwMode="auto">
          <a:xfrm>
            <a:off x="409746" y="1854239"/>
            <a:ext cx="4014417" cy="314039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94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 with medium confidence">
            <a:extLst>
              <a:ext uri="{FF2B5EF4-FFF2-40B4-BE49-F238E27FC236}">
                <a16:creationId xmlns:a16="http://schemas.microsoft.com/office/drawing/2014/main" id="{90870CA0-AAEA-4C7F-898C-90E9A00A75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6493"/>
            <a:ext cx="9105014" cy="1809478"/>
          </a:xfrm>
          <a:prstGeom prst="rect">
            <a:avLst/>
          </a:prstGeom>
        </p:spPr>
      </p:pic>
      <p:sp>
        <p:nvSpPr>
          <p:cNvPr id="18434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CE3718B-2593-497D-9009-96F71F254A3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8526AC07-E59C-4600-A232-89588967B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" y="228600"/>
            <a:ext cx="86106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sz="2800" b="1" dirty="0" err="1">
                <a:solidFill>
                  <a:schemeClr val="hlink"/>
                </a:solidFill>
              </a:rPr>
              <a:t>DataFrame</a:t>
            </a:r>
            <a:r>
              <a:rPr lang="en-US" sz="2800" b="1" dirty="0">
                <a:solidFill>
                  <a:schemeClr val="hlink"/>
                </a:solidFill>
              </a:rPr>
              <a:t> Export to Excel</a:t>
            </a:r>
          </a:p>
        </p:txBody>
      </p:sp>
      <p:sp>
        <p:nvSpPr>
          <p:cNvPr id="18" name="Line 6">
            <a:extLst>
              <a:ext uri="{FF2B5EF4-FFF2-40B4-BE49-F238E27FC236}">
                <a16:creationId xmlns:a16="http://schemas.microsoft.com/office/drawing/2014/main" id="{DD72B1FB-3F6A-42B8-9A69-854897D4F1D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250" y="863600"/>
            <a:ext cx="85344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" name="Text Box 12">
            <a:extLst>
              <a:ext uri="{FF2B5EF4-FFF2-40B4-BE49-F238E27FC236}">
                <a16:creationId xmlns:a16="http://schemas.microsoft.com/office/drawing/2014/main" id="{6030854D-0499-4299-927A-44519E292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49" y="2869720"/>
            <a:ext cx="8593223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The Excel writer should be installed beforehand using “pip install </a:t>
            </a:r>
            <a:r>
              <a:rPr lang="en-US" sz="2400" dirty="0" err="1"/>
              <a:t>openpyxl</a:t>
            </a:r>
            <a:r>
              <a:rPr lang="en-US" sz="2400" dirty="0"/>
              <a:t>”.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pd.DataFrame</a:t>
            </a:r>
            <a:r>
              <a:rPr lang="en-US" sz="2400" dirty="0"/>
              <a:t> is used to convert the list into a </a:t>
            </a:r>
            <a:r>
              <a:rPr lang="en-US" sz="2400" dirty="0" err="1"/>
              <a:t>DataFrame</a:t>
            </a:r>
            <a:r>
              <a:rPr lang="en-US" sz="2400" dirty="0"/>
              <a:t>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&lt;</a:t>
            </a:r>
            <a:r>
              <a:rPr lang="en-US" sz="2400" dirty="0" err="1"/>
              <a:t>DataFrame</a:t>
            </a:r>
            <a:r>
              <a:rPr lang="en-US" sz="2400" dirty="0"/>
              <a:t>&gt;.</a:t>
            </a:r>
            <a:r>
              <a:rPr lang="en-US" sz="2400" dirty="0" err="1"/>
              <a:t>to_excel</a:t>
            </a:r>
            <a:r>
              <a:rPr lang="en-US" sz="2400" dirty="0"/>
              <a:t> writes the </a:t>
            </a:r>
            <a:r>
              <a:rPr lang="en-US" sz="2400" dirty="0" err="1"/>
              <a:t>DataFrame</a:t>
            </a:r>
            <a:r>
              <a:rPr lang="en-US" sz="2400" dirty="0"/>
              <a:t> to an Excel file.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“index = False” means that the index column will not appear in the Excel file.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CA5B55E-EBA4-4A3B-AEA0-469C6C15F49B}"/>
              </a:ext>
            </a:extLst>
          </p:cNvPr>
          <p:cNvSpPr/>
          <p:nvPr/>
        </p:nvSpPr>
        <p:spPr bwMode="auto">
          <a:xfrm>
            <a:off x="-52153" y="2296828"/>
            <a:ext cx="6053245" cy="498193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743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CE3718B-2593-497D-9009-96F71F254A3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266700" y="228600"/>
            <a:ext cx="86106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CN" sz="2800" b="1" dirty="0">
                <a:solidFill>
                  <a:schemeClr val="hlink"/>
                </a:solidFill>
              </a:rPr>
              <a:t>Generation of the Distribution of Saving Factors</a:t>
            </a:r>
            <a:endParaRPr lang="en-US" sz="2800" b="1" dirty="0">
              <a:solidFill>
                <a:schemeClr val="hlink"/>
              </a:solidFill>
            </a:endParaRPr>
          </a:p>
        </p:txBody>
      </p:sp>
      <p:sp>
        <p:nvSpPr>
          <p:cNvPr id="18437" name="Line 6"/>
          <p:cNvSpPr>
            <a:spLocks noChangeShapeType="1"/>
          </p:cNvSpPr>
          <p:nvPr/>
        </p:nvSpPr>
        <p:spPr bwMode="auto">
          <a:xfrm>
            <a:off x="222250" y="863600"/>
            <a:ext cx="85344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38" name="Text Box 8"/>
          <p:cNvSpPr txBox="1">
            <a:spLocks noChangeArrowheads="1"/>
          </p:cNvSpPr>
          <p:nvPr/>
        </p:nvSpPr>
        <p:spPr bwMode="auto">
          <a:xfrm>
            <a:off x="2628900" y="2455863"/>
            <a:ext cx="82581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9" name="Text Box 12"/>
              <p:cNvSpPr txBox="1">
                <a:spLocks noChangeArrowheads="1"/>
              </p:cNvSpPr>
              <p:nvPr/>
            </p:nvSpPr>
            <p:spPr bwMode="auto">
              <a:xfrm>
                <a:off x="304800" y="1027113"/>
                <a:ext cx="8458200" cy="55044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sz="2400" dirty="0"/>
                  <a:t>As discussed in Slide 28 of Lecture 8, the distribution of the saving factor can be modeled by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−0.7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0≤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≤1.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 marL="457200" indent="-457200">
                  <a:buAutoNum type="alphaLcParenBoth"/>
                </a:pPr>
                <a:r>
                  <a:rPr lang="en-US" sz="2400" u="sng" dirty="0">
                    <a:solidFill>
                      <a:srgbClr val="FFC000"/>
                    </a:solidFill>
                  </a:rPr>
                  <a:t>Using the result of Tutorial 7, express </a:t>
                </a:r>
                <a14:m>
                  <m:oMath xmlns:m="http://schemas.openxmlformats.org/officeDocument/2006/math">
                    <m:r>
                      <a:rPr lang="en-US" sz="2400" i="1" u="sng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400" u="sng" dirty="0">
                    <a:solidFill>
                      <a:srgbClr val="FFC000"/>
                    </a:solidFill>
                  </a:rPr>
                  <a:t> as a function of a random number </a:t>
                </a:r>
                <a14:m>
                  <m:oMath xmlns:m="http://schemas.openxmlformats.org/officeDocument/2006/math">
                    <m:r>
                      <a:rPr lang="en-US" sz="2400" b="0" i="1" u="sng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u="sng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∈(0,1]</m:t>
                    </m:r>
                  </m:oMath>
                </a14:m>
                <a:r>
                  <a:rPr lang="en-US" sz="2400" u="sng" dirty="0">
                    <a:solidFill>
                      <a:srgbClr val="FFC000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2400" i="1" u="sng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400" u="sng" dirty="0">
                    <a:solidFill>
                      <a:srgbClr val="FFC000"/>
                    </a:solidFill>
                  </a:rPr>
                  <a:t> follows the saving factor distribution.</a:t>
                </a:r>
              </a:p>
              <a:p>
                <a:endParaRPr lang="en-US" sz="2400" u="sng" dirty="0">
                  <a:solidFill>
                    <a:srgbClr val="FFCC00"/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Review of Tutorial 7: For probability density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calculate the cumulative probability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nary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nary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 Then 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i="1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and</a:t>
                </a:r>
                <a:r>
                  <a:rPr lang="en-US" sz="2400" i="1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determine the inverse relation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8439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1027113"/>
                <a:ext cx="8458200" cy="5504456"/>
              </a:xfrm>
              <a:prstGeom prst="rect">
                <a:avLst/>
              </a:prstGeom>
              <a:blipFill>
                <a:blip r:embed="rId3"/>
                <a:stretch>
                  <a:fillRect l="-1081" t="-775" r="-50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277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CE3718B-2593-497D-9009-96F71F254A3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266700" y="228600"/>
            <a:ext cx="86106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sz="2800" b="1" dirty="0">
                <a:solidFill>
                  <a:schemeClr val="hlink"/>
                </a:solidFill>
              </a:rPr>
              <a:t>Pairing the Agents for the Transactions</a:t>
            </a:r>
          </a:p>
        </p:txBody>
      </p:sp>
      <p:sp>
        <p:nvSpPr>
          <p:cNvPr id="18437" name="Line 6"/>
          <p:cNvSpPr>
            <a:spLocks noChangeShapeType="1"/>
          </p:cNvSpPr>
          <p:nvPr/>
        </p:nvSpPr>
        <p:spPr bwMode="auto">
          <a:xfrm>
            <a:off x="222250" y="863600"/>
            <a:ext cx="85344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9" name="Text Box 12"/>
              <p:cNvSpPr txBox="1">
                <a:spLocks noChangeArrowheads="1"/>
              </p:cNvSpPr>
              <p:nvPr/>
            </p:nvSpPr>
            <p:spPr bwMode="auto">
              <a:xfrm>
                <a:off x="304800" y="1027113"/>
                <a:ext cx="8458200" cy="41549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sz="2400" dirty="0"/>
                  <a:t>At each iteration, the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/>
                  <a:t> agents in the market are grouped into pairs and exchange their wealth through transactions. There are several possible ways to perform the pairing:</a:t>
                </a:r>
              </a:p>
              <a:p>
                <a:endParaRPr lang="en-US" sz="2400" dirty="0"/>
              </a:p>
              <a:p>
                <a:pPr marL="457200" indent="-457200">
                  <a:buAutoNum type="arabicParenBoth"/>
                </a:pPr>
                <a:r>
                  <a:rPr lang="en-US" sz="2400" dirty="0"/>
                  <a:t>Fixed pairing:</a:t>
                </a:r>
              </a:p>
              <a:p>
                <a:r>
                  <a:rPr lang="en-US" sz="2400" dirty="0"/>
                  <a:t>The pairing is fixed and pre-determined. For example, agent 1 pairs up with agent 2, agent 3 with agent 4 …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However, this is not realistic because the wealth will not diffuse around the market.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8439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1027113"/>
                <a:ext cx="8458200" cy="4154984"/>
              </a:xfrm>
              <a:prstGeom prst="rect">
                <a:avLst/>
              </a:prstGeom>
              <a:blipFill>
                <a:blip r:embed="rId3"/>
                <a:stretch>
                  <a:fillRect l="-1081" t="-1026" r="-194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261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CE3718B-2593-497D-9009-96F71F254A3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266700" y="228600"/>
            <a:ext cx="86106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sz="2800" b="1" dirty="0">
                <a:solidFill>
                  <a:schemeClr val="hlink"/>
                </a:solidFill>
              </a:rPr>
              <a:t>Random Pairing</a:t>
            </a:r>
          </a:p>
        </p:txBody>
      </p:sp>
      <p:sp>
        <p:nvSpPr>
          <p:cNvPr id="18437" name="Line 6"/>
          <p:cNvSpPr>
            <a:spLocks noChangeShapeType="1"/>
          </p:cNvSpPr>
          <p:nvPr/>
        </p:nvSpPr>
        <p:spPr bwMode="auto">
          <a:xfrm>
            <a:off x="222250" y="863600"/>
            <a:ext cx="85344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439" name="Text Box 12"/>
              <p:cNvSpPr txBox="1">
                <a:spLocks noChangeArrowheads="1"/>
              </p:cNvSpPr>
              <p:nvPr/>
            </p:nvSpPr>
            <p:spPr bwMode="auto">
              <a:xfrm>
                <a:off x="304800" y="1027113"/>
                <a:ext cx="8458200" cy="47076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sz="2400" dirty="0"/>
                  <a:t>(2) Random pairing:</a:t>
                </a:r>
              </a:p>
              <a:p>
                <a:r>
                  <a:rPr lang="en-US" sz="2400" dirty="0"/>
                  <a:t>In each iteration, randomly select two agents to conduct the wealth exchange. The selection is repeated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sz="2400" dirty="0"/>
                  <a:t> times in an iteration.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/>
                  <a:t> selections made in each iteration are conducted </a:t>
                </a:r>
                <a:r>
                  <a:rPr lang="en-US" sz="2400" u="sng" dirty="0">
                    <a:solidFill>
                      <a:srgbClr val="FFCC66"/>
                    </a:solidFill>
                  </a:rPr>
                  <a:t>with replacement</a:t>
                </a:r>
                <a:r>
                  <a:rPr lang="en-US" sz="2400" dirty="0"/>
                  <a:t>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However, some agents may be selected to pair up with himself/herself.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Furthermore, some agents will not be selected in an iteration, whereas other agents can be selected more than once in an iteration.</a:t>
                </a:r>
              </a:p>
            </p:txBody>
          </p:sp>
        </mc:Choice>
        <mc:Fallback>
          <p:sp>
            <p:nvSpPr>
              <p:cNvPr id="18439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1027113"/>
                <a:ext cx="8458200" cy="4707699"/>
              </a:xfrm>
              <a:prstGeom prst="rect">
                <a:avLst/>
              </a:prstGeom>
              <a:blipFill>
                <a:blip r:embed="rId3"/>
                <a:stretch>
                  <a:fillRect l="-1081" t="-906" r="-1801" b="-194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130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CE3718B-2593-497D-9009-96F71F254A3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266700" y="228600"/>
            <a:ext cx="86106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sz="2800" b="1" dirty="0">
                <a:solidFill>
                  <a:schemeClr val="hlink"/>
                </a:solidFill>
              </a:rPr>
              <a:t>Random Pairing</a:t>
            </a:r>
          </a:p>
        </p:txBody>
      </p:sp>
      <p:sp>
        <p:nvSpPr>
          <p:cNvPr id="18437" name="Line 6"/>
          <p:cNvSpPr>
            <a:spLocks noChangeShapeType="1"/>
          </p:cNvSpPr>
          <p:nvPr/>
        </p:nvSpPr>
        <p:spPr bwMode="auto">
          <a:xfrm>
            <a:off x="222250" y="863600"/>
            <a:ext cx="85344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9" name="Text Box 12"/>
              <p:cNvSpPr txBox="1">
                <a:spLocks noChangeArrowheads="1"/>
              </p:cNvSpPr>
              <p:nvPr/>
            </p:nvSpPr>
            <p:spPr bwMode="auto">
              <a:xfrm>
                <a:off x="304800" y="1027113"/>
                <a:ext cx="8458200" cy="32837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sz="2400" u="sng" dirty="0">
                    <a:solidFill>
                      <a:srgbClr val="FFC000"/>
                    </a:solidFill>
                  </a:rPr>
                  <a:t>(b1) In random pairing, what is the probability that an agent will not be selected in an iteration?</a:t>
                </a:r>
              </a:p>
              <a:p>
                <a:r>
                  <a:rPr lang="en-US" sz="2400" u="sng" dirty="0">
                    <a:solidFill>
                      <a:srgbClr val="FFC000"/>
                    </a:solidFill>
                  </a:rPr>
                  <a:t>(b2) In random pairing, what is the probability that an agent is selected more than once?</a:t>
                </a:r>
              </a:p>
              <a:p>
                <a:r>
                  <a:rPr lang="en-US" sz="2400" u="sng" dirty="0">
                    <a:solidFill>
                      <a:srgbClr val="FFC000"/>
                    </a:solidFill>
                  </a:rPr>
                  <a:t>(b3) What is the probability that an agent is idle for one iteration between two transactions?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Hint: Recall Poisson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18439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1027113"/>
                <a:ext cx="8458200" cy="3283719"/>
              </a:xfrm>
              <a:prstGeom prst="rect">
                <a:avLst/>
              </a:prstGeom>
              <a:blipFill>
                <a:blip r:embed="rId3"/>
                <a:stretch>
                  <a:fillRect l="-1081" t="-1299" r="-1945" b="-55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606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CE3718B-2593-497D-9009-96F71F254A3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266700" y="228600"/>
            <a:ext cx="86106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sz="2800" b="1" dirty="0">
                <a:solidFill>
                  <a:schemeClr val="hlink"/>
                </a:solidFill>
              </a:rPr>
              <a:t>Shuffled Pairing</a:t>
            </a:r>
          </a:p>
        </p:txBody>
      </p:sp>
      <p:sp>
        <p:nvSpPr>
          <p:cNvPr id="18437" name="Line 6"/>
          <p:cNvSpPr>
            <a:spLocks noChangeShapeType="1"/>
          </p:cNvSpPr>
          <p:nvPr/>
        </p:nvSpPr>
        <p:spPr bwMode="auto">
          <a:xfrm>
            <a:off x="222250" y="863600"/>
            <a:ext cx="85344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439" name="Text Box 12"/>
              <p:cNvSpPr txBox="1">
                <a:spLocks noChangeArrowheads="1"/>
              </p:cNvSpPr>
              <p:nvPr/>
            </p:nvSpPr>
            <p:spPr bwMode="auto">
              <a:xfrm>
                <a:off x="304800" y="1027113"/>
                <a:ext cx="8458200" cy="41549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sz="2400" dirty="0"/>
                  <a:t>(3) Shuffled pairing:</a:t>
                </a:r>
              </a:p>
              <a:p>
                <a:r>
                  <a:rPr lang="en-US" sz="2400" dirty="0"/>
                  <a:t>In each iteration, randomly select two agents. The selection is repeated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sz="2400" dirty="0"/>
                  <a:t> times in an iteration. The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/>
                  <a:t> selections made in each iteration are conducted </a:t>
                </a:r>
                <a:r>
                  <a:rPr lang="en-US" sz="2400" u="sng" dirty="0">
                    <a:solidFill>
                      <a:srgbClr val="FFCC66"/>
                    </a:solidFill>
                  </a:rPr>
                  <a:t>without replacement</a:t>
                </a:r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This can be programming efficiently in the following way:</a:t>
                </a:r>
              </a:p>
              <a:p>
                <a:r>
                  <a:rPr lang="en-US" sz="2400" dirty="0"/>
                  <a:t>(</a:t>
                </a:r>
                <a:r>
                  <a:rPr lang="en-US" sz="2400" dirty="0" err="1"/>
                  <a:t>i</a:t>
                </a:r>
                <a:r>
                  <a:rPr lang="en-US" sz="2400" dirty="0"/>
                  <a:t>) Prepare a stack/list/array of the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/>
                  <a:t> agents.</a:t>
                </a:r>
              </a:p>
              <a:p>
                <a:r>
                  <a:rPr lang="en-US" sz="2400" dirty="0"/>
                  <a:t>(ii) Randomly choose an agent and cancel her address in the stack. The length of the list is reduced by 1.</a:t>
                </a:r>
              </a:p>
              <a:p>
                <a:r>
                  <a:rPr lang="en-US" sz="2400" dirty="0"/>
                  <a:t>The most convenient way to cancel the address is to move the last agent to the address to be canceled.</a:t>
                </a:r>
              </a:p>
            </p:txBody>
          </p:sp>
        </mc:Choice>
        <mc:Fallback>
          <p:sp>
            <p:nvSpPr>
              <p:cNvPr id="18439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1027113"/>
                <a:ext cx="8458200" cy="4154984"/>
              </a:xfrm>
              <a:prstGeom prst="rect">
                <a:avLst/>
              </a:prstGeom>
              <a:blipFill>
                <a:blip r:embed="rId3"/>
                <a:stretch>
                  <a:fillRect l="-1081" t="-1026" r="-1441" b="-249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174398"/>
              </p:ext>
            </p:extLst>
          </p:nvPr>
        </p:nvGraphicFramePr>
        <p:xfrm>
          <a:off x="1292506" y="548437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3945322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6842127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886778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9926853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383113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18121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1430395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1833424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585352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525030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145634"/>
                  </a:ext>
                </a:extLst>
              </a:tr>
            </a:tbl>
          </a:graphicData>
        </a:graphic>
      </p:graphicFrame>
      <p:sp>
        <p:nvSpPr>
          <p:cNvPr id="3" name="Multiply 2"/>
          <p:cNvSpPr/>
          <p:nvPr/>
        </p:nvSpPr>
        <p:spPr bwMode="auto">
          <a:xfrm>
            <a:off x="3761772" y="5535599"/>
            <a:ext cx="497711" cy="571259"/>
          </a:xfrm>
          <a:prstGeom prst="mathMultiply">
            <a:avLst>
              <a:gd name="adj1" fmla="val 7596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996708"/>
              </p:ext>
            </p:extLst>
          </p:nvPr>
        </p:nvGraphicFramePr>
        <p:xfrm>
          <a:off x="1292506" y="6145740"/>
          <a:ext cx="5486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3945322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6842127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886778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9926853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383113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18121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1430395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1833424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5853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145634"/>
                  </a:ext>
                </a:extLst>
              </a:tr>
            </a:tbl>
          </a:graphicData>
        </a:graphic>
      </p:graphicFrame>
      <p:sp>
        <p:nvSpPr>
          <p:cNvPr id="5" name="Curved Down Arrow 4"/>
          <p:cNvSpPr/>
          <p:nvPr/>
        </p:nvSpPr>
        <p:spPr bwMode="auto">
          <a:xfrm flipH="1">
            <a:off x="4010626" y="5189134"/>
            <a:ext cx="3096229" cy="389547"/>
          </a:xfrm>
          <a:prstGeom prst="curved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566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CE3718B-2593-497D-9009-96F71F254A3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266700" y="228600"/>
            <a:ext cx="86106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sz="2800" b="1" dirty="0" err="1">
                <a:solidFill>
                  <a:schemeClr val="hlink"/>
                </a:solidFill>
              </a:rPr>
              <a:t>random.shuffle</a:t>
            </a:r>
            <a:r>
              <a:rPr lang="en-US" sz="2800" b="1" dirty="0">
                <a:solidFill>
                  <a:schemeClr val="hlink"/>
                </a:solidFill>
              </a:rPr>
              <a:t> and </a:t>
            </a:r>
            <a:r>
              <a:rPr lang="en-US" sz="2800" b="1" dirty="0" err="1">
                <a:solidFill>
                  <a:schemeClr val="hlink"/>
                </a:solidFill>
              </a:rPr>
              <a:t>random.sample</a:t>
            </a:r>
            <a:endParaRPr lang="en-US" sz="2800" b="1" dirty="0">
              <a:solidFill>
                <a:schemeClr val="hlink"/>
              </a:solidFill>
            </a:endParaRPr>
          </a:p>
        </p:txBody>
      </p:sp>
      <p:sp>
        <p:nvSpPr>
          <p:cNvPr id="18437" name="Line 6"/>
          <p:cNvSpPr>
            <a:spLocks noChangeShapeType="1"/>
          </p:cNvSpPr>
          <p:nvPr/>
        </p:nvSpPr>
        <p:spPr bwMode="auto">
          <a:xfrm>
            <a:off x="222250" y="863600"/>
            <a:ext cx="85344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39" name="Text Box 12"/>
          <p:cNvSpPr txBox="1">
            <a:spLocks noChangeArrowheads="1"/>
          </p:cNvSpPr>
          <p:nvPr/>
        </p:nvSpPr>
        <p:spPr bwMode="auto">
          <a:xfrm>
            <a:off x="304800" y="1027113"/>
            <a:ext cx="84582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dirty="0"/>
              <a:t>In Python, random shuffling can be done by the commands </a:t>
            </a:r>
            <a:r>
              <a:rPr lang="en-US" sz="2400" dirty="0" err="1"/>
              <a:t>random.shuffle</a:t>
            </a:r>
            <a:r>
              <a:rPr lang="en-US" sz="2400" dirty="0"/>
              <a:t> or </a:t>
            </a:r>
            <a:r>
              <a:rPr lang="en-US" sz="2400" dirty="0" err="1"/>
              <a:t>random.sample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random.shuffle</a:t>
            </a:r>
            <a:r>
              <a:rPr lang="en-US" sz="2400" dirty="0"/>
              <a:t> replaces the list with a shuffled one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random.sample</a:t>
            </a:r>
            <a:r>
              <a:rPr lang="en-US" sz="2400" dirty="0"/>
              <a:t> generates a new list</a:t>
            </a:r>
          </a:p>
          <a:p>
            <a:endParaRPr lang="en-US" sz="2400" dirty="0"/>
          </a:p>
          <a:p>
            <a:r>
              <a:rPr lang="en-US" sz="2400" dirty="0"/>
              <a:t>In </a:t>
            </a:r>
            <a:r>
              <a:rPr lang="en-US" sz="2400" dirty="0" err="1"/>
              <a:t>random.sample</a:t>
            </a:r>
            <a:r>
              <a:rPr lang="en-US" sz="2400" dirty="0"/>
              <a:t>(</a:t>
            </a:r>
            <a:r>
              <a:rPr lang="en-US" sz="2400" i="1" dirty="0"/>
              <a:t>population</a:t>
            </a:r>
            <a:r>
              <a:rPr lang="en-US" sz="2400" dirty="0"/>
              <a:t>, </a:t>
            </a:r>
            <a:r>
              <a:rPr lang="en-US" sz="2400" i="1" dirty="0"/>
              <a:t>k</a:t>
            </a:r>
            <a:r>
              <a:rPr lang="en-US" sz="2400" dirty="0"/>
              <a:t>), </a:t>
            </a:r>
            <a:r>
              <a:rPr lang="en-US" sz="2400" i="1" dirty="0"/>
              <a:t>population</a:t>
            </a:r>
            <a:r>
              <a:rPr lang="en-US" sz="2400" dirty="0"/>
              <a:t> is a list of length </a:t>
            </a:r>
            <a:r>
              <a:rPr lang="en-US" sz="2400" i="1" dirty="0"/>
              <a:t>k</a:t>
            </a:r>
            <a:r>
              <a:rPr lang="en-US" sz="2400" dirty="0"/>
              <a:t> or longer, </a:t>
            </a:r>
            <a:r>
              <a:rPr lang="en-US" sz="2400" i="1" dirty="0"/>
              <a:t>k</a:t>
            </a:r>
            <a:r>
              <a:rPr lang="en-US" sz="2400" dirty="0"/>
              <a:t> is the number of elements to be sampled.</a:t>
            </a:r>
          </a:p>
          <a:p>
            <a:endParaRPr lang="en-US" sz="2400" dirty="0"/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06AFE23C-885F-4E26-9A47-EF52AA92F5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95" y="4618452"/>
            <a:ext cx="9155926" cy="13707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962DC9-E484-4E43-8C29-19AE416AB2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" y="4202443"/>
            <a:ext cx="9133780" cy="24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722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CE3718B-2593-497D-9009-96F71F254A3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266700" y="228600"/>
            <a:ext cx="86106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sz="2800" b="1" dirty="0" err="1">
                <a:solidFill>
                  <a:schemeClr val="hlink"/>
                </a:solidFill>
              </a:rPr>
              <a:t>random.shuffle</a:t>
            </a:r>
            <a:r>
              <a:rPr lang="en-US" sz="2800" b="1" dirty="0">
                <a:solidFill>
                  <a:schemeClr val="hlink"/>
                </a:solidFill>
              </a:rPr>
              <a:t> and </a:t>
            </a:r>
            <a:r>
              <a:rPr lang="en-US" sz="2800" b="1" dirty="0" err="1">
                <a:solidFill>
                  <a:schemeClr val="hlink"/>
                </a:solidFill>
              </a:rPr>
              <a:t>random.sample</a:t>
            </a:r>
            <a:endParaRPr lang="en-US" sz="2800" b="1" dirty="0">
              <a:solidFill>
                <a:schemeClr val="hlink"/>
              </a:solidFill>
            </a:endParaRPr>
          </a:p>
        </p:txBody>
      </p:sp>
      <p:sp>
        <p:nvSpPr>
          <p:cNvPr id="18437" name="Line 6"/>
          <p:cNvSpPr>
            <a:spLocks noChangeShapeType="1"/>
          </p:cNvSpPr>
          <p:nvPr/>
        </p:nvSpPr>
        <p:spPr bwMode="auto">
          <a:xfrm>
            <a:off x="222250" y="863600"/>
            <a:ext cx="85344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39" name="Text Box 12"/>
          <p:cNvSpPr txBox="1">
            <a:spLocks noChangeArrowheads="1"/>
          </p:cNvSpPr>
          <p:nvPr/>
        </p:nvSpPr>
        <p:spPr bwMode="auto">
          <a:xfrm>
            <a:off x="304800" y="1027113"/>
            <a:ext cx="84582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dirty="0"/>
              <a:t>In Python, random shuffling can be done by the commands </a:t>
            </a:r>
            <a:r>
              <a:rPr lang="en-US" sz="2400" dirty="0" err="1"/>
              <a:t>random.shuffle</a:t>
            </a:r>
            <a:r>
              <a:rPr lang="en-US" sz="2400" dirty="0"/>
              <a:t> or </a:t>
            </a:r>
            <a:r>
              <a:rPr lang="en-US" sz="2400" dirty="0" err="1"/>
              <a:t>random.sample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random.shuffle</a:t>
            </a:r>
            <a:r>
              <a:rPr lang="en-US" sz="2400" dirty="0"/>
              <a:t> replaces the list with a shuffled one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random.sample</a:t>
            </a:r>
            <a:r>
              <a:rPr lang="en-US" sz="2400" dirty="0"/>
              <a:t> generates a new list</a:t>
            </a:r>
          </a:p>
          <a:p>
            <a:endParaRPr lang="en-US" sz="2400" dirty="0"/>
          </a:p>
          <a:p>
            <a:r>
              <a:rPr lang="en-US" sz="2400" dirty="0"/>
              <a:t>In </a:t>
            </a:r>
            <a:r>
              <a:rPr lang="en-US" sz="2400" dirty="0" err="1"/>
              <a:t>random.sample</a:t>
            </a:r>
            <a:r>
              <a:rPr lang="en-US" sz="2400" dirty="0"/>
              <a:t>(</a:t>
            </a:r>
            <a:r>
              <a:rPr lang="en-US" sz="2400" i="1" dirty="0"/>
              <a:t>population</a:t>
            </a:r>
            <a:r>
              <a:rPr lang="en-US" sz="2400" dirty="0"/>
              <a:t>, </a:t>
            </a:r>
            <a:r>
              <a:rPr lang="en-US" sz="2400" i="1" dirty="0"/>
              <a:t>k</a:t>
            </a:r>
            <a:r>
              <a:rPr lang="en-US" sz="2400" dirty="0"/>
              <a:t>), </a:t>
            </a:r>
            <a:r>
              <a:rPr lang="en-US" sz="2400" i="1" dirty="0"/>
              <a:t>population</a:t>
            </a:r>
            <a:r>
              <a:rPr lang="en-US" sz="2400" dirty="0"/>
              <a:t> is a list of length </a:t>
            </a:r>
            <a:r>
              <a:rPr lang="en-US" sz="2400" i="1" dirty="0"/>
              <a:t>k</a:t>
            </a:r>
            <a:r>
              <a:rPr lang="en-US" sz="2400" dirty="0"/>
              <a:t> or longer, </a:t>
            </a:r>
            <a:r>
              <a:rPr lang="en-US" sz="2400" i="1" dirty="0"/>
              <a:t>k</a:t>
            </a:r>
            <a:r>
              <a:rPr lang="en-US" sz="2400" dirty="0"/>
              <a:t> is the number of elements to be sampled.</a:t>
            </a:r>
          </a:p>
          <a:p>
            <a:endParaRPr lang="en-US" sz="2400" dirty="0"/>
          </a:p>
          <a:p>
            <a:r>
              <a:rPr lang="en-US" sz="2400" dirty="0"/>
              <a:t>This is illustrated in the following slides.</a:t>
            </a:r>
          </a:p>
        </p:txBody>
      </p:sp>
    </p:spTree>
    <p:extLst>
      <p:ext uri="{BB962C8B-B14F-4D97-AF65-F5344CB8AC3E}">
        <p14:creationId xmlns:p14="http://schemas.microsoft.com/office/powerpoint/2010/main" val="148991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CE3718B-2593-497D-9009-96F71F254A3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266700" y="228600"/>
            <a:ext cx="86106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sz="2800" b="1" dirty="0">
                <a:solidFill>
                  <a:schemeClr val="hlink"/>
                </a:solidFill>
              </a:rPr>
              <a:t>Front Matters</a:t>
            </a:r>
          </a:p>
        </p:txBody>
      </p:sp>
      <p:sp>
        <p:nvSpPr>
          <p:cNvPr id="18437" name="Line 6"/>
          <p:cNvSpPr>
            <a:spLocks noChangeShapeType="1"/>
          </p:cNvSpPr>
          <p:nvPr/>
        </p:nvSpPr>
        <p:spPr bwMode="auto">
          <a:xfrm>
            <a:off x="222250" y="863600"/>
            <a:ext cx="85344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F9A71E45-FC14-492D-A175-346E554273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27" y="1085811"/>
            <a:ext cx="7862945" cy="529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412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theme/theme1.xml><?xml version="1.0" encoding="utf-8"?>
<a:theme xmlns:a="http://schemas.openxmlformats.org/drawingml/2006/main" name="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</Template>
  <TotalTime>7517</TotalTime>
  <Words>1087</Words>
  <Application>Microsoft Office PowerPoint</Application>
  <PresentationFormat>On-screen Show (4:3)</PresentationFormat>
  <Paragraphs>119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Cambria Math</vt:lpstr>
      <vt:lpstr>Garamond</vt:lpstr>
      <vt:lpstr>Times New Roman</vt:lpstr>
      <vt:lpstr>Wingdings</vt:lpstr>
      <vt:lpstr>Stream</vt:lpstr>
      <vt:lpstr>Tutorial 9 Simulation of the  Asset Exchange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Preferred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Preferred Customer</dc:creator>
  <cp:lastModifiedBy>Michael K Y WONG</cp:lastModifiedBy>
  <cp:revision>323</cp:revision>
  <cp:lastPrinted>2001-04-05T18:48:46Z</cp:lastPrinted>
  <dcterms:created xsi:type="dcterms:W3CDTF">2001-03-29T17:58:54Z</dcterms:created>
  <dcterms:modified xsi:type="dcterms:W3CDTF">2021-11-02T17:58:29Z</dcterms:modified>
</cp:coreProperties>
</file>