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81" r:id="rId2"/>
    <p:sldId id="372" r:id="rId3"/>
    <p:sldId id="373" r:id="rId4"/>
    <p:sldId id="394" r:id="rId5"/>
    <p:sldId id="385" r:id="rId6"/>
    <p:sldId id="387" r:id="rId7"/>
    <p:sldId id="398" r:id="rId8"/>
    <p:sldId id="399" r:id="rId9"/>
    <p:sldId id="400" r:id="rId10"/>
    <p:sldId id="40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FF"/>
    <a:srgbClr val="FFFF66"/>
    <a:srgbClr val="FFCC99"/>
    <a:srgbClr val="CCFFFF"/>
    <a:srgbClr val="FF0000"/>
    <a:srgbClr val="0033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82" autoAdjust="0"/>
  </p:normalViewPr>
  <p:slideViewPr>
    <p:cSldViewPr snapToGrid="0">
      <p:cViewPr varScale="1">
        <p:scale>
          <a:sx n="92" d="100"/>
          <a:sy n="92" d="100"/>
        </p:scale>
        <p:origin x="882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Times New Roman" pitchFamily="18" charset="0"/>
              </a:defRPr>
            </a:lvl1pPr>
          </a:lstStyle>
          <a:p>
            <a:fld id="{DFD3B866-D8E9-40B3-B90D-60DE41DFC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927074E-5E5D-4C1F-97AC-20A94DE09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3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1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0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8F2241-9BB1-496E-93BD-26C2BE888288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8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61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8061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8061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61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061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061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06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806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8062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806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275EF93-7C18-48A5-8351-AFEAC17FEC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B6436D-0598-4727-A5F6-2CCC7F41CC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6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02E00-FDFE-4923-8A3F-827323B2A2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3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C187F2-0E06-40D0-8855-37C1708943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78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DEE082F-283E-4D98-8BB1-6C2185D79E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68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D4534A-65DB-4158-9AB1-310AB1ABB7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0602D9-9302-4A50-95D0-CDC3384EEE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25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C7218-FB5C-4800-BD33-D53AC9BA11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0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8E9AB3-3811-47CE-A2D2-C49B5400C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40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935C9E-B1D2-4853-B38F-82FAA8E22A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12B17B-E01D-4CEC-98D0-E1429A8071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59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2E6CCC-599A-4314-85D2-A1BF51A710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9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59BF52-9517-47BE-BDD9-63388EA46D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52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5A8947-ACEE-45AB-AEC7-A6861EE72F1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79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E82E1C-73CE-44AC-A044-94B1ADEF7A8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57958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7958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7959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59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959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959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959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795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795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20624" y="1381061"/>
            <a:ext cx="8229600" cy="2301591"/>
          </a:xfrm>
        </p:spPr>
        <p:txBody>
          <a:bodyPr/>
          <a:lstStyle/>
          <a:p>
            <a:r>
              <a:rPr lang="en-US" dirty="0"/>
              <a:t>Tutorial 10</a:t>
            </a:r>
            <a:br>
              <a:rPr lang="en-US" dirty="0"/>
            </a:br>
            <a:r>
              <a:rPr lang="en-US" dirty="0"/>
              <a:t>Simulation of the </a:t>
            </a:r>
            <a:br>
              <a:rPr lang="en-US" dirty="0"/>
            </a:br>
            <a:r>
              <a:rPr lang="en-US" dirty="0"/>
              <a:t>Minority Game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E082F-283E-4D98-8BB1-6C2185D79E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8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Real Scores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 dirty="0">
                <a:solidFill>
                  <a:srgbClr val="FFC000"/>
                </a:solidFill>
              </a:rPr>
              <a:t>(g) Write the lines of Python commands to determine (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) the decision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given the strategy choice </a:t>
            </a:r>
            <a:r>
              <a:rPr lang="en-US" sz="2400" u="sng" dirty="0" err="1">
                <a:solidFill>
                  <a:srgbClr val="FFC000"/>
                </a:solidFill>
              </a:rPr>
              <a:t>jchoice</a:t>
            </a:r>
            <a:r>
              <a:rPr lang="en-US" sz="2400" u="sng" dirty="0">
                <a:solidFill>
                  <a:srgbClr val="FFC000"/>
                </a:solidFill>
              </a:rPr>
              <a:t>, and (ii)  how the real score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should be updated, where</a:t>
            </a:r>
          </a:p>
          <a:p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u="sng" dirty="0">
                <a:solidFill>
                  <a:srgbClr val="FFC000"/>
                </a:solidFill>
              </a:rPr>
              <a:t>excess = excess demand</a:t>
            </a:r>
          </a:p>
          <a:p>
            <a:r>
              <a:rPr lang="en-US" sz="2400" u="sng" dirty="0" err="1">
                <a:solidFill>
                  <a:srgbClr val="FFC000"/>
                </a:solidFill>
              </a:rPr>
              <a:t>darray</a:t>
            </a:r>
            <a:r>
              <a:rPr lang="en-US" sz="2400" u="sng" dirty="0">
                <a:solidFill>
                  <a:srgbClr val="FFC000"/>
                </a:solidFill>
              </a:rPr>
              <a:t>[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][j][mu] = decision (0 or 1) of strategy j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 responding to state mu</a:t>
            </a:r>
          </a:p>
          <a:p>
            <a:r>
              <a:rPr lang="en-US" sz="2400" u="sng" dirty="0" err="1">
                <a:solidFill>
                  <a:srgbClr val="FFC000"/>
                </a:solidFill>
              </a:rPr>
              <a:t>jchoice</a:t>
            </a:r>
            <a:r>
              <a:rPr lang="en-US" sz="2400" u="sng" dirty="0">
                <a:solidFill>
                  <a:srgbClr val="FFC000"/>
                </a:solidFill>
              </a:rPr>
              <a:t> = strategy choice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u="sng" dirty="0">
                <a:solidFill>
                  <a:srgbClr val="FFC000"/>
                </a:solidFill>
              </a:rPr>
              <a:t>decision[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r>
              <a:rPr lang="en-US" sz="2400" u="sng" dirty="0">
                <a:solidFill>
                  <a:srgbClr val="FFC000"/>
                </a:solidFill>
              </a:rPr>
              <a:t>] = decision of agent </a:t>
            </a:r>
            <a:r>
              <a:rPr lang="en-US" sz="2400" u="sng" dirty="0" err="1">
                <a:solidFill>
                  <a:srgbClr val="FFC000"/>
                </a:solidFill>
              </a:rPr>
              <a:t>i</a:t>
            </a:r>
            <a:endParaRPr lang="en-US" sz="2400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3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</a:rPr>
              <a:t>Representation of the Strategies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910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>
                  <a:buAutoNum type="alphaLcParenBoth"/>
                </a:pPr>
                <a:r>
                  <a:rPr lang="en-US" sz="2400" u="sng" dirty="0">
                    <a:solidFill>
                      <a:srgbClr val="FFC000"/>
                    </a:solidFill>
                  </a:rPr>
                  <a:t>What is the number of input states of strategies with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u="sng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 3</m:t>
                    </m:r>
                  </m:oMath>
                </a14:m>
                <a:r>
                  <a:rPr lang="en-US" sz="2400" u="sng" dirty="0">
                    <a:solidFill>
                      <a:srgbClr val="FFC000"/>
                    </a:solidFill>
                  </a:rPr>
                  <a:t>?</a:t>
                </a:r>
              </a:p>
              <a:p>
                <a:endParaRPr lang="en-US" sz="2400" u="sng" dirty="0">
                  <a:solidFill>
                    <a:srgbClr val="FFCC00"/>
                  </a:solidFill>
                </a:endParaRPr>
              </a:p>
              <a:p>
                <a:r>
                  <a:rPr lang="en-US" sz="2400" dirty="0"/>
                  <a:t>Each strategy is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input states. These input states, from 000 to 111, represent the history of the winning states in the past 3 steps.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decisions of a strategy in response to these 8 input states (integers in the range 0 to 7) can be determined by converting the strategy number to its 8-digit binary representation. The response to input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=0,⋯,7)</m:t>
                    </m:r>
                  </m:oMath>
                </a14:m>
                <a:r>
                  <a:rPr lang="en-US" sz="2400" dirty="0"/>
                  <a:t> is then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400" dirty="0"/>
                  <a:t> digit of the binary representation (counting from the right).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910062"/>
              </a:xfrm>
              <a:prstGeom prst="rect">
                <a:avLst/>
              </a:prstGeom>
              <a:blipFill>
                <a:blip r:embed="rId3"/>
                <a:stretch>
                  <a:fillRect l="-1081" t="-868" r="-360" b="-18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Representation of the Strategies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524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Hence a strategy is represented by a list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elements of 1’s and 0’s. For example, [1, 0, 1, 0, 1, 1, 0, 1] represents the strategy of: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When the market history of winners is 000, buy.</a:t>
                </a:r>
              </a:p>
              <a:p>
                <a:r>
                  <a:rPr lang="en-US" sz="2400" dirty="0"/>
                  <a:t>When the market history of winners is 001, sell.</a:t>
                </a:r>
              </a:p>
              <a:p>
                <a:r>
                  <a:rPr lang="en-US" sz="2400" dirty="0"/>
                  <a:t>When the market history of winners is 010, buy.</a:t>
                </a:r>
              </a:p>
              <a:p>
                <a:r>
                  <a:rPr lang="en-US" sz="2400" dirty="0"/>
                  <a:t>When the market history of winners is 011, sell.</a:t>
                </a:r>
              </a:p>
              <a:p>
                <a:r>
                  <a:rPr lang="en-US" sz="2400" dirty="0"/>
                  <a:t>When the market history of winners is 100, buy.</a:t>
                </a:r>
              </a:p>
              <a:p>
                <a:r>
                  <a:rPr lang="en-US" sz="2400" dirty="0"/>
                  <a:t>When the market history of winners is 101, buy.</a:t>
                </a:r>
              </a:p>
              <a:p>
                <a:r>
                  <a:rPr lang="en-US" sz="2400" dirty="0"/>
                  <a:t>When the market history of winners is 110, sell.</a:t>
                </a:r>
              </a:p>
              <a:p>
                <a:r>
                  <a:rPr lang="en-US" sz="2400" dirty="0"/>
                  <a:t>When the market history of winners is 111, buy.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524315"/>
              </a:xfrm>
              <a:prstGeom prst="rect">
                <a:avLst/>
              </a:prstGeom>
              <a:blipFill>
                <a:blip r:embed="rId3"/>
                <a:stretch>
                  <a:fillRect l="-1081" t="-942" r="-1369" b="-21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Generation of the Strategies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298450" y="964768"/>
                <a:ext cx="8458200" cy="5632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agents in the market. </a:t>
                </a:r>
              </a:p>
              <a:p>
                <a:r>
                  <a:rPr lang="en-US" sz="2400" dirty="0"/>
                  <a:t>Each agent has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strategies. </a:t>
                </a:r>
              </a:p>
              <a:p>
                <a:r>
                  <a:rPr lang="en-US" sz="2400" dirty="0"/>
                  <a:t>Each strategy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⁡=2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elements.</a:t>
                </a:r>
              </a:p>
              <a:p>
                <a:r>
                  <a:rPr lang="en-US" sz="2400" dirty="0"/>
                  <a:t>Each element is randomly assigned to be 0 or 1.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C66"/>
                    </a:solidFill>
                  </a:rPr>
                  <a:t>(b) Write a few lines of Python commands to generate the strategies of the agents, where</a:t>
                </a:r>
              </a:p>
              <a:p>
                <a:endParaRPr lang="en-US" sz="2400" dirty="0"/>
              </a:p>
              <a:p>
                <a:r>
                  <a:rPr lang="en-US" sz="2400" u="sng" dirty="0" err="1">
                    <a:solidFill>
                      <a:srgbClr val="FFCC66"/>
                    </a:solidFill>
                  </a:rPr>
                  <a:t>darray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C66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][j][state] = decision of strategy </a:t>
                </a:r>
                <a:r>
                  <a:rPr lang="en-US" sz="2400" i="1" u="sng" dirty="0">
                    <a:solidFill>
                      <a:srgbClr val="FFCC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 of agent </a:t>
                </a:r>
                <a:r>
                  <a:rPr lang="en-US" sz="2400" i="1" u="sng" dirty="0" err="1">
                    <a:solidFill>
                      <a:srgbClr val="FFCC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 when the input market state is ‘state’.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Hint: The command to generate 0’s and 1’s randomly is </a:t>
                </a:r>
                <a:r>
                  <a:rPr lang="en-US" sz="2400" dirty="0" err="1"/>
                  <a:t>randint</a:t>
                </a:r>
                <a:r>
                  <a:rPr lang="en-US" sz="2400" dirty="0"/>
                  <a:t>(0, 1).</a:t>
                </a:r>
              </a:p>
              <a:p>
                <a:r>
                  <a:rPr lang="en-US" sz="2400" dirty="0"/>
                  <a:t>It is convenient to generate a list with the total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dim</m:t>
                    </m:r>
                  </m:oMath>
                </a14:m>
                <a:r>
                  <a:rPr lang="en-US" sz="2400" dirty="0"/>
                  <a:t> and then reshape it to an array with dimension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450" y="964768"/>
                <a:ext cx="8458200" cy="5632311"/>
              </a:xfrm>
              <a:prstGeom prst="rect">
                <a:avLst/>
              </a:prstGeom>
              <a:blipFill>
                <a:blip r:embed="rId3"/>
                <a:stretch>
                  <a:fillRect l="-1154" t="-758" b="-16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47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Representation of the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4893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After the winning side (1 = buyers win, 0 = sellers win) has been determined, the input state has to be changed to give the updated history for the next step. </a:t>
                </a:r>
              </a:p>
              <a:p>
                <a:r>
                  <a:rPr lang="en-US" sz="2400" dirty="0"/>
                  <a:t>For example, if the present input state is 5, and the winning side is 1, then the input state has to be updated to 3, because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After deleting the leftmost digit and adding the rightmost digit according to the winning side, we have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4893647"/>
              </a:xfrm>
              <a:prstGeom prst="rect">
                <a:avLst/>
              </a:prstGeom>
              <a:blipFill>
                <a:blip r:embed="rId3"/>
                <a:stretch>
                  <a:fillRect l="-1081" t="-872" r="-1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3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Endogenous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304800" y="1027113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u="sng" dirty="0">
                <a:solidFill>
                  <a:srgbClr val="FFC000"/>
                </a:solidFill>
              </a:rPr>
              <a:t>(c) In an endogenous minority game, write a line in Python to update the historical state mu after the winning side is determined to be w.</a:t>
            </a:r>
          </a:p>
          <a:p>
            <a:endParaRPr lang="en-US" sz="2400" u="sng" dirty="0">
              <a:solidFill>
                <a:srgbClr val="FFC000"/>
              </a:solidFill>
            </a:endParaRPr>
          </a:p>
          <a:p>
            <a:r>
              <a:rPr lang="en-US" sz="2400" dirty="0"/>
              <a:t>Hint: </a:t>
            </a:r>
          </a:p>
          <a:p>
            <a:r>
              <a:rPr lang="en-US" sz="2400" dirty="0"/>
              <a:t>Shifting a base-10 number by one leftward position is equivalent to multiplying it by 10.</a:t>
            </a:r>
          </a:p>
          <a:p>
            <a:r>
              <a:rPr lang="en-US" sz="2400" dirty="0"/>
              <a:t>Similarly, shifting a binary number by one leftward position is equivalent to multiplying it by 2. </a:t>
            </a:r>
          </a:p>
          <a:p>
            <a:r>
              <a:rPr lang="en-US" sz="2400" dirty="0"/>
              <a:t>The Python operator % may be useful. % is the modulus operator. For example, 13%8 = 5 because 5 is the remainder of 13 divided by 8.</a:t>
            </a:r>
          </a:p>
        </p:txBody>
      </p:sp>
    </p:spTree>
    <p:extLst>
      <p:ext uri="{BB962C8B-B14F-4D97-AF65-F5344CB8AC3E}">
        <p14:creationId xmlns:p14="http://schemas.microsoft.com/office/powerpoint/2010/main" val="16260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Exogenous Historical State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The input state in an exogenous minority game is even simpler. It is randomly generated as one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states.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(d) Write a line of Python commands to generate the input state mu in an exogenous minority game.</a:t>
                </a:r>
              </a:p>
              <a:p>
                <a:endParaRPr lang="en-US" sz="2400" u="sng" dirty="0">
                  <a:solidFill>
                    <a:srgbClr val="FFC000"/>
                  </a:solidFill>
                </a:endParaRPr>
              </a:p>
              <a:p>
                <a:r>
                  <a:rPr lang="en-US" sz="2400" dirty="0"/>
                  <a:t>Hint: Use ‘</a:t>
                </a:r>
                <a:r>
                  <a:rPr lang="en-US" sz="2400" dirty="0" err="1"/>
                  <a:t>randint</a:t>
                </a:r>
                <a:r>
                  <a:rPr lang="en-US" sz="2400" dirty="0"/>
                  <a:t>’.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2677656"/>
              </a:xfrm>
              <a:prstGeom prst="rect">
                <a:avLst/>
              </a:prstGeom>
              <a:blipFill>
                <a:blip r:embed="rId3"/>
                <a:stretch>
                  <a:fillRect l="-1081" t="-1591" b="-43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90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Updating of the Virtual Scores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56605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In this simulation, we will use linear scores. It is proportional to the 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excess demand</a:t>
                </a:r>
                <a:r>
                  <a:rPr lang="en-US" sz="2400" dirty="0"/>
                  <a:t>, defined as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excess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demand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buyers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sellers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agents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(e) Write a line of Python commands to determine how the virtual score of a strategy should be updated, where</a:t>
                </a:r>
              </a:p>
              <a:p>
                <a:endParaRPr lang="en-US" sz="2400" u="sng" dirty="0">
                  <a:solidFill>
                    <a:srgbClr val="FFC000"/>
                  </a:solidFill>
                </a:endParaRPr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excess = excess demand</a:t>
                </a:r>
              </a:p>
              <a:p>
                <a:r>
                  <a:rPr lang="en-US" sz="2400" u="sng" dirty="0" err="1">
                    <a:solidFill>
                      <a:srgbClr val="FFC000"/>
                    </a:solidFill>
                  </a:rPr>
                  <a:t>darray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][j][mu] = decision of strategy j of agent 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 responding to state mu (0 or 1)</a:t>
                </a:r>
              </a:p>
              <a:p>
                <a:r>
                  <a:rPr lang="en-US" sz="2400" u="sng" dirty="0" err="1">
                    <a:solidFill>
                      <a:srgbClr val="FFC000"/>
                    </a:solidFill>
                  </a:rPr>
                  <a:t>varray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[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][j] = virtual score of strategy j of agent 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Useful function: </a:t>
                </a:r>
                <a:r>
                  <a:rPr lang="en-US" sz="2400" dirty="0" err="1"/>
                  <a:t>np.sign</a:t>
                </a:r>
                <a:endParaRPr lang="en-US" sz="2400" dirty="0"/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5660589"/>
              </a:xfrm>
              <a:prstGeom prst="rect">
                <a:avLst/>
              </a:prstGeom>
              <a:blipFill>
                <a:blip r:embed="rId3"/>
                <a:stretch>
                  <a:fillRect l="-1081" t="-753" b="-15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44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3718B-2593-497D-9009-96F71F254A3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66700" y="228600"/>
            <a:ext cx="8610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Decision of an Agent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22250" y="863600"/>
            <a:ext cx="85344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9" name="Text Box 12"/>
              <p:cNvSpPr txBox="1">
                <a:spLocks noChangeArrowheads="1"/>
              </p:cNvSpPr>
              <p:nvPr/>
            </p:nvSpPr>
            <p:spPr bwMode="auto">
              <a:xfrm>
                <a:off x="304800" y="1027113"/>
                <a:ext cx="8458200" cy="5632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Given </a:t>
                </a:r>
                <a:r>
                  <a:rPr lang="en-US" sz="2400" dirty="0" err="1"/>
                  <a:t>varray</a:t>
                </a:r>
                <a:r>
                  <a:rPr lang="en-US" sz="2400" dirty="0"/>
                  <a:t>[</a:t>
                </a:r>
                <a:r>
                  <a:rPr lang="en-US" sz="2400" dirty="0" err="1"/>
                  <a:t>i</a:t>
                </a:r>
                <a:r>
                  <a:rPr lang="en-US" sz="2400" dirty="0"/>
                  <a:t>][j] = virtual score of  strategy j of agent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, it is tempting to use the Python command ‘argmax’ to determine the strategy choice of the agent.</a:t>
                </a:r>
              </a:p>
              <a:p>
                <a:r>
                  <a:rPr lang="en-US" sz="2400" dirty="0"/>
                  <a:t>When there are more than one strategies having the same maximum value, ‘argmax’ chooses the one that </a:t>
                </a:r>
                <a:r>
                  <a:rPr lang="en-US" sz="2400" u="sng" dirty="0">
                    <a:solidFill>
                      <a:srgbClr val="FFCC66"/>
                    </a:solidFill>
                  </a:rPr>
                  <a:t>appears first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Since the game starts with all virtual scores initialized to 0, using ‘argmax’ will freeze the choices of the agents too early!</a:t>
                </a:r>
              </a:p>
              <a:p>
                <a:endParaRPr lang="en-US" sz="2400" dirty="0"/>
              </a:p>
              <a:p>
                <a:r>
                  <a:rPr lang="en-US" sz="2400" u="sng" dirty="0">
                    <a:solidFill>
                      <a:srgbClr val="FFC000"/>
                    </a:solidFill>
                  </a:rPr>
                  <a:t>(f) Write a few lines of Python commands to determine the strategy choice of an agent, where</a:t>
                </a:r>
              </a:p>
              <a:p>
                <a:endParaRPr lang="en-US" sz="2400" u="sng" dirty="0">
                  <a:solidFill>
                    <a:srgbClr val="FFC000"/>
                  </a:solidFill>
                </a:endParaRPr>
              </a:p>
              <a:p>
                <a:r>
                  <a:rPr lang="en-US" sz="2400" u="sng" dirty="0" err="1">
                    <a:solidFill>
                      <a:srgbClr val="FFC000"/>
                    </a:solidFill>
                  </a:rPr>
                  <a:t>jchoice</a:t>
                </a:r>
                <a:r>
                  <a:rPr lang="en-US" sz="2400" u="sng" dirty="0">
                    <a:solidFill>
                      <a:srgbClr val="FFC000"/>
                    </a:solidFill>
                  </a:rPr>
                  <a:t> = strategy choice of agent </a:t>
                </a:r>
                <a:r>
                  <a:rPr lang="en-US" sz="2400" u="sng" dirty="0" err="1">
                    <a:solidFill>
                      <a:srgbClr val="FFC000"/>
                    </a:solidFill>
                  </a:rPr>
                  <a:t>i</a:t>
                </a:r>
                <a:endParaRPr lang="en-US" sz="2400" u="sng" dirty="0">
                  <a:solidFill>
                    <a:srgbClr val="FFC000"/>
                  </a:solidFill>
                </a:endParaRPr>
              </a:p>
              <a:p>
                <a:endParaRPr lang="en-US" sz="2400" u="sng" dirty="0">
                  <a:solidFill>
                    <a:srgbClr val="FFCC66"/>
                  </a:solidFill>
                </a:endParaRPr>
              </a:p>
              <a:p>
                <a:r>
                  <a:rPr lang="en-US" sz="2400" u="sng" dirty="0">
                    <a:solidFill>
                      <a:srgbClr val="FFCC66"/>
                    </a:solidFill>
                  </a:rPr>
                  <a:t>When two strategies have the same maximum virtual score, select one of them randomly (the selection is fair for </a:t>
                </a:r>
                <a14:m>
                  <m:oMath xmlns:m="http://schemas.openxmlformats.org/officeDocument/2006/math">
                    <m:r>
                      <a:rPr lang="en-US" sz="2400" i="1" u="sng" dirty="0" smtClean="0">
                        <a:solidFill>
                          <a:srgbClr val="FFCC66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u="sng" dirty="0">
                    <a:solidFill>
                      <a:srgbClr val="FFCC66"/>
                    </a:solidFill>
                  </a:rPr>
                  <a:t> = 2).</a:t>
                </a:r>
              </a:p>
            </p:txBody>
          </p:sp>
        </mc:Choice>
        <mc:Fallback>
          <p:sp>
            <p:nvSpPr>
              <p:cNvPr id="1843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027113"/>
                <a:ext cx="8458200" cy="5632311"/>
              </a:xfrm>
              <a:prstGeom prst="rect">
                <a:avLst/>
              </a:prstGeom>
              <a:blipFill>
                <a:blip r:embed="rId3"/>
                <a:stretch>
                  <a:fillRect l="-1081" t="-758" r="-504" b="-16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12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9714</TotalTime>
  <Words>997</Words>
  <Application>Microsoft Office PowerPoint</Application>
  <PresentationFormat>On-screen Show (4:3)</PresentationFormat>
  <Paragraphs>100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Garamond</vt:lpstr>
      <vt:lpstr>Times New Roman</vt:lpstr>
      <vt:lpstr>Wingdings</vt:lpstr>
      <vt:lpstr>Stream</vt:lpstr>
      <vt:lpstr>Tutorial 10 Simulation of the  Minority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Preferred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Michael K Y WONG</cp:lastModifiedBy>
  <cp:revision>343</cp:revision>
  <cp:lastPrinted>2001-04-05T18:48:46Z</cp:lastPrinted>
  <dcterms:created xsi:type="dcterms:W3CDTF">2001-03-29T17:58:54Z</dcterms:created>
  <dcterms:modified xsi:type="dcterms:W3CDTF">2021-11-09T03:10:24Z</dcterms:modified>
</cp:coreProperties>
</file>