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381" r:id="rId2"/>
    <p:sldId id="372" r:id="rId3"/>
    <p:sldId id="373" r:id="rId4"/>
    <p:sldId id="394" r:id="rId5"/>
    <p:sldId id="402" r:id="rId6"/>
    <p:sldId id="385" r:id="rId7"/>
    <p:sldId id="387" r:id="rId8"/>
    <p:sldId id="398" r:id="rId9"/>
    <p:sldId id="399" r:id="rId10"/>
    <p:sldId id="400" r:id="rId11"/>
    <p:sldId id="403" r:id="rId12"/>
    <p:sldId id="401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0000"/>
    <a:srgbClr val="FFCC66"/>
    <a:srgbClr val="FFFF66"/>
    <a:srgbClr val="FFCC99"/>
    <a:srgbClr val="CCFFFF"/>
    <a:srgbClr val="00336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782" autoAdjust="0"/>
  </p:normalViewPr>
  <p:slideViewPr>
    <p:cSldViewPr snapToGrid="0">
      <p:cViewPr varScale="1">
        <p:scale>
          <a:sx n="81" d="100"/>
          <a:sy n="81" d="100"/>
        </p:scale>
        <p:origin x="11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fld id="{DFD3B866-D8E9-40B3-B90D-60DE41DFC3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30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927074E-5E5D-4C1F-97AC-20A94DE09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437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64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8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0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6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2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7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26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01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610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8061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8061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061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61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061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8062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8062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806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806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275EF93-7C18-48A5-8351-AFEAC17FEC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B6436D-0598-4727-A5F6-2CCC7F41CCD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06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02E00-FDFE-4923-8A3F-827323B2A2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036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7C187F2-0E06-40D0-8855-37C17089436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178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DEE082F-283E-4D98-8BB1-6C2185D79E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68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0D4534A-65DB-4158-9AB1-310AB1ABB7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0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0602D9-9302-4A50-95D0-CDC3384EE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25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EC7218-FB5C-4800-BD33-D53AC9BA118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00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8E9AB3-3811-47CE-A2D2-C49B5400C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40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935C9E-B1D2-4853-B38F-82FAA8E22A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6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12B17B-E01D-4CEC-98D0-E1429A80711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59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2E6CCC-599A-4314-85D2-A1BF51A710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90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59BF52-9517-47BE-BDD9-63388EA46D6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52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5A8947-ACEE-45AB-AEC7-A6861EE72F1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79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FE82E1C-73CE-44AC-A044-94B1ADEF7A8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7958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7958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7959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959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959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959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7959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7959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20624" y="1381061"/>
            <a:ext cx="8229600" cy="2301591"/>
          </a:xfrm>
        </p:spPr>
        <p:txBody>
          <a:bodyPr/>
          <a:lstStyle/>
          <a:p>
            <a:r>
              <a:rPr lang="en-US" dirty="0"/>
              <a:t>Tutorial 10</a:t>
            </a:r>
            <a:br>
              <a:rPr lang="en-US" dirty="0"/>
            </a:br>
            <a:r>
              <a:rPr lang="en-US" dirty="0"/>
              <a:t>Simulation of the </a:t>
            </a:r>
            <a:br>
              <a:rPr lang="en-US" dirty="0"/>
            </a:br>
            <a:r>
              <a:rPr lang="en-US" dirty="0"/>
              <a:t>Minority Game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EE082F-283E-4D98-8BB1-6C2185D79E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83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Decision of an Agent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5632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Given </a:t>
                </a:r>
                <a:r>
                  <a:rPr lang="en-US" sz="2400" dirty="0" err="1"/>
                  <a:t>varray</a:t>
                </a:r>
                <a:r>
                  <a:rPr lang="en-US" sz="2400" dirty="0"/>
                  <a:t>[</a:t>
                </a:r>
                <a:r>
                  <a:rPr lang="en-US" sz="2400" dirty="0" err="1"/>
                  <a:t>i</a:t>
                </a:r>
                <a:r>
                  <a:rPr lang="en-US" sz="2400" dirty="0"/>
                  <a:t>][j] = virtual score of  strategy j of agent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, it is tempting to use the Python command ‘argmax’ to determine the strategy choice of the agent.</a:t>
                </a:r>
              </a:p>
              <a:p>
                <a:r>
                  <a:rPr lang="en-US" sz="2400" dirty="0"/>
                  <a:t>When there are more than one strategies having the same maximum value, ‘argmax’ chooses the one that </a:t>
                </a:r>
                <a:r>
                  <a:rPr lang="en-US" sz="2400" u="sng" dirty="0">
                    <a:solidFill>
                      <a:srgbClr val="FFCC66"/>
                    </a:solidFill>
                  </a:rPr>
                  <a:t>appears first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Since the game starts with all virtual scores initialized to 0, using ‘argmax’ will freeze the choices of the agents too early!</a:t>
                </a:r>
              </a:p>
              <a:p>
                <a:endParaRPr lang="en-US" sz="2400" dirty="0"/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(f) Write a few lines of Python commands to determine the strategy choice of an agent, where</a:t>
                </a:r>
              </a:p>
              <a:p>
                <a:endParaRPr lang="en-US" sz="2400" u="sng" dirty="0">
                  <a:solidFill>
                    <a:srgbClr val="FFC000"/>
                  </a:solidFill>
                </a:endParaRPr>
              </a:p>
              <a:p>
                <a:r>
                  <a:rPr lang="en-US" sz="2400" u="sng" dirty="0" err="1">
                    <a:solidFill>
                      <a:srgbClr val="FFC000"/>
                    </a:solidFill>
                  </a:rPr>
                  <a:t>jchoice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 = strategy choice of agent 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endParaRPr lang="en-US" sz="2400" u="sng" dirty="0">
                  <a:solidFill>
                    <a:srgbClr val="FFC000"/>
                  </a:solidFill>
                </a:endParaRPr>
              </a:p>
              <a:p>
                <a:endParaRPr lang="en-US" sz="2400" u="sng" dirty="0">
                  <a:solidFill>
                    <a:srgbClr val="FFCC66"/>
                  </a:solidFill>
                </a:endParaRPr>
              </a:p>
              <a:p>
                <a:r>
                  <a:rPr lang="en-US" sz="2400" u="sng" dirty="0">
                    <a:solidFill>
                      <a:srgbClr val="FFCC66"/>
                    </a:solidFill>
                  </a:rPr>
                  <a:t>When two strategies have the same maximum virtual score, select one of them randomly (the selection is fair for </a:t>
                </a:r>
                <a14:m>
                  <m:oMath xmlns:m="http://schemas.openxmlformats.org/officeDocument/2006/math">
                    <m:r>
                      <a:rPr lang="en-US" sz="2400" i="1" u="sng" dirty="0" smtClean="0">
                        <a:solidFill>
                          <a:srgbClr val="FFCC66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u="sng" dirty="0">
                    <a:solidFill>
                      <a:srgbClr val="FFCC66"/>
                    </a:solidFill>
                  </a:rPr>
                  <a:t> = 2).</a:t>
                </a:r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5632311"/>
              </a:xfrm>
              <a:prstGeom prst="rect">
                <a:avLst/>
              </a:prstGeom>
              <a:blipFill>
                <a:blip r:embed="rId3"/>
                <a:stretch>
                  <a:fillRect l="-1081" t="-758" r="-504" b="-16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1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Decision of an Agent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FDE1F-295D-445F-85B5-96E407BC7A5E}"/>
              </a:ext>
            </a:extLst>
          </p:cNvPr>
          <p:cNvSpPr txBox="1"/>
          <p:nvPr/>
        </p:nvSpPr>
        <p:spPr>
          <a:xfrm>
            <a:off x="1522266" y="1580293"/>
            <a:ext cx="623454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bg2"/>
                </a:solidFill>
              </a:rPr>
              <a:t>jchoice</a:t>
            </a:r>
            <a:r>
              <a:rPr lang="en-US" sz="2400" b="0" dirty="0">
                <a:solidFill>
                  <a:schemeClr val="bg2"/>
                </a:solidFill>
              </a:rPr>
              <a:t> = 0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maxv</a:t>
            </a:r>
            <a:r>
              <a:rPr lang="en-US" sz="2400" dirty="0">
                <a:solidFill>
                  <a:schemeClr val="bg2"/>
                </a:solidFill>
              </a:rPr>
              <a:t> = </a:t>
            </a:r>
            <a:r>
              <a:rPr lang="en-US" sz="2400" dirty="0" err="1">
                <a:solidFill>
                  <a:schemeClr val="bg2"/>
                </a:solidFill>
              </a:rPr>
              <a:t>varray</a:t>
            </a:r>
            <a:r>
              <a:rPr lang="en-US" sz="2400" dirty="0">
                <a:solidFill>
                  <a:schemeClr val="bg2"/>
                </a:solidFill>
              </a:rPr>
              <a:t>[</a:t>
            </a:r>
            <a:r>
              <a:rPr lang="en-US" sz="2400" dirty="0" err="1">
                <a:solidFill>
                  <a:schemeClr val="bg2"/>
                </a:solidFill>
              </a:rPr>
              <a:t>i</a:t>
            </a:r>
            <a:r>
              <a:rPr lang="en-US" sz="2400" b="0" dirty="0">
                <a:solidFill>
                  <a:schemeClr val="bg2"/>
                </a:solidFill>
              </a:rPr>
              <a:t>][0]</a:t>
            </a:r>
          </a:p>
          <a:p>
            <a:r>
              <a:rPr lang="en-US" sz="2400" b="0" dirty="0">
                <a:solidFill>
                  <a:schemeClr val="bg2"/>
                </a:solidFill>
              </a:rPr>
              <a:t>for j in range(s):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if </a:t>
            </a:r>
            <a:r>
              <a:rPr lang="en-US" sz="2400" dirty="0" err="1">
                <a:solidFill>
                  <a:schemeClr val="bg2"/>
                </a:solidFill>
              </a:rPr>
              <a:t>varray</a:t>
            </a:r>
            <a:r>
              <a:rPr lang="en-US" sz="2400" dirty="0">
                <a:solidFill>
                  <a:schemeClr val="bg2"/>
                </a:solidFill>
              </a:rPr>
              <a:t>[</a:t>
            </a:r>
            <a:r>
              <a:rPr lang="en-US" sz="2400" dirty="0" err="1">
                <a:solidFill>
                  <a:schemeClr val="bg2"/>
                </a:solidFill>
              </a:rPr>
              <a:t>i</a:t>
            </a:r>
            <a:r>
              <a:rPr lang="en-US" sz="2400" dirty="0">
                <a:solidFill>
                  <a:schemeClr val="bg2"/>
                </a:solidFill>
              </a:rPr>
              <a:t>][j] &gt; </a:t>
            </a:r>
            <a:r>
              <a:rPr lang="en-US" sz="2400" dirty="0" err="1">
                <a:solidFill>
                  <a:schemeClr val="bg2"/>
                </a:solidFill>
              </a:rPr>
              <a:t>maxv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   </a:t>
            </a:r>
            <a:r>
              <a:rPr lang="en-US" sz="2400" dirty="0" err="1">
                <a:solidFill>
                  <a:schemeClr val="bg2"/>
                </a:solidFill>
              </a:rPr>
              <a:t>jchoice</a:t>
            </a:r>
            <a:r>
              <a:rPr lang="en-US" sz="2400" dirty="0">
                <a:solidFill>
                  <a:schemeClr val="bg2"/>
                </a:solidFill>
              </a:rPr>
              <a:t> = j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   </a:t>
            </a:r>
            <a:r>
              <a:rPr lang="en-US" sz="2400" dirty="0" err="1">
                <a:solidFill>
                  <a:schemeClr val="bg2"/>
                </a:solidFill>
              </a:rPr>
              <a:t>maxv</a:t>
            </a:r>
            <a:r>
              <a:rPr lang="en-US" sz="2400" dirty="0">
                <a:solidFill>
                  <a:schemeClr val="bg2"/>
                </a:solidFill>
              </a:rPr>
              <a:t> =</a:t>
            </a:r>
            <a:r>
              <a:rPr lang="en-US" sz="2400" dirty="0" err="1">
                <a:solidFill>
                  <a:schemeClr val="bg2"/>
                </a:solidFill>
              </a:rPr>
              <a:t>varray</a:t>
            </a:r>
            <a:r>
              <a:rPr lang="en-US" sz="2400" dirty="0">
                <a:solidFill>
                  <a:schemeClr val="bg2"/>
                </a:solidFill>
              </a:rPr>
              <a:t>[</a:t>
            </a:r>
            <a:r>
              <a:rPr lang="en-US" sz="2400" dirty="0" err="1">
                <a:solidFill>
                  <a:schemeClr val="bg2"/>
                </a:solidFill>
              </a:rPr>
              <a:t>i</a:t>
            </a:r>
            <a:r>
              <a:rPr lang="en-US" sz="2400" dirty="0">
                <a:solidFill>
                  <a:schemeClr val="bg2"/>
                </a:solidFill>
              </a:rPr>
              <a:t>][j]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</a:t>
            </a:r>
            <a:r>
              <a:rPr lang="en-US" sz="2400" dirty="0" err="1">
                <a:solidFill>
                  <a:schemeClr val="bg2"/>
                </a:solidFill>
              </a:rPr>
              <a:t>elif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varray</a:t>
            </a:r>
            <a:r>
              <a:rPr lang="en-US" sz="2400" dirty="0">
                <a:solidFill>
                  <a:schemeClr val="bg2"/>
                </a:solidFill>
              </a:rPr>
              <a:t>[</a:t>
            </a:r>
            <a:r>
              <a:rPr lang="en-US" sz="2400" dirty="0" err="1">
                <a:solidFill>
                  <a:schemeClr val="bg2"/>
                </a:solidFill>
              </a:rPr>
              <a:t>i</a:t>
            </a:r>
            <a:r>
              <a:rPr lang="en-US" sz="2400" dirty="0">
                <a:solidFill>
                  <a:schemeClr val="bg2"/>
                </a:solidFill>
              </a:rPr>
              <a:t>][j] = </a:t>
            </a:r>
            <a:r>
              <a:rPr lang="en-US" sz="2400" dirty="0" err="1">
                <a:solidFill>
                  <a:schemeClr val="bg2"/>
                </a:solidFill>
              </a:rPr>
              <a:t>maxv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   if </a:t>
            </a:r>
            <a:r>
              <a:rPr lang="en-US" sz="2400" dirty="0" err="1">
                <a:solidFill>
                  <a:schemeClr val="bg2"/>
                </a:solidFill>
              </a:rPr>
              <a:t>randint</a:t>
            </a:r>
            <a:r>
              <a:rPr lang="en-US" sz="2400" dirty="0">
                <a:solidFill>
                  <a:schemeClr val="bg2"/>
                </a:solidFill>
              </a:rPr>
              <a:t>(0, 1) == 1: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       </a:t>
            </a:r>
            <a:r>
              <a:rPr lang="en-US" sz="2400" dirty="0" err="1">
                <a:solidFill>
                  <a:schemeClr val="bg2"/>
                </a:solidFill>
              </a:rPr>
              <a:t>jchoice</a:t>
            </a:r>
            <a:r>
              <a:rPr lang="en-US" sz="2400" dirty="0">
                <a:solidFill>
                  <a:schemeClr val="bg2"/>
                </a:solidFill>
              </a:rPr>
              <a:t> = j	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677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Updating of the Real Scores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304800" y="1027113"/>
            <a:ext cx="8458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 dirty="0">
                <a:solidFill>
                  <a:srgbClr val="FFC000"/>
                </a:solidFill>
              </a:rPr>
              <a:t>(g) Write the lines of Python commands to determine (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) the decision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 given the strategy choice </a:t>
            </a:r>
            <a:r>
              <a:rPr lang="en-US" sz="2400" u="sng" dirty="0" err="1">
                <a:solidFill>
                  <a:srgbClr val="FFC000"/>
                </a:solidFill>
              </a:rPr>
              <a:t>jchoice</a:t>
            </a:r>
            <a:r>
              <a:rPr lang="en-US" sz="2400" u="sng" dirty="0">
                <a:solidFill>
                  <a:srgbClr val="FFC000"/>
                </a:solidFill>
              </a:rPr>
              <a:t>, and (ii)  how the real score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 should be updated, where</a:t>
            </a:r>
          </a:p>
          <a:p>
            <a:endParaRPr lang="en-US" sz="2400" u="sng" dirty="0">
              <a:solidFill>
                <a:srgbClr val="FFC000"/>
              </a:solidFill>
            </a:endParaRPr>
          </a:p>
          <a:p>
            <a:r>
              <a:rPr lang="en-US" sz="2400" u="sng" dirty="0">
                <a:solidFill>
                  <a:srgbClr val="FFC000"/>
                </a:solidFill>
              </a:rPr>
              <a:t>excess = excess demand</a:t>
            </a:r>
          </a:p>
          <a:p>
            <a:r>
              <a:rPr lang="en-US" sz="2400" u="sng" dirty="0" err="1">
                <a:solidFill>
                  <a:srgbClr val="FFC000"/>
                </a:solidFill>
              </a:rPr>
              <a:t>darray</a:t>
            </a:r>
            <a:r>
              <a:rPr lang="en-US" sz="2400" u="sng" dirty="0">
                <a:solidFill>
                  <a:srgbClr val="FFC000"/>
                </a:solidFill>
              </a:rPr>
              <a:t>[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][j][mu] = decision (0 or 1) of strategy j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 responding to state mu</a:t>
            </a:r>
          </a:p>
          <a:p>
            <a:r>
              <a:rPr lang="en-US" sz="2400" u="sng" dirty="0" err="1">
                <a:solidFill>
                  <a:srgbClr val="FFC000"/>
                </a:solidFill>
              </a:rPr>
              <a:t>jchoice</a:t>
            </a:r>
            <a:r>
              <a:rPr lang="en-US" sz="2400" u="sng" dirty="0">
                <a:solidFill>
                  <a:srgbClr val="FFC000"/>
                </a:solidFill>
              </a:rPr>
              <a:t> = strategy choice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endParaRPr lang="en-US" sz="2400" u="sng" dirty="0">
              <a:solidFill>
                <a:srgbClr val="FFC000"/>
              </a:solidFill>
            </a:endParaRPr>
          </a:p>
          <a:p>
            <a:r>
              <a:rPr lang="en-US" sz="2400" u="sng" dirty="0">
                <a:solidFill>
                  <a:srgbClr val="FFC000"/>
                </a:solidFill>
              </a:rPr>
              <a:t>decision[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] = decision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endParaRPr lang="en-US" sz="2400" u="sng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0F387-8307-47AA-A29D-746954282ECF}"/>
              </a:ext>
            </a:extLst>
          </p:cNvPr>
          <p:cNvSpPr txBox="1"/>
          <p:nvPr/>
        </p:nvSpPr>
        <p:spPr>
          <a:xfrm>
            <a:off x="1272884" y="4536507"/>
            <a:ext cx="6234547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2"/>
                </a:solidFill>
              </a:rPr>
              <a:t>decision[</a:t>
            </a:r>
            <a:r>
              <a:rPr lang="en-US" sz="2400" b="0" dirty="0" err="1">
                <a:solidFill>
                  <a:schemeClr val="bg2"/>
                </a:solidFill>
              </a:rPr>
              <a:t>i</a:t>
            </a:r>
            <a:r>
              <a:rPr lang="en-US" sz="2400" b="0" dirty="0">
                <a:solidFill>
                  <a:schemeClr val="bg2"/>
                </a:solidFill>
              </a:rPr>
              <a:t>] = </a:t>
            </a:r>
            <a:r>
              <a:rPr lang="en-US" sz="2400" b="0" dirty="0" err="1">
                <a:solidFill>
                  <a:schemeClr val="bg2"/>
                </a:solidFill>
              </a:rPr>
              <a:t>darray</a:t>
            </a:r>
            <a:r>
              <a:rPr lang="en-US" sz="2400" b="0" dirty="0">
                <a:solidFill>
                  <a:schemeClr val="bg2"/>
                </a:solidFill>
              </a:rPr>
              <a:t>[</a:t>
            </a:r>
            <a:r>
              <a:rPr lang="en-US" sz="2400" b="0" dirty="0" err="1">
                <a:solidFill>
                  <a:schemeClr val="bg2"/>
                </a:solidFill>
              </a:rPr>
              <a:t>i</a:t>
            </a:r>
            <a:r>
              <a:rPr lang="en-US" sz="2400" b="0" dirty="0">
                <a:solidFill>
                  <a:schemeClr val="bg2"/>
                </a:solidFill>
              </a:rPr>
              <a:t>][</a:t>
            </a:r>
            <a:r>
              <a:rPr lang="en-US" sz="2400" b="0" dirty="0" err="1">
                <a:solidFill>
                  <a:schemeClr val="bg2"/>
                </a:solidFill>
              </a:rPr>
              <a:t>jchoice</a:t>
            </a:r>
            <a:r>
              <a:rPr lang="en-US" sz="2400" b="0" dirty="0">
                <a:solidFill>
                  <a:schemeClr val="bg2"/>
                </a:solidFill>
              </a:rPr>
              <a:t>][mu]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rscore</a:t>
            </a:r>
            <a:r>
              <a:rPr lang="en-US" sz="2400" dirty="0">
                <a:solidFill>
                  <a:schemeClr val="bg2"/>
                </a:solidFill>
              </a:rPr>
              <a:t>[</a:t>
            </a:r>
            <a:r>
              <a:rPr lang="en-US" sz="2400" dirty="0" err="1">
                <a:solidFill>
                  <a:schemeClr val="bg2"/>
                </a:solidFill>
              </a:rPr>
              <a:t>i</a:t>
            </a:r>
            <a:r>
              <a:rPr lang="en-US" sz="2400" dirty="0">
                <a:solidFill>
                  <a:schemeClr val="bg2"/>
                </a:solidFill>
              </a:rPr>
              <a:t>] -= excess*(2*decision[</a:t>
            </a:r>
            <a:r>
              <a:rPr lang="en-US" sz="2400" dirty="0" err="1">
                <a:solidFill>
                  <a:schemeClr val="bg2"/>
                </a:solidFill>
              </a:rPr>
              <a:t>i</a:t>
            </a:r>
            <a:r>
              <a:rPr lang="en-US" sz="2400" dirty="0">
                <a:solidFill>
                  <a:schemeClr val="bg2"/>
                </a:solidFill>
              </a:rPr>
              <a:t>] – 1)</a:t>
            </a:r>
            <a:endParaRPr lang="en-US" sz="24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3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chemeClr val="hlink"/>
                </a:solidFill>
              </a:rPr>
              <a:t>Representation of the Strategies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9100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457200" indent="-457200">
                  <a:buAutoNum type="alphaLcParenBoth"/>
                </a:pPr>
                <a:r>
                  <a:rPr lang="en-US" sz="2400" u="sng" dirty="0">
                    <a:solidFill>
                      <a:srgbClr val="FFC000"/>
                    </a:solidFill>
                  </a:rPr>
                  <a:t>What is the number of input states of strategies with </a:t>
                </a:r>
                <a14:m>
                  <m:oMath xmlns:m="http://schemas.openxmlformats.org/officeDocument/2006/math">
                    <m:r>
                      <a:rPr lang="en-US" sz="240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 3</m:t>
                    </m:r>
                  </m:oMath>
                </a14:m>
                <a:r>
                  <a:rPr lang="en-US" sz="2400" u="sng" dirty="0">
                    <a:solidFill>
                      <a:srgbClr val="FFC000"/>
                    </a:solidFill>
                  </a:rPr>
                  <a:t>?</a:t>
                </a:r>
              </a:p>
              <a:p>
                <a:endParaRPr lang="en-US" sz="2400" u="sng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  <a:p>
                <a:r>
                  <a:rPr lang="en-US" sz="2400" dirty="0"/>
                  <a:t>Each strategy is a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input states. These input states, from 000 to 111, represent the history of the winning states in the past 3 steps.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The decisions of a strategy in response to these 8 input states (integers in the range 0 to 7) can be determined by converting the strategy number to its 8-digit binary representation. The response to input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=0,⋯,7)</m:t>
                    </m:r>
                  </m:oMath>
                </a14:m>
                <a:r>
                  <a:rPr lang="en-US" sz="2400" dirty="0"/>
                  <a:t> is then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400" dirty="0"/>
                  <a:t> digit of the binary representation (counting from the right).</a:t>
                </a:r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910062"/>
              </a:xfrm>
              <a:prstGeom prst="rect">
                <a:avLst/>
              </a:prstGeom>
              <a:blipFill>
                <a:blip r:embed="rId3"/>
                <a:stretch>
                  <a:fillRect l="-1081" t="-868" r="-360" b="-18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E913D9-E25A-4D33-B061-6799D16562E9}"/>
                  </a:ext>
                </a:extLst>
              </p:cNvPr>
              <p:cNvSpPr txBox="1"/>
              <p:nvPr/>
            </p:nvSpPr>
            <p:spPr>
              <a:xfrm>
                <a:off x="4212647" y="1575098"/>
                <a:ext cx="718705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E913D9-E25A-4D33-B061-6799D1656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647" y="1575098"/>
                <a:ext cx="71870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77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Representation of the Strategies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524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Hence a strategy is represented by a list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elements of 1’s and 0’s. For example, [1, 0, 1, 0, 1, 1, 0, 1] represents the strategy of: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When the market history of winners is 000, buy.</a:t>
                </a:r>
              </a:p>
              <a:p>
                <a:r>
                  <a:rPr lang="en-US" sz="2400" dirty="0"/>
                  <a:t>When the market history of winners is 001, sell.</a:t>
                </a:r>
              </a:p>
              <a:p>
                <a:r>
                  <a:rPr lang="en-US" sz="2400" dirty="0"/>
                  <a:t>When the market history of winners is 010, buy.</a:t>
                </a:r>
              </a:p>
              <a:p>
                <a:r>
                  <a:rPr lang="en-US" sz="2400" dirty="0"/>
                  <a:t>When the market history of winners is 011, sell.</a:t>
                </a:r>
              </a:p>
              <a:p>
                <a:r>
                  <a:rPr lang="en-US" sz="2400" dirty="0"/>
                  <a:t>When the market history of winners is 100, buy.</a:t>
                </a:r>
              </a:p>
              <a:p>
                <a:r>
                  <a:rPr lang="en-US" sz="2400" dirty="0"/>
                  <a:t>When the market history of winners is 101, buy.</a:t>
                </a:r>
              </a:p>
              <a:p>
                <a:r>
                  <a:rPr lang="en-US" sz="2400" dirty="0"/>
                  <a:t>When the market history of winners is 110, sell.</a:t>
                </a:r>
              </a:p>
              <a:p>
                <a:r>
                  <a:rPr lang="en-US" sz="2400" dirty="0"/>
                  <a:t>When the market history of winners is 111, buy.</a:t>
                </a:r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524315"/>
              </a:xfrm>
              <a:prstGeom prst="rect">
                <a:avLst/>
              </a:prstGeom>
              <a:blipFill>
                <a:blip r:embed="rId3"/>
                <a:stretch>
                  <a:fillRect l="-1081" t="-942" r="-1369" b="-21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6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Generation of the Strategies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298450" y="964768"/>
                <a:ext cx="8458200" cy="5632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agents in the market. </a:t>
                </a:r>
              </a:p>
              <a:p>
                <a:r>
                  <a:rPr lang="en-US" sz="2400" dirty="0"/>
                  <a:t>Each agent has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strategies. </a:t>
                </a:r>
              </a:p>
              <a:p>
                <a:r>
                  <a:rPr lang="en-US" sz="2400" dirty="0"/>
                  <a:t>Each strategy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⁡=2</m:t>
                    </m:r>
                    <m:r>
                      <a:rPr lang="en-US" sz="2400" i="1" baseline="30000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elements.</a:t>
                </a:r>
              </a:p>
              <a:p>
                <a:r>
                  <a:rPr lang="en-US" sz="2400" dirty="0"/>
                  <a:t>Each element is randomly assigned to be 0 or 1.</a:t>
                </a:r>
              </a:p>
              <a:p>
                <a:endParaRPr lang="en-US" sz="2400" dirty="0"/>
              </a:p>
              <a:p>
                <a:r>
                  <a:rPr lang="en-US" sz="2400" u="sng" dirty="0">
                    <a:solidFill>
                      <a:srgbClr val="FFCC66"/>
                    </a:solidFill>
                  </a:rPr>
                  <a:t>(b) Write a few lines of Python commands to generate the strategies of the agents, where</a:t>
                </a:r>
              </a:p>
              <a:p>
                <a:endParaRPr lang="en-US" sz="2400" dirty="0"/>
              </a:p>
              <a:p>
                <a:r>
                  <a:rPr lang="en-US" sz="2400" u="sng" dirty="0" err="1">
                    <a:solidFill>
                      <a:srgbClr val="FFCC66"/>
                    </a:solidFill>
                  </a:rPr>
                  <a:t>darray</a:t>
                </a:r>
                <a:r>
                  <a:rPr lang="en-US" sz="2400" u="sng" dirty="0">
                    <a:solidFill>
                      <a:srgbClr val="FFCC66"/>
                    </a:solidFill>
                  </a:rPr>
                  <a:t>[</a:t>
                </a:r>
                <a:r>
                  <a:rPr lang="en-US" sz="2400" u="sng" dirty="0" err="1">
                    <a:solidFill>
                      <a:srgbClr val="FFCC66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C66"/>
                    </a:solidFill>
                  </a:rPr>
                  <a:t>][j][state] = decision of strategy </a:t>
                </a:r>
                <a:r>
                  <a:rPr lang="en-US" sz="2400" i="1" u="sng" dirty="0">
                    <a:solidFill>
                      <a:srgbClr val="FFCC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u="sng" dirty="0">
                    <a:solidFill>
                      <a:srgbClr val="FFCC66"/>
                    </a:solidFill>
                  </a:rPr>
                  <a:t> of agent </a:t>
                </a:r>
                <a:r>
                  <a:rPr lang="en-US" sz="2400" i="1" u="sng" dirty="0" err="1">
                    <a:solidFill>
                      <a:srgbClr val="FFCC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u="sng" dirty="0">
                    <a:solidFill>
                      <a:srgbClr val="FFCC66"/>
                    </a:solidFill>
                  </a:rPr>
                  <a:t> when the input market state is mu.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Hint: The command to generate 0’s and 1’s randomly is </a:t>
                </a:r>
                <a:r>
                  <a:rPr lang="en-US" sz="2400" dirty="0" err="1"/>
                  <a:t>randint</a:t>
                </a:r>
                <a:r>
                  <a:rPr lang="en-US" sz="2400" dirty="0"/>
                  <a:t>(0, 1).</a:t>
                </a:r>
              </a:p>
              <a:p>
                <a:r>
                  <a:rPr lang="en-US" sz="2400" dirty="0"/>
                  <a:t>It is convenient to generate a list with the total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dim</m:t>
                    </m:r>
                  </m:oMath>
                </a14:m>
                <a:r>
                  <a:rPr lang="en-US" sz="2400" dirty="0"/>
                  <a:t> and then reshape it to an array with dimension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450" y="964768"/>
                <a:ext cx="8458200" cy="5632311"/>
              </a:xfrm>
              <a:prstGeom prst="rect">
                <a:avLst/>
              </a:prstGeom>
              <a:blipFill>
                <a:blip r:embed="rId3"/>
                <a:stretch>
                  <a:fillRect l="-1154" t="-758" b="-16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47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Generation of the Strategies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FDE1F-295D-445F-85B5-96E407BC7A5E}"/>
              </a:ext>
            </a:extLst>
          </p:cNvPr>
          <p:cNvSpPr txBox="1"/>
          <p:nvPr/>
        </p:nvSpPr>
        <p:spPr>
          <a:xfrm>
            <a:off x="1522266" y="1580293"/>
            <a:ext cx="623454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bg2"/>
                </a:solidFill>
              </a:rPr>
              <a:t>dlist</a:t>
            </a:r>
            <a:r>
              <a:rPr lang="en-US" sz="2400" b="0" dirty="0">
                <a:solidFill>
                  <a:schemeClr val="bg2"/>
                </a:solidFill>
              </a:rPr>
              <a:t> = []</a:t>
            </a:r>
          </a:p>
          <a:p>
            <a:r>
              <a:rPr lang="en-US" sz="2400" b="0" dirty="0">
                <a:solidFill>
                  <a:schemeClr val="bg2"/>
                </a:solidFill>
              </a:rPr>
              <a:t>for </a:t>
            </a:r>
            <a:r>
              <a:rPr lang="en-US" sz="2400" b="0" dirty="0" err="1">
                <a:solidFill>
                  <a:schemeClr val="bg2"/>
                </a:solidFill>
              </a:rPr>
              <a:t>i</a:t>
            </a:r>
            <a:r>
              <a:rPr lang="en-US" sz="2400" b="0" dirty="0">
                <a:solidFill>
                  <a:schemeClr val="bg2"/>
                </a:solidFill>
              </a:rPr>
              <a:t> in range(n):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for j in range(s):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   for mu in range(dim):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       </a:t>
            </a:r>
            <a:r>
              <a:rPr lang="en-US" sz="2400" dirty="0" err="1">
                <a:solidFill>
                  <a:schemeClr val="bg2"/>
                </a:solidFill>
              </a:rPr>
              <a:t>dlist.append</a:t>
            </a:r>
            <a:r>
              <a:rPr lang="en-US" sz="2400" dirty="0">
                <a:solidFill>
                  <a:schemeClr val="bg2"/>
                </a:solidFill>
              </a:rPr>
              <a:t>(</a:t>
            </a:r>
            <a:r>
              <a:rPr lang="en-US" sz="2400" dirty="0" err="1">
                <a:solidFill>
                  <a:schemeClr val="bg2"/>
                </a:solidFill>
              </a:rPr>
              <a:t>randint</a:t>
            </a:r>
            <a:r>
              <a:rPr lang="en-US" sz="2400" dirty="0">
                <a:solidFill>
                  <a:schemeClr val="bg2"/>
                </a:solidFill>
              </a:rPr>
              <a:t>(0, 1))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darray</a:t>
            </a:r>
            <a:r>
              <a:rPr lang="en-US" sz="2400" dirty="0">
                <a:solidFill>
                  <a:schemeClr val="bg2"/>
                </a:solidFill>
              </a:rPr>
              <a:t> = </a:t>
            </a:r>
            <a:r>
              <a:rPr lang="en-US" sz="2400" dirty="0" err="1">
                <a:solidFill>
                  <a:schemeClr val="bg2"/>
                </a:solidFill>
              </a:rPr>
              <a:t>np.array</a:t>
            </a:r>
            <a:r>
              <a:rPr lang="en-US" sz="2400" dirty="0">
                <a:solidFill>
                  <a:schemeClr val="bg2"/>
                </a:solidFill>
              </a:rPr>
              <a:t>(</a:t>
            </a:r>
            <a:r>
              <a:rPr lang="en-US" sz="2400" dirty="0" err="1">
                <a:solidFill>
                  <a:schemeClr val="bg2"/>
                </a:solidFill>
              </a:rPr>
              <a:t>dlist</a:t>
            </a:r>
            <a:r>
              <a:rPr lang="en-US" sz="2400" dirty="0">
                <a:solidFill>
                  <a:schemeClr val="bg2"/>
                </a:solidFill>
              </a:rPr>
              <a:t>).reshape(n, s, dim)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35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Representation of the Historical State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893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After the winning side (1 = buyers win, 0 = sellers win) has been determined, the input state has to be changed to give the updated history for the next step. </a:t>
                </a:r>
              </a:p>
              <a:p>
                <a:r>
                  <a:rPr lang="en-US" sz="2400" dirty="0"/>
                  <a:t>For example, if the present input state is 5, and the winning side is 1, then the input state has to be updated to 3, because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101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After deleting the leftmost digit and adding the rightmost digit according to the winning side, we have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011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893647"/>
              </a:xfrm>
              <a:prstGeom prst="rect">
                <a:avLst/>
              </a:prstGeom>
              <a:blipFill>
                <a:blip r:embed="rId3"/>
                <a:stretch>
                  <a:fillRect l="-1081" t="-872" r="-1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3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Updating of the Endogenous Historical State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304800" y="1027113"/>
            <a:ext cx="8458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 dirty="0">
                <a:solidFill>
                  <a:srgbClr val="FFC000"/>
                </a:solidFill>
              </a:rPr>
              <a:t>(c) In an endogenous minority game, write a line in Python to update the historical state mu after the winning side is determined to be w.</a:t>
            </a:r>
          </a:p>
          <a:p>
            <a:endParaRPr lang="en-US" sz="2400" u="sng" dirty="0">
              <a:solidFill>
                <a:srgbClr val="FFC000"/>
              </a:solidFill>
            </a:endParaRPr>
          </a:p>
          <a:p>
            <a:r>
              <a:rPr lang="en-US" sz="2400" dirty="0"/>
              <a:t>Hint: </a:t>
            </a:r>
          </a:p>
          <a:p>
            <a:r>
              <a:rPr lang="en-US" sz="2400" dirty="0"/>
              <a:t>Shifting a base-10 number by one leftward position is equivalent to multiplying it by 10.</a:t>
            </a:r>
          </a:p>
          <a:p>
            <a:r>
              <a:rPr lang="en-US" sz="2400" dirty="0"/>
              <a:t>Similarly, shifting a binary number by one leftward position is equivalent to multiplying it by 2. </a:t>
            </a:r>
          </a:p>
          <a:p>
            <a:r>
              <a:rPr lang="en-US" sz="2400" dirty="0"/>
              <a:t>The Python operator % may be useful. % is the modulus operator. For example, 13%8 = 5 because 5 is the remainder of 13 divided by 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9434B-0CC3-4F4B-BEFB-82ADEC1F22F0}"/>
              </a:ext>
            </a:extLst>
          </p:cNvPr>
          <p:cNvSpPr txBox="1"/>
          <p:nvPr/>
        </p:nvSpPr>
        <p:spPr>
          <a:xfrm>
            <a:off x="2793133" y="5668181"/>
            <a:ext cx="339263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2"/>
                </a:solidFill>
              </a:rPr>
              <a:t>mu = (2*mu + w)%dim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606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Updating of the Exogenous Historical State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The input state in an exogenous minority game is even simpler. It is randomly generated as one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states.</a:t>
                </a:r>
              </a:p>
              <a:p>
                <a:endParaRPr lang="en-US" sz="2400" dirty="0"/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(d) Write a line of Python commands to generate the input state mu in an exogenous minority game.</a:t>
                </a:r>
              </a:p>
              <a:p>
                <a:endParaRPr lang="en-US" sz="2400" u="sng" dirty="0">
                  <a:solidFill>
                    <a:srgbClr val="FFC000"/>
                  </a:solidFill>
                </a:endParaRPr>
              </a:p>
              <a:p>
                <a:r>
                  <a:rPr lang="en-US" sz="2400" dirty="0"/>
                  <a:t>Hint: Use ‘</a:t>
                </a:r>
                <a:r>
                  <a:rPr lang="en-US" sz="2400" dirty="0" err="1"/>
                  <a:t>randint</a:t>
                </a:r>
                <a:r>
                  <a:rPr lang="en-US" sz="2400" dirty="0"/>
                  <a:t>’.</a:t>
                </a:r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2677656"/>
              </a:xfrm>
              <a:prstGeom prst="rect">
                <a:avLst/>
              </a:prstGeom>
              <a:blipFill>
                <a:blip r:embed="rId3"/>
                <a:stretch>
                  <a:fillRect l="-1081" t="-1591" b="-43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F378E20-51D9-424F-8261-19589E1633B7}"/>
              </a:ext>
            </a:extLst>
          </p:cNvPr>
          <p:cNvSpPr txBox="1"/>
          <p:nvPr/>
        </p:nvSpPr>
        <p:spPr>
          <a:xfrm>
            <a:off x="2597726" y="3868281"/>
            <a:ext cx="363681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2"/>
                </a:solidFill>
              </a:rPr>
              <a:t>mu = </a:t>
            </a:r>
            <a:r>
              <a:rPr lang="en-US" sz="2400" b="0" dirty="0" err="1">
                <a:solidFill>
                  <a:schemeClr val="bg2"/>
                </a:solidFill>
              </a:rPr>
              <a:t>randint</a:t>
            </a:r>
            <a:r>
              <a:rPr lang="en-US" sz="2400" b="0" dirty="0">
                <a:solidFill>
                  <a:schemeClr val="bg2"/>
                </a:solidFill>
              </a:rPr>
              <a:t>(0, dim – 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590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Updating of the Virtual Scores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921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In this simulation, we will use linear scores. It is proportional to the </a:t>
                </a:r>
                <a:r>
                  <a:rPr lang="en-US" sz="2400" u="sng" dirty="0">
                    <a:solidFill>
                      <a:srgbClr val="FFCC66"/>
                    </a:solidFill>
                  </a:rPr>
                  <a:t>excess demand</a:t>
                </a:r>
                <a:r>
                  <a:rPr lang="en-US" sz="2400" dirty="0"/>
                  <a:t>, defined as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excess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demand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buyers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sellers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agents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(e) Write a line of Python commands to determine how the virtual score of a strategy should be updated, where</a:t>
                </a:r>
              </a:p>
              <a:p>
                <a:endParaRPr lang="en-US" sz="2400" u="sng" dirty="0">
                  <a:solidFill>
                    <a:srgbClr val="FFC000"/>
                  </a:solidFill>
                </a:endParaRPr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excess = excess demand</a:t>
                </a:r>
              </a:p>
              <a:p>
                <a:r>
                  <a:rPr lang="en-US" sz="2400" u="sng" dirty="0" err="1">
                    <a:solidFill>
                      <a:srgbClr val="FFC000"/>
                    </a:solidFill>
                  </a:rPr>
                  <a:t>darray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[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][j][mu] = decision (0 or 1) of strategy j of agent 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 responding to state mu</a:t>
                </a:r>
              </a:p>
              <a:p>
                <a:r>
                  <a:rPr lang="en-US" sz="2400" u="sng" dirty="0" err="1">
                    <a:solidFill>
                      <a:srgbClr val="FFC000"/>
                    </a:solidFill>
                  </a:rPr>
                  <a:t>varray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[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][j] = virtual score of strategy j of agent 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921925"/>
              </a:xfrm>
              <a:prstGeom prst="rect">
                <a:avLst/>
              </a:prstGeom>
              <a:blipFill>
                <a:blip r:embed="rId3"/>
                <a:stretch>
                  <a:fillRect l="-1081" t="-866" b="-18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E5C838-815E-4132-AB22-FD032888EA06}"/>
              </a:ext>
            </a:extLst>
          </p:cNvPr>
          <p:cNvSpPr txBox="1"/>
          <p:nvPr/>
        </p:nvSpPr>
        <p:spPr>
          <a:xfrm>
            <a:off x="1473487" y="6052645"/>
            <a:ext cx="603192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chemeClr val="bg2"/>
                </a:solidFill>
              </a:rPr>
              <a:t>varray</a:t>
            </a:r>
            <a:r>
              <a:rPr lang="en-US" sz="2400" b="0" dirty="0">
                <a:solidFill>
                  <a:schemeClr val="bg2"/>
                </a:solidFill>
              </a:rPr>
              <a:t>[</a:t>
            </a:r>
            <a:r>
              <a:rPr lang="en-US" sz="2400" b="0" dirty="0" err="1">
                <a:solidFill>
                  <a:schemeClr val="bg2"/>
                </a:solidFill>
              </a:rPr>
              <a:t>i</a:t>
            </a:r>
            <a:r>
              <a:rPr lang="en-US" sz="2400" b="0" dirty="0">
                <a:solidFill>
                  <a:schemeClr val="bg2"/>
                </a:solidFill>
              </a:rPr>
              <a:t>][j] -= excess*(2*</a:t>
            </a:r>
            <a:r>
              <a:rPr lang="en-US" sz="2400" b="0" dirty="0" err="1">
                <a:solidFill>
                  <a:schemeClr val="bg2"/>
                </a:solidFill>
              </a:rPr>
              <a:t>darray</a:t>
            </a:r>
            <a:r>
              <a:rPr lang="en-US" sz="2400" b="0" dirty="0">
                <a:solidFill>
                  <a:schemeClr val="bg2"/>
                </a:solidFill>
              </a:rPr>
              <a:t>[</a:t>
            </a:r>
            <a:r>
              <a:rPr lang="en-US" sz="2400" b="0" dirty="0" err="1">
                <a:solidFill>
                  <a:schemeClr val="bg2"/>
                </a:solidFill>
              </a:rPr>
              <a:t>i</a:t>
            </a:r>
            <a:r>
              <a:rPr lang="en-US" sz="2400" b="0" dirty="0">
                <a:solidFill>
                  <a:schemeClr val="bg2"/>
                </a:solidFill>
              </a:rPr>
              <a:t>][j][mu] – 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844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9737</TotalTime>
  <Words>1197</Words>
  <Application>Microsoft Office PowerPoint</Application>
  <PresentationFormat>On-screen Show (4:3)</PresentationFormat>
  <Paragraphs>125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Garamond</vt:lpstr>
      <vt:lpstr>Times New Roman</vt:lpstr>
      <vt:lpstr>Wingdings</vt:lpstr>
      <vt:lpstr>Stream</vt:lpstr>
      <vt:lpstr>Tutorial 10 Simulation of the  Minority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Preferred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Preferred Customer</dc:creator>
  <cp:lastModifiedBy>Michael K Y WONG</cp:lastModifiedBy>
  <cp:revision>345</cp:revision>
  <cp:lastPrinted>2001-04-05T18:48:46Z</cp:lastPrinted>
  <dcterms:created xsi:type="dcterms:W3CDTF">2001-03-29T17:58:54Z</dcterms:created>
  <dcterms:modified xsi:type="dcterms:W3CDTF">2021-11-10T07:37:57Z</dcterms:modified>
</cp:coreProperties>
</file>