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3"/>
  </p:notesMasterIdLst>
  <p:handoutMasterIdLst>
    <p:handoutMasterId r:id="rId24"/>
  </p:handoutMasterIdLst>
  <p:sldIdLst>
    <p:sldId id="256" r:id="rId4"/>
    <p:sldId id="318" r:id="rId5"/>
    <p:sldId id="272" r:id="rId6"/>
    <p:sldId id="319" r:id="rId7"/>
    <p:sldId id="315" r:id="rId8"/>
    <p:sldId id="316" r:id="rId9"/>
    <p:sldId id="317" r:id="rId10"/>
    <p:sldId id="314" r:id="rId11"/>
    <p:sldId id="277" r:id="rId12"/>
    <p:sldId id="279" r:id="rId13"/>
    <p:sldId id="281" r:id="rId14"/>
    <p:sldId id="274" r:id="rId15"/>
    <p:sldId id="273" r:id="rId16"/>
    <p:sldId id="271" r:id="rId17"/>
    <p:sldId id="275" r:id="rId18"/>
    <p:sldId id="282" r:id="rId19"/>
    <p:sldId id="321" r:id="rId20"/>
    <p:sldId id="322" r:id="rId21"/>
    <p:sldId id="276" r:id="rId22"/>
  </p:sldIdLst>
  <p:sldSz cx="12192000" cy="6858000"/>
  <p:notesSz cx="9869488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-85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6" y="0"/>
            <a:ext cx="4276778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B063B-3ABC-40F5-82BC-79DDEA6521E8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6" y="6397806"/>
            <a:ext cx="4276778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89231-9628-45D7-A8B1-CBBCA419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03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1175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149D-FBB7-4229-9BB6-2BA1A7FF478F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1375"/>
            <a:ext cx="4040188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4638" cy="265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1175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FE81D-0D03-413D-ABFC-57F140BA3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50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55A54-C41A-4D5E-8807-4CB9BD92FFA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6DEE04A-1803-4805-BF60-718D42CD5093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2E3009-D0AA-49B7-A354-F9FE2A6A8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FE81D-0D03-413D-ABFC-57F140BA3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A8F6-3EE0-4A87-BA74-67A2AC8A1095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182-E162-4B00-B35B-97E52BD05AE6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C05-8624-4E2A-A363-98841FAAA2F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A8F6-3EE0-4A87-BA74-67A2AC8A1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3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E1-C1CC-488B-A6DB-851F9A339F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409-6BE8-4A30-9840-EB7E79984B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55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90C-12B1-4898-9EAB-225833BBA6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2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9935-6E4F-428C-984A-83A0CC0346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4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9F5D-FBAF-4500-A242-D17D9714B9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2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8CAA-C4E1-437C-A385-F3B3CFF7D3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71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917-5438-4257-BFA2-81F2F29041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7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E1-C1CC-488B-A6DB-851F9A339F0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5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1743-32D2-4F87-853F-8763A96CAB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182-E162-4B00-B35B-97E52BD05A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C05-8624-4E2A-A363-98841FAAA2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A8F6-3EE0-4A87-BA74-67A2AC8A1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00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E1-C1CC-488B-A6DB-851F9A339F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31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409-6BE8-4A30-9840-EB7E79984B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98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90C-12B1-4898-9EAB-225833BBA6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214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9935-6E4F-428C-984A-83A0CC0346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9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9F5D-FBAF-4500-A242-D17D9714B9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6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8CAA-C4E1-437C-A385-F3B3CFF7D3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1409-6BE8-4A30-9840-EB7E79984BAF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4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917-5438-4257-BFA2-81F2F29041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38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1743-32D2-4F87-853F-8763A96CAB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8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182-E162-4B00-B35B-97E52BD05A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099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C05-8624-4E2A-A363-98841FAAA2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2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90C-12B1-4898-9EAB-225833BBA63B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9935-6E4F-428C-984A-83A0CC03460D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9F5D-FBAF-4500-A242-D17D9714B95A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8CAA-C4E1-437C-A385-F3B3CFF7D372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1917-5438-4257-BFA2-81F2F2904144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1743-32D2-4F87-853F-8763A96CAB59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5620-2ADA-422B-AD36-F1105E32D8E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E995-CBEF-4611-AFEC-399CA6BFC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5620-2ADA-422B-AD36-F1105E32D8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5620-2ADA-422B-AD36-F1105E32D8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4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7988"/>
            <a:ext cx="11693235" cy="2610464"/>
          </a:xfrm>
        </p:spPr>
        <p:txBody>
          <a:bodyPr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>MAR </a:t>
            </a: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>PROGRAMME</a:t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>Basic Statistics</a:t>
            </a:r>
            <a:b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Myanmar Text" panose="020B0502040204020203" pitchFamily="34" charset="0"/>
              </a:rPr>
              <a:t>MAR 112 </a:t>
            </a: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" y="3459886"/>
            <a:ext cx="10292861" cy="3105037"/>
          </a:xfrm>
        </p:spPr>
        <p:txBody>
          <a:bodyPr>
            <a:noAutofit/>
          </a:bodyPr>
          <a:lstStyle/>
          <a:p>
            <a:pPr marR="16510">
              <a:lnSpc>
                <a:spcPct val="150000"/>
              </a:lnSpc>
              <a:spcBef>
                <a:spcPts val="0"/>
              </a:spcBef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Daw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Aye</a:t>
            </a:r>
          </a:p>
          <a:p>
            <a:pPr marR="16510">
              <a:lnSpc>
                <a:spcPct val="150000"/>
              </a:lnSpc>
              <a:spcBef>
                <a:spcPts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marR="16510">
              <a:lnSpc>
                <a:spcPct val="150000"/>
              </a:lnSpc>
              <a:spcBef>
                <a:spcPts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Statistics</a:t>
            </a:r>
          </a:p>
          <a:p>
            <a:pPr marR="16510">
              <a:lnSpc>
                <a:spcPct val="150000"/>
              </a:lnSpc>
              <a:spcBef>
                <a:spcPts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Co-operative and Management,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Sagaing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57300"/>
            <a:ext cx="10924309" cy="770955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1.5 Variables and Types of Data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10</a:t>
            </a:fld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4" y="1008184"/>
            <a:ext cx="10949354" cy="584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46" y="1177444"/>
            <a:ext cx="5843954" cy="49995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Qualitative</a:t>
            </a:r>
            <a:r>
              <a:rPr lang="en-US" b="1" dirty="0">
                <a:solidFill>
                  <a:srgbClr val="000000"/>
                </a:solidFill>
                <a:latin typeface="Arial"/>
              </a:rPr>
              <a:t>: 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• He is brown and black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• He has long hair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</a:rPr>
              <a:t>• He has lots of energy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Arial"/>
              </a:rPr>
              <a:t>Quantitative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: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Discrete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: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 •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 has 4 legs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 •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 has 2 brothers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Continuous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: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 •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 weighs 25.5 kg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   •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He is 565 mm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030" y="254114"/>
            <a:ext cx="1036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FF"/>
                </a:solidFill>
              </a:rPr>
              <a:t>What do we know about the Dog?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443"/>
            <a:ext cx="4595446" cy="419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Some Examples of Measurement Scale </a:t>
            </a: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Gender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Male, Female.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Hair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Brown, Black, Blonde, Red, Other.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living accommodation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House, Apartment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Religious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preference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Buddhist,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Muslim, Jewish, Christian, Other.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25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047"/>
            <a:ext cx="10515600" cy="593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800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632" y="725940"/>
            <a:ext cx="114824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Examples of Measurement Scale </a:t>
            </a:r>
            <a:endParaRPr lang="en-US" sz="3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Ordinal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•High school class ranking: 1st, 9th, 87th…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•Socioeconomic status: poor, middle class, rich. </a:t>
            </a:r>
          </a:p>
          <a:p>
            <a:pPr marL="176213" indent="-176213"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•The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Likert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Scale: strongly disagree, disagree, neutral, agree, strongly agree.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•Time of Day: dawn, morning, noon, afternoon, evening, night. </a:t>
            </a:r>
          </a:p>
        </p:txBody>
      </p:sp>
    </p:spTree>
    <p:extLst>
      <p:ext uri="{BB962C8B-B14F-4D97-AF65-F5344CB8AC3E}">
        <p14:creationId xmlns:p14="http://schemas.microsoft.com/office/powerpoint/2010/main" val="41281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77" y="1296847"/>
            <a:ext cx="4882977" cy="4747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 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•Celsius Temperature.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•Fahrenheit Temperature.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•IQ (intelligence scale).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•SAT scores.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3530" y="1223108"/>
            <a:ext cx="4943970" cy="4608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 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•Age.*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•Weight.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•Height.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•Sales Figures.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•Ruler measurements.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•Income earned in a week.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•Years of education.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•Number of children.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7136" y="426993"/>
            <a:ext cx="9060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Some Examples of Measurement Scale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52400"/>
            <a:ext cx="10998200" cy="614516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Sources </a:t>
            </a: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</a:rPr>
              <a:t>of </a:t>
            </a:r>
            <a: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Data</a:t>
            </a:r>
            <a:r>
              <a:rPr lang="en-US" sz="3200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224334"/>
              </p:ext>
            </p:extLst>
          </p:nvPr>
        </p:nvGraphicFramePr>
        <p:xfrm>
          <a:off x="147484" y="804279"/>
          <a:ext cx="11813458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0903"/>
                <a:gridCol w="4203290"/>
                <a:gridCol w="44392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Basis For Comparison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Data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Secondary Data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Primary data refers to the first hand data gathered by the researcher himself.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Secondary data means data collected by someone else earlier.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Real time data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Past data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b="0" i="0" dirty="0" err="1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Surveys</a:t>
                      </a:r>
                      <a:r>
                        <a:rPr lang="fr-FR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observations, </a:t>
                      </a:r>
                      <a:r>
                        <a:rPr lang="fr-FR" sz="2800" b="0" i="0" dirty="0" err="1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experiments</a:t>
                      </a:r>
                      <a:r>
                        <a:rPr lang="fr-FR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questionnaire, </a:t>
                      </a:r>
                      <a:r>
                        <a:rPr lang="fr-FR" sz="2800" b="0" i="0" dirty="0" err="1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personal</a:t>
                      </a:r>
                      <a:r>
                        <a:rPr lang="fr-FR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interview, etc.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Government publications, websites, books, journal articles, internal records etc.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 effectiveness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Expensive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Economical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8173"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Collection time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 smtClean="0">
                          <a:solidFill>
                            <a:srgbClr val="11111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Methods of Probability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Simple Random 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Sampling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en-US" sz="2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သာမန်ကျပန်းနမူနာကောက်နည်း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Stratified 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Sampling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အလ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ွှ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ာခွဲနမ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ူနာကောက်နည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်း</a:t>
            </a:r>
            <a:endParaRPr lang="en-US" sz="24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algn="just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Systematic Sampling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အက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ွာညီနမူနာကောက်နည်း</a:t>
            </a:r>
            <a:endParaRPr lang="en-US" sz="24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Cluster 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Sampling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အုပ်စုလိုက်နမ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ူနာကောက်နည်း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24"/>
            <a:ext cx="10515600" cy="836658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Methods </a:t>
            </a:r>
            <a:r>
              <a:rPr lang="en-US" sz="3600" b="1" dirty="0">
                <a:latin typeface="Times New Roman" pitchFamily="18" charset="0"/>
                <a:ea typeface="Calibri"/>
                <a:cs typeface="Times New Roman" pitchFamily="18" charset="0"/>
              </a:rPr>
              <a:t>of Non Probability Sampling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665"/>
            <a:ext cx="10515600" cy="60763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ea typeface="Calibri"/>
              </a:rPr>
              <a:t>Convenience Sampling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ea typeface="Calibri"/>
              </a:rPr>
              <a:t>   </a:t>
            </a:r>
            <a:r>
              <a:rPr lang="en-US" sz="2400" dirty="0" err="1" smtClean="0">
                <a:latin typeface="Times New Roman"/>
                <a:ea typeface="Calibri"/>
              </a:rPr>
              <a:t>အဆင်ပြေနမူနာကောက်ခြင်း</a:t>
            </a:r>
            <a:endParaRPr lang="en-US" sz="2400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ea typeface="Calibri"/>
              </a:rPr>
              <a:t>Purposive sampling (or) Expert sampling (or) Judgmental sampling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US" dirty="0" smtClean="0">
                <a:latin typeface="Times New Roman"/>
                <a:ea typeface="Calibri"/>
              </a:rPr>
              <a:t>  </a:t>
            </a:r>
            <a:r>
              <a:rPr lang="en-US" sz="2400" dirty="0" err="1" smtClean="0">
                <a:latin typeface="Times New Roman"/>
                <a:ea typeface="Calibri"/>
              </a:rPr>
              <a:t>စိတ်ကြိုက်နမူနာကောက်ခြင်း</a:t>
            </a:r>
            <a:endParaRPr lang="en-US" sz="2400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/>
                <a:ea typeface="Calibri"/>
              </a:rPr>
              <a:t>Quota </a:t>
            </a:r>
            <a:r>
              <a:rPr lang="en-US" dirty="0" smtClean="0">
                <a:latin typeface="Times New Roman"/>
                <a:ea typeface="Calibri"/>
              </a:rPr>
              <a:t>Sampling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US" dirty="0" smtClean="0">
                <a:latin typeface="Times New Roman"/>
                <a:ea typeface="Calibri"/>
              </a:rPr>
              <a:t>  </a:t>
            </a:r>
            <a:r>
              <a:rPr lang="en-US" sz="2400" dirty="0" err="1" smtClean="0">
                <a:latin typeface="Times New Roman"/>
                <a:ea typeface="Calibri"/>
              </a:rPr>
              <a:t>ခွဲတမ်းနမူနာကောက်ခြင်း</a:t>
            </a:r>
            <a:endParaRPr lang="en-US" sz="2400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ea typeface="Calibri"/>
              </a:rPr>
              <a:t>Referral sampling (or) Snowball sampling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US" dirty="0" smtClean="0">
                <a:latin typeface="Times New Roman"/>
                <a:ea typeface="Calibri"/>
              </a:rPr>
              <a:t>  </a:t>
            </a:r>
            <a:r>
              <a:rPr lang="en-US" sz="2400" dirty="0" err="1" smtClean="0">
                <a:latin typeface="Times New Roman"/>
                <a:ea typeface="Calibri"/>
              </a:rPr>
              <a:t>မှီငြမ်းနမူနာကောက်ခြင်း</a:t>
            </a:r>
            <a:endParaRPr lang="en-US" sz="2400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/>
                <a:ea typeface="Calibri"/>
              </a:rPr>
              <a:t>Voluntary response sampling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/>
                <a:ea typeface="Calibri"/>
              </a:rPr>
              <a:t>    </a:t>
            </a:r>
            <a:r>
              <a:rPr lang="en-US" sz="2400" dirty="0" err="1" smtClean="0">
                <a:latin typeface="Times New Roman"/>
                <a:ea typeface="Calibri"/>
              </a:rPr>
              <a:t>ဆန္ဒပြုနမူနာကောက်ခြင်း</a:t>
            </a:r>
            <a:endParaRPr lang="en-US" sz="2400" dirty="0" smtClean="0">
              <a:latin typeface="Times New Roman"/>
              <a:ea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365125"/>
            <a:ext cx="10911348" cy="99172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194" y="1253613"/>
            <a:ext cx="10837606" cy="4923350"/>
          </a:xfrm>
        </p:spPr>
        <p:txBody>
          <a:bodyPr>
            <a:norm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I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ntroduction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nit II   - Presentation of Data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nit III  - Data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escription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nit IV  - Statistical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stimation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nit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   - Hypothesis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esting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Unit VI   -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C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orrelation and Simple 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inear 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egression 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nalysis</a:t>
            </a:r>
            <a:endParaRPr lang="en-US" sz="2400" dirty="0" smtClean="0">
              <a:ea typeface="Calibri"/>
              <a:cs typeface="Times New Roman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743075" algn="l"/>
                <a:tab pos="2797810" algn="ctr"/>
              </a:tabLst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379"/>
            <a:ext cx="11049000" cy="1278032"/>
          </a:xfrm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UNIT 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69" y="1082511"/>
            <a:ext cx="11793416" cy="54386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1.2 Definitions of Statistics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various definitions of statistics.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Statistics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(plural) are a collection of numerical facts or data.</a:t>
            </a:r>
          </a:p>
          <a:p>
            <a:pPr marL="336550" lvl="0" indent="-3365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Statistics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(singular) is the science of collecting, organizing, presenting, analyzing and interpreting data to assist in making more effective decisions.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Statistics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science of gaining information from numerical data. </a:t>
            </a:r>
          </a:p>
          <a:p>
            <a:pPr marL="409575" lvl="0" indent="-4095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Statistics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science of conducting studies to collect, organize, summarize, analyze, and draw conclusions from data.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26" y="365126"/>
            <a:ext cx="10675374" cy="6672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Data Manipulation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8" y="1607575"/>
            <a:ext cx="7978878" cy="303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84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192504"/>
            <a:ext cx="11670632" cy="66654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Why </a:t>
            </a:r>
            <a:r>
              <a:rPr lang="en-US" sz="32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Study 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Statistics?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a) Data are everywhere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b) Statistical techniques are used to make decisions that affect our lives</a:t>
            </a:r>
          </a:p>
          <a:p>
            <a:pPr marL="577850" indent="-5778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c) No matter what your future line of work, you will make decisions, that involve data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Who </a:t>
            </a: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sz="3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ses </a:t>
            </a:r>
            <a:r>
              <a:rPr lang="en-US" sz="3200" b="1" dirty="0">
                <a:latin typeface="Times New Roman" pitchFamily="18" charset="0"/>
                <a:ea typeface="Calibri"/>
                <a:cs typeface="Times New Roman" pitchFamily="18" charset="0"/>
              </a:rPr>
              <a:t>Statistics?</a:t>
            </a:r>
            <a:endParaRPr lang="en-US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Times New Roman" pitchFamily="18" charset="0"/>
                <a:ea typeface="Calibri"/>
                <a:cs typeface="Times New Roman" pitchFamily="18" charset="0"/>
              </a:rPr>
              <a:t>Statistical techniques are used extensively by marketing, accounting, quality control, consumers, professional sports people, hospital administrators, educators, physicians, etc.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a typeface="Calibri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3" y="76369"/>
            <a:ext cx="10872537" cy="10064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1.3 Statistical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1227220"/>
            <a:ext cx="11454063" cy="5414211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Calibri"/>
                <a:cs typeface="Times New Roman"/>
              </a:rPr>
              <a:t>Variable</a:t>
            </a:r>
            <a:endParaRPr lang="en-US" sz="2400" dirty="0">
              <a:ea typeface="Calibri"/>
              <a:cs typeface="Times New Roman"/>
            </a:endParaRP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    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A variable is a characteristic or attribute that can assume different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values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</a:t>
            </a:r>
            <a:endParaRPr lang="en-US" sz="2400" dirty="0"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smtClean="0">
                <a:latin typeface="Times New Roman"/>
                <a:ea typeface="Calibri"/>
                <a:cs typeface="Times New Roman"/>
              </a:rPr>
              <a:t>Data</a:t>
            </a:r>
            <a:endParaRPr lang="en-US" sz="2400" dirty="0"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/>
                <a:ea typeface="Calibri"/>
              </a:rPr>
              <a:t>     </a:t>
            </a:r>
            <a:r>
              <a:rPr lang="en-US" dirty="0" smtClean="0">
                <a:latin typeface="Times New Roman"/>
                <a:ea typeface="Calibri"/>
              </a:rPr>
              <a:t>Data</a:t>
            </a:r>
            <a:r>
              <a:rPr lang="en-US" b="1" dirty="0" smtClean="0">
                <a:latin typeface="Times New Roman"/>
                <a:ea typeface="Calibri"/>
              </a:rPr>
              <a:t> </a:t>
            </a:r>
            <a:r>
              <a:rPr lang="en-US" dirty="0">
                <a:latin typeface="Times New Roman"/>
                <a:ea typeface="Calibri"/>
              </a:rPr>
              <a:t>are the values (measurements or observations</a:t>
            </a:r>
            <a:r>
              <a:rPr lang="en-US" dirty="0" smtClean="0">
                <a:latin typeface="Times New Roman"/>
                <a:ea typeface="Calibri"/>
              </a:rPr>
              <a:t>)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Times New Roman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>
                <a:latin typeface="Times New Roman"/>
                <a:ea typeface="Calibri"/>
                <a:cs typeface="Times New Roman"/>
              </a:rPr>
              <a:t> A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collection of data values forms a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data set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 Each value in the data set is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   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   called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a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data value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or a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datum</a:t>
            </a:r>
            <a:r>
              <a:rPr lang="en-US" dirty="0">
                <a:latin typeface="Times New Roman"/>
                <a:ea typeface="Calibri"/>
                <a:cs typeface="Times New Roman"/>
              </a:rPr>
              <a:t>.</a:t>
            </a:r>
            <a:endParaRPr lang="en-US" sz="2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781"/>
            <a:ext cx="6050116" cy="1243819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  <a:tab pos="1371600" algn="l"/>
              </a:tabLst>
            </a:pPr>
            <a: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Data </a:t>
            </a:r>
            <a:r>
              <a:rPr lang="en-US" sz="3600" b="1" dirty="0">
                <a:latin typeface="Times New Roman" pitchFamily="18" charset="0"/>
                <a:ea typeface="Calibri"/>
                <a:cs typeface="Times New Roman" pitchFamily="18" charset="0"/>
              </a:rPr>
              <a:t>Type in Econometrics</a:t>
            </a:r>
            <a:r>
              <a:rPr lang="en-US" sz="36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065165"/>
            <a:ext cx="10185400" cy="5335636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/>
                <a:ea typeface="Calibri"/>
                <a:cs typeface="Times New Roman"/>
              </a:rPr>
              <a:t>1. Time-series Data  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ea typeface="Calibri"/>
                <a:cs typeface="Times New Roman" pitchFamily="18" charset="0"/>
              </a:rPr>
              <a:t>2. Cross-sectional </a:t>
            </a: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Data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/>
                <a:ea typeface="Calibri"/>
                <a:cs typeface="Times New Roman"/>
              </a:rPr>
              <a:t>3. </a:t>
            </a:r>
            <a:r>
              <a:rPr lang="en-US" sz="3200" dirty="0" smtClean="0">
                <a:latin typeface="Times New Roman" pitchFamily="18" charset="0"/>
                <a:ea typeface="Calibri"/>
                <a:cs typeface="Times New Roman" pitchFamily="18" charset="0"/>
              </a:rPr>
              <a:t>Panel </a:t>
            </a:r>
            <a:r>
              <a:rPr lang="en-US" sz="3200" dirty="0">
                <a:latin typeface="Times New Roman" pitchFamily="18" charset="0"/>
                <a:ea typeface="Calibri"/>
                <a:cs typeface="Times New Roman" pitchFamily="18" charset="0"/>
              </a:rPr>
              <a:t>Data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240632"/>
            <a:ext cx="11951368" cy="642486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/>
                <a:ea typeface="Calibri"/>
              </a:rPr>
              <a:t>Main Area of </a:t>
            </a:r>
            <a:r>
              <a:rPr lang="en-US" sz="3600" b="1" dirty="0" smtClean="0">
                <a:latin typeface="Times New Roman"/>
                <a:ea typeface="Calibri"/>
              </a:rPr>
              <a:t>Statistics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Descriptive </a:t>
            </a:r>
            <a:r>
              <a:rPr lang="en-US" dirty="0">
                <a:latin typeface="Times New Roman" pitchFamily="18" charset="0"/>
                <a:ea typeface="Calibri"/>
                <a:cs typeface="Times New Roman" pitchFamily="18" charset="0"/>
              </a:rPr>
              <a:t>statistics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 Inferential statistics</a:t>
            </a:r>
            <a:endParaRPr lang="en-US" b="1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Descriptive </a:t>
            </a: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tatistics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0988" lvl="0" indent="-28098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consists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of the collection, organization, summarization, and presentation of data.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Inferential </a:t>
            </a: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Statistics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36538" lvl="0" indent="-2365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- consists of generalizing from samples to populations, performing estimations and hypothesis tests, determining relationships among variables, and making predictions.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049000" cy="6899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Population 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1195754"/>
            <a:ext cx="11512061" cy="566224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Population: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entire group of individuals that a researcher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wishes to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study.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portion of a population that is selected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observation.</a:t>
            </a:r>
          </a:p>
          <a:p>
            <a:pPr marL="0" lvl="0" indent="0">
              <a:spcBef>
                <a:spcPct val="20000"/>
              </a:spcBef>
              <a:buNone/>
            </a:pPr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E995-CBEF-4611-AFEC-399CA6BFC2D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What is Sample Size? Definition - Omniconvert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3774" r="1207" b="5975"/>
          <a:stretch/>
        </p:blipFill>
        <p:spPr bwMode="auto">
          <a:xfrm>
            <a:off x="1130967" y="2595716"/>
            <a:ext cx="8638675" cy="43344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4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904</Words>
  <Application>Microsoft Office PowerPoint</Application>
  <PresentationFormat>Custom</PresentationFormat>
  <Paragraphs>155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1_Office Theme</vt:lpstr>
      <vt:lpstr>2_Office Theme</vt:lpstr>
      <vt:lpstr>                     MAR PROGRAMME Basic Statistics MAR 112 </vt:lpstr>
      <vt:lpstr>Contents</vt:lpstr>
      <vt:lpstr>UNIT I INTRODUCTION</vt:lpstr>
      <vt:lpstr>Data Manipulation</vt:lpstr>
      <vt:lpstr>PowerPoint Presentation</vt:lpstr>
      <vt:lpstr>1.3 Statistical Terms</vt:lpstr>
      <vt:lpstr> Data Type in Econometrics </vt:lpstr>
      <vt:lpstr>PowerPoint Presentation</vt:lpstr>
      <vt:lpstr>Population and Sample</vt:lpstr>
      <vt:lpstr>1.5 Variables and Types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Sources of Data </vt:lpstr>
      <vt:lpstr>Methods of Probability Sampling</vt:lpstr>
      <vt:lpstr> Methods of Non Probability Sampling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IMPACT OF THAPHANSEIK DAM ON HOUSEHOLDS LIVELIHOODS AND POVERTY REDUCTION IN SAGAING REGION</dc:title>
  <dc:creator>User</dc:creator>
  <cp:lastModifiedBy>USER</cp:lastModifiedBy>
  <cp:revision>488</cp:revision>
  <cp:lastPrinted>2023-06-03T15:50:28Z</cp:lastPrinted>
  <dcterms:created xsi:type="dcterms:W3CDTF">2020-12-18T07:53:06Z</dcterms:created>
  <dcterms:modified xsi:type="dcterms:W3CDTF">2024-05-31T13:28:03Z</dcterms:modified>
</cp:coreProperties>
</file>