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626" r:id="rId2"/>
    <p:sldId id="677" r:id="rId3"/>
    <p:sldId id="688" r:id="rId4"/>
    <p:sldId id="689" r:id="rId5"/>
    <p:sldId id="685" r:id="rId6"/>
    <p:sldId id="686" r:id="rId7"/>
    <p:sldId id="687" r:id="rId8"/>
    <p:sldId id="627" r:id="rId9"/>
    <p:sldId id="628" r:id="rId10"/>
    <p:sldId id="679" r:id="rId11"/>
    <p:sldId id="629" r:id="rId12"/>
    <p:sldId id="678" r:id="rId13"/>
    <p:sldId id="680" r:id="rId14"/>
    <p:sldId id="681" r:id="rId15"/>
    <p:sldId id="682" r:id="rId16"/>
    <p:sldId id="683" r:id="rId17"/>
    <p:sldId id="684" r:id="rId18"/>
  </p:sldIdLst>
  <p:sldSz cx="12192000" cy="6858000"/>
  <p:notesSz cx="9869488" cy="673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8" autoAdjust="0"/>
    <p:restoredTop sz="86323" autoAdjust="0"/>
  </p:normalViewPr>
  <p:slideViewPr>
    <p:cSldViewPr snapToGrid="0">
      <p:cViewPr varScale="1">
        <p:scale>
          <a:sx n="80" d="100"/>
          <a:sy n="80" d="100"/>
        </p:scale>
        <p:origin x="53" y="398"/>
      </p:cViewPr>
      <p:guideLst>
        <p:guide orient="horz" pos="2160"/>
        <p:guide pos="3840"/>
      </p:guideLst>
    </p:cSldViewPr>
  </p:slideViewPr>
  <p:outlineViewPr>
    <p:cViewPr>
      <p:scale>
        <a:sx n="33" d="100"/>
        <a:sy n="33" d="100"/>
      </p:scale>
      <p:origin x="114" y="450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6778" cy="336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0426" y="0"/>
            <a:ext cx="4276778" cy="336788"/>
          </a:xfrm>
          <a:prstGeom prst="rect">
            <a:avLst/>
          </a:prstGeom>
        </p:spPr>
        <p:txBody>
          <a:bodyPr vert="horz" lIns="91440" tIns="45720" rIns="91440" bIns="45720" rtlCol="0"/>
          <a:lstStyle>
            <a:lvl1pPr algn="r">
              <a:defRPr sz="1200"/>
            </a:lvl1pPr>
          </a:lstStyle>
          <a:p>
            <a:fld id="{29605A6C-ABB3-480B-BB89-7693199B529C}" type="datetimeFigureOut">
              <a:rPr lang="en-US" smtClean="0"/>
              <a:t>6/5/2025</a:t>
            </a:fld>
            <a:endParaRPr lang="en-US"/>
          </a:p>
        </p:txBody>
      </p:sp>
      <p:sp>
        <p:nvSpPr>
          <p:cNvPr id="4" name="Footer Placeholder 3"/>
          <p:cNvSpPr>
            <a:spLocks noGrp="1"/>
          </p:cNvSpPr>
          <p:nvPr>
            <p:ph type="ftr" sz="quarter" idx="2"/>
          </p:nvPr>
        </p:nvSpPr>
        <p:spPr>
          <a:xfrm>
            <a:off x="0" y="6397806"/>
            <a:ext cx="4276778" cy="3367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0426" y="6397806"/>
            <a:ext cx="4276778" cy="336788"/>
          </a:xfrm>
          <a:prstGeom prst="rect">
            <a:avLst/>
          </a:prstGeom>
        </p:spPr>
        <p:txBody>
          <a:bodyPr vert="horz" lIns="91440" tIns="45720" rIns="91440" bIns="45720" rtlCol="0" anchor="b"/>
          <a:lstStyle>
            <a:lvl1pPr algn="r">
              <a:defRPr sz="1200"/>
            </a:lvl1pPr>
          </a:lstStyle>
          <a:p>
            <a:fld id="{5157B6DD-20DE-4EFB-B8AC-AC6391080087}" type="slidenum">
              <a:rPr lang="en-US" smtClean="0"/>
              <a:t>‹#›</a:t>
            </a:fld>
            <a:endParaRPr lang="en-US"/>
          </a:p>
        </p:txBody>
      </p:sp>
    </p:spTree>
    <p:extLst>
      <p:ext uri="{BB962C8B-B14F-4D97-AF65-F5344CB8AC3E}">
        <p14:creationId xmlns:p14="http://schemas.microsoft.com/office/powerpoint/2010/main" val="443004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6725" cy="336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1175" y="0"/>
            <a:ext cx="4276725" cy="336550"/>
          </a:xfrm>
          <a:prstGeom prst="rect">
            <a:avLst/>
          </a:prstGeom>
        </p:spPr>
        <p:txBody>
          <a:bodyPr vert="horz" lIns="91440" tIns="45720" rIns="91440" bIns="45720" rtlCol="0"/>
          <a:lstStyle>
            <a:lvl1pPr algn="r">
              <a:defRPr sz="1200"/>
            </a:lvl1pPr>
          </a:lstStyle>
          <a:p>
            <a:fld id="{B7B5CA93-328B-4198-A347-39818D65F5AD}" type="datetimeFigureOut">
              <a:rPr lang="en-US" smtClean="0"/>
              <a:t>6/5/2025</a:t>
            </a:fld>
            <a:endParaRPr lang="en-US"/>
          </a:p>
        </p:txBody>
      </p:sp>
      <p:sp>
        <p:nvSpPr>
          <p:cNvPr id="4" name="Slide Image Placeholder 3"/>
          <p:cNvSpPr>
            <a:spLocks noGrp="1" noRot="1" noChangeAspect="1"/>
          </p:cNvSpPr>
          <p:nvPr>
            <p:ph type="sldImg" idx="2"/>
          </p:nvPr>
        </p:nvSpPr>
        <p:spPr>
          <a:xfrm>
            <a:off x="2689225" y="504825"/>
            <a:ext cx="4491038" cy="25257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198813"/>
            <a:ext cx="7894638" cy="30321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397625"/>
            <a:ext cx="4276725" cy="336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1175" y="6397625"/>
            <a:ext cx="4276725" cy="336550"/>
          </a:xfrm>
          <a:prstGeom prst="rect">
            <a:avLst/>
          </a:prstGeom>
        </p:spPr>
        <p:txBody>
          <a:bodyPr vert="horz" lIns="91440" tIns="45720" rIns="91440" bIns="45720" rtlCol="0" anchor="b"/>
          <a:lstStyle>
            <a:lvl1pPr algn="r">
              <a:defRPr sz="1200"/>
            </a:lvl1pPr>
          </a:lstStyle>
          <a:p>
            <a:fld id="{74019FBD-E936-4E81-AA1F-118A0D743288}" type="slidenum">
              <a:rPr lang="en-US" smtClean="0"/>
              <a:t>‹#›</a:t>
            </a:fld>
            <a:endParaRPr lang="en-US"/>
          </a:p>
        </p:txBody>
      </p:sp>
    </p:spTree>
    <p:extLst>
      <p:ext uri="{BB962C8B-B14F-4D97-AF65-F5344CB8AC3E}">
        <p14:creationId xmlns:p14="http://schemas.microsoft.com/office/powerpoint/2010/main" val="4187809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6C1894-1E11-4E03-AAAE-4A3BF9D98F0D}" type="slidenum">
              <a:rPr lang="en-US" smtClean="0"/>
              <a:t>1</a:t>
            </a:fld>
            <a:endParaRPr lang="en-US" dirty="0"/>
          </a:p>
        </p:txBody>
      </p:sp>
    </p:spTree>
    <p:extLst>
      <p:ext uri="{BB962C8B-B14F-4D97-AF65-F5344CB8AC3E}">
        <p14:creationId xmlns:p14="http://schemas.microsoft.com/office/powerpoint/2010/main" val="2728101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33CD-3716-4A1B-8641-F88D7728DB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973854-68C6-44D9-BE05-69A12E8DF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7FFEFB-67F5-47EC-9FF2-427D0172145B}"/>
              </a:ext>
            </a:extLst>
          </p:cNvPr>
          <p:cNvSpPr>
            <a:spLocks noGrp="1"/>
          </p:cNvSpPr>
          <p:nvPr>
            <p:ph type="dt" sz="half" idx="10"/>
          </p:nvPr>
        </p:nvSpPr>
        <p:spPr/>
        <p:txBody>
          <a:bodyPr/>
          <a:lstStyle/>
          <a:p>
            <a:fld id="{FED45166-39B8-4ADE-925D-58C5CD2AC112}" type="datetime1">
              <a:rPr lang="en-US" smtClean="0">
                <a:solidFill>
                  <a:prstClr val="black">
                    <a:tint val="75000"/>
                  </a:prstClr>
                </a:solidFill>
              </a:rPr>
              <a:t>6/5/2025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43F0B9C-C7EC-4A26-B293-07DC40571CBF}"/>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6" name="Slide Number Placeholder 5">
            <a:extLst>
              <a:ext uri="{FF2B5EF4-FFF2-40B4-BE49-F238E27FC236}">
                <a16:creationId xmlns:a16="http://schemas.microsoft.com/office/drawing/2014/main" id="{F0EC459C-98E7-4ED3-8234-033ED8C3FD21}"/>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933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3CAD-4604-4B0E-BAF4-B6678FCD3C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CA3DC2-758F-4C4D-B34E-C99CC0B7C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26757-7661-48D4-A794-C58549A558F0}"/>
              </a:ext>
            </a:extLst>
          </p:cNvPr>
          <p:cNvSpPr>
            <a:spLocks noGrp="1"/>
          </p:cNvSpPr>
          <p:nvPr>
            <p:ph type="dt" sz="half" idx="10"/>
          </p:nvPr>
        </p:nvSpPr>
        <p:spPr/>
        <p:txBody>
          <a:bodyPr/>
          <a:lstStyle/>
          <a:p>
            <a:fld id="{96181F79-BFAE-406C-B7AE-9CEDD725FE3F}" type="datetime1">
              <a:rPr lang="en-US" smtClean="0">
                <a:solidFill>
                  <a:prstClr val="black">
                    <a:tint val="75000"/>
                  </a:prstClr>
                </a:solidFill>
              </a:rPr>
              <a:t>6/5/2025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F1BCC74-EB42-4C73-8783-5C062DBD25FE}"/>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6" name="Slide Number Placeholder 5">
            <a:extLst>
              <a:ext uri="{FF2B5EF4-FFF2-40B4-BE49-F238E27FC236}">
                <a16:creationId xmlns:a16="http://schemas.microsoft.com/office/drawing/2014/main" id="{3ED50132-3C09-4203-B030-E2E3228CBD0C}"/>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842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26A75-571D-4878-A379-9F392F7AA358}"/>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37FBB9-E336-4E4E-AE34-F84DC613AAD3}"/>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40D03-7A12-4193-A374-577FF091E5FA}"/>
              </a:ext>
            </a:extLst>
          </p:cNvPr>
          <p:cNvSpPr>
            <a:spLocks noGrp="1"/>
          </p:cNvSpPr>
          <p:nvPr>
            <p:ph type="dt" sz="half" idx="10"/>
          </p:nvPr>
        </p:nvSpPr>
        <p:spPr/>
        <p:txBody>
          <a:bodyPr/>
          <a:lstStyle/>
          <a:p>
            <a:fld id="{5977B1C1-C99E-4957-9B65-A8081A1FFBB4}" type="datetime1">
              <a:rPr lang="en-US" smtClean="0">
                <a:solidFill>
                  <a:prstClr val="black">
                    <a:tint val="75000"/>
                  </a:prstClr>
                </a:solidFill>
              </a:rPr>
              <a:t>6/5/2025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65F8667C-3275-40E1-88F8-ADFAD8F1C665}"/>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6" name="Slide Number Placeholder 5">
            <a:extLst>
              <a:ext uri="{FF2B5EF4-FFF2-40B4-BE49-F238E27FC236}">
                <a16:creationId xmlns:a16="http://schemas.microsoft.com/office/drawing/2014/main" id="{C5061BB6-5F75-4669-AEDA-28A76647F2B7}"/>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706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BA62-5A01-4752-9D82-8CFBEA1A2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6652F-D9C3-46E1-925A-D3CF6F6D5F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D7465-2E2C-42D4-8505-6A1FA68426F4}"/>
              </a:ext>
            </a:extLst>
          </p:cNvPr>
          <p:cNvSpPr>
            <a:spLocks noGrp="1"/>
          </p:cNvSpPr>
          <p:nvPr>
            <p:ph type="dt" sz="half" idx="10"/>
          </p:nvPr>
        </p:nvSpPr>
        <p:spPr/>
        <p:txBody>
          <a:bodyPr/>
          <a:lstStyle/>
          <a:p>
            <a:fld id="{C1E37CC2-DFF2-4E26-8557-8D39E12BD3DE}" type="datetime1">
              <a:rPr lang="en-US" smtClean="0">
                <a:solidFill>
                  <a:prstClr val="black">
                    <a:tint val="75000"/>
                  </a:prstClr>
                </a:solidFill>
              </a:rPr>
              <a:t>6/5/2025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029F378D-509A-4BBA-955D-285FE062EAB5}"/>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6" name="Slide Number Placeholder 5">
            <a:extLst>
              <a:ext uri="{FF2B5EF4-FFF2-40B4-BE49-F238E27FC236}">
                <a16:creationId xmlns:a16="http://schemas.microsoft.com/office/drawing/2014/main" id="{BDB83382-BD56-4DA8-94AF-4C29506A5218}"/>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634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3BAA-BD91-4F5F-A3FD-A124A9D91461}"/>
              </a:ext>
            </a:extLst>
          </p:cNvPr>
          <p:cNvSpPr>
            <a:spLocks noGrp="1"/>
          </p:cNvSpPr>
          <p:nvPr>
            <p:ph type="title"/>
          </p:nvPr>
        </p:nvSpPr>
        <p:spPr>
          <a:xfrm>
            <a:off x="831851" y="1710392"/>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D19701-4DD7-4863-A1AB-0397437756B0}"/>
              </a:ext>
            </a:extLst>
          </p:cNvPr>
          <p:cNvSpPr>
            <a:spLocks noGrp="1"/>
          </p:cNvSpPr>
          <p:nvPr>
            <p:ph type="body" idx="1"/>
          </p:nvPr>
        </p:nvSpPr>
        <p:spPr>
          <a:xfrm>
            <a:off x="831851" y="459011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51E8D0-3816-415A-94E6-F7AD328208F8}"/>
              </a:ext>
            </a:extLst>
          </p:cNvPr>
          <p:cNvSpPr>
            <a:spLocks noGrp="1"/>
          </p:cNvSpPr>
          <p:nvPr>
            <p:ph type="dt" sz="half" idx="10"/>
          </p:nvPr>
        </p:nvSpPr>
        <p:spPr/>
        <p:txBody>
          <a:bodyPr/>
          <a:lstStyle/>
          <a:p>
            <a:fld id="{F9D2BE59-F4DD-4C4D-BF78-FBF429604BFC}" type="datetime1">
              <a:rPr lang="en-US" smtClean="0">
                <a:solidFill>
                  <a:prstClr val="black">
                    <a:tint val="75000"/>
                  </a:prstClr>
                </a:solidFill>
              </a:rPr>
              <a:t>6/5/2025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A8CFC91-4054-49E9-AF80-2B06AC90DA41}"/>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6" name="Slide Number Placeholder 5">
            <a:extLst>
              <a:ext uri="{FF2B5EF4-FFF2-40B4-BE49-F238E27FC236}">
                <a16:creationId xmlns:a16="http://schemas.microsoft.com/office/drawing/2014/main" id="{01DE40CD-715C-4787-9956-B1073486581C}"/>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504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3335-224B-49C2-B8FF-82D74B237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366DB-A47C-4628-9194-5E207AA607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D69490-9630-4323-B0BB-CD7BA4B7A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D5CFCB-8B9D-4CBD-82FA-EB7F1C424F63}"/>
              </a:ext>
            </a:extLst>
          </p:cNvPr>
          <p:cNvSpPr>
            <a:spLocks noGrp="1"/>
          </p:cNvSpPr>
          <p:nvPr>
            <p:ph type="dt" sz="half" idx="10"/>
          </p:nvPr>
        </p:nvSpPr>
        <p:spPr/>
        <p:txBody>
          <a:bodyPr/>
          <a:lstStyle/>
          <a:p>
            <a:fld id="{3BE9F592-A22B-4B32-8D4F-AF90ED2B7892}" type="datetime1">
              <a:rPr lang="en-US" smtClean="0">
                <a:solidFill>
                  <a:prstClr val="black">
                    <a:tint val="75000"/>
                  </a:prstClr>
                </a:solidFill>
              </a:rPr>
              <a:t>6/5/2025</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9244E93F-5203-40FC-9A17-D15CFE979F79}"/>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7" name="Slide Number Placeholder 6">
            <a:extLst>
              <a:ext uri="{FF2B5EF4-FFF2-40B4-BE49-F238E27FC236}">
                <a16:creationId xmlns:a16="http://schemas.microsoft.com/office/drawing/2014/main" id="{F75F91F2-F5AB-4805-B2E8-B6877BE3947E}"/>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446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C51C-15E2-4932-A720-36CE2129DD0D}"/>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C509C0-2468-44B1-9085-4C3C2F4A54BD}"/>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099D81-2DE6-4214-86C5-3DDF3307AFAD}"/>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04D65-0DDB-4981-95A0-777A73761E76}"/>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199A3-279A-4D68-95E9-04A002C77D68}"/>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07FEF-33B4-4B9C-ACE4-697D7B9F8CDD}"/>
              </a:ext>
            </a:extLst>
          </p:cNvPr>
          <p:cNvSpPr>
            <a:spLocks noGrp="1"/>
          </p:cNvSpPr>
          <p:nvPr>
            <p:ph type="dt" sz="half" idx="10"/>
          </p:nvPr>
        </p:nvSpPr>
        <p:spPr/>
        <p:txBody>
          <a:bodyPr/>
          <a:lstStyle/>
          <a:p>
            <a:fld id="{E87CFCA3-DB57-432D-A2F3-95124B1E0EA9}" type="datetime1">
              <a:rPr lang="en-US" smtClean="0">
                <a:solidFill>
                  <a:prstClr val="black">
                    <a:tint val="75000"/>
                  </a:prstClr>
                </a:solidFill>
              </a:rPr>
              <a:t>6/5/2025</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F520E1FB-B4D6-49CE-97D6-5EE0C0E80101}"/>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9" name="Slide Number Placeholder 8">
            <a:extLst>
              <a:ext uri="{FF2B5EF4-FFF2-40B4-BE49-F238E27FC236}">
                <a16:creationId xmlns:a16="http://schemas.microsoft.com/office/drawing/2014/main" id="{825B80C3-973A-480B-A1C5-FCB18D395D86}"/>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944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8C01-D405-4FD5-A1B4-790759BD35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49ACC-E25A-4F89-9577-06DB8CFBE84B}"/>
              </a:ext>
            </a:extLst>
          </p:cNvPr>
          <p:cNvSpPr>
            <a:spLocks noGrp="1"/>
          </p:cNvSpPr>
          <p:nvPr>
            <p:ph type="dt" sz="half" idx="10"/>
          </p:nvPr>
        </p:nvSpPr>
        <p:spPr/>
        <p:txBody>
          <a:bodyPr/>
          <a:lstStyle/>
          <a:p>
            <a:fld id="{EBFC0E1F-9B09-41E4-91D0-A187C5DE85C5}" type="datetime1">
              <a:rPr lang="en-US" smtClean="0">
                <a:solidFill>
                  <a:prstClr val="black">
                    <a:tint val="75000"/>
                  </a:prstClr>
                </a:solidFill>
              </a:rPr>
              <a:t>6/5/2025</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2AE9A106-37FA-44F8-90CA-0107D69152B8}"/>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5" name="Slide Number Placeholder 4">
            <a:extLst>
              <a:ext uri="{FF2B5EF4-FFF2-40B4-BE49-F238E27FC236}">
                <a16:creationId xmlns:a16="http://schemas.microsoft.com/office/drawing/2014/main" id="{D992F3A6-036C-4B50-B774-A66124FFAFE1}"/>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936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B33BA-43E7-44CC-B57F-F896F1EA24A9}"/>
              </a:ext>
            </a:extLst>
          </p:cNvPr>
          <p:cNvSpPr>
            <a:spLocks noGrp="1"/>
          </p:cNvSpPr>
          <p:nvPr>
            <p:ph type="dt" sz="half" idx="10"/>
          </p:nvPr>
        </p:nvSpPr>
        <p:spPr/>
        <p:txBody>
          <a:bodyPr/>
          <a:lstStyle/>
          <a:p>
            <a:fld id="{5A495DEA-6596-4DC3-9E00-FD4088912B58}" type="datetime1">
              <a:rPr lang="en-US" smtClean="0">
                <a:solidFill>
                  <a:prstClr val="black">
                    <a:tint val="75000"/>
                  </a:prstClr>
                </a:solidFill>
              </a:rPr>
              <a:t>6/5/2025</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8B9341-D25E-4C8A-AC06-3538EEF1B97A}"/>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4" name="Slide Number Placeholder 3">
            <a:extLst>
              <a:ext uri="{FF2B5EF4-FFF2-40B4-BE49-F238E27FC236}">
                <a16:creationId xmlns:a16="http://schemas.microsoft.com/office/drawing/2014/main" id="{69AD14C3-861C-46A7-9874-2E3F9C62969D}"/>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406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41B7-20C1-4E94-BEAC-450C579BE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D60BBF-A206-4804-B519-566FCB31D1E6}"/>
              </a:ext>
            </a:extLst>
          </p:cNvPr>
          <p:cNvSpPr>
            <a:spLocks noGrp="1"/>
          </p:cNvSpPr>
          <p:nvPr>
            <p:ph idx="1"/>
          </p:nvPr>
        </p:nvSpPr>
        <p:spPr>
          <a:xfrm>
            <a:off x="5183188" y="98807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26A141-1EB8-4ECE-9BD4-594747A94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2D0D5-1A37-4759-9A7C-A6C8254B9D3D}"/>
              </a:ext>
            </a:extLst>
          </p:cNvPr>
          <p:cNvSpPr>
            <a:spLocks noGrp="1"/>
          </p:cNvSpPr>
          <p:nvPr>
            <p:ph type="dt" sz="half" idx="10"/>
          </p:nvPr>
        </p:nvSpPr>
        <p:spPr/>
        <p:txBody>
          <a:bodyPr/>
          <a:lstStyle/>
          <a:p>
            <a:fld id="{CFC014DF-C6FA-474C-9F7F-FFD144E1AB6C}" type="datetime1">
              <a:rPr lang="en-US" smtClean="0">
                <a:solidFill>
                  <a:prstClr val="black">
                    <a:tint val="75000"/>
                  </a:prstClr>
                </a:solidFill>
              </a:rPr>
              <a:t>6/5/2025</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6F09843E-72F6-4B3C-9A3B-1FC5E768B43D}"/>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7" name="Slide Number Placeholder 6">
            <a:extLst>
              <a:ext uri="{FF2B5EF4-FFF2-40B4-BE49-F238E27FC236}">
                <a16:creationId xmlns:a16="http://schemas.microsoft.com/office/drawing/2014/main" id="{14C63057-E08B-48E1-A6A3-5C84B6FE91F8}"/>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024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0D9B-E8ED-459B-8353-C1E68634E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9114A8-480F-4540-947B-5F0F4EA97107}"/>
              </a:ext>
            </a:extLst>
          </p:cNvPr>
          <p:cNvSpPr>
            <a:spLocks noGrp="1"/>
          </p:cNvSpPr>
          <p:nvPr>
            <p:ph type="pic" idx="1"/>
          </p:nvPr>
        </p:nvSpPr>
        <p:spPr>
          <a:xfrm>
            <a:off x="5183188" y="98807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EE000-3BC5-40BF-ACBA-BD771B578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BD429-0F25-41D3-AFCB-63C5CA0171BC}"/>
              </a:ext>
            </a:extLst>
          </p:cNvPr>
          <p:cNvSpPr>
            <a:spLocks noGrp="1"/>
          </p:cNvSpPr>
          <p:nvPr>
            <p:ph type="dt" sz="half" idx="10"/>
          </p:nvPr>
        </p:nvSpPr>
        <p:spPr/>
        <p:txBody>
          <a:bodyPr/>
          <a:lstStyle/>
          <a:p>
            <a:fld id="{C1280C91-7F42-4E74-8FFE-5B5BE5FEC569}" type="datetime1">
              <a:rPr lang="en-US" smtClean="0">
                <a:solidFill>
                  <a:prstClr val="black">
                    <a:tint val="75000"/>
                  </a:prstClr>
                </a:solidFill>
              </a:rPr>
              <a:t>6/5/2025</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37C305F5-284D-4E66-A116-4E64974610BD}"/>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7" name="Slide Number Placeholder 6">
            <a:extLst>
              <a:ext uri="{FF2B5EF4-FFF2-40B4-BE49-F238E27FC236}">
                <a16:creationId xmlns:a16="http://schemas.microsoft.com/office/drawing/2014/main" id="{6910ED49-BB1A-48F7-BB68-48F68B078D4E}"/>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1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3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D4A0B-EC47-4DB2-AC76-31AAC04EB0E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C14AC9-A22F-46BC-BB87-3754B68C0E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E101E-F23C-4B89-9A23-F9248B7828A3}"/>
              </a:ext>
            </a:extLst>
          </p:cNvPr>
          <p:cNvSpPr>
            <a:spLocks noGrp="1"/>
          </p:cNvSpPr>
          <p:nvPr>
            <p:ph type="dt" sz="half" idx="2"/>
          </p:nvPr>
        </p:nvSpPr>
        <p:spPr>
          <a:xfrm>
            <a:off x="838200" y="635700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C2880-8636-4506-B2E5-C8F163DB5806}" type="datetime1">
              <a:rPr lang="en-US" smtClean="0">
                <a:solidFill>
                  <a:prstClr val="black">
                    <a:tint val="75000"/>
                  </a:prstClr>
                </a:solidFill>
              </a:rPr>
              <a:t>6/5/2025</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A8646F04-0EDC-4CA7-8E3B-12821EC92B59}"/>
              </a:ext>
            </a:extLst>
          </p:cNvPr>
          <p:cNvSpPr>
            <a:spLocks noGrp="1"/>
          </p:cNvSpPr>
          <p:nvPr>
            <p:ph type="ftr" sz="quarter" idx="3"/>
          </p:nvPr>
        </p:nvSpPr>
        <p:spPr>
          <a:xfrm>
            <a:off x="4038600" y="635700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Statistical Demography, Dr. YMT</a:t>
            </a:r>
          </a:p>
        </p:txBody>
      </p:sp>
      <p:sp>
        <p:nvSpPr>
          <p:cNvPr id="6" name="Slide Number Placeholder 5">
            <a:extLst>
              <a:ext uri="{FF2B5EF4-FFF2-40B4-BE49-F238E27FC236}">
                <a16:creationId xmlns:a16="http://schemas.microsoft.com/office/drawing/2014/main" id="{302C8ADF-3734-4871-9328-43B6BC3DC0A2}"/>
              </a:ext>
            </a:extLst>
          </p:cNvPr>
          <p:cNvSpPr>
            <a:spLocks noGrp="1"/>
          </p:cNvSpPr>
          <p:nvPr>
            <p:ph type="sldNum" sz="quarter" idx="4"/>
          </p:nvPr>
        </p:nvSpPr>
        <p:spPr>
          <a:xfrm>
            <a:off x="8610600" y="635700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10EC8-D3F0-4BEE-9595-F4DC0B931C1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9620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73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07860" y="3512457"/>
            <a:ext cx="7682541" cy="2852057"/>
          </a:xfrm>
        </p:spPr>
        <p:txBody>
          <a:bodyPr>
            <a:noAutofit/>
          </a:bodyPr>
          <a:lstStyle/>
          <a:p>
            <a:pPr algn="ctr"/>
            <a:r>
              <a:rPr lang="en-US" sz="2000" b="1" dirty="0">
                <a:solidFill>
                  <a:srgbClr val="6F0562"/>
                </a:solidFill>
                <a:latin typeface="Times New Roman" panose="02020603050405020304" pitchFamily="18" charset="0"/>
                <a:cs typeface="Times New Roman" panose="02020603050405020304" pitchFamily="18" charset="0"/>
              </a:rPr>
              <a:t>Dr.  Yin Mon Thant</a:t>
            </a:r>
            <a:br>
              <a:rPr lang="en-US" sz="2000" b="1" dirty="0">
                <a:solidFill>
                  <a:srgbClr val="6F0562"/>
                </a:solidFill>
                <a:latin typeface="Times New Roman" panose="02020603050405020304" pitchFamily="18" charset="0"/>
                <a:cs typeface="Times New Roman" panose="02020603050405020304" pitchFamily="18" charset="0"/>
              </a:rPr>
            </a:br>
            <a:r>
              <a:rPr lang="en-US" sz="2000" b="1" dirty="0">
                <a:solidFill>
                  <a:srgbClr val="6F0562"/>
                </a:solidFill>
                <a:latin typeface="Times New Roman" panose="02020603050405020304" pitchFamily="18" charset="0"/>
                <a:cs typeface="Times New Roman" panose="02020603050405020304" pitchFamily="18" charset="0"/>
              </a:rPr>
              <a:t> Professor</a:t>
            </a:r>
            <a:br>
              <a:rPr lang="en-US" sz="2000" b="1" dirty="0">
                <a:solidFill>
                  <a:srgbClr val="6F0562"/>
                </a:solidFill>
                <a:latin typeface="Times New Roman" panose="02020603050405020304" pitchFamily="18" charset="0"/>
                <a:cs typeface="Times New Roman" panose="02020603050405020304" pitchFamily="18" charset="0"/>
              </a:rPr>
            </a:br>
            <a:r>
              <a:rPr lang="en-US" sz="2000" b="1" dirty="0">
                <a:solidFill>
                  <a:srgbClr val="6F0562"/>
                </a:solidFill>
                <a:latin typeface="Times New Roman" panose="02020603050405020304" pitchFamily="18" charset="0"/>
                <a:cs typeface="Times New Roman" panose="02020603050405020304" pitchFamily="18" charset="0"/>
              </a:rPr>
              <a:t>Department of Statistics</a:t>
            </a:r>
            <a:br>
              <a:rPr lang="en-US" sz="2000" b="1" dirty="0">
                <a:solidFill>
                  <a:srgbClr val="6F0562"/>
                </a:solidFill>
                <a:latin typeface="Times New Roman" panose="02020603050405020304" pitchFamily="18" charset="0"/>
                <a:cs typeface="Times New Roman" panose="02020603050405020304" pitchFamily="18" charset="0"/>
              </a:rPr>
            </a:br>
            <a:r>
              <a:rPr lang="en-US" sz="2000" b="1" dirty="0">
                <a:solidFill>
                  <a:srgbClr val="6F0562"/>
                </a:solidFill>
                <a:latin typeface="Times New Roman" panose="02020603050405020304" pitchFamily="18" charset="0"/>
                <a:cs typeface="Times New Roman" panose="02020603050405020304" pitchFamily="18" charset="0"/>
              </a:rPr>
              <a:t>University of Co-operatives and Management, </a:t>
            </a:r>
            <a:r>
              <a:rPr lang="en-US" sz="2000" b="1" dirty="0" err="1">
                <a:solidFill>
                  <a:srgbClr val="6F0562"/>
                </a:solidFill>
                <a:latin typeface="Times New Roman" panose="02020603050405020304" pitchFamily="18" charset="0"/>
                <a:cs typeface="Times New Roman" panose="02020603050405020304" pitchFamily="18" charset="0"/>
              </a:rPr>
              <a:t>Sagaing</a:t>
            </a:r>
            <a:endParaRPr lang="en-US" sz="2000" b="1" dirty="0">
              <a:solidFill>
                <a:srgbClr val="6F056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52C7978-2680-4B62-BDD0-FEB78063625B}" type="slidenum">
              <a:rPr lang="en-US" smtClean="0"/>
              <a:t>1</a:t>
            </a:fld>
            <a:endParaRPr lang="en-US"/>
          </a:p>
        </p:txBody>
      </p:sp>
      <p:pic>
        <p:nvPicPr>
          <p:cNvPr id="7" name="Content Placeholder 6">
            <a:extLst>
              <a:ext uri="{FF2B5EF4-FFF2-40B4-BE49-F238E27FC236}">
                <a16:creationId xmlns:a16="http://schemas.microsoft.com/office/drawing/2014/main" id="{9F354137-A1FB-4E72-BE54-230713692D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3773" y="3280373"/>
            <a:ext cx="4444925" cy="27103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itle 1">
            <a:extLst>
              <a:ext uri="{FF2B5EF4-FFF2-40B4-BE49-F238E27FC236}">
                <a16:creationId xmlns:a16="http://schemas.microsoft.com/office/drawing/2014/main" id="{2CA21B87-1755-4B79-8203-6C61D55B6C20}"/>
              </a:ext>
            </a:extLst>
          </p:cNvPr>
          <p:cNvSpPr txBox="1">
            <a:spLocks/>
          </p:cNvSpPr>
          <p:nvPr/>
        </p:nvSpPr>
        <p:spPr>
          <a:xfrm>
            <a:off x="1055076" y="1209586"/>
            <a:ext cx="9144000" cy="12115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0000"/>
                </a:solidFill>
                <a:latin typeface="Times New Roman" pitchFamily="18" charset="0"/>
                <a:ea typeface="Calibri" panose="020F0502020204030204" pitchFamily="34" charset="0"/>
                <a:cs typeface="Times New Roman" pitchFamily="18" charset="0"/>
              </a:rPr>
              <a:t>STATISTICAL DEMOGRAPHY </a:t>
            </a:r>
          </a:p>
          <a:p>
            <a:r>
              <a:rPr lang="en-US" sz="4000" b="1" dirty="0">
                <a:solidFill>
                  <a:srgbClr val="000000"/>
                </a:solidFill>
                <a:latin typeface="Times New Roman" pitchFamily="18" charset="0"/>
                <a:ea typeface="Calibri" panose="020F0502020204030204" pitchFamily="34" charset="0"/>
                <a:cs typeface="Times New Roman" pitchFamily="18" charset="0"/>
              </a:rPr>
              <a:t>MAR 113</a:t>
            </a:r>
            <a:endParaRPr lang="en-US" sz="4000" dirty="0">
              <a:latin typeface="Times New Roman" pitchFamily="18" charset="0"/>
              <a:cs typeface="Times New Roman" pitchFamily="18" charset="0"/>
            </a:endParaRPr>
          </a:p>
        </p:txBody>
      </p:sp>
      <p:sp>
        <p:nvSpPr>
          <p:cNvPr id="5" name="Rectangle 4"/>
          <p:cNvSpPr/>
          <p:nvPr/>
        </p:nvSpPr>
        <p:spPr>
          <a:xfrm>
            <a:off x="685799" y="-58888"/>
            <a:ext cx="9345706" cy="769441"/>
          </a:xfrm>
          <a:prstGeom prst="rect">
            <a:avLst/>
          </a:prstGeom>
        </p:spPr>
        <p:txBody>
          <a:bodyPr wrap="square">
            <a:spAutoFit/>
          </a:bodyPr>
          <a:lstStyle/>
          <a:p>
            <a:pPr algn="ctr"/>
            <a:r>
              <a:rPr lang="en-US" sz="4400" b="1" dirty="0">
                <a:solidFill>
                  <a:prstClr val="black"/>
                </a:solidFill>
                <a:latin typeface="Times New Roman" panose="02020603050405020304" pitchFamily="18" charset="0"/>
                <a:cs typeface="Times New Roman" panose="02020603050405020304" pitchFamily="18" charset="0"/>
              </a:rPr>
              <a:t>MAR PROGRAMME</a:t>
            </a:r>
            <a:endParaRPr lang="en-US" sz="4400" dirty="0"/>
          </a:p>
        </p:txBody>
      </p:sp>
      <p:sp>
        <p:nvSpPr>
          <p:cNvPr id="9" name="Footer Placeholder 8"/>
          <p:cNvSpPr>
            <a:spLocks noGrp="1"/>
          </p:cNvSpPr>
          <p:nvPr>
            <p:ph type="ftr" sz="quarter" idx="11"/>
          </p:nvPr>
        </p:nvSpPr>
        <p:spPr/>
        <p:txBody>
          <a:bodyPr/>
          <a:lstStyle/>
          <a:p>
            <a:r>
              <a:rPr lang="en-US" i="1">
                <a:solidFill>
                  <a:prstClr val="black">
                    <a:tint val="75000"/>
                  </a:prstClr>
                </a:solidFill>
                <a:latin typeface="Times New Roman" pitchFamily="18" charset="0"/>
                <a:cs typeface="Times New Roman" pitchFamily="18" charset="0"/>
              </a:rPr>
              <a:t>Statistical Demography, Dr. YMT</a:t>
            </a:r>
            <a:endParaRPr lang="en-US" i="1" dirty="0">
              <a:solidFill>
                <a:prstClr val="black">
                  <a:tint val="75000"/>
                </a:prstClr>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39AE5A25-B91C-4DC3-A688-EBB06463D61E}"/>
              </a:ext>
            </a:extLst>
          </p:cNvPr>
          <p:cNvPicPr/>
          <p:nvPr/>
        </p:nvPicPr>
        <p:blipFill rotWithShape="1">
          <a:blip r:embed="rId4" cstate="print">
            <a:extLst>
              <a:ext uri="{28A0092B-C50C-407E-A947-70E740481C1C}">
                <a14:useLocalDpi xmlns:a14="http://schemas.microsoft.com/office/drawing/2010/main" val="0"/>
              </a:ext>
            </a:extLst>
          </a:blip>
          <a:srcRect l="30967" t="2598" r="31421" b="5730"/>
          <a:stretch/>
        </p:blipFill>
        <p:spPr bwMode="auto">
          <a:xfrm>
            <a:off x="39128" y="-46183"/>
            <a:ext cx="1152363" cy="1395010"/>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AF314B1-23D9-4719-A526-AE2E340C1C0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80975" y="54156"/>
            <a:ext cx="1271897" cy="1285437"/>
          </a:xfrm>
          <a:prstGeom prst="rect">
            <a:avLst/>
          </a:prstGeom>
          <a:noFill/>
          <a:ln>
            <a:noFill/>
          </a:ln>
        </p:spPr>
      </p:pic>
    </p:spTree>
    <p:extLst>
      <p:ext uri="{BB962C8B-B14F-4D97-AF65-F5344CB8AC3E}">
        <p14:creationId xmlns:p14="http://schemas.microsoft.com/office/powerpoint/2010/main" val="37347894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i="1" dirty="0">
                <a:solidFill>
                  <a:prstClr val="black">
                    <a:tint val="75000"/>
                  </a:prstClr>
                </a:solidFill>
                <a:latin typeface="Times New Roman" panose="02020603050405020304" pitchFamily="18" charset="0"/>
                <a:cs typeface="Times New Roman" panose="02020603050405020304" pitchFamily="18" charset="0"/>
              </a:rPr>
              <a:t>Statistical Demography, Dr. YMT</a:t>
            </a:r>
          </a:p>
        </p:txBody>
      </p:sp>
      <p:sp>
        <p:nvSpPr>
          <p:cNvPr id="3" name="Slide Number Placeholder 2"/>
          <p:cNvSpPr>
            <a:spLocks noGrp="1"/>
          </p:cNvSpPr>
          <p:nvPr>
            <p:ph type="sldNum" sz="quarter" idx="12"/>
          </p:nvPr>
        </p:nvSpPr>
        <p:spPr/>
        <p:txBody>
          <a:bodyPr/>
          <a:lstStyle/>
          <a:p>
            <a:fld id="{6CE10EC8-D3F0-4BEE-9595-F4DC0B931C16}" type="slidenum">
              <a:rPr lang="en-US" smtClean="0">
                <a:solidFill>
                  <a:prstClr val="black">
                    <a:tint val="75000"/>
                  </a:prstClr>
                </a:solidFill>
              </a:rPr>
              <a:pPr/>
              <a:t>10</a:t>
            </a:fld>
            <a:endParaRPr lang="en-US">
              <a:solidFill>
                <a:prstClr val="black">
                  <a:tint val="75000"/>
                </a:prstClr>
              </a:solidFill>
            </a:endParaRPr>
          </a:p>
        </p:txBody>
      </p:sp>
      <p:pic>
        <p:nvPicPr>
          <p:cNvPr id="307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66000"/>
                    </a14:imgEffect>
                  </a14:imgLayer>
                </a14:imgProps>
              </a:ext>
              <a:ext uri="{28A0092B-C50C-407E-A947-70E740481C1C}">
                <a14:useLocalDpi xmlns:a14="http://schemas.microsoft.com/office/drawing/2010/main" val="0"/>
              </a:ext>
            </a:extLst>
          </a:blip>
          <a:srcRect l="7816" r="8937" b="23558"/>
          <a:stretch/>
        </p:blipFill>
        <p:spPr bwMode="auto">
          <a:xfrm>
            <a:off x="473336" y="172123"/>
            <a:ext cx="11112650" cy="614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647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423"/>
            <a:ext cx="11957538" cy="724083"/>
          </a:xfrm>
        </p:spPr>
        <p:txBody>
          <a:bodyPr>
            <a:noAutofit/>
          </a:bodyPr>
          <a:lstStyle/>
          <a:p>
            <a:r>
              <a:rPr lang="en-US" sz="3600" b="1" dirty="0">
                <a:latin typeface="Times New Roman" pitchFamily="18" charset="0"/>
                <a:cs typeface="Times New Roman" pitchFamily="18" charset="0"/>
              </a:rPr>
              <a:t>Meaning of Statistical Demography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40677" y="927847"/>
            <a:ext cx="11793415" cy="4507206"/>
          </a:xfrm>
        </p:spPr>
        <p:txBody>
          <a:bodyPr>
            <a:noAutofit/>
          </a:bodyPr>
          <a:lstStyle/>
          <a:p>
            <a:pPr algn="just" fontAlgn="t">
              <a:lnSpc>
                <a:spcPct val="150000"/>
              </a:lnSpc>
            </a:pPr>
            <a:r>
              <a:rPr lang="en-US" dirty="0">
                <a:latin typeface="Times New Roman" pitchFamily="18" charset="0"/>
                <a:cs typeface="Times New Roman" pitchFamily="18" charset="0"/>
              </a:rPr>
              <a:t>Demography is the statistical study of human populations. </a:t>
            </a:r>
          </a:p>
          <a:p>
            <a:pPr algn="just" fontAlgn="t">
              <a:lnSpc>
                <a:spcPct val="150000"/>
              </a:lnSpc>
            </a:pPr>
            <a:r>
              <a:rPr lang="en-US" dirty="0">
                <a:latin typeface="Times New Roman" pitchFamily="18" charset="0"/>
                <a:cs typeface="Times New Roman" pitchFamily="18" charset="0"/>
              </a:rPr>
              <a:t>Demographers use census data, surveys, and statistical models to analyze the size, movement, and structure of populations.</a:t>
            </a:r>
          </a:p>
          <a:p>
            <a:pPr algn="just">
              <a:lnSpc>
                <a:spcPct val="150000"/>
              </a:lnSpc>
            </a:pPr>
            <a:r>
              <a:rPr lang="en-US" dirty="0">
                <a:latin typeface="Times New Roman" pitchFamily="18" charset="0"/>
                <a:cs typeface="Times New Roman" pitchFamily="18" charset="0"/>
              </a:rPr>
              <a:t>Demography is the statistical study of human populations. </a:t>
            </a:r>
          </a:p>
          <a:p>
            <a:pPr algn="just">
              <a:lnSpc>
                <a:spcPct val="150000"/>
              </a:lnSpc>
            </a:pPr>
            <a:r>
              <a:rPr lang="en-US" dirty="0">
                <a:latin typeface="Times New Roman" pitchFamily="18" charset="0"/>
                <a:cs typeface="Times New Roman" pitchFamily="18" charset="0"/>
              </a:rPr>
              <a:t>Demography examines the size, structure, and movements of populations over space and time. </a:t>
            </a:r>
          </a:p>
          <a:p>
            <a:pPr algn="just">
              <a:lnSpc>
                <a:spcPct val="150000"/>
              </a:lnSpc>
            </a:pPr>
            <a:r>
              <a:rPr lang="en-US" dirty="0">
                <a:latin typeface="Times New Roman" pitchFamily="18" charset="0"/>
                <a:cs typeface="Times New Roman" pitchFamily="18" charset="0"/>
              </a:rPr>
              <a:t>It uses methods from history, economics, anthropology, sociology, and other fields.</a:t>
            </a:r>
          </a:p>
        </p:txBody>
      </p:sp>
      <p:sp>
        <p:nvSpPr>
          <p:cNvPr id="4" name="Footer Placeholder 3"/>
          <p:cNvSpPr>
            <a:spLocks noGrp="1"/>
          </p:cNvSpPr>
          <p:nvPr>
            <p:ph type="ftr" sz="quarter" idx="11"/>
          </p:nvPr>
        </p:nvSpPr>
        <p:spPr/>
        <p:txBody>
          <a:bodyPr/>
          <a:lstStyle/>
          <a:p>
            <a:r>
              <a:rPr lang="en-US" i="1">
                <a:solidFill>
                  <a:prstClr val="black">
                    <a:tint val="75000"/>
                  </a:prstClr>
                </a:solidFill>
                <a:latin typeface="Times New Roman" panose="02020603050405020304" pitchFamily="18" charset="0"/>
                <a:cs typeface="Times New Roman" panose="02020603050405020304" pitchFamily="18" charset="0"/>
              </a:rPr>
              <a:t>Statistical Demography, Dr. YMT</a:t>
            </a:r>
          </a:p>
        </p:txBody>
      </p:sp>
      <p:sp>
        <p:nvSpPr>
          <p:cNvPr id="5" name="Slide Number Placeholder 4"/>
          <p:cNvSpPr>
            <a:spLocks noGrp="1"/>
          </p:cNvSpPr>
          <p:nvPr>
            <p:ph type="sldNum" sz="quarter" idx="12"/>
          </p:nvPr>
        </p:nvSpPr>
        <p:spPr/>
        <p:txBody>
          <a:bodyPr/>
          <a:lstStyle/>
          <a:p>
            <a:fld id="{6CE10EC8-D3F0-4BEE-9595-F4DC0B931C16}"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955639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i="1" dirty="0">
                <a:solidFill>
                  <a:prstClr val="black">
                    <a:tint val="75000"/>
                  </a:prstClr>
                </a:solidFill>
                <a:latin typeface="Times New Roman" panose="02020603050405020304" pitchFamily="18" charset="0"/>
                <a:cs typeface="Times New Roman" panose="02020603050405020304" pitchFamily="18" charset="0"/>
              </a:rPr>
              <a:t>Statistical Demography, Dr. YMT</a:t>
            </a:r>
          </a:p>
        </p:txBody>
      </p:sp>
      <p:sp>
        <p:nvSpPr>
          <p:cNvPr id="3" name="Slide Number Placeholder 2"/>
          <p:cNvSpPr>
            <a:spLocks noGrp="1"/>
          </p:cNvSpPr>
          <p:nvPr>
            <p:ph type="sldNum" sz="quarter" idx="12"/>
          </p:nvPr>
        </p:nvSpPr>
        <p:spPr/>
        <p:txBody>
          <a:bodyPr/>
          <a:lstStyle/>
          <a:p>
            <a:fld id="{6CE10EC8-D3F0-4BEE-9595-F4DC0B931C16}" type="slidenum">
              <a:rPr lang="en-US" smtClean="0">
                <a:solidFill>
                  <a:prstClr val="black">
                    <a:tint val="75000"/>
                  </a:prstClr>
                </a:solidFill>
              </a:rPr>
              <a:pPr/>
              <a:t>12</a:t>
            </a:fld>
            <a:endParaRPr lang="en-US">
              <a:solidFill>
                <a:prstClr val="black">
                  <a:tint val="75000"/>
                </a:prstClr>
              </a:solidFill>
            </a:endParaRPr>
          </a:p>
        </p:txBody>
      </p:sp>
      <p:sp>
        <p:nvSpPr>
          <p:cNvPr id="4" name="Rectangle 3"/>
          <p:cNvSpPr/>
          <p:nvPr/>
        </p:nvSpPr>
        <p:spPr>
          <a:xfrm>
            <a:off x="290456" y="1050818"/>
            <a:ext cx="11532198" cy="3892861"/>
          </a:xfrm>
          <a:prstGeom prst="rect">
            <a:avLst/>
          </a:prstGeom>
        </p:spPr>
        <p:txBody>
          <a:bodyPr wrap="square">
            <a:spAutoFit/>
          </a:bodyPr>
          <a:lstStyle/>
          <a:p>
            <a:pPr marL="457200" indent="-457200" algn="just">
              <a:lnSpc>
                <a:spcPct val="150000"/>
              </a:lnSpc>
              <a:buFont typeface="Arial" pitchFamily="34" charset="0"/>
              <a:buChar char="•"/>
            </a:pPr>
            <a:r>
              <a:rPr lang="en-US" sz="2800" dirty="0">
                <a:latin typeface="Times New Roman" pitchFamily="18" charset="0"/>
                <a:cs typeface="Times New Roman" pitchFamily="18" charset="0"/>
              </a:rPr>
              <a:t>Demographic statistics are measures of the characteristics of, or changes to, a population. </a:t>
            </a:r>
          </a:p>
          <a:p>
            <a:pPr marL="457200" indent="-457200" algn="just">
              <a:lnSpc>
                <a:spcPct val="150000"/>
              </a:lnSpc>
              <a:buFont typeface="Arial" pitchFamily="34" charset="0"/>
              <a:buChar char="•"/>
            </a:pPr>
            <a:r>
              <a:rPr lang="en-US" sz="2800" dirty="0">
                <a:latin typeface="Times New Roman" pitchFamily="18" charset="0"/>
                <a:cs typeface="Times New Roman" pitchFamily="18" charset="0"/>
              </a:rPr>
              <a:t>Records of births, deaths, marriages, immigration and emigration and a regular census of population provide information that is key to making sound decisions about national policy.</a:t>
            </a:r>
          </a:p>
          <a:p>
            <a:pPr algn="just">
              <a:lnSpc>
                <a:spcPct val="150000"/>
              </a:lnSpc>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6612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i="1">
                <a:solidFill>
                  <a:prstClr val="black">
                    <a:tint val="75000"/>
                  </a:prstClr>
                </a:solidFill>
                <a:latin typeface="Times New Roman" panose="02020603050405020304" pitchFamily="18" charset="0"/>
                <a:cs typeface="Times New Roman" panose="02020603050405020304" pitchFamily="18" charset="0"/>
              </a:rPr>
              <a:t>Statistical Demography, Dr. YMT</a:t>
            </a:r>
          </a:p>
        </p:txBody>
      </p:sp>
      <p:sp>
        <p:nvSpPr>
          <p:cNvPr id="3" name="Slide Number Placeholder 2"/>
          <p:cNvSpPr>
            <a:spLocks noGrp="1"/>
          </p:cNvSpPr>
          <p:nvPr>
            <p:ph type="sldNum" sz="quarter" idx="12"/>
          </p:nvPr>
        </p:nvSpPr>
        <p:spPr/>
        <p:txBody>
          <a:bodyPr/>
          <a:lstStyle/>
          <a:p>
            <a:fld id="{6CE10EC8-D3F0-4BEE-9595-F4DC0B931C16}" type="slidenum">
              <a:rPr lang="en-US" smtClean="0">
                <a:solidFill>
                  <a:prstClr val="black">
                    <a:tint val="75000"/>
                  </a:prstClr>
                </a:solidFill>
              </a:rPr>
              <a:pPr/>
              <a:t>13</a:t>
            </a:fld>
            <a:endParaRPr lang="en-US">
              <a:solidFill>
                <a:prstClr val="black">
                  <a:tint val="75000"/>
                </a:prstClr>
              </a:solidFill>
            </a:endParaRPr>
          </a:p>
        </p:txBody>
      </p:sp>
      <p:sp>
        <p:nvSpPr>
          <p:cNvPr id="4" name="Rectangle 3"/>
          <p:cNvSpPr/>
          <p:nvPr/>
        </p:nvSpPr>
        <p:spPr>
          <a:xfrm>
            <a:off x="301213" y="411764"/>
            <a:ext cx="11435380" cy="4616648"/>
          </a:xfrm>
          <a:prstGeom prst="rect">
            <a:avLst/>
          </a:prstGeom>
        </p:spPr>
        <p:txBody>
          <a:bodyPr wrap="square">
            <a:spAutoFit/>
          </a:bodyPr>
          <a:lstStyle/>
          <a:p>
            <a:pPr marL="457200" indent="-457200" algn="just">
              <a:lnSpc>
                <a:spcPct val="150000"/>
              </a:lnSpc>
              <a:buFont typeface="Arial" pitchFamily="34" charset="0"/>
              <a:buChar char="•"/>
            </a:pPr>
            <a:r>
              <a:rPr lang="en-US" sz="2800" dirty="0">
                <a:latin typeface="Times New Roman"/>
                <a:ea typeface="Calibri"/>
                <a:cs typeface="Times New Roman"/>
              </a:rPr>
              <a:t>The five demographics include age, gender, religion, income, and education. </a:t>
            </a:r>
          </a:p>
          <a:p>
            <a:pPr marL="457200" indent="-457200" algn="just">
              <a:lnSpc>
                <a:spcPct val="150000"/>
              </a:lnSpc>
              <a:buFont typeface="Arial" pitchFamily="34" charset="0"/>
              <a:buChar char="•"/>
            </a:pPr>
            <a:r>
              <a:rPr lang="en-US" sz="2800" dirty="0">
                <a:latin typeface="Times New Roman"/>
                <a:ea typeface="Calibri"/>
                <a:cs typeface="Times New Roman"/>
              </a:rPr>
              <a:t>There are a few other main demographics that are commonly used, combining multiple demographics. </a:t>
            </a:r>
          </a:p>
          <a:p>
            <a:pPr marL="457200" indent="-457200" algn="just">
              <a:lnSpc>
                <a:spcPct val="150000"/>
              </a:lnSpc>
              <a:buFont typeface="Arial" pitchFamily="34" charset="0"/>
              <a:buChar char="•"/>
            </a:pPr>
            <a:r>
              <a:rPr lang="en-US" sz="2800" dirty="0">
                <a:latin typeface="Times New Roman"/>
                <a:ea typeface="Calibri"/>
                <a:cs typeface="Times New Roman"/>
              </a:rPr>
              <a:t>Demographic information examples include: age, race, ethnicity, gender, marital status, income, education, and employment. </a:t>
            </a:r>
          </a:p>
          <a:p>
            <a:pPr marL="457200" indent="-457200" algn="just">
              <a:lnSpc>
                <a:spcPct val="150000"/>
              </a:lnSpc>
              <a:buFont typeface="Arial" pitchFamily="34" charset="0"/>
              <a:buChar char="•"/>
            </a:pPr>
            <a:r>
              <a:rPr lang="en-US" sz="2800" dirty="0">
                <a:latin typeface="Times New Roman"/>
                <a:ea typeface="Calibri"/>
                <a:cs typeface="Times New Roman"/>
              </a:rPr>
              <a:t>These are referred to as the family life cycle and socio-economic status.</a:t>
            </a:r>
            <a:endParaRPr lang="en-US" sz="2800" dirty="0">
              <a:ea typeface="Calibri"/>
              <a:cs typeface="Times New Roman"/>
            </a:endParaRPr>
          </a:p>
        </p:txBody>
      </p:sp>
    </p:spTree>
    <p:extLst>
      <p:ext uri="{BB962C8B-B14F-4D97-AF65-F5344CB8AC3E}">
        <p14:creationId xmlns:p14="http://schemas.microsoft.com/office/powerpoint/2010/main" val="256963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i="1" dirty="0">
                <a:solidFill>
                  <a:prstClr val="black">
                    <a:tint val="75000"/>
                  </a:prstClr>
                </a:solidFill>
                <a:latin typeface="Times New Roman" panose="02020603050405020304" pitchFamily="18" charset="0"/>
                <a:cs typeface="Times New Roman" panose="02020603050405020304" pitchFamily="18" charset="0"/>
              </a:rPr>
              <a:t>Statistical Demography, Dr. YMT</a:t>
            </a:r>
          </a:p>
        </p:txBody>
      </p:sp>
      <p:sp>
        <p:nvSpPr>
          <p:cNvPr id="3" name="Slide Number Placeholder 2"/>
          <p:cNvSpPr>
            <a:spLocks noGrp="1"/>
          </p:cNvSpPr>
          <p:nvPr>
            <p:ph type="sldNum" sz="quarter" idx="12"/>
          </p:nvPr>
        </p:nvSpPr>
        <p:spPr/>
        <p:txBody>
          <a:bodyPr/>
          <a:lstStyle/>
          <a:p>
            <a:fld id="{6CE10EC8-D3F0-4BEE-9595-F4DC0B931C16}" type="slidenum">
              <a:rPr lang="en-US" smtClean="0">
                <a:solidFill>
                  <a:prstClr val="black">
                    <a:tint val="75000"/>
                  </a:prstClr>
                </a:solidFill>
              </a:rPr>
              <a:pPr/>
              <a:t>14</a:t>
            </a:fld>
            <a:endParaRPr lang="en-US">
              <a:solidFill>
                <a:prstClr val="black">
                  <a:tint val="75000"/>
                </a:prstClr>
              </a:solidFill>
            </a:endParaRPr>
          </a:p>
        </p:txBody>
      </p:sp>
      <p:pic>
        <p:nvPicPr>
          <p:cNvPr id="4098" name="Picture 2" descr="Demographic Segmentation Guide (Updated 2023) - Qualtrics"/>
          <p:cNvPicPr>
            <a:picLocks noChangeAspect="1" noChangeArrowheads="1"/>
          </p:cNvPicPr>
          <p:nvPr/>
        </p:nvPicPr>
        <p:blipFill rotWithShape="1">
          <a:blip r:embed="rId2">
            <a:extLst>
              <a:ext uri="{28A0092B-C50C-407E-A947-70E740481C1C}">
                <a14:useLocalDpi xmlns:a14="http://schemas.microsoft.com/office/drawing/2010/main" val="0"/>
              </a:ext>
            </a:extLst>
          </a:blip>
          <a:srcRect l="3627" t="20047" r="3855" b="19671"/>
          <a:stretch/>
        </p:blipFill>
        <p:spPr bwMode="auto">
          <a:xfrm>
            <a:off x="839096" y="935927"/>
            <a:ext cx="10574768" cy="4453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74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solidFill>
                  <a:prstClr val="black">
                    <a:tint val="75000"/>
                  </a:prstClr>
                </a:solidFill>
              </a:rPr>
              <a:t>Statistical Demography, Dr. YMT</a:t>
            </a:r>
          </a:p>
        </p:txBody>
      </p:sp>
      <p:sp>
        <p:nvSpPr>
          <p:cNvPr id="3" name="Slide Number Placeholder 2"/>
          <p:cNvSpPr>
            <a:spLocks noGrp="1"/>
          </p:cNvSpPr>
          <p:nvPr>
            <p:ph type="sldNum" sz="quarter" idx="12"/>
          </p:nvPr>
        </p:nvSpPr>
        <p:spPr/>
        <p:txBody>
          <a:bodyPr/>
          <a:lstStyle/>
          <a:p>
            <a:fld id="{6CE10EC8-D3F0-4BEE-9595-F4DC0B931C16}" type="slidenum">
              <a:rPr lang="en-US" smtClean="0">
                <a:solidFill>
                  <a:prstClr val="black">
                    <a:tint val="75000"/>
                  </a:prstClr>
                </a:solidFill>
              </a:rPr>
              <a:pPr/>
              <a:t>15</a:t>
            </a:fld>
            <a:endParaRPr lang="en-US">
              <a:solidFill>
                <a:prstClr val="black">
                  <a:tint val="75000"/>
                </a:prstClr>
              </a:solidFill>
            </a:endParaRPr>
          </a:p>
        </p:txBody>
      </p:sp>
      <p:sp>
        <p:nvSpPr>
          <p:cNvPr id="4" name="Rectangle 3"/>
          <p:cNvSpPr/>
          <p:nvPr/>
        </p:nvSpPr>
        <p:spPr>
          <a:xfrm>
            <a:off x="577326" y="511109"/>
            <a:ext cx="11037347" cy="4832092"/>
          </a:xfrm>
          <a:prstGeom prst="rect">
            <a:avLst/>
          </a:prstGeom>
        </p:spPr>
        <p:txBody>
          <a:bodyPr wrap="square">
            <a:spAutoFit/>
          </a:bodyPr>
          <a:lstStyle/>
          <a:p>
            <a:r>
              <a:rPr lang="en-US" sz="2800" dirty="0">
                <a:solidFill>
                  <a:srgbClr val="222222"/>
                </a:solidFill>
                <a:latin typeface="Times New Roman" pitchFamily="18" charset="0"/>
                <a:cs typeface="Times New Roman" pitchFamily="18" charset="0"/>
              </a:rPr>
              <a:t>The most common demographic categories that small business owners should gather include:</a:t>
            </a:r>
          </a:p>
          <a:p>
            <a:pPr>
              <a:buFont typeface="Arial"/>
              <a:buChar char="•"/>
            </a:pPr>
            <a:r>
              <a:rPr lang="en-US" sz="2800" dirty="0">
                <a:solidFill>
                  <a:srgbClr val="222222"/>
                </a:solidFill>
                <a:latin typeface="Times New Roman" pitchFamily="18" charset="0"/>
                <a:cs typeface="Times New Roman" pitchFamily="18" charset="0"/>
              </a:rPr>
              <a:t>Age</a:t>
            </a:r>
          </a:p>
          <a:p>
            <a:pPr>
              <a:buFont typeface="Arial"/>
              <a:buChar char="•"/>
            </a:pPr>
            <a:r>
              <a:rPr lang="en-US" sz="2800" dirty="0">
                <a:solidFill>
                  <a:srgbClr val="222222"/>
                </a:solidFill>
                <a:latin typeface="Times New Roman" pitchFamily="18" charset="0"/>
                <a:cs typeface="Times New Roman" pitchFamily="18" charset="0"/>
              </a:rPr>
              <a:t>Gender</a:t>
            </a:r>
          </a:p>
          <a:p>
            <a:pPr>
              <a:buFont typeface="Arial"/>
              <a:buChar char="•"/>
            </a:pPr>
            <a:r>
              <a:rPr lang="en-US" sz="2800" dirty="0">
                <a:solidFill>
                  <a:srgbClr val="222222"/>
                </a:solidFill>
                <a:latin typeface="Times New Roman" pitchFamily="18" charset="0"/>
                <a:cs typeface="Times New Roman" pitchFamily="18" charset="0"/>
              </a:rPr>
              <a:t>Race</a:t>
            </a:r>
          </a:p>
          <a:p>
            <a:pPr>
              <a:buFont typeface="Arial"/>
              <a:buChar char="•"/>
            </a:pPr>
            <a:r>
              <a:rPr lang="en-US" sz="2800" dirty="0">
                <a:solidFill>
                  <a:srgbClr val="222222"/>
                </a:solidFill>
                <a:latin typeface="Times New Roman" pitchFamily="18" charset="0"/>
                <a:cs typeface="Times New Roman" pitchFamily="18" charset="0"/>
              </a:rPr>
              <a:t>Marital status</a:t>
            </a:r>
          </a:p>
          <a:p>
            <a:pPr>
              <a:buFont typeface="Arial"/>
              <a:buChar char="•"/>
            </a:pPr>
            <a:r>
              <a:rPr lang="en-US" sz="2800" dirty="0">
                <a:solidFill>
                  <a:srgbClr val="222222"/>
                </a:solidFill>
                <a:latin typeface="Times New Roman" pitchFamily="18" charset="0"/>
                <a:cs typeface="Times New Roman" pitchFamily="18" charset="0"/>
              </a:rPr>
              <a:t>Number of children (if any)</a:t>
            </a:r>
          </a:p>
          <a:p>
            <a:pPr>
              <a:buFont typeface="Arial"/>
              <a:buChar char="•"/>
            </a:pPr>
            <a:r>
              <a:rPr lang="en-US" sz="2800" dirty="0">
                <a:solidFill>
                  <a:srgbClr val="222222"/>
                </a:solidFill>
                <a:latin typeface="Times New Roman" pitchFamily="18" charset="0"/>
                <a:cs typeface="Times New Roman" pitchFamily="18" charset="0"/>
              </a:rPr>
              <a:t>Occupation</a:t>
            </a:r>
          </a:p>
          <a:p>
            <a:pPr>
              <a:buFont typeface="Arial"/>
              <a:buChar char="•"/>
            </a:pPr>
            <a:r>
              <a:rPr lang="en-US" sz="2800" dirty="0">
                <a:solidFill>
                  <a:srgbClr val="222222"/>
                </a:solidFill>
                <a:latin typeface="Times New Roman" pitchFamily="18" charset="0"/>
                <a:cs typeface="Times New Roman" pitchFamily="18" charset="0"/>
              </a:rPr>
              <a:t>Annual income</a:t>
            </a:r>
          </a:p>
          <a:p>
            <a:pPr>
              <a:buFont typeface="Arial"/>
              <a:buChar char="•"/>
            </a:pPr>
            <a:r>
              <a:rPr lang="en-US" sz="2800" dirty="0">
                <a:solidFill>
                  <a:srgbClr val="222222"/>
                </a:solidFill>
                <a:latin typeface="Times New Roman" pitchFamily="18" charset="0"/>
                <a:cs typeface="Times New Roman" pitchFamily="18" charset="0"/>
              </a:rPr>
              <a:t>Education level</a:t>
            </a:r>
          </a:p>
          <a:p>
            <a:pPr>
              <a:buFont typeface="Arial"/>
              <a:buChar char="•"/>
            </a:pPr>
            <a:r>
              <a:rPr lang="en-US" sz="2800" dirty="0">
                <a:solidFill>
                  <a:srgbClr val="222222"/>
                </a:solidFill>
                <a:latin typeface="Times New Roman" pitchFamily="18" charset="0"/>
                <a:cs typeface="Times New Roman" pitchFamily="18" charset="0"/>
              </a:rPr>
              <a:t>Living status (homeowner or renter)</a:t>
            </a:r>
            <a:endParaRPr lang="en-US" sz="2800" b="0" i="0" u="none" strike="noStrike" dirty="0">
              <a:solidFill>
                <a:srgbClr val="222222"/>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07423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solidFill>
                  <a:prstClr val="black">
                    <a:tint val="75000"/>
                  </a:prstClr>
                </a:solidFill>
              </a:rPr>
              <a:t>Statistical Demography, Dr. YMT</a:t>
            </a:r>
          </a:p>
        </p:txBody>
      </p:sp>
      <p:sp>
        <p:nvSpPr>
          <p:cNvPr id="3" name="Slide Number Placeholder 2"/>
          <p:cNvSpPr>
            <a:spLocks noGrp="1"/>
          </p:cNvSpPr>
          <p:nvPr>
            <p:ph type="sldNum" sz="quarter" idx="12"/>
          </p:nvPr>
        </p:nvSpPr>
        <p:spPr/>
        <p:txBody>
          <a:bodyPr/>
          <a:lstStyle/>
          <a:p>
            <a:fld id="{6CE10EC8-D3F0-4BEE-9595-F4DC0B931C16}" type="slidenum">
              <a:rPr lang="en-US" smtClean="0">
                <a:solidFill>
                  <a:prstClr val="black">
                    <a:tint val="75000"/>
                  </a:prstClr>
                </a:solidFill>
              </a:rPr>
              <a:pPr/>
              <a:t>16</a:t>
            </a:fld>
            <a:endParaRPr lang="en-US">
              <a:solidFill>
                <a:prstClr val="black">
                  <a:tint val="75000"/>
                </a:prstClr>
              </a:solidFill>
            </a:endParaRPr>
          </a:p>
        </p:txBody>
      </p:sp>
      <p:sp>
        <p:nvSpPr>
          <p:cNvPr id="4" name="Rectangle 3"/>
          <p:cNvSpPr/>
          <p:nvPr/>
        </p:nvSpPr>
        <p:spPr>
          <a:xfrm>
            <a:off x="238461" y="284689"/>
            <a:ext cx="11715078" cy="3970318"/>
          </a:xfrm>
          <a:prstGeom prst="rect">
            <a:avLst/>
          </a:prstGeom>
        </p:spPr>
        <p:txBody>
          <a:bodyPr wrap="square">
            <a:spAutoFit/>
          </a:bodyPr>
          <a:lstStyle/>
          <a:p>
            <a:pPr algn="just">
              <a:lnSpc>
                <a:spcPct val="150000"/>
              </a:lnSpc>
            </a:pPr>
            <a:r>
              <a:rPr lang="en-US" sz="2800" b="1" dirty="0">
                <a:latin typeface="Times New Roman" pitchFamily="18" charset="0"/>
                <a:ea typeface="Calibri"/>
                <a:cs typeface="Times New Roman" pitchFamily="18" charset="0"/>
              </a:rPr>
              <a:t>Sources of Population Data</a:t>
            </a:r>
            <a:endParaRPr lang="en-US" sz="2800" dirty="0">
              <a:latin typeface="Times New Roman" pitchFamily="18" charset="0"/>
              <a:ea typeface="Calibri"/>
              <a:cs typeface="Times New Roman" pitchFamily="18" charset="0"/>
            </a:endParaRPr>
          </a:p>
          <a:p>
            <a:pPr algn="just">
              <a:lnSpc>
                <a:spcPct val="150000"/>
              </a:lnSpc>
            </a:pPr>
            <a:r>
              <a:rPr lang="en-US" sz="2800" dirty="0">
                <a:latin typeface="Times New Roman" pitchFamily="18" charset="0"/>
                <a:ea typeface="Calibri"/>
                <a:cs typeface="Times New Roman" pitchFamily="18" charset="0"/>
              </a:rPr>
              <a:t>	The main sources of population statistical data are: </a:t>
            </a:r>
          </a:p>
          <a:p>
            <a:pPr marL="514350" indent="-514350" algn="just">
              <a:lnSpc>
                <a:spcPct val="150000"/>
              </a:lnSpc>
              <a:buAutoNum type="alphaLcParenBoth"/>
            </a:pPr>
            <a:r>
              <a:rPr lang="en-US" sz="2800" dirty="0">
                <a:latin typeface="Times New Roman" pitchFamily="18" charset="0"/>
                <a:ea typeface="Calibri"/>
                <a:cs typeface="Times New Roman" pitchFamily="18" charset="0"/>
              </a:rPr>
              <a:t>censuses, </a:t>
            </a:r>
          </a:p>
          <a:p>
            <a:pPr marL="514350" indent="-514350" algn="just">
              <a:lnSpc>
                <a:spcPct val="150000"/>
              </a:lnSpc>
              <a:buAutoNum type="alphaLcParenBoth"/>
            </a:pPr>
            <a:r>
              <a:rPr lang="en-US" sz="2800" dirty="0">
                <a:latin typeface="Times New Roman" pitchFamily="18" charset="0"/>
                <a:ea typeface="Calibri"/>
                <a:cs typeface="Times New Roman" pitchFamily="18" charset="0"/>
              </a:rPr>
              <a:t>sample surveys, and </a:t>
            </a:r>
          </a:p>
          <a:p>
            <a:pPr marL="514350" indent="-514350" algn="just">
              <a:lnSpc>
                <a:spcPct val="150000"/>
              </a:lnSpc>
              <a:buAutoNum type="alphaLcParenBoth"/>
            </a:pPr>
            <a:r>
              <a:rPr lang="en-US" sz="2800" dirty="0">
                <a:latin typeface="Times New Roman" pitchFamily="18" charset="0"/>
                <a:ea typeface="Calibri"/>
                <a:cs typeface="Times New Roman" pitchFamily="18" charset="0"/>
              </a:rPr>
              <a:t>registration of migration and vital events such as births, deaths, marriages, and divorces.</a:t>
            </a:r>
          </a:p>
        </p:txBody>
      </p:sp>
    </p:spTree>
    <p:extLst>
      <p:ext uri="{BB962C8B-B14F-4D97-AF65-F5344CB8AC3E}">
        <p14:creationId xmlns:p14="http://schemas.microsoft.com/office/powerpoint/2010/main" val="374438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i="1" dirty="0">
                <a:solidFill>
                  <a:prstClr val="black">
                    <a:tint val="75000"/>
                  </a:prstClr>
                </a:solidFill>
                <a:latin typeface="Times New Roman" panose="02020603050405020304" pitchFamily="18" charset="0"/>
                <a:cs typeface="Times New Roman" panose="02020603050405020304" pitchFamily="18" charset="0"/>
              </a:rPr>
              <a:t>Statistical Demography, Dr. YMT</a:t>
            </a:r>
          </a:p>
        </p:txBody>
      </p:sp>
      <p:sp>
        <p:nvSpPr>
          <p:cNvPr id="3" name="Slide Number Placeholder 2"/>
          <p:cNvSpPr>
            <a:spLocks noGrp="1"/>
          </p:cNvSpPr>
          <p:nvPr>
            <p:ph type="sldNum" sz="quarter" idx="12"/>
          </p:nvPr>
        </p:nvSpPr>
        <p:spPr/>
        <p:txBody>
          <a:bodyPr/>
          <a:lstStyle/>
          <a:p>
            <a:fld id="{6CE10EC8-D3F0-4BEE-9595-F4DC0B931C16}" type="slidenum">
              <a:rPr lang="en-US" smtClean="0">
                <a:solidFill>
                  <a:prstClr val="black">
                    <a:tint val="75000"/>
                  </a:prstClr>
                </a:solidFill>
              </a:rPr>
              <a:pPr/>
              <a:t>17</a:t>
            </a:fld>
            <a:endParaRPr lang="en-US">
              <a:solidFill>
                <a:prstClr val="black">
                  <a:tint val="75000"/>
                </a:prstClr>
              </a:solidFill>
            </a:endParaRPr>
          </a:p>
        </p:txBody>
      </p:sp>
      <p:pic>
        <p:nvPicPr>
          <p:cNvPr id="3074" name="Picture 2" descr="Response to demographic change should put more focus on adapting policies -  European Commission">
            <a:extLst>
              <a:ext uri="{FF2B5EF4-FFF2-40B4-BE49-F238E27FC236}">
                <a16:creationId xmlns:a16="http://schemas.microsoft.com/office/drawing/2014/main" id="{289D45FA-69E1-4B08-AFF8-D7A3A1519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342" y="109238"/>
            <a:ext cx="9676660" cy="58315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5B24F9-C1C4-4863-8E24-464C09B3F701}"/>
              </a:ext>
            </a:extLst>
          </p:cNvPr>
          <p:cNvSpPr txBox="1"/>
          <p:nvPr/>
        </p:nvSpPr>
        <p:spPr>
          <a:xfrm>
            <a:off x="3274455" y="1361465"/>
            <a:ext cx="2034392" cy="1938992"/>
          </a:xfrm>
          <a:prstGeom prst="rect">
            <a:avLst/>
          </a:prstGeom>
          <a:noFill/>
        </p:spPr>
        <p:txBody>
          <a:bodyPr wrap="square" rtlCol="0">
            <a:spAutoFit/>
          </a:bodyPr>
          <a:lstStyle/>
          <a:p>
            <a:r>
              <a:rPr lang="en-US" sz="4000" b="1" dirty="0">
                <a:latin typeface="Andantino script" panose="02000400000000000000" pitchFamily="2" charset="0"/>
                <a:cs typeface="Times New Roman" panose="02020603050405020304" pitchFamily="18" charset="0"/>
              </a:rPr>
              <a:t>Hank you for your Attention</a:t>
            </a:r>
          </a:p>
        </p:txBody>
      </p:sp>
    </p:spTree>
    <p:extLst>
      <p:ext uri="{BB962C8B-B14F-4D97-AF65-F5344CB8AC3E}">
        <p14:creationId xmlns:p14="http://schemas.microsoft.com/office/powerpoint/2010/main" val="92594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i="1" dirty="0">
                <a:solidFill>
                  <a:prstClr val="black">
                    <a:tint val="75000"/>
                  </a:prstClr>
                </a:solidFill>
                <a:latin typeface="Times New Roman" panose="02020603050405020304" pitchFamily="18" charset="0"/>
                <a:cs typeface="Times New Roman" panose="02020603050405020304" pitchFamily="18" charset="0"/>
              </a:rPr>
              <a:t>Statistical Demography, Dr. YMT</a:t>
            </a:r>
          </a:p>
        </p:txBody>
      </p:sp>
      <p:sp>
        <p:nvSpPr>
          <p:cNvPr id="5" name="Slide Number Placeholder 4"/>
          <p:cNvSpPr>
            <a:spLocks noGrp="1"/>
          </p:cNvSpPr>
          <p:nvPr>
            <p:ph type="sldNum" sz="quarter" idx="12"/>
          </p:nvPr>
        </p:nvSpPr>
        <p:spPr/>
        <p:txBody>
          <a:bodyPr/>
          <a:lstStyle/>
          <a:p>
            <a:fld id="{6CE10EC8-D3F0-4BEE-9595-F4DC0B931C16}" type="slidenum">
              <a:rPr lang="en-US" smtClean="0">
                <a:solidFill>
                  <a:prstClr val="black">
                    <a:tint val="75000"/>
                  </a:prstClr>
                </a:solidFill>
              </a:rPr>
              <a:pPr/>
              <a:t>2</a:t>
            </a:fld>
            <a:endParaRPr lang="en-US">
              <a:solidFill>
                <a:prstClr val="black">
                  <a:tint val="75000"/>
                </a:prstClr>
              </a:solidFill>
            </a:endParaRPr>
          </a:p>
        </p:txBody>
      </p:sp>
      <p:pic>
        <p:nvPicPr>
          <p:cNvPr id="1027" name="Picture 3"/>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r="67966" b="6835"/>
          <a:stretch/>
        </p:blipFill>
        <p:spPr bwMode="auto">
          <a:xfrm>
            <a:off x="593132" y="39864"/>
            <a:ext cx="4972049" cy="6379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7944"/>
          <a:stretch/>
        </p:blipFill>
        <p:spPr bwMode="auto">
          <a:xfrm>
            <a:off x="6365289" y="20458"/>
            <a:ext cx="4651899" cy="5540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00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0A7F0C-C4CA-48DE-B330-77090CAACC3E}"/>
              </a:ext>
            </a:extLst>
          </p:cNvPr>
          <p:cNvSpPr>
            <a:spLocks noGrp="1"/>
          </p:cNvSpPr>
          <p:nvPr>
            <p:ph type="ftr" sz="quarter" idx="11"/>
          </p:nvPr>
        </p:nvSpPr>
        <p:spPr/>
        <p:txBody>
          <a:bodyPr/>
          <a:lstStyle/>
          <a:p>
            <a:r>
              <a:rPr lang="en-US">
                <a:solidFill>
                  <a:prstClr val="black">
                    <a:tint val="75000"/>
                  </a:prstClr>
                </a:solidFill>
              </a:rPr>
              <a:t>Statistical Demography, Dr. YMT</a:t>
            </a:r>
          </a:p>
        </p:txBody>
      </p:sp>
      <p:sp>
        <p:nvSpPr>
          <p:cNvPr id="3" name="Slide Number Placeholder 2">
            <a:extLst>
              <a:ext uri="{FF2B5EF4-FFF2-40B4-BE49-F238E27FC236}">
                <a16:creationId xmlns:a16="http://schemas.microsoft.com/office/drawing/2014/main" id="{F901D0AB-30F1-47AA-9861-42E67AB6ECE8}"/>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3</a:t>
            </a:fld>
            <a:endParaRPr lang="en-US">
              <a:solidFill>
                <a:prstClr val="black">
                  <a:tint val="75000"/>
                </a:prstClr>
              </a:solidFill>
            </a:endParaRPr>
          </a:p>
        </p:txBody>
      </p:sp>
      <p:pic>
        <p:nvPicPr>
          <p:cNvPr id="2050" name="Picture 2" descr="Demographic Analysis: Definition, Importance, &amp; Methods">
            <a:extLst>
              <a:ext uri="{FF2B5EF4-FFF2-40B4-BE49-F238E27FC236}">
                <a16:creationId xmlns:a16="http://schemas.microsoft.com/office/drawing/2014/main" id="{C1FE9B6A-6ADE-4D0F-8A14-EFABD26EF79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200000"/>
                    </a14:imgEffect>
                    <a14:imgEffect>
                      <a14:brightnessContrast bright="20000" contrast="40000"/>
                    </a14:imgEffect>
                  </a14:imgLayer>
                </a14:imgProps>
              </a:ext>
              <a:ext uri="{28A0092B-C50C-407E-A947-70E740481C1C}">
                <a14:useLocalDpi xmlns:a14="http://schemas.microsoft.com/office/drawing/2010/main" val="0"/>
              </a:ext>
            </a:extLst>
          </a:blip>
          <a:srcRect l="2412" t="2390" r="1845" b="7891"/>
          <a:stretch/>
        </p:blipFill>
        <p:spPr bwMode="auto">
          <a:xfrm>
            <a:off x="1021080" y="74911"/>
            <a:ext cx="9677399" cy="634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03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0A7F0C-C4CA-48DE-B330-77090CAACC3E}"/>
              </a:ext>
            </a:extLst>
          </p:cNvPr>
          <p:cNvSpPr>
            <a:spLocks noGrp="1"/>
          </p:cNvSpPr>
          <p:nvPr>
            <p:ph type="ftr" sz="quarter" idx="11"/>
          </p:nvPr>
        </p:nvSpPr>
        <p:spPr/>
        <p:txBody>
          <a:bodyPr/>
          <a:lstStyle/>
          <a:p>
            <a:r>
              <a:rPr lang="en-US" i="1" dirty="0">
                <a:solidFill>
                  <a:prstClr val="black">
                    <a:tint val="75000"/>
                  </a:prstClr>
                </a:solidFill>
                <a:latin typeface="Times New Roman" panose="02020603050405020304" pitchFamily="18" charset="0"/>
                <a:cs typeface="Times New Roman" panose="02020603050405020304" pitchFamily="18" charset="0"/>
              </a:rPr>
              <a:t>Statistical Demography, Dr. YMT</a:t>
            </a:r>
          </a:p>
        </p:txBody>
      </p:sp>
      <p:sp>
        <p:nvSpPr>
          <p:cNvPr id="3" name="Slide Number Placeholder 2">
            <a:extLst>
              <a:ext uri="{FF2B5EF4-FFF2-40B4-BE49-F238E27FC236}">
                <a16:creationId xmlns:a16="http://schemas.microsoft.com/office/drawing/2014/main" id="{F901D0AB-30F1-47AA-9861-42E67AB6ECE8}"/>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4</a:t>
            </a:fld>
            <a:endParaRPr lang="en-US">
              <a:solidFill>
                <a:prstClr val="black">
                  <a:tint val="75000"/>
                </a:prstClr>
              </a:solidFill>
            </a:endParaRPr>
          </a:p>
        </p:txBody>
      </p:sp>
      <p:sp>
        <p:nvSpPr>
          <p:cNvPr id="6" name="TextBox 5">
            <a:extLst>
              <a:ext uri="{FF2B5EF4-FFF2-40B4-BE49-F238E27FC236}">
                <a16:creationId xmlns:a16="http://schemas.microsoft.com/office/drawing/2014/main" id="{760E983A-81CA-4FDE-9136-6C3442BF2D2A}"/>
              </a:ext>
            </a:extLst>
          </p:cNvPr>
          <p:cNvSpPr txBox="1"/>
          <p:nvPr/>
        </p:nvSpPr>
        <p:spPr>
          <a:xfrm>
            <a:off x="263236" y="390572"/>
            <a:ext cx="11665527" cy="1938992"/>
          </a:xfrm>
          <a:prstGeom prst="rect">
            <a:avLst/>
          </a:prstGeom>
          <a:noFill/>
        </p:spPr>
        <p:txBody>
          <a:bodyPr wrap="square">
            <a:spAutoFit/>
          </a:bodyPr>
          <a:lstStyle/>
          <a:p>
            <a:pPr algn="just"/>
            <a:r>
              <a:rPr lang="en-US" sz="2400" b="1" i="0" dirty="0">
                <a:solidFill>
                  <a:srgbClr val="001D35"/>
                </a:solidFill>
                <a:effectLst/>
                <a:latin typeface="Times New Roman" panose="02020603050405020304" pitchFamily="18" charset="0"/>
                <a:cs typeface="Times New Roman" panose="02020603050405020304" pitchFamily="18" charset="0"/>
              </a:rPr>
              <a:t>Demographic analysis </a:t>
            </a:r>
            <a:r>
              <a:rPr lang="en-US" sz="2400" b="0" i="0" dirty="0">
                <a:solidFill>
                  <a:srgbClr val="001D35"/>
                </a:solidFill>
                <a:effectLst/>
                <a:latin typeface="Times New Roman" panose="02020603050405020304" pitchFamily="18" charset="0"/>
                <a:cs typeface="Times New Roman" panose="02020603050405020304" pitchFamily="18" charset="0"/>
              </a:rPr>
              <a:t>is important because it provides valuable insights into population characteristics and trends, helping with informed decision-making in various fields like policy, marketing, and business. </a:t>
            </a:r>
          </a:p>
          <a:p>
            <a:pPr algn="just"/>
            <a:r>
              <a:rPr lang="en-US" sz="2400" b="0" i="0" dirty="0">
                <a:solidFill>
                  <a:srgbClr val="001D35"/>
                </a:solidFill>
                <a:effectLst/>
                <a:latin typeface="Times New Roman" panose="02020603050405020304" pitchFamily="18" charset="0"/>
                <a:cs typeface="Times New Roman" panose="02020603050405020304" pitchFamily="18" charset="0"/>
              </a:rPr>
              <a:t>It helps understand the makeup of communities, identify potential problems arising from population changes, and inform resource allocation for better service delivery. </a:t>
            </a:r>
            <a:endParaRPr lang="en-US" sz="2400" dirty="0">
              <a:latin typeface="Times New Roman" panose="02020603050405020304" pitchFamily="18" charset="0"/>
              <a:cs typeface="Times New Roman" panose="02020603050405020304" pitchFamily="18" charset="0"/>
            </a:endParaRPr>
          </a:p>
        </p:txBody>
      </p:sp>
      <p:pic>
        <p:nvPicPr>
          <p:cNvPr id="1026" name="Picture 2" descr="The 15 Best Demographic Examples &amp; Questions to Use in Your Next Survey">
            <a:extLst>
              <a:ext uri="{FF2B5EF4-FFF2-40B4-BE49-F238E27FC236}">
                <a16:creationId xmlns:a16="http://schemas.microsoft.com/office/drawing/2014/main" id="{967B5908-998F-4421-A571-ADB60B4A22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785" b="10851"/>
          <a:stretch/>
        </p:blipFill>
        <p:spPr bwMode="auto">
          <a:xfrm>
            <a:off x="434109" y="2652614"/>
            <a:ext cx="5098473" cy="37043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97F80A5-9942-4C79-84F7-66F98A53E794}"/>
              </a:ext>
            </a:extLst>
          </p:cNvPr>
          <p:cNvPicPr>
            <a:picLocks noChangeAspect="1"/>
          </p:cNvPicPr>
          <p:nvPr/>
        </p:nvPicPr>
        <p:blipFill>
          <a:blip r:embed="rId3"/>
          <a:stretch>
            <a:fillRect/>
          </a:stretch>
        </p:blipFill>
        <p:spPr>
          <a:xfrm>
            <a:off x="6373092" y="2585380"/>
            <a:ext cx="5384800" cy="3771623"/>
          </a:xfrm>
          <a:prstGeom prst="rect">
            <a:avLst/>
          </a:prstGeom>
        </p:spPr>
      </p:pic>
    </p:spTree>
    <p:extLst>
      <p:ext uri="{BB962C8B-B14F-4D97-AF65-F5344CB8AC3E}">
        <p14:creationId xmlns:p14="http://schemas.microsoft.com/office/powerpoint/2010/main" val="251663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648B-E046-4B09-AC23-C6DFEE47383B}"/>
              </a:ext>
            </a:extLst>
          </p:cNvPr>
          <p:cNvSpPr>
            <a:spLocks noGrp="1"/>
          </p:cNvSpPr>
          <p:nvPr>
            <p:ph type="ctrTitle"/>
          </p:nvPr>
        </p:nvSpPr>
        <p:spPr>
          <a:xfrm>
            <a:off x="-115408" y="1684785"/>
            <a:ext cx="6596109" cy="2105980"/>
          </a:xfrm>
        </p:spPr>
        <p:txBody>
          <a:bodyPr>
            <a:noAutofit/>
          </a:bodyPr>
          <a:lstStyle/>
          <a:p>
            <a:pPr marL="0" marR="0">
              <a:lnSpc>
                <a:spcPct val="150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Myanmar Text" panose="020B0502040204020203" pitchFamily="34" charset="0"/>
              </a:rPr>
              <a:t>MAR 113 Statistical Demography</a:t>
            </a:r>
            <a:br>
              <a:rPr lang="en-US" sz="2400" dirty="0">
                <a:effectLst/>
                <a:latin typeface="Calibri" panose="020F0502020204030204" pitchFamily="34" charset="0"/>
                <a:ea typeface="Times New Roman" panose="02020603050405020304" pitchFamily="18" charset="0"/>
                <a:cs typeface="Myanmar Text" panose="020B0502040204020203" pitchFamily="34" charset="0"/>
              </a:rPr>
            </a:br>
            <a:r>
              <a:rPr lang="en-US" sz="2400" b="1" dirty="0">
                <a:solidFill>
                  <a:srgbClr val="000000"/>
                </a:solidFill>
                <a:effectLst/>
                <a:latin typeface="Times New Roman" panose="02020603050405020304" pitchFamily="18" charset="0"/>
                <a:ea typeface="Times New Roman" panose="02020603050405020304" pitchFamily="18" charset="0"/>
                <a:cs typeface="Myanmar Text" panose="020B0502040204020203" pitchFamily="34" charset="0"/>
              </a:rPr>
              <a:t>Objective </a:t>
            </a:r>
            <a:br>
              <a:rPr lang="en-US" sz="2400" dirty="0">
                <a:effectLst/>
                <a:latin typeface="Calibri" panose="020F0502020204030204" pitchFamily="34" charset="0"/>
                <a:ea typeface="Times New Roman" panose="02020603050405020304" pitchFamily="18" charset="0"/>
                <a:cs typeface="Myanmar Text" panose="020B0502040204020203" pitchFamily="34" charset="0"/>
              </a:rPr>
            </a:br>
            <a:r>
              <a:rPr lang="en-US" sz="2400" dirty="0">
                <a:effectLst/>
                <a:latin typeface="Times New Roman" panose="02020603050405020304" pitchFamily="18" charset="0"/>
                <a:ea typeface="Calibri" panose="020F0502020204030204" pitchFamily="34" charset="0"/>
                <a:cs typeface="Myanmar Text" panose="020B0502040204020203" pitchFamily="34" charset="0"/>
              </a:rPr>
              <a:t>	to understand the basic demography data analysis and</a:t>
            </a:r>
            <a:r>
              <a:rPr lang="en-US" sz="2400" dirty="0">
                <a:effectLst/>
                <a:latin typeface="Times New Roman" panose="02020603050405020304" pitchFamily="18" charset="0"/>
                <a:ea typeface="Times New Roman" panose="02020603050405020304" pitchFamily="18" charset="0"/>
                <a:cs typeface="Myanmar Text" panose="020B0502040204020203" pitchFamily="34" charset="0"/>
              </a:rPr>
              <a:t> provides an understanding of the determinants of changes in the levels and trends of population and consequences of those changes.</a:t>
            </a:r>
            <a:br>
              <a:rPr lang="en-US" sz="2400" dirty="0">
                <a:effectLst/>
                <a:latin typeface="Calibri" panose="020F0502020204030204" pitchFamily="34" charset="0"/>
                <a:ea typeface="Times New Roman" panose="02020603050405020304" pitchFamily="18" charset="0"/>
                <a:cs typeface="Myanmar Text" panose="020B0502040204020203" pitchFamily="34" charset="0"/>
              </a:rPr>
            </a:br>
            <a:endParaRPr lang="en-US" sz="2400" dirty="0"/>
          </a:p>
        </p:txBody>
      </p:sp>
      <p:sp>
        <p:nvSpPr>
          <p:cNvPr id="4" name="Footer Placeholder 3">
            <a:extLst>
              <a:ext uri="{FF2B5EF4-FFF2-40B4-BE49-F238E27FC236}">
                <a16:creationId xmlns:a16="http://schemas.microsoft.com/office/drawing/2014/main" id="{CF0164F6-C313-4307-914B-5E5917D75AE3}"/>
              </a:ext>
            </a:extLst>
          </p:cNvPr>
          <p:cNvSpPr>
            <a:spLocks noGrp="1"/>
          </p:cNvSpPr>
          <p:nvPr>
            <p:ph type="ftr" sz="quarter" idx="11"/>
          </p:nvPr>
        </p:nvSpPr>
        <p:spPr/>
        <p:txBody>
          <a:bodyPr/>
          <a:lstStyle/>
          <a:p>
            <a:r>
              <a:rPr lang="en-US" i="1">
                <a:solidFill>
                  <a:prstClr val="black">
                    <a:tint val="75000"/>
                  </a:prstClr>
                </a:solidFill>
                <a:latin typeface="Times New Roman" panose="02020603050405020304" pitchFamily="18" charset="0"/>
                <a:cs typeface="Times New Roman" panose="02020603050405020304" pitchFamily="18" charset="0"/>
              </a:rPr>
              <a:t>Statistical Demography, Dr. YMT</a:t>
            </a:r>
          </a:p>
        </p:txBody>
      </p:sp>
      <p:sp>
        <p:nvSpPr>
          <p:cNvPr id="5" name="Slide Number Placeholder 4">
            <a:extLst>
              <a:ext uri="{FF2B5EF4-FFF2-40B4-BE49-F238E27FC236}">
                <a16:creationId xmlns:a16="http://schemas.microsoft.com/office/drawing/2014/main" id="{67956858-7CCC-43EF-A111-B4ABD62233C2}"/>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5</a:t>
            </a:fld>
            <a:endParaRPr lang="en-US">
              <a:solidFill>
                <a:prstClr val="black">
                  <a:tint val="75000"/>
                </a:prstClr>
              </a:solidFill>
            </a:endParaRPr>
          </a:p>
        </p:txBody>
      </p:sp>
      <p:pic>
        <p:nvPicPr>
          <p:cNvPr id="6" name="Picture 5">
            <a:extLst>
              <a:ext uri="{FF2B5EF4-FFF2-40B4-BE49-F238E27FC236}">
                <a16:creationId xmlns:a16="http://schemas.microsoft.com/office/drawing/2014/main" id="{E7071BDF-95FD-4862-A35B-FA496F1E3C55}"/>
              </a:ext>
            </a:extLst>
          </p:cNvPr>
          <p:cNvPicPr>
            <a:picLocks noChangeAspect="1"/>
          </p:cNvPicPr>
          <p:nvPr/>
        </p:nvPicPr>
        <p:blipFill rotWithShape="1">
          <a:blip r:embed="rId2"/>
          <a:srcRect l="9038" t="8078"/>
          <a:stretch/>
        </p:blipFill>
        <p:spPr>
          <a:xfrm>
            <a:off x="6240724" y="-105447"/>
            <a:ext cx="5951276" cy="6310051"/>
          </a:xfrm>
          <a:prstGeom prst="rect">
            <a:avLst/>
          </a:prstGeom>
        </p:spPr>
      </p:pic>
      <p:sp>
        <p:nvSpPr>
          <p:cNvPr id="7" name="TextBox 6">
            <a:extLst>
              <a:ext uri="{FF2B5EF4-FFF2-40B4-BE49-F238E27FC236}">
                <a16:creationId xmlns:a16="http://schemas.microsoft.com/office/drawing/2014/main" id="{7930425E-D1A0-4203-9C87-D088DBB8E0AF}"/>
              </a:ext>
            </a:extLst>
          </p:cNvPr>
          <p:cNvSpPr txBox="1"/>
          <p:nvPr/>
        </p:nvSpPr>
        <p:spPr>
          <a:xfrm>
            <a:off x="7821227" y="870012"/>
            <a:ext cx="1091954" cy="523220"/>
          </a:xfrm>
          <a:prstGeom prst="rect">
            <a:avLst/>
          </a:prstGeom>
          <a:noFill/>
        </p:spPr>
        <p:txBody>
          <a:bodyPr wrap="square" rtlCol="0">
            <a:spAutoFit/>
          </a:bodyPr>
          <a:lstStyle/>
          <a:p>
            <a:r>
              <a:rPr lang="en-US" sz="2800" dirty="0">
                <a:latin typeface="Britannic Bold" panose="020B0903060703020204" pitchFamily="34" charset="0"/>
              </a:rPr>
              <a:t>Age</a:t>
            </a:r>
          </a:p>
        </p:txBody>
      </p:sp>
      <p:sp>
        <p:nvSpPr>
          <p:cNvPr id="8" name="TextBox 7">
            <a:extLst>
              <a:ext uri="{FF2B5EF4-FFF2-40B4-BE49-F238E27FC236}">
                <a16:creationId xmlns:a16="http://schemas.microsoft.com/office/drawing/2014/main" id="{D21429DE-3C41-4387-B5FF-FE0F49998B94}"/>
              </a:ext>
            </a:extLst>
          </p:cNvPr>
          <p:cNvSpPr txBox="1"/>
          <p:nvPr/>
        </p:nvSpPr>
        <p:spPr>
          <a:xfrm>
            <a:off x="9527221" y="2214555"/>
            <a:ext cx="1347927" cy="523220"/>
          </a:xfrm>
          <a:prstGeom prst="rect">
            <a:avLst/>
          </a:prstGeom>
          <a:noFill/>
        </p:spPr>
        <p:txBody>
          <a:bodyPr wrap="square" rtlCol="0">
            <a:spAutoFit/>
          </a:bodyPr>
          <a:lstStyle/>
          <a:p>
            <a:r>
              <a:rPr lang="en-US" sz="2800" dirty="0">
                <a:latin typeface="Britannic Bold" panose="020B0903060703020204" pitchFamily="34" charset="0"/>
              </a:rPr>
              <a:t>Gender</a:t>
            </a:r>
          </a:p>
        </p:txBody>
      </p:sp>
      <p:sp>
        <p:nvSpPr>
          <p:cNvPr id="9" name="TextBox 8">
            <a:extLst>
              <a:ext uri="{FF2B5EF4-FFF2-40B4-BE49-F238E27FC236}">
                <a16:creationId xmlns:a16="http://schemas.microsoft.com/office/drawing/2014/main" id="{C22C552D-CB29-4395-B2C8-E0E555C734AF}"/>
              </a:ext>
            </a:extLst>
          </p:cNvPr>
          <p:cNvSpPr txBox="1"/>
          <p:nvPr/>
        </p:nvSpPr>
        <p:spPr>
          <a:xfrm>
            <a:off x="9330938" y="456346"/>
            <a:ext cx="1091954" cy="523220"/>
          </a:xfrm>
          <a:prstGeom prst="rect">
            <a:avLst/>
          </a:prstGeom>
          <a:noFill/>
        </p:spPr>
        <p:txBody>
          <a:bodyPr wrap="square" rtlCol="0">
            <a:spAutoFit/>
          </a:bodyPr>
          <a:lstStyle/>
          <a:p>
            <a:r>
              <a:rPr lang="en-US" sz="2800" dirty="0">
                <a:latin typeface="Britannic Bold" panose="020B0903060703020204" pitchFamily="34" charset="0"/>
              </a:rPr>
              <a:t>Edu</a:t>
            </a:r>
          </a:p>
        </p:txBody>
      </p:sp>
      <p:sp>
        <p:nvSpPr>
          <p:cNvPr id="12" name="TextBox 11">
            <a:extLst>
              <a:ext uri="{FF2B5EF4-FFF2-40B4-BE49-F238E27FC236}">
                <a16:creationId xmlns:a16="http://schemas.microsoft.com/office/drawing/2014/main" id="{A70CE927-05F5-4833-88FD-FC59D724E983}"/>
              </a:ext>
            </a:extLst>
          </p:cNvPr>
          <p:cNvSpPr txBox="1"/>
          <p:nvPr/>
        </p:nvSpPr>
        <p:spPr>
          <a:xfrm>
            <a:off x="7712546" y="2125921"/>
            <a:ext cx="1111414" cy="400110"/>
          </a:xfrm>
          <a:prstGeom prst="rect">
            <a:avLst/>
          </a:prstGeom>
          <a:noFill/>
        </p:spPr>
        <p:txBody>
          <a:bodyPr wrap="square" rtlCol="0">
            <a:spAutoFit/>
          </a:bodyPr>
          <a:lstStyle/>
          <a:p>
            <a:r>
              <a:rPr lang="en-US" sz="2000" dirty="0">
                <a:latin typeface="Britannic Bold" panose="020B0903060703020204" pitchFamily="34" charset="0"/>
              </a:rPr>
              <a:t>Race</a:t>
            </a:r>
          </a:p>
        </p:txBody>
      </p:sp>
      <p:sp>
        <p:nvSpPr>
          <p:cNvPr id="14" name="TextBox 13">
            <a:extLst>
              <a:ext uri="{FF2B5EF4-FFF2-40B4-BE49-F238E27FC236}">
                <a16:creationId xmlns:a16="http://schemas.microsoft.com/office/drawing/2014/main" id="{5D3D0BC1-4770-4BC7-80F3-E06F7D4E2434}"/>
              </a:ext>
            </a:extLst>
          </p:cNvPr>
          <p:cNvSpPr txBox="1"/>
          <p:nvPr/>
        </p:nvSpPr>
        <p:spPr>
          <a:xfrm>
            <a:off x="8703146" y="3108997"/>
            <a:ext cx="1111414" cy="369332"/>
          </a:xfrm>
          <a:prstGeom prst="rect">
            <a:avLst/>
          </a:prstGeom>
          <a:noFill/>
        </p:spPr>
        <p:txBody>
          <a:bodyPr wrap="square" rtlCol="0">
            <a:spAutoFit/>
          </a:bodyPr>
          <a:lstStyle/>
          <a:p>
            <a:r>
              <a:rPr lang="en-US" dirty="0" err="1">
                <a:latin typeface="Britannic Bold" panose="020B0903060703020204" pitchFamily="34" charset="0"/>
              </a:rPr>
              <a:t>Occup</a:t>
            </a:r>
            <a:endParaRPr lang="en-US" dirty="0">
              <a:latin typeface="Britannic Bold" panose="020B0903060703020204" pitchFamily="34" charset="0"/>
            </a:endParaRPr>
          </a:p>
        </p:txBody>
      </p:sp>
    </p:spTree>
    <p:extLst>
      <p:ext uri="{BB962C8B-B14F-4D97-AF65-F5344CB8AC3E}">
        <p14:creationId xmlns:p14="http://schemas.microsoft.com/office/powerpoint/2010/main" val="193529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91AD88-013A-40CD-9311-E963465552FF}"/>
              </a:ext>
            </a:extLst>
          </p:cNvPr>
          <p:cNvSpPr>
            <a:spLocks noGrp="1"/>
          </p:cNvSpPr>
          <p:nvPr>
            <p:ph type="ftr" sz="quarter" idx="11"/>
          </p:nvPr>
        </p:nvSpPr>
        <p:spPr/>
        <p:txBody>
          <a:bodyPr/>
          <a:lstStyle/>
          <a:p>
            <a:r>
              <a:rPr lang="en-US" i="1">
                <a:solidFill>
                  <a:prstClr val="black">
                    <a:tint val="75000"/>
                  </a:prstClr>
                </a:solidFill>
                <a:latin typeface="Times New Roman" panose="02020603050405020304" pitchFamily="18" charset="0"/>
                <a:cs typeface="Times New Roman" panose="02020603050405020304" pitchFamily="18" charset="0"/>
              </a:rPr>
              <a:t>Statistical Demography, Dr. YMT</a:t>
            </a:r>
          </a:p>
        </p:txBody>
      </p:sp>
      <p:sp>
        <p:nvSpPr>
          <p:cNvPr id="3" name="Slide Number Placeholder 2">
            <a:extLst>
              <a:ext uri="{FF2B5EF4-FFF2-40B4-BE49-F238E27FC236}">
                <a16:creationId xmlns:a16="http://schemas.microsoft.com/office/drawing/2014/main" id="{5C10E98A-9D50-4847-A88E-C8195E4F86D1}"/>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6</a:t>
            </a:fld>
            <a:endParaRPr lang="en-US">
              <a:solidFill>
                <a:prstClr val="black">
                  <a:tint val="75000"/>
                </a:prstClr>
              </a:solidFill>
            </a:endParaRPr>
          </a:p>
        </p:txBody>
      </p:sp>
      <p:sp>
        <p:nvSpPr>
          <p:cNvPr id="5" name="TextBox 4">
            <a:extLst>
              <a:ext uri="{FF2B5EF4-FFF2-40B4-BE49-F238E27FC236}">
                <a16:creationId xmlns:a16="http://schemas.microsoft.com/office/drawing/2014/main" id="{27C2137E-BCC8-4A73-B2BB-56676818D4AE}"/>
              </a:ext>
            </a:extLst>
          </p:cNvPr>
          <p:cNvSpPr txBox="1"/>
          <p:nvPr/>
        </p:nvSpPr>
        <p:spPr>
          <a:xfrm>
            <a:off x="103573" y="-1289"/>
            <a:ext cx="11984854" cy="5573129"/>
          </a:xfrm>
          <a:prstGeom prst="rect">
            <a:avLst/>
          </a:prstGeom>
          <a:noFill/>
        </p:spPr>
        <p:txBody>
          <a:bodyPr wrap="square">
            <a:spAutoFit/>
          </a:bodyPr>
          <a:lstStyle/>
          <a:p>
            <a:pPr marL="0" marR="0" algn="just">
              <a:lnSpc>
                <a:spcPct val="150000"/>
              </a:lnSpc>
              <a:spcBef>
                <a:spcPts val="0"/>
              </a:spcBef>
              <a:spcAft>
                <a:spcPts val="0"/>
              </a:spcAft>
              <a:tabLst>
                <a:tab pos="2800350" algn="ctr"/>
              </a:tabLst>
            </a:pPr>
            <a:r>
              <a:rPr lang="en-US" sz="2400" b="1" dirty="0">
                <a:effectLst/>
                <a:latin typeface="Times New Roman" panose="02020603050405020304" pitchFamily="18" charset="0"/>
                <a:ea typeface="Times New Roman" panose="02020603050405020304" pitchFamily="18" charset="0"/>
                <a:cs typeface="Myanmar Text" panose="020B0502040204020203" pitchFamily="34" charset="0"/>
              </a:rPr>
              <a:t>Description</a:t>
            </a:r>
            <a:endParaRPr lang="en-US" sz="2400" b="1" dirty="0">
              <a:latin typeface="Calibri" panose="020F0502020204030204" pitchFamily="34" charset="0"/>
              <a:ea typeface="Times New Roman" panose="02020603050405020304" pitchFamily="18" charset="0"/>
              <a:cs typeface="Myanmar Text" panose="020B0502040204020203" pitchFamily="34" charset="0"/>
            </a:endParaRPr>
          </a:p>
          <a:p>
            <a:pPr marL="0" marR="0" algn="just">
              <a:lnSpc>
                <a:spcPct val="150000"/>
              </a:lnSpc>
              <a:spcBef>
                <a:spcPts val="0"/>
              </a:spcBef>
              <a:spcAft>
                <a:spcPts val="0"/>
              </a:spcAft>
              <a:tabLst>
                <a:tab pos="2800350" algn="ctr"/>
              </a:tabLst>
            </a:pPr>
            <a:r>
              <a:rPr lang="en-US" sz="2400" b="1" dirty="0">
                <a:effectLst/>
                <a:latin typeface="Calibri" panose="020F0502020204030204" pitchFamily="34" charset="0"/>
                <a:ea typeface="Calibri" panose="020F0502020204030204" pitchFamily="34" charset="0"/>
                <a:cs typeface="Myanmar Text" panose="020B0502040204020203" pitchFamily="34" charset="0"/>
              </a:rPr>
              <a:t>D</a:t>
            </a:r>
            <a:r>
              <a:rPr lang="en-US" sz="2400" dirty="0">
                <a:effectLst/>
                <a:latin typeface="Times New Roman" panose="02020603050405020304" pitchFamily="18" charset="0"/>
                <a:ea typeface="Calibri" panose="020F0502020204030204" pitchFamily="34" charset="0"/>
                <a:cs typeface="Myanmar Text" panose="020B0502040204020203" pitchFamily="34" charset="0"/>
              </a:rPr>
              <a:t>efinition of demography and population statistics. Scope and importance of demography. Data source and their limitations: census, vital registration system and survey. Structure of population pyramids. Evaluation of census data. Basic demographic indicators: population density, dependency ratio, sex ratio, child – women ratio. Estimation of population growth rates. Estimation of population. Basic measures of fertility, mortality and standardization techniques. Population projection for some ASEAN member countries and their experiences in urbanization, the economic problem: land, water, sea, sources of energy, the probability and distribution of food, the formation of working capital, the social problem: family life, freedom, work, savings, the medical problem: the risk to the mother, the problem of the unwanted child.</a:t>
            </a:r>
            <a:r>
              <a:rPr lang="en-US" sz="2400" b="1" dirty="0">
                <a:effectLst/>
                <a:latin typeface="Times New Roman" panose="02020603050405020304" pitchFamily="18" charset="0"/>
                <a:ea typeface="Calibri" panose="020F0502020204030204" pitchFamily="34" charset="0"/>
                <a:cs typeface="Myanmar Text" panose="020B0502040204020203" pitchFamily="34" charset="0"/>
              </a:rPr>
              <a:t> </a:t>
            </a:r>
            <a:endParaRPr lang="en-US" sz="2400" dirty="0">
              <a:effectLst/>
              <a:latin typeface="Calibri" panose="020F0502020204030204" pitchFamily="34" charset="0"/>
              <a:ea typeface="Times New Roman" panose="02020603050405020304" pitchFamily="18" charset="0"/>
              <a:cs typeface="Myanmar Text" panose="020B0502040204020203" pitchFamily="34" charset="0"/>
            </a:endParaRPr>
          </a:p>
        </p:txBody>
      </p:sp>
    </p:spTree>
    <p:extLst>
      <p:ext uri="{BB962C8B-B14F-4D97-AF65-F5344CB8AC3E}">
        <p14:creationId xmlns:p14="http://schemas.microsoft.com/office/powerpoint/2010/main" val="209814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10965B-251E-45A4-8309-8A7F081D5D54}"/>
              </a:ext>
            </a:extLst>
          </p:cNvPr>
          <p:cNvSpPr>
            <a:spLocks noGrp="1"/>
          </p:cNvSpPr>
          <p:nvPr>
            <p:ph type="ftr" sz="quarter" idx="11"/>
          </p:nvPr>
        </p:nvSpPr>
        <p:spPr>
          <a:xfrm>
            <a:off x="4038600" y="6318904"/>
            <a:ext cx="4114800" cy="365125"/>
          </a:xfrm>
        </p:spPr>
        <p:txBody>
          <a:bodyPr/>
          <a:lstStyle/>
          <a:p>
            <a:r>
              <a:rPr lang="en-US" i="1" dirty="0">
                <a:solidFill>
                  <a:prstClr val="black">
                    <a:tint val="75000"/>
                  </a:prstClr>
                </a:solidFill>
                <a:latin typeface="Times New Roman" panose="02020603050405020304" pitchFamily="18" charset="0"/>
                <a:cs typeface="Times New Roman" panose="02020603050405020304" pitchFamily="18" charset="0"/>
              </a:rPr>
              <a:t>Statistical Demography, Dr. YMT</a:t>
            </a:r>
          </a:p>
        </p:txBody>
      </p:sp>
      <p:sp>
        <p:nvSpPr>
          <p:cNvPr id="3" name="Slide Number Placeholder 2">
            <a:extLst>
              <a:ext uri="{FF2B5EF4-FFF2-40B4-BE49-F238E27FC236}">
                <a16:creationId xmlns:a16="http://schemas.microsoft.com/office/drawing/2014/main" id="{C1FDF48B-E9C6-435C-9246-C8C771764D9F}"/>
              </a:ext>
            </a:extLst>
          </p:cNvPr>
          <p:cNvSpPr>
            <a:spLocks noGrp="1"/>
          </p:cNvSpPr>
          <p:nvPr>
            <p:ph type="sldNum" sz="quarter" idx="12"/>
          </p:nvPr>
        </p:nvSpPr>
        <p:spPr/>
        <p:txBody>
          <a:bodyPr/>
          <a:lstStyle/>
          <a:p>
            <a:fld id="{6CE10EC8-D3F0-4BEE-9595-F4DC0B931C16}" type="slidenum">
              <a:rPr lang="en-US" smtClean="0">
                <a:solidFill>
                  <a:prstClr val="black">
                    <a:tint val="75000"/>
                  </a:prstClr>
                </a:solidFill>
              </a:rPr>
              <a:pPr/>
              <a:t>7</a:t>
            </a:fld>
            <a:endParaRPr lang="en-US">
              <a:solidFill>
                <a:prstClr val="black">
                  <a:tint val="75000"/>
                </a:prstClr>
              </a:solidFill>
            </a:endParaRPr>
          </a:p>
        </p:txBody>
      </p:sp>
      <p:sp>
        <p:nvSpPr>
          <p:cNvPr id="5" name="TextBox 4">
            <a:extLst>
              <a:ext uri="{FF2B5EF4-FFF2-40B4-BE49-F238E27FC236}">
                <a16:creationId xmlns:a16="http://schemas.microsoft.com/office/drawing/2014/main" id="{489C798A-0A47-4AE8-8FE4-75D8A7391AFD}"/>
              </a:ext>
            </a:extLst>
          </p:cNvPr>
          <p:cNvSpPr txBox="1"/>
          <p:nvPr/>
        </p:nvSpPr>
        <p:spPr>
          <a:xfrm>
            <a:off x="71021" y="-15055"/>
            <a:ext cx="12002609" cy="3823739"/>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Understand the basics of demography.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Understand the core social demographic variables, and how these variables influence population growth, composition, and structure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 demographic tools in understanding public health issues Knowledge attitude and practices.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Discuss global demographic regimes and impact on public health.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Identify appropriate sources of data, perform basic demographic analyses using various techniques and ensure their comparability across populations.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AB2C8C9-7076-4ABF-9BA1-3692502A5D34}"/>
              </a:ext>
            </a:extLst>
          </p:cNvPr>
          <p:cNvPicPr>
            <a:picLocks noChangeAspect="1"/>
          </p:cNvPicPr>
          <p:nvPr/>
        </p:nvPicPr>
        <p:blipFill>
          <a:blip r:embed="rId2"/>
          <a:stretch>
            <a:fillRect/>
          </a:stretch>
        </p:blipFill>
        <p:spPr>
          <a:xfrm>
            <a:off x="7774029" y="3411244"/>
            <a:ext cx="3856645" cy="3310885"/>
          </a:xfrm>
          <a:prstGeom prst="rect">
            <a:avLst/>
          </a:prstGeom>
        </p:spPr>
      </p:pic>
      <p:pic>
        <p:nvPicPr>
          <p:cNvPr id="9" name="Picture 8">
            <a:extLst>
              <a:ext uri="{FF2B5EF4-FFF2-40B4-BE49-F238E27FC236}">
                <a16:creationId xmlns:a16="http://schemas.microsoft.com/office/drawing/2014/main" id="{165FC2EA-74AC-45AA-A0F7-6DF541668577}"/>
              </a:ext>
            </a:extLst>
          </p:cNvPr>
          <p:cNvPicPr>
            <a:picLocks noChangeAspect="1"/>
          </p:cNvPicPr>
          <p:nvPr/>
        </p:nvPicPr>
        <p:blipFill rotWithShape="1">
          <a:blip r:embed="rId3"/>
          <a:srcRect l="4155" t="13620"/>
          <a:stretch/>
        </p:blipFill>
        <p:spPr>
          <a:xfrm>
            <a:off x="772358" y="3791610"/>
            <a:ext cx="4089686" cy="2948275"/>
          </a:xfrm>
          <a:prstGeom prst="rect">
            <a:avLst/>
          </a:prstGeom>
        </p:spPr>
      </p:pic>
    </p:spTree>
    <p:extLst>
      <p:ext uri="{BB962C8B-B14F-4D97-AF65-F5344CB8AC3E}">
        <p14:creationId xmlns:p14="http://schemas.microsoft.com/office/powerpoint/2010/main" val="237636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433" y="403412"/>
            <a:ext cx="11465098" cy="4630207"/>
          </a:xfrm>
        </p:spPr>
        <p:txBody>
          <a:bodyPr>
            <a:noAutofit/>
          </a:bodyPr>
          <a:lstStyle/>
          <a:p>
            <a:pPr marL="0" indent="0" algn="ctr">
              <a:buNone/>
            </a:pPr>
            <a:r>
              <a:rPr lang="en-US" b="1" dirty="0">
                <a:latin typeface="Times New Roman" pitchFamily="18" charset="0"/>
                <a:cs typeface="Times New Roman" pitchFamily="18" charset="0"/>
              </a:rPr>
              <a:t>CONTENTS</a:t>
            </a:r>
          </a:p>
          <a:p>
            <a:pPr marL="0" indent="0">
              <a:buNone/>
            </a:pPr>
            <a:r>
              <a:rPr lang="en-US" b="1" dirty="0">
                <a:latin typeface="Times New Roman" pitchFamily="18" charset="0"/>
                <a:cs typeface="Times New Roman" pitchFamily="18" charset="0"/>
              </a:rPr>
              <a:t>UNIT 1</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INTRODUCTION TO STATISTICAL DEMOGRAPHY</a:t>
            </a:r>
          </a:p>
          <a:p>
            <a:pPr marL="0" indent="0">
              <a:buNone/>
            </a:pPr>
            <a:r>
              <a:rPr lang="en-US" b="1" dirty="0">
                <a:latin typeface="Times New Roman" pitchFamily="18" charset="0"/>
                <a:cs typeface="Times New Roman" pitchFamily="18" charset="0"/>
              </a:rPr>
              <a:t>UNIT 2</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SEX AND AGE</a:t>
            </a: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UNIT 3</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MORTALITY</a:t>
            </a:r>
          </a:p>
          <a:p>
            <a:pPr marL="0" indent="0">
              <a:buNone/>
            </a:pPr>
            <a:r>
              <a:rPr lang="en-US" b="1" dirty="0">
                <a:latin typeface="Times New Roman" pitchFamily="18" charset="0"/>
                <a:cs typeface="Times New Roman" pitchFamily="18" charset="0"/>
              </a:rPr>
              <a:t>UNIT 4</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FERTILITY</a:t>
            </a:r>
          </a:p>
          <a:p>
            <a:pPr marL="0" indent="0">
              <a:buNone/>
            </a:pPr>
            <a:r>
              <a:rPr lang="en-US" b="1" dirty="0">
                <a:latin typeface="Times New Roman" pitchFamily="18" charset="0"/>
                <a:cs typeface="Times New Roman" pitchFamily="18" charset="0"/>
              </a:rPr>
              <a:t>UNIT 5</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POPULATION PROJECTION</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i="1">
                <a:solidFill>
                  <a:prstClr val="black">
                    <a:tint val="75000"/>
                  </a:prstClr>
                </a:solidFill>
                <a:latin typeface="Times New Roman" pitchFamily="18" charset="0"/>
                <a:cs typeface="Times New Roman" pitchFamily="18" charset="0"/>
              </a:rPr>
              <a:t>Statistical Demography, Dr. YMT</a:t>
            </a:r>
            <a:endParaRPr lang="en-US" i="1" dirty="0">
              <a:solidFill>
                <a:prstClr val="black">
                  <a:tint val="75000"/>
                </a:prst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CE10EC8-D3F0-4BEE-9595-F4DC0B931C16}" type="slidenum">
              <a:rPr lang="en-US" smtClean="0">
                <a:solidFill>
                  <a:prstClr val="black">
                    <a:tint val="75000"/>
                  </a:prstClr>
                </a:solidFill>
              </a:rPr>
              <a:pPr/>
              <a:t>8</a:t>
            </a:fld>
            <a:endParaRPr lang="en-US">
              <a:solidFill>
                <a:prstClr val="black">
                  <a:tint val="75000"/>
                </a:prstClr>
              </a:solidFill>
            </a:endParaRPr>
          </a:p>
        </p:txBody>
      </p:sp>
      <p:sp>
        <p:nvSpPr>
          <p:cNvPr id="6" name="AutoShape 2" descr="Demographics: How to Collect, Analyze, and Use Demographic D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6320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7" y="0"/>
            <a:ext cx="10515600" cy="994748"/>
          </a:xfrm>
        </p:spPr>
        <p:txBody>
          <a:bodyPr>
            <a:normAutofit/>
          </a:bodyPr>
          <a:lstStyle/>
          <a:p>
            <a:r>
              <a:rPr lang="en-US" sz="3600" b="1" dirty="0">
                <a:latin typeface="Times New Roman" pitchFamily="18" charset="0"/>
                <a:cs typeface="Times New Roman" pitchFamily="18" charset="0"/>
              </a:rPr>
              <a:t>Others………</a:t>
            </a:r>
          </a:p>
        </p:txBody>
      </p:sp>
      <p:sp>
        <p:nvSpPr>
          <p:cNvPr id="5" name="Slide Number Placeholder 4"/>
          <p:cNvSpPr>
            <a:spLocks noGrp="1"/>
          </p:cNvSpPr>
          <p:nvPr>
            <p:ph type="sldNum" sz="quarter" idx="12"/>
          </p:nvPr>
        </p:nvSpPr>
        <p:spPr/>
        <p:txBody>
          <a:bodyPr/>
          <a:lstStyle/>
          <a:p>
            <a:fld id="{6CE10EC8-D3F0-4BEE-9595-F4DC0B931C16}" type="slidenum">
              <a:rPr lang="en-US" smtClean="0">
                <a:solidFill>
                  <a:prstClr val="black">
                    <a:tint val="75000"/>
                  </a:prstClr>
                </a:solidFill>
              </a:rPr>
              <a:pPr/>
              <a:t>9</a:t>
            </a:fld>
            <a:endParaRPr lang="en-US">
              <a:solidFill>
                <a:prstClr val="black">
                  <a:tint val="75000"/>
                </a:prstClr>
              </a:solidFill>
            </a:endParaRPr>
          </a:p>
        </p:txBody>
      </p:sp>
      <p:sp>
        <p:nvSpPr>
          <p:cNvPr id="6" name="Footer Placeholder 5"/>
          <p:cNvSpPr>
            <a:spLocks noGrp="1"/>
          </p:cNvSpPr>
          <p:nvPr>
            <p:ph type="ftr" sz="quarter" idx="11"/>
          </p:nvPr>
        </p:nvSpPr>
        <p:spPr>
          <a:xfrm>
            <a:off x="4038600" y="6328429"/>
            <a:ext cx="4114800" cy="365125"/>
          </a:xfrm>
        </p:spPr>
        <p:txBody>
          <a:bodyPr/>
          <a:lstStyle/>
          <a:p>
            <a:r>
              <a:rPr lang="en-US" i="1">
                <a:solidFill>
                  <a:prstClr val="black">
                    <a:tint val="75000"/>
                  </a:prstClr>
                </a:solidFill>
                <a:latin typeface="+mj-lt"/>
                <a:cs typeface="Times New Roman" panose="02020603050405020304" pitchFamily="18" charset="0"/>
              </a:rPr>
              <a:t>Statistical Demography, Dr. YMT</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544" t="21507" r="28141" b="6250"/>
          <a:stretch/>
        </p:blipFill>
        <p:spPr bwMode="auto">
          <a:xfrm>
            <a:off x="7637954" y="125705"/>
            <a:ext cx="4427980" cy="658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75952" y="4390464"/>
            <a:ext cx="3229696" cy="180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066" y="1940298"/>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3783" y="739587"/>
            <a:ext cx="4077218" cy="332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4880" y="4282887"/>
            <a:ext cx="23812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90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11857</TotalTime>
  <Words>753</Words>
  <Application>Microsoft Office PowerPoint</Application>
  <PresentationFormat>Widescreen</PresentationFormat>
  <Paragraphs>94</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Andantino script</vt:lpstr>
      <vt:lpstr>Arial</vt:lpstr>
      <vt:lpstr>Britannic Bold</vt:lpstr>
      <vt:lpstr>Calibri</vt:lpstr>
      <vt:lpstr>Calibri Light</vt:lpstr>
      <vt:lpstr>Symbol</vt:lpstr>
      <vt:lpstr>Times New Roman</vt:lpstr>
      <vt:lpstr>8_Office Theme</vt:lpstr>
      <vt:lpstr>Dr.  Yin Mon Thant  Professor Department of Statistics University of Co-operatives and Management, Sagaing</vt:lpstr>
      <vt:lpstr>PowerPoint Presentation</vt:lpstr>
      <vt:lpstr>PowerPoint Presentation</vt:lpstr>
      <vt:lpstr>PowerPoint Presentation</vt:lpstr>
      <vt:lpstr>MAR 113 Statistical Demography Objective   to understand the basic demography data analysis and provides an understanding of the determinants of changes in the levels and trends of population and consequences of those changes. </vt:lpstr>
      <vt:lpstr>PowerPoint Presentation</vt:lpstr>
      <vt:lpstr>PowerPoint Presentation</vt:lpstr>
      <vt:lpstr>PowerPoint Presentation</vt:lpstr>
      <vt:lpstr>Others………</vt:lpstr>
      <vt:lpstr>PowerPoint Presentation</vt:lpstr>
      <vt:lpstr>Meaning of Statistical Demography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 Aye Aye Khaing</dc:creator>
  <cp:lastModifiedBy>USER</cp:lastModifiedBy>
  <cp:revision>542</cp:revision>
  <cp:lastPrinted>2023-06-03T09:57:53Z</cp:lastPrinted>
  <dcterms:created xsi:type="dcterms:W3CDTF">2021-12-30T04:37:46Z</dcterms:created>
  <dcterms:modified xsi:type="dcterms:W3CDTF">2025-06-05T08:26:23Z</dcterms:modified>
</cp:coreProperties>
</file>