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6"/>
  </p:notesMasterIdLst>
  <p:sldIdLst>
    <p:sldId id="275" r:id="rId2"/>
    <p:sldId id="277" r:id="rId3"/>
    <p:sldId id="282" r:id="rId4"/>
    <p:sldId id="278" r:id="rId5"/>
    <p:sldId id="285" r:id="rId6"/>
    <p:sldId id="279" r:id="rId7"/>
    <p:sldId id="284" r:id="rId8"/>
    <p:sldId id="283" r:id="rId9"/>
    <p:sldId id="280" r:id="rId10"/>
    <p:sldId id="286" r:id="rId11"/>
    <p:sldId id="287" r:id="rId12"/>
    <p:sldId id="288" r:id="rId13"/>
    <p:sldId id="281" r:id="rId14"/>
    <p:sldId id="28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5C1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3551" autoAdjust="0"/>
  </p:normalViewPr>
  <p:slideViewPr>
    <p:cSldViewPr snapToGrid="0" snapToObjects="1">
      <p:cViewPr varScale="1">
        <p:scale>
          <a:sx n="61" d="100"/>
          <a:sy n="61" d="100"/>
        </p:scale>
        <p:origin x="847" y="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3T04:15:45.165"/>
    </inkml:context>
    <inkml:brush xml:id="br0">
      <inkml:brushProperty name="width" value="0.35" units="cm"/>
      <inkml:brushProperty name="height" value="0.35" units="cm"/>
      <inkml:brushProperty name="color" value="#FFFFFF"/>
    </inkml:brush>
  </inkml:definitions>
  <inkml:trace contextRef="#ctx0" brushRef="#br0">1 0 24575,'0'3'0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3T04:15:55.897"/>
    </inkml:context>
    <inkml:brush xml:id="br0">
      <inkml:brushProperty name="width" value="0.35" units="cm"/>
      <inkml:brushProperty name="height" value="0.35" units="cm"/>
      <inkml:brushProperty name="color" value="#FFFFFF"/>
    </inkml:brush>
  </inkml:definitions>
  <inkml:trace contextRef="#ctx0" brushRef="#br0">761 1 24575,'0'3'0,"0"1"0,0-1 0,0 0 0,-1 1 0,0-1 0,-1 4 0,-1 6 0,-68 262 0,58-225 0,-2-1 0,-37 78 0,44-114 0,0-1 0,-1 0 0,0 0 0,0-1 0,-21 18 0,9-8 0,-110 97 0,102-99 0,0 0 0,-1-2 0,-51 22 0,71-34 0,1 1 0,0 0 0,0 1 0,0 0 0,1 1 0,0-1 0,-10 14 0,12-14 0,1 1 0,0 0 0,0 0 0,-4 9 0,-2 5 0,9-19 20,1-1 0,-1 0 0,1 0 0,-1-1 0,0 1 1,0 0-1,0 0 0,0-1 0,0 1 0,0-1 0,0 0 0,-1 1 0,1-1 0,0 0 0,-1 0 0,-3 0 0,-3 1-402,0 0-1,0-1 1,-12 0-1,19-1 207</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3T04:16:00.266"/>
    </inkml:context>
    <inkml:brush xml:id="br0">
      <inkml:brushProperty name="width" value="0.35" units="cm"/>
      <inkml:brushProperty name="height" value="0.35" units="cm"/>
      <inkml:brushProperty name="color" value="#FFFFFF"/>
    </inkml:brush>
  </inkml:definitions>
  <inkml:trace contextRef="#ctx0" brushRef="#br0">1 351 24575,'0'1'0,"0"-1"0,0 0 0,0 1 0,0-1 0,0 0 0,1 1 0,-1-1 0,0 0 0,0 1 0,0-1 0,0 0 0,1 0 0,-1 1 0,0-1 0,0 0 0,1 0 0,-1 0 0,0 1 0,1-1 0,-1 0 0,0 0 0,0 0 0,1 0 0,-1 1 0,0-1 0,1 0 0,-1 0 0,0 0 0,1 0 0,-1 0 0,0 0 0,1 0 0,12 2 0,1 0 0,-1-1 0,0-1 0,27-2 0,-9 1 0,498-8 0,-171-18 0,-37 1 0,-58 26 0,-122 1 0,-114-3 0,1 0 0,40-10 0,37-4 0,185-25 0,-99 10 0,73 3 0,-161 18 0,-3 0 0,85-9 0,-74 7 0,165 3 0,-84 17 0,92 0 0,-87-5 0,-17 14 0,-10-2 0,-166-14 0,8-1 0,-1 1 0,1 0 0,20 5 0,-32-6 0,1 0 0,0 0 0,-1 0 0,1 1 0,-1-1 0,1 0 0,-1 0 0,1 1 0,-1-1 0,1 0 0,0 1 0,-1-1 0,0 1 0,1-1 0,-1 0 0,1 1 0,-1-1 0,0 1 0,1-1 0,-1 1 0,0-1 0,1 1 0,-1 0 0,0 0 0,0 0 0,0-1 0,0 1 0,0 0 0,-1-1 0,1 1 0,0 0 0,0-1 0,-1 1 0,1-1 0,-1 1 0,1-1 0,0 1 0,-1-1 0,1 1 0,-1-1 0,1 1 0,-1-1 0,1 1 0,-2-1 0,-3 4 0,-1-1 0,0 0 0,0 0 0,-1-1 0,1 0 0,-13 3 0,2 0 0,-87 28 0,15-4 0,-10 2 0,-149 40 0,-84-4 0,211-43 0,17-7 0,-49 12 0,107-18 0,-216 47 0,189-45 0,-118 5 0,160-18 0,31 0 0,-1 0 0,1 0 0,-1 0 0,0 0 0,1 0 0,-1 0 0,1 0 0,-1 0 0,1 0 0,-1 0 0,1 0 0,-1-1 0,1 1 0,-1 0 0,1 0 0,-1-1 0,1 1 0,-1 0 0,1 0 0,-1-1 0,2 0 0,1 0 0,-1 1 0,0-1 0,1 1 0,-1-1 0,1 1 0,0 0 0,-1-1 0,1 1 0,1 0 0,201-20 0,-2-6-164,62-9-655,46-3-164,36-4 0,845-117-1966,-831 109 1966,-49 11 0,-52 7 0,-56 9 0,-56 9 69,21 2 438,-150 11 723,-13 0 12,1 1 0,0-1 0,-1 2 0,1-1 1,9 2-1,-29 0 724,-388 3 3020,266-5-3091,-684 11 1301,772-10-2267,-60 4 1,91-4 53,0 2-1,1 0 1,-1 1 0,-17 7 0,32-10 0,-1 0 0,0 0 0,0 0 0,1 1 0,-1-1 0,-2 3 0,5-4 0,-1 0 1,1 0 0,0 1 0,0-1-1,0 0 1,0 0 0,0 0-1,0 0 1,0 0 0,-1 1 0,1-1-1,0 0 1,0 0 0,0 0-1,0 0 1,0 1 0,0-1-1,0 0 1,0 0 0,0 0 0,0 1-1,0-1 1,0 0 0,0 0-1,0 0 1,0 0 0,0 1 0,0-1-1,7 4 144,1-2 32,0 0 0,0-1 0,11 1 0,77 2 184,55-2-475,48-1-704,1740-4-3761,-1798 4 4580,-126-1 0,-1 1 0,20 3 0,-34-4 0,0 0 0,0 0 0,0 0 0,0 1 0,-1-1 0,1 0 0,0 0 0,0 0 0,0 0 0,0 0 0,0 0 0,0 0 0,0 0 0,0 0 0,0 0 0,0 0 0,0 0 0,0 0 0,0 1 0,0-1 0,0 0 0,0 0 0,0 0 0,0 0 0,0 0 0,0 0 0,0 0 0,0 0 0,0 0 0,0 1 0,0-1 0,0 0 0,0 0 0,0 0 0,0 0 0,0 0 0,0 0 0,0 0 0,0 0 0,0 0 0,0 0 0,0 1 0,0-1 0,0 0 0,0 0 0,0 0 0,0 0 0,0 0 0,0 0 0,1 0 0,-1 0 0,0 0 0,-26 6 0,-113 13 0,-155 20-164,-244 36-655,-165 23-164,-456 51-497,-9-11-187,727-87 882,26-2-198,144-18 24,136-13 234,123-15 644,9-1 39,6-1 39,0 0 1,1-1-1,-1 1 0,1-1 0,5 0 0,185 2 3,188-4-54,185-1-161,183-1 161,201 2 54,200-1 0,153 2 0,89 1-373,1252-3-796,-1552-4 1057,-222-5 112,-243-4 0,-228-1 164,-191 4 655,-164 9-347,-36 2-252,-9 2-217,0 0 0,0 0 0,0 0 4,0 0-4,0 0 0,0 0 0,0 0 4,0 0-4,0-1 0,0 1 0,0 0 0,0 0 1,0 0-1,0 0 0,0 0 0,0 0 0,0 0 1,0 0-1,0 0 0,0 0 0,0 0 49,1 0-49,-1 0 0,0 0 0,0 0 0,-84-3 203,-122 3-195,-125 1-11,-125 0 0,-137-7 0,-169-4 0,-195 0 0,-193 1-164,-3440-4-1701,3886 13 1865,230 0 164,197 1 655,154 2 164,108-1-492,29 0 1,92 4 491,112 8 0,130 5-162,131 8-649,126 1-170,108-4-166,90-7-655,57-5-164,2421-2-2787,-2724-12 3598,-162 1 334,-161 0 657,-175 1-338,-37 0 120,-62-2 61,12 1-440,-190-7 761,-142-3-139,-123 0-582,-82 2-237,-31 2-25,22 3-164,64 2-655,82 1-164,86 1 0,89 0 127,85 1 711,72-1 928,69-1-154,23-1-362,6 0-26,10-2 36,0 1-1,14-3 0,127-20 707,126-19 0,146-16-114,131-6-674,91 3-965,1952-100-3162,-2181 152 2949,-130 7 328,-117 4 1283,-106 3 127,-63-2-532,-8 1 27,-38 0 354,-133 2 379,-147-1-150,-147 0-613,-116 0-205,-83 8-15,-1792 144-2949,2086-110 2079,109-8 505,89-9 478,121-19 191,23-3 445,-39 9 1,69-11-259,16-2 1,160-11 1054,-82 4-1126,206-16 476,97-13-424,-53 1-457,692-61-1700,-629 66 1533,-71 4-12,-81 4-655,-78 6-75,-72 6 431,-73 5 441,-25 2 102,-5 0 45,-15-2 237,-22-2 1,-141-13 620,-145-3-122,-137 3-529,-116 6-454,-85 11-538,-631 21-345,-2 35-1128,856-25 1195,94-4 303,74-8 681,69-5 671,64-6-144,58-4 307,58-5 108,27 1-761,45-7 524,91-7 232,85-5 0,81-6 1,74-2-329,62-7-1311,52-6-327,2088-78-3932,-2273 116 4163,-99-1 855,-25-1 2044,-193 6-1745,-23 0 65,-61 0 516,-54 1 0,-55-1 0,-33 1-38,-550-1-314,559 2-1450,40 6-141,38 4 233,-35 18 1498,144-20-73,34-7-269,10-1 54,51-8 500,81-13 0,119-16-328,134-13-1310,109-11-386,9 1-233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3T04:16:05.717"/>
    </inkml:context>
    <inkml:brush xml:id="br0">
      <inkml:brushProperty name="width" value="0.35" units="cm"/>
      <inkml:brushProperty name="height" value="0.35" units="cm"/>
      <inkml:brushProperty name="color" value="#FFFFFF"/>
    </inkml:brush>
  </inkml:definitions>
  <inkml:trace contextRef="#ctx0" brushRef="#br0">1 0 24575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689D3D-0554-3D47-BACE-263E4621E330}" type="datetimeFigureOut">
              <a:rPr lang="en-US" smtClean="0"/>
              <a:t>11/22/2022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AA6221-7E78-274C-BFA0-DCC3C658E038}" type="slidenum">
              <a:rPr lang="en-US" smtClean="0"/>
              <a:t>‹#›</a:t>
            </a:fld>
            <a:endParaRPr lang="en-US"/>
          </a:p>
        </p:txBody>
      </p:sp>
    </p:spTree>
    <p:extLst>
      <p:ext uri="{BB962C8B-B14F-4D97-AF65-F5344CB8AC3E}">
        <p14:creationId xmlns:p14="http://schemas.microsoft.com/office/powerpoint/2010/main" val="2973560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D6CD99-D899-354E-B09E-60AE4B35F842}" type="slidenum">
              <a:rPr lang="en-US" smtClean="0"/>
              <a:t>2</a:t>
            </a:fld>
            <a:endParaRPr lang="en-US"/>
          </a:p>
        </p:txBody>
      </p:sp>
    </p:spTree>
    <p:extLst>
      <p:ext uri="{BB962C8B-B14F-4D97-AF65-F5344CB8AC3E}">
        <p14:creationId xmlns:p14="http://schemas.microsoft.com/office/powerpoint/2010/main" val="883526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rPr>
              <a:t>Consensus Clustering (some stuff mentioned on text slide):</a:t>
            </a:r>
          </a:p>
          <a:p>
            <a:r>
              <a:rPr lang="en-US" sz="1800" dirty="0">
                <a:effectLst/>
                <a:latin typeface="Cambria" panose="02040503050406030204" pitchFamily="18" charset="0"/>
                <a:ea typeface="Cambria" panose="02040503050406030204" pitchFamily="18" charset="0"/>
                <a:cs typeface="Cambria" panose="02040503050406030204" pitchFamily="18" charset="0"/>
              </a:rPr>
              <a:t>our delta area graph no appreciable difference in consensus beyond k-3</a:t>
            </a:r>
            <a:endParaRPr lang="en-US" sz="1800" dirty="0">
              <a:effectLst/>
              <a:latin typeface="Calibri" panose="020F0502020204030204" pitchFamily="34" charset="0"/>
              <a:ea typeface="Cambria" panose="02040503050406030204" pitchFamily="18" charset="0"/>
              <a:cs typeface="Cambria" panose="02040503050406030204" pitchFamily="18" charset="0"/>
            </a:endParaRPr>
          </a:p>
          <a:p>
            <a:r>
              <a:rPr lang="en-US" sz="1800" dirty="0">
                <a:effectLst/>
                <a:latin typeface="Cambria" panose="02040503050406030204" pitchFamily="18" charset="0"/>
                <a:ea typeface="Cambria" panose="02040503050406030204" pitchFamily="18" charset="0"/>
                <a:cs typeface="Cambria" panose="02040503050406030204" pitchFamily="18" charset="0"/>
              </a:rPr>
              <a:t>The consensus clustering graph shows a majority of membership in one group with a smaller group and an even smaller group next to that</a:t>
            </a:r>
          </a:p>
          <a:p>
            <a:r>
              <a:rPr lang="en-US" sz="1800" dirty="0">
                <a:effectLst/>
                <a:latin typeface="Cambria" panose="02040503050406030204" pitchFamily="18" charset="0"/>
                <a:ea typeface="Cambria" panose="02040503050406030204" pitchFamily="18" charset="0"/>
                <a:cs typeface="Cambria" panose="02040503050406030204" pitchFamily="18" charset="0"/>
              </a:rPr>
              <a:t>With an increase to a cluster number of 4, the appearance of a larger group emerges. This group is possibly analogous to the nested group that appeared in the k=4 </a:t>
            </a:r>
            <a:r>
              <a:rPr lang="en-US" sz="1800" dirty="0" err="1">
                <a:effectLst/>
                <a:latin typeface="Cambria" panose="02040503050406030204" pitchFamily="18" charset="0"/>
                <a:ea typeface="Cambria" panose="02040503050406030204" pitchFamily="18" charset="0"/>
                <a:cs typeface="Cambria" panose="02040503050406030204" pitchFamily="18" charset="0"/>
              </a:rPr>
              <a:t>kmeans</a:t>
            </a:r>
            <a:r>
              <a:rPr lang="en-US" sz="1800" dirty="0">
                <a:effectLst/>
                <a:latin typeface="Cambria" panose="02040503050406030204" pitchFamily="18" charset="0"/>
                <a:ea typeface="Cambria" panose="02040503050406030204" pitchFamily="18" charset="0"/>
                <a:cs typeface="Cambria" panose="02040503050406030204" pitchFamily="18" charset="0"/>
              </a:rPr>
              <a:t> clustering</a:t>
            </a:r>
            <a:endParaRPr lang="en-US" sz="1800" dirty="0">
              <a:effectLst/>
              <a:latin typeface="Calibri" panose="020F0502020204030204" pitchFamily="34" charset="0"/>
              <a:ea typeface="Calibri" panose="020F0502020204030204" pitchFamily="34" charset="0"/>
            </a:endParaRPr>
          </a:p>
        </p:txBody>
      </p:sp>
      <p:sp>
        <p:nvSpPr>
          <p:cNvPr id="4" name="Slide Number Placeholder 3"/>
          <p:cNvSpPr>
            <a:spLocks noGrp="1"/>
          </p:cNvSpPr>
          <p:nvPr>
            <p:ph type="sldNum" sz="quarter" idx="10"/>
          </p:nvPr>
        </p:nvSpPr>
        <p:spPr/>
        <p:txBody>
          <a:bodyPr/>
          <a:lstStyle/>
          <a:p>
            <a:fld id="{8AD6CD99-D899-354E-B09E-60AE4B35F842}" type="slidenum">
              <a:rPr lang="en-US" smtClean="0"/>
              <a:t>11</a:t>
            </a:fld>
            <a:endParaRPr lang="en-US"/>
          </a:p>
        </p:txBody>
      </p:sp>
    </p:spTree>
    <p:extLst>
      <p:ext uri="{BB962C8B-B14F-4D97-AF65-F5344CB8AC3E}">
        <p14:creationId xmlns:p14="http://schemas.microsoft.com/office/powerpoint/2010/main" val="9008371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2800" b="0" i="0" dirty="0">
                <a:solidFill>
                  <a:srgbClr val="DCDDDE"/>
                </a:solidFill>
                <a:effectLst/>
                <a:latin typeface="Whitney"/>
              </a:rPr>
              <a:t>alluvial plot</a:t>
            </a:r>
            <a:endParaRPr lang="en-US" sz="1800" dirty="0">
              <a:effectLst/>
              <a:latin typeface="Calibri" panose="020F0502020204030204" pitchFamily="34" charset="0"/>
              <a:ea typeface="Calibri" panose="020F0502020204030204" pitchFamily="34" charset="0"/>
            </a:endParaRPr>
          </a:p>
        </p:txBody>
      </p:sp>
      <p:sp>
        <p:nvSpPr>
          <p:cNvPr id="4" name="Slide Number Placeholder 3"/>
          <p:cNvSpPr>
            <a:spLocks noGrp="1"/>
          </p:cNvSpPr>
          <p:nvPr>
            <p:ph type="sldNum" sz="quarter" idx="10"/>
          </p:nvPr>
        </p:nvSpPr>
        <p:spPr/>
        <p:txBody>
          <a:bodyPr/>
          <a:lstStyle/>
          <a:p>
            <a:fld id="{8AD6CD99-D899-354E-B09E-60AE4B35F842}" type="slidenum">
              <a:rPr lang="en-US" smtClean="0"/>
              <a:t>12</a:t>
            </a:fld>
            <a:endParaRPr lang="en-US"/>
          </a:p>
        </p:txBody>
      </p:sp>
    </p:spTree>
    <p:extLst>
      <p:ext uri="{BB962C8B-B14F-4D97-AF65-F5344CB8AC3E}">
        <p14:creationId xmlns:p14="http://schemas.microsoft.com/office/powerpoint/2010/main" val="2188891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D6CD99-D899-354E-B09E-60AE4B35F842}" type="slidenum">
              <a:rPr lang="en-US" smtClean="0"/>
              <a:t>13</a:t>
            </a:fld>
            <a:endParaRPr lang="en-US"/>
          </a:p>
        </p:txBody>
      </p:sp>
    </p:spTree>
    <p:extLst>
      <p:ext uri="{BB962C8B-B14F-4D97-AF65-F5344CB8AC3E}">
        <p14:creationId xmlns:p14="http://schemas.microsoft.com/office/powerpoint/2010/main" val="10394483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D6CD99-D899-354E-B09E-60AE4B35F842}" type="slidenum">
              <a:rPr lang="en-US" smtClean="0"/>
              <a:t>14</a:t>
            </a:fld>
            <a:endParaRPr lang="en-US"/>
          </a:p>
        </p:txBody>
      </p:sp>
    </p:spTree>
    <p:extLst>
      <p:ext uri="{BB962C8B-B14F-4D97-AF65-F5344CB8AC3E}">
        <p14:creationId xmlns:p14="http://schemas.microsoft.com/office/powerpoint/2010/main" val="1532853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PCA Plot</a:t>
            </a:r>
          </a:p>
          <a:p>
            <a:endParaRPr lang="en-US" dirty="0"/>
          </a:p>
        </p:txBody>
      </p:sp>
      <p:sp>
        <p:nvSpPr>
          <p:cNvPr id="4" name="Slide Number Placeholder 3"/>
          <p:cNvSpPr>
            <a:spLocks noGrp="1"/>
          </p:cNvSpPr>
          <p:nvPr>
            <p:ph type="sldNum" sz="quarter" idx="10"/>
          </p:nvPr>
        </p:nvSpPr>
        <p:spPr/>
        <p:txBody>
          <a:bodyPr/>
          <a:lstStyle/>
          <a:p>
            <a:fld id="{8AD6CD99-D899-354E-B09E-60AE4B35F842}" type="slidenum">
              <a:rPr lang="en-US" smtClean="0"/>
              <a:t>3</a:t>
            </a:fld>
            <a:endParaRPr lang="en-US"/>
          </a:p>
        </p:txBody>
      </p:sp>
    </p:spTree>
    <p:extLst>
      <p:ext uri="{BB962C8B-B14F-4D97-AF65-F5344CB8AC3E}">
        <p14:creationId xmlns:p14="http://schemas.microsoft.com/office/powerpoint/2010/main" val="1033017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D6CD99-D899-354E-B09E-60AE4B35F842}" type="slidenum">
              <a:rPr lang="en-US" smtClean="0"/>
              <a:t>4</a:t>
            </a:fld>
            <a:endParaRPr lang="en-US"/>
          </a:p>
        </p:txBody>
      </p:sp>
    </p:spTree>
    <p:extLst>
      <p:ext uri="{BB962C8B-B14F-4D97-AF65-F5344CB8AC3E}">
        <p14:creationId xmlns:p14="http://schemas.microsoft.com/office/powerpoint/2010/main" val="17207935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Normalized count of survival groups</a:t>
            </a:r>
          </a:p>
        </p:txBody>
      </p:sp>
      <p:sp>
        <p:nvSpPr>
          <p:cNvPr id="4" name="Slide Number Placeholder 3"/>
          <p:cNvSpPr>
            <a:spLocks noGrp="1"/>
          </p:cNvSpPr>
          <p:nvPr>
            <p:ph type="sldNum" sz="quarter" idx="10"/>
          </p:nvPr>
        </p:nvSpPr>
        <p:spPr/>
        <p:txBody>
          <a:bodyPr/>
          <a:lstStyle/>
          <a:p>
            <a:fld id="{8AD6CD99-D899-354E-B09E-60AE4B35F842}" type="slidenum">
              <a:rPr lang="en-US" smtClean="0"/>
              <a:t>5</a:t>
            </a:fld>
            <a:endParaRPr lang="en-US"/>
          </a:p>
        </p:txBody>
      </p:sp>
    </p:spTree>
    <p:extLst>
      <p:ext uri="{BB962C8B-B14F-4D97-AF65-F5344CB8AC3E}">
        <p14:creationId xmlns:p14="http://schemas.microsoft.com/office/powerpoint/2010/main" val="3636285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D6CD99-D899-354E-B09E-60AE4B35F842}" type="slidenum">
              <a:rPr lang="en-US" smtClean="0"/>
              <a:t>6</a:t>
            </a:fld>
            <a:endParaRPr lang="en-US"/>
          </a:p>
        </p:txBody>
      </p:sp>
    </p:spTree>
    <p:extLst>
      <p:ext uri="{BB962C8B-B14F-4D97-AF65-F5344CB8AC3E}">
        <p14:creationId xmlns:p14="http://schemas.microsoft.com/office/powerpoint/2010/main" val="4012095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Times New Roman" panose="02020603050405020304" pitchFamily="18" charset="0"/>
              </a:rPr>
              <a:t>The heatmap was also created to help us find any changes in gene expression of the different survivors in our sample.</a:t>
            </a:r>
            <a:endParaRPr lang="en-US" b="0" i="0" dirty="0">
              <a:solidFill>
                <a:srgbClr val="DCDDDE"/>
              </a:solidFill>
              <a:effectLst/>
              <a:latin typeface="Whitney"/>
            </a:endParaRPr>
          </a:p>
          <a:p>
            <a:endParaRPr lang="en-US" b="0" i="0" dirty="0">
              <a:solidFill>
                <a:srgbClr val="DCDDDE"/>
              </a:solidFill>
              <a:effectLst/>
              <a:latin typeface="Whitney"/>
            </a:endParaRPr>
          </a:p>
          <a:p>
            <a:r>
              <a:rPr lang="en-US" b="0" i="0" dirty="0">
                <a:solidFill>
                  <a:srgbClr val="DCDDDE"/>
                </a:solidFill>
                <a:effectLst/>
                <a:latin typeface="Whitney"/>
              </a:rPr>
              <a:t>This heatmap exhibits a clear distinction between two primary groups of samples on the basis of the top 200 differential expressed genes in our data.</a:t>
            </a:r>
          </a:p>
          <a:p>
            <a:endParaRPr lang="en-US" b="0" i="0" dirty="0">
              <a:solidFill>
                <a:srgbClr val="DCDDDE"/>
              </a:solidFill>
              <a:effectLst/>
              <a:latin typeface="Whitney"/>
            </a:endParaRPr>
          </a:p>
          <a:p>
            <a:r>
              <a:rPr lang="en-US" b="0" i="0" dirty="0">
                <a:solidFill>
                  <a:srgbClr val="DCDDDE"/>
                </a:solidFill>
                <a:effectLst/>
                <a:latin typeface="Whitney"/>
              </a:rPr>
              <a:t>The group on the right, with sample title beginning with M, is composed entirely of long term survivors. But the left group also contains long term survivors as well, although that wouldn’t be able to be inferred by the heatmap.</a:t>
            </a:r>
            <a:endParaRPr lang="en-US" dirty="0"/>
          </a:p>
        </p:txBody>
      </p:sp>
      <p:sp>
        <p:nvSpPr>
          <p:cNvPr id="4" name="Slide Number Placeholder 3"/>
          <p:cNvSpPr>
            <a:spLocks noGrp="1"/>
          </p:cNvSpPr>
          <p:nvPr>
            <p:ph type="sldNum" sz="quarter" idx="10"/>
          </p:nvPr>
        </p:nvSpPr>
        <p:spPr/>
        <p:txBody>
          <a:bodyPr/>
          <a:lstStyle/>
          <a:p>
            <a:fld id="{8AD6CD99-D899-354E-B09E-60AE4B35F842}" type="slidenum">
              <a:rPr lang="en-US" smtClean="0"/>
              <a:t>7</a:t>
            </a:fld>
            <a:endParaRPr lang="en-US"/>
          </a:p>
        </p:txBody>
      </p:sp>
    </p:spTree>
    <p:extLst>
      <p:ext uri="{BB962C8B-B14F-4D97-AF65-F5344CB8AC3E}">
        <p14:creationId xmlns:p14="http://schemas.microsoft.com/office/powerpoint/2010/main" val="19621776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Times New Roman" panose="02020603050405020304" pitchFamily="18" charset="0"/>
              </a:rPr>
              <a:t>The volcano plot helped us quickly identify whether certain gene expressions in long-term survivors are more biologically significant than those found in short- and moderate-term survivors</a:t>
            </a:r>
          </a:p>
          <a:p>
            <a:endParaRPr lang="en-US" dirty="0"/>
          </a:p>
          <a:p>
            <a:r>
              <a:rPr lang="en-US" dirty="0"/>
              <a:t>This volcano plot is comparing the statistical significance, p-value, to the fold change, </a:t>
            </a:r>
            <a:r>
              <a:rPr lang="en-US" b="0" i="0" dirty="0">
                <a:solidFill>
                  <a:srgbClr val="DCDDDE"/>
                </a:solidFill>
                <a:effectLst/>
                <a:latin typeface="Whitney"/>
              </a:rPr>
              <a:t>magnitude/amount of change. </a:t>
            </a:r>
          </a:p>
          <a:p>
            <a:endParaRPr lang="en-US" b="0" i="0" dirty="0">
              <a:solidFill>
                <a:srgbClr val="DCDDDE"/>
              </a:solidFill>
              <a:effectLst/>
              <a:latin typeface="Whitney"/>
            </a:endParaRPr>
          </a:p>
          <a:p>
            <a:r>
              <a:rPr lang="en-US" b="0" i="0" dirty="0">
                <a:solidFill>
                  <a:srgbClr val="DCDDDE"/>
                </a:solidFill>
                <a:effectLst/>
                <a:latin typeface="Whitney"/>
              </a:rPr>
              <a:t>Here we see which of the 57,000 genes simultaneously have large fold changes and are also statistically significant</a:t>
            </a:r>
          </a:p>
          <a:p>
            <a:endParaRPr lang="en-US" b="0" i="0" dirty="0">
              <a:solidFill>
                <a:srgbClr val="DCDDDE"/>
              </a:solidFill>
              <a:effectLst/>
              <a:latin typeface="Whitney"/>
            </a:endParaRPr>
          </a:p>
          <a:p>
            <a:r>
              <a:rPr lang="en-US" b="0" i="0" dirty="0">
                <a:solidFill>
                  <a:srgbClr val="DCDDDE"/>
                </a:solidFill>
                <a:effectLst/>
                <a:latin typeface="Whitney"/>
              </a:rPr>
              <a:t>These genes that fall into that category are more biologically significant genes</a:t>
            </a:r>
          </a:p>
          <a:p>
            <a:r>
              <a:rPr lang="en-US" b="0" i="0" dirty="0">
                <a:solidFill>
                  <a:srgbClr val="DCDDDE"/>
                </a:solidFill>
                <a:effectLst/>
                <a:latin typeface="Whitney"/>
              </a:rPr>
              <a:t>Top right most significant</a:t>
            </a:r>
            <a:r>
              <a:rPr lang="en-US" dirty="0"/>
              <a:t>  (Click again for circle fade in animation)</a:t>
            </a:r>
          </a:p>
        </p:txBody>
      </p:sp>
      <p:sp>
        <p:nvSpPr>
          <p:cNvPr id="4" name="Slide Number Placeholder 3"/>
          <p:cNvSpPr>
            <a:spLocks noGrp="1"/>
          </p:cNvSpPr>
          <p:nvPr>
            <p:ph type="sldNum" sz="quarter" idx="10"/>
          </p:nvPr>
        </p:nvSpPr>
        <p:spPr/>
        <p:txBody>
          <a:bodyPr/>
          <a:lstStyle/>
          <a:p>
            <a:fld id="{8AD6CD99-D899-354E-B09E-60AE4B35F842}" type="slidenum">
              <a:rPr lang="en-US" smtClean="0"/>
              <a:t>8</a:t>
            </a:fld>
            <a:endParaRPr lang="en-US"/>
          </a:p>
        </p:txBody>
      </p:sp>
    </p:spTree>
    <p:extLst>
      <p:ext uri="{BB962C8B-B14F-4D97-AF65-F5344CB8AC3E}">
        <p14:creationId xmlns:p14="http://schemas.microsoft.com/office/powerpoint/2010/main" val="42221698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D6CD99-D899-354E-B09E-60AE4B35F842}" type="slidenum">
              <a:rPr lang="en-US" smtClean="0"/>
              <a:t>9</a:t>
            </a:fld>
            <a:endParaRPr lang="en-US"/>
          </a:p>
        </p:txBody>
      </p:sp>
    </p:spTree>
    <p:extLst>
      <p:ext uri="{BB962C8B-B14F-4D97-AF65-F5344CB8AC3E}">
        <p14:creationId xmlns:p14="http://schemas.microsoft.com/office/powerpoint/2010/main" val="37093544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err="1"/>
              <a:t>Kmeans</a:t>
            </a:r>
            <a:r>
              <a:rPr lang="en-US" dirty="0"/>
              <a:t> clustering plots </a:t>
            </a:r>
            <a:r>
              <a:rPr lang="en-US" sz="1200" dirty="0">
                <a:effectLst/>
                <a:latin typeface="Calibri" panose="020F0502020204030204" pitchFamily="34" charset="0"/>
                <a:ea typeface="Calibri" panose="020F0502020204030204" pitchFamily="34" charset="0"/>
              </a:rPr>
              <a:t>(some stuff mentioned on text slide)</a:t>
            </a:r>
            <a:r>
              <a:rPr lang="en-US" dirty="0"/>
              <a:t>:</a:t>
            </a:r>
          </a:p>
          <a:p>
            <a:r>
              <a:rPr lang="en-US" sz="1800" dirty="0">
                <a:effectLst/>
                <a:latin typeface="Cambria" panose="02040503050406030204" pitchFamily="18" charset="0"/>
                <a:ea typeface="Cambria" panose="02040503050406030204" pitchFamily="18" charset="0"/>
                <a:cs typeface="Cambria" panose="02040503050406030204" pitchFamily="18" charset="0"/>
              </a:rPr>
              <a:t>initial cluster number of 2, one small cluster is nested within a cluster that was much larger in terms of area and membership (left)</a:t>
            </a:r>
          </a:p>
          <a:p>
            <a:r>
              <a:rPr lang="en-US" sz="1800" dirty="0">
                <a:effectLst/>
                <a:latin typeface="Cambria" panose="02040503050406030204" pitchFamily="18" charset="0"/>
                <a:ea typeface="Cambria" panose="02040503050406030204" pitchFamily="18" charset="0"/>
                <a:cs typeface="Cambria" panose="02040503050406030204" pitchFamily="18" charset="0"/>
              </a:rPr>
              <a:t>With k=3, the small nested cluster persists, but the larger cluster is split into two. As in the previous case, there is a cluster with a membership that is much larger than the other clusters (middle)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mbria" panose="02040503050406030204" pitchFamily="18" charset="0"/>
                <a:ea typeface="Cambria" panose="02040503050406030204" pitchFamily="18" charset="0"/>
                <a:cs typeface="Cambria" panose="02040503050406030204" pitchFamily="18" charset="0"/>
              </a:rPr>
              <a:t>The same pattern can be </a:t>
            </a:r>
            <a:r>
              <a:rPr lang="en-US" sz="1800" dirty="0" err="1">
                <a:effectLst/>
                <a:latin typeface="Cambria" panose="02040503050406030204" pitchFamily="18" charset="0"/>
                <a:ea typeface="Cambria" panose="02040503050406030204" pitchFamily="18" charset="0"/>
                <a:cs typeface="Cambria" panose="02040503050406030204" pitchFamily="18" charset="0"/>
              </a:rPr>
              <a:t>oberved</a:t>
            </a:r>
            <a:r>
              <a:rPr lang="en-US" sz="1800" dirty="0">
                <a:effectLst/>
                <a:latin typeface="Cambria" panose="02040503050406030204" pitchFamily="18" charset="0"/>
                <a:ea typeface="Cambria" panose="02040503050406030204" pitchFamily="18" charset="0"/>
                <a:cs typeface="Cambria" panose="02040503050406030204" pitchFamily="18" charset="0"/>
              </a:rPr>
              <a:t> for k=4 (right)</a:t>
            </a:r>
            <a:endParaRPr lang="en-US" sz="1800" dirty="0">
              <a:effectLst/>
              <a:latin typeface="Calibri" panose="020F0502020204030204" pitchFamily="34" charset="0"/>
              <a:ea typeface="Calibri" panose="020F0502020204030204" pitchFamily="34" charset="0"/>
            </a:endParaRPr>
          </a:p>
        </p:txBody>
      </p:sp>
      <p:sp>
        <p:nvSpPr>
          <p:cNvPr id="4" name="Slide Number Placeholder 3"/>
          <p:cNvSpPr>
            <a:spLocks noGrp="1"/>
          </p:cNvSpPr>
          <p:nvPr>
            <p:ph type="sldNum" sz="quarter" idx="10"/>
          </p:nvPr>
        </p:nvSpPr>
        <p:spPr/>
        <p:txBody>
          <a:bodyPr/>
          <a:lstStyle/>
          <a:p>
            <a:fld id="{8AD6CD99-D899-354E-B09E-60AE4B35F842}" type="slidenum">
              <a:rPr lang="en-US" smtClean="0"/>
              <a:t>10</a:t>
            </a:fld>
            <a:endParaRPr lang="en-US"/>
          </a:p>
        </p:txBody>
      </p:sp>
    </p:spTree>
    <p:extLst>
      <p:ext uri="{BB962C8B-B14F-4D97-AF65-F5344CB8AC3E}">
        <p14:creationId xmlns:p14="http://schemas.microsoft.com/office/powerpoint/2010/main" val="1613157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1A19DC-EA9E-8043-800F-9EBA07805828}"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AA72E-FAB7-2F4B-9658-17809024083A}" type="slidenum">
              <a:rPr lang="en-US" smtClean="0"/>
              <a:t>‹#›</a:t>
            </a:fld>
            <a:endParaRPr lang="en-US"/>
          </a:p>
        </p:txBody>
      </p:sp>
    </p:spTree>
    <p:extLst>
      <p:ext uri="{BB962C8B-B14F-4D97-AF65-F5344CB8AC3E}">
        <p14:creationId xmlns:p14="http://schemas.microsoft.com/office/powerpoint/2010/main" val="4116072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A19DC-EA9E-8043-800F-9EBA07805828}"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AA72E-FAB7-2F4B-9658-17809024083A}" type="slidenum">
              <a:rPr lang="en-US" smtClean="0"/>
              <a:t>‹#›</a:t>
            </a:fld>
            <a:endParaRPr lang="en-US"/>
          </a:p>
        </p:txBody>
      </p:sp>
    </p:spTree>
    <p:extLst>
      <p:ext uri="{BB962C8B-B14F-4D97-AF65-F5344CB8AC3E}">
        <p14:creationId xmlns:p14="http://schemas.microsoft.com/office/powerpoint/2010/main" val="3759476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A19DC-EA9E-8043-800F-9EBA07805828}"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AA72E-FAB7-2F4B-9658-17809024083A}" type="slidenum">
              <a:rPr lang="en-US" smtClean="0"/>
              <a:t>‹#›</a:t>
            </a:fld>
            <a:endParaRPr lang="en-US"/>
          </a:p>
        </p:txBody>
      </p:sp>
    </p:spTree>
    <p:extLst>
      <p:ext uri="{BB962C8B-B14F-4D97-AF65-F5344CB8AC3E}">
        <p14:creationId xmlns:p14="http://schemas.microsoft.com/office/powerpoint/2010/main" val="15643576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6" name="Title 18">
            <a:extLst>
              <a:ext uri="{FF2B5EF4-FFF2-40B4-BE49-F238E27FC236}">
                <a16:creationId xmlns:a16="http://schemas.microsoft.com/office/drawing/2014/main" id="{49F300AA-822B-4643-8DC2-3D205B78C90F}"/>
              </a:ext>
            </a:extLst>
          </p:cNvPr>
          <p:cNvSpPr>
            <a:spLocks noGrp="1"/>
          </p:cNvSpPr>
          <p:nvPr>
            <p:ph type="title"/>
          </p:nvPr>
        </p:nvSpPr>
        <p:spPr>
          <a:xfrm>
            <a:off x="652672" y="492868"/>
            <a:ext cx="10515600" cy="975410"/>
          </a:xfrm>
        </p:spPr>
        <p:txBody>
          <a:bodyPr anchor="b">
            <a:normAutofit/>
          </a:bodyPr>
          <a:lstStyle>
            <a:lvl1pPr>
              <a:defRPr sz="1575" b="1" i="0">
                <a:solidFill>
                  <a:schemeClr val="accent2"/>
                </a:solidFill>
                <a:latin typeface="Gentona SemiBold" pitchFamily="2" charset="77"/>
              </a:defRPr>
            </a:lvl1pPr>
          </a:lstStyle>
          <a:p>
            <a:r>
              <a:rPr lang="en-US"/>
              <a:t>Click to edit Master title style</a:t>
            </a:r>
            <a:endParaRPr lang="en-US" dirty="0"/>
          </a:p>
        </p:txBody>
      </p:sp>
      <p:sp>
        <p:nvSpPr>
          <p:cNvPr id="7" name="Text Placeholder 20">
            <a:extLst>
              <a:ext uri="{FF2B5EF4-FFF2-40B4-BE49-F238E27FC236}">
                <a16:creationId xmlns:a16="http://schemas.microsoft.com/office/drawing/2014/main" id="{B8949BA5-F6D9-3040-9A5F-DB073A7FDD55}"/>
              </a:ext>
            </a:extLst>
          </p:cNvPr>
          <p:cNvSpPr>
            <a:spLocks noGrp="1"/>
          </p:cNvSpPr>
          <p:nvPr>
            <p:ph type="body" sz="quarter" idx="10"/>
          </p:nvPr>
        </p:nvSpPr>
        <p:spPr>
          <a:xfrm>
            <a:off x="1384853" y="1863435"/>
            <a:ext cx="9957600" cy="4676505"/>
          </a:xfrm>
        </p:spPr>
        <p:txBody>
          <a:bodyPr>
            <a:normAutofit/>
          </a:bodyPr>
          <a:lstStyle>
            <a:lvl1pPr marL="0" indent="0">
              <a:buFont typeface="Arial" panose="020B0604020202020204" pitchFamily="34" charset="0"/>
              <a:buNone/>
              <a:defRPr sz="1200">
                <a:solidFill>
                  <a:srgbClr val="002060"/>
                </a:solidFill>
              </a:defRPr>
            </a:lvl1pPr>
            <a:lvl2pPr marL="342884" indent="0">
              <a:buFont typeface="Arial" panose="020B0604020202020204" pitchFamily="34" charset="0"/>
              <a:buNone/>
              <a:defRPr sz="1050">
                <a:solidFill>
                  <a:srgbClr val="002060"/>
                </a:solidFill>
              </a:defRPr>
            </a:lvl2pPr>
            <a:lvl3pPr marL="685766" indent="0">
              <a:buFont typeface="Arial" panose="020B0604020202020204" pitchFamily="34" charset="0"/>
              <a:buNone/>
              <a:defRPr sz="1000">
                <a:solidFill>
                  <a:srgbClr val="002060"/>
                </a:solidFill>
              </a:defRPr>
            </a:lvl3pPr>
            <a:lvl4pPr marL="1028649" indent="0">
              <a:buFont typeface="Arial" panose="020B0604020202020204" pitchFamily="34" charset="0"/>
              <a:buNone/>
              <a:defRPr sz="900">
                <a:solidFill>
                  <a:srgbClr val="002060"/>
                </a:solidFill>
              </a:defRPr>
            </a:lvl4pPr>
            <a:lvl5pPr marL="1371532" indent="0">
              <a:buFont typeface="Arial" panose="020B0604020202020204" pitchFamily="34" charset="0"/>
              <a:buNone/>
              <a:defRPr sz="800">
                <a:solidFill>
                  <a:srgbClr val="00206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0A6B1E57-E9CF-2945-BCFE-4A98A81A8164}"/>
              </a:ext>
            </a:extLst>
          </p:cNvPr>
          <p:cNvCxnSpPr/>
          <p:nvPr userDrawn="1"/>
        </p:nvCxnSpPr>
        <p:spPr>
          <a:xfrm>
            <a:off x="0" y="1468278"/>
            <a:ext cx="4505093" cy="0"/>
          </a:xfrm>
          <a:prstGeom prst="line">
            <a:avLst/>
          </a:prstGeom>
          <a:ln w="12700">
            <a:solidFill>
              <a:srgbClr val="F37021"/>
            </a:solidFill>
          </a:ln>
        </p:spPr>
        <p:style>
          <a:lnRef idx="1">
            <a:schemeClr val="accent1"/>
          </a:lnRef>
          <a:fillRef idx="0">
            <a:schemeClr val="accent1"/>
          </a:fillRef>
          <a:effectRef idx="0">
            <a:schemeClr val="accent1"/>
          </a:effectRef>
          <a:fontRef idx="minor">
            <a:schemeClr val="tx1"/>
          </a:fontRef>
        </p:style>
      </p:cxnSp>
      <p:sp>
        <p:nvSpPr>
          <p:cNvPr id="9" name="Text Placeholder 35">
            <a:extLst>
              <a:ext uri="{FF2B5EF4-FFF2-40B4-BE49-F238E27FC236}">
                <a16:creationId xmlns:a16="http://schemas.microsoft.com/office/drawing/2014/main" id="{AFE1BB7D-11C8-384B-8F64-BFA990714177}"/>
              </a:ext>
            </a:extLst>
          </p:cNvPr>
          <p:cNvSpPr>
            <a:spLocks noGrp="1"/>
          </p:cNvSpPr>
          <p:nvPr>
            <p:ph type="body" sz="quarter" idx="12" hasCustomPrompt="1"/>
          </p:nvPr>
        </p:nvSpPr>
        <p:spPr>
          <a:xfrm>
            <a:off x="3" y="176621"/>
            <a:ext cx="10856068" cy="316248"/>
          </a:xfrm>
        </p:spPr>
        <p:txBody>
          <a:bodyPr>
            <a:normAutofit/>
          </a:bodyPr>
          <a:lstStyle>
            <a:lvl1pPr algn="ctr">
              <a:defRPr sz="1050" b="1" i="0" spc="225">
                <a:solidFill>
                  <a:schemeClr val="accent5"/>
                </a:solidFill>
                <a:latin typeface="Gentona SemiBold" pitchFamily="2" charset="77"/>
              </a:defRPr>
            </a:lvl1pPr>
          </a:lstStyle>
          <a:p>
            <a:pPr lvl="0"/>
            <a:r>
              <a:rPr lang="en-US" dirty="0"/>
              <a:t>CLICK TO EDIT MASTER TEXT STYLES</a:t>
            </a:r>
          </a:p>
        </p:txBody>
      </p:sp>
      <p:sp>
        <p:nvSpPr>
          <p:cNvPr id="10" name="Slide Number Placeholder 9">
            <a:extLst>
              <a:ext uri="{FF2B5EF4-FFF2-40B4-BE49-F238E27FC236}">
                <a16:creationId xmlns:a16="http://schemas.microsoft.com/office/drawing/2014/main" id="{EC47E0AD-5A17-784E-A861-59DEF2D715D4}"/>
              </a:ext>
            </a:extLst>
          </p:cNvPr>
          <p:cNvSpPr>
            <a:spLocks noGrp="1"/>
          </p:cNvSpPr>
          <p:nvPr>
            <p:ph type="sldNum" sz="quarter" idx="13"/>
          </p:nvPr>
        </p:nvSpPr>
        <p:spPr/>
        <p:txBody>
          <a:bodyPr/>
          <a:lstStyle/>
          <a:p>
            <a:fld id="{F2720FCF-2D84-8E4C-B05E-7411062F1B0B}" type="slidenum">
              <a:rPr lang="en-US" smtClean="0"/>
              <a:pPr/>
              <a:t>‹#›</a:t>
            </a:fld>
            <a:endParaRPr lang="en-US"/>
          </a:p>
        </p:txBody>
      </p:sp>
      <p:pic>
        <p:nvPicPr>
          <p:cNvPr id="12" name="Picture 11">
            <a:extLst>
              <a:ext uri="{FF2B5EF4-FFF2-40B4-BE49-F238E27FC236}">
                <a16:creationId xmlns:a16="http://schemas.microsoft.com/office/drawing/2014/main" id="{434B2FE3-8318-C142-B031-245993ACDFD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822857" y="1"/>
            <a:ext cx="629440" cy="472080"/>
          </a:xfrm>
          <a:prstGeom prst="rect">
            <a:avLst/>
          </a:prstGeom>
        </p:spPr>
      </p:pic>
    </p:spTree>
    <p:extLst>
      <p:ext uri="{BB962C8B-B14F-4D97-AF65-F5344CB8AC3E}">
        <p14:creationId xmlns:p14="http://schemas.microsoft.com/office/powerpoint/2010/main" val="3016805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A19DC-EA9E-8043-800F-9EBA07805828}"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AA72E-FAB7-2F4B-9658-17809024083A}" type="slidenum">
              <a:rPr lang="en-US" smtClean="0"/>
              <a:t>‹#›</a:t>
            </a:fld>
            <a:endParaRPr lang="en-US"/>
          </a:p>
        </p:txBody>
      </p:sp>
    </p:spTree>
    <p:extLst>
      <p:ext uri="{BB962C8B-B14F-4D97-AF65-F5344CB8AC3E}">
        <p14:creationId xmlns:p14="http://schemas.microsoft.com/office/powerpoint/2010/main" val="1820643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1A19DC-EA9E-8043-800F-9EBA07805828}"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AA72E-FAB7-2F4B-9658-17809024083A}" type="slidenum">
              <a:rPr lang="en-US" smtClean="0"/>
              <a:t>‹#›</a:t>
            </a:fld>
            <a:endParaRPr lang="en-US"/>
          </a:p>
        </p:txBody>
      </p:sp>
    </p:spTree>
    <p:extLst>
      <p:ext uri="{BB962C8B-B14F-4D97-AF65-F5344CB8AC3E}">
        <p14:creationId xmlns:p14="http://schemas.microsoft.com/office/powerpoint/2010/main" val="2372452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1A19DC-EA9E-8043-800F-9EBA07805828}" type="datetimeFigureOut">
              <a:rPr lang="en-US" smtClean="0"/>
              <a:t>11/22/2022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9AA72E-FAB7-2F4B-9658-17809024083A}" type="slidenum">
              <a:rPr lang="en-US" smtClean="0"/>
              <a:t>‹#›</a:t>
            </a:fld>
            <a:endParaRPr lang="en-US"/>
          </a:p>
        </p:txBody>
      </p:sp>
    </p:spTree>
    <p:extLst>
      <p:ext uri="{BB962C8B-B14F-4D97-AF65-F5344CB8AC3E}">
        <p14:creationId xmlns:p14="http://schemas.microsoft.com/office/powerpoint/2010/main" val="1086309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1A19DC-EA9E-8043-800F-9EBA07805828}" type="datetimeFigureOut">
              <a:rPr lang="en-US" smtClean="0"/>
              <a:t>11/22/2022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9AA72E-FAB7-2F4B-9658-17809024083A}" type="slidenum">
              <a:rPr lang="en-US" smtClean="0"/>
              <a:t>‹#›</a:t>
            </a:fld>
            <a:endParaRPr lang="en-US"/>
          </a:p>
        </p:txBody>
      </p:sp>
    </p:spTree>
    <p:extLst>
      <p:ext uri="{BB962C8B-B14F-4D97-AF65-F5344CB8AC3E}">
        <p14:creationId xmlns:p14="http://schemas.microsoft.com/office/powerpoint/2010/main" val="2611720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1A19DC-EA9E-8043-800F-9EBA07805828}" type="datetimeFigureOut">
              <a:rPr lang="en-US" smtClean="0"/>
              <a:t>11/22/2022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9AA72E-FAB7-2F4B-9658-17809024083A}" type="slidenum">
              <a:rPr lang="en-US" smtClean="0"/>
              <a:t>‹#›</a:t>
            </a:fld>
            <a:endParaRPr lang="en-US"/>
          </a:p>
        </p:txBody>
      </p:sp>
    </p:spTree>
    <p:extLst>
      <p:ext uri="{BB962C8B-B14F-4D97-AF65-F5344CB8AC3E}">
        <p14:creationId xmlns:p14="http://schemas.microsoft.com/office/powerpoint/2010/main" val="1453978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1A19DC-EA9E-8043-800F-9EBA07805828}" type="datetimeFigureOut">
              <a:rPr lang="en-US" smtClean="0"/>
              <a:t>11/22/2022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9AA72E-FAB7-2F4B-9658-17809024083A}" type="slidenum">
              <a:rPr lang="en-US" smtClean="0"/>
              <a:t>‹#›</a:t>
            </a:fld>
            <a:endParaRPr lang="en-US"/>
          </a:p>
        </p:txBody>
      </p:sp>
    </p:spTree>
    <p:extLst>
      <p:ext uri="{BB962C8B-B14F-4D97-AF65-F5344CB8AC3E}">
        <p14:creationId xmlns:p14="http://schemas.microsoft.com/office/powerpoint/2010/main" val="997457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1A19DC-EA9E-8043-800F-9EBA07805828}" type="datetimeFigureOut">
              <a:rPr lang="en-US" smtClean="0"/>
              <a:t>11/22/2022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9AA72E-FAB7-2F4B-9658-17809024083A}" type="slidenum">
              <a:rPr lang="en-US" smtClean="0"/>
              <a:t>‹#›</a:t>
            </a:fld>
            <a:endParaRPr lang="en-US"/>
          </a:p>
        </p:txBody>
      </p:sp>
    </p:spTree>
    <p:extLst>
      <p:ext uri="{BB962C8B-B14F-4D97-AF65-F5344CB8AC3E}">
        <p14:creationId xmlns:p14="http://schemas.microsoft.com/office/powerpoint/2010/main" val="3915604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1A19DC-EA9E-8043-800F-9EBA07805828}" type="datetimeFigureOut">
              <a:rPr lang="en-US" smtClean="0"/>
              <a:t>11/22/2022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9AA72E-FAB7-2F4B-9658-17809024083A}" type="slidenum">
              <a:rPr lang="en-US" smtClean="0"/>
              <a:t>‹#›</a:t>
            </a:fld>
            <a:endParaRPr lang="en-US"/>
          </a:p>
        </p:txBody>
      </p:sp>
    </p:spTree>
    <p:extLst>
      <p:ext uri="{BB962C8B-B14F-4D97-AF65-F5344CB8AC3E}">
        <p14:creationId xmlns:p14="http://schemas.microsoft.com/office/powerpoint/2010/main" val="2356948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1A19DC-EA9E-8043-800F-9EBA07805828}" type="datetimeFigureOut">
              <a:rPr lang="en-US" smtClean="0"/>
              <a:t>11/22/2022</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9AA72E-FAB7-2F4B-9658-17809024083A}" type="slidenum">
              <a:rPr lang="en-US" smtClean="0"/>
              <a:t>‹#›</a:t>
            </a:fld>
            <a:endParaRPr lang="en-US"/>
          </a:p>
        </p:txBody>
      </p:sp>
    </p:spTree>
    <p:extLst>
      <p:ext uri="{BB962C8B-B14F-4D97-AF65-F5344CB8AC3E}">
        <p14:creationId xmlns:p14="http://schemas.microsoft.com/office/powerpoint/2010/main" val="13041048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customXml" Target="../ink/ink2.xml"/><Relationship Id="rId10" Type="http://schemas.openxmlformats.org/officeDocument/2006/relationships/image" Target="../media/image17.png"/><Relationship Id="rId4" Type="http://schemas.openxmlformats.org/officeDocument/2006/relationships/image" Target="../media/image14.png"/><Relationship Id="rId9" Type="http://schemas.openxmlformats.org/officeDocument/2006/relationships/customXml" Target="../ink/ink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 name="Picture 5" descr="DNA illustration">
            <a:extLst>
              <a:ext uri="{FF2B5EF4-FFF2-40B4-BE49-F238E27FC236}">
                <a16:creationId xmlns:a16="http://schemas.microsoft.com/office/drawing/2014/main" id="{DE0B5ED8-6E56-DF4B-995E-D0AA6B051D07}"/>
              </a:ext>
            </a:extLst>
          </p:cNvPr>
          <p:cNvPicPr>
            <a:picLocks noChangeAspect="1"/>
          </p:cNvPicPr>
          <p:nvPr/>
        </p:nvPicPr>
        <p:blipFill rotWithShape="1">
          <a:blip r:embed="rId2">
            <a:alphaModFix amt="50000"/>
          </a:blip>
          <a:srcRect l="17282" r="718"/>
          <a:stretch/>
        </p:blipFill>
        <p:spPr>
          <a:xfrm>
            <a:off x="1524020" y="2"/>
            <a:ext cx="9143980" cy="6857999"/>
          </a:xfrm>
          <a:prstGeom prst="rect">
            <a:avLst/>
          </a:prstGeom>
        </p:spPr>
      </p:pic>
      <p:sp>
        <p:nvSpPr>
          <p:cNvPr id="4" name="Title 3">
            <a:extLst>
              <a:ext uri="{FF2B5EF4-FFF2-40B4-BE49-F238E27FC236}">
                <a16:creationId xmlns:a16="http://schemas.microsoft.com/office/drawing/2014/main" id="{46431305-E71F-BC42-8F03-AA860561D1E5}"/>
              </a:ext>
            </a:extLst>
          </p:cNvPr>
          <p:cNvSpPr>
            <a:spLocks noGrp="1"/>
          </p:cNvSpPr>
          <p:nvPr>
            <p:ph type="ctrTitle"/>
          </p:nvPr>
        </p:nvSpPr>
        <p:spPr>
          <a:xfrm>
            <a:off x="1524020" y="1122362"/>
            <a:ext cx="9143980" cy="2900518"/>
          </a:xfrm>
        </p:spPr>
        <p:txBody>
          <a:bodyPr>
            <a:normAutofit fontScale="90000"/>
          </a:bodyPr>
          <a:lstStyle/>
          <a:p>
            <a:r>
              <a:rPr lang="en-US" b="1" dirty="0">
                <a:solidFill>
                  <a:srgbClr val="FFFFFF"/>
                </a:solidFill>
              </a:rPr>
              <a:t>Genomic differences between long-term, short-term and moderate-term survivors of high-grade serous ovarian cancer</a:t>
            </a:r>
          </a:p>
        </p:txBody>
      </p:sp>
      <p:sp>
        <p:nvSpPr>
          <p:cNvPr id="5" name="Subtitle 4">
            <a:extLst>
              <a:ext uri="{FF2B5EF4-FFF2-40B4-BE49-F238E27FC236}">
                <a16:creationId xmlns:a16="http://schemas.microsoft.com/office/drawing/2014/main" id="{404E2523-1173-B54F-BF2E-F297130E73C5}"/>
              </a:ext>
            </a:extLst>
          </p:cNvPr>
          <p:cNvSpPr>
            <a:spLocks noGrp="1"/>
          </p:cNvSpPr>
          <p:nvPr>
            <p:ph type="subTitle" idx="1"/>
          </p:nvPr>
        </p:nvSpPr>
        <p:spPr>
          <a:xfrm>
            <a:off x="2667000" y="4159405"/>
            <a:ext cx="6858000" cy="1098395"/>
          </a:xfrm>
        </p:spPr>
        <p:txBody>
          <a:bodyPr>
            <a:normAutofit/>
          </a:bodyPr>
          <a:lstStyle/>
          <a:p>
            <a:r>
              <a:rPr lang="en-US" dirty="0">
                <a:solidFill>
                  <a:srgbClr val="FFFFFF"/>
                </a:solidFill>
              </a:rPr>
              <a:t>Dillan Maraj, </a:t>
            </a:r>
            <a:r>
              <a:rPr lang="en-US" dirty="0" err="1">
                <a:solidFill>
                  <a:srgbClr val="FFFFFF"/>
                </a:solidFill>
              </a:rPr>
              <a:t>Seraj</a:t>
            </a:r>
            <a:r>
              <a:rPr lang="en-US" dirty="0">
                <a:solidFill>
                  <a:srgbClr val="FFFFFF"/>
                </a:solidFill>
              </a:rPr>
              <a:t> </a:t>
            </a:r>
            <a:r>
              <a:rPr lang="en-US" dirty="0" err="1">
                <a:solidFill>
                  <a:srgbClr val="FFFFFF"/>
                </a:solidFill>
              </a:rPr>
              <a:t>Saboungi</a:t>
            </a:r>
            <a:r>
              <a:rPr lang="en-US" dirty="0">
                <a:solidFill>
                  <a:srgbClr val="FFFFFF"/>
                </a:solidFill>
              </a:rPr>
              <a:t>, and Devin Rodriguez</a:t>
            </a:r>
          </a:p>
          <a:p>
            <a:r>
              <a:rPr lang="en-US" dirty="0">
                <a:solidFill>
                  <a:srgbClr val="FFFFFF"/>
                </a:solidFill>
              </a:rPr>
              <a:t>Team 6</a:t>
            </a:r>
          </a:p>
        </p:txBody>
      </p:sp>
    </p:spTree>
    <p:extLst>
      <p:ext uri="{BB962C8B-B14F-4D97-AF65-F5344CB8AC3E}">
        <p14:creationId xmlns:p14="http://schemas.microsoft.com/office/powerpoint/2010/main" val="258847052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619EE4-0BEF-804E-B39A-BCE383D2A769}"/>
              </a:ext>
            </a:extLst>
          </p:cNvPr>
          <p:cNvSpPr>
            <a:spLocks noGrp="1"/>
          </p:cNvSpPr>
          <p:nvPr>
            <p:ph type="title"/>
          </p:nvPr>
        </p:nvSpPr>
        <p:spPr/>
        <p:txBody>
          <a:bodyPr>
            <a:normAutofit/>
          </a:bodyPr>
          <a:lstStyle/>
          <a:p>
            <a:r>
              <a:rPr lang="en-US" dirty="0"/>
              <a:t>Clustering &amp; Enrichment Analysis</a:t>
            </a:r>
          </a:p>
        </p:txBody>
      </p:sp>
      <p:sp>
        <p:nvSpPr>
          <p:cNvPr id="7" name="Slide Number Placeholder 6">
            <a:extLst>
              <a:ext uri="{FF2B5EF4-FFF2-40B4-BE49-F238E27FC236}">
                <a16:creationId xmlns:a16="http://schemas.microsoft.com/office/drawing/2014/main" id="{4BC42AF0-4669-E443-8057-9D2075FA84E7}"/>
              </a:ext>
            </a:extLst>
          </p:cNvPr>
          <p:cNvSpPr>
            <a:spLocks noGrp="1"/>
          </p:cNvSpPr>
          <p:nvPr>
            <p:ph type="sldNum" sz="quarter" idx="13"/>
          </p:nvPr>
        </p:nvSpPr>
        <p:spPr/>
        <p:txBody>
          <a:bodyPr/>
          <a:lstStyle/>
          <a:p>
            <a:r>
              <a:rPr lang="en-US" dirty="0"/>
              <a:t>4</a:t>
            </a:r>
          </a:p>
        </p:txBody>
      </p:sp>
      <p:pic>
        <p:nvPicPr>
          <p:cNvPr id="2" name="Picture 1">
            <a:extLst>
              <a:ext uri="{FF2B5EF4-FFF2-40B4-BE49-F238E27FC236}">
                <a16:creationId xmlns:a16="http://schemas.microsoft.com/office/drawing/2014/main" id="{0E09E327-3873-7C67-B395-2F9187B1A487}"/>
              </a:ext>
            </a:extLst>
          </p:cNvPr>
          <p:cNvPicPr>
            <a:picLocks noChangeAspect="1"/>
          </p:cNvPicPr>
          <p:nvPr/>
        </p:nvPicPr>
        <p:blipFill>
          <a:blip r:embed="rId3"/>
          <a:stretch>
            <a:fillRect/>
          </a:stretch>
        </p:blipFill>
        <p:spPr>
          <a:xfrm>
            <a:off x="561108" y="1911746"/>
            <a:ext cx="3749572" cy="2317151"/>
          </a:xfrm>
          <a:prstGeom prst="rect">
            <a:avLst/>
          </a:prstGeom>
        </p:spPr>
      </p:pic>
      <p:pic>
        <p:nvPicPr>
          <p:cNvPr id="5" name="Picture 4">
            <a:extLst>
              <a:ext uri="{FF2B5EF4-FFF2-40B4-BE49-F238E27FC236}">
                <a16:creationId xmlns:a16="http://schemas.microsoft.com/office/drawing/2014/main" id="{4E974BED-1B83-2634-8FF1-76FCEA25779B}"/>
              </a:ext>
            </a:extLst>
          </p:cNvPr>
          <p:cNvPicPr>
            <a:picLocks noChangeAspect="1"/>
          </p:cNvPicPr>
          <p:nvPr/>
        </p:nvPicPr>
        <p:blipFill>
          <a:blip r:embed="rId4"/>
          <a:stretch>
            <a:fillRect/>
          </a:stretch>
        </p:blipFill>
        <p:spPr>
          <a:xfrm>
            <a:off x="3977070" y="3758808"/>
            <a:ext cx="4023929" cy="2486699"/>
          </a:xfrm>
          <a:prstGeom prst="rect">
            <a:avLst/>
          </a:prstGeom>
        </p:spPr>
      </p:pic>
      <p:pic>
        <p:nvPicPr>
          <p:cNvPr id="6" name="Picture 5">
            <a:extLst>
              <a:ext uri="{FF2B5EF4-FFF2-40B4-BE49-F238E27FC236}">
                <a16:creationId xmlns:a16="http://schemas.microsoft.com/office/drawing/2014/main" id="{284D37D5-65BE-EF5F-C43A-490AC4DB3095}"/>
              </a:ext>
            </a:extLst>
          </p:cNvPr>
          <p:cNvPicPr>
            <a:picLocks noChangeAspect="1"/>
          </p:cNvPicPr>
          <p:nvPr/>
        </p:nvPicPr>
        <p:blipFill>
          <a:blip r:embed="rId5"/>
          <a:stretch>
            <a:fillRect/>
          </a:stretch>
        </p:blipFill>
        <p:spPr>
          <a:xfrm>
            <a:off x="7709965" y="1817962"/>
            <a:ext cx="3749572" cy="2317152"/>
          </a:xfrm>
          <a:prstGeom prst="rect">
            <a:avLst/>
          </a:prstGeom>
        </p:spPr>
      </p:pic>
    </p:spTree>
    <p:extLst>
      <p:ext uri="{BB962C8B-B14F-4D97-AF65-F5344CB8AC3E}">
        <p14:creationId xmlns:p14="http://schemas.microsoft.com/office/powerpoint/2010/main" val="1349171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619EE4-0BEF-804E-B39A-BCE383D2A769}"/>
              </a:ext>
            </a:extLst>
          </p:cNvPr>
          <p:cNvSpPr>
            <a:spLocks noGrp="1"/>
          </p:cNvSpPr>
          <p:nvPr>
            <p:ph type="title"/>
          </p:nvPr>
        </p:nvSpPr>
        <p:spPr/>
        <p:txBody>
          <a:bodyPr>
            <a:normAutofit/>
          </a:bodyPr>
          <a:lstStyle/>
          <a:p>
            <a:r>
              <a:rPr lang="en-US" dirty="0"/>
              <a:t>Clustering &amp; Enrichment Analysis</a:t>
            </a:r>
          </a:p>
        </p:txBody>
      </p:sp>
      <p:sp>
        <p:nvSpPr>
          <p:cNvPr id="7" name="Slide Number Placeholder 6">
            <a:extLst>
              <a:ext uri="{FF2B5EF4-FFF2-40B4-BE49-F238E27FC236}">
                <a16:creationId xmlns:a16="http://schemas.microsoft.com/office/drawing/2014/main" id="{4BC42AF0-4669-E443-8057-9D2075FA84E7}"/>
              </a:ext>
            </a:extLst>
          </p:cNvPr>
          <p:cNvSpPr>
            <a:spLocks noGrp="1"/>
          </p:cNvSpPr>
          <p:nvPr>
            <p:ph type="sldNum" sz="quarter" idx="13"/>
          </p:nvPr>
        </p:nvSpPr>
        <p:spPr/>
        <p:txBody>
          <a:bodyPr/>
          <a:lstStyle/>
          <a:p>
            <a:r>
              <a:rPr lang="en-US" dirty="0"/>
              <a:t>4</a:t>
            </a:r>
          </a:p>
        </p:txBody>
      </p:sp>
      <p:pic>
        <p:nvPicPr>
          <p:cNvPr id="4" name="image24.png">
            <a:extLst>
              <a:ext uri="{FF2B5EF4-FFF2-40B4-BE49-F238E27FC236}">
                <a16:creationId xmlns:a16="http://schemas.microsoft.com/office/drawing/2014/main" id="{7336FAE9-4C83-772E-66E8-6D36C1E36E48}"/>
              </a:ext>
            </a:extLst>
          </p:cNvPr>
          <p:cNvPicPr/>
          <p:nvPr/>
        </p:nvPicPr>
        <p:blipFill>
          <a:blip r:embed="rId3"/>
          <a:srcRect/>
          <a:stretch>
            <a:fillRect/>
          </a:stretch>
        </p:blipFill>
        <p:spPr>
          <a:xfrm>
            <a:off x="6281528" y="1927698"/>
            <a:ext cx="5334000" cy="4267200"/>
          </a:xfrm>
          <a:prstGeom prst="rect">
            <a:avLst/>
          </a:prstGeom>
          <a:ln/>
        </p:spPr>
      </p:pic>
      <p:pic>
        <p:nvPicPr>
          <p:cNvPr id="8" name="image42.png">
            <a:extLst>
              <a:ext uri="{FF2B5EF4-FFF2-40B4-BE49-F238E27FC236}">
                <a16:creationId xmlns:a16="http://schemas.microsoft.com/office/drawing/2014/main" id="{601CF9FC-8173-2A37-8960-0C57C593E789}"/>
              </a:ext>
            </a:extLst>
          </p:cNvPr>
          <p:cNvPicPr/>
          <p:nvPr/>
        </p:nvPicPr>
        <p:blipFill>
          <a:blip r:embed="rId4"/>
          <a:srcRect/>
          <a:stretch>
            <a:fillRect/>
          </a:stretch>
        </p:blipFill>
        <p:spPr>
          <a:xfrm>
            <a:off x="576472" y="1927698"/>
            <a:ext cx="5334000" cy="4267200"/>
          </a:xfrm>
          <a:prstGeom prst="rect">
            <a:avLst/>
          </a:prstGeom>
          <a:ln/>
        </p:spPr>
      </p:pic>
    </p:spTree>
    <p:extLst>
      <p:ext uri="{BB962C8B-B14F-4D97-AF65-F5344CB8AC3E}">
        <p14:creationId xmlns:p14="http://schemas.microsoft.com/office/powerpoint/2010/main" val="3132693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619EE4-0BEF-804E-B39A-BCE383D2A769}"/>
              </a:ext>
            </a:extLst>
          </p:cNvPr>
          <p:cNvSpPr>
            <a:spLocks noGrp="1"/>
          </p:cNvSpPr>
          <p:nvPr>
            <p:ph type="title"/>
          </p:nvPr>
        </p:nvSpPr>
        <p:spPr/>
        <p:txBody>
          <a:bodyPr>
            <a:normAutofit/>
          </a:bodyPr>
          <a:lstStyle/>
          <a:p>
            <a:r>
              <a:rPr lang="en-US" dirty="0"/>
              <a:t>Clustering &amp; Enrichment Analysis</a:t>
            </a:r>
          </a:p>
        </p:txBody>
      </p:sp>
      <p:sp>
        <p:nvSpPr>
          <p:cNvPr id="7" name="Slide Number Placeholder 6">
            <a:extLst>
              <a:ext uri="{FF2B5EF4-FFF2-40B4-BE49-F238E27FC236}">
                <a16:creationId xmlns:a16="http://schemas.microsoft.com/office/drawing/2014/main" id="{4BC42AF0-4669-E443-8057-9D2075FA84E7}"/>
              </a:ext>
            </a:extLst>
          </p:cNvPr>
          <p:cNvSpPr>
            <a:spLocks noGrp="1"/>
          </p:cNvSpPr>
          <p:nvPr>
            <p:ph type="sldNum" sz="quarter" idx="13"/>
          </p:nvPr>
        </p:nvSpPr>
        <p:spPr/>
        <p:txBody>
          <a:bodyPr/>
          <a:lstStyle/>
          <a:p>
            <a:r>
              <a:rPr lang="en-US" dirty="0"/>
              <a:t>4</a:t>
            </a:r>
          </a:p>
        </p:txBody>
      </p:sp>
      <p:pic>
        <p:nvPicPr>
          <p:cNvPr id="2" name="Picture 1" descr="Diagram&#10;&#10;Description automatically generated">
            <a:extLst>
              <a:ext uri="{FF2B5EF4-FFF2-40B4-BE49-F238E27FC236}">
                <a16:creationId xmlns:a16="http://schemas.microsoft.com/office/drawing/2014/main" id="{24D5E37C-AC1B-0567-38EC-5EC8BD8BEC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8036" y="1771381"/>
            <a:ext cx="7195928" cy="4510525"/>
          </a:xfrm>
          <a:prstGeom prst="rect">
            <a:avLst/>
          </a:prstGeom>
        </p:spPr>
      </p:pic>
    </p:spTree>
    <p:extLst>
      <p:ext uri="{BB962C8B-B14F-4D97-AF65-F5344CB8AC3E}">
        <p14:creationId xmlns:p14="http://schemas.microsoft.com/office/powerpoint/2010/main" val="2779826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619EE4-0BEF-804E-B39A-BCE383D2A769}"/>
              </a:ext>
            </a:extLst>
          </p:cNvPr>
          <p:cNvSpPr>
            <a:spLocks noGrp="1"/>
          </p:cNvSpPr>
          <p:nvPr>
            <p:ph type="title"/>
          </p:nvPr>
        </p:nvSpPr>
        <p:spPr/>
        <p:txBody>
          <a:bodyPr>
            <a:normAutofit/>
          </a:bodyPr>
          <a:lstStyle/>
          <a:p>
            <a:r>
              <a:rPr lang="en-US" dirty="0"/>
              <a:t>Conclusions &amp; Future Work</a:t>
            </a:r>
          </a:p>
        </p:txBody>
      </p:sp>
      <p:sp>
        <p:nvSpPr>
          <p:cNvPr id="4" name="Text Placeholder 3">
            <a:extLst>
              <a:ext uri="{FF2B5EF4-FFF2-40B4-BE49-F238E27FC236}">
                <a16:creationId xmlns:a16="http://schemas.microsoft.com/office/drawing/2014/main" id="{ED349640-9635-8B4D-A1E0-9F58CFE1A8F9}"/>
              </a:ext>
            </a:extLst>
          </p:cNvPr>
          <p:cNvSpPr>
            <a:spLocks noGrp="1"/>
          </p:cNvSpPr>
          <p:nvPr>
            <p:ph type="body" sz="quarter" idx="10"/>
          </p:nvPr>
        </p:nvSpPr>
        <p:spPr/>
        <p:txBody>
          <a:bodyPr>
            <a:normAutofit/>
          </a:bodyPr>
          <a:lstStyle/>
          <a:p>
            <a:pPr marL="342900" indent="-342900">
              <a:buFont typeface="Arial" panose="020B0604020202020204" pitchFamily="34" charset="0"/>
              <a:buChar char="•"/>
            </a:pPr>
            <a:r>
              <a:rPr lang="en-US" sz="2000" dirty="0"/>
              <a:t>We found that while there is a genetic difference between long-term and short-term survivors of High Grade Serous Ovarian Cancer, the differences themselves can not be observed at the gene expression level. </a:t>
            </a:r>
          </a:p>
          <a:p>
            <a:pPr marL="342900" indent="-342900">
              <a:buFont typeface="Arial" panose="020B0604020202020204" pitchFamily="34" charset="0"/>
              <a:buChar char="•"/>
            </a:pPr>
            <a:r>
              <a:rPr lang="en-US" sz="2000" dirty="0"/>
              <a:t>Our hypothesis was that there would be a genetic difference between long-term and short- and moderate-term survivors of high-grade serous ovarian cancer.</a:t>
            </a:r>
          </a:p>
          <a:p>
            <a:pPr marL="342900" indent="-342900">
              <a:buFont typeface="Arial" panose="020B0604020202020204" pitchFamily="34" charset="0"/>
              <a:buChar char="•"/>
            </a:pPr>
            <a:r>
              <a:rPr lang="en-US" sz="2000" dirty="0"/>
              <a:t>We have determined from the results of our assignments that gene count is not the primary driver of long-term survival of HGSC. This is because, the results we obtained did not correspond to our control groups.</a:t>
            </a:r>
          </a:p>
          <a:p>
            <a:pPr marL="342900" indent="-342900">
              <a:buFont typeface="Arial" panose="020B0604020202020204" pitchFamily="34" charset="0"/>
              <a:buChar char="•"/>
            </a:pPr>
            <a:r>
              <a:rPr lang="en-US" sz="2000" dirty="0"/>
              <a:t>If we were to continue working on this research in the future, we would want to do differential expression at an allele count level instead of a gene count level like we have done so far in this experiment. The study that our samples were pulled from found conclusive results from working on an allele level. We would like to find out if the methods we used in this experiment would produce more conclusive results if we did them on the allele level .</a:t>
            </a:r>
          </a:p>
        </p:txBody>
      </p:sp>
      <p:sp>
        <p:nvSpPr>
          <p:cNvPr id="7" name="Slide Number Placeholder 6">
            <a:extLst>
              <a:ext uri="{FF2B5EF4-FFF2-40B4-BE49-F238E27FC236}">
                <a16:creationId xmlns:a16="http://schemas.microsoft.com/office/drawing/2014/main" id="{4BC42AF0-4669-E443-8057-9D2075FA84E7}"/>
              </a:ext>
            </a:extLst>
          </p:cNvPr>
          <p:cNvSpPr>
            <a:spLocks noGrp="1"/>
          </p:cNvSpPr>
          <p:nvPr>
            <p:ph type="sldNum" sz="quarter" idx="13"/>
          </p:nvPr>
        </p:nvSpPr>
        <p:spPr/>
        <p:txBody>
          <a:bodyPr/>
          <a:lstStyle/>
          <a:p>
            <a:r>
              <a:rPr lang="en-US" dirty="0"/>
              <a:t>5</a:t>
            </a:r>
          </a:p>
        </p:txBody>
      </p:sp>
    </p:spTree>
    <p:extLst>
      <p:ext uri="{BB962C8B-B14F-4D97-AF65-F5344CB8AC3E}">
        <p14:creationId xmlns:p14="http://schemas.microsoft.com/office/powerpoint/2010/main" val="2260697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BC42AF0-4669-E443-8057-9D2075FA84E7}"/>
              </a:ext>
            </a:extLst>
          </p:cNvPr>
          <p:cNvSpPr>
            <a:spLocks noGrp="1"/>
          </p:cNvSpPr>
          <p:nvPr>
            <p:ph type="sldNum" sz="quarter" idx="13"/>
          </p:nvPr>
        </p:nvSpPr>
        <p:spPr/>
        <p:txBody>
          <a:bodyPr/>
          <a:lstStyle/>
          <a:p>
            <a:r>
              <a:rPr lang="en-US" dirty="0"/>
              <a:t>5</a:t>
            </a:r>
          </a:p>
        </p:txBody>
      </p:sp>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1B2F4535-E517-6022-1E86-20D59BC53091}"/>
                  </a:ext>
                </a:extLst>
              </p14:cNvPr>
              <p14:cNvContentPartPr/>
              <p14:nvPr/>
            </p14:nvContentPartPr>
            <p14:xfrm>
              <a:off x="4152156" y="1390044"/>
              <a:ext cx="360" cy="1440"/>
            </p14:xfrm>
          </p:contentPart>
        </mc:Choice>
        <mc:Fallback>
          <p:pic>
            <p:nvPicPr>
              <p:cNvPr id="6" name="Ink 5">
                <a:extLst>
                  <a:ext uri="{FF2B5EF4-FFF2-40B4-BE49-F238E27FC236}">
                    <a16:creationId xmlns:a16="http://schemas.microsoft.com/office/drawing/2014/main" id="{1B2F4535-E517-6022-1E86-20D59BC53091}"/>
                  </a:ext>
                </a:extLst>
              </p:cNvPr>
              <p:cNvPicPr/>
              <p:nvPr/>
            </p:nvPicPr>
            <p:blipFill>
              <a:blip r:embed="rId4"/>
              <a:stretch>
                <a:fillRect/>
              </a:stretch>
            </p:blipFill>
            <p:spPr>
              <a:xfrm>
                <a:off x="4089516" y="1327044"/>
                <a:ext cx="12600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9" name="Ink 8">
                <a:extLst>
                  <a:ext uri="{FF2B5EF4-FFF2-40B4-BE49-F238E27FC236}">
                    <a16:creationId xmlns:a16="http://schemas.microsoft.com/office/drawing/2014/main" id="{269C7DAE-D17F-D47D-096A-62C775E793DB}"/>
                  </a:ext>
                </a:extLst>
              </p14:cNvPr>
              <p14:cNvContentPartPr/>
              <p14:nvPr/>
            </p14:nvContentPartPr>
            <p14:xfrm>
              <a:off x="76596" y="1082604"/>
              <a:ext cx="274320" cy="372240"/>
            </p14:xfrm>
          </p:contentPart>
        </mc:Choice>
        <mc:Fallback>
          <p:pic>
            <p:nvPicPr>
              <p:cNvPr id="9" name="Ink 8">
                <a:extLst>
                  <a:ext uri="{FF2B5EF4-FFF2-40B4-BE49-F238E27FC236}">
                    <a16:creationId xmlns:a16="http://schemas.microsoft.com/office/drawing/2014/main" id="{269C7DAE-D17F-D47D-096A-62C775E793DB}"/>
                  </a:ext>
                </a:extLst>
              </p:cNvPr>
              <p:cNvPicPr/>
              <p:nvPr/>
            </p:nvPicPr>
            <p:blipFill>
              <a:blip r:embed="rId6"/>
              <a:stretch>
                <a:fillRect/>
              </a:stretch>
            </p:blipFill>
            <p:spPr>
              <a:xfrm>
                <a:off x="13596" y="1019964"/>
                <a:ext cx="399960" cy="4978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0" name="Ink 9">
                <a:extLst>
                  <a:ext uri="{FF2B5EF4-FFF2-40B4-BE49-F238E27FC236}">
                    <a16:creationId xmlns:a16="http://schemas.microsoft.com/office/drawing/2014/main" id="{77E8D2E5-6A0E-5985-E966-515D62CA175C}"/>
                  </a:ext>
                </a:extLst>
              </p14:cNvPr>
              <p14:cNvContentPartPr/>
              <p14:nvPr/>
            </p14:nvContentPartPr>
            <p14:xfrm>
              <a:off x="55716" y="1326324"/>
              <a:ext cx="5400000" cy="329040"/>
            </p14:xfrm>
          </p:contentPart>
        </mc:Choice>
        <mc:Fallback>
          <p:pic>
            <p:nvPicPr>
              <p:cNvPr id="10" name="Ink 9">
                <a:extLst>
                  <a:ext uri="{FF2B5EF4-FFF2-40B4-BE49-F238E27FC236}">
                    <a16:creationId xmlns:a16="http://schemas.microsoft.com/office/drawing/2014/main" id="{77E8D2E5-6A0E-5985-E966-515D62CA175C}"/>
                  </a:ext>
                </a:extLst>
              </p:cNvPr>
              <p:cNvPicPr/>
              <p:nvPr/>
            </p:nvPicPr>
            <p:blipFill>
              <a:blip r:embed="rId8"/>
              <a:stretch>
                <a:fillRect/>
              </a:stretch>
            </p:blipFill>
            <p:spPr>
              <a:xfrm>
                <a:off x="-6924" y="1263684"/>
                <a:ext cx="5525640" cy="4546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1" name="Ink 10">
                <a:extLst>
                  <a:ext uri="{FF2B5EF4-FFF2-40B4-BE49-F238E27FC236}">
                    <a16:creationId xmlns:a16="http://schemas.microsoft.com/office/drawing/2014/main" id="{E8E0E059-3415-048D-4495-AEA4C9F6B843}"/>
                  </a:ext>
                </a:extLst>
              </p14:cNvPr>
              <p14:cNvContentPartPr/>
              <p14:nvPr/>
            </p14:nvContentPartPr>
            <p14:xfrm>
              <a:off x="4922556" y="2824427"/>
              <a:ext cx="360" cy="360"/>
            </p14:xfrm>
          </p:contentPart>
        </mc:Choice>
        <mc:Fallback>
          <p:pic>
            <p:nvPicPr>
              <p:cNvPr id="11" name="Ink 10">
                <a:extLst>
                  <a:ext uri="{FF2B5EF4-FFF2-40B4-BE49-F238E27FC236}">
                    <a16:creationId xmlns:a16="http://schemas.microsoft.com/office/drawing/2014/main" id="{E8E0E059-3415-048D-4495-AEA4C9F6B843}"/>
                  </a:ext>
                </a:extLst>
              </p:cNvPr>
              <p:cNvPicPr/>
              <p:nvPr/>
            </p:nvPicPr>
            <p:blipFill>
              <a:blip r:embed="rId10"/>
              <a:stretch>
                <a:fillRect/>
              </a:stretch>
            </p:blipFill>
            <p:spPr>
              <a:xfrm>
                <a:off x="4859916" y="2761427"/>
                <a:ext cx="126000" cy="126000"/>
              </a:xfrm>
              <a:prstGeom prst="rect">
                <a:avLst/>
              </a:prstGeom>
            </p:spPr>
          </p:pic>
        </mc:Fallback>
      </mc:AlternateContent>
      <p:sp>
        <p:nvSpPr>
          <p:cNvPr id="13" name="TextBox 12">
            <a:extLst>
              <a:ext uri="{FF2B5EF4-FFF2-40B4-BE49-F238E27FC236}">
                <a16:creationId xmlns:a16="http://schemas.microsoft.com/office/drawing/2014/main" id="{CEA75B64-2663-CA32-DD68-327BEFDC2C86}"/>
              </a:ext>
            </a:extLst>
          </p:cNvPr>
          <p:cNvSpPr txBox="1"/>
          <p:nvPr/>
        </p:nvSpPr>
        <p:spPr>
          <a:xfrm>
            <a:off x="2364135" y="1905506"/>
            <a:ext cx="6992808" cy="3046988"/>
          </a:xfrm>
          <a:prstGeom prst="rect">
            <a:avLst/>
          </a:prstGeom>
          <a:noFill/>
        </p:spPr>
        <p:txBody>
          <a:bodyPr wrap="square" rtlCol="0">
            <a:spAutoFit/>
          </a:bodyPr>
          <a:lstStyle/>
          <a:p>
            <a:pPr algn="ctr"/>
            <a:r>
              <a:rPr lang="en-US" sz="9600" dirty="0">
                <a:solidFill>
                  <a:srgbClr val="F15C19"/>
                </a:solidFill>
              </a:rPr>
              <a:t>Thank You For Listening!</a:t>
            </a:r>
          </a:p>
        </p:txBody>
      </p:sp>
    </p:spTree>
    <p:extLst>
      <p:ext uri="{BB962C8B-B14F-4D97-AF65-F5344CB8AC3E}">
        <p14:creationId xmlns:p14="http://schemas.microsoft.com/office/powerpoint/2010/main" val="1887117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619EE4-0BEF-804E-B39A-BCE383D2A769}"/>
              </a:ext>
            </a:extLst>
          </p:cNvPr>
          <p:cNvSpPr>
            <a:spLocks noGrp="1"/>
          </p:cNvSpPr>
          <p:nvPr>
            <p:ph type="title"/>
          </p:nvPr>
        </p:nvSpPr>
        <p:spPr/>
        <p:txBody>
          <a:bodyPr>
            <a:normAutofit/>
          </a:bodyPr>
          <a:lstStyle/>
          <a:p>
            <a:r>
              <a:rPr lang="en-US" dirty="0"/>
              <a:t>Introduction</a:t>
            </a:r>
          </a:p>
        </p:txBody>
      </p:sp>
      <p:sp>
        <p:nvSpPr>
          <p:cNvPr id="4" name="Text Placeholder 3">
            <a:extLst>
              <a:ext uri="{FF2B5EF4-FFF2-40B4-BE49-F238E27FC236}">
                <a16:creationId xmlns:a16="http://schemas.microsoft.com/office/drawing/2014/main" id="{ED349640-9635-8B4D-A1E0-9F58CFE1A8F9}"/>
              </a:ext>
            </a:extLst>
          </p:cNvPr>
          <p:cNvSpPr>
            <a:spLocks noGrp="1"/>
          </p:cNvSpPr>
          <p:nvPr>
            <p:ph type="body" sz="quarter" idx="10"/>
          </p:nvPr>
        </p:nvSpPr>
        <p:spPr/>
        <p:txBody>
          <a:bodyPr>
            <a:normAutofit/>
          </a:bodyPr>
          <a:lstStyle/>
          <a:p>
            <a:pPr marL="342900" indent="-342900">
              <a:buFont typeface="Arial" panose="020B0604020202020204" pitchFamily="34" charset="0"/>
              <a:buChar char="•"/>
            </a:pPr>
            <a:r>
              <a:rPr lang="en-US" sz="2000" dirty="0"/>
              <a:t>Samples are RNA sequences of human (</a:t>
            </a:r>
            <a:r>
              <a:rPr lang="en-US" sz="2000" dirty="0" err="1"/>
              <a:t>homosapien</a:t>
            </a:r>
            <a:r>
              <a:rPr lang="en-US" sz="2000" dirty="0"/>
              <a:t>) genes.</a:t>
            </a:r>
          </a:p>
          <a:p>
            <a:pPr marL="342900" indent="-342900">
              <a:buFont typeface="Arial" panose="020B0604020202020204" pitchFamily="34" charset="0"/>
              <a:buChar char="•"/>
            </a:pPr>
            <a:r>
              <a:rPr lang="en-US" sz="2000" dirty="0"/>
              <a:t>The data consisted of 131 samples from humans with advanced-stage high-grade serous ovarian cancer (HGSC):</a:t>
            </a:r>
          </a:p>
          <a:p>
            <a:pPr marL="685784" lvl="1" indent="-342900">
              <a:buFont typeface="Arial" panose="020B0604020202020204" pitchFamily="34" charset="0"/>
              <a:buChar char="•"/>
            </a:pPr>
            <a:r>
              <a:rPr lang="en-US" sz="2000" dirty="0"/>
              <a:t>63 long-term survivors (survived 10+ years after diagnosis)</a:t>
            </a:r>
          </a:p>
          <a:p>
            <a:pPr marL="685784" lvl="1" indent="-342900">
              <a:buFont typeface="Arial" panose="020B0604020202020204" pitchFamily="34" charset="0"/>
              <a:buChar char="•"/>
            </a:pPr>
            <a:r>
              <a:rPr lang="en-US" sz="2000" dirty="0"/>
              <a:t>68 short to moderate term survivors ( survived &lt;5 or 5-10 years after diagnosis 	  respectively)</a:t>
            </a:r>
          </a:p>
          <a:p>
            <a:pPr marL="342900" indent="-342900">
              <a:buFont typeface="Arial" panose="020B0604020202020204" pitchFamily="34" charset="0"/>
              <a:buChar char="•"/>
            </a:pPr>
            <a:r>
              <a:rPr lang="en-US" sz="2000" dirty="0"/>
              <a:t>When analyzing out data, our first approach was to use a PCA plot to understand the similarities that can be found within our data. From this PCA plot we discovered a subgroup of long-term survivors that were more like short-term survivors then other long-term survivors.</a:t>
            </a:r>
          </a:p>
        </p:txBody>
      </p:sp>
      <p:sp>
        <p:nvSpPr>
          <p:cNvPr id="7" name="Slide Number Placeholder 6">
            <a:extLst>
              <a:ext uri="{FF2B5EF4-FFF2-40B4-BE49-F238E27FC236}">
                <a16:creationId xmlns:a16="http://schemas.microsoft.com/office/drawing/2014/main" id="{4BC42AF0-4669-E443-8057-9D2075FA84E7}"/>
              </a:ext>
            </a:extLst>
          </p:cNvPr>
          <p:cNvSpPr>
            <a:spLocks noGrp="1"/>
          </p:cNvSpPr>
          <p:nvPr>
            <p:ph type="sldNum" sz="quarter" idx="13"/>
          </p:nvPr>
        </p:nvSpPr>
        <p:spPr/>
        <p:txBody>
          <a:bodyPr/>
          <a:lstStyle/>
          <a:p>
            <a:r>
              <a:rPr lang="en-US" dirty="0"/>
              <a:t>1</a:t>
            </a:r>
          </a:p>
        </p:txBody>
      </p:sp>
      <p:pic>
        <p:nvPicPr>
          <p:cNvPr id="2" name="Picture 1">
            <a:extLst>
              <a:ext uri="{FF2B5EF4-FFF2-40B4-BE49-F238E27FC236}">
                <a16:creationId xmlns:a16="http://schemas.microsoft.com/office/drawing/2014/main" id="{670F8425-1281-7D27-DB1A-0CE0E105F290}"/>
              </a:ext>
            </a:extLst>
          </p:cNvPr>
          <p:cNvPicPr>
            <a:picLocks noChangeAspect="1"/>
          </p:cNvPicPr>
          <p:nvPr/>
        </p:nvPicPr>
        <p:blipFill>
          <a:blip r:embed="rId3"/>
          <a:stretch>
            <a:fillRect/>
          </a:stretch>
        </p:blipFill>
        <p:spPr>
          <a:xfrm>
            <a:off x="4858051" y="4832932"/>
            <a:ext cx="2760419" cy="1705982"/>
          </a:xfrm>
          <a:prstGeom prst="rect">
            <a:avLst/>
          </a:prstGeom>
        </p:spPr>
      </p:pic>
    </p:spTree>
    <p:extLst>
      <p:ext uri="{BB962C8B-B14F-4D97-AF65-F5344CB8AC3E}">
        <p14:creationId xmlns:p14="http://schemas.microsoft.com/office/powerpoint/2010/main" val="1782441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619EE4-0BEF-804E-B39A-BCE383D2A769}"/>
              </a:ext>
            </a:extLst>
          </p:cNvPr>
          <p:cNvSpPr>
            <a:spLocks noGrp="1"/>
          </p:cNvSpPr>
          <p:nvPr>
            <p:ph type="title"/>
          </p:nvPr>
        </p:nvSpPr>
        <p:spPr/>
        <p:txBody>
          <a:bodyPr>
            <a:normAutofit/>
          </a:bodyPr>
          <a:lstStyle/>
          <a:p>
            <a:r>
              <a:rPr lang="en-US" dirty="0"/>
              <a:t>Introduction</a:t>
            </a:r>
          </a:p>
        </p:txBody>
      </p:sp>
      <p:sp>
        <p:nvSpPr>
          <p:cNvPr id="7" name="Slide Number Placeholder 6">
            <a:extLst>
              <a:ext uri="{FF2B5EF4-FFF2-40B4-BE49-F238E27FC236}">
                <a16:creationId xmlns:a16="http://schemas.microsoft.com/office/drawing/2014/main" id="{4BC42AF0-4669-E443-8057-9D2075FA84E7}"/>
              </a:ext>
            </a:extLst>
          </p:cNvPr>
          <p:cNvSpPr>
            <a:spLocks noGrp="1"/>
          </p:cNvSpPr>
          <p:nvPr>
            <p:ph type="sldNum" sz="quarter" idx="13"/>
          </p:nvPr>
        </p:nvSpPr>
        <p:spPr/>
        <p:txBody>
          <a:bodyPr/>
          <a:lstStyle/>
          <a:p>
            <a:r>
              <a:rPr lang="en-US" dirty="0"/>
              <a:t>1</a:t>
            </a:r>
          </a:p>
        </p:txBody>
      </p:sp>
      <p:pic>
        <p:nvPicPr>
          <p:cNvPr id="2" name="Picture 1">
            <a:extLst>
              <a:ext uri="{FF2B5EF4-FFF2-40B4-BE49-F238E27FC236}">
                <a16:creationId xmlns:a16="http://schemas.microsoft.com/office/drawing/2014/main" id="{670F8425-1281-7D27-DB1A-0CE0E105F290}"/>
              </a:ext>
            </a:extLst>
          </p:cNvPr>
          <p:cNvPicPr>
            <a:picLocks noChangeAspect="1"/>
          </p:cNvPicPr>
          <p:nvPr/>
        </p:nvPicPr>
        <p:blipFill>
          <a:blip r:embed="rId3"/>
          <a:stretch>
            <a:fillRect/>
          </a:stretch>
        </p:blipFill>
        <p:spPr>
          <a:xfrm>
            <a:off x="2654096" y="1468278"/>
            <a:ext cx="8470505" cy="5234905"/>
          </a:xfrm>
          <a:prstGeom prst="rect">
            <a:avLst/>
          </a:prstGeom>
        </p:spPr>
      </p:pic>
    </p:spTree>
    <p:extLst>
      <p:ext uri="{BB962C8B-B14F-4D97-AF65-F5344CB8AC3E}">
        <p14:creationId xmlns:p14="http://schemas.microsoft.com/office/powerpoint/2010/main" val="659496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619EE4-0BEF-804E-B39A-BCE383D2A769}"/>
              </a:ext>
            </a:extLst>
          </p:cNvPr>
          <p:cNvSpPr>
            <a:spLocks noGrp="1"/>
          </p:cNvSpPr>
          <p:nvPr>
            <p:ph type="title"/>
          </p:nvPr>
        </p:nvSpPr>
        <p:spPr/>
        <p:txBody>
          <a:bodyPr>
            <a:normAutofit/>
          </a:bodyPr>
          <a:lstStyle/>
          <a:p>
            <a:r>
              <a:rPr lang="en-US" dirty="0"/>
              <a:t>Hypothesis</a:t>
            </a:r>
          </a:p>
        </p:txBody>
      </p:sp>
      <p:sp>
        <p:nvSpPr>
          <p:cNvPr id="4" name="Text Placeholder 3">
            <a:extLst>
              <a:ext uri="{FF2B5EF4-FFF2-40B4-BE49-F238E27FC236}">
                <a16:creationId xmlns:a16="http://schemas.microsoft.com/office/drawing/2014/main" id="{ED349640-9635-8B4D-A1E0-9F58CFE1A8F9}"/>
              </a:ext>
            </a:extLst>
          </p:cNvPr>
          <p:cNvSpPr>
            <a:spLocks noGrp="1"/>
          </p:cNvSpPr>
          <p:nvPr>
            <p:ph type="body" sz="quarter" idx="10"/>
          </p:nvPr>
        </p:nvSpPr>
        <p:spPr/>
        <p:txBody>
          <a:bodyPr>
            <a:normAutofit/>
          </a:bodyPr>
          <a:lstStyle/>
          <a:p>
            <a:pPr marL="342900" indent="-342900">
              <a:buFont typeface="Arial" panose="020B0604020202020204" pitchFamily="34" charset="0"/>
              <a:buChar char="•"/>
            </a:pPr>
            <a:r>
              <a:rPr lang="en-US" sz="2000" dirty="0"/>
              <a:t>What are the genomic differences between long-term, short-term and moderate-term survivors of high-grade serous ovarian cancer? </a:t>
            </a:r>
          </a:p>
          <a:p>
            <a:pPr marL="342900" indent="-342900">
              <a:buFont typeface="Arial" panose="020B0604020202020204" pitchFamily="34" charset="0"/>
              <a:buChar char="•"/>
            </a:pPr>
            <a:r>
              <a:rPr lang="en-US" sz="2000" dirty="0"/>
              <a:t>We chose this question because if we could discover differences between short-term and long-term HGSC survivors, that data could be used to develop new approaches and treatments for HGSC patients. </a:t>
            </a:r>
          </a:p>
          <a:p>
            <a:pPr marL="342900" indent="-342900">
              <a:buFont typeface="Arial" panose="020B0604020202020204" pitchFamily="34" charset="0"/>
              <a:buChar char="•"/>
            </a:pPr>
            <a:r>
              <a:rPr lang="en-US" sz="2000" dirty="0"/>
              <a:t>Our data came from research on the genomic and immune landscape of long-term survivors of HGSC. Our plan was to use different analysis methods assessing gene level expressions on the samples collected from the two different survivor groups in that study and see if we could find differences between the two groups.</a:t>
            </a:r>
          </a:p>
        </p:txBody>
      </p:sp>
      <p:sp>
        <p:nvSpPr>
          <p:cNvPr id="7" name="Slide Number Placeholder 6">
            <a:extLst>
              <a:ext uri="{FF2B5EF4-FFF2-40B4-BE49-F238E27FC236}">
                <a16:creationId xmlns:a16="http://schemas.microsoft.com/office/drawing/2014/main" id="{4BC42AF0-4669-E443-8057-9D2075FA84E7}"/>
              </a:ext>
            </a:extLst>
          </p:cNvPr>
          <p:cNvSpPr>
            <a:spLocks noGrp="1"/>
          </p:cNvSpPr>
          <p:nvPr>
            <p:ph type="sldNum" sz="quarter" idx="13"/>
          </p:nvPr>
        </p:nvSpPr>
        <p:spPr/>
        <p:txBody>
          <a:bodyPr/>
          <a:lstStyle/>
          <a:p>
            <a:r>
              <a:rPr lang="en-US" dirty="0"/>
              <a:t>2</a:t>
            </a:r>
          </a:p>
        </p:txBody>
      </p:sp>
      <p:pic>
        <p:nvPicPr>
          <p:cNvPr id="5" name="Picture 4">
            <a:extLst>
              <a:ext uri="{FF2B5EF4-FFF2-40B4-BE49-F238E27FC236}">
                <a16:creationId xmlns:a16="http://schemas.microsoft.com/office/drawing/2014/main" id="{B2769D21-9056-41B0-8E01-2AA457E95676}"/>
              </a:ext>
            </a:extLst>
          </p:cNvPr>
          <p:cNvPicPr>
            <a:picLocks noChangeAspect="1"/>
          </p:cNvPicPr>
          <p:nvPr/>
        </p:nvPicPr>
        <p:blipFill>
          <a:blip r:embed="rId3"/>
          <a:stretch>
            <a:fillRect/>
          </a:stretch>
        </p:blipFill>
        <p:spPr>
          <a:xfrm>
            <a:off x="8610600" y="4526278"/>
            <a:ext cx="1990674" cy="2012636"/>
          </a:xfrm>
          <a:prstGeom prst="rect">
            <a:avLst/>
          </a:prstGeom>
        </p:spPr>
      </p:pic>
    </p:spTree>
    <p:extLst>
      <p:ext uri="{BB962C8B-B14F-4D97-AF65-F5344CB8AC3E}">
        <p14:creationId xmlns:p14="http://schemas.microsoft.com/office/powerpoint/2010/main" val="3329302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619EE4-0BEF-804E-B39A-BCE383D2A769}"/>
              </a:ext>
            </a:extLst>
          </p:cNvPr>
          <p:cNvSpPr>
            <a:spLocks noGrp="1"/>
          </p:cNvSpPr>
          <p:nvPr>
            <p:ph type="title"/>
          </p:nvPr>
        </p:nvSpPr>
        <p:spPr/>
        <p:txBody>
          <a:bodyPr>
            <a:normAutofit/>
          </a:bodyPr>
          <a:lstStyle/>
          <a:p>
            <a:r>
              <a:rPr lang="en-US" dirty="0"/>
              <a:t>Hypothesis</a:t>
            </a:r>
          </a:p>
        </p:txBody>
      </p:sp>
      <p:sp>
        <p:nvSpPr>
          <p:cNvPr id="7" name="Slide Number Placeholder 6">
            <a:extLst>
              <a:ext uri="{FF2B5EF4-FFF2-40B4-BE49-F238E27FC236}">
                <a16:creationId xmlns:a16="http://schemas.microsoft.com/office/drawing/2014/main" id="{4BC42AF0-4669-E443-8057-9D2075FA84E7}"/>
              </a:ext>
            </a:extLst>
          </p:cNvPr>
          <p:cNvSpPr>
            <a:spLocks noGrp="1"/>
          </p:cNvSpPr>
          <p:nvPr>
            <p:ph type="sldNum" sz="quarter" idx="13"/>
          </p:nvPr>
        </p:nvSpPr>
        <p:spPr/>
        <p:txBody>
          <a:bodyPr/>
          <a:lstStyle/>
          <a:p>
            <a:r>
              <a:rPr lang="en-US" dirty="0"/>
              <a:t>1</a:t>
            </a:r>
          </a:p>
        </p:txBody>
      </p:sp>
      <p:pic>
        <p:nvPicPr>
          <p:cNvPr id="6" name="Picture 5">
            <a:extLst>
              <a:ext uri="{FF2B5EF4-FFF2-40B4-BE49-F238E27FC236}">
                <a16:creationId xmlns:a16="http://schemas.microsoft.com/office/drawing/2014/main" id="{09D38780-35F3-6C3E-38E2-AB70787838AA}"/>
              </a:ext>
            </a:extLst>
          </p:cNvPr>
          <p:cNvPicPr>
            <a:picLocks noChangeAspect="1"/>
          </p:cNvPicPr>
          <p:nvPr/>
        </p:nvPicPr>
        <p:blipFill>
          <a:blip r:embed="rId3"/>
          <a:stretch>
            <a:fillRect/>
          </a:stretch>
        </p:blipFill>
        <p:spPr>
          <a:xfrm>
            <a:off x="1668606" y="1663268"/>
            <a:ext cx="8854787" cy="5058209"/>
          </a:xfrm>
          <a:prstGeom prst="rect">
            <a:avLst/>
          </a:prstGeom>
        </p:spPr>
      </p:pic>
    </p:spTree>
    <p:extLst>
      <p:ext uri="{BB962C8B-B14F-4D97-AF65-F5344CB8AC3E}">
        <p14:creationId xmlns:p14="http://schemas.microsoft.com/office/powerpoint/2010/main" val="1417615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619EE4-0BEF-804E-B39A-BCE383D2A769}"/>
              </a:ext>
            </a:extLst>
          </p:cNvPr>
          <p:cNvSpPr>
            <a:spLocks noGrp="1"/>
          </p:cNvSpPr>
          <p:nvPr>
            <p:ph type="title"/>
          </p:nvPr>
        </p:nvSpPr>
        <p:spPr/>
        <p:txBody>
          <a:bodyPr>
            <a:normAutofit/>
          </a:bodyPr>
          <a:lstStyle/>
          <a:p>
            <a:r>
              <a:rPr lang="en-US" dirty="0"/>
              <a:t>Differential Expression and Enrichment Analysis</a:t>
            </a:r>
          </a:p>
        </p:txBody>
      </p:sp>
      <p:sp>
        <p:nvSpPr>
          <p:cNvPr id="4" name="Text Placeholder 3">
            <a:extLst>
              <a:ext uri="{FF2B5EF4-FFF2-40B4-BE49-F238E27FC236}">
                <a16:creationId xmlns:a16="http://schemas.microsoft.com/office/drawing/2014/main" id="{ED349640-9635-8B4D-A1E0-9F58CFE1A8F9}"/>
              </a:ext>
            </a:extLst>
          </p:cNvPr>
          <p:cNvSpPr>
            <a:spLocks noGrp="1"/>
          </p:cNvSpPr>
          <p:nvPr>
            <p:ph type="body" sz="quarter" idx="10"/>
          </p:nvPr>
        </p:nvSpPr>
        <p:spPr>
          <a:xfrm>
            <a:off x="652673" y="1863435"/>
            <a:ext cx="7172482" cy="4676505"/>
          </a:xfrm>
        </p:spPr>
        <p:txBody>
          <a:bodyPr>
            <a:normAutofit/>
          </a:bodyPr>
          <a:lstStyle/>
          <a:p>
            <a:pPr marL="342900" indent="-342900">
              <a:buFont typeface="Arial" panose="020B0604020202020204" pitchFamily="34" charset="0"/>
              <a:buChar char="•"/>
            </a:pPr>
            <a:r>
              <a:rPr lang="en-US" sz="2000" dirty="0"/>
              <a:t>From our differential expression analysis, we found a clear distinction between two primary groups of samples, but these two groups do not match our two control groups. </a:t>
            </a:r>
          </a:p>
          <a:p>
            <a:pPr marL="342900" indent="-342900">
              <a:buFont typeface="Arial" panose="020B0604020202020204" pitchFamily="34" charset="0"/>
              <a:buChar char="•"/>
            </a:pPr>
            <a:r>
              <a:rPr lang="en-US" sz="2000" dirty="0"/>
              <a:t>Enrichment analyses was used to try and visibly identify statistically over/underrepresented genes within long-term survivors in our sample compared to short- and moderate-term survivors.</a:t>
            </a:r>
          </a:p>
          <a:p>
            <a:pPr marL="342900" indent="-342900">
              <a:buFont typeface="Arial" panose="020B0604020202020204" pitchFamily="34" charset="0"/>
              <a:buChar char="•"/>
            </a:pPr>
            <a:r>
              <a:rPr lang="en-US" sz="2000" dirty="0"/>
              <a:t>Some members of the long-term survivor group shared characteristics with the non-long-term survival group.  This confirms a result found in our PCA plot where a similar result was observed.</a:t>
            </a:r>
          </a:p>
          <a:p>
            <a:pPr marL="342900" indent="-342900">
              <a:buFont typeface="Arial" panose="020B0604020202020204" pitchFamily="34" charset="0"/>
              <a:buChar char="•"/>
            </a:pPr>
            <a:r>
              <a:rPr lang="en-US" sz="2000" dirty="0"/>
              <a:t>This did not help us to answer our hypothesis since we could not determine any clear distinction between our two sample groups.</a:t>
            </a:r>
          </a:p>
          <a:p>
            <a:endParaRPr lang="en-US" sz="1600" dirty="0"/>
          </a:p>
        </p:txBody>
      </p:sp>
      <p:sp>
        <p:nvSpPr>
          <p:cNvPr id="7" name="Slide Number Placeholder 6">
            <a:extLst>
              <a:ext uri="{FF2B5EF4-FFF2-40B4-BE49-F238E27FC236}">
                <a16:creationId xmlns:a16="http://schemas.microsoft.com/office/drawing/2014/main" id="{4BC42AF0-4669-E443-8057-9D2075FA84E7}"/>
              </a:ext>
            </a:extLst>
          </p:cNvPr>
          <p:cNvSpPr>
            <a:spLocks noGrp="1"/>
          </p:cNvSpPr>
          <p:nvPr>
            <p:ph type="sldNum" sz="quarter" idx="13"/>
          </p:nvPr>
        </p:nvSpPr>
        <p:spPr/>
        <p:txBody>
          <a:bodyPr/>
          <a:lstStyle/>
          <a:p>
            <a:r>
              <a:rPr lang="en-US" dirty="0"/>
              <a:t>3</a:t>
            </a:r>
          </a:p>
        </p:txBody>
      </p:sp>
      <p:pic>
        <p:nvPicPr>
          <p:cNvPr id="5" name="Picture 4">
            <a:extLst>
              <a:ext uri="{FF2B5EF4-FFF2-40B4-BE49-F238E27FC236}">
                <a16:creationId xmlns:a16="http://schemas.microsoft.com/office/drawing/2014/main" id="{168D8CD0-5B9E-938B-6CED-51DD2AB92575}"/>
              </a:ext>
            </a:extLst>
          </p:cNvPr>
          <p:cNvPicPr>
            <a:picLocks noChangeAspect="1"/>
          </p:cNvPicPr>
          <p:nvPr/>
        </p:nvPicPr>
        <p:blipFill>
          <a:blip r:embed="rId3"/>
          <a:stretch>
            <a:fillRect/>
          </a:stretch>
        </p:blipFill>
        <p:spPr>
          <a:xfrm>
            <a:off x="8101813" y="3945165"/>
            <a:ext cx="3776352" cy="2333846"/>
          </a:xfrm>
          <a:prstGeom prst="rect">
            <a:avLst/>
          </a:prstGeom>
        </p:spPr>
      </p:pic>
      <p:pic>
        <p:nvPicPr>
          <p:cNvPr id="6" name="Picture 5">
            <a:extLst>
              <a:ext uri="{FF2B5EF4-FFF2-40B4-BE49-F238E27FC236}">
                <a16:creationId xmlns:a16="http://schemas.microsoft.com/office/drawing/2014/main" id="{15664574-9CAC-E736-9363-BEC614309190}"/>
              </a:ext>
            </a:extLst>
          </p:cNvPr>
          <p:cNvPicPr>
            <a:picLocks noChangeAspect="1"/>
          </p:cNvPicPr>
          <p:nvPr/>
        </p:nvPicPr>
        <p:blipFill>
          <a:blip r:embed="rId4"/>
          <a:stretch>
            <a:fillRect/>
          </a:stretch>
        </p:blipFill>
        <p:spPr>
          <a:xfrm>
            <a:off x="8059614" y="1095154"/>
            <a:ext cx="3734153" cy="2333846"/>
          </a:xfrm>
          <a:prstGeom prst="rect">
            <a:avLst/>
          </a:prstGeom>
        </p:spPr>
      </p:pic>
    </p:spTree>
    <p:extLst>
      <p:ext uri="{BB962C8B-B14F-4D97-AF65-F5344CB8AC3E}">
        <p14:creationId xmlns:p14="http://schemas.microsoft.com/office/powerpoint/2010/main" val="2243961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619EE4-0BEF-804E-B39A-BCE383D2A769}"/>
              </a:ext>
            </a:extLst>
          </p:cNvPr>
          <p:cNvSpPr>
            <a:spLocks noGrp="1"/>
          </p:cNvSpPr>
          <p:nvPr>
            <p:ph type="title"/>
          </p:nvPr>
        </p:nvSpPr>
        <p:spPr/>
        <p:txBody>
          <a:bodyPr>
            <a:normAutofit/>
          </a:bodyPr>
          <a:lstStyle/>
          <a:p>
            <a:r>
              <a:rPr lang="en-US" dirty="0"/>
              <a:t>Differential Expression and Enrichment Analysis</a:t>
            </a:r>
          </a:p>
        </p:txBody>
      </p:sp>
      <p:sp>
        <p:nvSpPr>
          <p:cNvPr id="7" name="Slide Number Placeholder 6">
            <a:extLst>
              <a:ext uri="{FF2B5EF4-FFF2-40B4-BE49-F238E27FC236}">
                <a16:creationId xmlns:a16="http://schemas.microsoft.com/office/drawing/2014/main" id="{4BC42AF0-4669-E443-8057-9D2075FA84E7}"/>
              </a:ext>
            </a:extLst>
          </p:cNvPr>
          <p:cNvSpPr>
            <a:spLocks noGrp="1"/>
          </p:cNvSpPr>
          <p:nvPr>
            <p:ph type="sldNum" sz="quarter" idx="13"/>
          </p:nvPr>
        </p:nvSpPr>
        <p:spPr/>
        <p:txBody>
          <a:bodyPr/>
          <a:lstStyle/>
          <a:p>
            <a:r>
              <a:rPr lang="en-US" dirty="0"/>
              <a:t>3</a:t>
            </a:r>
          </a:p>
        </p:txBody>
      </p:sp>
      <p:pic>
        <p:nvPicPr>
          <p:cNvPr id="6" name="Picture 5">
            <a:extLst>
              <a:ext uri="{FF2B5EF4-FFF2-40B4-BE49-F238E27FC236}">
                <a16:creationId xmlns:a16="http://schemas.microsoft.com/office/drawing/2014/main" id="{15664574-9CAC-E736-9363-BEC614309190}"/>
              </a:ext>
            </a:extLst>
          </p:cNvPr>
          <p:cNvPicPr>
            <a:picLocks noChangeAspect="1"/>
          </p:cNvPicPr>
          <p:nvPr/>
        </p:nvPicPr>
        <p:blipFill rotWithShape="1">
          <a:blip r:embed="rId3"/>
          <a:srcRect t="10064"/>
          <a:stretch/>
        </p:blipFill>
        <p:spPr>
          <a:xfrm>
            <a:off x="1494264" y="1650391"/>
            <a:ext cx="8832416" cy="4964723"/>
          </a:xfrm>
          <a:prstGeom prst="rect">
            <a:avLst/>
          </a:prstGeom>
        </p:spPr>
      </p:pic>
    </p:spTree>
    <p:extLst>
      <p:ext uri="{BB962C8B-B14F-4D97-AF65-F5344CB8AC3E}">
        <p14:creationId xmlns:p14="http://schemas.microsoft.com/office/powerpoint/2010/main" val="1828278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619EE4-0BEF-804E-B39A-BCE383D2A769}"/>
              </a:ext>
            </a:extLst>
          </p:cNvPr>
          <p:cNvSpPr>
            <a:spLocks noGrp="1"/>
          </p:cNvSpPr>
          <p:nvPr>
            <p:ph type="title"/>
          </p:nvPr>
        </p:nvSpPr>
        <p:spPr/>
        <p:txBody>
          <a:bodyPr>
            <a:normAutofit/>
          </a:bodyPr>
          <a:lstStyle/>
          <a:p>
            <a:r>
              <a:rPr lang="en-US" dirty="0"/>
              <a:t>Differential Expression and Enrichment Analysis</a:t>
            </a:r>
          </a:p>
        </p:txBody>
      </p:sp>
      <p:sp>
        <p:nvSpPr>
          <p:cNvPr id="7" name="Slide Number Placeholder 6">
            <a:extLst>
              <a:ext uri="{FF2B5EF4-FFF2-40B4-BE49-F238E27FC236}">
                <a16:creationId xmlns:a16="http://schemas.microsoft.com/office/drawing/2014/main" id="{4BC42AF0-4669-E443-8057-9D2075FA84E7}"/>
              </a:ext>
            </a:extLst>
          </p:cNvPr>
          <p:cNvSpPr>
            <a:spLocks noGrp="1"/>
          </p:cNvSpPr>
          <p:nvPr>
            <p:ph type="sldNum" sz="quarter" idx="13"/>
          </p:nvPr>
        </p:nvSpPr>
        <p:spPr/>
        <p:txBody>
          <a:bodyPr/>
          <a:lstStyle/>
          <a:p>
            <a:r>
              <a:rPr lang="en-US" dirty="0"/>
              <a:t>3</a:t>
            </a:r>
          </a:p>
        </p:txBody>
      </p:sp>
      <p:pic>
        <p:nvPicPr>
          <p:cNvPr id="5" name="Picture 4">
            <a:extLst>
              <a:ext uri="{FF2B5EF4-FFF2-40B4-BE49-F238E27FC236}">
                <a16:creationId xmlns:a16="http://schemas.microsoft.com/office/drawing/2014/main" id="{168D8CD0-5B9E-938B-6CED-51DD2AB92575}"/>
              </a:ext>
            </a:extLst>
          </p:cNvPr>
          <p:cNvPicPr>
            <a:picLocks noChangeAspect="1"/>
          </p:cNvPicPr>
          <p:nvPr/>
        </p:nvPicPr>
        <p:blipFill>
          <a:blip r:embed="rId3"/>
          <a:stretch>
            <a:fillRect/>
          </a:stretch>
        </p:blipFill>
        <p:spPr>
          <a:xfrm>
            <a:off x="2191770" y="1825626"/>
            <a:ext cx="7808460" cy="4825754"/>
          </a:xfrm>
          <a:prstGeom prst="rect">
            <a:avLst/>
          </a:prstGeom>
        </p:spPr>
      </p:pic>
      <p:sp>
        <p:nvSpPr>
          <p:cNvPr id="9" name="Oval 8">
            <a:extLst>
              <a:ext uri="{FF2B5EF4-FFF2-40B4-BE49-F238E27FC236}">
                <a16:creationId xmlns:a16="http://schemas.microsoft.com/office/drawing/2014/main" id="{AA192BEA-5B92-0203-1443-3953396E2AA9}"/>
              </a:ext>
            </a:extLst>
          </p:cNvPr>
          <p:cNvSpPr/>
          <p:nvPr/>
        </p:nvSpPr>
        <p:spPr>
          <a:xfrm>
            <a:off x="8086165" y="3771899"/>
            <a:ext cx="1447800" cy="1193925"/>
          </a:xfrm>
          <a:prstGeom prst="ellipse">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9838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619EE4-0BEF-804E-B39A-BCE383D2A769}"/>
              </a:ext>
            </a:extLst>
          </p:cNvPr>
          <p:cNvSpPr>
            <a:spLocks noGrp="1"/>
          </p:cNvSpPr>
          <p:nvPr>
            <p:ph type="title"/>
          </p:nvPr>
        </p:nvSpPr>
        <p:spPr/>
        <p:txBody>
          <a:bodyPr>
            <a:normAutofit/>
          </a:bodyPr>
          <a:lstStyle/>
          <a:p>
            <a:r>
              <a:rPr lang="en-US" dirty="0"/>
              <a:t>Clustering &amp; Enrichment Analysis</a:t>
            </a:r>
          </a:p>
        </p:txBody>
      </p:sp>
      <p:sp>
        <p:nvSpPr>
          <p:cNvPr id="4" name="Text Placeholder 3">
            <a:extLst>
              <a:ext uri="{FF2B5EF4-FFF2-40B4-BE49-F238E27FC236}">
                <a16:creationId xmlns:a16="http://schemas.microsoft.com/office/drawing/2014/main" id="{ED349640-9635-8B4D-A1E0-9F58CFE1A8F9}"/>
              </a:ext>
            </a:extLst>
          </p:cNvPr>
          <p:cNvSpPr>
            <a:spLocks noGrp="1"/>
          </p:cNvSpPr>
          <p:nvPr>
            <p:ph type="body" sz="quarter" idx="10"/>
          </p:nvPr>
        </p:nvSpPr>
        <p:spPr>
          <a:xfrm>
            <a:off x="709247" y="1863435"/>
            <a:ext cx="6658708" cy="4676505"/>
          </a:xfrm>
        </p:spPr>
        <p:txBody>
          <a:bodyPr>
            <a:normAutofit/>
          </a:bodyPr>
          <a:lstStyle/>
          <a:p>
            <a:pPr marL="342900" indent="-342900">
              <a:buFont typeface="Arial" panose="020B0604020202020204" pitchFamily="34" charset="0"/>
              <a:buChar char="•"/>
            </a:pPr>
            <a:r>
              <a:rPr lang="en-US" sz="2000" dirty="0"/>
              <a:t>Results of the three clustering method we ran:</a:t>
            </a:r>
          </a:p>
          <a:p>
            <a:pPr marL="685784" lvl="1" indent="-342900">
              <a:buFont typeface="Arial" panose="020B0604020202020204" pitchFamily="34" charset="0"/>
              <a:buChar char="•"/>
            </a:pPr>
            <a:r>
              <a:rPr lang="en-US" sz="2000" dirty="0" err="1"/>
              <a:t>Kmeans</a:t>
            </a:r>
            <a:r>
              <a:rPr lang="en-US" sz="2000" dirty="0"/>
              <a:t> – clusters often found nested within each other and disproportionate cluster sizes throughout</a:t>
            </a:r>
          </a:p>
          <a:p>
            <a:pPr marL="685784" lvl="1" indent="-342900">
              <a:buFont typeface="Arial" panose="020B0604020202020204" pitchFamily="34" charset="0"/>
              <a:buChar char="•"/>
            </a:pPr>
            <a:r>
              <a:rPr lang="en-US" sz="2000" dirty="0"/>
              <a:t>Hierarchical - the three to four primary clusters still maintain an extreme inequality in terms of sample membership, possibly due to the clustering function not choosing a proper k value</a:t>
            </a:r>
          </a:p>
          <a:p>
            <a:pPr marL="685784" lvl="1" indent="-342900">
              <a:buFont typeface="Arial" panose="020B0604020202020204" pitchFamily="34" charset="0"/>
              <a:buChar char="•"/>
            </a:pPr>
            <a:r>
              <a:rPr lang="en-US" sz="2000" dirty="0"/>
              <a:t>Consensus - delta area graph showed no appreciable difference in consensus beyond k-3, consensus clustering graph showed most memberships in one group </a:t>
            </a:r>
          </a:p>
          <a:p>
            <a:pPr marL="342900" indent="-342900">
              <a:buFont typeface="Arial" panose="020B0604020202020204" pitchFamily="34" charset="0"/>
              <a:buChar char="•"/>
            </a:pPr>
            <a:r>
              <a:rPr lang="en-US" sz="2000" dirty="0"/>
              <a:t>We were not able to answer our original scientific question because, in each clustering method, the proportion of cluster membership  did not reflect our initial control groups populations for our experiment. </a:t>
            </a:r>
          </a:p>
        </p:txBody>
      </p:sp>
      <p:sp>
        <p:nvSpPr>
          <p:cNvPr id="7" name="Slide Number Placeholder 6">
            <a:extLst>
              <a:ext uri="{FF2B5EF4-FFF2-40B4-BE49-F238E27FC236}">
                <a16:creationId xmlns:a16="http://schemas.microsoft.com/office/drawing/2014/main" id="{4BC42AF0-4669-E443-8057-9D2075FA84E7}"/>
              </a:ext>
            </a:extLst>
          </p:cNvPr>
          <p:cNvSpPr>
            <a:spLocks noGrp="1"/>
          </p:cNvSpPr>
          <p:nvPr>
            <p:ph type="sldNum" sz="quarter" idx="13"/>
          </p:nvPr>
        </p:nvSpPr>
        <p:spPr/>
        <p:txBody>
          <a:bodyPr/>
          <a:lstStyle/>
          <a:p>
            <a:r>
              <a:rPr lang="en-US" dirty="0"/>
              <a:t>4</a:t>
            </a:r>
          </a:p>
        </p:txBody>
      </p:sp>
      <p:pic>
        <p:nvPicPr>
          <p:cNvPr id="2" name="Picture 1">
            <a:extLst>
              <a:ext uri="{FF2B5EF4-FFF2-40B4-BE49-F238E27FC236}">
                <a16:creationId xmlns:a16="http://schemas.microsoft.com/office/drawing/2014/main" id="{0E09E327-3873-7C67-B395-2F9187B1A487}"/>
              </a:ext>
            </a:extLst>
          </p:cNvPr>
          <p:cNvPicPr>
            <a:picLocks noChangeAspect="1"/>
          </p:cNvPicPr>
          <p:nvPr/>
        </p:nvPicPr>
        <p:blipFill>
          <a:blip r:embed="rId3"/>
          <a:stretch>
            <a:fillRect/>
          </a:stretch>
        </p:blipFill>
        <p:spPr>
          <a:xfrm>
            <a:off x="7367955" y="1124802"/>
            <a:ext cx="2592397" cy="1602043"/>
          </a:xfrm>
          <a:prstGeom prst="rect">
            <a:avLst/>
          </a:prstGeom>
        </p:spPr>
      </p:pic>
      <p:pic>
        <p:nvPicPr>
          <p:cNvPr id="5" name="Picture 4">
            <a:extLst>
              <a:ext uri="{FF2B5EF4-FFF2-40B4-BE49-F238E27FC236}">
                <a16:creationId xmlns:a16="http://schemas.microsoft.com/office/drawing/2014/main" id="{4E974BED-1B83-2634-8FF1-76FCEA25779B}"/>
              </a:ext>
            </a:extLst>
          </p:cNvPr>
          <p:cNvPicPr>
            <a:picLocks noChangeAspect="1"/>
          </p:cNvPicPr>
          <p:nvPr/>
        </p:nvPicPr>
        <p:blipFill>
          <a:blip r:embed="rId4"/>
          <a:stretch>
            <a:fillRect/>
          </a:stretch>
        </p:blipFill>
        <p:spPr>
          <a:xfrm>
            <a:off x="9250636" y="2726845"/>
            <a:ext cx="2627352" cy="1623645"/>
          </a:xfrm>
          <a:prstGeom prst="rect">
            <a:avLst/>
          </a:prstGeom>
        </p:spPr>
      </p:pic>
      <p:pic>
        <p:nvPicPr>
          <p:cNvPr id="6" name="Picture 5">
            <a:extLst>
              <a:ext uri="{FF2B5EF4-FFF2-40B4-BE49-F238E27FC236}">
                <a16:creationId xmlns:a16="http://schemas.microsoft.com/office/drawing/2014/main" id="{284D37D5-65BE-EF5F-C43A-490AC4DB3095}"/>
              </a:ext>
            </a:extLst>
          </p:cNvPr>
          <p:cNvPicPr>
            <a:picLocks noChangeAspect="1"/>
          </p:cNvPicPr>
          <p:nvPr/>
        </p:nvPicPr>
        <p:blipFill>
          <a:blip r:embed="rId5"/>
          <a:stretch>
            <a:fillRect/>
          </a:stretch>
        </p:blipFill>
        <p:spPr>
          <a:xfrm>
            <a:off x="7296924" y="4339689"/>
            <a:ext cx="2627352" cy="1623645"/>
          </a:xfrm>
          <a:prstGeom prst="rect">
            <a:avLst/>
          </a:prstGeom>
        </p:spPr>
      </p:pic>
    </p:spTree>
    <p:extLst>
      <p:ext uri="{BB962C8B-B14F-4D97-AF65-F5344CB8AC3E}">
        <p14:creationId xmlns:p14="http://schemas.microsoft.com/office/powerpoint/2010/main" val="258811883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3128</TotalTime>
  <Words>1079</Words>
  <Application>Microsoft Office PowerPoint</Application>
  <PresentationFormat>Widescreen</PresentationFormat>
  <Paragraphs>87</Paragraphs>
  <Slides>14</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Cambria</vt:lpstr>
      <vt:lpstr>Gentona SemiBold</vt:lpstr>
      <vt:lpstr>Times New Roman</vt:lpstr>
      <vt:lpstr>Whitney</vt:lpstr>
      <vt:lpstr>Office Theme</vt:lpstr>
      <vt:lpstr>Genomic differences between long-term, short-term and moderate-term survivors of high-grade serous ovarian cancer</vt:lpstr>
      <vt:lpstr>Introduction</vt:lpstr>
      <vt:lpstr>Introduction</vt:lpstr>
      <vt:lpstr>Hypothesis</vt:lpstr>
      <vt:lpstr>Hypothesis</vt:lpstr>
      <vt:lpstr>Differential Expression and Enrichment Analysis</vt:lpstr>
      <vt:lpstr>Differential Expression and Enrichment Analysis</vt:lpstr>
      <vt:lpstr>Differential Expression and Enrichment Analysis</vt:lpstr>
      <vt:lpstr>Clustering &amp; Enrichment Analysis</vt:lpstr>
      <vt:lpstr>Clustering &amp; Enrichment Analysis</vt:lpstr>
      <vt:lpstr>Clustering &amp; Enrichment Analysis</vt:lpstr>
      <vt:lpstr>Clustering &amp; Enrichment Analysis</vt:lpstr>
      <vt:lpstr>Conclusions &amp; 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Title And Second Line</dc:title>
  <dc:creator>Graim, Kiley</dc:creator>
  <cp:lastModifiedBy>Devin Rodriguez</cp:lastModifiedBy>
  <cp:revision>23</cp:revision>
  <dcterms:created xsi:type="dcterms:W3CDTF">2021-07-30T13:34:41Z</dcterms:created>
  <dcterms:modified xsi:type="dcterms:W3CDTF">2022-11-23T04:26:16Z</dcterms:modified>
</cp:coreProperties>
</file>