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75" r:id="rId4"/>
    <p:sldId id="258" r:id="rId5"/>
    <p:sldId id="276" r:id="rId6"/>
    <p:sldId id="262" r:id="rId7"/>
    <p:sldId id="294" r:id="rId8"/>
    <p:sldId id="263" r:id="rId9"/>
    <p:sldId id="278" r:id="rId10"/>
    <p:sldId id="277" r:id="rId11"/>
    <p:sldId id="261" r:id="rId12"/>
    <p:sldId id="283" r:id="rId13"/>
    <p:sldId id="284" r:id="rId14"/>
    <p:sldId id="280" r:id="rId15"/>
    <p:sldId id="293" r:id="rId16"/>
    <p:sldId id="281" r:id="rId17"/>
    <p:sldId id="289" r:id="rId18"/>
    <p:sldId id="290" r:id="rId19"/>
    <p:sldId id="291" r:id="rId20"/>
    <p:sldId id="292" r:id="rId21"/>
    <p:sldId id="267" r:id="rId22"/>
    <p:sldId id="282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  <p:embeddedFont>
      <p:font typeface="BatangChe" panose="02030609000101010101" pitchFamily="49" charset="-127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921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293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533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670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921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256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176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756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81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913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45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34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0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4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89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‹№›</a:t>
            </a:fld>
            <a:endParaRPr lang="u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‹№›</a:t>
            </a:fld>
            <a:endParaRPr lang="u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‹№›</a:t>
            </a:fld>
            <a:endParaRPr lang="uk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‹№›</a:t>
            </a:fld>
            <a:endParaRPr lang="u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‹№›</a:t>
            </a:fld>
            <a:endParaRPr lang="u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‹№›</a:t>
            </a:fld>
            <a:endParaRPr lang="u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‹№›</a:t>
            </a:fld>
            <a:endParaRPr lang="u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‹№›</a:t>
            </a:fld>
            <a:endParaRPr lang="uk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‹№›</a:t>
            </a:fld>
            <a:endParaRPr lang="uk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‹№›</a:t>
            </a:fld>
            <a:endParaRPr lang="u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uk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‹№›</a:t>
            </a:fld>
            <a:endParaRPr lang="uk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://visualstudio.com/ru-ru/products/tfs-overview-vs.aspx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nongnu.org/cvs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://mercurial-scm.org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subversion.apache.org/" TargetMode="Externa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194400" y="682081"/>
            <a:ext cx="8683050" cy="229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uk" sz="6600" dirty="0" smtClean="0"/>
              <a:t>Початки роботи з Git</a:t>
            </a:r>
            <a:endParaRPr lang="uk" sz="6600"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94400" y="4481775"/>
            <a:ext cx="80220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uk" dirty="0" smtClean="0"/>
              <a:t>Андрій Ляшеник 2017</a:t>
            </a:r>
            <a:endParaRPr lang="uk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-UA" dirty="0" smtClean="0"/>
              <a:t>Створення </a:t>
            </a:r>
            <a:r>
              <a:rPr lang="uk-UA" dirty="0" err="1" smtClean="0"/>
              <a:t>репозиторію</a:t>
            </a:r>
            <a:endParaRPr lang="u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29"/>
          <a:stretch/>
        </p:blipFill>
        <p:spPr>
          <a:xfrm>
            <a:off x="98250" y="619050"/>
            <a:ext cx="5923797" cy="4408394"/>
          </a:xfrm>
          <a:prstGeom prst="rect">
            <a:avLst/>
          </a:prstGeom>
        </p:spPr>
      </p:pic>
      <p:sp>
        <p:nvSpPr>
          <p:cNvPr id="4" name="Прямокутник 3"/>
          <p:cNvSpPr/>
          <p:nvPr/>
        </p:nvSpPr>
        <p:spPr>
          <a:xfrm>
            <a:off x="4556375" y="794953"/>
            <a:ext cx="4572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створити новий порожній локальний </a:t>
            </a:r>
            <a:r>
              <a:rPr lang="uk-UA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репозиторій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clone &lt;URL&gt;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створити </a:t>
            </a:r>
            <a:r>
              <a:rPr lang="uk-UA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репозиторій</a:t>
            </a:r>
            <a:r>
              <a:rPr lang="uk-U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на основі існуючого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2291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Три стани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" y="2286014"/>
            <a:ext cx="4996149" cy="284180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226415" y="619050"/>
            <a:ext cx="4771500" cy="9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uk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Стани: </a:t>
            </a:r>
            <a:endParaRPr lang="uk" b="1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збережений у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коміті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uk-U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uk-U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змінений 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modified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uk-U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uk-U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індексований 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staged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u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4840942" y="1462236"/>
            <a:ext cx="4303058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Найпростіший процес взаємодії з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uk-U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uk-U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Ви редагуєте файли у своїй робочій директорії.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Надсилаєте файли до індексу, що зберігає їхній поточний стан.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Створюєте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коміт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: знімок з індексу остаточно зберігається в директорії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318" y="601120"/>
            <a:ext cx="5181589" cy="4559799"/>
          </a:xfrm>
          <a:prstGeom prst="rect">
            <a:avLst/>
          </a:prstGeom>
        </p:spPr>
      </p:pic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dirty="0" smtClean="0"/>
              <a:t>Контроль файла</a:t>
            </a:r>
            <a:endParaRPr lang="uk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80985"/>
            <a:ext cx="855115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altLang="uk-UA" sz="20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Добавити </a:t>
            </a:r>
            <a:r>
              <a:rPr lang="uk-UA" altLang="uk-UA" sz="20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файл під контроль версій</a:t>
            </a:r>
            <a:endParaRPr lang="uk-UA" altLang="uk-UA" sz="20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uk-UA" altLang="uk-UA" sz="20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uk-UA" altLang="uk-UA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.    </a:t>
            </a:r>
            <a:r>
              <a:rPr lang="en-US" altLang="uk-UA" sz="1200" dirty="0" smtClean="0">
                <a:solidFill>
                  <a:schemeClr val="tx1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  <a:cs typeface="Courier New" panose="02070309020205020404" pitchFamily="49" charset="0"/>
              </a:rPr>
              <a:t>- </a:t>
            </a:r>
            <a:r>
              <a:rPr lang="uk-UA" altLang="uk-UA" sz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BatangChe" panose="02030609000101010101" pitchFamily="49" charset="-127"/>
                <a:cs typeface="Courier New" panose="02070309020205020404" pitchFamily="49" charset="0"/>
              </a:rPr>
              <a:t>усі файли</a:t>
            </a:r>
            <a:endParaRPr lang="en-US" altLang="uk-UA" sz="1200" dirty="0" smtClean="0">
              <a:solidFill>
                <a:schemeClr val="tx1">
                  <a:lumMod val="75000"/>
                </a:schemeClr>
              </a:solidFill>
              <a:latin typeface="+mn-lt"/>
              <a:ea typeface="BatangChe" panose="02030609000101010101" pitchFamily="49" charset="-127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uk-UA" altLang="uk-UA" sz="20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uk-UA" altLang="uk-UA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uk-UA" altLang="uk-UA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uk-UA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.html </a:t>
            </a:r>
            <a:r>
              <a:rPr lang="en-US" altLang="uk-UA" sz="1200" dirty="0" smtClean="0">
                <a:solidFill>
                  <a:schemeClr val="tx1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  <a:cs typeface="Courier New" panose="02070309020205020404" pitchFamily="49" charset="0"/>
              </a:rPr>
              <a:t>- </a:t>
            </a:r>
            <a:r>
              <a:rPr lang="uk-UA" altLang="uk-UA" sz="1200" dirty="0">
                <a:solidFill>
                  <a:schemeClr val="tx1">
                    <a:lumMod val="75000"/>
                  </a:schemeClr>
                </a:solidFill>
                <a:latin typeface="+mn-lt"/>
                <a:ea typeface="BatangChe" panose="02030609000101010101" pitchFamily="49" charset="-127"/>
                <a:cs typeface="Courier New" panose="02070309020205020404" pitchFamily="49" charset="0"/>
              </a:rPr>
              <a:t>усі </a:t>
            </a:r>
            <a:r>
              <a:rPr lang="en-US" altLang="uk-UA" sz="1200" dirty="0">
                <a:solidFill>
                  <a:schemeClr val="tx1">
                    <a:lumMod val="75000"/>
                  </a:schemeClr>
                </a:solidFill>
                <a:latin typeface="+mn-lt"/>
                <a:ea typeface="BatangChe" panose="02030609000101010101" pitchFamily="49" charset="-127"/>
                <a:cs typeface="Courier New" panose="02070309020205020404" pitchFamily="49" charset="0"/>
              </a:rPr>
              <a:t>html </a:t>
            </a:r>
            <a:r>
              <a:rPr lang="uk-UA" altLang="uk-UA" sz="1200" dirty="0">
                <a:solidFill>
                  <a:schemeClr val="tx1">
                    <a:lumMod val="75000"/>
                  </a:schemeClr>
                </a:solidFill>
                <a:latin typeface="+mn-lt"/>
                <a:ea typeface="BatangChe" panose="02030609000101010101" pitchFamily="49" charset="-127"/>
                <a:cs typeface="Courier New" panose="02070309020205020404" pitchFamily="49" charset="0"/>
              </a:rPr>
              <a:t>файли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uk-UA" altLang="uk-UA" sz="20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uk-UA" altLang="uk-UA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uk-UA" sz="2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style.css </a:t>
            </a:r>
            <a:r>
              <a:rPr lang="en-US" altLang="uk-UA" sz="1200" dirty="0" smtClean="0">
                <a:solidFill>
                  <a:schemeClr val="tx1">
                    <a:lumMod val="75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  <a:cs typeface="Courier New" panose="02070309020205020404" pitchFamily="49" charset="0"/>
              </a:rPr>
              <a:t>- </a:t>
            </a:r>
            <a:r>
              <a:rPr lang="uk-UA" altLang="uk-UA" sz="1200" dirty="0" smtClean="0">
                <a:solidFill>
                  <a:schemeClr val="tx1">
                    <a:lumMod val="75000"/>
                  </a:schemeClr>
                </a:solidFill>
                <a:latin typeface="+mj-lt"/>
                <a:ea typeface="BatangChe" panose="02030609000101010101" pitchFamily="49" charset="-127"/>
                <a:cs typeface="Courier New" panose="02070309020205020404" pitchFamily="49" charset="0"/>
              </a:rPr>
              <a:t>один файл</a:t>
            </a:r>
            <a:endParaRPr lang="en-US" altLang="uk-UA" sz="2000" b="1" dirty="0" smtClean="0">
              <a:solidFill>
                <a:schemeClr val="tx1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uk-UA" sz="2000" b="1" dirty="0" smtClean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uk-UA" sz="2000" b="1" dirty="0" smtClean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Перший </a:t>
            </a:r>
            <a:r>
              <a:rPr lang="uk-UA" altLang="uk-UA" sz="2000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коміт</a:t>
            </a:r>
            <a:endParaRPr lang="uk-UA" altLang="uk-UA" sz="20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uk-UA" altLang="uk-UA" sz="20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uk-UA" altLang="uk-UA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 –m </a:t>
            </a:r>
            <a:r>
              <a:rPr lang="en-US" altLang="uk-UA" sz="2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“first </a:t>
            </a:r>
            <a:r>
              <a:rPr lang="en-US" altLang="uk-UA" sz="2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altLang="uk-UA" sz="2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uk-UA" altLang="uk-UA" sz="2000" dirty="0" smtClean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uk-UA" altLang="uk-UA" sz="20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uk-UA" altLang="uk-UA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uk-UA" altLang="uk-UA" sz="2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uk-UA" sz="2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–m “second”</a:t>
            </a:r>
            <a:endParaRPr lang="uk-UA" altLang="uk-UA" sz="2000" dirty="0">
              <a:solidFill>
                <a:schemeClr val="bg2">
                  <a:lumMod val="50000"/>
                </a:schemeClr>
              </a:solidFill>
              <a:latin typeface="BatangChe" panose="02030609000101010101" pitchFamily="49" charset="-127"/>
              <a:ea typeface="BatangChe" panose="02030609000101010101" pitchFamily="49" charset="-127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uk-UA" sz="1800" dirty="0" smtClean="0">
              <a:solidFill>
                <a:schemeClr val="bg2">
                  <a:lumMod val="50000"/>
                </a:schemeClr>
              </a:solidFill>
              <a:latin typeface="BatangChe" panose="02030609000101010101" pitchFamily="49" charset="-127"/>
              <a:ea typeface="BatangChe" panose="02030609000101010101" pitchFamily="49" charset="-127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Перевірка</a:t>
            </a:r>
            <a:endParaRPr lang="uk-UA" altLang="uk-UA" sz="20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8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uk-UA" altLang="uk-UA" sz="18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uk-UA" altLang="uk-UA" sz="18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8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endParaRPr lang="uk-UA" altLang="uk-UA" sz="1800" dirty="0">
              <a:solidFill>
                <a:schemeClr val="bg2">
                  <a:lumMod val="50000"/>
                </a:schemeClr>
              </a:solidFill>
              <a:latin typeface="BatangChe" panose="02030609000101010101" pitchFamily="49" charset="-127"/>
              <a:ea typeface="BatangChe" panose="02030609000101010101" pitchFamily="49" charset="-127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altLang="uk-UA" sz="1800" dirty="0">
              <a:solidFill>
                <a:schemeClr val="bg2">
                  <a:lumMod val="50000"/>
                </a:schemeClr>
              </a:solidFill>
              <a:latin typeface="BatangChe" panose="02030609000101010101" pitchFamily="49" charset="-127"/>
              <a:ea typeface="BatangChe" panose="02030609000101010101" pitchFamily="49" charset="-127"/>
              <a:cs typeface="Courier New" panose="02070309020205020404" pitchFamily="49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0" y="4577384"/>
            <a:ext cx="6419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Файл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може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бути:</a:t>
            </a:r>
          </a:p>
          <a:p>
            <a:r>
              <a:rPr lang="ru-R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контрольований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tracked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неконтрольований</a:t>
            </a:r>
            <a:r>
              <a:rPr lang="ru-RU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untracked</a:t>
            </a:r>
            <a:r>
              <a:rPr lang="ru-R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uk-U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36421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Git</a:t>
            </a:r>
            <a:r>
              <a:rPr lang="en-US" dirty="0"/>
              <a:t> data transport commands</a:t>
            </a:r>
            <a:endParaRPr lang="u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32" y="750747"/>
            <a:ext cx="6260056" cy="433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15281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-UA" dirty="0" smtClean="0"/>
              <a:t>Перегляд історії </a:t>
            </a:r>
            <a:r>
              <a:rPr lang="uk-UA" dirty="0" err="1" smtClean="0"/>
              <a:t>комітів</a:t>
            </a:r>
            <a:endParaRPr lang="uk" dirty="0"/>
          </a:p>
        </p:txBody>
      </p:sp>
      <p:sp>
        <p:nvSpPr>
          <p:cNvPr id="5" name="Прямокутник 4"/>
          <p:cNvSpPr/>
          <p:nvPr/>
        </p:nvSpPr>
        <p:spPr>
          <a:xfrm>
            <a:off x="2761129" y="604460"/>
            <a:ext cx="59704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altLang="uk-UA" sz="4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uk-UA" altLang="uk-UA" sz="40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uk-UA" altLang="uk-UA" sz="4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4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endParaRPr lang="uk-UA" sz="4000" dirty="0"/>
          </a:p>
        </p:txBody>
      </p:sp>
      <p:graphicFrame>
        <p:nvGraphicFramePr>
          <p:cNvPr id="3" name="Таблиця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24063"/>
              </p:ext>
            </p:extLst>
          </p:nvPr>
        </p:nvGraphicFramePr>
        <p:xfrm>
          <a:off x="98250" y="1312346"/>
          <a:ext cx="4554432" cy="3831020"/>
        </p:xfrm>
        <a:graphic>
          <a:graphicData uri="http://schemas.openxmlformats.org/drawingml/2006/table">
            <a:tbl>
              <a:tblPr/>
              <a:tblGrid>
                <a:gridCol w="1416785">
                  <a:extLst>
                    <a:ext uri="{9D8B030D-6E8A-4147-A177-3AD203B41FA5}">
                      <a16:colId xmlns:a16="http://schemas.microsoft.com/office/drawing/2014/main" val="2536367486"/>
                    </a:ext>
                  </a:extLst>
                </a:gridCol>
                <a:gridCol w="3137647">
                  <a:extLst>
                    <a:ext uri="{9D8B030D-6E8A-4147-A177-3AD203B41FA5}">
                      <a16:colId xmlns:a16="http://schemas.microsoft.com/office/drawing/2014/main" val="579541588"/>
                    </a:ext>
                  </a:extLst>
                </a:gridCol>
              </a:tblGrid>
              <a:tr h="159404">
                <a:tc>
                  <a:txBody>
                    <a:bodyPr/>
                    <a:lstStyle/>
                    <a:p>
                      <a:pPr algn="ctr"/>
                      <a:r>
                        <a:rPr lang="uk-UA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Опція</a:t>
                      </a:r>
                    </a:p>
                  </a:txBody>
                  <a:tcPr marL="47821" marR="47821" marT="23911" marB="23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Опис</a:t>
                      </a:r>
                    </a:p>
                  </a:txBody>
                  <a:tcPr marL="47821" marR="47821" marT="23911" marB="23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91342"/>
                  </a:ext>
                </a:extLst>
              </a:tr>
              <a:tr h="15940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-p</a:t>
                      </a:r>
                    </a:p>
                  </a:txBody>
                  <a:tcPr marL="47821" marR="47821" marT="23911" marB="23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Показує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зміни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файлів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кожного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коміту</a:t>
                      </a:r>
                      <a:endParaRPr lang="ru-RU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47821" marR="47821" marT="23911" marB="23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329710"/>
                  </a:ext>
                </a:extLst>
              </a:tr>
              <a:tr h="270986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--stat</a:t>
                      </a:r>
                    </a:p>
                  </a:txBody>
                  <a:tcPr marL="47821" marR="47821" marT="23911" marB="23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Показує статистику змінених файлів для кожного коміту.</a:t>
                      </a:r>
                    </a:p>
                  </a:txBody>
                  <a:tcPr marL="47821" marR="47821" marT="23911" marB="23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559552"/>
                  </a:ext>
                </a:extLst>
              </a:tr>
              <a:tr h="270986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--</a:t>
                      </a:r>
                      <a:r>
                        <a:rPr lang="en-US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shortstat</a:t>
                      </a:r>
                      <a:endParaRPr lang="en-US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47821" marR="47821" marT="23911" marB="23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Відображає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тільки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рядок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зміни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/вставки/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видалення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з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опції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--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stat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</a:txBody>
                  <a:tcPr marL="47821" marR="47821" marT="23911" marB="23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539499"/>
                  </a:ext>
                </a:extLst>
              </a:tr>
              <a:tr h="270986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--name-only</a:t>
                      </a:r>
                    </a:p>
                  </a:txBody>
                  <a:tcPr marL="47821" marR="47821" marT="23911" marB="23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Показує список змінених файлів після інформації про </a:t>
                      </a:r>
                      <a:r>
                        <a:rPr lang="uk-UA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коміт</a:t>
                      </a:r>
                      <a:r>
                        <a:rPr lang="uk-UA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</a:txBody>
                  <a:tcPr marL="47821" marR="47821" marT="23911" marB="23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17032"/>
                  </a:ext>
                </a:extLst>
              </a:tr>
              <a:tr h="270986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--name-status</a:t>
                      </a:r>
                    </a:p>
                  </a:txBody>
                  <a:tcPr marL="47821" marR="47821" marT="23911" marB="23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Показує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список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змінених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файлів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з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інформацією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додано/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змінено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видалено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</a:txBody>
                  <a:tcPr marL="47821" marR="47821" marT="23911" marB="23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506644"/>
                  </a:ext>
                </a:extLst>
              </a:tr>
              <a:tr h="270986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--abbrev-commit</a:t>
                      </a:r>
                    </a:p>
                  </a:txBody>
                  <a:tcPr marL="47821" marR="47821" marT="23911" marB="23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Показує тільки перші декілька символів </a:t>
                      </a: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SHA-1 </a:t>
                      </a:r>
                      <a:r>
                        <a:rPr lang="uk-UA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суми замість усіх 40.</a:t>
                      </a:r>
                    </a:p>
                  </a:txBody>
                  <a:tcPr marL="47821" marR="47821" marT="23911" marB="23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178684"/>
                  </a:ext>
                </a:extLst>
              </a:tr>
              <a:tr h="382569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--relative-date</a:t>
                      </a:r>
                    </a:p>
                  </a:txBody>
                  <a:tcPr marL="47821" marR="47821" marT="23911" marB="23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Відображає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дату у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відносному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форматі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наприклад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“2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тижня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тому”)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замість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використання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повного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формату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дати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</a:txBody>
                  <a:tcPr marL="47821" marR="47821" marT="23911" marB="23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16256"/>
                  </a:ext>
                </a:extLst>
              </a:tr>
              <a:tr h="270986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--graph</a:t>
                      </a:r>
                    </a:p>
                  </a:txBody>
                  <a:tcPr marL="47821" marR="47821" marT="23911" marB="23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Відображає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ASCII граф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історії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гілок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та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зливань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поряд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зі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звичайним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виводом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</a:txBody>
                  <a:tcPr marL="47821" marR="47821" marT="23911" marB="23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7693"/>
                  </a:ext>
                </a:extLst>
              </a:tr>
              <a:tr h="382569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--pretty</a:t>
                      </a:r>
                    </a:p>
                  </a:txBody>
                  <a:tcPr marL="47821" marR="47821" marT="23911" marB="23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Показує </a:t>
                      </a:r>
                      <a:r>
                        <a:rPr lang="uk-UA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коміти</a:t>
                      </a:r>
                      <a:r>
                        <a:rPr lang="uk-UA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в альтернативному форматі. Можливі значення: </a:t>
                      </a: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online, short, full, fuller </a:t>
                      </a:r>
                      <a:r>
                        <a:rPr lang="uk-UA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та </a:t>
                      </a: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format (</a:t>
                      </a:r>
                      <a:r>
                        <a:rPr lang="uk-UA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якому задаєте свій власний формат).</a:t>
                      </a:r>
                    </a:p>
                  </a:txBody>
                  <a:tcPr marL="47821" marR="47821" marT="23911" marB="239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586994"/>
                  </a:ext>
                </a:extLst>
              </a:tr>
            </a:tbl>
          </a:graphicData>
        </a:graphic>
      </p:graphicFrame>
      <p:graphicFrame>
        <p:nvGraphicFramePr>
          <p:cNvPr id="6" name="Таблиця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478130"/>
              </p:ext>
            </p:extLst>
          </p:nvPr>
        </p:nvGraphicFramePr>
        <p:xfrm>
          <a:off x="4921680" y="1312346"/>
          <a:ext cx="4096814" cy="3481324"/>
        </p:xfrm>
        <a:graphic>
          <a:graphicData uri="http://schemas.openxmlformats.org/drawingml/2006/table">
            <a:tbl>
              <a:tblPr/>
              <a:tblGrid>
                <a:gridCol w="1249674">
                  <a:extLst>
                    <a:ext uri="{9D8B030D-6E8A-4147-A177-3AD203B41FA5}">
                      <a16:colId xmlns:a16="http://schemas.microsoft.com/office/drawing/2014/main" val="4255711317"/>
                    </a:ext>
                  </a:extLst>
                </a:gridCol>
                <a:gridCol w="2847140">
                  <a:extLst>
                    <a:ext uri="{9D8B030D-6E8A-4147-A177-3AD203B41FA5}">
                      <a16:colId xmlns:a16="http://schemas.microsoft.com/office/drawing/2014/main" val="2534719920"/>
                    </a:ext>
                  </a:extLst>
                </a:gridCol>
              </a:tblGrid>
              <a:tr h="267610">
                <a:tc>
                  <a:txBody>
                    <a:bodyPr/>
                    <a:lstStyle/>
                    <a:p>
                      <a:pPr algn="ctr"/>
                      <a:r>
                        <a:rPr lang="uk-UA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Опція</a:t>
                      </a:r>
                    </a:p>
                  </a:txBody>
                  <a:tcPr marL="66636" marR="66636" marT="33318" marB="33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Опис</a:t>
                      </a:r>
                    </a:p>
                  </a:txBody>
                  <a:tcPr marL="66636" marR="66636" marT="33318" marB="33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675425"/>
                  </a:ext>
                </a:extLst>
              </a:tr>
              <a:tr h="26761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-(n)</a:t>
                      </a:r>
                    </a:p>
                  </a:txBody>
                  <a:tcPr marL="66636" marR="66636" marT="33318" marB="33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Показати тільки останні n комітів</a:t>
                      </a:r>
                    </a:p>
                  </a:txBody>
                  <a:tcPr marL="66636" marR="66636" marT="33318" marB="33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417273"/>
                  </a:ext>
                </a:extLst>
              </a:tr>
              <a:tr h="45910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--since, --after</a:t>
                      </a:r>
                    </a:p>
                  </a:txBody>
                  <a:tcPr marL="66636" marR="66636" marT="33318" marB="33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Обмежитись комітами, що були створені після переданої дати.</a:t>
                      </a:r>
                    </a:p>
                  </a:txBody>
                  <a:tcPr marL="66636" marR="66636" marT="33318" marB="33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28348"/>
                  </a:ext>
                </a:extLst>
              </a:tr>
              <a:tr h="45910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--until, --before</a:t>
                      </a:r>
                    </a:p>
                  </a:txBody>
                  <a:tcPr marL="66636" marR="66636" marT="33318" marB="33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Обмежитись комітами, що були створені до переданої дати.</a:t>
                      </a:r>
                    </a:p>
                  </a:txBody>
                  <a:tcPr marL="66636" marR="66636" marT="33318" marB="33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598234"/>
                  </a:ext>
                </a:extLst>
              </a:tr>
              <a:tr h="45910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--author</a:t>
                      </a:r>
                    </a:p>
                  </a:txBody>
                  <a:tcPr marL="66636" marR="66636" marT="33318" marB="33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Показати тільки ті коміти, автор яких збігається із переданим.</a:t>
                      </a:r>
                    </a:p>
                  </a:txBody>
                  <a:tcPr marL="66636" marR="66636" marT="33318" marB="33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734855"/>
                  </a:ext>
                </a:extLst>
              </a:tr>
              <a:tr h="45910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--committer</a:t>
                      </a:r>
                    </a:p>
                  </a:txBody>
                  <a:tcPr marL="66636" marR="66636" marT="33318" marB="33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Показати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тільки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ті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коміти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фіксатор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яких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збігається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із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переданим</a:t>
                      </a:r>
                      <a:endParaRPr lang="ru-RU" sz="11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6636" marR="66636" marT="33318" marB="33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340931"/>
                  </a:ext>
                </a:extLst>
              </a:tr>
              <a:tr h="459102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--grep</a:t>
                      </a:r>
                    </a:p>
                  </a:txBody>
                  <a:tcPr marL="66636" marR="66636" marT="33318" marB="33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Показати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тільки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ті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коміти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повідомлення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яких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містить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рядок.</a:t>
                      </a:r>
                    </a:p>
                  </a:txBody>
                  <a:tcPr marL="66636" marR="66636" marT="33318" marB="33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20242"/>
                  </a:ext>
                </a:extLst>
              </a:tr>
              <a:tr h="65059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-S</a:t>
                      </a:r>
                    </a:p>
                  </a:txBody>
                  <a:tcPr marL="66636" marR="66636" marT="33318" marB="33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Показати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тільки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ті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коміти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в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яких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додали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або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видалили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рядок,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що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містить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переданий</a:t>
                      </a:r>
                      <a:r>
                        <a:rPr lang="ru-RU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рядок.</a:t>
                      </a:r>
                    </a:p>
                  </a:txBody>
                  <a:tcPr marL="66636" marR="66636" marT="33318" marB="333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98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314903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b="1" dirty="0" err="1"/>
              <a:t>Повернення</a:t>
            </a:r>
            <a:r>
              <a:rPr lang="ru-RU" b="1" dirty="0"/>
              <a:t> файлу до </a:t>
            </a:r>
            <a:r>
              <a:rPr lang="ru-RU" b="1" dirty="0" err="1"/>
              <a:t>попереднього</a:t>
            </a:r>
            <a:r>
              <a:rPr lang="ru-RU" b="1" dirty="0"/>
              <a:t> стану</a:t>
            </a:r>
            <a:endParaRPr lang="uk" dirty="0"/>
          </a:p>
        </p:txBody>
      </p:sp>
      <p:sp>
        <p:nvSpPr>
          <p:cNvPr id="5" name="Прямокутник 4"/>
          <p:cNvSpPr/>
          <p:nvPr/>
        </p:nvSpPr>
        <p:spPr>
          <a:xfrm>
            <a:off x="179294" y="862929"/>
            <a:ext cx="87455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altLang="uk-UA" sz="30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uk-UA" altLang="uk-UA" sz="30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uk-UA" altLang="uk-UA" sz="3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uk-UA" sz="3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000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ID_commit</a:t>
            </a: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30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30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832481" y="4668178"/>
            <a:ext cx="7487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c5e14c3f index.html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447460"/>
            <a:ext cx="5608542" cy="325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14686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-UA" dirty="0" smtClean="0"/>
              <a:t>Взаємодія з віддаленими сховищами</a:t>
            </a:r>
            <a:endParaRPr lang="uk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8250" y="1001282"/>
            <a:ext cx="898299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Клонування:</a:t>
            </a:r>
            <a:r>
              <a:rPr kumimoji="0" lang="uk-UA" altLang="uk-UA" b="0" i="0" u="none" strike="noStrike" cap="none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kumimoji="0" lang="uk-UA" altLang="uk-UA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uk-UA" altLang="uk-UA" sz="1800" b="1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uk-UA" altLang="uk-UA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1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kumimoji="0" lang="uk-UA" altLang="uk-UA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https://github.com/schacon/ticgit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altLang="uk-UA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Додавання </a:t>
            </a:r>
            <a:r>
              <a:rPr lang="uk-UA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віддаленого сховища: </a:t>
            </a:r>
            <a:r>
              <a:rPr lang="uk-UA" altLang="uk-UA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18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uk-UA" altLang="uk-UA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uk-UA" altLang="uk-UA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uk-UA" altLang="uk-UA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uk-UA" altLang="uk-UA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uk-UA" sz="1800" b="1" dirty="0" smtClean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altLang="uk-UA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Надсилання змін до сховища: </a:t>
            </a:r>
            <a:r>
              <a:rPr lang="en-US" altLang="uk-UA" sz="18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uk-UA" altLang="uk-UA" sz="1800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uk-UA" altLang="uk-UA" sz="18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uk-UA" altLang="uk-UA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[ім’я сховища] [ім’я гілки]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Оглядання віддаленого сховища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uk-UA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uk-UA" altLang="uk-UA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uk-UA" altLang="uk-UA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uk-UA" altLang="uk-UA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uk-UA" altLang="uk-UA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[ім’я сховища</a:t>
            </a:r>
            <a:r>
              <a:rPr lang="uk-UA" altLang="uk-UA" sz="18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uk-UA" sz="1800" b="1" dirty="0" smtClean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uk" dirty="0" smtClean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Trebuchet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rebuchet MS"/>
              </a:rPr>
              <a:t>Завантажити </a:t>
            </a:r>
            <a:r>
              <a:rPr lang="uk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rebuchet MS"/>
              </a:rPr>
              <a:t>і об’єднати зміни </a:t>
            </a:r>
            <a:endParaRPr lang="uk" dirty="0" smtClean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Trebuchet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rebuchet MS"/>
              </a:rPr>
              <a:t>віддаленого </a:t>
            </a:r>
            <a:r>
              <a:rPr lang="uk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rebuchet MS"/>
              </a:rPr>
              <a:t>репозиторію з </a:t>
            </a:r>
            <a:r>
              <a:rPr lang="uk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rebuchet MS"/>
              </a:rPr>
              <a:t>локальним: 	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rebuchet MS"/>
              </a:rPr>
              <a:t>$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rebuchet MS"/>
              </a:rPr>
              <a:t>git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rebuchet MS"/>
              </a:rPr>
              <a:t> pull </a:t>
            </a:r>
            <a:endParaRPr lang="uk" sz="18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Trebuchet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0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910837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dirty="0" smtClean="0"/>
              <a:t>Гілки</a:t>
            </a:r>
            <a:endParaRPr lang="uk" dirty="0"/>
          </a:p>
        </p:txBody>
      </p:sp>
      <p:sp>
        <p:nvSpPr>
          <p:cNvPr id="144" name="Shape 144"/>
          <p:cNvSpPr txBox="1"/>
          <p:nvPr/>
        </p:nvSpPr>
        <p:spPr>
          <a:xfrm>
            <a:off x="251250" y="684860"/>
            <a:ext cx="8673600" cy="413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branch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of branches 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 repo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branch &lt;name&gt;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new local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branch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named “name”</a:t>
            </a:r>
          </a:p>
          <a:p>
            <a:pPr lvl="1">
              <a:lnSpc>
                <a:spcPct val="200000"/>
              </a:lnSpc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branch –d &lt;name&gt;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delete the branch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</a:p>
          <a:p>
            <a:pPr lvl="1">
              <a:lnSpc>
                <a:spcPct val="200000"/>
              </a:lnSpc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branch –m &lt;name&gt;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rename the current branch to “name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1">
              <a:lnSpc>
                <a:spcPct val="200000"/>
              </a:lnSpc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chechout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&lt;branch&gt;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change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71594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dirty="0" smtClean="0"/>
              <a:t>Гілки</a:t>
            </a:r>
            <a:endParaRPr lang="uk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45" y="2252749"/>
            <a:ext cx="2639460" cy="2143842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7" y="703686"/>
            <a:ext cx="2639792" cy="13256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2790" y="776459"/>
            <a:ext cx="1112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Three commits </a:t>
            </a:r>
            <a:br>
              <a:rPr lang="en-US" sz="1050" dirty="0"/>
            </a:br>
            <a:r>
              <a:rPr lang="en-US" sz="1050" dirty="0"/>
              <a:t>on master</a:t>
            </a:r>
          </a:p>
        </p:txBody>
      </p:sp>
      <p:cxnSp>
        <p:nvCxnSpPr>
          <p:cNvPr id="7" name="Straight Arrow Connector 11"/>
          <p:cNvCxnSpPr/>
          <p:nvPr/>
        </p:nvCxnSpPr>
        <p:spPr>
          <a:xfrm>
            <a:off x="1832848" y="1073421"/>
            <a:ext cx="387540" cy="43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12"/>
          <p:cNvSpPr/>
          <p:nvPr/>
        </p:nvSpPr>
        <p:spPr>
          <a:xfrm>
            <a:off x="197802" y="815548"/>
            <a:ext cx="42853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1</a:t>
            </a:r>
          </a:p>
        </p:txBody>
      </p:sp>
      <p:sp>
        <p:nvSpPr>
          <p:cNvPr id="9" name="Oval 13"/>
          <p:cNvSpPr/>
          <p:nvPr/>
        </p:nvSpPr>
        <p:spPr>
          <a:xfrm>
            <a:off x="197801" y="2290070"/>
            <a:ext cx="42853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8909" y="4269633"/>
            <a:ext cx="1545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err="1">
                <a:solidFill>
                  <a:srgbClr val="FF0000"/>
                </a:solidFill>
              </a:rPr>
              <a:t>git</a:t>
            </a:r>
            <a:r>
              <a:rPr lang="en-US" sz="1050" b="1" dirty="0">
                <a:solidFill>
                  <a:srgbClr val="FF0000"/>
                </a:solidFill>
              </a:rPr>
              <a:t> checkout –b iss53</a:t>
            </a:r>
          </a:p>
        </p:txBody>
      </p:sp>
      <p:cxnSp>
        <p:nvCxnSpPr>
          <p:cNvPr id="11" name="Straight Arrow Connector 15"/>
          <p:cNvCxnSpPr/>
          <p:nvPr/>
        </p:nvCxnSpPr>
        <p:spPr>
          <a:xfrm flipV="1">
            <a:off x="2140261" y="4142675"/>
            <a:ext cx="513292" cy="109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203" y="700797"/>
            <a:ext cx="3374880" cy="2042403"/>
          </a:xfrm>
          <a:prstGeom prst="rect">
            <a:avLst/>
          </a:prstGeom>
        </p:spPr>
      </p:pic>
      <p:sp>
        <p:nvSpPr>
          <p:cNvPr id="13" name="Oval 18"/>
          <p:cNvSpPr/>
          <p:nvPr/>
        </p:nvSpPr>
        <p:spPr>
          <a:xfrm>
            <a:off x="4025094" y="815548"/>
            <a:ext cx="44754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5711" y="938041"/>
            <a:ext cx="10358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err="1">
                <a:solidFill>
                  <a:srgbClr val="FF0000"/>
                </a:solidFill>
              </a:rPr>
              <a:t>git</a:t>
            </a:r>
            <a:r>
              <a:rPr lang="en-US" sz="1050" b="1" dirty="0">
                <a:solidFill>
                  <a:srgbClr val="FF0000"/>
                </a:solidFill>
              </a:rPr>
              <a:t> commit …</a:t>
            </a:r>
          </a:p>
        </p:txBody>
      </p:sp>
      <p:pic>
        <p:nvPicPr>
          <p:cNvPr id="15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78" y="2660659"/>
            <a:ext cx="3052030" cy="2482841"/>
          </a:xfrm>
          <a:prstGeom prst="rect">
            <a:avLst/>
          </a:prstGeom>
        </p:spPr>
      </p:pic>
      <p:sp>
        <p:nvSpPr>
          <p:cNvPr id="16" name="Oval 21"/>
          <p:cNvSpPr/>
          <p:nvPr/>
        </p:nvSpPr>
        <p:spPr>
          <a:xfrm>
            <a:off x="4036104" y="2286000"/>
            <a:ext cx="43653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00550" y="4087069"/>
            <a:ext cx="183255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050" b="1" dirty="0" err="1">
                <a:solidFill>
                  <a:srgbClr val="FF0000"/>
                </a:solidFill>
              </a:rPr>
              <a:t>git</a:t>
            </a:r>
            <a:r>
              <a:rPr lang="en-US" sz="1050" b="1" dirty="0">
                <a:solidFill>
                  <a:srgbClr val="FF0000"/>
                </a:solidFill>
              </a:rPr>
              <a:t> checkout master</a:t>
            </a:r>
          </a:p>
          <a:p>
            <a:pPr marL="257175" indent="-257175">
              <a:buAutoNum type="arabicPeriod"/>
            </a:pPr>
            <a:r>
              <a:rPr lang="en-US" sz="1050" b="1" dirty="0" err="1">
                <a:solidFill>
                  <a:srgbClr val="FF0000"/>
                </a:solidFill>
              </a:rPr>
              <a:t>git</a:t>
            </a:r>
            <a:r>
              <a:rPr lang="en-US" sz="1050" b="1" dirty="0">
                <a:solidFill>
                  <a:srgbClr val="FF0000"/>
                </a:solidFill>
              </a:rPr>
              <a:t> checkout –b hotfix</a:t>
            </a:r>
          </a:p>
          <a:p>
            <a:pPr marL="257175" indent="-257175">
              <a:buAutoNum type="arabicPeriod"/>
            </a:pPr>
            <a:r>
              <a:rPr lang="en-US" sz="1050" b="1" dirty="0" err="1">
                <a:solidFill>
                  <a:srgbClr val="FF0000"/>
                </a:solidFill>
              </a:rPr>
              <a:t>git</a:t>
            </a:r>
            <a:r>
              <a:rPr lang="en-US" sz="1050" b="1" dirty="0">
                <a:solidFill>
                  <a:srgbClr val="FF0000"/>
                </a:solidFill>
              </a:rPr>
              <a:t> commit …</a:t>
            </a:r>
          </a:p>
        </p:txBody>
      </p:sp>
    </p:spTree>
    <p:extLst>
      <p:ext uri="{BB962C8B-B14F-4D97-AF65-F5344CB8AC3E}">
        <p14:creationId xmlns:p14="http://schemas.microsoft.com/office/powerpoint/2010/main" val="29542329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/>
      <p:bldP spid="13" grpId="0" animBg="1"/>
      <p:bldP spid="14" grpId="0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dirty="0" smtClean="0"/>
              <a:t>Гілки</a:t>
            </a:r>
            <a:endParaRPr lang="uk" dirty="0"/>
          </a:p>
        </p:txBody>
      </p:sp>
      <p:sp>
        <p:nvSpPr>
          <p:cNvPr id="27" name="Footer Placeholder 3"/>
          <p:cNvSpPr txBox="1">
            <a:spLocks/>
          </p:cNvSpPr>
          <p:nvPr/>
        </p:nvSpPr>
        <p:spPr>
          <a:xfrm>
            <a:off x="3941416" y="4601709"/>
            <a:ext cx="2895600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Merging</a:t>
            </a:r>
            <a:endParaRPr lang="uk-UA" dirty="0"/>
          </a:p>
        </p:txBody>
      </p:sp>
      <p:sp>
        <p:nvSpPr>
          <p:cNvPr id="28" name="Oval 5"/>
          <p:cNvSpPr/>
          <p:nvPr/>
        </p:nvSpPr>
        <p:spPr>
          <a:xfrm>
            <a:off x="105281" y="888509"/>
            <a:ext cx="45949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5</a:t>
            </a:r>
          </a:p>
        </p:txBody>
      </p:sp>
      <p:pic>
        <p:nvPicPr>
          <p:cNvPr id="2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3" y="738182"/>
            <a:ext cx="2952381" cy="290476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94704" y="970610"/>
            <a:ext cx="17171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050" b="1" dirty="0" err="1">
                <a:solidFill>
                  <a:srgbClr val="FF0000"/>
                </a:solidFill>
              </a:rPr>
              <a:t>git</a:t>
            </a:r>
            <a:r>
              <a:rPr lang="en-US" sz="1050" b="1" dirty="0">
                <a:solidFill>
                  <a:srgbClr val="FF0000"/>
                </a:solidFill>
              </a:rPr>
              <a:t> checkout master</a:t>
            </a:r>
          </a:p>
          <a:p>
            <a:pPr marL="257175" indent="-257175">
              <a:buAutoNum type="arabicPeriod"/>
            </a:pPr>
            <a:r>
              <a:rPr lang="en-US" sz="1050" b="1" dirty="0" err="1">
                <a:solidFill>
                  <a:srgbClr val="FF0000"/>
                </a:solidFill>
              </a:rPr>
              <a:t>git</a:t>
            </a:r>
            <a:r>
              <a:rPr lang="en-US" sz="1050" b="1" dirty="0">
                <a:solidFill>
                  <a:srgbClr val="FF0000"/>
                </a:solidFill>
              </a:rPr>
              <a:t> merge hotfix</a:t>
            </a:r>
          </a:p>
        </p:txBody>
      </p:sp>
      <p:pic>
        <p:nvPicPr>
          <p:cNvPr id="31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2"/>
          <a:stretch/>
        </p:blipFill>
        <p:spPr>
          <a:xfrm>
            <a:off x="6359212" y="844924"/>
            <a:ext cx="2784788" cy="3756785"/>
          </a:xfrm>
          <a:prstGeom prst="rect">
            <a:avLst/>
          </a:prstGeom>
        </p:spPr>
      </p:pic>
      <p:sp>
        <p:nvSpPr>
          <p:cNvPr id="32" name="Oval 9"/>
          <p:cNvSpPr/>
          <p:nvPr/>
        </p:nvSpPr>
        <p:spPr>
          <a:xfrm>
            <a:off x="5747929" y="922015"/>
            <a:ext cx="444008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6</a:t>
            </a:r>
          </a:p>
        </p:txBody>
      </p:sp>
      <p:pic>
        <p:nvPicPr>
          <p:cNvPr id="33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8"/>
          <a:stretch/>
        </p:blipFill>
        <p:spPr>
          <a:xfrm>
            <a:off x="3483060" y="2953940"/>
            <a:ext cx="2771250" cy="2228571"/>
          </a:xfrm>
          <a:prstGeom prst="rect">
            <a:avLst/>
          </a:prstGeom>
        </p:spPr>
      </p:pic>
      <p:sp>
        <p:nvSpPr>
          <p:cNvPr id="34" name="Oval 11"/>
          <p:cNvSpPr/>
          <p:nvPr/>
        </p:nvSpPr>
        <p:spPr>
          <a:xfrm>
            <a:off x="3300836" y="4298157"/>
            <a:ext cx="47330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9016" y="3642944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050" b="1" dirty="0" err="1">
                <a:solidFill>
                  <a:srgbClr val="FF0000"/>
                </a:solidFill>
              </a:rPr>
              <a:t>git</a:t>
            </a:r>
            <a:r>
              <a:rPr lang="en-US" sz="1050" b="1" dirty="0">
                <a:solidFill>
                  <a:srgbClr val="FF0000"/>
                </a:solidFill>
              </a:rPr>
              <a:t> merge iss53</a:t>
            </a:r>
          </a:p>
        </p:txBody>
      </p:sp>
    </p:spTree>
    <p:extLst>
      <p:ext uri="{BB962C8B-B14F-4D97-AF65-F5344CB8AC3E}">
        <p14:creationId xmlns:p14="http://schemas.microsoft.com/office/powerpoint/2010/main" val="5453258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C</a:t>
            </a:r>
            <a:r>
              <a:rPr lang="uk" dirty="0" smtClean="0"/>
              <a:t>истем</a:t>
            </a:r>
            <a:r>
              <a:rPr lang="ru-RU" dirty="0"/>
              <a:t>и</a:t>
            </a:r>
            <a:r>
              <a:rPr lang="uk" dirty="0" smtClean="0"/>
              <a:t> </a:t>
            </a:r>
            <a:r>
              <a:rPr lang="uk" dirty="0"/>
              <a:t>контролю версій (СКВ)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448235" y="681803"/>
            <a:ext cx="8476615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/>
              <a:t>Система контролю </a:t>
            </a:r>
            <a:r>
              <a:rPr lang="ru-RU" sz="2000" b="1" dirty="0" err="1"/>
              <a:t>версій</a:t>
            </a:r>
            <a:r>
              <a:rPr lang="ru-RU" sz="2000" b="1" dirty="0"/>
              <a:t> </a:t>
            </a:r>
            <a:r>
              <a:rPr lang="ru-RU" sz="2000" dirty="0"/>
              <a:t>- </a:t>
            </a:r>
            <a:r>
              <a:rPr lang="ru-RU" sz="2000" dirty="0" err="1"/>
              <a:t>це</a:t>
            </a:r>
            <a:r>
              <a:rPr lang="ru-RU" sz="2000" dirty="0"/>
              <a:t> система,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записує</a:t>
            </a:r>
            <a:r>
              <a:rPr lang="ru-RU" sz="2000" dirty="0"/>
              <a:t> </a:t>
            </a:r>
            <a:r>
              <a:rPr lang="ru-RU" sz="2000" dirty="0" err="1"/>
              <a:t>зміни</a:t>
            </a:r>
            <a:r>
              <a:rPr lang="ru-RU" sz="2000" dirty="0"/>
              <a:t> у файл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набір</a:t>
            </a:r>
            <a:r>
              <a:rPr lang="ru-RU" sz="2000" dirty="0"/>
              <a:t> </a:t>
            </a:r>
            <a:r>
              <a:rPr lang="ru-RU" sz="2000" dirty="0" err="1"/>
              <a:t>файлів</a:t>
            </a:r>
            <a:r>
              <a:rPr lang="ru-RU" sz="2000" dirty="0"/>
              <a:t> </a:t>
            </a:r>
            <a:r>
              <a:rPr lang="ru-RU" sz="2000" dirty="0" err="1"/>
              <a:t>протягом</a:t>
            </a:r>
            <a:r>
              <a:rPr lang="ru-RU" sz="2000" dirty="0"/>
              <a:t> </a:t>
            </a:r>
            <a:r>
              <a:rPr lang="ru-RU" sz="2000" dirty="0" err="1"/>
              <a:t>деякого</a:t>
            </a:r>
            <a:r>
              <a:rPr lang="ru-RU" sz="2000" dirty="0"/>
              <a:t> часу, так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ви</a:t>
            </a:r>
            <a:r>
              <a:rPr lang="ru-RU" sz="2000" dirty="0"/>
              <a:t> </a:t>
            </a:r>
            <a:r>
              <a:rPr lang="ru-RU" sz="2000" dirty="0" err="1"/>
              <a:t>зможете</a:t>
            </a:r>
            <a:r>
              <a:rPr lang="ru-RU" sz="2000" dirty="0"/>
              <a:t> </a:t>
            </a:r>
            <a:r>
              <a:rPr lang="ru-RU" sz="2000" dirty="0" err="1"/>
              <a:t>повернутися</a:t>
            </a:r>
            <a:r>
              <a:rPr lang="ru-RU" sz="2000" dirty="0"/>
              <a:t> до </a:t>
            </a:r>
            <a:r>
              <a:rPr lang="ru-RU" sz="2000" dirty="0" err="1"/>
              <a:t>певної</a:t>
            </a:r>
            <a:r>
              <a:rPr lang="ru-RU" sz="2000" dirty="0"/>
              <a:t> </a:t>
            </a:r>
            <a:r>
              <a:rPr lang="ru-RU" sz="2000" dirty="0" err="1"/>
              <a:t>версії</a:t>
            </a:r>
            <a:r>
              <a:rPr lang="ru-RU" sz="2000" dirty="0"/>
              <a:t> </a:t>
            </a:r>
            <a:r>
              <a:rPr lang="ru-RU" sz="2000" dirty="0" err="1"/>
              <a:t>пізнише</a:t>
            </a:r>
            <a:r>
              <a:rPr lang="ru-RU" sz="2000" dirty="0"/>
              <a:t>. </a:t>
            </a:r>
            <a:endParaRPr lang="uk-UA" sz="2000" dirty="0"/>
          </a:p>
        </p:txBody>
      </p:sp>
      <p:graphicFrame>
        <p:nvGraphicFramePr>
          <p:cNvPr id="3" name="Таблиця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85144"/>
              </p:ext>
            </p:extLst>
          </p:nvPr>
        </p:nvGraphicFramePr>
        <p:xfrm>
          <a:off x="4482353" y="2340543"/>
          <a:ext cx="4336014" cy="199837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38928645"/>
                    </a:ext>
                  </a:extLst>
                </a:gridCol>
                <a:gridCol w="1592814">
                  <a:extLst>
                    <a:ext uri="{9D8B030D-6E8A-4147-A177-3AD203B41FA5}">
                      <a16:colId xmlns:a16="http://schemas.microsoft.com/office/drawing/2014/main" val="2721570574"/>
                    </a:ext>
                  </a:extLst>
                </a:gridCol>
              </a:tblGrid>
              <a:tr h="363341">
                <a:tc>
                  <a:txBody>
                    <a:bodyPr/>
                    <a:lstStyle/>
                    <a:p>
                      <a:pPr algn="ctr">
                        <a:spcAft>
                          <a:spcPts val="750"/>
                        </a:spcAft>
                      </a:pPr>
                      <a:r>
                        <a:rPr lang="uk-UA" sz="1400" dirty="0">
                          <a:effectLst/>
                        </a:rPr>
                        <a:t>Назва</a:t>
                      </a:r>
                      <a:endPara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50"/>
                        </a:spcAft>
                      </a:pPr>
                      <a:r>
                        <a:rPr lang="uk-UA" sz="1400" dirty="0">
                          <a:effectLst/>
                        </a:rPr>
                        <a:t>Рік розробки</a:t>
                      </a:r>
                      <a:endPara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6738452"/>
                  </a:ext>
                </a:extLst>
              </a:tr>
              <a:tr h="272505">
                <a:tc>
                  <a:txBody>
                    <a:bodyPr/>
                    <a:lstStyle/>
                    <a:p>
                      <a:pPr algn="l">
                        <a:spcAft>
                          <a:spcPts val="750"/>
                        </a:spcAft>
                      </a:pPr>
                      <a:r>
                        <a:rPr lang="uk-UA" sz="1350" u="sng" dirty="0">
                          <a:effectLst/>
                          <a:hlinkClick r:id="rId3"/>
                        </a:rPr>
                        <a:t>GIT</a:t>
                      </a:r>
                      <a:endParaRPr lang="uk-U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50"/>
                        </a:spcAft>
                      </a:pPr>
                      <a:r>
                        <a:rPr lang="uk-UA" sz="1400" dirty="0">
                          <a:effectLst/>
                        </a:rPr>
                        <a:t>2005</a:t>
                      </a:r>
                      <a:endPara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8794896"/>
                  </a:ext>
                </a:extLst>
              </a:tr>
              <a:tr h="272505">
                <a:tc>
                  <a:txBody>
                    <a:bodyPr/>
                    <a:lstStyle/>
                    <a:p>
                      <a:pPr algn="l">
                        <a:spcAft>
                          <a:spcPts val="750"/>
                        </a:spcAft>
                      </a:pPr>
                      <a:r>
                        <a:rPr lang="uk-UA" sz="1350" u="sng">
                          <a:effectLst/>
                          <a:hlinkClick r:id="rId4"/>
                        </a:rPr>
                        <a:t>SVN (Subversion)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50"/>
                        </a:spcAft>
                      </a:pPr>
                      <a:r>
                        <a:rPr lang="uk-UA" sz="1400">
                          <a:effectLst/>
                        </a:rPr>
                        <a:t>2000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2539715"/>
                  </a:ext>
                </a:extLst>
              </a:tr>
              <a:tr h="272505">
                <a:tc>
                  <a:txBody>
                    <a:bodyPr/>
                    <a:lstStyle/>
                    <a:p>
                      <a:pPr algn="l">
                        <a:spcAft>
                          <a:spcPts val="750"/>
                        </a:spcAft>
                      </a:pPr>
                      <a:r>
                        <a:rPr lang="uk-UA" sz="1350" u="sng">
                          <a:effectLst/>
                          <a:hlinkClick r:id="rId5"/>
                        </a:rPr>
                        <a:t>Mercurial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50"/>
                        </a:spcAft>
                      </a:pPr>
                      <a:r>
                        <a:rPr lang="uk-UA" sz="1400">
                          <a:effectLst/>
                        </a:rPr>
                        <a:t>2005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913567"/>
                  </a:ext>
                </a:extLst>
              </a:tr>
              <a:tr h="545011">
                <a:tc>
                  <a:txBody>
                    <a:bodyPr/>
                    <a:lstStyle/>
                    <a:p>
                      <a:pPr algn="l">
                        <a:spcAft>
                          <a:spcPts val="750"/>
                        </a:spcAft>
                      </a:pPr>
                      <a:r>
                        <a:rPr lang="uk-UA" sz="1350" u="sng" dirty="0">
                          <a:effectLst/>
                          <a:hlinkClick r:id="rId6"/>
                        </a:rPr>
                        <a:t>CVS </a:t>
                      </a:r>
                      <a:endParaRPr lang="uk-UA" sz="1350" u="sng" dirty="0" smtClean="0">
                        <a:effectLst/>
                        <a:hlinkClick r:id="rId6"/>
                      </a:endParaRPr>
                    </a:p>
                    <a:p>
                      <a:pPr algn="l">
                        <a:spcAft>
                          <a:spcPts val="750"/>
                        </a:spcAft>
                      </a:pPr>
                      <a:r>
                        <a:rPr lang="uk-UA" sz="1350" u="sng" dirty="0" smtClean="0">
                          <a:effectLst/>
                          <a:hlinkClick r:id="rId6"/>
                        </a:rPr>
                        <a:t>(</a:t>
                      </a:r>
                      <a:r>
                        <a:rPr lang="uk-UA" sz="1350" u="sng" dirty="0" err="1">
                          <a:effectLst/>
                          <a:hlinkClick r:id="rId6"/>
                        </a:rPr>
                        <a:t>Concurrent</a:t>
                      </a:r>
                      <a:r>
                        <a:rPr lang="uk-UA" sz="1350" u="sng" dirty="0">
                          <a:effectLst/>
                          <a:hlinkClick r:id="rId6"/>
                        </a:rPr>
                        <a:t> </a:t>
                      </a:r>
                      <a:r>
                        <a:rPr lang="uk-UA" sz="1350" u="sng" dirty="0" err="1">
                          <a:effectLst/>
                          <a:hlinkClick r:id="rId6"/>
                        </a:rPr>
                        <a:t>Versions</a:t>
                      </a:r>
                      <a:r>
                        <a:rPr lang="uk-UA" sz="1350" u="sng" dirty="0">
                          <a:effectLst/>
                          <a:hlinkClick r:id="rId6"/>
                        </a:rPr>
                        <a:t> </a:t>
                      </a:r>
                      <a:r>
                        <a:rPr lang="uk-UA" sz="1350" u="sng" dirty="0" err="1">
                          <a:effectLst/>
                          <a:hlinkClick r:id="rId6"/>
                        </a:rPr>
                        <a:t>System</a:t>
                      </a:r>
                      <a:r>
                        <a:rPr lang="uk-UA" sz="1350" u="sng" dirty="0">
                          <a:effectLst/>
                          <a:hlinkClick r:id="rId6"/>
                        </a:rPr>
                        <a:t>)</a:t>
                      </a:r>
                      <a:endParaRPr lang="uk-U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50"/>
                        </a:spcAft>
                      </a:pPr>
                      <a:r>
                        <a:rPr lang="uk-UA" sz="1400" dirty="0">
                          <a:effectLst/>
                        </a:rPr>
                        <a:t>1990</a:t>
                      </a:r>
                      <a:endPara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2454253"/>
                  </a:ext>
                </a:extLst>
              </a:tr>
              <a:tr h="272505">
                <a:tc>
                  <a:txBody>
                    <a:bodyPr/>
                    <a:lstStyle/>
                    <a:p>
                      <a:pPr algn="l">
                        <a:spcAft>
                          <a:spcPts val="750"/>
                        </a:spcAft>
                      </a:pPr>
                      <a:r>
                        <a:rPr lang="uk-UA" sz="1350" u="sng" dirty="0" err="1">
                          <a:effectLst/>
                          <a:hlinkClick r:id="rId7"/>
                        </a:rPr>
                        <a:t>Team</a:t>
                      </a:r>
                      <a:r>
                        <a:rPr lang="uk-UA" sz="1350" u="sng" dirty="0">
                          <a:effectLst/>
                          <a:hlinkClick r:id="rId7"/>
                        </a:rPr>
                        <a:t> </a:t>
                      </a:r>
                      <a:r>
                        <a:rPr lang="uk-UA" sz="1350" u="sng" dirty="0" err="1">
                          <a:effectLst/>
                          <a:hlinkClick r:id="rId7"/>
                        </a:rPr>
                        <a:t>Foundation</a:t>
                      </a:r>
                      <a:r>
                        <a:rPr lang="uk-UA" sz="1350" u="sng" dirty="0">
                          <a:effectLst/>
                          <a:hlinkClick r:id="rId7"/>
                        </a:rPr>
                        <a:t> Server</a:t>
                      </a:r>
                      <a:endParaRPr lang="uk-U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50"/>
                        </a:spcAft>
                      </a:pPr>
                      <a:r>
                        <a:rPr lang="uk-UA" sz="1400" dirty="0">
                          <a:effectLst/>
                        </a:rPr>
                        <a:t>2005</a:t>
                      </a:r>
                      <a:endPara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9660370"/>
                  </a:ext>
                </a:extLst>
              </a:tr>
            </a:tbl>
          </a:graphicData>
        </a:graphic>
      </p:graphicFrame>
      <p:pic>
        <p:nvPicPr>
          <p:cNvPr id="1030" name="Picture 6" descr="git-logo_tagline-version-control-system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8" y="1870169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svn-logo_tagline-version-control-system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146" y="1870169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mercurial-logo_tagline-version-control-system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" y="3443852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cvs-logo_tagline-version-control-system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71" y="2910079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team-foundation-server-logo_tagline-version-control-system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772" y="3662455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dirty="0" smtClean="0"/>
              <a:t>Гілки</a:t>
            </a:r>
            <a:endParaRPr lang="uk" dirty="0"/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1" y="932237"/>
            <a:ext cx="4016550" cy="3174369"/>
          </a:xfrm>
          <a:prstGeom prst="rect">
            <a:avLst/>
          </a:prstGeom>
        </p:spPr>
      </p:pic>
      <p:sp>
        <p:nvSpPr>
          <p:cNvPr id="13" name="Oval 6"/>
          <p:cNvSpPr/>
          <p:nvPr/>
        </p:nvSpPr>
        <p:spPr>
          <a:xfrm>
            <a:off x="298938" y="845709"/>
            <a:ext cx="493748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7637" y="1085850"/>
            <a:ext cx="12121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Some initial state</a:t>
            </a:r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669" y="1771650"/>
            <a:ext cx="4626331" cy="2194542"/>
          </a:xfrm>
          <a:prstGeom prst="rect">
            <a:avLst/>
          </a:prstGeom>
        </p:spPr>
      </p:pic>
      <p:sp>
        <p:nvSpPr>
          <p:cNvPr id="16" name="Oval 9"/>
          <p:cNvSpPr/>
          <p:nvPr/>
        </p:nvSpPr>
        <p:spPr>
          <a:xfrm>
            <a:off x="4436154" y="857250"/>
            <a:ext cx="46754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2502" y="1959909"/>
            <a:ext cx="19928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050" b="1" dirty="0" err="1">
                <a:solidFill>
                  <a:srgbClr val="FF0000"/>
                </a:solidFill>
              </a:rPr>
              <a:t>git</a:t>
            </a:r>
            <a:r>
              <a:rPr lang="en-US" sz="1050" b="1" dirty="0">
                <a:solidFill>
                  <a:srgbClr val="FF0000"/>
                </a:solidFill>
              </a:rPr>
              <a:t> checkout experiment</a:t>
            </a:r>
          </a:p>
          <a:p>
            <a:pPr marL="257175" indent="-257175">
              <a:buAutoNum type="arabicPeriod"/>
            </a:pPr>
            <a:r>
              <a:rPr lang="en-US" sz="1050" b="1" dirty="0" err="1">
                <a:solidFill>
                  <a:srgbClr val="FF0000"/>
                </a:solidFill>
              </a:rPr>
              <a:t>git</a:t>
            </a:r>
            <a:r>
              <a:rPr lang="en-US" sz="1050" b="1" dirty="0">
                <a:solidFill>
                  <a:srgbClr val="FF0000"/>
                </a:solidFill>
              </a:rPr>
              <a:t> rebase master</a:t>
            </a:r>
          </a:p>
        </p:txBody>
      </p:sp>
    </p:spTree>
    <p:extLst>
      <p:ext uri="{BB962C8B-B14F-4D97-AF65-F5344CB8AC3E}">
        <p14:creationId xmlns:p14="http://schemas.microsoft.com/office/powerpoint/2010/main" val="14778606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Найвживаніші команди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51250" y="684860"/>
            <a:ext cx="8673600" cy="413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uk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add    	</a:t>
            </a:r>
            <a:r>
              <a:rPr lang="uk" dirty="0">
                <a:latin typeface="Courier New" panose="02070309020205020404" pitchFamily="49" charset="0"/>
                <a:ea typeface="Trebuchet MS"/>
                <a:cs typeface="Courier New" panose="02070309020205020404" pitchFamily="49" charset="0"/>
                <a:sym typeface="Trebuchet MS"/>
              </a:rPr>
              <a:t>Додати файл(и) у індекс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uk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branch 	</a:t>
            </a:r>
            <a:r>
              <a:rPr lang="uk" dirty="0">
                <a:latin typeface="Courier New" panose="02070309020205020404" pitchFamily="49" charset="0"/>
                <a:ea typeface="Trebuchet MS"/>
                <a:cs typeface="Courier New" panose="02070309020205020404" pitchFamily="49" charset="0"/>
                <a:sym typeface="Trebuchet MS"/>
              </a:rPr>
              <a:t>Переглянути, створити, видалити гілки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uk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checkout </a:t>
            </a:r>
            <a:r>
              <a:rPr lang="uk" dirty="0">
                <a:latin typeface="Courier New" panose="02070309020205020404" pitchFamily="49" charset="0"/>
                <a:ea typeface="Trebuchet MS"/>
                <a:cs typeface="Courier New" panose="02070309020205020404" pitchFamily="49" charset="0"/>
                <a:sym typeface="Trebuchet MS"/>
              </a:rPr>
              <a:t>Переключити гілку чи шлях у робочій директорії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uk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clone  	</a:t>
            </a:r>
            <a:r>
              <a:rPr lang="uk" dirty="0">
                <a:latin typeface="Courier New" panose="02070309020205020404" pitchFamily="49" charset="0"/>
                <a:ea typeface="Trebuchet MS"/>
                <a:cs typeface="Courier New" panose="02070309020205020404" pitchFamily="49" charset="0"/>
                <a:sym typeface="Trebuchet MS"/>
              </a:rPr>
              <a:t>Клонувати репозиторій у нову директорію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uk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commit 	</a:t>
            </a:r>
            <a:r>
              <a:rPr lang="uk" dirty="0">
                <a:latin typeface="Courier New" panose="02070309020205020404" pitchFamily="49" charset="0"/>
                <a:ea typeface="Trebuchet MS"/>
                <a:cs typeface="Courier New" panose="02070309020205020404" pitchFamily="49" charset="0"/>
                <a:sym typeface="Trebuchet MS"/>
              </a:rPr>
              <a:t>Зафіксувати (записати) зміни у репозиторій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uk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diff   	</a:t>
            </a:r>
            <a:r>
              <a:rPr lang="uk" dirty="0">
                <a:latin typeface="Courier New" panose="02070309020205020404" pitchFamily="49" charset="0"/>
                <a:ea typeface="Trebuchet MS"/>
                <a:cs typeface="Courier New" panose="02070309020205020404" pitchFamily="49" charset="0"/>
                <a:sym typeface="Trebuchet MS"/>
              </a:rPr>
              <a:t>Порівняти зміни у фіксаціях станів, файлів та інше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uk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fetch  	</a:t>
            </a:r>
            <a:r>
              <a:rPr lang="uk" dirty="0">
                <a:latin typeface="Courier New" panose="02070309020205020404" pitchFamily="49" charset="0"/>
                <a:ea typeface="Trebuchet MS"/>
                <a:cs typeface="Courier New" panose="02070309020205020404" pitchFamily="49" charset="0"/>
                <a:sym typeface="Trebuchet MS"/>
              </a:rPr>
              <a:t>Завантажити об’єкти і посилання з іншого репозаторію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uk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init   	</a:t>
            </a:r>
            <a:r>
              <a:rPr lang="uk" dirty="0">
                <a:latin typeface="Courier New" panose="02070309020205020404" pitchFamily="49" charset="0"/>
                <a:ea typeface="Trebuchet MS"/>
                <a:cs typeface="Courier New" panose="02070309020205020404" pitchFamily="49" charset="0"/>
                <a:sym typeface="Trebuchet MS"/>
              </a:rPr>
              <a:t>Створити порожній репозиторій чи реініціалізувати існуючий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uk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log    	</a:t>
            </a:r>
            <a:r>
              <a:rPr lang="uk" dirty="0">
                <a:latin typeface="Courier New" panose="02070309020205020404" pitchFamily="49" charset="0"/>
                <a:ea typeface="Trebuchet MS"/>
                <a:cs typeface="Courier New" panose="02070309020205020404" pitchFamily="49" charset="0"/>
                <a:sym typeface="Trebuchet MS"/>
              </a:rPr>
              <a:t>Показати журнал фіксацій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uk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merge  	</a:t>
            </a:r>
            <a:r>
              <a:rPr lang="uk" dirty="0">
                <a:latin typeface="Courier New" panose="02070309020205020404" pitchFamily="49" charset="0"/>
                <a:ea typeface="Trebuchet MS"/>
                <a:cs typeface="Courier New" panose="02070309020205020404" pitchFamily="49" charset="0"/>
                <a:sym typeface="Trebuchet MS"/>
              </a:rPr>
              <a:t>Об’єднати гілки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uk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mv     	</a:t>
            </a:r>
            <a:r>
              <a:rPr lang="uk" dirty="0">
                <a:latin typeface="Courier New" panose="02070309020205020404" pitchFamily="49" charset="0"/>
                <a:ea typeface="Trebuchet MS"/>
                <a:cs typeface="Courier New" panose="02070309020205020404" pitchFamily="49" charset="0"/>
                <a:sym typeface="Trebuchet MS"/>
              </a:rPr>
              <a:t>Перемістити чи переіменувати файл, директорію чи посилання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uk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pull   	</a:t>
            </a:r>
            <a:r>
              <a:rPr lang="uk" dirty="0">
                <a:latin typeface="Courier New" panose="02070309020205020404" pitchFamily="49" charset="0"/>
                <a:ea typeface="Trebuchet MS"/>
                <a:cs typeface="Courier New" panose="02070309020205020404" pitchFamily="49" charset="0"/>
                <a:sym typeface="Trebuchet MS"/>
              </a:rPr>
              <a:t>Завантажити і об’єднати зміни віддаленого репозиторію з локальним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uk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push   	</a:t>
            </a:r>
            <a:r>
              <a:rPr lang="uk" dirty="0">
                <a:latin typeface="Courier New" panose="02070309020205020404" pitchFamily="49" charset="0"/>
                <a:ea typeface="Trebuchet MS"/>
                <a:cs typeface="Courier New" panose="02070309020205020404" pitchFamily="49" charset="0"/>
                <a:sym typeface="Trebuchet MS"/>
              </a:rPr>
              <a:t>Надіслати локальні зміни у віддаленй репозиторій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uk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reset  	</a:t>
            </a:r>
            <a:r>
              <a:rPr lang="uk" dirty="0">
                <a:latin typeface="Courier New" panose="02070309020205020404" pitchFamily="49" charset="0"/>
                <a:ea typeface="Trebuchet MS"/>
                <a:cs typeface="Courier New" panose="02070309020205020404" pitchFamily="49" charset="0"/>
                <a:sym typeface="Trebuchet MS"/>
              </a:rPr>
              <a:t>Очистити поточний стан до необхідного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uk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rm     	</a:t>
            </a:r>
            <a:r>
              <a:rPr lang="uk" dirty="0">
                <a:latin typeface="Courier New" panose="02070309020205020404" pitchFamily="49" charset="0"/>
                <a:ea typeface="Trebuchet MS"/>
                <a:cs typeface="Courier New" panose="02070309020205020404" pitchFamily="49" charset="0"/>
                <a:sym typeface="Trebuchet MS"/>
              </a:rPr>
              <a:t>Видалення файлів з індексу і робочої директорії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uk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show   	</a:t>
            </a:r>
            <a:r>
              <a:rPr lang="uk" dirty="0">
                <a:latin typeface="Courier New" panose="02070309020205020404" pitchFamily="49" charset="0"/>
                <a:ea typeface="Trebuchet MS"/>
                <a:cs typeface="Courier New" panose="02070309020205020404" pitchFamily="49" charset="0"/>
                <a:sym typeface="Trebuchet MS"/>
              </a:rPr>
              <a:t>Показати різні типи об’єктів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uk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status 	</a:t>
            </a:r>
            <a:r>
              <a:rPr lang="uk" dirty="0">
                <a:latin typeface="Courier New" panose="02070309020205020404" pitchFamily="49" charset="0"/>
                <a:ea typeface="Trebuchet MS"/>
                <a:cs typeface="Courier New" panose="02070309020205020404" pitchFamily="49" charset="0"/>
                <a:sym typeface="Trebuchet MS"/>
              </a:rPr>
              <a:t>Показати стан репозиторію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uk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tag    	</a:t>
            </a:r>
            <a:r>
              <a:rPr lang="uk" dirty="0">
                <a:latin typeface="Courier New" panose="02070309020205020404" pitchFamily="49" charset="0"/>
                <a:ea typeface="Trebuchet MS"/>
                <a:cs typeface="Courier New" panose="02070309020205020404" pitchFamily="49" charset="0"/>
                <a:sym typeface="Trebuchet MS"/>
              </a:rPr>
              <a:t>Створити, переглянути, видалити мітки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-UA" dirty="0" smtClean="0"/>
              <a:t>Більше інформації тут:</a:t>
            </a:r>
            <a:endParaRPr lang="uk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0120" y="665256"/>
            <a:ext cx="8704730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uk-UA" sz="3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altLang="uk-UA" sz="3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git-scm.com/book/uk/v2</a:t>
            </a:r>
            <a:endParaRPr lang="uk-UA" altLang="uk-UA" sz="3600" dirty="0" smtClean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uk-UA" sz="3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altLang="uk-UA" sz="3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githowto.com/uk</a:t>
            </a:r>
            <a:endParaRPr lang="uk-UA" altLang="uk-UA" sz="3600" dirty="0" smtClean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uk-UA" sz="3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altLang="uk-UA" sz="3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try.github.io</a:t>
            </a:r>
            <a:endParaRPr lang="uk-UA" altLang="uk-UA" sz="3600" dirty="0" smtClean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uk-UA" sz="3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https://codeguida.com/post/453</a:t>
            </a:r>
            <a:r>
              <a:rPr lang="en-US" altLang="uk-UA" sz="3600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uk-UA" altLang="uk-UA" sz="3600" dirty="0" smtClean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uk-UA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http://bestwebit.biz.ua/pages_02/about_github.php</a:t>
            </a:r>
            <a:endParaRPr kumimoji="0" lang="uk-UA" altLang="uk-UA" sz="20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73332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Типи систем контролю версій (СКВ)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12600" y="807522"/>
            <a:ext cx="4742106" cy="9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>
              <a:spcBef>
                <a:spcPts val="0"/>
              </a:spcBef>
              <a:buFont typeface="+mj-lt"/>
              <a:buAutoNum type="arabicPeriod"/>
            </a:pPr>
            <a:r>
              <a:rPr lang="u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Локальна</a:t>
            </a:r>
          </a:p>
          <a:p>
            <a:pPr marL="571500" lvl="0" indent="-342900">
              <a:spcBef>
                <a:spcPts val="0"/>
              </a:spcBef>
              <a:buFont typeface="+mj-lt"/>
              <a:buAutoNum type="arabicPeriod"/>
            </a:pPr>
            <a:r>
              <a:rPr lang="u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Централізована</a:t>
            </a:r>
          </a:p>
          <a:p>
            <a:pPr marL="571500" lvl="0" indent="-342900">
              <a:spcBef>
                <a:spcPts val="0"/>
              </a:spcBef>
              <a:buFont typeface="+mj-lt"/>
              <a:buAutoNum type="arabicPeriod"/>
            </a:pPr>
            <a:r>
              <a:rPr lang="u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Децентралізована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0" y="2321859"/>
            <a:ext cx="2570514" cy="21710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409" y="2330823"/>
            <a:ext cx="2755481" cy="215717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396" y="924067"/>
            <a:ext cx="3561920" cy="40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3663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dirty="0" smtClean="0"/>
              <a:t>Типи СКВ</a:t>
            </a:r>
            <a:endParaRPr lang="uk" dirty="0"/>
          </a:p>
        </p:txBody>
      </p:sp>
      <p:pic>
        <p:nvPicPr>
          <p:cNvPr id="8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" y="700832"/>
            <a:ext cx="4287471" cy="3053392"/>
          </a:xfrm>
          <a:prstGeom prst="rect">
            <a:avLst/>
          </a:prstGeom>
        </p:spPr>
      </p:pic>
      <p:pic>
        <p:nvPicPr>
          <p:cNvPr id="9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555" y="1607484"/>
            <a:ext cx="4533238" cy="348961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C</a:t>
            </a:r>
            <a:r>
              <a:rPr lang="uk" dirty="0" smtClean="0"/>
              <a:t>истем</a:t>
            </a:r>
            <a:r>
              <a:rPr lang="ru-RU" dirty="0"/>
              <a:t>и</a:t>
            </a:r>
            <a:r>
              <a:rPr lang="uk" dirty="0" smtClean="0"/>
              <a:t> </a:t>
            </a:r>
            <a:r>
              <a:rPr lang="uk" dirty="0"/>
              <a:t>контролю версій 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uk" dirty="0"/>
          </a:p>
        </p:txBody>
      </p:sp>
      <p:sp>
        <p:nvSpPr>
          <p:cNvPr id="5" name="Прямокутник 4"/>
          <p:cNvSpPr/>
          <p:nvPr/>
        </p:nvSpPr>
        <p:spPr>
          <a:xfrm>
            <a:off x="448235" y="556782"/>
            <a:ext cx="8476615" cy="901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err="1" smtClean="0"/>
              <a:t>Git</a:t>
            </a:r>
            <a:endParaRPr lang="uk-UA" sz="4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3" y="1443715"/>
            <a:ext cx="2358081" cy="3031818"/>
          </a:xfrm>
          <a:prstGeom prst="rect">
            <a:avLst/>
          </a:prstGeom>
        </p:spPr>
      </p:pic>
      <p:sp>
        <p:nvSpPr>
          <p:cNvPr id="7" name="Прямокутник 6"/>
          <p:cNvSpPr/>
          <p:nvPr/>
        </p:nvSpPr>
        <p:spPr>
          <a:xfrm>
            <a:off x="3012140" y="1353482"/>
            <a:ext cx="5979459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Дата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створення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2005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рік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40000"/>
              </a:lnSpc>
            </a:pP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Розробник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Лінус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Торвальдс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40000"/>
              </a:lnSpc>
            </a:pP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Переваги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Швидкість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Простий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дизайн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Сильна 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підтримка для нелінійного розвитку (тисячі паралельних </a:t>
            </a:r>
            <a:r>
              <a:rPr lang="uk-U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гілок)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Децентралізація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uk-U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Можливість 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ефективно управляти великими проектами, такими як ядро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Linux (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швидкість і розмір даних)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2109572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dirty="0" smtClean="0"/>
              <a:t>Р</a:t>
            </a:r>
            <a:r>
              <a:rPr lang="uk-UA" dirty="0" smtClean="0"/>
              <a:t>о</a:t>
            </a:r>
            <a:r>
              <a:rPr lang="uk" dirty="0" smtClean="0"/>
              <a:t>бота колективу </a:t>
            </a:r>
            <a:r>
              <a:rPr lang="uk-UA" dirty="0" smtClean="0"/>
              <a:t>з використанням</a:t>
            </a:r>
            <a:r>
              <a:rPr lang="uk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uk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05" y="619050"/>
            <a:ext cx="7274221" cy="43922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Інсталяція Git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805" y="3389895"/>
            <a:ext cx="4973450" cy="16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638" y="724450"/>
            <a:ext cx="2443500" cy="24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9478" y="724450"/>
            <a:ext cx="2514522" cy="201829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98250" y="724450"/>
            <a:ext cx="4635115" cy="420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uk" sz="2000" dirty="0"/>
              <a:t>Інсталяція на Linux</a:t>
            </a:r>
          </a:p>
          <a:p>
            <a:pPr lvl="0">
              <a:spcBef>
                <a:spcPts val="0"/>
              </a:spcBef>
              <a:buNone/>
            </a:pPr>
            <a:r>
              <a:rPr lang="uk" sz="2000" dirty="0">
                <a:latin typeface="Courier New"/>
                <a:ea typeface="Courier New"/>
                <a:cs typeface="Courier New"/>
                <a:sym typeface="Courier New"/>
              </a:rPr>
              <a:t>$ sudo yum install git</a:t>
            </a:r>
          </a:p>
          <a:p>
            <a:pPr lvl="0">
              <a:spcBef>
                <a:spcPts val="0"/>
              </a:spcBef>
              <a:buNone/>
            </a:pPr>
            <a:r>
              <a:rPr lang="uk" sz="2000" dirty="0">
                <a:latin typeface="Courier New"/>
                <a:ea typeface="Courier New"/>
                <a:cs typeface="Courier New"/>
                <a:sym typeface="Courier New"/>
              </a:rPr>
              <a:t>$ sudo apt-get install git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uk" sz="1600" dirty="0"/>
              <a:t>Інсталяція на Mac</a:t>
            </a:r>
          </a:p>
          <a:p>
            <a:pPr lvl="0">
              <a:spcBef>
                <a:spcPts val="0"/>
              </a:spcBef>
              <a:buNone/>
            </a:pPr>
            <a:r>
              <a:rPr lang="uk" sz="1600" dirty="0">
                <a:latin typeface="Courier New"/>
                <a:ea typeface="Courier New"/>
                <a:cs typeface="Courier New"/>
                <a:sym typeface="Courier New"/>
              </a:rPr>
              <a:t>http://git-scm.com/download/mac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sz="1800" dirty="0"/>
          </a:p>
          <a:p>
            <a:pPr lvl="0">
              <a:spcBef>
                <a:spcPts val="0"/>
              </a:spcBef>
              <a:buNone/>
            </a:pPr>
            <a:r>
              <a:rPr lang="uk" sz="1800" dirty="0"/>
              <a:t>Інсталяція на Windows</a:t>
            </a:r>
          </a:p>
          <a:p>
            <a:pPr lvl="0">
              <a:spcBef>
                <a:spcPts val="0"/>
              </a:spcBef>
              <a:buNone/>
            </a:pPr>
            <a:r>
              <a:rPr lang="uk" sz="1800" dirty="0">
                <a:latin typeface="Courier New"/>
                <a:ea typeface="Courier New"/>
                <a:cs typeface="Courier New"/>
                <a:sym typeface="Courier New"/>
              </a:rPr>
              <a:t>http://git-scm.com/download/win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40833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dirty="0"/>
              <a:t>Початкове налаштування Git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98250" y="869700"/>
            <a:ext cx="9045750" cy="42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 smtClean="0"/>
          </a:p>
          <a:p>
            <a:pPr lvl="0">
              <a:spcBef>
                <a:spcPts val="0"/>
              </a:spcBef>
              <a:buNone/>
            </a:pPr>
            <a:r>
              <a:rPr lang="uk" sz="1800" b="1" dirty="0" smtClean="0"/>
              <a:t>Ім’я користувача та електронна скринька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uk" sz="1800" dirty="0" smtClean="0">
                <a:latin typeface="Courier New"/>
                <a:ea typeface="Courier New"/>
                <a:cs typeface="Courier New"/>
                <a:sym typeface="Courier New"/>
              </a:rPr>
              <a:t>$ git config --global user.name “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Ivanko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Ivankivskyi</a:t>
            </a:r>
            <a:r>
              <a:rPr lang="uk" sz="1800" dirty="0" smtClean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br>
              <a:rPr lang="uk" sz="1800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uk" sz="1800" dirty="0" smtClean="0">
                <a:latin typeface="Courier New"/>
                <a:ea typeface="Courier New"/>
                <a:cs typeface="Courier New"/>
                <a:sym typeface="Courier New"/>
              </a:rPr>
              <a:t>$ git config --global user.email 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ivanko</a:t>
            </a:r>
            <a:r>
              <a:rPr lang="uk" sz="1800" dirty="0" smtClean="0">
                <a:latin typeface="Courier New"/>
                <a:ea typeface="Courier New"/>
                <a:cs typeface="Courier New"/>
                <a:sym typeface="Courier New"/>
              </a:rPr>
              <a:t>@example.com</a:t>
            </a:r>
          </a:p>
          <a:p>
            <a:pPr lvl="0">
              <a:spcBef>
                <a:spcPts val="0"/>
              </a:spcBef>
              <a:buNone/>
            </a:pPr>
            <a:endParaRPr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dirty="0" smtClean="0"/>
          </a:p>
          <a:p>
            <a:pPr lvl="0">
              <a:spcBef>
                <a:spcPts val="0"/>
              </a:spcBef>
              <a:buNone/>
            </a:pPr>
            <a:r>
              <a:rPr lang="uk" sz="1800" b="1" dirty="0" smtClean="0"/>
              <a:t>Редактор</a:t>
            </a:r>
          </a:p>
          <a:p>
            <a:r>
              <a:rPr lang="uk-UA" altLang="uk-UA" sz="15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uk-UA" altLang="uk-UA" sz="15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uk-UA" altLang="uk-UA" sz="15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5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uk-UA" altLang="uk-UA" sz="15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uk-UA" altLang="uk-UA" sz="15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uk-UA" altLang="uk-UA" sz="15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5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core.editor</a:t>
            </a:r>
            <a:r>
              <a:rPr lang="uk-UA" altLang="uk-UA" sz="15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"'C:/</a:t>
            </a:r>
            <a:r>
              <a:rPr lang="uk-UA" altLang="uk-UA" sz="15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uk-UA" altLang="uk-UA" sz="15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5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uk-UA" altLang="uk-UA" sz="15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 altLang="uk-UA" sz="15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Notepad</a:t>
            </a:r>
            <a:r>
              <a:rPr lang="uk-UA" altLang="uk-UA" sz="15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++/</a:t>
            </a:r>
            <a:r>
              <a:rPr lang="uk-UA" altLang="uk-UA" sz="15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notepad</a:t>
            </a:r>
            <a:r>
              <a:rPr lang="uk-UA" altLang="uk-UA" sz="15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++.</a:t>
            </a:r>
            <a:r>
              <a:rPr lang="uk-UA" altLang="uk-UA" sz="15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</a:t>
            </a:r>
            <a:r>
              <a:rPr lang="uk-UA" altLang="uk-UA" sz="15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endParaRPr lang="en-US" altLang="uk-UA" sz="15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uk-UA" sz="15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altLang="uk-UA" sz="15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uk-UA" altLang="uk-UA" sz="15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multiInst</a:t>
            </a:r>
            <a:r>
              <a:rPr lang="uk-UA" altLang="uk-UA" sz="15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5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uk-UA" sz="15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nosession</a:t>
            </a:r>
            <a:r>
              <a:rPr lang="uk-UA" altLang="uk-UA" sz="15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en-US" altLang="uk-UA" sz="15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uk-UA" sz="15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18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uk-UA" sz="1800" b="1" dirty="0"/>
              <a:t>Перевірка налаштувань</a:t>
            </a:r>
            <a:endParaRPr lang="uk" sz="1800" b="1" dirty="0"/>
          </a:p>
          <a:p>
            <a:r>
              <a:rPr lang="uk-UA" altLang="uk-UA" sz="15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uk-UA" altLang="uk-UA" sz="15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uk-UA" altLang="uk-UA" sz="15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5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uk-UA" altLang="uk-UA" sz="15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5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uk-UA" sz="15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uk-UA" altLang="uk-UA" sz="15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altLang="uk-UA" sz="15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0"/>
              </a:spcBef>
              <a:buNone/>
            </a:pPr>
            <a:endParaRPr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dirty="0" smtClean="0"/>
              <a:t>Отримання допомоги</a:t>
            </a:r>
            <a:endParaRPr lang="uk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2849" y="946284"/>
            <a:ext cx="783740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Отримання </a:t>
            </a:r>
            <a:r>
              <a:rPr kumimoji="0" lang="uk-UA" altLang="uk-UA" sz="3200" b="1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допомоги:</a:t>
            </a:r>
            <a:r>
              <a:rPr kumimoji="0" lang="uk-UA" altLang="uk-UA" sz="32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три</a:t>
            </a:r>
            <a:r>
              <a:rPr kumimoji="0" lang="uk-UA" altLang="uk-UA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способи: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uk-UA" altLang="uk-UA" sz="32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uk-UA" altLang="uk-UA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2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kumimoji="0" lang="uk-UA" altLang="uk-UA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0" lang="uk-UA" altLang="uk-UA" sz="32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verb</a:t>
            </a:r>
            <a:r>
              <a:rPr kumimoji="0" lang="uk-UA" altLang="uk-UA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uk-UA" altLang="uk-UA" sz="32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uk-UA" altLang="uk-UA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0" lang="uk-UA" altLang="uk-UA" sz="32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verb</a:t>
            </a:r>
            <a:r>
              <a:rPr kumimoji="0" lang="uk-UA" altLang="uk-UA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--</a:t>
            </a:r>
            <a:r>
              <a:rPr kumimoji="0" lang="uk-UA" altLang="uk-UA" sz="32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kumimoji="0" lang="uk-UA" altLang="uk-UA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uk-UA" altLang="uk-UA" sz="32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kumimoji="0" lang="uk-UA" altLang="uk-UA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2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kumimoji="0" lang="uk-UA" altLang="uk-UA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-&lt;</a:t>
            </a:r>
            <a:r>
              <a:rPr kumimoji="0" lang="uk-UA" altLang="uk-UA" sz="32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verb</a:t>
            </a:r>
            <a:r>
              <a:rPr kumimoji="0" lang="uk-UA" altLang="uk-UA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7104763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742</Words>
  <Application>Microsoft Office PowerPoint</Application>
  <PresentationFormat>Екран (16:9)</PresentationFormat>
  <Paragraphs>201</Paragraphs>
  <Slides>22</Slides>
  <Notes>22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9" baseType="lpstr">
      <vt:lpstr>Times New Roman</vt:lpstr>
      <vt:lpstr>Roboto</vt:lpstr>
      <vt:lpstr>Courier New</vt:lpstr>
      <vt:lpstr>Trebuchet MS</vt:lpstr>
      <vt:lpstr>BatangChe</vt:lpstr>
      <vt:lpstr>Arial</vt:lpstr>
      <vt:lpstr>material</vt:lpstr>
      <vt:lpstr>Початки роботи з Git</vt:lpstr>
      <vt:lpstr>Cистеми контролю версій (СКВ)</vt:lpstr>
      <vt:lpstr>Типи систем контролю версій (СКВ)</vt:lpstr>
      <vt:lpstr>Типи СКВ</vt:lpstr>
      <vt:lpstr>Cистеми контролю версій  Git</vt:lpstr>
      <vt:lpstr>Робота колективу з використанням Git </vt:lpstr>
      <vt:lpstr>Інсталяція Git</vt:lpstr>
      <vt:lpstr>Початкове налаштування Git</vt:lpstr>
      <vt:lpstr>Отримання допомоги</vt:lpstr>
      <vt:lpstr>Створення репозиторію</vt:lpstr>
      <vt:lpstr>Три стани</vt:lpstr>
      <vt:lpstr>Контроль файла</vt:lpstr>
      <vt:lpstr>Git data transport commands</vt:lpstr>
      <vt:lpstr>Перегляд історії комітів</vt:lpstr>
      <vt:lpstr>Повернення файлу до попереднього стану</vt:lpstr>
      <vt:lpstr>Взаємодія з віддаленими сховищами</vt:lpstr>
      <vt:lpstr>Гілки</vt:lpstr>
      <vt:lpstr>Гілки</vt:lpstr>
      <vt:lpstr>Гілки</vt:lpstr>
      <vt:lpstr>Гілки</vt:lpstr>
      <vt:lpstr>Найвживаніші команди</vt:lpstr>
      <vt:lpstr>Більше інформації тут: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керування версіями  Git</dc:title>
  <dc:creator>DWKT</dc:creator>
  <cp:lastModifiedBy>DWKT</cp:lastModifiedBy>
  <cp:revision>42</cp:revision>
  <dcterms:modified xsi:type="dcterms:W3CDTF">2017-04-21T09:48:42Z</dcterms:modified>
</cp:coreProperties>
</file>