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8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2"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8" r:id="rId73"/>
    <p:sldId id="327" r:id="rId74"/>
    <p:sldId id="329" r:id="rId75"/>
    <p:sldId id="330" r:id="rId76"/>
    <p:sldId id="331" r:id="rId77"/>
    <p:sldId id="332" r:id="rId78"/>
    <p:sldId id="333" r:id="rId79"/>
    <p:sldId id="337" r:id="rId80"/>
    <p:sldId id="338" r:id="rId81"/>
    <p:sldId id="335" r:id="rId82"/>
    <p:sldId id="336" r:id="rId83"/>
    <p:sldId id="334" r:id="rId84"/>
    <p:sldId id="301" r:id="rId8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tableStyles" Target="tableStyles.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124"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25"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26"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27"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28" name="PlaceHolder 6"/>
          <p:cNvSpPr>
            <a:spLocks noGrp="1"/>
          </p:cNvSpPr>
          <p:nvPr>
            <p:ph type="sldNum"/>
          </p:nvPr>
        </p:nvSpPr>
        <p:spPr>
          <a:xfrm>
            <a:off x="4399200" y="9555480"/>
            <a:ext cx="3372840" cy="502560"/>
          </a:xfrm>
          <a:prstGeom prst="rect">
            <a:avLst/>
          </a:prstGeom>
        </p:spPr>
        <p:txBody>
          <a:bodyPr lIns="0" tIns="0" rIns="0" bIns="0" anchor="b"/>
          <a:lstStyle/>
          <a:p>
            <a:pPr algn="r"/>
            <a:fld id="{444C1748-6EDE-49A1-BC9A-F4840577B2A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
        <p:nvSpPr>
          <p:cNvPr id="323" name="CustomShape 2"/>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80FE489A-F64B-455B-81AE-CE1FEB0E867B}" type="slidenum">
              <a:rPr lang="en-US" sz="1300" b="0" u="sng" strike="noStrike" spc="-1">
                <a:solidFill>
                  <a:srgbClr val="0000FF"/>
                </a:solidFill>
                <a:uFillTx/>
                <a:latin typeface="Times New Roman"/>
                <a:ea typeface="+mn-ea"/>
              </a:rPr>
              <a:t>1</a:t>
            </a:fld>
            <a:endParaRPr lang="en-US" sz="13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410627BF-EDEF-4CF4-9A86-C472E4E2C1AB}" type="slidenum">
              <a:rPr lang="en-US" sz="1300" b="0" u="sng" strike="noStrike" spc="-1">
                <a:solidFill>
                  <a:srgbClr val="0000FF"/>
                </a:solidFill>
                <a:uFillTx/>
                <a:latin typeface="Times New Roman"/>
                <a:ea typeface="+mn-ea"/>
              </a:rPr>
              <a:t>11</a:t>
            </a:fld>
            <a:endParaRPr lang="en-US" sz="1300" b="0" strike="noStrike" spc="-1">
              <a:latin typeface="Arial"/>
            </a:endParaRPr>
          </a:p>
        </p:txBody>
      </p:sp>
      <p:sp>
        <p:nvSpPr>
          <p:cNvPr id="341" name="PlaceHolder 2"/>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375034F5-384F-4255-AA79-E7E8B0F04532}" type="slidenum">
              <a:rPr lang="en-US" sz="1300" b="0" u="sng" strike="noStrike" spc="-1">
                <a:solidFill>
                  <a:srgbClr val="0000FF"/>
                </a:solidFill>
                <a:uFillTx/>
                <a:latin typeface="Times New Roman"/>
                <a:ea typeface="+mn-ea"/>
              </a:rPr>
              <a:t>12</a:t>
            </a:fld>
            <a:endParaRPr lang="en-US" sz="1300" b="0" strike="noStrike" spc="-1">
              <a:latin typeface="Arial"/>
            </a:endParaRPr>
          </a:p>
        </p:txBody>
      </p:sp>
      <p:sp>
        <p:nvSpPr>
          <p:cNvPr id="343" name="PlaceHolder 2"/>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A05F343D-696F-416E-8D70-3ECF640DF78A}" type="slidenum">
              <a:rPr lang="en-US" sz="1300" b="0" u="sng" strike="noStrike" spc="-1">
                <a:solidFill>
                  <a:srgbClr val="0000FF"/>
                </a:solidFill>
                <a:uFillTx/>
                <a:latin typeface="Times New Roman"/>
                <a:ea typeface="+mn-ea"/>
              </a:rPr>
              <a:t>16</a:t>
            </a:fld>
            <a:endParaRPr lang="en-US" sz="1300" b="0" strike="noStrike" spc="-1">
              <a:latin typeface="Arial"/>
            </a:endParaRPr>
          </a:p>
        </p:txBody>
      </p:sp>
      <p:sp>
        <p:nvSpPr>
          <p:cNvPr id="345" name="PlaceHolder 2"/>
          <p:cNvSpPr>
            <a:spLocks noGrp="1"/>
          </p:cNvSpPr>
          <p:nvPr>
            <p:ph type="body"/>
          </p:nvPr>
        </p:nvSpPr>
        <p:spPr>
          <a:xfrm>
            <a:off x="973080" y="4560840"/>
            <a:ext cx="5368320" cy="4317120"/>
          </a:xfrm>
          <a:prstGeom prst="rect">
            <a:avLst/>
          </a:prstGeom>
        </p:spPr>
        <p:txBody>
          <a:bodyPr lIns="96480" tIns="48240" rIns="96480" bIns="48240"/>
          <a:lstStyle/>
          <a:p>
            <a:pPr marL="216000" indent="-216000">
              <a:lnSpc>
                <a:spcPct val="100000"/>
              </a:lnSpc>
            </a:pPr>
            <a:r>
              <a:rPr lang="en-US" sz="2000" b="0" strike="noStrike" spc="-1">
                <a:solidFill>
                  <a:srgbClr val="000000"/>
                </a:solidFill>
                <a:latin typeface="Times New Roman"/>
              </a:rPr>
              <a:t>Wall-clock time, response time, elapsed time</a:t>
            </a:r>
            <a:endParaRPr lang="en-US" sz="2000" b="0" strike="noStrike" spc="-1">
              <a:latin typeface="Arial"/>
            </a:endParaRPr>
          </a:p>
          <a:p>
            <a:pPr marL="216000" indent="-216000">
              <a:lnSpc>
                <a:spcPct val="100000"/>
              </a:lnSpc>
            </a:pPr>
            <a:r>
              <a:rPr lang="en-US" sz="2000" b="0" strike="noStrike" spc="-1">
                <a:solidFill>
                  <a:srgbClr val="000000"/>
                </a:solidFill>
                <a:latin typeface="Times New Roman"/>
              </a:rPr>
              <a:t>the latency to complete a task, including disk accesses, memory accesses, input/output activities, operating system overhead,...</a:t>
            </a:r>
            <a:endParaRPr lang="en-US" sz="2000" b="0" strike="noStrike" spc="-1">
              <a:latin typeface="Arial"/>
            </a:endParaRPr>
          </a:p>
          <a:p>
            <a:pPr marL="216000" indent="-216000">
              <a:lnSpc>
                <a:spcPct val="100000"/>
              </a:lnSpc>
            </a:pPr>
            <a:r>
              <a:rPr lang="en-US" sz="2000" b="0" strike="noStrike" spc="-1">
                <a:solidFill>
                  <a:srgbClr val="000000"/>
                </a:solidFill>
                <a:latin typeface="Times New Roman"/>
              </a:rPr>
              <a:t>CPU time</a:t>
            </a:r>
            <a:endParaRPr lang="en-US" sz="2000" b="0" strike="noStrike" spc="-1">
              <a:latin typeface="Arial"/>
            </a:endParaRPr>
          </a:p>
          <a:p>
            <a:pPr marL="216000" indent="-216000">
              <a:lnSpc>
                <a:spcPct val="100000"/>
              </a:lnSpc>
            </a:pPr>
            <a:r>
              <a:rPr lang="en-US" sz="2000" b="0" strike="noStrike" spc="-1">
                <a:solidFill>
                  <a:srgbClr val="000000"/>
                </a:solidFill>
                <a:latin typeface="Times New Roman"/>
              </a:rPr>
              <a:t>the time the CPU is computing, excluding I/O or running other programs with multiprogramming</a:t>
            </a:r>
            <a:endParaRPr lang="en-US" sz="2000" b="0" strike="noStrike" spc="-1">
              <a:latin typeface="Arial"/>
            </a:endParaRPr>
          </a:p>
          <a:p>
            <a:pPr marL="216000" indent="-216000">
              <a:lnSpc>
                <a:spcPct val="100000"/>
              </a:lnSpc>
            </a:pPr>
            <a:r>
              <a:rPr lang="en-US" sz="2000" b="0" strike="noStrike" spc="-1">
                <a:solidFill>
                  <a:srgbClr val="000000"/>
                </a:solidFill>
                <a:latin typeface="Times New Roman"/>
              </a:rPr>
              <a:t>often further divided into user and system CPU times</a:t>
            </a:r>
            <a:endParaRPr lang="en-US" sz="2000" b="0" strike="noStrike" spc="-1">
              <a:latin typeface="Arial"/>
            </a:endParaRPr>
          </a:p>
          <a:p>
            <a:pPr marL="216000" indent="-216000">
              <a:lnSpc>
                <a:spcPct val="100000"/>
              </a:lnSpc>
            </a:pPr>
            <a:r>
              <a:rPr lang="en-US" sz="2000" b="0" strike="noStrike" spc="-1">
                <a:solidFill>
                  <a:srgbClr val="000000"/>
                </a:solidFill>
                <a:latin typeface="Times New Roman"/>
              </a:rPr>
              <a:t>User CPU time</a:t>
            </a:r>
            <a:endParaRPr lang="en-US" sz="2000" b="0" strike="noStrike" spc="-1">
              <a:latin typeface="Arial"/>
            </a:endParaRPr>
          </a:p>
          <a:p>
            <a:pPr marL="216000" indent="-216000">
              <a:lnSpc>
                <a:spcPct val="100000"/>
              </a:lnSpc>
            </a:pPr>
            <a:r>
              <a:rPr lang="en-US" sz="2000" b="0" strike="noStrike" spc="-1">
                <a:solidFill>
                  <a:srgbClr val="000000"/>
                </a:solidFill>
                <a:latin typeface="Times New Roman"/>
              </a:rPr>
              <a:t>the CPU time spent in the program</a:t>
            </a:r>
            <a:endParaRPr lang="en-US" sz="2000" b="0" strike="noStrike" spc="-1">
              <a:latin typeface="Arial"/>
            </a:endParaRPr>
          </a:p>
          <a:p>
            <a:pPr marL="216000" indent="-216000">
              <a:lnSpc>
                <a:spcPct val="100000"/>
              </a:lnSpc>
            </a:pPr>
            <a:r>
              <a:rPr lang="en-US" sz="2000" b="0" strike="noStrike" spc="-1">
                <a:solidFill>
                  <a:srgbClr val="000000"/>
                </a:solidFill>
                <a:latin typeface="Times New Roman"/>
              </a:rPr>
              <a:t>System CPU time</a:t>
            </a:r>
            <a:endParaRPr lang="en-US" sz="2000" b="0" strike="noStrike" spc="-1">
              <a:latin typeface="Arial"/>
            </a:endParaRPr>
          </a:p>
          <a:p>
            <a:pPr marL="216000" indent="-216000">
              <a:lnSpc>
                <a:spcPct val="100000"/>
              </a:lnSpc>
            </a:pPr>
            <a:r>
              <a:rPr lang="en-US" sz="2000" b="0" strike="noStrike" spc="-1">
                <a:solidFill>
                  <a:srgbClr val="000000"/>
                </a:solidFill>
                <a:latin typeface="Times New Roman"/>
              </a:rPr>
              <a:t>the CPU time spent in the operating system performing tasks requested by the program</a:t>
            </a:r>
            <a:endParaRPr lang="en-US" sz="2000" b="0" strike="noStrike" spc="-1">
              <a:latin typeface="Arial"/>
            </a:endParaRPr>
          </a:p>
          <a:p>
            <a:pPr marL="216000" indent="-216000">
              <a:lnSpc>
                <a:spcPct val="100000"/>
              </a:lnSpc>
            </a:pPr>
            <a:endParaRPr lang="en-US"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C2819D93-D2C4-48DC-9063-56CD066B7312}" type="slidenum">
              <a:rPr lang="en-US" sz="1300" b="0" u="sng" strike="noStrike" spc="-1">
                <a:solidFill>
                  <a:srgbClr val="0000FF"/>
                </a:solidFill>
                <a:uFillTx/>
                <a:latin typeface="Times New Roman"/>
                <a:ea typeface="+mn-ea"/>
              </a:rPr>
              <a:t>18</a:t>
            </a:fld>
            <a:endParaRPr lang="en-US" sz="1300" b="0" strike="noStrike" spc="-1">
              <a:latin typeface="Arial"/>
            </a:endParaRPr>
          </a:p>
        </p:txBody>
      </p:sp>
      <p:sp>
        <p:nvSpPr>
          <p:cNvPr id="347" name="PlaceHolder 2"/>
          <p:cNvSpPr>
            <a:spLocks noGrp="1"/>
          </p:cNvSpPr>
          <p:nvPr>
            <p:ph type="body"/>
          </p:nvPr>
        </p:nvSpPr>
        <p:spPr>
          <a:xfrm>
            <a:off x="973080" y="4560840"/>
            <a:ext cx="5368320" cy="4317120"/>
          </a:xfrm>
          <a:prstGeom prst="rect">
            <a:avLst/>
          </a:prstGeom>
        </p:spPr>
        <p:txBody>
          <a:bodyPr lIns="96480" tIns="48240" rIns="96480" bIns="48240"/>
          <a:lstStyle/>
          <a:p>
            <a:pPr marL="216000" indent="-216000">
              <a:lnSpc>
                <a:spcPct val="100000"/>
              </a:lnSpc>
            </a:pPr>
            <a:r>
              <a:rPr lang="en-US" sz="2000" b="0" strike="noStrike" spc="-1">
                <a:latin typeface="Times New Roman"/>
              </a:rPr>
              <a:t>There are 4 levels of programs used in such circumstances, listed below in decreasing order of accuracy of prediction.</a:t>
            </a:r>
            <a:endParaRPr lang="en-US" sz="2000" b="0" strike="noStrike" spc="-1">
              <a:latin typeface="Arial"/>
            </a:endParaRPr>
          </a:p>
          <a:p>
            <a:pPr marL="216000" indent="-216000">
              <a:lnSpc>
                <a:spcPct val="100000"/>
              </a:lnSpc>
            </a:pPr>
            <a:r>
              <a:rPr lang="en-US" sz="2000" b="0" strike="noStrike" spc="-1">
                <a:latin typeface="Times New Roman"/>
              </a:rPr>
              <a:t>-real programs like MSWord, Excel, Photoshop...</a:t>
            </a:r>
            <a:endParaRPr lang="en-US" sz="2000" b="0" strike="noStrike" spc="-1">
              <a:latin typeface="Arial"/>
            </a:endParaRPr>
          </a:p>
          <a:p>
            <a:pPr marL="216000" indent="-216000">
              <a:lnSpc>
                <a:spcPct val="100000"/>
              </a:lnSpc>
            </a:pPr>
            <a:r>
              <a:rPr lang="en-US" sz="2000" b="0" strike="noStrike" spc="-1">
                <a:latin typeface="Times New Roman"/>
              </a:rPr>
              <a:t>-kernels - small pieces extracted from real programs</a:t>
            </a:r>
            <a:endParaRPr lang="en-US" sz="2000" b="0" strike="noStrike" spc="-1">
              <a:latin typeface="Arial"/>
            </a:endParaRPr>
          </a:p>
          <a:p>
            <a:pPr marL="216000" indent="-216000">
              <a:lnSpc>
                <a:spcPct val="100000"/>
              </a:lnSpc>
            </a:pPr>
            <a:r>
              <a:rPr lang="en-US" sz="2000" b="0" strike="noStrike" spc="-1">
                <a:latin typeface="Times New Roman"/>
              </a:rPr>
              <a:t>-toy benchmarks - short, easy to type and run programs</a:t>
            </a:r>
            <a:endParaRPr lang="en-US" sz="2000" b="0" strike="noStrike" spc="-1">
              <a:latin typeface="Arial"/>
            </a:endParaRPr>
          </a:p>
          <a:p>
            <a:pPr marL="216000" indent="-216000">
              <a:lnSpc>
                <a:spcPct val="100000"/>
              </a:lnSpc>
            </a:pPr>
            <a:r>
              <a:rPr lang="en-US" sz="2000" b="0" strike="noStrike" spc="-1">
                <a:latin typeface="Times New Roman"/>
              </a:rPr>
              <a:t>-synthetic benchmarks - code that matches frequency of key instruction and operations to real programs</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Times New Roman"/>
              </a:rPr>
              <a:t>The question of right benchmarks is very important since the company thrive or go bankrupt depending on price/performance of their products relative to the others in the marketplace.</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Times New Roman"/>
              </a:rPr>
              <a:t>To make this comparison arena fair, </a:t>
            </a:r>
            <a:endParaRPr lang="en-US" sz="2000" b="0" strike="noStrike" spc="-1">
              <a:latin typeface="Arial"/>
            </a:endParaRPr>
          </a:p>
          <a:p>
            <a:pPr marL="216000" indent="-216000">
              <a:lnSpc>
                <a:spcPct val="100000"/>
              </a:lnSpc>
            </a:pPr>
            <a:r>
              <a:rPr lang="en-US" sz="2000" b="0" strike="noStrike" spc="-1">
                <a:latin typeface="Times New Roman"/>
              </a:rPr>
              <a:t>several companies and organization have been founded.</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endParaRPr lang="en-US"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
        <p:nvSpPr>
          <p:cNvPr id="349" name="CustomShape 2"/>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nSpc>
                <a:spcPct val="100000"/>
              </a:lnSpc>
              <a:buClr>
                <a:srgbClr val="0000FF"/>
              </a:buClr>
              <a:buFont typeface="Wingdings"/>
              <a:buChar char="l"/>
            </a:pPr>
            <a:fld id="{01C1ED89-7EB3-466C-9D36-C1B681ACCC30}" type="slidenum">
              <a:rPr lang="en-US" sz="1300" b="0" u="sng" strike="noStrike" spc="-1">
                <a:solidFill>
                  <a:srgbClr val="0000FF"/>
                </a:solidFill>
                <a:uFillTx/>
                <a:latin typeface="Times New Roman"/>
                <a:ea typeface="+mn-ea"/>
              </a:rPr>
              <a:t>20</a:t>
            </a:fld>
            <a:endParaRPr lang="en-US" sz="13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64100297-3EA9-4C6A-8D65-2827A73E6AEE}" type="slidenum">
              <a:rPr lang="en-US" sz="1300" b="0" u="sng" strike="noStrike" spc="-1">
                <a:solidFill>
                  <a:srgbClr val="0000FF"/>
                </a:solidFill>
                <a:uFillTx/>
                <a:latin typeface="Times New Roman"/>
                <a:ea typeface="+mn-ea"/>
              </a:rPr>
              <a:t>28</a:t>
            </a:fld>
            <a:endParaRPr lang="en-US" sz="1300" b="0" strike="noStrike" spc="-1">
              <a:latin typeface="Arial"/>
            </a:endParaRPr>
          </a:p>
        </p:txBody>
      </p:sp>
      <p:sp>
        <p:nvSpPr>
          <p:cNvPr id="351" name="PlaceHolder 2"/>
          <p:cNvSpPr>
            <a:spLocks noGrp="1"/>
          </p:cNvSpPr>
          <p:nvPr>
            <p:ph type="body"/>
          </p:nvPr>
        </p:nvSpPr>
        <p:spPr>
          <a:xfrm>
            <a:off x="973080" y="4560840"/>
            <a:ext cx="5368320" cy="4317120"/>
          </a:xfrm>
          <a:prstGeom prst="rect">
            <a:avLst/>
          </a:prstGeom>
        </p:spPr>
        <p:txBody>
          <a:bodyPr lIns="96840" tIns="48240" rIns="96840" bIns="48240"/>
          <a:lstStyle/>
          <a:p>
            <a:endParaRPr lang="en-US"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
        <p:nvSpPr>
          <p:cNvPr id="353" name="CustomShape 2"/>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85A0A174-A836-424D-B940-792E242FB383}" type="slidenum">
              <a:rPr lang="en-US" sz="1300" b="0" u="sng" strike="noStrike" spc="-1">
                <a:solidFill>
                  <a:srgbClr val="0000FF"/>
                </a:solidFill>
                <a:uFillTx/>
                <a:latin typeface="Times New Roman"/>
                <a:ea typeface="+mn-ea"/>
              </a:rPr>
              <a:t>36</a:t>
            </a:fld>
            <a:endParaRPr lang="en-US" sz="13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7CEB75E-BF53-4BD9-9C3C-5B4858CCD55E}"/>
              </a:ext>
            </a:extLst>
          </p:cNvPr>
          <p:cNvSpPr>
            <a:spLocks noGrp="1" noChangeArrowheads="1"/>
          </p:cNvSpPr>
          <p:nvPr>
            <p:ph type="sldNum"/>
          </p:nvPr>
        </p:nvSpPr>
        <p:spPr>
          <a:ln/>
        </p:spPr>
        <p:txBody>
          <a:bodyPr/>
          <a:lstStyle/>
          <a:p>
            <a:fld id="{CE4EA8F7-8D41-4E2D-B981-F4E157106FF8}" type="slidenum">
              <a:rPr lang="en-US" altLang="en-US"/>
              <a:pPr/>
              <a:t>46</a:t>
            </a:fld>
            <a:endParaRPr lang="en-US" altLang="en-US"/>
          </a:p>
        </p:txBody>
      </p:sp>
      <p:sp>
        <p:nvSpPr>
          <p:cNvPr id="34817" name="Rectangle 1">
            <a:extLst>
              <a:ext uri="{FF2B5EF4-FFF2-40B4-BE49-F238E27FC236}">
                <a16:creationId xmlns:a16="http://schemas.microsoft.com/office/drawing/2014/main" id="{61E58533-6F16-40D1-8EA1-AAD3D7D594A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a:extLst>
              <a:ext uri="{FF2B5EF4-FFF2-40B4-BE49-F238E27FC236}">
                <a16:creationId xmlns:a16="http://schemas.microsoft.com/office/drawing/2014/main" id="{5BD822A6-D0A6-4712-8516-8C8792276DB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0927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5A125D-1A9F-4F55-9577-571CC7477A37}"/>
              </a:ext>
            </a:extLst>
          </p:cNvPr>
          <p:cNvSpPr>
            <a:spLocks noGrp="1" noChangeArrowheads="1"/>
          </p:cNvSpPr>
          <p:nvPr>
            <p:ph type="sldNum"/>
          </p:nvPr>
        </p:nvSpPr>
        <p:spPr>
          <a:ln/>
        </p:spPr>
        <p:txBody>
          <a:bodyPr/>
          <a:lstStyle/>
          <a:p>
            <a:fld id="{5B1DF0F2-D509-4C6B-BAF3-FCD6DDF6F889}" type="slidenum">
              <a:rPr lang="en-US" altLang="en-US"/>
              <a:pPr/>
              <a:t>47</a:t>
            </a:fld>
            <a:endParaRPr lang="en-US" altLang="en-US"/>
          </a:p>
        </p:txBody>
      </p:sp>
      <p:sp>
        <p:nvSpPr>
          <p:cNvPr id="36865" name="Rectangle 1">
            <a:extLst>
              <a:ext uri="{FF2B5EF4-FFF2-40B4-BE49-F238E27FC236}">
                <a16:creationId xmlns:a16="http://schemas.microsoft.com/office/drawing/2014/main" id="{A7D10B9D-FA92-43AA-9059-E129C70D3864}"/>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D019CE01-B1D8-447A-A885-07E621A67C7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5602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A4555C-EE10-47BE-AE7B-3FFFBBEE7920}"/>
              </a:ext>
            </a:extLst>
          </p:cNvPr>
          <p:cNvSpPr>
            <a:spLocks noGrp="1" noChangeArrowheads="1"/>
          </p:cNvSpPr>
          <p:nvPr>
            <p:ph type="sldNum"/>
          </p:nvPr>
        </p:nvSpPr>
        <p:spPr>
          <a:ln/>
        </p:spPr>
        <p:txBody>
          <a:bodyPr/>
          <a:lstStyle/>
          <a:p>
            <a:fld id="{8B90C696-B0F3-4335-82FD-00A9E18FB39A}" type="slidenum">
              <a:rPr lang="en-US" altLang="en-US"/>
              <a:pPr/>
              <a:t>48</a:t>
            </a:fld>
            <a:endParaRPr lang="en-US" altLang="en-US"/>
          </a:p>
        </p:txBody>
      </p:sp>
      <p:sp>
        <p:nvSpPr>
          <p:cNvPr id="37889" name="Rectangle 1">
            <a:extLst>
              <a:ext uri="{FF2B5EF4-FFF2-40B4-BE49-F238E27FC236}">
                <a16:creationId xmlns:a16="http://schemas.microsoft.com/office/drawing/2014/main" id="{C62FA26E-E669-4F2E-90F5-DFE004D38FF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a:extLst>
              <a:ext uri="{FF2B5EF4-FFF2-40B4-BE49-F238E27FC236}">
                <a16:creationId xmlns:a16="http://schemas.microsoft.com/office/drawing/2014/main" id="{5F7611B0-8D7C-47BD-A314-AF8D5230DEA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585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C46AA5B8-28C6-4969-94E6-C9ACFB481BDE}" type="slidenum">
              <a:rPr lang="en-US" sz="1300" b="0" u="sng" strike="noStrike" spc="-1">
                <a:solidFill>
                  <a:srgbClr val="0000FF"/>
                </a:solidFill>
                <a:uFillTx/>
                <a:latin typeface="Times New Roman"/>
                <a:ea typeface="+mn-ea"/>
              </a:rPr>
              <a:t>2</a:t>
            </a:fld>
            <a:endParaRPr lang="en-US" sz="1300" b="0" strike="noStrike" spc="-1">
              <a:latin typeface="Arial"/>
            </a:endParaRPr>
          </a:p>
        </p:txBody>
      </p:sp>
      <p:sp>
        <p:nvSpPr>
          <p:cNvPr id="325" name="PlaceHolder 2"/>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727D22-C6A0-4064-AB37-EDE3D832CA50}"/>
              </a:ext>
            </a:extLst>
          </p:cNvPr>
          <p:cNvSpPr>
            <a:spLocks noGrp="1" noChangeArrowheads="1"/>
          </p:cNvSpPr>
          <p:nvPr>
            <p:ph type="sldNum"/>
          </p:nvPr>
        </p:nvSpPr>
        <p:spPr>
          <a:ln/>
        </p:spPr>
        <p:txBody>
          <a:bodyPr/>
          <a:lstStyle/>
          <a:p>
            <a:fld id="{30946DD4-0046-4A3D-AE83-7B01E5421D00}" type="slidenum">
              <a:rPr lang="en-US" altLang="en-US"/>
              <a:pPr/>
              <a:t>49</a:t>
            </a:fld>
            <a:endParaRPr lang="en-US" altLang="en-US"/>
          </a:p>
        </p:txBody>
      </p:sp>
      <p:sp>
        <p:nvSpPr>
          <p:cNvPr id="38913" name="Rectangle 1">
            <a:extLst>
              <a:ext uri="{FF2B5EF4-FFF2-40B4-BE49-F238E27FC236}">
                <a16:creationId xmlns:a16="http://schemas.microsoft.com/office/drawing/2014/main" id="{179F21CC-3E86-4E21-A797-A2C71934398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a:extLst>
              <a:ext uri="{FF2B5EF4-FFF2-40B4-BE49-F238E27FC236}">
                <a16:creationId xmlns:a16="http://schemas.microsoft.com/office/drawing/2014/main" id="{03CA55EB-F282-4D2F-9C3B-CBBA80F4FFF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53732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C45A3FD-DDE8-40C6-869A-99795A4DB735}"/>
              </a:ext>
            </a:extLst>
          </p:cNvPr>
          <p:cNvSpPr>
            <a:spLocks noGrp="1" noChangeArrowheads="1"/>
          </p:cNvSpPr>
          <p:nvPr>
            <p:ph type="sldNum"/>
          </p:nvPr>
        </p:nvSpPr>
        <p:spPr>
          <a:ln/>
        </p:spPr>
        <p:txBody>
          <a:bodyPr/>
          <a:lstStyle/>
          <a:p>
            <a:fld id="{ACC58EA0-12BF-4871-958C-3AE3688EBAF4}" type="slidenum">
              <a:rPr lang="en-US" altLang="en-US"/>
              <a:pPr/>
              <a:t>50</a:t>
            </a:fld>
            <a:endParaRPr lang="en-US" altLang="en-US"/>
          </a:p>
        </p:txBody>
      </p:sp>
      <p:sp>
        <p:nvSpPr>
          <p:cNvPr id="39937" name="Text Box 1">
            <a:extLst>
              <a:ext uri="{FF2B5EF4-FFF2-40B4-BE49-F238E27FC236}">
                <a16:creationId xmlns:a16="http://schemas.microsoft.com/office/drawing/2014/main" id="{1473B121-2CC9-4215-AD2F-DDC1054CE570}"/>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a:buClrTx/>
              <a:buFontTx/>
              <a:buNone/>
            </a:pPr>
            <a:fld id="{8007C480-7217-4698-AE3C-897E552E8B72}" type="slidenum">
              <a:rPr lang="en-US" altLang="en-US" sz="1200">
                <a:latin typeface="Calibri" panose="020F0502020204030204" pitchFamily="34" charset="0"/>
              </a:rPr>
              <a:pPr algn="r">
                <a:buClrTx/>
                <a:buFontTx/>
                <a:buNone/>
              </a:pPr>
              <a:t>50</a:t>
            </a:fld>
            <a:endParaRPr lang="en-US" altLang="en-US" sz="1200">
              <a:latin typeface="Calibri" panose="020F0502020204030204" pitchFamily="34" charset="0"/>
            </a:endParaRPr>
          </a:p>
        </p:txBody>
      </p:sp>
      <p:sp>
        <p:nvSpPr>
          <p:cNvPr id="39938" name="Rectangle 2">
            <a:extLst>
              <a:ext uri="{FF2B5EF4-FFF2-40B4-BE49-F238E27FC236}">
                <a16:creationId xmlns:a16="http://schemas.microsoft.com/office/drawing/2014/main" id="{B53A39BF-680F-49BF-A4BE-4C904E5EA1B4}"/>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9" name="Rectangle 3">
            <a:extLst>
              <a:ext uri="{FF2B5EF4-FFF2-40B4-BE49-F238E27FC236}">
                <a16:creationId xmlns:a16="http://schemas.microsoft.com/office/drawing/2014/main" id="{77AEE7F1-3C3D-478A-8A42-FD5587043D7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00206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091FD1-197B-43FC-928B-8DAB27CC4AEF}"/>
              </a:ext>
            </a:extLst>
          </p:cNvPr>
          <p:cNvSpPr>
            <a:spLocks noGrp="1" noChangeArrowheads="1"/>
          </p:cNvSpPr>
          <p:nvPr>
            <p:ph type="sldNum"/>
          </p:nvPr>
        </p:nvSpPr>
        <p:spPr>
          <a:ln/>
        </p:spPr>
        <p:txBody>
          <a:bodyPr/>
          <a:lstStyle/>
          <a:p>
            <a:fld id="{9ED196AA-EC88-4BB3-B75B-A8390EC83279}" type="slidenum">
              <a:rPr lang="en-US" altLang="en-US"/>
              <a:pPr/>
              <a:t>51</a:t>
            </a:fld>
            <a:endParaRPr lang="en-US" altLang="en-US"/>
          </a:p>
        </p:txBody>
      </p:sp>
      <p:sp>
        <p:nvSpPr>
          <p:cNvPr id="40961" name="Rectangle 1">
            <a:extLst>
              <a:ext uri="{FF2B5EF4-FFF2-40B4-BE49-F238E27FC236}">
                <a16:creationId xmlns:a16="http://schemas.microsoft.com/office/drawing/2014/main" id="{86888D59-A58B-4D58-ADFE-35FFEDA41A9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a:extLst>
              <a:ext uri="{FF2B5EF4-FFF2-40B4-BE49-F238E27FC236}">
                <a16:creationId xmlns:a16="http://schemas.microsoft.com/office/drawing/2014/main" id="{DA507E17-A0CD-46FB-A315-8AB7F4E26D6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54239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575457-E075-47B6-A571-D6BB8CEA1A1D}"/>
              </a:ext>
            </a:extLst>
          </p:cNvPr>
          <p:cNvSpPr>
            <a:spLocks noGrp="1" noChangeArrowheads="1"/>
          </p:cNvSpPr>
          <p:nvPr>
            <p:ph type="sldNum"/>
          </p:nvPr>
        </p:nvSpPr>
        <p:spPr>
          <a:ln/>
        </p:spPr>
        <p:txBody>
          <a:bodyPr/>
          <a:lstStyle/>
          <a:p>
            <a:fld id="{5EA146E1-AFAF-4413-89C5-3D9D1C41BE27}" type="slidenum">
              <a:rPr lang="en-US" altLang="en-US"/>
              <a:pPr/>
              <a:t>52</a:t>
            </a:fld>
            <a:endParaRPr lang="en-US" altLang="en-US"/>
          </a:p>
        </p:txBody>
      </p:sp>
      <p:sp>
        <p:nvSpPr>
          <p:cNvPr id="41985" name="Rectangle 1">
            <a:extLst>
              <a:ext uri="{FF2B5EF4-FFF2-40B4-BE49-F238E27FC236}">
                <a16:creationId xmlns:a16="http://schemas.microsoft.com/office/drawing/2014/main" id="{88592D34-EE68-49B5-B6EC-0AD64DF35CC3}"/>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a:extLst>
              <a:ext uri="{FF2B5EF4-FFF2-40B4-BE49-F238E27FC236}">
                <a16:creationId xmlns:a16="http://schemas.microsoft.com/office/drawing/2014/main" id="{DF40A8C7-9F6F-4084-B99A-4199D6BE53D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57830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AAF6C4-6319-4D41-A6DE-BA9A4434CC96}"/>
              </a:ext>
            </a:extLst>
          </p:cNvPr>
          <p:cNvSpPr>
            <a:spLocks noGrp="1" noChangeArrowheads="1"/>
          </p:cNvSpPr>
          <p:nvPr>
            <p:ph type="sldNum"/>
          </p:nvPr>
        </p:nvSpPr>
        <p:spPr>
          <a:ln/>
        </p:spPr>
        <p:txBody>
          <a:bodyPr/>
          <a:lstStyle/>
          <a:p>
            <a:fld id="{8F463532-5205-48E8-B02A-19CF9F41C80C}" type="slidenum">
              <a:rPr lang="en-US" altLang="en-US"/>
              <a:pPr/>
              <a:t>53</a:t>
            </a:fld>
            <a:endParaRPr lang="en-US" altLang="en-US"/>
          </a:p>
        </p:txBody>
      </p:sp>
      <p:sp>
        <p:nvSpPr>
          <p:cNvPr id="43009" name="Rectangle 1">
            <a:extLst>
              <a:ext uri="{FF2B5EF4-FFF2-40B4-BE49-F238E27FC236}">
                <a16:creationId xmlns:a16="http://schemas.microsoft.com/office/drawing/2014/main" id="{D8991C29-2558-4AEB-AD0F-EBA6A17F09D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a:extLst>
              <a:ext uri="{FF2B5EF4-FFF2-40B4-BE49-F238E27FC236}">
                <a16:creationId xmlns:a16="http://schemas.microsoft.com/office/drawing/2014/main" id="{E75FFD57-16C0-45A6-8EA7-1528795794B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620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C799F6-5D11-4D17-B0EF-B658CB011904}"/>
              </a:ext>
            </a:extLst>
          </p:cNvPr>
          <p:cNvSpPr>
            <a:spLocks noGrp="1" noChangeArrowheads="1"/>
          </p:cNvSpPr>
          <p:nvPr>
            <p:ph type="sldNum"/>
          </p:nvPr>
        </p:nvSpPr>
        <p:spPr>
          <a:ln/>
        </p:spPr>
        <p:txBody>
          <a:bodyPr/>
          <a:lstStyle/>
          <a:p>
            <a:fld id="{8278DEEE-7A49-4B1E-BE56-3302C89E4E4F}" type="slidenum">
              <a:rPr lang="en-US" altLang="en-US"/>
              <a:pPr/>
              <a:t>54</a:t>
            </a:fld>
            <a:endParaRPr lang="en-US" altLang="en-US"/>
          </a:p>
        </p:txBody>
      </p:sp>
      <p:sp>
        <p:nvSpPr>
          <p:cNvPr id="44033" name="Rectangle 1">
            <a:extLst>
              <a:ext uri="{FF2B5EF4-FFF2-40B4-BE49-F238E27FC236}">
                <a16:creationId xmlns:a16="http://schemas.microsoft.com/office/drawing/2014/main" id="{7F03C28B-5E75-4D5A-A3B0-7F5247BC1FB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F484A7E9-BD3D-4892-B7E1-37AC01EB1AE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6854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C9FE12-F538-4231-94FB-7629B67EDBD0}"/>
              </a:ext>
            </a:extLst>
          </p:cNvPr>
          <p:cNvSpPr>
            <a:spLocks noGrp="1" noChangeArrowheads="1"/>
          </p:cNvSpPr>
          <p:nvPr>
            <p:ph type="sldNum"/>
          </p:nvPr>
        </p:nvSpPr>
        <p:spPr>
          <a:ln/>
        </p:spPr>
        <p:txBody>
          <a:bodyPr/>
          <a:lstStyle/>
          <a:p>
            <a:fld id="{9050AD46-8857-4C69-9C61-DCEB9E90CD76}" type="slidenum">
              <a:rPr lang="en-US" altLang="en-US"/>
              <a:pPr/>
              <a:t>55</a:t>
            </a:fld>
            <a:endParaRPr lang="en-US" altLang="en-US"/>
          </a:p>
        </p:txBody>
      </p:sp>
      <p:sp>
        <p:nvSpPr>
          <p:cNvPr id="45057" name="Rectangle 1">
            <a:extLst>
              <a:ext uri="{FF2B5EF4-FFF2-40B4-BE49-F238E27FC236}">
                <a16:creationId xmlns:a16="http://schemas.microsoft.com/office/drawing/2014/main" id="{A67EA9F7-9FB9-47F8-83E9-F22D9CE119A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a:extLst>
              <a:ext uri="{FF2B5EF4-FFF2-40B4-BE49-F238E27FC236}">
                <a16:creationId xmlns:a16="http://schemas.microsoft.com/office/drawing/2014/main" id="{7E39DD80-1A97-4608-8134-648ECC9836E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15367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88D979-6367-4188-9C59-BF566C2CBD7F}"/>
              </a:ext>
            </a:extLst>
          </p:cNvPr>
          <p:cNvSpPr>
            <a:spLocks noGrp="1" noChangeArrowheads="1"/>
          </p:cNvSpPr>
          <p:nvPr>
            <p:ph type="sldNum"/>
          </p:nvPr>
        </p:nvSpPr>
        <p:spPr>
          <a:ln/>
        </p:spPr>
        <p:txBody>
          <a:bodyPr/>
          <a:lstStyle/>
          <a:p>
            <a:fld id="{B8E29AA3-865F-41B6-A340-DBFF3604D8B0}" type="slidenum">
              <a:rPr lang="en-US" altLang="en-US"/>
              <a:pPr/>
              <a:t>56</a:t>
            </a:fld>
            <a:endParaRPr lang="en-US" altLang="en-US"/>
          </a:p>
        </p:txBody>
      </p:sp>
      <p:sp>
        <p:nvSpPr>
          <p:cNvPr id="46081" name="Rectangle 1">
            <a:extLst>
              <a:ext uri="{FF2B5EF4-FFF2-40B4-BE49-F238E27FC236}">
                <a16:creationId xmlns:a16="http://schemas.microsoft.com/office/drawing/2014/main" id="{412EAA9C-8032-4273-A8FA-9A3F9E52E24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a:extLst>
              <a:ext uri="{FF2B5EF4-FFF2-40B4-BE49-F238E27FC236}">
                <a16:creationId xmlns:a16="http://schemas.microsoft.com/office/drawing/2014/main" id="{0702A835-280B-484E-A5E3-3CB366CAEFF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55325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1AE8E1-07A7-4856-ABB1-323D501E7106}"/>
              </a:ext>
            </a:extLst>
          </p:cNvPr>
          <p:cNvSpPr>
            <a:spLocks noGrp="1" noChangeArrowheads="1"/>
          </p:cNvSpPr>
          <p:nvPr>
            <p:ph type="sldNum"/>
          </p:nvPr>
        </p:nvSpPr>
        <p:spPr>
          <a:ln/>
        </p:spPr>
        <p:txBody>
          <a:bodyPr/>
          <a:lstStyle/>
          <a:p>
            <a:fld id="{F2BF916D-7066-4924-B619-3F8C86ADDB4A}" type="slidenum">
              <a:rPr lang="en-US" altLang="en-US"/>
              <a:pPr/>
              <a:t>57</a:t>
            </a:fld>
            <a:endParaRPr lang="en-US" altLang="en-US"/>
          </a:p>
        </p:txBody>
      </p:sp>
      <p:sp>
        <p:nvSpPr>
          <p:cNvPr id="47105" name="Rectangle 1">
            <a:extLst>
              <a:ext uri="{FF2B5EF4-FFF2-40B4-BE49-F238E27FC236}">
                <a16:creationId xmlns:a16="http://schemas.microsoft.com/office/drawing/2014/main" id="{8580AABD-966A-4DC1-90B1-F10A57250402}"/>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a:extLst>
              <a:ext uri="{FF2B5EF4-FFF2-40B4-BE49-F238E27FC236}">
                <a16:creationId xmlns:a16="http://schemas.microsoft.com/office/drawing/2014/main" id="{991AF775-008B-4A6E-85C2-2BECD59CFB5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23129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C42505-9806-4C29-94EC-A7CA5D35624A}"/>
              </a:ext>
            </a:extLst>
          </p:cNvPr>
          <p:cNvSpPr>
            <a:spLocks noGrp="1" noChangeArrowheads="1"/>
          </p:cNvSpPr>
          <p:nvPr>
            <p:ph type="sldNum"/>
          </p:nvPr>
        </p:nvSpPr>
        <p:spPr>
          <a:ln/>
        </p:spPr>
        <p:txBody>
          <a:bodyPr/>
          <a:lstStyle/>
          <a:p>
            <a:fld id="{D0A0E31E-B889-48B5-B2CD-BD8A6606FF76}" type="slidenum">
              <a:rPr lang="en-US" altLang="en-US"/>
              <a:pPr/>
              <a:t>58</a:t>
            </a:fld>
            <a:endParaRPr lang="en-US" altLang="en-US"/>
          </a:p>
        </p:txBody>
      </p:sp>
      <p:sp>
        <p:nvSpPr>
          <p:cNvPr id="48129" name="Rectangle 1">
            <a:extLst>
              <a:ext uri="{FF2B5EF4-FFF2-40B4-BE49-F238E27FC236}">
                <a16:creationId xmlns:a16="http://schemas.microsoft.com/office/drawing/2014/main" id="{19DC76BD-D82B-454D-BAC6-FEF9CC2D46ED}"/>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a:extLst>
              <a:ext uri="{FF2B5EF4-FFF2-40B4-BE49-F238E27FC236}">
                <a16:creationId xmlns:a16="http://schemas.microsoft.com/office/drawing/2014/main" id="{495F111A-22F9-49B9-AA5D-02FD3EDB4D6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5902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28CBB8B4-D18D-4AF5-A903-862C0ECD2163}" type="slidenum">
              <a:rPr lang="en-US" sz="1300" b="0" u="sng" strike="noStrike" spc="-1">
                <a:solidFill>
                  <a:srgbClr val="0000FF"/>
                </a:solidFill>
                <a:uFillTx/>
                <a:latin typeface="Times New Roman"/>
                <a:ea typeface="+mn-ea"/>
              </a:rPr>
              <a:t>3</a:t>
            </a:fld>
            <a:endParaRPr lang="en-US" sz="1300" b="0" strike="noStrike" spc="-1">
              <a:latin typeface="Arial"/>
            </a:endParaRPr>
          </a:p>
        </p:txBody>
      </p:sp>
      <p:sp>
        <p:nvSpPr>
          <p:cNvPr id="327" name="PlaceHolder 2"/>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F0ACD6-9E91-4A89-B39C-338E0DF08B1E}"/>
              </a:ext>
            </a:extLst>
          </p:cNvPr>
          <p:cNvSpPr>
            <a:spLocks noGrp="1" noChangeArrowheads="1"/>
          </p:cNvSpPr>
          <p:nvPr>
            <p:ph type="sldNum"/>
          </p:nvPr>
        </p:nvSpPr>
        <p:spPr>
          <a:ln/>
        </p:spPr>
        <p:txBody>
          <a:bodyPr/>
          <a:lstStyle/>
          <a:p>
            <a:fld id="{CE78347F-7331-45E7-A543-F2CCB704214B}" type="slidenum">
              <a:rPr lang="en-US" altLang="en-US"/>
              <a:pPr/>
              <a:t>59</a:t>
            </a:fld>
            <a:endParaRPr lang="en-US" altLang="en-US"/>
          </a:p>
        </p:txBody>
      </p:sp>
      <p:sp>
        <p:nvSpPr>
          <p:cNvPr id="49153" name="Rectangle 1">
            <a:extLst>
              <a:ext uri="{FF2B5EF4-FFF2-40B4-BE49-F238E27FC236}">
                <a16:creationId xmlns:a16="http://schemas.microsoft.com/office/drawing/2014/main" id="{CFF8A697-E1D8-4AC2-9173-70D390992523}"/>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a:extLst>
              <a:ext uri="{FF2B5EF4-FFF2-40B4-BE49-F238E27FC236}">
                <a16:creationId xmlns:a16="http://schemas.microsoft.com/office/drawing/2014/main" id="{A9092238-90CE-4966-A1A8-BF0B79B4C68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21729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FA31E1-3DC5-4416-8895-F20BB2571A96}"/>
              </a:ext>
            </a:extLst>
          </p:cNvPr>
          <p:cNvSpPr>
            <a:spLocks noGrp="1" noChangeArrowheads="1"/>
          </p:cNvSpPr>
          <p:nvPr>
            <p:ph type="sldNum"/>
          </p:nvPr>
        </p:nvSpPr>
        <p:spPr>
          <a:ln/>
        </p:spPr>
        <p:txBody>
          <a:bodyPr/>
          <a:lstStyle/>
          <a:p>
            <a:fld id="{98832964-2766-4EB8-BA50-A34C36572496}" type="slidenum">
              <a:rPr lang="en-US" altLang="en-US"/>
              <a:pPr/>
              <a:t>60</a:t>
            </a:fld>
            <a:endParaRPr lang="en-US" altLang="en-US"/>
          </a:p>
        </p:txBody>
      </p:sp>
      <p:sp>
        <p:nvSpPr>
          <p:cNvPr id="50177" name="Rectangle 1">
            <a:extLst>
              <a:ext uri="{FF2B5EF4-FFF2-40B4-BE49-F238E27FC236}">
                <a16:creationId xmlns:a16="http://schemas.microsoft.com/office/drawing/2014/main" id="{0ABDD6EE-A44F-47C7-98E6-A9F435980E14}"/>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a:extLst>
              <a:ext uri="{FF2B5EF4-FFF2-40B4-BE49-F238E27FC236}">
                <a16:creationId xmlns:a16="http://schemas.microsoft.com/office/drawing/2014/main" id="{5D419E8F-4D87-46D7-A626-005BC31658C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68819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7D3E4-5C44-4453-ABBD-4A0841B9ACAE}"/>
              </a:ext>
            </a:extLst>
          </p:cNvPr>
          <p:cNvSpPr>
            <a:spLocks noGrp="1" noChangeArrowheads="1"/>
          </p:cNvSpPr>
          <p:nvPr>
            <p:ph type="sldNum"/>
          </p:nvPr>
        </p:nvSpPr>
        <p:spPr>
          <a:ln/>
        </p:spPr>
        <p:txBody>
          <a:bodyPr/>
          <a:lstStyle/>
          <a:p>
            <a:fld id="{7984ED79-C25B-4BC5-B35B-862EC0F2E20C}" type="slidenum">
              <a:rPr lang="en-US" altLang="en-US"/>
              <a:pPr/>
              <a:t>61</a:t>
            </a:fld>
            <a:endParaRPr lang="en-US" altLang="en-US"/>
          </a:p>
        </p:txBody>
      </p:sp>
      <p:sp>
        <p:nvSpPr>
          <p:cNvPr id="51201" name="Rectangle 1">
            <a:extLst>
              <a:ext uri="{FF2B5EF4-FFF2-40B4-BE49-F238E27FC236}">
                <a16:creationId xmlns:a16="http://schemas.microsoft.com/office/drawing/2014/main" id="{A52322ED-BE6F-42EA-8512-A5D5F74D835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a:extLst>
              <a:ext uri="{FF2B5EF4-FFF2-40B4-BE49-F238E27FC236}">
                <a16:creationId xmlns:a16="http://schemas.microsoft.com/office/drawing/2014/main" id="{3117A224-CC67-4DD8-9E6B-DAB29973E76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58692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27A1C4-5AA8-4C66-8F8B-092B7B395684}"/>
              </a:ext>
            </a:extLst>
          </p:cNvPr>
          <p:cNvSpPr>
            <a:spLocks noGrp="1" noChangeArrowheads="1"/>
          </p:cNvSpPr>
          <p:nvPr>
            <p:ph type="sldNum"/>
          </p:nvPr>
        </p:nvSpPr>
        <p:spPr>
          <a:ln/>
        </p:spPr>
        <p:txBody>
          <a:bodyPr/>
          <a:lstStyle/>
          <a:p>
            <a:fld id="{E7F83F13-E35D-4B6E-AE4E-5E1D3CAAAF61}" type="slidenum">
              <a:rPr lang="en-US" altLang="en-US"/>
              <a:pPr/>
              <a:t>62</a:t>
            </a:fld>
            <a:endParaRPr lang="en-US" altLang="en-US"/>
          </a:p>
        </p:txBody>
      </p:sp>
      <p:sp>
        <p:nvSpPr>
          <p:cNvPr id="52225" name="Rectangle 1">
            <a:extLst>
              <a:ext uri="{FF2B5EF4-FFF2-40B4-BE49-F238E27FC236}">
                <a16:creationId xmlns:a16="http://schemas.microsoft.com/office/drawing/2014/main" id="{198A6C53-55B5-4B88-9C7D-C556DD61E57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a:extLst>
              <a:ext uri="{FF2B5EF4-FFF2-40B4-BE49-F238E27FC236}">
                <a16:creationId xmlns:a16="http://schemas.microsoft.com/office/drawing/2014/main" id="{143D654E-BDFA-4AB9-93BB-A7441996915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74398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4E4062-8FAC-481F-B8F7-B00DACB1431D}"/>
              </a:ext>
            </a:extLst>
          </p:cNvPr>
          <p:cNvSpPr>
            <a:spLocks noGrp="1" noChangeArrowheads="1"/>
          </p:cNvSpPr>
          <p:nvPr>
            <p:ph type="sldNum"/>
          </p:nvPr>
        </p:nvSpPr>
        <p:spPr>
          <a:ln/>
        </p:spPr>
        <p:txBody>
          <a:bodyPr/>
          <a:lstStyle/>
          <a:p>
            <a:fld id="{0583715E-D365-4E0B-BE86-401FD7DDD515}" type="slidenum">
              <a:rPr lang="en-US" altLang="en-US"/>
              <a:pPr/>
              <a:t>63</a:t>
            </a:fld>
            <a:endParaRPr lang="en-US" altLang="en-US"/>
          </a:p>
        </p:txBody>
      </p:sp>
      <p:sp>
        <p:nvSpPr>
          <p:cNvPr id="53249" name="Rectangle 1">
            <a:extLst>
              <a:ext uri="{FF2B5EF4-FFF2-40B4-BE49-F238E27FC236}">
                <a16:creationId xmlns:a16="http://schemas.microsoft.com/office/drawing/2014/main" id="{DAD77A78-68E0-4F43-884F-8395E640E43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a:extLst>
              <a:ext uri="{FF2B5EF4-FFF2-40B4-BE49-F238E27FC236}">
                <a16:creationId xmlns:a16="http://schemas.microsoft.com/office/drawing/2014/main" id="{24E75687-B0E1-4102-9A11-8E702916212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43598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05D8D0-3386-4BB6-A732-FDB37C1417BE}"/>
              </a:ext>
            </a:extLst>
          </p:cNvPr>
          <p:cNvSpPr>
            <a:spLocks noGrp="1" noChangeArrowheads="1"/>
          </p:cNvSpPr>
          <p:nvPr>
            <p:ph type="sldNum"/>
          </p:nvPr>
        </p:nvSpPr>
        <p:spPr>
          <a:ln/>
        </p:spPr>
        <p:txBody>
          <a:bodyPr/>
          <a:lstStyle/>
          <a:p>
            <a:fld id="{3314F8A9-DD6C-4A0F-811B-B30B338ADADE}" type="slidenum">
              <a:rPr lang="en-US" altLang="en-US"/>
              <a:pPr/>
              <a:t>64</a:t>
            </a:fld>
            <a:endParaRPr lang="en-US" altLang="en-US"/>
          </a:p>
        </p:txBody>
      </p:sp>
      <p:sp>
        <p:nvSpPr>
          <p:cNvPr id="54273" name="Rectangle 1">
            <a:extLst>
              <a:ext uri="{FF2B5EF4-FFF2-40B4-BE49-F238E27FC236}">
                <a16:creationId xmlns:a16="http://schemas.microsoft.com/office/drawing/2014/main" id="{0F1E79F3-15A9-4E14-900D-0E8E705CBC0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a:extLst>
              <a:ext uri="{FF2B5EF4-FFF2-40B4-BE49-F238E27FC236}">
                <a16:creationId xmlns:a16="http://schemas.microsoft.com/office/drawing/2014/main" id="{79CCA5CA-1DD4-459F-9AE8-16E8D3CB3B0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17339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5A8DF1-A507-40E1-9B66-685115B92183}"/>
              </a:ext>
            </a:extLst>
          </p:cNvPr>
          <p:cNvSpPr>
            <a:spLocks noGrp="1" noChangeArrowheads="1"/>
          </p:cNvSpPr>
          <p:nvPr>
            <p:ph type="sldNum"/>
          </p:nvPr>
        </p:nvSpPr>
        <p:spPr>
          <a:ln/>
        </p:spPr>
        <p:txBody>
          <a:bodyPr/>
          <a:lstStyle/>
          <a:p>
            <a:fld id="{D784656A-721E-4133-B2AF-C72D973F1F7F}" type="slidenum">
              <a:rPr lang="en-US" altLang="en-US"/>
              <a:pPr/>
              <a:t>65</a:t>
            </a:fld>
            <a:endParaRPr lang="en-US" altLang="en-US"/>
          </a:p>
        </p:txBody>
      </p:sp>
      <p:sp>
        <p:nvSpPr>
          <p:cNvPr id="55297" name="Rectangle 1">
            <a:extLst>
              <a:ext uri="{FF2B5EF4-FFF2-40B4-BE49-F238E27FC236}">
                <a16:creationId xmlns:a16="http://schemas.microsoft.com/office/drawing/2014/main" id="{DD50B811-8987-47AA-8F7D-D9F64E2E269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a:extLst>
              <a:ext uri="{FF2B5EF4-FFF2-40B4-BE49-F238E27FC236}">
                <a16:creationId xmlns:a16="http://schemas.microsoft.com/office/drawing/2014/main" id="{056D7B42-12C8-4E75-9181-90E340F6845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98713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05B3A0-1587-48AD-A9CD-26DA2A2E2F02}"/>
              </a:ext>
            </a:extLst>
          </p:cNvPr>
          <p:cNvSpPr>
            <a:spLocks noGrp="1" noChangeArrowheads="1"/>
          </p:cNvSpPr>
          <p:nvPr>
            <p:ph type="sldNum"/>
          </p:nvPr>
        </p:nvSpPr>
        <p:spPr>
          <a:ln/>
        </p:spPr>
        <p:txBody>
          <a:bodyPr/>
          <a:lstStyle/>
          <a:p>
            <a:fld id="{E81BA784-20FB-42A1-90BC-5C7F87F44CF4}" type="slidenum">
              <a:rPr lang="en-US" altLang="en-US"/>
              <a:pPr/>
              <a:t>66</a:t>
            </a:fld>
            <a:endParaRPr lang="en-US" altLang="en-US"/>
          </a:p>
        </p:txBody>
      </p:sp>
      <p:sp>
        <p:nvSpPr>
          <p:cNvPr id="56321" name="Rectangle 1">
            <a:extLst>
              <a:ext uri="{FF2B5EF4-FFF2-40B4-BE49-F238E27FC236}">
                <a16:creationId xmlns:a16="http://schemas.microsoft.com/office/drawing/2014/main" id="{508B3DB1-62D8-429A-9DA3-38F9D9167DD3}"/>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a:extLst>
              <a:ext uri="{FF2B5EF4-FFF2-40B4-BE49-F238E27FC236}">
                <a16:creationId xmlns:a16="http://schemas.microsoft.com/office/drawing/2014/main" id="{ACD2DD70-D52E-4397-BA37-1CFD9C80D8C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8327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34CB94-C6D1-4A64-825F-61063A8B43A8}"/>
              </a:ext>
            </a:extLst>
          </p:cNvPr>
          <p:cNvSpPr>
            <a:spLocks noGrp="1" noChangeArrowheads="1"/>
          </p:cNvSpPr>
          <p:nvPr>
            <p:ph type="sldNum"/>
          </p:nvPr>
        </p:nvSpPr>
        <p:spPr>
          <a:ln/>
        </p:spPr>
        <p:txBody>
          <a:bodyPr/>
          <a:lstStyle/>
          <a:p>
            <a:fld id="{C7899F13-D054-4CD6-909F-852892B129B4}" type="slidenum">
              <a:rPr lang="en-US" altLang="en-US"/>
              <a:pPr/>
              <a:t>67</a:t>
            </a:fld>
            <a:endParaRPr lang="en-US" altLang="en-US"/>
          </a:p>
        </p:txBody>
      </p:sp>
      <p:sp>
        <p:nvSpPr>
          <p:cNvPr id="57345" name="Rectangle 1">
            <a:extLst>
              <a:ext uri="{FF2B5EF4-FFF2-40B4-BE49-F238E27FC236}">
                <a16:creationId xmlns:a16="http://schemas.microsoft.com/office/drawing/2014/main" id="{8E206859-B16A-4455-B2B7-0094511E0FA4}"/>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a:extLst>
              <a:ext uri="{FF2B5EF4-FFF2-40B4-BE49-F238E27FC236}">
                <a16:creationId xmlns:a16="http://schemas.microsoft.com/office/drawing/2014/main" id="{043B6ADC-DA5A-4CBA-898B-8F13767C222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2322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249E44-EE1E-493B-8525-AFEBA4394334}"/>
              </a:ext>
            </a:extLst>
          </p:cNvPr>
          <p:cNvSpPr>
            <a:spLocks noGrp="1" noChangeArrowheads="1"/>
          </p:cNvSpPr>
          <p:nvPr>
            <p:ph type="sldNum"/>
          </p:nvPr>
        </p:nvSpPr>
        <p:spPr>
          <a:ln/>
        </p:spPr>
        <p:txBody>
          <a:bodyPr/>
          <a:lstStyle/>
          <a:p>
            <a:fld id="{401FC766-82E1-401D-8900-8E8F73746CC8}" type="slidenum">
              <a:rPr lang="en-US" altLang="en-US"/>
              <a:pPr/>
              <a:t>68</a:t>
            </a:fld>
            <a:endParaRPr lang="en-US" altLang="en-US"/>
          </a:p>
        </p:txBody>
      </p:sp>
      <p:sp>
        <p:nvSpPr>
          <p:cNvPr id="58369" name="Rectangle 1">
            <a:extLst>
              <a:ext uri="{FF2B5EF4-FFF2-40B4-BE49-F238E27FC236}">
                <a16:creationId xmlns:a16="http://schemas.microsoft.com/office/drawing/2014/main" id="{3881AA2F-37F0-4C53-9CF7-15483209B95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a:extLst>
              <a:ext uri="{FF2B5EF4-FFF2-40B4-BE49-F238E27FC236}">
                <a16:creationId xmlns:a16="http://schemas.microsoft.com/office/drawing/2014/main" id="{955E9A4D-7937-41AC-A360-415A9985769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6578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B448582C-864D-47DF-B1C3-7C6DD839D071}" type="slidenum">
              <a:rPr lang="en-US" sz="1300" b="0" u="sng" strike="noStrike" spc="-1">
                <a:solidFill>
                  <a:srgbClr val="0000FF"/>
                </a:solidFill>
                <a:uFillTx/>
                <a:latin typeface="Times New Roman"/>
                <a:ea typeface="+mn-ea"/>
              </a:rPr>
              <a:t>4</a:t>
            </a:fld>
            <a:endParaRPr lang="en-US" sz="1300" b="0" strike="noStrike" spc="-1">
              <a:latin typeface="Arial"/>
            </a:endParaRPr>
          </a:p>
        </p:txBody>
      </p:sp>
      <p:sp>
        <p:nvSpPr>
          <p:cNvPr id="329" name="PlaceHolder 2"/>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459FD7-87B4-4479-A5D6-54B2CD48CC57}"/>
              </a:ext>
            </a:extLst>
          </p:cNvPr>
          <p:cNvSpPr>
            <a:spLocks noGrp="1" noChangeArrowheads="1"/>
          </p:cNvSpPr>
          <p:nvPr>
            <p:ph type="sldNum"/>
          </p:nvPr>
        </p:nvSpPr>
        <p:spPr>
          <a:ln/>
        </p:spPr>
        <p:txBody>
          <a:bodyPr/>
          <a:lstStyle/>
          <a:p>
            <a:fld id="{863D09FA-260F-42FF-99D4-CE479BE7439C}" type="slidenum">
              <a:rPr lang="en-US" altLang="en-US"/>
              <a:pPr/>
              <a:t>69</a:t>
            </a:fld>
            <a:endParaRPr lang="en-US" altLang="en-US"/>
          </a:p>
        </p:txBody>
      </p:sp>
      <p:sp>
        <p:nvSpPr>
          <p:cNvPr id="59393" name="Rectangle 1">
            <a:extLst>
              <a:ext uri="{FF2B5EF4-FFF2-40B4-BE49-F238E27FC236}">
                <a16:creationId xmlns:a16="http://schemas.microsoft.com/office/drawing/2014/main" id="{6579E412-BB1A-43C4-8D08-CFDB44DC8E6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a:extLst>
              <a:ext uri="{FF2B5EF4-FFF2-40B4-BE49-F238E27FC236}">
                <a16:creationId xmlns:a16="http://schemas.microsoft.com/office/drawing/2014/main" id="{1E53A1EE-912D-4A92-B0AC-CD4D74670E8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14579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AD89D9-099F-4F8E-B8DB-0A863ACA602A}"/>
              </a:ext>
            </a:extLst>
          </p:cNvPr>
          <p:cNvSpPr>
            <a:spLocks noGrp="1" noChangeArrowheads="1"/>
          </p:cNvSpPr>
          <p:nvPr>
            <p:ph type="sldNum"/>
          </p:nvPr>
        </p:nvSpPr>
        <p:spPr>
          <a:ln/>
        </p:spPr>
        <p:txBody>
          <a:bodyPr/>
          <a:lstStyle/>
          <a:p>
            <a:fld id="{C0DEF966-77C2-45A1-8C5A-1151031C62D8}" type="slidenum">
              <a:rPr lang="en-US" altLang="en-US"/>
              <a:pPr/>
              <a:t>70</a:t>
            </a:fld>
            <a:endParaRPr lang="en-US" altLang="en-US"/>
          </a:p>
        </p:txBody>
      </p:sp>
      <p:sp>
        <p:nvSpPr>
          <p:cNvPr id="61441" name="Rectangle 1">
            <a:extLst>
              <a:ext uri="{FF2B5EF4-FFF2-40B4-BE49-F238E27FC236}">
                <a16:creationId xmlns:a16="http://schemas.microsoft.com/office/drawing/2014/main" id="{2CA53081-1347-4165-88D4-76FAD29FA86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a:extLst>
              <a:ext uri="{FF2B5EF4-FFF2-40B4-BE49-F238E27FC236}">
                <a16:creationId xmlns:a16="http://schemas.microsoft.com/office/drawing/2014/main" id="{92802FDD-B40A-4846-B23F-35BE1BF451F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366445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0EA7C6-3510-4C7E-B100-06FFC1945A92}"/>
              </a:ext>
            </a:extLst>
          </p:cNvPr>
          <p:cNvSpPr>
            <a:spLocks noGrp="1" noChangeArrowheads="1"/>
          </p:cNvSpPr>
          <p:nvPr>
            <p:ph type="sldNum"/>
          </p:nvPr>
        </p:nvSpPr>
        <p:spPr>
          <a:ln/>
        </p:spPr>
        <p:txBody>
          <a:bodyPr/>
          <a:lstStyle/>
          <a:p>
            <a:fld id="{0CB597D7-7192-4316-98BD-B08DC88A3FC3}" type="slidenum">
              <a:rPr lang="en-US" altLang="en-US"/>
              <a:pPr/>
              <a:t>71</a:t>
            </a:fld>
            <a:endParaRPr lang="en-US" altLang="en-US"/>
          </a:p>
        </p:txBody>
      </p:sp>
      <p:sp>
        <p:nvSpPr>
          <p:cNvPr id="60417" name="Rectangle 1">
            <a:extLst>
              <a:ext uri="{FF2B5EF4-FFF2-40B4-BE49-F238E27FC236}">
                <a16:creationId xmlns:a16="http://schemas.microsoft.com/office/drawing/2014/main" id="{5F9D9361-E312-4819-BE81-5ECDA70756B8}"/>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a:extLst>
              <a:ext uri="{FF2B5EF4-FFF2-40B4-BE49-F238E27FC236}">
                <a16:creationId xmlns:a16="http://schemas.microsoft.com/office/drawing/2014/main" id="{BAF51831-6652-4F04-857E-1088781BEDB9}"/>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876045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8D5D8B-A8B9-435F-988A-C1EBD40CB586}"/>
              </a:ext>
            </a:extLst>
          </p:cNvPr>
          <p:cNvSpPr>
            <a:spLocks noGrp="1" noChangeArrowheads="1"/>
          </p:cNvSpPr>
          <p:nvPr>
            <p:ph type="sldNum"/>
          </p:nvPr>
        </p:nvSpPr>
        <p:spPr>
          <a:ln/>
        </p:spPr>
        <p:txBody>
          <a:bodyPr/>
          <a:lstStyle/>
          <a:p>
            <a:fld id="{3EEE54EB-0E88-4600-96B0-9D6CCE58EEE5}" type="slidenum">
              <a:rPr lang="en-US" altLang="en-US"/>
              <a:pPr/>
              <a:t>72</a:t>
            </a:fld>
            <a:endParaRPr lang="en-US" altLang="en-US"/>
          </a:p>
        </p:txBody>
      </p:sp>
      <p:sp>
        <p:nvSpPr>
          <p:cNvPr id="62465" name="Rectangle 1">
            <a:extLst>
              <a:ext uri="{FF2B5EF4-FFF2-40B4-BE49-F238E27FC236}">
                <a16:creationId xmlns:a16="http://schemas.microsoft.com/office/drawing/2014/main" id="{597EFBC5-1025-48FD-A7DA-D7038A34152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a:extLst>
              <a:ext uri="{FF2B5EF4-FFF2-40B4-BE49-F238E27FC236}">
                <a16:creationId xmlns:a16="http://schemas.microsoft.com/office/drawing/2014/main" id="{A961F1AA-0A23-4F43-82ED-6114EF7C842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459441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9F414B-BEFF-4B0C-A9C4-F0AE3694A081}"/>
              </a:ext>
            </a:extLst>
          </p:cNvPr>
          <p:cNvSpPr>
            <a:spLocks noGrp="1" noChangeArrowheads="1"/>
          </p:cNvSpPr>
          <p:nvPr>
            <p:ph type="sldNum"/>
          </p:nvPr>
        </p:nvSpPr>
        <p:spPr>
          <a:ln/>
        </p:spPr>
        <p:txBody>
          <a:bodyPr/>
          <a:lstStyle/>
          <a:p>
            <a:fld id="{BD3770B8-205D-41E5-83BB-E4FB76C5BA43}" type="slidenum">
              <a:rPr lang="en-US" altLang="en-US"/>
              <a:pPr/>
              <a:t>73</a:t>
            </a:fld>
            <a:endParaRPr lang="en-US" altLang="en-US"/>
          </a:p>
        </p:txBody>
      </p:sp>
      <p:sp>
        <p:nvSpPr>
          <p:cNvPr id="63489" name="Rectangle 1">
            <a:extLst>
              <a:ext uri="{FF2B5EF4-FFF2-40B4-BE49-F238E27FC236}">
                <a16:creationId xmlns:a16="http://schemas.microsoft.com/office/drawing/2014/main" id="{A0EAB0B1-7C97-42E5-93C4-7A13AEC1808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a:extLst>
              <a:ext uri="{FF2B5EF4-FFF2-40B4-BE49-F238E27FC236}">
                <a16:creationId xmlns:a16="http://schemas.microsoft.com/office/drawing/2014/main" id="{E067E26D-A222-4E08-88E7-8CD0B503C1C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91576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F5445F-DBAC-4E6F-8C98-F4B10D6AFC90}"/>
              </a:ext>
            </a:extLst>
          </p:cNvPr>
          <p:cNvSpPr>
            <a:spLocks noGrp="1" noChangeArrowheads="1"/>
          </p:cNvSpPr>
          <p:nvPr>
            <p:ph type="sldNum"/>
          </p:nvPr>
        </p:nvSpPr>
        <p:spPr>
          <a:ln/>
        </p:spPr>
        <p:txBody>
          <a:bodyPr/>
          <a:lstStyle/>
          <a:p>
            <a:fld id="{FC3A8FF6-23DB-4DFE-AD84-9BCEE2096EF2}" type="slidenum">
              <a:rPr lang="en-US" altLang="en-US"/>
              <a:pPr/>
              <a:t>74</a:t>
            </a:fld>
            <a:endParaRPr lang="en-US" altLang="en-US"/>
          </a:p>
        </p:txBody>
      </p:sp>
      <p:sp>
        <p:nvSpPr>
          <p:cNvPr id="64513" name="Rectangle 1">
            <a:extLst>
              <a:ext uri="{FF2B5EF4-FFF2-40B4-BE49-F238E27FC236}">
                <a16:creationId xmlns:a16="http://schemas.microsoft.com/office/drawing/2014/main" id="{E2C12A37-18A5-42F2-A237-2DFB44A3B1A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a:extLst>
              <a:ext uri="{FF2B5EF4-FFF2-40B4-BE49-F238E27FC236}">
                <a16:creationId xmlns:a16="http://schemas.microsoft.com/office/drawing/2014/main" id="{FD4B398C-9E08-470F-96AB-3BD6379A33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1582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C1A3E825-6151-43A5-8D07-2272FE64754F}" type="slidenum">
              <a:rPr lang="en-US" sz="1300" b="0" u="sng" strike="noStrike" spc="-1">
                <a:solidFill>
                  <a:srgbClr val="0000FF"/>
                </a:solidFill>
                <a:uFillTx/>
                <a:latin typeface="Times New Roman"/>
                <a:ea typeface="+mn-ea"/>
              </a:rPr>
              <a:t>6</a:t>
            </a:fld>
            <a:endParaRPr lang="en-US" sz="1300" b="0" strike="noStrike" spc="-1">
              <a:latin typeface="Arial"/>
            </a:endParaRPr>
          </a:p>
        </p:txBody>
      </p:sp>
      <p:sp>
        <p:nvSpPr>
          <p:cNvPr id="331" name="PlaceHolder 2"/>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BA2BE18E-1735-4345-9235-710E987FAE3A}" type="slidenum">
              <a:rPr lang="en-US" sz="1300" b="0" u="sng" strike="noStrike" spc="-1">
                <a:solidFill>
                  <a:srgbClr val="0000FF"/>
                </a:solidFill>
                <a:uFillTx/>
                <a:latin typeface="Times New Roman"/>
                <a:ea typeface="+mn-ea"/>
              </a:rPr>
              <a:t>7</a:t>
            </a:fld>
            <a:endParaRPr lang="en-US" sz="1300" b="0" strike="noStrike" spc="-1">
              <a:latin typeface="Arial"/>
            </a:endParaRPr>
          </a:p>
        </p:txBody>
      </p:sp>
      <p:sp>
        <p:nvSpPr>
          <p:cNvPr id="333" name="PlaceHolder 2"/>
          <p:cNvSpPr>
            <a:spLocks noGrp="1"/>
          </p:cNvSpPr>
          <p:nvPr>
            <p:ph type="body"/>
          </p:nvPr>
        </p:nvSpPr>
        <p:spPr>
          <a:xfrm>
            <a:off x="973080" y="4560840"/>
            <a:ext cx="5368320" cy="4317120"/>
          </a:xfrm>
          <a:prstGeom prst="rect">
            <a:avLst/>
          </a:prstGeom>
        </p:spPr>
        <p:txBody>
          <a:bodyPr lIns="96480" tIns="48240" rIns="96480" bIns="48240"/>
          <a:lstStyle/>
          <a:p>
            <a:endParaRPr lang="en-US"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4767C60C-CB5D-4A2A-B91F-17F4134FFC76}" type="slidenum">
              <a:rPr lang="en-US" sz="1300" b="0" u="sng" strike="noStrike" spc="-1">
                <a:solidFill>
                  <a:srgbClr val="0000FF"/>
                </a:solidFill>
                <a:uFillTx/>
                <a:latin typeface="Times New Roman"/>
                <a:ea typeface="+mn-ea"/>
              </a:rPr>
              <a:t>8</a:t>
            </a:fld>
            <a:endParaRPr lang="en-US" sz="1300" b="0" strike="noStrike" spc="-1">
              <a:latin typeface="Arial"/>
            </a:endParaRPr>
          </a:p>
        </p:txBody>
      </p:sp>
      <p:sp>
        <p:nvSpPr>
          <p:cNvPr id="335" name="PlaceHolder 2"/>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9B0D5A9F-9240-4861-BFAA-68F9DBC500BD}" type="slidenum">
              <a:rPr lang="en-US" sz="1300" b="0" u="sng" strike="noStrike" spc="-1">
                <a:solidFill>
                  <a:srgbClr val="0000FF"/>
                </a:solidFill>
                <a:uFillTx/>
                <a:latin typeface="Times New Roman"/>
                <a:ea typeface="+mn-ea"/>
              </a:rPr>
              <a:t>9</a:t>
            </a:fld>
            <a:endParaRPr lang="en-US" sz="1300" b="0" strike="noStrike" spc="-1">
              <a:latin typeface="Arial"/>
            </a:endParaRPr>
          </a:p>
        </p:txBody>
      </p:sp>
      <p:sp>
        <p:nvSpPr>
          <p:cNvPr id="337" name="PlaceHolder 2"/>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4145040" y="9121680"/>
            <a:ext cx="3169440" cy="478800"/>
          </a:xfrm>
          <a:prstGeom prst="rect">
            <a:avLst/>
          </a:prstGeom>
          <a:noFill/>
          <a:ln>
            <a:noFill/>
          </a:ln>
        </p:spPr>
        <p:style>
          <a:lnRef idx="0">
            <a:scrgbClr r="0" g="0" b="0"/>
          </a:lnRef>
          <a:fillRef idx="0">
            <a:scrgbClr r="0" g="0" b="0"/>
          </a:fillRef>
          <a:effectRef idx="0">
            <a:scrgbClr r="0" g="0" b="0"/>
          </a:effectRef>
          <a:fontRef idx="minor"/>
        </p:style>
        <p:txBody>
          <a:bodyPr lIns="95400" tIns="47880" rIns="95400" bIns="47880" anchor="b"/>
          <a:lstStyle/>
          <a:p>
            <a:pPr indent="-216000" algn="r">
              <a:lnSpc>
                <a:spcPct val="100000"/>
              </a:lnSpc>
              <a:buClr>
                <a:srgbClr val="0000FF"/>
              </a:buClr>
              <a:buFont typeface="Wingdings"/>
              <a:buChar char="l"/>
            </a:pPr>
            <a:fld id="{75D20B91-8440-47DC-90DF-A7814C96E6AE}" type="slidenum">
              <a:rPr lang="en-US" sz="1300" b="0" u="sng" strike="noStrike" spc="-1">
                <a:solidFill>
                  <a:srgbClr val="0000FF"/>
                </a:solidFill>
                <a:uFillTx/>
                <a:latin typeface="Times New Roman"/>
                <a:ea typeface="+mn-ea"/>
              </a:rPr>
              <a:t>10</a:t>
            </a:fld>
            <a:endParaRPr lang="en-US" sz="1300" b="0" strike="noStrike" spc="-1">
              <a:latin typeface="Arial"/>
            </a:endParaRPr>
          </a:p>
        </p:txBody>
      </p:sp>
      <p:sp>
        <p:nvSpPr>
          <p:cNvPr id="339" name="PlaceHolder 2"/>
          <p:cNvSpPr>
            <a:spLocks noGrp="1"/>
          </p:cNvSpPr>
          <p:nvPr>
            <p:ph type="body"/>
          </p:nvPr>
        </p:nvSpPr>
        <p:spPr>
          <a:xfrm>
            <a:off x="973080" y="4560840"/>
            <a:ext cx="5368320" cy="4317120"/>
          </a:xfrm>
          <a:prstGeom prst="rect">
            <a:avLst/>
          </a:prstGeom>
        </p:spPr>
        <p:txBody>
          <a:bodyPr lIns="95400" tIns="47880" rIns="95400" bIns="47880"/>
          <a:lstStyle/>
          <a:p>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63634D34-F813-4670-95DF-4699FE659AFE}" type="datetime1">
              <a:rPr lang="en-US" sz="1200" b="0" strike="noStrike" spc="-1">
                <a:solidFill>
                  <a:srgbClr val="8B8B8B"/>
                </a:solidFill>
                <a:latin typeface="Calibri"/>
              </a:rPr>
              <a:t>8/10/2018</a:t>
            </a:fld>
            <a:endParaRPr lang="en-US"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266BB3AD-B794-4C2D-BCC8-2583900F7DFE}"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457200" y="6356520"/>
            <a:ext cx="2133360" cy="364680"/>
          </a:xfrm>
          <a:prstGeom prst="rect">
            <a:avLst/>
          </a:prstGeom>
        </p:spPr>
        <p:txBody>
          <a:bodyPr anchor="ctr"/>
          <a:lstStyle/>
          <a:p>
            <a:pPr>
              <a:lnSpc>
                <a:spcPct val="100000"/>
              </a:lnSpc>
            </a:pPr>
            <a:fld id="{F2F4EE42-D356-4FAB-8CDB-FCFCFD08CF76}" type="datetime1">
              <a:rPr lang="en-US" sz="1200" b="0" strike="noStrike" spc="-1">
                <a:solidFill>
                  <a:srgbClr val="8B8B8B"/>
                </a:solidFill>
                <a:latin typeface="Calibri"/>
              </a:rPr>
              <a:t>8/10/2018</a:t>
            </a:fld>
            <a:endParaRPr lang="en-US" sz="1200" b="0" strike="noStrike" spc="-1">
              <a:latin typeface="Times New Roman"/>
            </a:endParaRPr>
          </a:p>
        </p:txBody>
      </p:sp>
      <p:sp>
        <p:nvSpPr>
          <p:cNvPr id="42" name="PlaceHolder 2"/>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43"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FC72159A-9730-4AEC-AD5A-5D72396707F9}" type="slidenum">
              <a:rPr lang="en-US" sz="1400" b="0" strike="noStrike" spc="-1">
                <a:solidFill>
                  <a:srgbClr val="000000"/>
                </a:solidFill>
                <a:latin typeface="Tahoma"/>
              </a:rPr>
              <a:t>‹#›</a:t>
            </a:fld>
            <a:endParaRPr lang="en-US" sz="1400" b="0" strike="noStrike" spc="-1">
              <a:latin typeface="Times New Roman"/>
            </a:endParaRPr>
          </a:p>
        </p:txBody>
      </p:sp>
      <p:sp>
        <p:nvSpPr>
          <p:cNvPr id="44" name="PlaceHolder 4"/>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83"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84" name="PlaceHolder 3"/>
          <p:cNvSpPr>
            <a:spLocks noGrp="1"/>
          </p:cNvSpPr>
          <p:nvPr>
            <p:ph type="dt"/>
          </p:nvPr>
        </p:nvSpPr>
        <p:spPr>
          <a:xfrm>
            <a:off x="457200" y="6356520"/>
            <a:ext cx="2133360" cy="364680"/>
          </a:xfrm>
          <a:prstGeom prst="rect">
            <a:avLst/>
          </a:prstGeom>
        </p:spPr>
        <p:txBody>
          <a:bodyPr anchor="ctr"/>
          <a:lstStyle/>
          <a:p>
            <a:pPr>
              <a:lnSpc>
                <a:spcPct val="100000"/>
              </a:lnSpc>
            </a:pPr>
            <a:fld id="{DAD8D713-75A6-4DB5-A78C-2B5C25215A77}" type="datetime1">
              <a:rPr lang="en-US" sz="1200" b="0" strike="noStrike" spc="-1">
                <a:solidFill>
                  <a:srgbClr val="8B8B8B"/>
                </a:solidFill>
                <a:latin typeface="Calibri"/>
              </a:rPr>
              <a:t>8/10/2018</a:t>
            </a:fld>
            <a:endParaRPr lang="en-US" sz="1200" b="0" strike="noStrike" spc="-1">
              <a:latin typeface="Times New Roman"/>
            </a:endParaRPr>
          </a:p>
        </p:txBody>
      </p:sp>
      <p:sp>
        <p:nvSpPr>
          <p:cNvPr id="85"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86"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C285878B-6409-4452-8907-0A52DF00E838}" type="slidenum">
              <a:rPr lang="en-US" sz="1400" b="0" strike="noStrike" spc="-1">
                <a:solidFill>
                  <a:srgbClr val="000000"/>
                </a:solidFill>
                <a:latin typeface="Tahoma"/>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www.spec.org/"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990720" y="1828800"/>
            <a:ext cx="77716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US" sz="3200" b="1" strike="noStrike" spc="-1">
                <a:solidFill>
                  <a:srgbClr val="333399"/>
                </a:solidFill>
                <a:latin typeface="Arial"/>
              </a:rPr>
              <a:t>Fundamentals of Computer Design</a:t>
            </a:r>
            <a:endParaRPr lang="en-US" sz="3200" b="0" strike="noStrike" spc="-1">
              <a:latin typeface="Arial"/>
            </a:endParaRPr>
          </a:p>
          <a:p>
            <a:pPr algn="ctr">
              <a:lnSpc>
                <a:spcPct val="100000"/>
              </a:lnSpc>
            </a:pPr>
            <a:r>
              <a:rPr lang="en-US" sz="3200" b="1" strike="noStrike" spc="-1">
                <a:solidFill>
                  <a:srgbClr val="333399"/>
                </a:solidFill>
                <a:latin typeface="Arial"/>
              </a:rPr>
              <a:t>Unit 1- Chapter 1</a:t>
            </a:r>
            <a:endParaRPr lang="en-US" sz="3200" b="0" strike="noStrike" spc="-1">
              <a:latin typeface="Arial"/>
            </a:endParaRPr>
          </a:p>
        </p:txBody>
      </p:sp>
      <p:sp>
        <p:nvSpPr>
          <p:cNvPr id="130" name="CustomShape 2"/>
          <p:cNvSpPr/>
          <p:nvPr/>
        </p:nvSpPr>
        <p:spPr>
          <a:xfrm>
            <a:off x="6858000" y="624852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495EAE6C-A5AF-4095-8F29-507F30215A03}" type="slidenum">
              <a:rPr lang="en-US" sz="1400" b="0" strike="noStrike" spc="-1">
                <a:solidFill>
                  <a:srgbClr val="1C1C1C"/>
                </a:solidFill>
                <a:latin typeface="Tahoma"/>
              </a:rPr>
              <a:t>1</a:t>
            </a:fld>
            <a:endParaRPr lang="en-US" sz="1400" b="0" strike="noStrike" spc="-1">
              <a:latin typeface="Arial"/>
            </a:endParaRPr>
          </a:p>
        </p:txBody>
      </p:sp>
      <p:sp>
        <p:nvSpPr>
          <p:cNvPr id="131" name="CustomShape 3"/>
          <p:cNvSpPr/>
          <p:nvPr/>
        </p:nvSpPr>
        <p:spPr>
          <a:xfrm>
            <a:off x="4397400" y="4118040"/>
            <a:ext cx="3614040" cy="16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0" strike="noStrike" spc="-1">
                <a:solidFill>
                  <a:srgbClr val="000000"/>
                </a:solidFill>
                <a:latin typeface="Book Antiqua"/>
              </a:rPr>
              <a:t>Reference :</a:t>
            </a:r>
            <a:endParaRPr lang="en-US" sz="1600" b="0" strike="noStrike" spc="-1">
              <a:latin typeface="Arial"/>
            </a:endParaRPr>
          </a:p>
          <a:p>
            <a:pPr algn="just">
              <a:lnSpc>
                <a:spcPct val="100000"/>
              </a:lnSpc>
            </a:pPr>
            <a:r>
              <a:rPr lang="en-US" sz="1600" b="1" strike="noStrike" spc="-1">
                <a:solidFill>
                  <a:srgbClr val="000000"/>
                </a:solidFill>
                <a:latin typeface="Tahoma"/>
              </a:rPr>
              <a:t>Computer Architecture, A Quantitative Approach </a:t>
            </a:r>
            <a:r>
              <a:rPr lang="en-US" sz="1600" b="0" strike="noStrike" spc="-1">
                <a:solidFill>
                  <a:srgbClr val="000000"/>
                </a:solidFill>
                <a:latin typeface="Tahoma"/>
              </a:rPr>
              <a:t>– John L. Hennessey and David A. Patterson. 4</a:t>
            </a:r>
            <a:r>
              <a:rPr lang="en-US" sz="1600" b="0" strike="noStrike" spc="-1" baseline="30000">
                <a:solidFill>
                  <a:srgbClr val="000000"/>
                </a:solidFill>
                <a:latin typeface="Tahoma"/>
              </a:rPr>
              <a:t>th</a:t>
            </a:r>
            <a:r>
              <a:rPr lang="en-US" sz="1600" b="0" strike="noStrike" spc="-1">
                <a:solidFill>
                  <a:srgbClr val="000000"/>
                </a:solidFill>
                <a:latin typeface="Tahoma"/>
              </a:rPr>
              <a:t> edition</a:t>
            </a:r>
            <a:endParaRPr lang="en-US" sz="1600" b="0" strike="noStrike" spc="-1">
              <a:latin typeface="Arial"/>
            </a:endParaRPr>
          </a:p>
          <a:p>
            <a:pPr algn="just">
              <a:lnSpc>
                <a:spcPct val="100000"/>
              </a:lnSpc>
            </a:pPr>
            <a:endParaRPr lang="en-US" sz="1600" b="0" strike="noStrike" spc="-1">
              <a:latin typeface="Arial"/>
            </a:endParaRPr>
          </a:p>
        </p:txBody>
      </p:sp>
      <p:sp>
        <p:nvSpPr>
          <p:cNvPr id="132" name="TextShape 4"/>
          <p:cNvSpPr txBox="1"/>
          <p:nvPr/>
        </p:nvSpPr>
        <p:spPr>
          <a:xfrm>
            <a:off x="457200" y="6356520"/>
            <a:ext cx="2133360" cy="364680"/>
          </a:xfrm>
          <a:prstGeom prst="rect">
            <a:avLst/>
          </a:prstGeom>
          <a:noFill/>
          <a:ln>
            <a:noFill/>
          </a:ln>
        </p:spPr>
        <p:txBody>
          <a:bodyPr anchor="ctr"/>
          <a:lstStyle/>
          <a:p>
            <a:pPr>
              <a:lnSpc>
                <a:spcPct val="100000"/>
              </a:lnSpc>
            </a:pPr>
            <a:fld id="{CD5087DD-86C4-4A7B-A093-BF22844DABFD}"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E4D46040-0424-406B-9C16-0CB2F14E0017}" type="slidenum">
              <a:rPr lang="en-US" sz="1400" b="0" strike="noStrike" spc="-1">
                <a:solidFill>
                  <a:srgbClr val="000000"/>
                </a:solidFill>
                <a:latin typeface="Tahoma"/>
              </a:rPr>
              <a:t>10</a:t>
            </a:fld>
            <a:endParaRPr lang="en-US" sz="1400" b="0" strike="noStrike" spc="-1">
              <a:latin typeface="Arial"/>
            </a:endParaRPr>
          </a:p>
        </p:txBody>
      </p:sp>
      <p:sp>
        <p:nvSpPr>
          <p:cNvPr id="168"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Embedded Computers</a:t>
            </a:r>
            <a:endParaRPr lang="en-US" sz="3200" b="0" strike="noStrike" spc="-1">
              <a:latin typeface="Arial"/>
            </a:endParaRPr>
          </a:p>
        </p:txBody>
      </p:sp>
      <p:sp>
        <p:nvSpPr>
          <p:cNvPr id="169" name="CustomShape 3"/>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80000"/>
              </a:lnSpc>
              <a:buClr>
                <a:srgbClr val="000000"/>
              </a:buClr>
              <a:buSzPct val="60000"/>
              <a:buFont typeface="Wingdings" charset="2"/>
              <a:buChar char=""/>
            </a:pPr>
            <a:r>
              <a:rPr lang="en-US" sz="2400" b="0" strike="noStrike" spc="-1">
                <a:solidFill>
                  <a:srgbClr val="000000"/>
                </a:solidFill>
                <a:latin typeface="Times New Roman"/>
              </a:rPr>
              <a:t>Fastest growing portion of the market</a:t>
            </a:r>
            <a:endParaRPr lang="en-US" sz="2400" b="0" strike="noStrike" spc="-1">
              <a:latin typeface="Arial"/>
            </a:endParaRPr>
          </a:p>
          <a:p>
            <a:pPr indent="-216000" algn="just">
              <a:lnSpc>
                <a:spcPct val="80000"/>
              </a:lnSpc>
              <a:buClr>
                <a:srgbClr val="000000"/>
              </a:buClr>
              <a:buSzPct val="60000"/>
              <a:buFont typeface="Wingdings" charset="2"/>
              <a:buChar char=""/>
            </a:pPr>
            <a:r>
              <a:rPr lang="en-US" sz="2400" b="0" strike="noStrike" spc="-1">
                <a:solidFill>
                  <a:srgbClr val="000000"/>
                </a:solidFill>
                <a:latin typeface="Times New Roman"/>
              </a:rPr>
              <a:t>E.g., home appliances, printers, smart cards, </a:t>
            </a:r>
            <a:endParaRPr lang="en-US" sz="2400" b="0" strike="noStrike" spc="-1">
              <a:latin typeface="Arial"/>
            </a:endParaRPr>
          </a:p>
          <a:p>
            <a:pPr marL="457200" lvl="1" indent="-216000" algn="just">
              <a:lnSpc>
                <a:spcPct val="80000"/>
              </a:lnSpc>
              <a:buClr>
                <a:srgbClr val="000000"/>
              </a:buClr>
              <a:buSzPct val="55000"/>
              <a:buFont typeface="Wingdings" charset="2"/>
              <a:buChar char=""/>
            </a:pPr>
            <a:r>
              <a:rPr lang="en-US" sz="2400" b="0" strike="noStrike" spc="-1">
                <a:solidFill>
                  <a:srgbClr val="000000"/>
                </a:solidFill>
                <a:latin typeface="Times New Roman"/>
              </a:rPr>
              <a:t>cell phones, palmtops, gaming consoles, network routers</a:t>
            </a:r>
            <a:endParaRPr lang="en-US" sz="2400" b="0" strike="noStrike" spc="-1">
              <a:latin typeface="Arial"/>
            </a:endParaRPr>
          </a:p>
          <a:p>
            <a:pPr indent="-216000" algn="just">
              <a:lnSpc>
                <a:spcPct val="80000"/>
              </a:lnSpc>
              <a:buClr>
                <a:srgbClr val="000000"/>
              </a:buClr>
              <a:buSzPct val="60000"/>
              <a:buFont typeface="Wingdings" charset="2"/>
              <a:buChar char=""/>
            </a:pPr>
            <a:r>
              <a:rPr lang="en-US" sz="2400" b="0" strike="noStrike" spc="-1">
                <a:solidFill>
                  <a:srgbClr val="000000"/>
                </a:solidFill>
                <a:latin typeface="Times New Roman"/>
              </a:rPr>
              <a:t>Wide range of processing power and cost</a:t>
            </a:r>
            <a:endParaRPr lang="en-US" sz="2400" b="0" strike="noStrike" spc="-1">
              <a:latin typeface="Arial"/>
            </a:endParaRPr>
          </a:p>
          <a:p>
            <a:pPr indent="-216000" algn="just">
              <a:lnSpc>
                <a:spcPct val="80000"/>
              </a:lnSpc>
              <a:buClr>
                <a:srgbClr val="000000"/>
              </a:buClr>
              <a:buSzPct val="60000"/>
              <a:buFont typeface="Wingdings" charset="2"/>
              <a:buChar char=""/>
            </a:pPr>
            <a:r>
              <a:rPr lang="en-US" sz="2400" b="0" strike="noStrike" spc="-1">
                <a:solidFill>
                  <a:srgbClr val="000000"/>
                </a:solidFill>
                <a:latin typeface="Times New Roman"/>
              </a:rPr>
              <a:t>Hard real time and soft real time.</a:t>
            </a:r>
            <a:endParaRPr lang="en-US" sz="2400" b="0" strike="noStrike" spc="-1">
              <a:latin typeface="Arial"/>
            </a:endParaRPr>
          </a:p>
          <a:p>
            <a:pPr indent="-216000" algn="just">
              <a:lnSpc>
                <a:spcPct val="80000"/>
              </a:lnSpc>
              <a:buClr>
                <a:srgbClr val="000000"/>
              </a:buClr>
              <a:buSzPct val="60000"/>
              <a:buFont typeface="Wingdings" charset="2"/>
              <a:buChar char=""/>
            </a:pPr>
            <a:r>
              <a:rPr lang="en-US" sz="2400" b="0" strike="noStrike" spc="-1">
                <a:solidFill>
                  <a:srgbClr val="000000"/>
                </a:solidFill>
                <a:latin typeface="Times New Roman"/>
              </a:rPr>
              <a:t>Requirements</a:t>
            </a:r>
            <a:endParaRPr lang="en-US" sz="2400" b="0" strike="noStrike" spc="-1">
              <a:latin typeface="Arial"/>
            </a:endParaRPr>
          </a:p>
          <a:p>
            <a:pPr indent="-216000" algn="just">
              <a:lnSpc>
                <a:spcPct val="80000"/>
              </a:lnSpc>
              <a:buClr>
                <a:srgbClr val="000000"/>
              </a:buClr>
              <a:buSzPct val="60000"/>
              <a:buFont typeface="Wingdings" charset="2"/>
              <a:buChar char=""/>
            </a:pPr>
            <a:r>
              <a:rPr lang="en-US" sz="2400" b="0" strike="noStrike" spc="-1">
                <a:solidFill>
                  <a:srgbClr val="000000"/>
                </a:solidFill>
                <a:latin typeface="Times New Roman"/>
              </a:rPr>
              <a:t>Real-time performance requirement </a:t>
            </a:r>
            <a:endParaRPr lang="en-US" sz="2400" b="0" strike="noStrike" spc="-1">
              <a:latin typeface="Arial"/>
            </a:endParaRPr>
          </a:p>
          <a:p>
            <a:pPr marL="457200" lvl="1" indent="-216000" algn="just">
              <a:lnSpc>
                <a:spcPct val="80000"/>
              </a:lnSpc>
              <a:buClr>
                <a:srgbClr val="000000"/>
              </a:buClr>
              <a:buSzPct val="55000"/>
              <a:buFont typeface="Wingdings" charset="2"/>
              <a:buChar char=""/>
            </a:pPr>
            <a:r>
              <a:rPr lang="en-US" sz="2400" b="0" strike="noStrike" spc="-1">
                <a:solidFill>
                  <a:srgbClr val="000000"/>
                </a:solidFill>
                <a:latin typeface="Times New Roman"/>
              </a:rPr>
              <a:t>(e.g., time to process a video frame is limited)</a:t>
            </a:r>
            <a:endParaRPr lang="en-US" sz="2400" b="0" strike="noStrike" spc="-1">
              <a:latin typeface="Arial"/>
            </a:endParaRPr>
          </a:p>
          <a:p>
            <a:pPr marL="457200" lvl="1" indent="-216000" algn="just">
              <a:lnSpc>
                <a:spcPct val="80000"/>
              </a:lnSpc>
              <a:buClr>
                <a:srgbClr val="000000"/>
              </a:buClr>
              <a:buSzPct val="55000"/>
              <a:buFont typeface="Wingdings" charset="2"/>
              <a:buChar char=""/>
            </a:pPr>
            <a:r>
              <a:rPr lang="en-US" sz="2400" b="0" strike="noStrike" spc="-1">
                <a:solidFill>
                  <a:srgbClr val="000000"/>
                </a:solidFill>
                <a:latin typeface="Times New Roman"/>
              </a:rPr>
              <a:t>Minimize memory requirements, power.</a:t>
            </a:r>
            <a:endParaRPr lang="en-US" sz="2400" b="0" strike="noStrike" spc="-1">
              <a:latin typeface="Arial"/>
            </a:endParaRPr>
          </a:p>
        </p:txBody>
      </p:sp>
      <p:sp>
        <p:nvSpPr>
          <p:cNvPr id="170" name="TextShape 4"/>
          <p:cNvSpPr txBox="1"/>
          <p:nvPr/>
        </p:nvSpPr>
        <p:spPr>
          <a:xfrm>
            <a:off x="457200" y="6356520"/>
            <a:ext cx="2133360" cy="364680"/>
          </a:xfrm>
          <a:prstGeom prst="rect">
            <a:avLst/>
          </a:prstGeom>
          <a:noFill/>
          <a:ln>
            <a:noFill/>
          </a:ln>
        </p:spPr>
        <p:txBody>
          <a:bodyPr anchor="ctr"/>
          <a:lstStyle/>
          <a:p>
            <a:pPr>
              <a:lnSpc>
                <a:spcPct val="100000"/>
              </a:lnSpc>
            </a:pPr>
            <a:fld id="{17AEB4E0-A967-44A9-AB09-53F0A4A15AB5}"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23093D20-267E-4638-A5AF-D1EA5920D084}" type="slidenum">
              <a:rPr lang="en-US" sz="1400" b="0" strike="noStrike" spc="-1">
                <a:solidFill>
                  <a:srgbClr val="000000"/>
                </a:solidFill>
                <a:latin typeface="Tahoma"/>
              </a:rPr>
              <a:t>11</a:t>
            </a:fld>
            <a:endParaRPr lang="en-US" sz="1400" b="0" strike="noStrike" spc="-1">
              <a:latin typeface="Arial"/>
            </a:endParaRPr>
          </a:p>
        </p:txBody>
      </p:sp>
      <p:sp>
        <p:nvSpPr>
          <p:cNvPr id="172"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Computing Classes: A Summary</a:t>
            </a:r>
            <a:endParaRPr lang="en-US" sz="3200" b="0" strike="noStrike" spc="-1">
              <a:latin typeface="Arial"/>
            </a:endParaRPr>
          </a:p>
        </p:txBody>
      </p:sp>
      <p:graphicFrame>
        <p:nvGraphicFramePr>
          <p:cNvPr id="173" name="Table 3"/>
          <p:cNvGraphicFramePr/>
          <p:nvPr/>
        </p:nvGraphicFramePr>
        <p:xfrm>
          <a:off x="406440" y="1484280"/>
          <a:ext cx="8533800" cy="3857400"/>
        </p:xfrm>
        <a:graphic>
          <a:graphicData uri="http://schemas.openxmlformats.org/drawingml/2006/table">
            <a:tbl>
              <a:tblPr/>
              <a:tblGrid>
                <a:gridCol w="1625400">
                  <a:extLst>
                    <a:ext uri="{9D8B030D-6E8A-4147-A177-3AD203B41FA5}">
                      <a16:colId xmlns:a16="http://schemas.microsoft.com/office/drawing/2014/main" val="20000"/>
                    </a:ext>
                  </a:extLst>
                </a:gridCol>
                <a:gridCol w="1901520">
                  <a:extLst>
                    <a:ext uri="{9D8B030D-6E8A-4147-A177-3AD203B41FA5}">
                      <a16:colId xmlns:a16="http://schemas.microsoft.com/office/drawing/2014/main" val="20001"/>
                    </a:ext>
                  </a:extLst>
                </a:gridCol>
                <a:gridCol w="1930320">
                  <a:extLst>
                    <a:ext uri="{9D8B030D-6E8A-4147-A177-3AD203B41FA5}">
                      <a16:colId xmlns:a16="http://schemas.microsoft.com/office/drawing/2014/main" val="20002"/>
                    </a:ext>
                  </a:extLst>
                </a:gridCol>
                <a:gridCol w="3076920">
                  <a:extLst>
                    <a:ext uri="{9D8B030D-6E8A-4147-A177-3AD203B41FA5}">
                      <a16:colId xmlns:a16="http://schemas.microsoft.com/office/drawing/2014/main" val="20003"/>
                    </a:ext>
                  </a:extLst>
                </a:gridCol>
              </a:tblGrid>
              <a:tr h="550080">
                <a:tc>
                  <a:txBody>
                    <a:bodyPr/>
                    <a:lstStyle/>
                    <a:p>
                      <a:pPr>
                        <a:lnSpc>
                          <a:spcPct val="100000"/>
                        </a:lnSpc>
                      </a:pPr>
                      <a:r>
                        <a:rPr lang="en-US" sz="1600" b="1" strike="noStrike" spc="-1">
                          <a:solidFill>
                            <a:srgbClr val="000000"/>
                          </a:solidFill>
                          <a:latin typeface="Arial"/>
                        </a:rPr>
                        <a:t>Feature</a:t>
                      </a:r>
                      <a:endParaRPr lang="en-US" sz="1600" b="0" strike="noStrike" spc="-1">
                        <a:latin typeface="Arial"/>
                      </a:endParaRPr>
                    </a:p>
                  </a:txBody>
                  <a:tcPr>
                    <a:noFill/>
                  </a:tcPr>
                </a:tc>
                <a:tc>
                  <a:txBody>
                    <a:bodyPr/>
                    <a:lstStyle/>
                    <a:p>
                      <a:pPr>
                        <a:lnSpc>
                          <a:spcPct val="100000"/>
                        </a:lnSpc>
                      </a:pPr>
                      <a:r>
                        <a:rPr lang="en-US" sz="1600" b="1" strike="noStrike" spc="-1">
                          <a:solidFill>
                            <a:srgbClr val="000000"/>
                          </a:solidFill>
                          <a:latin typeface="Arial"/>
                        </a:rPr>
                        <a:t>Desktop</a:t>
                      </a:r>
                      <a:endParaRPr lang="en-US" sz="1600" b="0" strike="noStrike" spc="-1">
                        <a:latin typeface="Arial"/>
                      </a:endParaRPr>
                    </a:p>
                  </a:txBody>
                  <a:tcPr>
                    <a:noFill/>
                  </a:tcPr>
                </a:tc>
                <a:tc>
                  <a:txBody>
                    <a:bodyPr/>
                    <a:lstStyle/>
                    <a:p>
                      <a:pPr>
                        <a:lnSpc>
                          <a:spcPct val="100000"/>
                        </a:lnSpc>
                      </a:pPr>
                      <a:r>
                        <a:rPr lang="en-US" sz="1600" b="1" strike="noStrike" spc="-1">
                          <a:solidFill>
                            <a:srgbClr val="000000"/>
                          </a:solidFill>
                          <a:latin typeface="Arial"/>
                        </a:rPr>
                        <a:t>Server</a:t>
                      </a:r>
                      <a:endParaRPr lang="en-US" sz="1600" b="0" strike="noStrike" spc="-1">
                        <a:latin typeface="Arial"/>
                      </a:endParaRPr>
                    </a:p>
                  </a:txBody>
                  <a:tcPr>
                    <a:noFill/>
                  </a:tcPr>
                </a:tc>
                <a:tc>
                  <a:txBody>
                    <a:bodyPr/>
                    <a:lstStyle/>
                    <a:p>
                      <a:pPr>
                        <a:lnSpc>
                          <a:spcPct val="100000"/>
                        </a:lnSpc>
                      </a:pPr>
                      <a:r>
                        <a:rPr lang="en-US" sz="1600" b="1" strike="noStrike" spc="-1">
                          <a:solidFill>
                            <a:srgbClr val="000000"/>
                          </a:solidFill>
                          <a:latin typeface="Arial"/>
                        </a:rPr>
                        <a:t>Embedded</a:t>
                      </a:r>
                      <a:endParaRPr lang="en-US" sz="1600" b="0" strike="noStrike" spc="-1">
                        <a:latin typeface="Arial"/>
                      </a:endParaRPr>
                    </a:p>
                  </a:txBody>
                  <a:tcPr>
                    <a:noFill/>
                  </a:tcPr>
                </a:tc>
                <a:extLst>
                  <a:ext uri="{0D108BD9-81ED-4DB2-BD59-A6C34878D82A}">
                    <a16:rowId xmlns:a16="http://schemas.microsoft.com/office/drawing/2014/main" val="10000"/>
                  </a:ext>
                </a:extLst>
              </a:tr>
              <a:tr h="882360">
                <a:tc>
                  <a:txBody>
                    <a:bodyPr/>
                    <a:lstStyle/>
                    <a:p>
                      <a:pPr>
                        <a:lnSpc>
                          <a:spcPct val="100000"/>
                        </a:lnSpc>
                      </a:pPr>
                      <a:r>
                        <a:rPr lang="en-US" sz="1600" b="0" i="1" strike="noStrike" spc="-1">
                          <a:solidFill>
                            <a:srgbClr val="000000"/>
                          </a:solidFill>
                          <a:latin typeface="Arial"/>
                        </a:rPr>
                        <a:t>Price of the system</a:t>
                      </a:r>
                      <a:endParaRPr lang="en-US" sz="1600" b="0" strike="noStrike" spc="-1">
                        <a:latin typeface="Arial"/>
                      </a:endParaRPr>
                    </a:p>
                  </a:txBody>
                  <a:tcPr>
                    <a:noFill/>
                  </a:tcPr>
                </a:tc>
                <a:tc>
                  <a:txBody>
                    <a:bodyPr/>
                    <a:lstStyle/>
                    <a:p>
                      <a:pPr>
                        <a:lnSpc>
                          <a:spcPct val="100000"/>
                        </a:lnSpc>
                      </a:pPr>
                      <a:r>
                        <a:rPr lang="en-US" sz="1600" b="0" strike="noStrike" spc="-1">
                          <a:solidFill>
                            <a:srgbClr val="000000"/>
                          </a:solidFill>
                          <a:latin typeface="Arial"/>
                        </a:rPr>
                        <a:t>$500-$5K</a:t>
                      </a:r>
                      <a:endParaRPr lang="en-US" sz="1600" b="0" strike="noStrike" spc="-1">
                        <a:latin typeface="Arial"/>
                      </a:endParaRPr>
                    </a:p>
                  </a:txBody>
                  <a:tcPr>
                    <a:noFill/>
                  </a:tcPr>
                </a:tc>
                <a:tc>
                  <a:txBody>
                    <a:bodyPr/>
                    <a:lstStyle/>
                    <a:p>
                      <a:pPr>
                        <a:lnSpc>
                          <a:spcPct val="100000"/>
                        </a:lnSpc>
                      </a:pPr>
                      <a:r>
                        <a:rPr lang="en-US" sz="1600" b="0" strike="noStrike" spc="-1">
                          <a:solidFill>
                            <a:srgbClr val="000000"/>
                          </a:solidFill>
                          <a:latin typeface="Arial"/>
                        </a:rPr>
                        <a:t>$5K-$5M</a:t>
                      </a:r>
                      <a:endParaRPr lang="en-US" sz="1600" b="0" strike="noStrike" spc="-1">
                        <a:latin typeface="Arial"/>
                      </a:endParaRPr>
                    </a:p>
                  </a:txBody>
                  <a:tcPr>
                    <a:noFill/>
                  </a:tcPr>
                </a:tc>
                <a:tc>
                  <a:txBody>
                    <a:bodyPr/>
                    <a:lstStyle/>
                    <a:p>
                      <a:pPr>
                        <a:lnSpc>
                          <a:spcPct val="100000"/>
                        </a:lnSpc>
                      </a:pPr>
                      <a:r>
                        <a:rPr lang="en-US" sz="1600" b="0" strike="noStrike" spc="-1">
                          <a:solidFill>
                            <a:srgbClr val="000000"/>
                          </a:solidFill>
                          <a:latin typeface="Arial"/>
                        </a:rPr>
                        <a:t>$10-$100K (including network routers at high end)</a:t>
                      </a:r>
                      <a:endParaRPr lang="en-US" sz="1600" b="0" strike="noStrike" spc="-1">
                        <a:latin typeface="Arial"/>
                      </a:endParaRPr>
                    </a:p>
                  </a:txBody>
                  <a:tcPr>
                    <a:noFill/>
                  </a:tcPr>
                </a:tc>
                <a:extLst>
                  <a:ext uri="{0D108BD9-81ED-4DB2-BD59-A6C34878D82A}">
                    <a16:rowId xmlns:a16="http://schemas.microsoft.com/office/drawing/2014/main" val="10001"/>
                  </a:ext>
                </a:extLst>
              </a:tr>
              <a:tr h="584640">
                <a:tc>
                  <a:txBody>
                    <a:bodyPr/>
                    <a:lstStyle/>
                    <a:p>
                      <a:pPr>
                        <a:lnSpc>
                          <a:spcPct val="100000"/>
                        </a:lnSpc>
                      </a:pPr>
                      <a:r>
                        <a:rPr lang="en-US" sz="1600" b="0" i="1" strike="noStrike" spc="-1">
                          <a:solidFill>
                            <a:srgbClr val="000000"/>
                          </a:solidFill>
                          <a:latin typeface="Arial"/>
                        </a:rPr>
                        <a:t>Price of the processor</a:t>
                      </a:r>
                      <a:endParaRPr lang="en-US" sz="1600" b="0" strike="noStrike" spc="-1">
                        <a:latin typeface="Arial"/>
                      </a:endParaRPr>
                    </a:p>
                  </a:txBody>
                  <a:tcPr>
                    <a:noFill/>
                  </a:tcPr>
                </a:tc>
                <a:tc>
                  <a:txBody>
                    <a:bodyPr/>
                    <a:lstStyle/>
                    <a:p>
                      <a:pPr>
                        <a:lnSpc>
                          <a:spcPct val="100000"/>
                        </a:lnSpc>
                      </a:pPr>
                      <a:r>
                        <a:rPr lang="en-US" sz="1600" b="0" strike="noStrike" spc="-1">
                          <a:solidFill>
                            <a:srgbClr val="000000"/>
                          </a:solidFill>
                          <a:latin typeface="Arial"/>
                        </a:rPr>
                        <a:t>$50-$500</a:t>
                      </a:r>
                      <a:endParaRPr lang="en-US" sz="1600" b="0" strike="noStrike" spc="-1">
                        <a:latin typeface="Arial"/>
                      </a:endParaRPr>
                    </a:p>
                  </a:txBody>
                  <a:tcPr>
                    <a:noFill/>
                  </a:tcPr>
                </a:tc>
                <a:tc>
                  <a:txBody>
                    <a:bodyPr/>
                    <a:lstStyle/>
                    <a:p>
                      <a:pPr>
                        <a:lnSpc>
                          <a:spcPct val="100000"/>
                        </a:lnSpc>
                      </a:pPr>
                      <a:r>
                        <a:rPr lang="en-US" sz="1600" b="0" strike="noStrike" spc="-1">
                          <a:solidFill>
                            <a:srgbClr val="000000"/>
                          </a:solidFill>
                          <a:latin typeface="Arial"/>
                        </a:rPr>
                        <a:t>$200-$10K</a:t>
                      </a:r>
                      <a:endParaRPr lang="en-US" sz="1600" b="0" strike="noStrike" spc="-1">
                        <a:latin typeface="Arial"/>
                      </a:endParaRPr>
                    </a:p>
                  </a:txBody>
                  <a:tcPr>
                    <a:noFill/>
                  </a:tcPr>
                </a:tc>
                <a:tc>
                  <a:txBody>
                    <a:bodyPr/>
                    <a:lstStyle/>
                    <a:p>
                      <a:pPr>
                        <a:lnSpc>
                          <a:spcPct val="100000"/>
                        </a:lnSpc>
                      </a:pPr>
                      <a:r>
                        <a:rPr lang="en-US" sz="1600" b="0" strike="noStrike" spc="-1">
                          <a:solidFill>
                            <a:srgbClr val="000000"/>
                          </a:solidFill>
                          <a:latin typeface="Arial"/>
                        </a:rPr>
                        <a:t>$0.01 - $100</a:t>
                      </a:r>
                      <a:endParaRPr lang="en-US" sz="1600" b="0" strike="noStrike" spc="-1">
                        <a:latin typeface="Arial"/>
                      </a:endParaRPr>
                    </a:p>
                  </a:txBody>
                  <a:tcPr>
                    <a:noFill/>
                  </a:tcPr>
                </a:tc>
                <a:extLst>
                  <a:ext uri="{0D108BD9-81ED-4DB2-BD59-A6C34878D82A}">
                    <a16:rowId xmlns:a16="http://schemas.microsoft.com/office/drawing/2014/main" val="10002"/>
                  </a:ext>
                </a:extLst>
              </a:tr>
              <a:tr h="802080">
                <a:tc>
                  <a:txBody>
                    <a:bodyPr/>
                    <a:lstStyle/>
                    <a:p>
                      <a:r>
                        <a:rPr lang="en-US" sz="1600" b="0" i="1" strike="noStrike" spc="-1">
                          <a:solidFill>
                            <a:srgbClr val="000000"/>
                          </a:solidFill>
                          <a:latin typeface="Arial"/>
                        </a:rPr>
                        <a:t>Sold per year</a:t>
                      </a:r>
                      <a:endParaRPr lang="en-US" sz="1600" b="0" strike="noStrike" spc="-1">
                        <a:latin typeface="Arial"/>
                      </a:endParaRPr>
                    </a:p>
                    <a:p>
                      <a:pPr>
                        <a:lnSpc>
                          <a:spcPct val="100000"/>
                        </a:lnSpc>
                      </a:pPr>
                      <a:r>
                        <a:rPr lang="en-US" sz="1600" b="0" i="1" strike="noStrike" spc="-1">
                          <a:solidFill>
                            <a:srgbClr val="000000"/>
                          </a:solidFill>
                          <a:latin typeface="Arial"/>
                        </a:rPr>
                        <a:t>(estimates for 2000)</a:t>
                      </a:r>
                      <a:endParaRPr lang="en-US" sz="1600" b="0" strike="noStrike" spc="-1">
                        <a:latin typeface="Arial"/>
                      </a:endParaRPr>
                    </a:p>
                  </a:txBody>
                  <a:tcPr>
                    <a:noFill/>
                  </a:tcPr>
                </a:tc>
                <a:tc>
                  <a:txBody>
                    <a:bodyPr/>
                    <a:lstStyle/>
                    <a:p>
                      <a:pPr>
                        <a:lnSpc>
                          <a:spcPct val="100000"/>
                        </a:lnSpc>
                      </a:pPr>
                      <a:r>
                        <a:rPr lang="en-US" sz="1600" b="0" strike="noStrike" spc="-1">
                          <a:solidFill>
                            <a:srgbClr val="000000"/>
                          </a:solidFill>
                          <a:latin typeface="Arial"/>
                        </a:rPr>
                        <a:t>150M</a:t>
                      </a:r>
                      <a:endParaRPr lang="en-US" sz="1600" b="0" strike="noStrike" spc="-1">
                        <a:latin typeface="Arial"/>
                      </a:endParaRPr>
                    </a:p>
                  </a:txBody>
                  <a:tcPr>
                    <a:noFill/>
                  </a:tcPr>
                </a:tc>
                <a:tc>
                  <a:txBody>
                    <a:bodyPr/>
                    <a:lstStyle/>
                    <a:p>
                      <a:pPr>
                        <a:lnSpc>
                          <a:spcPct val="100000"/>
                        </a:lnSpc>
                      </a:pPr>
                      <a:r>
                        <a:rPr lang="en-US" sz="1600" b="0" strike="noStrike" spc="-1">
                          <a:solidFill>
                            <a:srgbClr val="000000"/>
                          </a:solidFill>
                          <a:latin typeface="Arial"/>
                        </a:rPr>
                        <a:t>4M</a:t>
                      </a:r>
                      <a:endParaRPr lang="en-US" sz="1600" b="0" strike="noStrike" spc="-1">
                        <a:latin typeface="Arial"/>
                      </a:endParaRPr>
                    </a:p>
                  </a:txBody>
                  <a:tcPr>
                    <a:noFill/>
                  </a:tcPr>
                </a:tc>
                <a:tc>
                  <a:txBody>
                    <a:bodyPr/>
                    <a:lstStyle/>
                    <a:p>
                      <a:r>
                        <a:rPr lang="en-US" sz="1600" b="0" strike="noStrike" spc="-1">
                          <a:solidFill>
                            <a:srgbClr val="000000"/>
                          </a:solidFill>
                          <a:latin typeface="Arial"/>
                        </a:rPr>
                        <a:t>300M</a:t>
                      </a:r>
                      <a:endParaRPr lang="en-US" sz="1600" b="0" strike="noStrike" spc="-1">
                        <a:latin typeface="Arial"/>
                      </a:endParaRPr>
                    </a:p>
                    <a:p>
                      <a:pPr>
                        <a:lnSpc>
                          <a:spcPct val="100000"/>
                        </a:lnSpc>
                      </a:pPr>
                      <a:r>
                        <a:rPr lang="en-US" sz="1600" b="0" strike="noStrike" spc="-1">
                          <a:solidFill>
                            <a:srgbClr val="000000"/>
                          </a:solidFill>
                          <a:latin typeface="Arial"/>
                        </a:rPr>
                        <a:t>(only 32-bit and 64-bit)</a:t>
                      </a:r>
                      <a:endParaRPr lang="en-US" sz="1600" b="0" strike="noStrike" spc="-1">
                        <a:latin typeface="Arial"/>
                      </a:endParaRPr>
                    </a:p>
                  </a:txBody>
                  <a:tcPr>
                    <a:noFill/>
                  </a:tcPr>
                </a:tc>
                <a:extLst>
                  <a:ext uri="{0D108BD9-81ED-4DB2-BD59-A6C34878D82A}">
                    <a16:rowId xmlns:a16="http://schemas.microsoft.com/office/drawing/2014/main" val="10003"/>
                  </a:ext>
                </a:extLst>
              </a:tr>
              <a:tr h="1038600">
                <a:tc>
                  <a:txBody>
                    <a:bodyPr/>
                    <a:lstStyle/>
                    <a:p>
                      <a:pPr>
                        <a:lnSpc>
                          <a:spcPct val="100000"/>
                        </a:lnSpc>
                      </a:pPr>
                      <a:r>
                        <a:rPr lang="en-US" sz="1600" b="0" i="1" strike="noStrike" spc="-1">
                          <a:solidFill>
                            <a:srgbClr val="000000"/>
                          </a:solidFill>
                          <a:latin typeface="Arial"/>
                        </a:rPr>
                        <a:t>Critical system design issues</a:t>
                      </a:r>
                      <a:endParaRPr lang="en-US" sz="1600" b="0" strike="noStrike" spc="-1">
                        <a:latin typeface="Arial"/>
                      </a:endParaRPr>
                    </a:p>
                  </a:txBody>
                  <a:tcPr>
                    <a:noFill/>
                  </a:tcPr>
                </a:tc>
                <a:tc>
                  <a:txBody>
                    <a:bodyPr/>
                    <a:lstStyle/>
                    <a:p>
                      <a:pPr>
                        <a:lnSpc>
                          <a:spcPct val="100000"/>
                        </a:lnSpc>
                      </a:pPr>
                      <a:r>
                        <a:rPr lang="en-US" sz="1600" b="0" strike="noStrike" spc="-1">
                          <a:solidFill>
                            <a:srgbClr val="FF0000"/>
                          </a:solidFill>
                          <a:latin typeface="Arial"/>
                        </a:rPr>
                        <a:t>Price  &amp; performance. graphics, compute performance</a:t>
                      </a:r>
                      <a:endParaRPr lang="en-US" sz="1600" b="0" strike="noStrike" spc="-1">
                        <a:latin typeface="Arial"/>
                      </a:endParaRPr>
                    </a:p>
                  </a:txBody>
                  <a:tcPr>
                    <a:noFill/>
                  </a:tcPr>
                </a:tc>
                <a:tc>
                  <a:txBody>
                    <a:bodyPr/>
                    <a:lstStyle/>
                    <a:p>
                      <a:pPr>
                        <a:lnSpc>
                          <a:spcPct val="100000"/>
                        </a:lnSpc>
                      </a:pPr>
                      <a:r>
                        <a:rPr lang="en-US" sz="1600" b="0" strike="noStrike" spc="-1">
                          <a:solidFill>
                            <a:srgbClr val="FF0000"/>
                          </a:solidFill>
                          <a:latin typeface="Arial"/>
                        </a:rPr>
                        <a:t>Dependability, Scalability, Throughput</a:t>
                      </a:r>
                      <a:endParaRPr lang="en-US" sz="1600" b="0" strike="noStrike" spc="-1">
                        <a:latin typeface="Arial"/>
                      </a:endParaRPr>
                    </a:p>
                  </a:txBody>
                  <a:tcPr>
                    <a:noFill/>
                  </a:tcPr>
                </a:tc>
                <a:tc>
                  <a:txBody>
                    <a:bodyPr/>
                    <a:lstStyle/>
                    <a:p>
                      <a:pPr>
                        <a:lnSpc>
                          <a:spcPct val="100000"/>
                        </a:lnSpc>
                      </a:pPr>
                      <a:r>
                        <a:rPr lang="en-US" sz="1600" b="0" strike="noStrike" spc="-1">
                          <a:solidFill>
                            <a:srgbClr val="FF0000"/>
                          </a:solidFill>
                          <a:latin typeface="Arial"/>
                        </a:rPr>
                        <a:t>Price, power consumption, application-specific performance</a:t>
                      </a:r>
                      <a:endParaRPr lang="en-US" sz="1600" b="0" strike="noStrike" spc="-1">
                        <a:latin typeface="Arial"/>
                      </a:endParaRPr>
                    </a:p>
                  </a:txBody>
                  <a:tcPr>
                    <a:noFill/>
                  </a:tcPr>
                </a:tc>
                <a:extLst>
                  <a:ext uri="{0D108BD9-81ED-4DB2-BD59-A6C34878D82A}">
                    <a16:rowId xmlns:a16="http://schemas.microsoft.com/office/drawing/2014/main" val="10004"/>
                  </a:ext>
                </a:extLst>
              </a:tr>
            </a:tbl>
          </a:graphicData>
        </a:graphic>
      </p:graphicFrame>
      <p:sp>
        <p:nvSpPr>
          <p:cNvPr id="174" name="TextShape 4"/>
          <p:cNvSpPr txBox="1"/>
          <p:nvPr/>
        </p:nvSpPr>
        <p:spPr>
          <a:xfrm>
            <a:off x="457200" y="6356520"/>
            <a:ext cx="2133360" cy="364680"/>
          </a:xfrm>
          <a:prstGeom prst="rect">
            <a:avLst/>
          </a:prstGeom>
          <a:noFill/>
          <a:ln>
            <a:noFill/>
          </a:ln>
        </p:spPr>
        <p:txBody>
          <a:bodyPr anchor="ctr"/>
          <a:lstStyle/>
          <a:p>
            <a:pPr>
              <a:lnSpc>
                <a:spcPct val="100000"/>
              </a:lnSpc>
            </a:pPr>
            <a:fld id="{8F2664A1-8C65-4AFE-A427-700835B2B4AB}"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990720" y="1495440"/>
            <a:ext cx="7946280" cy="14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US" sz="3200" b="1" strike="noStrike" spc="-1">
                <a:solidFill>
                  <a:srgbClr val="333399"/>
                </a:solidFill>
                <a:latin typeface="Arial"/>
              </a:rPr>
              <a:t>Measuring, Reporting, </a:t>
            </a:r>
            <a:endParaRPr lang="en-US" sz="3200" b="0" strike="noStrike" spc="-1">
              <a:latin typeface="Arial"/>
            </a:endParaRPr>
          </a:p>
          <a:p>
            <a:pPr>
              <a:lnSpc>
                <a:spcPct val="100000"/>
              </a:lnSpc>
            </a:pPr>
            <a:r>
              <a:rPr lang="en-US" sz="3200" b="1" strike="noStrike" spc="-1">
                <a:solidFill>
                  <a:srgbClr val="333399"/>
                </a:solidFill>
                <a:latin typeface="Arial"/>
              </a:rPr>
              <a:t>Summarizing Performance</a:t>
            </a:r>
            <a:endParaRPr lang="en-US" sz="3200" b="0" strike="noStrike" spc="-1">
              <a:latin typeface="Arial"/>
            </a:endParaRPr>
          </a:p>
        </p:txBody>
      </p:sp>
      <p:sp>
        <p:nvSpPr>
          <p:cNvPr id="176" name="CustomShape 2"/>
          <p:cNvSpPr/>
          <p:nvPr/>
        </p:nvSpPr>
        <p:spPr>
          <a:xfrm>
            <a:off x="1371600" y="3886200"/>
            <a:ext cx="6400080" cy="1751760"/>
          </a:xfrm>
          <a:prstGeom prst="rect">
            <a:avLst/>
          </a:prstGeom>
          <a:noFill/>
          <a:ln>
            <a:noFill/>
          </a:ln>
        </p:spPr>
        <p:style>
          <a:lnRef idx="0">
            <a:scrgbClr r="0" g="0" b="0"/>
          </a:lnRef>
          <a:fillRef idx="0">
            <a:scrgbClr r="0" g="0" b="0"/>
          </a:fillRef>
          <a:effectRef idx="0">
            <a:scrgbClr r="0" g="0" b="0"/>
          </a:effectRef>
          <a:fontRef idx="minor"/>
        </p:style>
      </p:sp>
      <p:sp>
        <p:nvSpPr>
          <p:cNvPr id="177" name="CustomShape 3"/>
          <p:cNvSpPr/>
          <p:nvPr/>
        </p:nvSpPr>
        <p:spPr>
          <a:xfrm>
            <a:off x="6858000" y="624852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9988FCE9-BD96-406E-A920-D6D3E3FFC115}" type="slidenum">
              <a:rPr lang="en-US" sz="1400" b="0" strike="noStrike" spc="-1">
                <a:solidFill>
                  <a:srgbClr val="1C1C1C"/>
                </a:solidFill>
                <a:latin typeface="Tahoma"/>
              </a:rPr>
              <a:t>12</a:t>
            </a:fld>
            <a:endParaRPr lang="en-US" sz="1400" b="0" strike="noStrike" spc="-1">
              <a:latin typeface="Arial"/>
            </a:endParaRPr>
          </a:p>
        </p:txBody>
      </p:sp>
      <p:sp>
        <p:nvSpPr>
          <p:cNvPr id="178" name="TextShape 4"/>
          <p:cNvSpPr txBox="1"/>
          <p:nvPr/>
        </p:nvSpPr>
        <p:spPr>
          <a:xfrm>
            <a:off x="457200" y="6356520"/>
            <a:ext cx="2133360" cy="364680"/>
          </a:xfrm>
          <a:prstGeom prst="rect">
            <a:avLst/>
          </a:prstGeom>
          <a:noFill/>
          <a:ln>
            <a:noFill/>
          </a:ln>
        </p:spPr>
        <p:txBody>
          <a:bodyPr anchor="ctr"/>
          <a:lstStyle/>
          <a:p>
            <a:pPr>
              <a:lnSpc>
                <a:spcPct val="100000"/>
              </a:lnSpc>
            </a:pPr>
            <a:fld id="{4A0D81F1-C0D6-4D72-B59B-B259D7E131C1}"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3200" b="1" strike="noStrike" spc="-1">
                <a:solidFill>
                  <a:srgbClr val="000000"/>
                </a:solidFill>
                <a:latin typeface="Calibri"/>
              </a:rPr>
              <a:t>Response Time, Throughput, and Performance</a:t>
            </a:r>
            <a:endParaRPr lang="en-US" sz="3200" b="0" strike="noStrike" spc="-1">
              <a:solidFill>
                <a:srgbClr val="000000"/>
              </a:solidFill>
              <a:latin typeface="Calibri"/>
            </a:endParaRPr>
          </a:p>
        </p:txBody>
      </p:sp>
      <p:sp>
        <p:nvSpPr>
          <p:cNvPr id="180" name="TextShape 2"/>
          <p:cNvSpPr txBox="1"/>
          <p:nvPr/>
        </p:nvSpPr>
        <p:spPr>
          <a:xfrm>
            <a:off x="500040" y="1214280"/>
            <a:ext cx="8229240" cy="45255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en-US" sz="2400" b="1" strike="noStrike" spc="-1">
                <a:solidFill>
                  <a:srgbClr val="000000"/>
                </a:solidFill>
                <a:latin typeface="Times New Roman"/>
              </a:rPr>
              <a:t>Response time </a:t>
            </a:r>
            <a:r>
              <a:rPr lang="en-US" sz="2400" b="0" strike="noStrike" spc="-1">
                <a:solidFill>
                  <a:srgbClr val="000000"/>
                </a:solidFill>
                <a:latin typeface="Times New Roman"/>
              </a:rPr>
              <a:t>: the time between the start and the completion of an event – also referred to as </a:t>
            </a:r>
            <a:r>
              <a:rPr lang="en-US" sz="2400" b="1" i="1" strike="noStrike" spc="-1">
                <a:solidFill>
                  <a:srgbClr val="000000"/>
                </a:solidFill>
                <a:latin typeface="Times New Roman"/>
              </a:rPr>
              <a:t>execution</a:t>
            </a:r>
            <a:r>
              <a:rPr lang="en-US" sz="2400" b="0" i="1" strike="noStrike" spc="-1">
                <a:solidFill>
                  <a:srgbClr val="000000"/>
                </a:solidFill>
                <a:latin typeface="Times New Roman"/>
              </a:rPr>
              <a:t> </a:t>
            </a:r>
            <a:r>
              <a:rPr lang="en-US" sz="2400" b="1" i="1" strike="noStrike" spc="-1">
                <a:solidFill>
                  <a:srgbClr val="000000"/>
                </a:solidFill>
                <a:latin typeface="Times New Roman"/>
              </a:rPr>
              <a:t>time</a:t>
            </a:r>
            <a:r>
              <a:rPr lang="en-US" sz="2400" b="0" strike="noStrike" spc="-1">
                <a:solidFill>
                  <a:srgbClr val="000000"/>
                </a:solidFill>
                <a:latin typeface="Times New Roman"/>
              </a:rPr>
              <a:t>.</a:t>
            </a:r>
            <a:endParaRPr lang="en-US" sz="2400" b="0" strike="noStrike" spc="-1">
              <a:solidFill>
                <a:srgbClr val="000000"/>
              </a:solidFill>
              <a:latin typeface="Calibri"/>
            </a:endParaRP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Times New Roman"/>
              </a:rPr>
              <a:t>The computer user is interested.</a:t>
            </a:r>
            <a:endParaRPr lang="en-US" sz="2400" b="0" strike="noStrike" spc="-1">
              <a:solidFill>
                <a:srgbClr val="000000"/>
              </a:solidFill>
              <a:latin typeface="Calibri"/>
            </a:endParaRPr>
          </a:p>
          <a:p>
            <a:pPr marL="343080" indent="-342720">
              <a:lnSpc>
                <a:spcPct val="100000"/>
              </a:lnSpc>
              <a:spcBef>
                <a:spcPts val="479"/>
              </a:spcBef>
              <a:buClr>
                <a:srgbClr val="000000"/>
              </a:buClr>
              <a:buFont typeface="Arial"/>
              <a:buChar char="•"/>
            </a:pPr>
            <a:r>
              <a:rPr lang="en-US" sz="2400" b="1" strike="noStrike" spc="-1">
                <a:solidFill>
                  <a:srgbClr val="000000"/>
                </a:solidFill>
                <a:latin typeface="Times New Roman"/>
              </a:rPr>
              <a:t>Throughput</a:t>
            </a:r>
            <a:r>
              <a:rPr lang="en-US" sz="2400" b="0" strike="noStrike" spc="-1">
                <a:solidFill>
                  <a:srgbClr val="000000"/>
                </a:solidFill>
                <a:latin typeface="Times New Roman"/>
              </a:rPr>
              <a:t> : the total amount of work done in a given time.</a:t>
            </a:r>
            <a:endParaRPr lang="en-US" sz="2400" b="0" strike="noStrike" spc="-1">
              <a:solidFill>
                <a:srgbClr val="000000"/>
              </a:solidFill>
              <a:latin typeface="Calibri"/>
            </a:endParaRP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Times New Roman"/>
              </a:rPr>
              <a:t>The administrator of a large data processing center may be interested.</a:t>
            </a:r>
            <a:endParaRPr lang="en-US" sz="2400" b="0" strike="noStrike" spc="-1">
              <a:solidFill>
                <a:srgbClr val="000000"/>
              </a:solidFill>
              <a:latin typeface="Calibri"/>
            </a:endParaRPr>
          </a:p>
        </p:txBody>
      </p:sp>
      <p:sp>
        <p:nvSpPr>
          <p:cNvPr id="181" name="TextShape 3"/>
          <p:cNvSpPr txBox="1"/>
          <p:nvPr/>
        </p:nvSpPr>
        <p:spPr>
          <a:xfrm>
            <a:off x="457200" y="6356520"/>
            <a:ext cx="2133360" cy="364680"/>
          </a:xfrm>
          <a:prstGeom prst="rect">
            <a:avLst/>
          </a:prstGeom>
          <a:noFill/>
          <a:ln>
            <a:noFill/>
          </a:ln>
        </p:spPr>
        <p:txBody>
          <a:bodyPr anchor="ctr"/>
          <a:lstStyle/>
          <a:p>
            <a:pPr>
              <a:lnSpc>
                <a:spcPct val="100000"/>
              </a:lnSpc>
            </a:pPr>
            <a:fld id="{C1C20A48-3AAC-4ED3-BB1C-7267F062646D}"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 </a:t>
            </a:r>
          </a:p>
        </p:txBody>
      </p:sp>
      <p:sp>
        <p:nvSpPr>
          <p:cNvPr id="183" name="TextShape 2"/>
          <p:cNvSpPr txBox="1"/>
          <p:nvPr/>
        </p:nvSpPr>
        <p:spPr>
          <a:xfrm>
            <a:off x="457200" y="1600200"/>
            <a:ext cx="8229240" cy="4525560"/>
          </a:xfrm>
          <a:prstGeom prst="rect">
            <a:avLst/>
          </a:prstGeom>
          <a:noFill/>
          <a:ln>
            <a:noFill/>
          </a:ln>
        </p:spPr>
        <p:txBody>
          <a:bodyPr/>
          <a:lstStyle/>
          <a:p>
            <a:pPr marL="343080" indent="-342720" algn="just">
              <a:lnSpc>
                <a:spcPct val="100000"/>
              </a:lnSpc>
              <a:spcBef>
                <a:spcPts val="479"/>
              </a:spcBef>
              <a:buClr>
                <a:srgbClr val="000000"/>
              </a:buClr>
              <a:buFont typeface="Arial"/>
              <a:buChar char="•"/>
            </a:pPr>
            <a:r>
              <a:rPr lang="en-US" sz="2400" b="0" strike="noStrike" spc="-1">
                <a:solidFill>
                  <a:srgbClr val="000000"/>
                </a:solidFill>
                <a:latin typeface="Times New Roman"/>
              </a:rPr>
              <a:t>In comparing design alternatives,</a:t>
            </a:r>
            <a:endParaRPr lang="en-US" sz="2400" b="0" strike="noStrike" spc="-1">
              <a:solidFill>
                <a:srgbClr val="000000"/>
              </a:solidFill>
              <a:latin typeface="Calibri"/>
            </a:endParaRPr>
          </a:p>
          <a:p>
            <a:pPr marL="743040" lvl="1" indent="-285480" algn="just">
              <a:lnSpc>
                <a:spcPct val="100000"/>
              </a:lnSpc>
              <a:spcBef>
                <a:spcPts val="479"/>
              </a:spcBef>
              <a:buClr>
                <a:srgbClr val="000000"/>
              </a:buClr>
              <a:buFont typeface="Arial"/>
              <a:buChar char="–"/>
            </a:pPr>
            <a:r>
              <a:rPr lang="en-US" sz="2400" b="0" strike="noStrike" spc="-1">
                <a:solidFill>
                  <a:srgbClr val="000000"/>
                </a:solidFill>
                <a:latin typeface="Times New Roman"/>
              </a:rPr>
              <a:t>The phrase “X is faster than Y” is used here to mean that the response time or execution time is lower on X than on Y.</a:t>
            </a:r>
            <a:endParaRPr lang="en-US" sz="2400" b="0" strike="noStrike" spc="-1">
              <a:solidFill>
                <a:srgbClr val="000000"/>
              </a:solidFill>
              <a:latin typeface="Calibri"/>
            </a:endParaRPr>
          </a:p>
          <a:p>
            <a:pPr marL="743040" lvl="1" indent="-285480" algn="just">
              <a:lnSpc>
                <a:spcPct val="100000"/>
              </a:lnSpc>
              <a:spcBef>
                <a:spcPts val="479"/>
              </a:spcBef>
              <a:buClr>
                <a:srgbClr val="000000"/>
              </a:buClr>
              <a:buFont typeface="Arial"/>
              <a:buChar char="–"/>
            </a:pPr>
            <a:r>
              <a:rPr lang="en-US" sz="2400" b="0" strike="noStrike" spc="-1">
                <a:solidFill>
                  <a:srgbClr val="000000"/>
                </a:solidFill>
                <a:latin typeface="Times New Roman"/>
              </a:rPr>
              <a:t>In particular, “X is n times faster than Y” or “the throughput of X is n times higher than Y” will mean</a:t>
            </a: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p:txBody>
      </p:sp>
      <p:sp>
        <p:nvSpPr>
          <p:cNvPr id="184" name="TextShape 3"/>
          <p:cNvSpPr txBox="1"/>
          <p:nvPr/>
        </p:nvSpPr>
        <p:spPr>
          <a:xfrm>
            <a:off x="457200" y="6356520"/>
            <a:ext cx="2133360" cy="364680"/>
          </a:xfrm>
          <a:prstGeom prst="rect">
            <a:avLst/>
          </a:prstGeom>
          <a:noFill/>
          <a:ln>
            <a:noFill/>
          </a:ln>
        </p:spPr>
        <p:txBody>
          <a:bodyPr anchor="ctr"/>
          <a:lstStyle/>
          <a:p>
            <a:pPr>
              <a:lnSpc>
                <a:spcPct val="100000"/>
              </a:lnSpc>
            </a:pPr>
            <a:fld id="{667B8BAC-6084-49A2-9F5F-62A7ED4ED1A5}" type="datetime1">
              <a:rPr lang="en-US" sz="1200" b="0" strike="noStrike" spc="-1">
                <a:solidFill>
                  <a:srgbClr val="8B8B8B"/>
                </a:solidFill>
                <a:latin typeface="Calibri"/>
              </a:rPr>
              <a:t>8/10/2018</a:t>
            </a:fld>
            <a:endParaRPr lang="en-US" sz="1200" b="0" strike="noStrike" spc="-1">
              <a:latin typeface="Times New Roman"/>
            </a:endParaRPr>
          </a:p>
        </p:txBody>
      </p:sp>
      <p:graphicFrame>
        <p:nvGraphicFramePr>
          <p:cNvPr id="185" name="Object 4"/>
          <p:cNvGraphicFramePr/>
          <p:nvPr/>
        </p:nvGraphicFramePr>
        <p:xfrm>
          <a:off x="3214800" y="4357800"/>
          <a:ext cx="2526840" cy="796680"/>
        </p:xfrm>
        <a:graphic>
          <a:graphicData uri="http://schemas.openxmlformats.org/presentationml/2006/ole">
            <mc:AlternateContent xmlns:mc="http://schemas.openxmlformats.org/markup-compatibility/2006">
              <mc:Choice xmlns:v="urn:schemas-microsoft-com:vml" Requires="v">
                <p:oleObj spid="_x0000_s1035" r:id="rId3" imgW="0" imgH="0" progId="Equation.3">
                  <p:embed/>
                </p:oleObj>
              </mc:Choice>
              <mc:Fallback>
                <p:oleObj r:id="rId3" imgW="0" imgH="0" progId="Equation.3">
                  <p:embed/>
                  <p:pic>
                    <p:nvPicPr>
                      <p:cNvPr id="186" name="Object 2"/>
                      <p:cNvPicPr/>
                      <p:nvPr/>
                    </p:nvPicPr>
                    <p:blipFill>
                      <a:blip r:embed="rId4"/>
                      <a:stretch/>
                    </p:blipFill>
                    <p:spPr>
                      <a:xfrm>
                        <a:off x="3214800" y="4357800"/>
                        <a:ext cx="2526840" cy="796680"/>
                      </a:xfrm>
                      <a:prstGeom prst="rect">
                        <a:avLst/>
                      </a:prstGeom>
                      <a:ln>
                        <a:noFill/>
                      </a:ln>
                    </p:spPr>
                  </p:pic>
                </p:oleObj>
              </mc:Fallback>
            </mc:AlternateContent>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n-US" sz="3200" b="1" strike="noStrike" spc="-1">
                <a:solidFill>
                  <a:srgbClr val="000000"/>
                </a:solidFill>
                <a:latin typeface="Arial"/>
              </a:rPr>
              <a:t>Performance Measuring</a:t>
            </a:r>
            <a:endParaRPr lang="en-US" sz="3200" b="0" strike="noStrike" spc="-1">
              <a:solidFill>
                <a:srgbClr val="000000"/>
              </a:solidFill>
              <a:latin typeface="Calibri"/>
            </a:endParaRPr>
          </a:p>
        </p:txBody>
      </p:sp>
      <p:sp>
        <p:nvSpPr>
          <p:cNvPr id="188"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rPr>
              <a:t>Execution is the reciprocal of performance,</a:t>
            </a: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p:txBody>
      </p:sp>
      <p:graphicFrame>
        <p:nvGraphicFramePr>
          <p:cNvPr id="189" name="Object 3"/>
          <p:cNvGraphicFramePr/>
          <p:nvPr/>
        </p:nvGraphicFramePr>
        <p:xfrm>
          <a:off x="993600" y="2013120"/>
          <a:ext cx="4009680" cy="834840"/>
        </p:xfrm>
        <a:graphic>
          <a:graphicData uri="http://schemas.openxmlformats.org/presentationml/2006/ole">
            <mc:AlternateContent xmlns:mc="http://schemas.openxmlformats.org/markup-compatibility/2006">
              <mc:Choice xmlns:v="urn:schemas-microsoft-com:vml" Requires="v">
                <p:oleObj spid="_x0000_s2068" r:id="rId3" imgW="0" imgH="0" progId="Equation.3">
                  <p:embed/>
                </p:oleObj>
              </mc:Choice>
              <mc:Fallback>
                <p:oleObj r:id="rId3" imgW="0" imgH="0" progId="Equation.3">
                  <p:embed/>
                  <p:pic>
                    <p:nvPicPr>
                      <p:cNvPr id="190" name="Object 2"/>
                      <p:cNvPicPr/>
                      <p:nvPr/>
                    </p:nvPicPr>
                    <p:blipFill>
                      <a:blip r:embed="rId4"/>
                      <a:stretch/>
                    </p:blipFill>
                    <p:spPr>
                      <a:xfrm>
                        <a:off x="993600" y="2013120"/>
                        <a:ext cx="4009680" cy="834840"/>
                      </a:xfrm>
                      <a:prstGeom prst="rect">
                        <a:avLst/>
                      </a:prstGeom>
                      <a:ln>
                        <a:noFill/>
                      </a:ln>
                    </p:spPr>
                  </p:pic>
                </p:oleObj>
              </mc:Fallback>
            </mc:AlternateContent>
          </a:graphicData>
        </a:graphic>
      </p:graphicFrame>
      <p:graphicFrame>
        <p:nvGraphicFramePr>
          <p:cNvPr id="191" name="Object 4"/>
          <p:cNvGraphicFramePr/>
          <p:nvPr/>
        </p:nvGraphicFramePr>
        <p:xfrm>
          <a:off x="1020600" y="2971800"/>
          <a:ext cx="6770160" cy="1630080"/>
        </p:xfrm>
        <a:graphic>
          <a:graphicData uri="http://schemas.openxmlformats.org/presentationml/2006/ole">
            <mc:AlternateContent xmlns:mc="http://schemas.openxmlformats.org/markup-compatibility/2006">
              <mc:Choice xmlns:v="urn:schemas-microsoft-com:vml" Requires="v">
                <p:oleObj spid="_x0000_s2069" r:id="rId5" imgW="0" imgH="0" progId="Equation.3">
                  <p:embed/>
                </p:oleObj>
              </mc:Choice>
              <mc:Fallback>
                <p:oleObj r:id="rId5" imgW="0" imgH="0" progId="Equation.3">
                  <p:embed/>
                  <p:pic>
                    <p:nvPicPr>
                      <p:cNvPr id="192" name="Object 3"/>
                      <p:cNvPicPr/>
                      <p:nvPr/>
                    </p:nvPicPr>
                    <p:blipFill>
                      <a:blip r:embed="rId6"/>
                      <a:stretch/>
                    </p:blipFill>
                    <p:spPr>
                      <a:xfrm>
                        <a:off x="1020600" y="2971800"/>
                        <a:ext cx="6770160" cy="1630080"/>
                      </a:xfrm>
                      <a:prstGeom prst="rect">
                        <a:avLst/>
                      </a:prstGeom>
                      <a:ln>
                        <a:noFill/>
                      </a:ln>
                    </p:spPr>
                  </p:pic>
                </p:oleObj>
              </mc:Fallback>
            </mc:AlternateContent>
          </a:graphicData>
        </a:graphic>
      </p:graphicFrame>
      <p:sp>
        <p:nvSpPr>
          <p:cNvPr id="193" name="TextShape 5"/>
          <p:cNvSpPr txBox="1"/>
          <p:nvPr/>
        </p:nvSpPr>
        <p:spPr>
          <a:xfrm>
            <a:off x="457200" y="6356520"/>
            <a:ext cx="2133360" cy="364680"/>
          </a:xfrm>
          <a:prstGeom prst="rect">
            <a:avLst/>
          </a:prstGeom>
          <a:noFill/>
          <a:ln>
            <a:noFill/>
          </a:ln>
        </p:spPr>
        <p:txBody>
          <a:bodyPr anchor="ctr"/>
          <a:lstStyle/>
          <a:p>
            <a:pPr>
              <a:lnSpc>
                <a:spcPct val="100000"/>
              </a:lnSpc>
            </a:pPr>
            <a:fld id="{0FC5872F-BA90-44EF-B50D-166A3D54CFEF}"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16951988-9453-46A4-AF07-E94704552B02}" type="slidenum">
              <a:rPr lang="en-US" sz="1400" b="0" strike="noStrike" spc="-1">
                <a:solidFill>
                  <a:srgbClr val="000000"/>
                </a:solidFill>
                <a:latin typeface="Tahoma"/>
              </a:rPr>
              <a:t>16</a:t>
            </a:fld>
            <a:endParaRPr lang="en-US" sz="1400" b="0" strike="noStrike" spc="-1">
              <a:latin typeface="Arial"/>
            </a:endParaRPr>
          </a:p>
        </p:txBody>
      </p:sp>
      <p:sp>
        <p:nvSpPr>
          <p:cNvPr id="195"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000000"/>
                </a:solidFill>
                <a:latin typeface="Times New Roman"/>
              </a:rPr>
              <a:t>Measuring Performance</a:t>
            </a:r>
            <a:endParaRPr lang="en-US" sz="3200" b="0" strike="noStrike" spc="-1">
              <a:latin typeface="Arial"/>
            </a:endParaRPr>
          </a:p>
        </p:txBody>
      </p:sp>
      <p:sp>
        <p:nvSpPr>
          <p:cNvPr id="196" name="CustomShape 3"/>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90000"/>
              </a:lnSpc>
              <a:buClr>
                <a:srgbClr val="000000"/>
              </a:buClr>
              <a:buSzPct val="60000"/>
              <a:buFont typeface="Wingdings" charset="2"/>
              <a:buChar char=""/>
            </a:pPr>
            <a:r>
              <a:rPr lang="en-US" sz="2400" b="1" strike="noStrike" spc="-1">
                <a:solidFill>
                  <a:srgbClr val="000000"/>
                </a:solidFill>
                <a:latin typeface="Times New Roman"/>
              </a:rPr>
              <a:t>Execution Time : </a:t>
            </a:r>
            <a:endParaRPr lang="en-US" sz="2400" b="0" strike="noStrike" spc="-1">
              <a:latin typeface="Arial"/>
            </a:endParaRPr>
          </a:p>
          <a:p>
            <a:pPr algn="just">
              <a:lnSpc>
                <a:spcPct val="90000"/>
              </a:lnSpc>
            </a:pPr>
            <a:r>
              <a:rPr lang="en-US" sz="2400" b="0" strike="noStrike" spc="-1">
                <a:solidFill>
                  <a:srgbClr val="000000"/>
                </a:solidFill>
                <a:latin typeface="Times New Roman"/>
              </a:rPr>
              <a:t>Response time, elapsed time ,the latency to complete a task, </a:t>
            </a:r>
            <a:r>
              <a:rPr lang="en-US" sz="2400" b="0" strike="noStrike" spc="-1">
                <a:solidFill>
                  <a:srgbClr val="FF0000"/>
                </a:solidFill>
                <a:latin typeface="Times New Roman"/>
              </a:rPr>
              <a:t>including</a:t>
            </a:r>
            <a:r>
              <a:rPr lang="en-US" sz="2400" b="0" strike="noStrike" spc="-1">
                <a:solidFill>
                  <a:srgbClr val="000000"/>
                </a:solidFill>
                <a:latin typeface="Times New Roman"/>
              </a:rPr>
              <a:t> disk accesses, memory accesses, input/output ,operating system overhead activities. </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1" strike="noStrike" spc="-1">
                <a:solidFill>
                  <a:srgbClr val="000000"/>
                </a:solidFill>
                <a:latin typeface="Times New Roman"/>
              </a:rPr>
              <a:t>CPU time:</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The time the CPU is computing, </a:t>
            </a:r>
            <a:r>
              <a:rPr lang="en-US" sz="2400" b="0" strike="noStrike" spc="-1">
                <a:solidFill>
                  <a:srgbClr val="FF0000"/>
                </a:solidFill>
                <a:latin typeface="Times New Roman"/>
              </a:rPr>
              <a:t>excluding I/O or running other programs</a:t>
            </a:r>
            <a:r>
              <a:rPr lang="en-US" sz="2400" b="0" strike="noStrike" spc="-1">
                <a:solidFill>
                  <a:srgbClr val="000000"/>
                </a:solidFill>
                <a:latin typeface="Times New Roman"/>
              </a:rPr>
              <a:t> with multiprogramming</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0" strike="noStrike" spc="-1">
                <a:solidFill>
                  <a:srgbClr val="000000"/>
                </a:solidFill>
                <a:latin typeface="Times New Roman"/>
              </a:rPr>
              <a:t> Divided into user and system CPU times</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1" strike="noStrike" spc="-1">
                <a:solidFill>
                  <a:srgbClr val="000000"/>
                </a:solidFill>
                <a:latin typeface="Times New Roman"/>
              </a:rPr>
              <a:t>User CPU time</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0" strike="noStrike" spc="-1">
                <a:solidFill>
                  <a:srgbClr val="000000"/>
                </a:solidFill>
                <a:latin typeface="Times New Roman"/>
              </a:rPr>
              <a:t>The CPU time spent in the program</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1" strike="noStrike" spc="-1">
                <a:solidFill>
                  <a:srgbClr val="000000"/>
                </a:solidFill>
                <a:latin typeface="Times New Roman"/>
              </a:rPr>
              <a:t>System CPU time</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0" strike="noStrike" spc="-1">
                <a:solidFill>
                  <a:srgbClr val="000000"/>
                </a:solidFill>
                <a:latin typeface="Times New Roman"/>
              </a:rPr>
              <a:t>Te CPU time spent in the operating system</a:t>
            </a:r>
            <a:endParaRPr lang="en-US" sz="2400" b="0" strike="noStrike" spc="-1">
              <a:latin typeface="Arial"/>
            </a:endParaRPr>
          </a:p>
          <a:p>
            <a:pPr marL="457200" algn="just">
              <a:lnSpc>
                <a:spcPct val="90000"/>
              </a:lnSpc>
            </a:pPr>
            <a:r>
              <a:rPr lang="en-US" sz="2400" b="0" strike="noStrike" spc="-1">
                <a:solidFill>
                  <a:srgbClr val="FF0000"/>
                </a:solidFill>
                <a:latin typeface="Times New Roman"/>
              </a:rPr>
              <a:t>90.7u 12.9s 2:39 65%</a:t>
            </a:r>
            <a:endParaRPr lang="en-US" sz="2400" b="0" strike="noStrike" spc="-1">
              <a:latin typeface="Arial"/>
            </a:endParaRPr>
          </a:p>
        </p:txBody>
      </p:sp>
      <p:sp>
        <p:nvSpPr>
          <p:cNvPr id="197" name="TextShape 4"/>
          <p:cNvSpPr txBox="1"/>
          <p:nvPr/>
        </p:nvSpPr>
        <p:spPr>
          <a:xfrm>
            <a:off x="457200" y="6356520"/>
            <a:ext cx="2133360" cy="364680"/>
          </a:xfrm>
          <a:prstGeom prst="rect">
            <a:avLst/>
          </a:prstGeom>
          <a:noFill/>
          <a:ln>
            <a:noFill/>
          </a:ln>
        </p:spPr>
        <p:txBody>
          <a:bodyPr anchor="ctr"/>
          <a:lstStyle/>
          <a:p>
            <a:pPr>
              <a:lnSpc>
                <a:spcPct val="100000"/>
              </a:lnSpc>
            </a:pPr>
            <a:fld id="{B477E762-2DD7-4C6F-B98D-8CF42320B274}"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6553080" y="6243480"/>
            <a:ext cx="21330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65E1A8F4-E949-4FDC-A2A3-8EDCAD68A319}" type="slidenum">
              <a:rPr lang="en-US" sz="1400" b="0" strike="noStrike" spc="-1">
                <a:solidFill>
                  <a:srgbClr val="000000"/>
                </a:solidFill>
                <a:latin typeface="Tahoma"/>
              </a:rPr>
              <a:t>17</a:t>
            </a:fld>
            <a:endParaRPr lang="en-US" sz="1400" b="0" strike="noStrike" spc="-1">
              <a:latin typeface="Arial"/>
            </a:endParaRPr>
          </a:p>
        </p:txBody>
      </p:sp>
      <p:sp>
        <p:nvSpPr>
          <p:cNvPr id="199" name="CustomShape 2"/>
          <p:cNvSpPr/>
          <p:nvPr/>
        </p:nvSpPr>
        <p:spPr>
          <a:xfrm>
            <a:off x="0" y="103320"/>
            <a:ext cx="9143280" cy="73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b="1" strike="noStrike" spc="-1">
                <a:solidFill>
                  <a:srgbClr val="333399"/>
                </a:solidFill>
                <a:latin typeface="Arial"/>
              </a:rPr>
              <a:t>SPEC- Benchmarks</a:t>
            </a:r>
            <a:endParaRPr lang="en-US" sz="3200" b="0" strike="noStrike" spc="-1">
              <a:latin typeface="Arial"/>
            </a:endParaRPr>
          </a:p>
        </p:txBody>
      </p:sp>
      <p:sp>
        <p:nvSpPr>
          <p:cNvPr id="200" name="CustomShape 3"/>
          <p:cNvSpPr/>
          <p:nvPr/>
        </p:nvSpPr>
        <p:spPr>
          <a:xfrm>
            <a:off x="285840" y="1357200"/>
            <a:ext cx="8686080" cy="518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SzPct val="60000"/>
              <a:buFont typeface="Wingdings" charset="2"/>
              <a:buChar char=""/>
            </a:pPr>
            <a:r>
              <a:rPr lang="en-US" sz="2400" b="0" strike="noStrike" spc="-1">
                <a:solidFill>
                  <a:srgbClr val="000000"/>
                </a:solidFill>
                <a:latin typeface="Times New Roman"/>
              </a:rPr>
              <a:t>Want to compare two processors by measuring their performance</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Need some standardized set of programs</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These are called </a:t>
            </a:r>
            <a:r>
              <a:rPr lang="en-US" sz="2400" b="1" strike="noStrike" spc="-1">
                <a:solidFill>
                  <a:srgbClr val="000000"/>
                </a:solidFill>
                <a:latin typeface="Times New Roman"/>
              </a:rPr>
              <a:t>benchmark programs</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Each market sector has a different focus: needs different set of benchmark</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Run the multiple copies of standard </a:t>
            </a:r>
            <a:r>
              <a:rPr lang="en-US" sz="2400" b="1" strike="noStrike" spc="-1">
                <a:solidFill>
                  <a:srgbClr val="000000"/>
                </a:solidFill>
                <a:latin typeface="Times New Roman"/>
              </a:rPr>
              <a:t>SPEC CPU bench mark </a:t>
            </a:r>
            <a:r>
              <a:rPr lang="en-US" sz="2400" b="0" strike="noStrike" spc="-1">
                <a:solidFill>
                  <a:srgbClr val="000000"/>
                </a:solidFill>
                <a:latin typeface="Times New Roman"/>
              </a:rPr>
              <a:t>and </a:t>
            </a:r>
            <a:r>
              <a:rPr lang="en-US" sz="2400" b="1" strike="noStrike" spc="-1">
                <a:solidFill>
                  <a:srgbClr val="000000"/>
                </a:solidFill>
                <a:latin typeface="Times New Roman"/>
              </a:rPr>
              <a:t>convert cpu time to spec rate.</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1" strike="noStrike" spc="-1">
                <a:solidFill>
                  <a:srgbClr val="000000"/>
                </a:solidFill>
                <a:latin typeface="Times New Roman"/>
              </a:rPr>
              <a:t>Benchmark suit and Benchmark specific flags </a:t>
            </a:r>
            <a:endParaRPr lang="en-US" sz="2400" b="0" strike="noStrike" spc="-1">
              <a:latin typeface="Arial"/>
            </a:endParaRPr>
          </a:p>
        </p:txBody>
      </p:sp>
      <p:sp>
        <p:nvSpPr>
          <p:cNvPr id="201" name="TextShape 4"/>
          <p:cNvSpPr txBox="1"/>
          <p:nvPr/>
        </p:nvSpPr>
        <p:spPr>
          <a:xfrm>
            <a:off x="457200" y="6356520"/>
            <a:ext cx="2133360" cy="364680"/>
          </a:xfrm>
          <a:prstGeom prst="rect">
            <a:avLst/>
          </a:prstGeom>
          <a:noFill/>
          <a:ln>
            <a:noFill/>
          </a:ln>
        </p:spPr>
        <p:txBody>
          <a:bodyPr anchor="ctr"/>
          <a:lstStyle/>
          <a:p>
            <a:pPr>
              <a:lnSpc>
                <a:spcPct val="100000"/>
              </a:lnSpc>
            </a:pPr>
            <a:fld id="{559E8975-3F5F-45B0-B86B-A3781F0EE584}"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F72CA48D-080C-42AF-AC28-74CBC0660384}" type="slidenum">
              <a:rPr lang="en-US" sz="1400" b="0" strike="noStrike" spc="-1">
                <a:solidFill>
                  <a:srgbClr val="000000"/>
                </a:solidFill>
                <a:latin typeface="Tahoma"/>
              </a:rPr>
              <a:t>18</a:t>
            </a:fld>
            <a:endParaRPr lang="en-US" sz="1400" b="0" strike="noStrike" spc="-1">
              <a:latin typeface="Arial"/>
            </a:endParaRPr>
          </a:p>
        </p:txBody>
      </p:sp>
      <p:sp>
        <p:nvSpPr>
          <p:cNvPr id="203"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Benchmarks</a:t>
            </a:r>
            <a:endParaRPr lang="en-US" sz="3200" b="0" strike="noStrike" spc="-1">
              <a:latin typeface="Arial"/>
            </a:endParaRPr>
          </a:p>
        </p:txBody>
      </p:sp>
      <p:sp>
        <p:nvSpPr>
          <p:cNvPr id="204" name="CustomShape 3"/>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SzPct val="60000"/>
              <a:buFont typeface="Wingdings" charset="2"/>
              <a:buChar char=""/>
            </a:pPr>
            <a:r>
              <a:rPr lang="en-US" sz="2400" b="0" strike="noStrike" spc="-1">
                <a:solidFill>
                  <a:srgbClr val="000000"/>
                </a:solidFill>
                <a:latin typeface="Times New Roman"/>
              </a:rPr>
              <a:t>Different types of benchmarks </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Real programs</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Kernels </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Toy Benchmarks </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Synthetic benchmarks</a:t>
            </a:r>
            <a:endParaRPr lang="en-US" sz="2400" b="0" strike="noStrike" spc="-1">
              <a:latin typeface="Arial"/>
            </a:endParaRPr>
          </a:p>
          <a:p>
            <a:pPr marL="457200">
              <a:lnSpc>
                <a:spcPct val="100000"/>
              </a:lnSpc>
            </a:pPr>
            <a:endParaRPr lang="en-US" sz="2400" b="0" strike="noStrike" spc="-1">
              <a:latin typeface="Arial"/>
            </a:endParaRPr>
          </a:p>
        </p:txBody>
      </p:sp>
      <p:sp>
        <p:nvSpPr>
          <p:cNvPr id="205" name="TextShape 4"/>
          <p:cNvSpPr txBox="1"/>
          <p:nvPr/>
        </p:nvSpPr>
        <p:spPr>
          <a:xfrm>
            <a:off x="457200" y="6356520"/>
            <a:ext cx="2133360" cy="364680"/>
          </a:xfrm>
          <a:prstGeom prst="rect">
            <a:avLst/>
          </a:prstGeom>
          <a:noFill/>
          <a:ln>
            <a:noFill/>
          </a:ln>
        </p:spPr>
        <p:txBody>
          <a:bodyPr anchor="ctr"/>
          <a:lstStyle/>
          <a:p>
            <a:pPr>
              <a:lnSpc>
                <a:spcPct val="100000"/>
              </a:lnSpc>
            </a:pPr>
            <a:fld id="{E3D2EA59-CAA3-4F86-A7D5-1B38A23F86A1}"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 </a:t>
            </a:r>
          </a:p>
        </p:txBody>
      </p:sp>
      <p:sp>
        <p:nvSpPr>
          <p:cNvPr id="207" name="TextShape 2"/>
          <p:cNvSpPr txBox="1"/>
          <p:nvPr/>
        </p:nvSpPr>
        <p:spPr>
          <a:xfrm>
            <a:off x="457200" y="1600200"/>
            <a:ext cx="8229240" cy="4525560"/>
          </a:xfrm>
          <a:prstGeom prst="rect">
            <a:avLst/>
          </a:prstGeom>
          <a:noFill/>
          <a:ln>
            <a:noFill/>
          </a:ln>
        </p:spPr>
        <p:txBody>
          <a:bodyPr>
            <a:normAutofit/>
          </a:bodyPr>
          <a:lstStyle/>
          <a:p>
            <a:pPr marL="343080" indent="-342720" algn="just">
              <a:lnSpc>
                <a:spcPct val="100000"/>
              </a:lnSpc>
              <a:spcBef>
                <a:spcPts val="479"/>
              </a:spcBef>
            </a:pPr>
            <a:r>
              <a:rPr lang="en-US" sz="2400" b="0" strike="noStrike" spc="-1">
                <a:solidFill>
                  <a:srgbClr val="000000"/>
                </a:solidFill>
                <a:latin typeface="Times New Roman"/>
              </a:rPr>
              <a:t>1.No source code modifications are allowed.</a:t>
            </a:r>
            <a:endParaRPr lang="en-US" sz="2400" b="0" strike="noStrike" spc="-1">
              <a:solidFill>
                <a:srgbClr val="000000"/>
              </a:solidFill>
              <a:latin typeface="Calibri"/>
            </a:endParaRPr>
          </a:p>
          <a:p>
            <a:pPr marL="343080" indent="-342720" algn="just">
              <a:lnSpc>
                <a:spcPct val="100000"/>
              </a:lnSpc>
              <a:spcBef>
                <a:spcPts val="479"/>
              </a:spcBef>
            </a:pPr>
            <a:r>
              <a:rPr lang="en-US" sz="2400" b="0" strike="noStrike" spc="-1">
                <a:solidFill>
                  <a:srgbClr val="000000"/>
                </a:solidFill>
                <a:latin typeface="Times New Roman"/>
              </a:rPr>
              <a:t>2.Source code modifications are allowed, but are essentially impossible. </a:t>
            </a:r>
            <a:endParaRPr lang="en-US" sz="2400" b="0" strike="noStrike" spc="-1">
              <a:solidFill>
                <a:srgbClr val="000000"/>
              </a:solidFill>
              <a:latin typeface="Calibri"/>
            </a:endParaRPr>
          </a:p>
          <a:p>
            <a:pPr marL="343080" indent="-342720" algn="just">
              <a:lnSpc>
                <a:spcPct val="100000"/>
              </a:lnSpc>
              <a:spcBef>
                <a:spcPts val="479"/>
              </a:spcBef>
            </a:pPr>
            <a:r>
              <a:rPr lang="en-US" sz="2400" b="0" strike="noStrike" spc="-1">
                <a:solidFill>
                  <a:srgbClr val="000000"/>
                </a:solidFill>
                <a:latin typeface="Times New Roman"/>
              </a:rPr>
              <a:t>3.Source modifications are allowed, as long as the modified version produces the same output.</a:t>
            </a:r>
            <a:endParaRPr lang="en-US" sz="2400" b="0" strike="noStrike" spc="-1">
              <a:solidFill>
                <a:srgbClr val="000000"/>
              </a:solidFill>
              <a:latin typeface="Calibri"/>
            </a:endParaRPr>
          </a:p>
          <a:p>
            <a:pPr marL="343080" indent="-342720" algn="just">
              <a:lnSpc>
                <a:spcPct val="100000"/>
              </a:lnSpc>
              <a:spcBef>
                <a:spcPts val="479"/>
              </a:spcBef>
            </a:pPr>
            <a:endParaRPr lang="en-US" sz="2400" b="0" strike="noStrike" spc="-1">
              <a:solidFill>
                <a:srgbClr val="000000"/>
              </a:solidFill>
              <a:latin typeface="Calibri"/>
            </a:endParaRPr>
          </a:p>
          <a:p>
            <a:pPr marL="343080" indent="-342720">
              <a:lnSpc>
                <a:spcPct val="100000"/>
              </a:lnSpc>
              <a:spcBef>
                <a:spcPts val="641"/>
              </a:spcBef>
            </a:pPr>
            <a:endParaRPr lang="en-US" sz="2400" b="0" strike="noStrike" spc="-1">
              <a:solidFill>
                <a:srgbClr val="000000"/>
              </a:solidFill>
              <a:latin typeface="Calibri"/>
            </a:endParaRPr>
          </a:p>
        </p:txBody>
      </p:sp>
      <p:sp>
        <p:nvSpPr>
          <p:cNvPr id="208" name="TextShape 3"/>
          <p:cNvSpPr txBox="1"/>
          <p:nvPr/>
        </p:nvSpPr>
        <p:spPr>
          <a:xfrm>
            <a:off x="457200" y="6356520"/>
            <a:ext cx="2133360" cy="364680"/>
          </a:xfrm>
          <a:prstGeom prst="rect">
            <a:avLst/>
          </a:prstGeom>
          <a:noFill/>
          <a:ln>
            <a:noFill/>
          </a:ln>
        </p:spPr>
        <p:txBody>
          <a:bodyPr anchor="ctr"/>
          <a:lstStyle/>
          <a:p>
            <a:pPr>
              <a:lnSpc>
                <a:spcPct val="100000"/>
              </a:lnSpc>
            </a:pPr>
            <a:fld id="{AFE115A2-2FB0-40B2-B0D9-5163AB3EE170}"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2CB9A438-53EC-4C20-ABC1-C024EFF8FBAD}" type="slidenum">
              <a:rPr lang="en-US" sz="1400" b="0" strike="noStrike" spc="-1">
                <a:solidFill>
                  <a:srgbClr val="000000"/>
                </a:solidFill>
                <a:latin typeface="Tahoma"/>
              </a:rPr>
              <a:t>2</a:t>
            </a:fld>
            <a:endParaRPr lang="en-US" sz="1400" b="0" strike="noStrike" spc="-1">
              <a:latin typeface="Arial"/>
            </a:endParaRPr>
          </a:p>
        </p:txBody>
      </p:sp>
      <p:sp>
        <p:nvSpPr>
          <p:cNvPr id="134" name="CustomShape 2"/>
          <p:cNvSpPr/>
          <p:nvPr/>
        </p:nvSpPr>
        <p:spPr>
          <a:xfrm>
            <a:off x="409680" y="-21744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4000" b="1" strike="noStrike" spc="-1">
                <a:solidFill>
                  <a:srgbClr val="333399"/>
                </a:solidFill>
                <a:latin typeface="Times New Roman"/>
              </a:rPr>
              <a:t>Outline</a:t>
            </a:r>
            <a:endParaRPr lang="en-US" sz="4000" b="0" strike="noStrike" spc="-1">
              <a:latin typeface="Arial"/>
            </a:endParaRPr>
          </a:p>
        </p:txBody>
      </p:sp>
      <p:sp>
        <p:nvSpPr>
          <p:cNvPr id="135" name="CustomShape 3"/>
          <p:cNvSpPr/>
          <p:nvPr/>
        </p:nvSpPr>
        <p:spPr>
          <a:xfrm>
            <a:off x="676440" y="140652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SzPct val="60000"/>
              <a:buFont typeface="Wingdings" charset="2"/>
              <a:buChar char=""/>
            </a:pPr>
            <a:r>
              <a:rPr lang="en-US" sz="2400" b="0" strike="noStrike" spc="-1">
                <a:solidFill>
                  <a:srgbClr val="000000"/>
                </a:solidFill>
                <a:latin typeface="Calibri"/>
              </a:rPr>
              <a:t>Introduction</a:t>
            </a:r>
            <a:endParaRPr lang="en-US" sz="2400" b="0" strike="noStrike" spc="-1">
              <a:latin typeface="Arial"/>
            </a:endParaRPr>
          </a:p>
          <a:p>
            <a:pPr>
              <a:lnSpc>
                <a:spcPct val="100000"/>
              </a:lnSpc>
            </a:pPr>
            <a:endParaRPr lang="en-US" sz="2400" b="0" strike="noStrike" spc="-1">
              <a:latin typeface="Arial"/>
            </a:endParaRPr>
          </a:p>
          <a:p>
            <a:pPr indent="-216000">
              <a:lnSpc>
                <a:spcPct val="100000"/>
              </a:lnSpc>
              <a:buClr>
                <a:srgbClr val="000000"/>
              </a:buClr>
              <a:buSzPct val="60000"/>
              <a:buFont typeface="Wingdings" charset="2"/>
              <a:buChar char=""/>
            </a:pPr>
            <a:r>
              <a:rPr lang="en-US" sz="2400" b="0" strike="noStrike" spc="-1">
                <a:solidFill>
                  <a:srgbClr val="000000"/>
                </a:solidFill>
                <a:latin typeface="Calibri"/>
              </a:rPr>
              <a:t>Computing Classes</a:t>
            </a:r>
            <a:endParaRPr lang="en-US" sz="2400" b="0" strike="noStrike" spc="-1">
              <a:latin typeface="Arial"/>
            </a:endParaRPr>
          </a:p>
          <a:p>
            <a:pPr>
              <a:lnSpc>
                <a:spcPct val="100000"/>
              </a:lnSpc>
            </a:pPr>
            <a:endParaRPr lang="en-US" sz="2400" b="0" strike="noStrike" spc="-1">
              <a:latin typeface="Arial"/>
            </a:endParaRPr>
          </a:p>
          <a:p>
            <a:pPr indent="-216000">
              <a:lnSpc>
                <a:spcPct val="100000"/>
              </a:lnSpc>
              <a:buClr>
                <a:srgbClr val="000000"/>
              </a:buClr>
              <a:buSzPct val="60000"/>
              <a:buFont typeface="Wingdings" charset="2"/>
              <a:buChar char=""/>
            </a:pPr>
            <a:r>
              <a:rPr lang="en-US" sz="2400" b="0" strike="noStrike" spc="-1">
                <a:solidFill>
                  <a:srgbClr val="000000"/>
                </a:solidFill>
                <a:latin typeface="Calibri"/>
              </a:rPr>
              <a:t>Measuring, Reporting,</a:t>
            </a:r>
            <a:endParaRPr lang="en-US" sz="2400" b="0" strike="noStrike" spc="-1">
              <a:latin typeface="Arial"/>
            </a:endParaRPr>
          </a:p>
          <a:p>
            <a:pPr indent="-216000">
              <a:lnSpc>
                <a:spcPct val="100000"/>
              </a:lnSpc>
              <a:buClr>
                <a:srgbClr val="000000"/>
              </a:buClr>
              <a:buSzPct val="60000"/>
              <a:buFont typeface="Wingdings" charset="2"/>
              <a:buChar char=""/>
            </a:pPr>
            <a:r>
              <a:rPr lang="en-US" sz="2400" b="0" strike="noStrike" spc="-1">
                <a:solidFill>
                  <a:srgbClr val="000000"/>
                </a:solidFill>
                <a:latin typeface="Calibri"/>
              </a:rPr>
              <a:t> </a:t>
            </a:r>
            <a:endParaRPr lang="en-US" sz="2400" b="0" strike="noStrike" spc="-1">
              <a:latin typeface="Arial"/>
            </a:endParaRPr>
          </a:p>
          <a:p>
            <a:pPr>
              <a:lnSpc>
                <a:spcPct val="100000"/>
              </a:lnSpc>
            </a:pPr>
            <a:r>
              <a:rPr lang="en-US" sz="2400" b="0" strike="noStrike" spc="-1">
                <a:solidFill>
                  <a:srgbClr val="000000"/>
                </a:solidFill>
                <a:latin typeface="Calibri"/>
              </a:rPr>
              <a:t>Summarizing Performance</a:t>
            </a:r>
            <a:endParaRPr lang="en-US" sz="2400" b="0" strike="noStrike" spc="-1">
              <a:latin typeface="Arial"/>
            </a:endParaRPr>
          </a:p>
          <a:p>
            <a:pPr>
              <a:lnSpc>
                <a:spcPct val="100000"/>
              </a:lnSpc>
            </a:pPr>
            <a:endParaRPr lang="en-US" sz="2400" b="0" strike="noStrike" spc="-1">
              <a:latin typeface="Arial"/>
            </a:endParaRPr>
          </a:p>
          <a:p>
            <a:pPr indent="-216000">
              <a:lnSpc>
                <a:spcPct val="100000"/>
              </a:lnSpc>
              <a:buClr>
                <a:srgbClr val="000000"/>
              </a:buClr>
              <a:buSzPct val="60000"/>
              <a:buFont typeface="Wingdings" charset="2"/>
              <a:buChar char=""/>
            </a:pPr>
            <a:r>
              <a:rPr lang="en-US" sz="2400" b="0" strike="noStrike" spc="-1">
                <a:solidFill>
                  <a:srgbClr val="000000"/>
                </a:solidFill>
                <a:latin typeface="Calibri"/>
              </a:rPr>
              <a:t>Quantitative Principles of Design</a:t>
            </a:r>
            <a:endParaRPr lang="en-US" sz="2400" b="0" strike="noStrike" spc="-1">
              <a:latin typeface="Arial"/>
            </a:endParaRPr>
          </a:p>
        </p:txBody>
      </p:sp>
      <p:sp>
        <p:nvSpPr>
          <p:cNvPr id="136" name="TextShape 4"/>
          <p:cNvSpPr txBox="1"/>
          <p:nvPr/>
        </p:nvSpPr>
        <p:spPr>
          <a:xfrm>
            <a:off x="457200" y="6356520"/>
            <a:ext cx="2133360" cy="364680"/>
          </a:xfrm>
          <a:prstGeom prst="rect">
            <a:avLst/>
          </a:prstGeom>
          <a:noFill/>
          <a:ln>
            <a:noFill/>
          </a:ln>
        </p:spPr>
        <p:txBody>
          <a:bodyPr anchor="ctr"/>
          <a:lstStyle/>
          <a:p>
            <a:pPr>
              <a:lnSpc>
                <a:spcPct val="100000"/>
              </a:lnSpc>
            </a:pPr>
            <a:fld id="{72ED3796-BFB1-41E4-8F8A-ECCF4195B179}"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6553080" y="6243480"/>
            <a:ext cx="21330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8BEBB743-8EE3-4F55-A29D-599C2C96809D}" type="slidenum">
              <a:rPr lang="en-US" sz="1400" b="0" strike="noStrike" spc="-1">
                <a:solidFill>
                  <a:srgbClr val="000000"/>
                </a:solidFill>
                <a:latin typeface="Tahoma"/>
              </a:rPr>
              <a:t>20</a:t>
            </a:fld>
            <a:endParaRPr lang="en-US" sz="1400" b="0" strike="noStrike" spc="-1">
              <a:latin typeface="Arial"/>
            </a:endParaRPr>
          </a:p>
        </p:txBody>
      </p:sp>
      <p:sp>
        <p:nvSpPr>
          <p:cNvPr id="210" name="CustomShape 2"/>
          <p:cNvSpPr/>
          <p:nvPr/>
        </p:nvSpPr>
        <p:spPr>
          <a:xfrm>
            <a:off x="0" y="103320"/>
            <a:ext cx="9143280" cy="73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Desktop benchmarks</a:t>
            </a:r>
            <a:endParaRPr lang="en-US" sz="3200" b="0" strike="noStrike" spc="-1">
              <a:latin typeface="Arial"/>
            </a:endParaRPr>
          </a:p>
        </p:txBody>
      </p:sp>
      <p:sp>
        <p:nvSpPr>
          <p:cNvPr id="211" name="CustomShape 3"/>
          <p:cNvSpPr/>
          <p:nvPr/>
        </p:nvSpPr>
        <p:spPr>
          <a:xfrm>
            <a:off x="181080" y="976320"/>
            <a:ext cx="8686080" cy="529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SzPct val="60000"/>
              <a:buFont typeface="Wingdings" charset="2"/>
              <a:buChar char=""/>
            </a:pPr>
            <a:r>
              <a:rPr lang="en-US" sz="2400" b="0" strike="noStrike" spc="-1">
                <a:solidFill>
                  <a:srgbClr val="000000"/>
                </a:solidFill>
                <a:latin typeface="Times New Roman"/>
              </a:rPr>
              <a:t>SPEC CPU is the standard</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Provided by Standard Performance Evaluation Corporation (SPEC) </a:t>
            </a:r>
            <a:r>
              <a:rPr lang="en-US" sz="2400" b="0" i="1" u="sng" strike="noStrike" spc="-1">
                <a:solidFill>
                  <a:srgbClr val="0000FF"/>
                </a:solidFill>
                <a:uFillTx/>
                <a:latin typeface="Times New Roman"/>
                <a:hlinkClick r:id="rId3"/>
              </a:rPr>
              <a:t>http://www.spec.org/</a:t>
            </a:r>
            <a:r>
              <a:rPr lang="en-US" sz="2400" b="0" i="1" strike="noStrike" spc="-1">
                <a:solidFill>
                  <a:srgbClr val="000000"/>
                </a:solidFill>
                <a:latin typeface="Times New Roman"/>
              </a:rPr>
              <a:t>	</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Currently in the 5</a:t>
            </a:r>
            <a:r>
              <a:rPr lang="en-US" sz="2400" b="0" strike="noStrike" spc="-1" baseline="30000">
                <a:solidFill>
                  <a:srgbClr val="000000"/>
                </a:solidFill>
                <a:latin typeface="Times New Roman"/>
              </a:rPr>
              <a:t>th</a:t>
            </a:r>
            <a:r>
              <a:rPr lang="en-US" sz="2400" b="0" strike="noStrike" spc="-1">
                <a:solidFill>
                  <a:srgbClr val="000000"/>
                </a:solidFill>
                <a:latin typeface="Times New Roman"/>
              </a:rPr>
              <a:t> generation: SPEC89, SPEC92, SPEC95, SPEC2000, SPEC2006</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Has two types of programs: integer and floating-point to stress different CPU units</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SPEC2000 has </a:t>
            </a:r>
            <a:r>
              <a:rPr lang="en-US" sz="2400" b="0" strike="noStrike" spc="-1">
                <a:solidFill>
                  <a:srgbClr val="FF0000"/>
                </a:solidFill>
                <a:latin typeface="Times New Roman"/>
              </a:rPr>
              <a:t>12 integer and 14 floating-point programs</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introducing a new processor for desktop or workstation- report performance of all 26 programs</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For graphics performance two available benchmarks: </a:t>
            </a:r>
            <a:r>
              <a:rPr lang="en-US" sz="2400" b="1" strike="noStrike" spc="-1">
                <a:solidFill>
                  <a:srgbClr val="000000"/>
                </a:solidFill>
                <a:latin typeface="Times New Roman"/>
              </a:rPr>
              <a:t>SPECviewperf</a:t>
            </a:r>
            <a:r>
              <a:rPr lang="en-US" sz="2400" b="0" strike="noStrike" spc="-1">
                <a:solidFill>
                  <a:srgbClr val="000000"/>
                </a:solidFill>
                <a:latin typeface="Times New Roman"/>
              </a:rPr>
              <a:t> and </a:t>
            </a:r>
            <a:r>
              <a:rPr lang="en-US" sz="2400" b="1" strike="noStrike" spc="-1">
                <a:solidFill>
                  <a:srgbClr val="000000"/>
                </a:solidFill>
                <a:latin typeface="Times New Roman"/>
              </a:rPr>
              <a:t>SPECapc</a:t>
            </a:r>
            <a:endParaRPr lang="en-US" sz="2400" b="0" strike="noStrike" spc="-1">
              <a:latin typeface="Arial"/>
            </a:endParaRPr>
          </a:p>
        </p:txBody>
      </p:sp>
      <p:sp>
        <p:nvSpPr>
          <p:cNvPr id="212" name="TextShape 4"/>
          <p:cNvSpPr txBox="1"/>
          <p:nvPr/>
        </p:nvSpPr>
        <p:spPr>
          <a:xfrm>
            <a:off x="457200" y="6356520"/>
            <a:ext cx="2133360" cy="364680"/>
          </a:xfrm>
          <a:prstGeom prst="rect">
            <a:avLst/>
          </a:prstGeom>
          <a:noFill/>
          <a:ln>
            <a:noFill/>
          </a:ln>
        </p:spPr>
        <p:txBody>
          <a:bodyPr anchor="ctr"/>
          <a:lstStyle/>
          <a:p>
            <a:pPr>
              <a:lnSpc>
                <a:spcPct val="100000"/>
              </a:lnSpc>
            </a:pPr>
            <a:fld id="{FA2AC661-DA9D-40DC-8A34-601D015B6C0D}"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6553080" y="6243480"/>
            <a:ext cx="21330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CDF90E8C-B4D7-45EA-9436-C877B9FDBFD9}" type="slidenum">
              <a:rPr lang="en-US" sz="1400" b="0" strike="noStrike" spc="-1">
                <a:solidFill>
                  <a:srgbClr val="000000"/>
                </a:solidFill>
                <a:latin typeface="Tahoma"/>
              </a:rPr>
              <a:t>21</a:t>
            </a:fld>
            <a:endParaRPr lang="en-US" sz="1400" b="0" strike="noStrike" spc="-1">
              <a:latin typeface="Arial"/>
            </a:endParaRPr>
          </a:p>
        </p:txBody>
      </p:sp>
      <p:sp>
        <p:nvSpPr>
          <p:cNvPr id="214" name="CustomShape 2"/>
          <p:cNvSpPr/>
          <p:nvPr/>
        </p:nvSpPr>
        <p:spPr>
          <a:xfrm>
            <a:off x="0" y="103320"/>
            <a:ext cx="9143280" cy="73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Server benchmarks</a:t>
            </a:r>
            <a:endParaRPr lang="en-US" sz="3200" b="0" strike="noStrike" spc="-1">
              <a:latin typeface="Arial"/>
            </a:endParaRPr>
          </a:p>
        </p:txBody>
      </p:sp>
      <p:sp>
        <p:nvSpPr>
          <p:cNvPr id="215" name="CustomShape 3"/>
          <p:cNvSpPr/>
          <p:nvPr/>
        </p:nvSpPr>
        <p:spPr>
          <a:xfrm>
            <a:off x="457200" y="914400"/>
            <a:ext cx="8686080" cy="53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SPECrate</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0" strike="noStrike" spc="-1">
                <a:solidFill>
                  <a:srgbClr val="000000"/>
                </a:solidFill>
                <a:latin typeface="Times New Roman"/>
              </a:rPr>
              <a:t>Not the most reliable measure: run a copy of the same SPEC application on each processor and report </a:t>
            </a:r>
            <a:r>
              <a:rPr lang="en-US" sz="2400" b="1" strike="noStrike" spc="-1">
                <a:solidFill>
                  <a:srgbClr val="000000"/>
                </a:solidFill>
                <a:latin typeface="Times New Roman"/>
              </a:rPr>
              <a:t>average number of jobs finished per unit time</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SPECSFS</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0" strike="noStrike" spc="-1">
                <a:solidFill>
                  <a:srgbClr val="000000"/>
                </a:solidFill>
                <a:latin typeface="Times New Roman"/>
              </a:rPr>
              <a:t>Tests the performance  using a series of file server requests; measures </a:t>
            </a:r>
            <a:r>
              <a:rPr lang="en-US" sz="2400" b="1" strike="noStrike" spc="-1">
                <a:solidFill>
                  <a:srgbClr val="000000"/>
                </a:solidFill>
                <a:latin typeface="Times New Roman"/>
              </a:rPr>
              <a:t>CPU, disk and network throughput; </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SPECWeb</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0" strike="noStrike" spc="-1">
                <a:solidFill>
                  <a:srgbClr val="000000"/>
                </a:solidFill>
                <a:latin typeface="Times New Roman"/>
              </a:rPr>
              <a:t>Web server benchmark; simulates multiple clients requesting both </a:t>
            </a:r>
            <a:r>
              <a:rPr lang="en-US" sz="2400" b="1" strike="noStrike" spc="-1">
                <a:solidFill>
                  <a:srgbClr val="000000"/>
                </a:solidFill>
                <a:latin typeface="Times New Roman"/>
              </a:rPr>
              <a:t>static and dynamic pages from a server; also clients can upload data on the server</a:t>
            </a:r>
            <a:endParaRPr lang="en-US" sz="2400" b="0" strike="noStrike" spc="-1">
              <a:latin typeface="Arial"/>
            </a:endParaRPr>
          </a:p>
          <a:p>
            <a:pPr marL="457200" algn="just">
              <a:lnSpc>
                <a:spcPct val="90000"/>
              </a:lnSpc>
            </a:pPr>
            <a:endParaRPr lang="en-US" sz="2400" b="0" strike="noStrike" spc="-1">
              <a:latin typeface="Arial"/>
            </a:endParaRPr>
          </a:p>
        </p:txBody>
      </p:sp>
      <p:sp>
        <p:nvSpPr>
          <p:cNvPr id="216" name="TextShape 4"/>
          <p:cNvSpPr txBox="1"/>
          <p:nvPr/>
        </p:nvSpPr>
        <p:spPr>
          <a:xfrm>
            <a:off x="457200" y="6356520"/>
            <a:ext cx="2133360" cy="364680"/>
          </a:xfrm>
          <a:prstGeom prst="rect">
            <a:avLst/>
          </a:prstGeom>
          <a:noFill/>
          <a:ln>
            <a:noFill/>
          </a:ln>
        </p:spPr>
        <p:txBody>
          <a:bodyPr anchor="ctr"/>
          <a:lstStyle/>
          <a:p>
            <a:pPr>
              <a:lnSpc>
                <a:spcPct val="100000"/>
              </a:lnSpc>
            </a:pPr>
            <a:fld id="{8B73CD77-0464-4CD7-873B-10AAF48EFC43}"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6553080" y="6243480"/>
            <a:ext cx="21330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1161FB97-5693-4D70-BC24-7793916C2312}" type="slidenum">
              <a:rPr lang="en-US" sz="1400" b="0" strike="noStrike" spc="-1">
                <a:solidFill>
                  <a:srgbClr val="000000"/>
                </a:solidFill>
                <a:latin typeface="Tahoma"/>
              </a:rPr>
              <a:t>22</a:t>
            </a:fld>
            <a:endParaRPr lang="en-US" sz="1400" b="0" strike="noStrike" spc="-1">
              <a:latin typeface="Arial"/>
            </a:endParaRPr>
          </a:p>
        </p:txBody>
      </p:sp>
      <p:sp>
        <p:nvSpPr>
          <p:cNvPr id="218" name="CustomShape 2"/>
          <p:cNvSpPr/>
          <p:nvPr/>
        </p:nvSpPr>
        <p:spPr>
          <a:xfrm>
            <a:off x="0" y="103320"/>
            <a:ext cx="9143280" cy="73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Server benchmarks</a:t>
            </a:r>
            <a:endParaRPr lang="en-US" sz="3200" b="0" strike="noStrike" spc="-1">
              <a:latin typeface="Arial"/>
            </a:endParaRPr>
          </a:p>
        </p:txBody>
      </p:sp>
      <p:sp>
        <p:nvSpPr>
          <p:cNvPr id="219" name="CustomShape 3"/>
          <p:cNvSpPr/>
          <p:nvPr/>
        </p:nvSpPr>
        <p:spPr>
          <a:xfrm>
            <a:off x="457200" y="1008000"/>
            <a:ext cx="8686080" cy="56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90000"/>
              </a:lnSpc>
              <a:buClr>
                <a:srgbClr val="000000"/>
              </a:buClr>
              <a:buSzPct val="60000"/>
              <a:buFont typeface="Wingdings" charset="2"/>
              <a:buChar char=""/>
            </a:pPr>
            <a:r>
              <a:rPr lang="en-US" sz="2400" b="0" strike="noStrike" spc="-1">
                <a:solidFill>
                  <a:srgbClr val="000000"/>
                </a:solidFill>
                <a:latin typeface="Times New Roman"/>
              </a:rPr>
              <a:t>Transaction processing (TP)</a:t>
            </a:r>
            <a:endParaRPr lang="en-US" sz="2400" b="0" strike="noStrike" spc="-1">
              <a:latin typeface="Arial"/>
            </a:endParaRPr>
          </a:p>
          <a:p>
            <a:pPr marL="457200" lvl="1" indent="-216000">
              <a:lnSpc>
                <a:spcPct val="90000"/>
              </a:lnSpc>
              <a:buClr>
                <a:srgbClr val="000000"/>
              </a:buClr>
              <a:buSzPct val="55000"/>
              <a:buFont typeface="Wingdings" charset="2"/>
              <a:buChar char=""/>
            </a:pPr>
            <a:r>
              <a:rPr lang="en-US" sz="2400" b="0" strike="noStrike" spc="-1">
                <a:solidFill>
                  <a:srgbClr val="000000"/>
                </a:solidFill>
                <a:latin typeface="Times New Roman"/>
              </a:rPr>
              <a:t>Probably the most widely used benchmark in server community</a:t>
            </a:r>
            <a:endParaRPr lang="en-US" sz="2400" b="0" strike="noStrike" spc="-1">
              <a:latin typeface="Arial"/>
            </a:endParaRPr>
          </a:p>
          <a:p>
            <a:pPr marL="457200" lvl="1" indent="-216000">
              <a:lnSpc>
                <a:spcPct val="90000"/>
              </a:lnSpc>
              <a:buClr>
                <a:srgbClr val="000000"/>
              </a:buClr>
              <a:buSzPct val="55000"/>
              <a:buFont typeface="Wingdings" charset="2"/>
              <a:buChar char=""/>
            </a:pPr>
            <a:r>
              <a:rPr lang="en-US" sz="2400" b="0" strike="noStrike" spc="-1">
                <a:solidFill>
                  <a:srgbClr val="000000"/>
                </a:solidFill>
                <a:latin typeface="Times New Roman"/>
              </a:rPr>
              <a:t>Measures database access and update throughput of a server</a:t>
            </a:r>
            <a:endParaRPr lang="en-US" sz="2400" b="0" strike="noStrike" spc="-1">
              <a:latin typeface="Arial"/>
            </a:endParaRPr>
          </a:p>
          <a:p>
            <a:pPr marL="457200" lvl="1" indent="-216000">
              <a:lnSpc>
                <a:spcPct val="90000"/>
              </a:lnSpc>
              <a:buClr>
                <a:srgbClr val="000000"/>
              </a:buClr>
              <a:buSzPct val="55000"/>
              <a:buFont typeface="Wingdings" charset="2"/>
              <a:buChar char=""/>
            </a:pPr>
            <a:r>
              <a:rPr lang="en-US" sz="2400" b="0" strike="noStrike" spc="-1">
                <a:solidFill>
                  <a:srgbClr val="000000"/>
                </a:solidFill>
                <a:latin typeface="Times New Roman"/>
              </a:rPr>
              <a:t>Simple examples: airline reservation, bank ATM</a:t>
            </a:r>
            <a:endParaRPr lang="en-US" sz="2400" b="0" strike="noStrike" spc="-1">
              <a:latin typeface="Arial"/>
            </a:endParaRPr>
          </a:p>
          <a:p>
            <a:pPr marL="457200">
              <a:lnSpc>
                <a:spcPct val="90000"/>
              </a:lnSpc>
            </a:pPr>
            <a:r>
              <a:rPr lang="en-US" sz="2400" b="0" strike="noStrike" spc="-1">
                <a:solidFill>
                  <a:srgbClr val="000000"/>
                </a:solidFill>
                <a:latin typeface="Times New Roman"/>
              </a:rPr>
              <a:t>     TPC-A-1985</a:t>
            </a:r>
            <a:endParaRPr lang="en-US" sz="2400" b="0" strike="noStrike" spc="-1">
              <a:latin typeface="Arial"/>
            </a:endParaRPr>
          </a:p>
          <a:p>
            <a:pPr marL="457200">
              <a:lnSpc>
                <a:spcPct val="90000"/>
              </a:lnSpc>
            </a:pPr>
            <a:r>
              <a:rPr lang="en-US" sz="2400" b="0" strike="noStrike" spc="-1">
                <a:solidFill>
                  <a:srgbClr val="000000"/>
                </a:solidFill>
                <a:latin typeface="Times New Roman"/>
              </a:rPr>
              <a:t>     TPC-C-1992</a:t>
            </a:r>
            <a:endParaRPr lang="en-US" sz="2400" b="0" strike="noStrike" spc="-1">
              <a:latin typeface="Arial"/>
            </a:endParaRPr>
          </a:p>
          <a:p>
            <a:pPr marL="457200">
              <a:lnSpc>
                <a:spcPct val="90000"/>
              </a:lnSpc>
            </a:pPr>
            <a:r>
              <a:rPr lang="en-US" sz="2400" b="0" strike="noStrike" spc="-1">
                <a:solidFill>
                  <a:srgbClr val="000000"/>
                </a:solidFill>
                <a:latin typeface="Times New Roman"/>
              </a:rPr>
              <a:t>     TPC-H-Model adhoc decision</a:t>
            </a:r>
            <a:endParaRPr lang="en-US" sz="2400" b="0" strike="noStrike" spc="-1">
              <a:latin typeface="Arial"/>
            </a:endParaRPr>
          </a:p>
          <a:p>
            <a:pPr marL="457200">
              <a:lnSpc>
                <a:spcPct val="90000"/>
              </a:lnSpc>
            </a:pPr>
            <a:r>
              <a:rPr lang="en-US" sz="2400" b="0" strike="noStrike" spc="-1">
                <a:solidFill>
                  <a:srgbClr val="000000"/>
                </a:solidFill>
                <a:latin typeface="Times New Roman"/>
              </a:rPr>
              <a:t>     TPC-W –Transactional Web benchmark</a:t>
            </a:r>
            <a:endParaRPr lang="en-US" sz="2400" b="0" strike="noStrike" spc="-1">
              <a:latin typeface="Arial"/>
            </a:endParaRPr>
          </a:p>
          <a:p>
            <a:pPr marL="457200">
              <a:lnSpc>
                <a:spcPct val="90000"/>
              </a:lnSpc>
            </a:pPr>
            <a:r>
              <a:rPr lang="en-US" sz="2400" b="0" strike="noStrike" spc="-1">
                <a:solidFill>
                  <a:srgbClr val="000000"/>
                </a:solidFill>
                <a:latin typeface="Times New Roman"/>
              </a:rPr>
              <a:t>     TPC-App-Application Server bechmark.</a:t>
            </a:r>
            <a:endParaRPr lang="en-US" sz="2400" b="0" strike="noStrike" spc="-1">
              <a:latin typeface="Arial"/>
            </a:endParaRPr>
          </a:p>
          <a:p>
            <a:pPr marL="457200">
              <a:lnSpc>
                <a:spcPct val="90000"/>
              </a:lnSpc>
            </a:pPr>
            <a:endParaRPr lang="en-US" sz="2400" b="0" strike="noStrike" spc="-1">
              <a:latin typeface="Arial"/>
            </a:endParaRPr>
          </a:p>
          <a:p>
            <a:pPr marL="457200">
              <a:lnSpc>
                <a:spcPct val="90000"/>
              </a:lnSpc>
            </a:pPr>
            <a:r>
              <a:rPr lang="en-US" sz="2400" b="1" strike="noStrike" spc="-1">
                <a:solidFill>
                  <a:srgbClr val="333399"/>
                </a:solidFill>
                <a:latin typeface="Times New Roman"/>
              </a:rPr>
              <a:t>Embedded sector</a:t>
            </a:r>
            <a:endParaRPr lang="en-US" sz="2400" b="0" strike="noStrike" spc="-1">
              <a:latin typeface="Arial"/>
            </a:endParaRPr>
          </a:p>
          <a:p>
            <a:pPr marL="457200" lvl="1" indent="-216000">
              <a:lnSpc>
                <a:spcPct val="90000"/>
              </a:lnSpc>
              <a:buClr>
                <a:srgbClr val="000000"/>
              </a:buClr>
              <a:buSzPct val="55000"/>
              <a:buFont typeface="Wingdings" charset="2"/>
              <a:buChar char=""/>
            </a:pPr>
            <a:r>
              <a:rPr lang="en-US" sz="2400" b="0" strike="noStrike" spc="-1">
                <a:solidFill>
                  <a:srgbClr val="000000"/>
                </a:solidFill>
                <a:latin typeface="Times New Roman"/>
              </a:rPr>
              <a:t>EEMBC (Embedded Microprocessor Benchmark Consortium)</a:t>
            </a:r>
            <a:endParaRPr lang="en-US" sz="2400" b="0" strike="noStrike" spc="-1">
              <a:latin typeface="Arial"/>
            </a:endParaRPr>
          </a:p>
          <a:p>
            <a:pPr marL="457200">
              <a:lnSpc>
                <a:spcPct val="9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Summarizing Performance Results</a:t>
            </a:r>
          </a:p>
        </p:txBody>
      </p:sp>
      <p:sp>
        <p:nvSpPr>
          <p:cNvPr id="221" name="TextShape 2"/>
          <p:cNvSpPr txBox="1"/>
          <p:nvPr/>
        </p:nvSpPr>
        <p:spPr>
          <a:xfrm>
            <a:off x="428760" y="1500120"/>
            <a:ext cx="8229240" cy="4096800"/>
          </a:xfrm>
          <a:prstGeom prst="rect">
            <a:avLst/>
          </a:prstGeom>
          <a:noFill/>
          <a:ln>
            <a:noFill/>
          </a:ln>
        </p:spPr>
        <p:txBody>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Times New Roman"/>
              </a:rPr>
              <a:t>A is 10 times faster than B for program p1.</a:t>
            </a:r>
            <a:endParaRPr lang="en-US" sz="2000" b="0" strike="noStrike" spc="-1">
              <a:solidFill>
                <a:srgbClr val="000000"/>
              </a:solidFill>
              <a:latin typeface="Calibri"/>
            </a:endParaRPr>
          </a:p>
          <a:p>
            <a:pPr marL="343080" indent="-342720">
              <a:lnSpc>
                <a:spcPct val="100000"/>
              </a:lnSpc>
              <a:spcBef>
                <a:spcPts val="400"/>
              </a:spcBef>
              <a:buClr>
                <a:srgbClr val="000000"/>
              </a:buClr>
              <a:buFont typeface="Arial"/>
              <a:buChar char="•"/>
            </a:pPr>
            <a:r>
              <a:rPr lang="en-US" sz="2000" b="0" strike="noStrike" spc="-1">
                <a:solidFill>
                  <a:srgbClr val="000000"/>
                </a:solidFill>
                <a:latin typeface="Times New Roman"/>
              </a:rPr>
              <a:t>B is 10 times faster than A for program p2.</a:t>
            </a:r>
            <a:endParaRPr lang="en-US" sz="2000" b="0" strike="noStrike" spc="-1">
              <a:solidFill>
                <a:srgbClr val="000000"/>
              </a:solidFill>
              <a:latin typeface="Calibri"/>
            </a:endParaRPr>
          </a:p>
          <a:p>
            <a:pPr marL="343080" indent="-342720">
              <a:lnSpc>
                <a:spcPct val="100000"/>
              </a:lnSpc>
              <a:spcBef>
                <a:spcPts val="400"/>
              </a:spcBef>
              <a:buClr>
                <a:srgbClr val="000000"/>
              </a:buClr>
              <a:buFont typeface="Arial"/>
              <a:buChar char="•"/>
            </a:pPr>
            <a:r>
              <a:rPr lang="en-US" sz="2000" b="0" strike="noStrike" spc="-1">
                <a:solidFill>
                  <a:srgbClr val="000000"/>
                </a:solidFill>
                <a:latin typeface="Times New Roman"/>
              </a:rPr>
              <a:t>A is 20 times faster than C for program p1.</a:t>
            </a:r>
            <a:endParaRPr lang="en-US" sz="2000" b="0" strike="noStrike" spc="-1">
              <a:solidFill>
                <a:srgbClr val="000000"/>
              </a:solidFill>
              <a:latin typeface="Calibri"/>
            </a:endParaRPr>
          </a:p>
          <a:p>
            <a:pPr marL="343080" indent="-342720">
              <a:lnSpc>
                <a:spcPct val="100000"/>
              </a:lnSpc>
              <a:spcBef>
                <a:spcPts val="400"/>
              </a:spcBef>
              <a:buClr>
                <a:srgbClr val="000000"/>
              </a:buClr>
              <a:buFont typeface="Arial"/>
              <a:buChar char="•"/>
            </a:pPr>
            <a:r>
              <a:rPr lang="en-US" sz="2000" b="0" strike="noStrike" spc="-1">
                <a:solidFill>
                  <a:srgbClr val="000000"/>
                </a:solidFill>
                <a:latin typeface="Times New Roman"/>
              </a:rPr>
              <a:t>C is 50 times faster than A for program p2.</a:t>
            </a:r>
            <a:endParaRPr lang="en-US" sz="2000" b="0" strike="noStrike" spc="-1">
              <a:solidFill>
                <a:srgbClr val="000000"/>
              </a:solidFill>
              <a:latin typeface="Calibri"/>
            </a:endParaRPr>
          </a:p>
          <a:p>
            <a:pPr marL="343080" indent="-342720">
              <a:lnSpc>
                <a:spcPct val="100000"/>
              </a:lnSpc>
              <a:spcBef>
                <a:spcPts val="400"/>
              </a:spcBef>
              <a:buClr>
                <a:srgbClr val="000000"/>
              </a:buClr>
              <a:buFont typeface="Arial"/>
              <a:buChar char="•"/>
            </a:pPr>
            <a:r>
              <a:rPr lang="en-US" sz="2000" b="0" strike="noStrike" spc="-1">
                <a:solidFill>
                  <a:srgbClr val="000000"/>
                </a:solidFill>
                <a:latin typeface="Times New Roman"/>
              </a:rPr>
              <a:t>B is 2 times faster than C for program p1.</a:t>
            </a:r>
            <a:endParaRPr lang="en-US" sz="2000" b="0" strike="noStrike" spc="-1">
              <a:solidFill>
                <a:srgbClr val="000000"/>
              </a:solidFill>
              <a:latin typeface="Calibri"/>
            </a:endParaRPr>
          </a:p>
          <a:p>
            <a:pPr marL="343080" indent="-342720">
              <a:lnSpc>
                <a:spcPct val="100000"/>
              </a:lnSpc>
              <a:spcBef>
                <a:spcPts val="400"/>
              </a:spcBef>
              <a:buClr>
                <a:srgbClr val="000000"/>
              </a:buClr>
              <a:buFont typeface="Arial"/>
              <a:buChar char="•"/>
            </a:pPr>
            <a:r>
              <a:rPr lang="en-US" sz="2000" b="0" strike="noStrike" spc="-1">
                <a:solidFill>
                  <a:srgbClr val="000000"/>
                </a:solidFill>
                <a:latin typeface="Times New Roman"/>
              </a:rPr>
              <a:t>C is 5 times faster than C for program p1.</a:t>
            </a:r>
            <a:endParaRPr lang="en-US" sz="2000" b="0" strike="noStrike" spc="-1">
              <a:solidFill>
                <a:srgbClr val="000000"/>
              </a:solidFill>
              <a:latin typeface="Calibri"/>
            </a:endParaRPr>
          </a:p>
          <a:p>
            <a:pPr>
              <a:lnSpc>
                <a:spcPct val="100000"/>
              </a:lnSpc>
              <a:spcBef>
                <a:spcPts val="641"/>
              </a:spcBef>
            </a:pPr>
            <a:endParaRPr lang="en-US" sz="2000" b="0" strike="noStrike" spc="-1">
              <a:solidFill>
                <a:srgbClr val="000000"/>
              </a:solidFill>
              <a:latin typeface="Calibri"/>
            </a:endParaRPr>
          </a:p>
        </p:txBody>
      </p:sp>
      <p:sp>
        <p:nvSpPr>
          <p:cNvPr id="222" name="TextShape 3"/>
          <p:cNvSpPr txBox="1"/>
          <p:nvPr/>
        </p:nvSpPr>
        <p:spPr>
          <a:xfrm>
            <a:off x="457200" y="6356520"/>
            <a:ext cx="2133360" cy="364680"/>
          </a:xfrm>
          <a:prstGeom prst="rect">
            <a:avLst/>
          </a:prstGeom>
          <a:noFill/>
          <a:ln>
            <a:noFill/>
          </a:ln>
        </p:spPr>
        <p:txBody>
          <a:bodyPr anchor="ctr"/>
          <a:lstStyle/>
          <a:p>
            <a:pPr>
              <a:lnSpc>
                <a:spcPct val="100000"/>
              </a:lnSpc>
            </a:pPr>
            <a:fld id="{335A6CA3-C778-4739-A8CB-84ACF1117F12}" type="datetime1">
              <a:rPr lang="en-US" sz="1200" b="0" strike="noStrike" spc="-1">
                <a:solidFill>
                  <a:srgbClr val="8B8B8B"/>
                </a:solidFill>
                <a:latin typeface="Calibri"/>
              </a:rPr>
              <a:t>8/10/2018</a:t>
            </a:fld>
            <a:endParaRPr lang="en-US" sz="1200" b="0" strike="noStrike" spc="-1">
              <a:latin typeface="Times New Roman"/>
            </a:endParaRPr>
          </a:p>
        </p:txBody>
      </p:sp>
      <p:pic>
        <p:nvPicPr>
          <p:cNvPr id="223" name="Picture 2"/>
          <p:cNvPicPr/>
          <p:nvPr/>
        </p:nvPicPr>
        <p:blipFill>
          <a:blip r:embed="rId2"/>
          <a:stretch/>
        </p:blipFill>
        <p:spPr>
          <a:xfrm>
            <a:off x="714240" y="3429000"/>
            <a:ext cx="8152920" cy="187596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457200" y="274680"/>
            <a:ext cx="8229240" cy="1142640"/>
          </a:xfrm>
          <a:prstGeom prst="rect">
            <a:avLst/>
          </a:prstGeom>
          <a:noFill/>
          <a:ln>
            <a:noFill/>
          </a:ln>
        </p:spPr>
        <p:txBody>
          <a:bodyPr anchor="ctr">
            <a:normAutofit fontScale="92500" lnSpcReduction="20000"/>
          </a:bodyPr>
          <a:lstStyle/>
          <a:p>
            <a:pPr algn="ctr">
              <a:lnSpc>
                <a:spcPct val="100000"/>
              </a:lnSpc>
            </a:pPr>
            <a:r>
              <a:rPr lang="en-US" sz="4400" b="0" strike="noStrike" spc="-1">
                <a:solidFill>
                  <a:srgbClr val="000000"/>
                </a:solidFill>
                <a:latin typeface="Calibri"/>
              </a:rPr>
              <a:t>Summarizing Performance Results:</a:t>
            </a:r>
            <a:r>
              <a:rPr lang="en-US" sz="4400" b="0" strike="noStrike" spc="-1">
                <a:solidFill>
                  <a:srgbClr val="000000"/>
                </a:solidFill>
                <a:latin typeface="Times New Roman"/>
              </a:rPr>
              <a:t> Arithmetic Mean</a:t>
            </a:r>
            <a:endParaRPr lang="en-US" sz="4400" b="0" strike="noStrike" spc="-1">
              <a:solidFill>
                <a:srgbClr val="000000"/>
              </a:solidFill>
              <a:latin typeface="Calibri"/>
            </a:endParaRPr>
          </a:p>
        </p:txBody>
      </p:sp>
      <p:sp>
        <p:nvSpPr>
          <p:cNvPr id="225" name="TextShape 2"/>
          <p:cNvSpPr txBox="1"/>
          <p:nvPr/>
        </p:nvSpPr>
        <p:spPr>
          <a:xfrm>
            <a:off x="457200" y="1600200"/>
            <a:ext cx="8229240" cy="4525560"/>
          </a:xfrm>
          <a:prstGeom prst="rect">
            <a:avLst/>
          </a:prstGeom>
          <a:noFill/>
          <a:ln>
            <a:noFill/>
          </a:ln>
        </p:spPr>
        <p:txBody>
          <a:bodyPr>
            <a:normAutofit/>
          </a:bodyPr>
          <a:lstStyle/>
          <a:p>
            <a:pPr marL="343080" indent="-342720" algn="just">
              <a:lnSpc>
                <a:spcPct val="100000"/>
              </a:lnSpc>
              <a:spcBef>
                <a:spcPts val="479"/>
              </a:spcBef>
              <a:buClr>
                <a:srgbClr val="000000"/>
              </a:buClr>
              <a:buFont typeface="Arial"/>
              <a:buChar char="•"/>
            </a:pPr>
            <a:r>
              <a:rPr lang="en-US" sz="2400" b="0" strike="noStrike" spc="-1">
                <a:solidFill>
                  <a:srgbClr val="000000"/>
                </a:solidFill>
                <a:latin typeface="Times New Roman"/>
              </a:rPr>
              <a:t>A straightforward approach to computing a summary result </a:t>
            </a:r>
            <a:endParaRPr lang="en-US" sz="2400" b="0" strike="noStrike" spc="-1">
              <a:solidFill>
                <a:srgbClr val="000000"/>
              </a:solidFill>
              <a:latin typeface="Calibri"/>
            </a:endParaRPr>
          </a:p>
          <a:p>
            <a:pPr marL="343080" indent="-342720" algn="just">
              <a:lnSpc>
                <a:spcPct val="100000"/>
              </a:lnSpc>
              <a:spcBef>
                <a:spcPts val="479"/>
              </a:spcBef>
              <a:buClr>
                <a:srgbClr val="000000"/>
              </a:buClr>
              <a:buFont typeface="Wingdings" charset="2"/>
              <a:buChar char=""/>
            </a:pPr>
            <a:r>
              <a:rPr lang="en-US" sz="2400" b="0" strike="noStrike" spc="-1">
                <a:solidFill>
                  <a:srgbClr val="000000"/>
                </a:solidFill>
                <a:latin typeface="Times New Roman"/>
              </a:rPr>
              <a:t>Compare the </a:t>
            </a:r>
            <a:r>
              <a:rPr lang="en-US" sz="2400" b="1" strike="noStrike" spc="-1">
                <a:solidFill>
                  <a:srgbClr val="000000"/>
                </a:solidFill>
                <a:latin typeface="Times New Roman"/>
              </a:rPr>
              <a:t>arithmetic means </a:t>
            </a:r>
            <a:r>
              <a:rPr lang="en-US" sz="2400" b="0" strike="noStrike" spc="-1">
                <a:solidFill>
                  <a:srgbClr val="000000"/>
                </a:solidFill>
                <a:latin typeface="Times New Roman"/>
              </a:rPr>
              <a:t>of the execution times of the programs.</a:t>
            </a:r>
            <a:endParaRPr lang="en-US" sz="2400" b="0" strike="noStrike" spc="-1">
              <a:solidFill>
                <a:srgbClr val="000000"/>
              </a:solidFill>
              <a:latin typeface="Calibri"/>
            </a:endParaRPr>
          </a:p>
          <a:p>
            <a:pPr marL="343080" indent="-342720" algn="just">
              <a:lnSpc>
                <a:spcPct val="100000"/>
              </a:lnSpc>
              <a:spcBef>
                <a:spcPts val="479"/>
              </a:spcBef>
            </a:pPr>
            <a:endParaRPr lang="en-US" sz="2400" b="0" strike="noStrike" spc="-1">
              <a:solidFill>
                <a:srgbClr val="000000"/>
              </a:solidFill>
              <a:latin typeface="Calibri"/>
            </a:endParaRPr>
          </a:p>
          <a:p>
            <a:pPr marL="343080" indent="-342720" algn="just">
              <a:lnSpc>
                <a:spcPct val="100000"/>
              </a:lnSpc>
              <a:spcBef>
                <a:spcPts val="479"/>
              </a:spcBef>
            </a:pPr>
            <a:endParaRPr lang="en-US" sz="2400" b="0" strike="noStrike" spc="-1">
              <a:solidFill>
                <a:srgbClr val="000000"/>
              </a:solidFill>
              <a:latin typeface="Calibri"/>
            </a:endParaRPr>
          </a:p>
          <a:p>
            <a:pPr marL="343080" indent="-342720" algn="just">
              <a:lnSpc>
                <a:spcPct val="100000"/>
              </a:lnSpc>
              <a:spcBef>
                <a:spcPts val="479"/>
              </a:spcBef>
            </a:pPr>
            <a:r>
              <a:rPr lang="en-US" sz="2400" b="0" strike="noStrike" spc="-1">
                <a:solidFill>
                  <a:srgbClr val="000000"/>
                </a:solidFill>
                <a:latin typeface="Times New Roman"/>
              </a:rPr>
              <a:t>Where Time</a:t>
            </a:r>
            <a:r>
              <a:rPr lang="en-US" sz="2000" b="0" strike="noStrike" spc="-1">
                <a:solidFill>
                  <a:srgbClr val="000000"/>
                </a:solidFill>
                <a:latin typeface="Times New Roman"/>
              </a:rPr>
              <a:t>i </a:t>
            </a:r>
            <a:r>
              <a:rPr lang="en-US" sz="1800" b="0" strike="noStrike" spc="-1">
                <a:solidFill>
                  <a:srgbClr val="000000"/>
                </a:solidFill>
                <a:latin typeface="Times New Roman"/>
              </a:rPr>
              <a:t> i</a:t>
            </a:r>
            <a:r>
              <a:rPr lang="en-US" sz="2000" b="0" strike="noStrike" spc="-1">
                <a:solidFill>
                  <a:srgbClr val="000000"/>
                </a:solidFill>
                <a:latin typeface="Times New Roman"/>
              </a:rPr>
              <a:t>s execution time of ith program and n is program.</a:t>
            </a:r>
            <a:endParaRPr lang="en-US" sz="2000" b="0" strike="noStrike" spc="-1">
              <a:solidFill>
                <a:srgbClr val="000000"/>
              </a:solidFill>
              <a:latin typeface="Calibri"/>
            </a:endParaRPr>
          </a:p>
          <a:p>
            <a:pPr algn="just">
              <a:lnSpc>
                <a:spcPct val="100000"/>
              </a:lnSpc>
              <a:spcBef>
                <a:spcPts val="479"/>
              </a:spcBef>
            </a:pPr>
            <a:endParaRPr lang="en-US" sz="2000" b="0" strike="noStrike" spc="-1">
              <a:solidFill>
                <a:srgbClr val="000000"/>
              </a:solidFill>
              <a:latin typeface="Calibri"/>
            </a:endParaRPr>
          </a:p>
          <a:p>
            <a:pPr marL="343080" indent="-342720" algn="just">
              <a:lnSpc>
                <a:spcPct val="100000"/>
              </a:lnSpc>
              <a:spcBef>
                <a:spcPts val="479"/>
              </a:spcBef>
            </a:pPr>
            <a:endParaRPr lang="en-US" sz="2000" b="0" strike="noStrike" spc="-1">
              <a:solidFill>
                <a:srgbClr val="000000"/>
              </a:solidFill>
              <a:latin typeface="Calibri"/>
            </a:endParaRPr>
          </a:p>
        </p:txBody>
      </p:sp>
      <p:sp>
        <p:nvSpPr>
          <p:cNvPr id="226" name="TextShape 3"/>
          <p:cNvSpPr txBox="1"/>
          <p:nvPr/>
        </p:nvSpPr>
        <p:spPr>
          <a:xfrm>
            <a:off x="457200" y="6356520"/>
            <a:ext cx="2133360" cy="364680"/>
          </a:xfrm>
          <a:prstGeom prst="rect">
            <a:avLst/>
          </a:prstGeom>
          <a:noFill/>
          <a:ln>
            <a:noFill/>
          </a:ln>
        </p:spPr>
        <p:txBody>
          <a:bodyPr anchor="ctr"/>
          <a:lstStyle/>
          <a:p>
            <a:pPr>
              <a:lnSpc>
                <a:spcPct val="100000"/>
              </a:lnSpc>
            </a:pPr>
            <a:fld id="{1C1F4C58-EE13-49F4-B174-3BA4B6F3C63B}" type="datetime1">
              <a:rPr lang="en-US" sz="1200" b="0" strike="noStrike" spc="-1">
                <a:solidFill>
                  <a:srgbClr val="8B8B8B"/>
                </a:solidFill>
                <a:latin typeface="Calibri"/>
              </a:rPr>
              <a:t>8/10/2018</a:t>
            </a:fld>
            <a:endParaRPr lang="en-US" sz="1200" b="0" strike="noStrike" spc="-1">
              <a:latin typeface="Times New Roman"/>
            </a:endParaRPr>
          </a:p>
        </p:txBody>
      </p:sp>
      <p:pic>
        <p:nvPicPr>
          <p:cNvPr id="227" name="Picture 4"/>
          <p:cNvPicPr/>
          <p:nvPr/>
        </p:nvPicPr>
        <p:blipFill>
          <a:blip r:embed="rId2"/>
          <a:stretch/>
        </p:blipFill>
        <p:spPr>
          <a:xfrm>
            <a:off x="2500200" y="2428920"/>
            <a:ext cx="1928520" cy="121392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457200" y="274680"/>
            <a:ext cx="8229240" cy="1142640"/>
          </a:xfrm>
          <a:prstGeom prst="rect">
            <a:avLst/>
          </a:prstGeom>
          <a:noFill/>
          <a:ln>
            <a:noFill/>
          </a:ln>
        </p:spPr>
        <p:txBody>
          <a:bodyPr anchor="ctr">
            <a:normAutofit fontScale="92500" lnSpcReduction="20000"/>
          </a:bodyPr>
          <a:lstStyle/>
          <a:p>
            <a:pPr algn="ctr">
              <a:lnSpc>
                <a:spcPct val="100000"/>
              </a:lnSpc>
            </a:pPr>
            <a:r>
              <a:rPr lang="en-US" sz="4400" b="0" strike="noStrike" spc="-1">
                <a:solidFill>
                  <a:srgbClr val="000000"/>
                </a:solidFill>
                <a:latin typeface="Calibri"/>
              </a:rPr>
              <a:t>Summarizing Performance Results: SPEC RATIO</a:t>
            </a:r>
          </a:p>
        </p:txBody>
      </p:sp>
      <p:sp>
        <p:nvSpPr>
          <p:cNvPr id="229" name="TextShape 2"/>
          <p:cNvSpPr txBox="1"/>
          <p:nvPr/>
        </p:nvSpPr>
        <p:spPr>
          <a:xfrm>
            <a:off x="457200" y="1600200"/>
            <a:ext cx="8229240" cy="4525560"/>
          </a:xfrm>
          <a:prstGeom prst="rect">
            <a:avLst/>
          </a:prstGeom>
          <a:noFill/>
          <a:ln>
            <a:noFill/>
          </a:ln>
        </p:spPr>
        <p:txBody>
          <a:bodyPr/>
          <a:lstStyle/>
          <a:p>
            <a:pPr marL="343080" indent="-342720" algn="just">
              <a:lnSpc>
                <a:spcPct val="100000"/>
              </a:lnSpc>
              <a:spcBef>
                <a:spcPts val="479"/>
              </a:spcBef>
            </a:pPr>
            <a:endParaRPr lang="en-US" sz="3200" b="0" strike="noStrike" spc="-1">
              <a:solidFill>
                <a:srgbClr val="000000"/>
              </a:solidFill>
              <a:latin typeface="Calibri"/>
            </a:endParaRPr>
          </a:p>
          <a:p>
            <a:pPr marL="343080" indent="-342720" algn="just">
              <a:lnSpc>
                <a:spcPct val="100000"/>
              </a:lnSpc>
              <a:spcBef>
                <a:spcPts val="479"/>
              </a:spcBef>
              <a:buClr>
                <a:srgbClr val="000000"/>
              </a:buClr>
              <a:buSzPct val="60000"/>
              <a:buFont typeface="Wingdings" charset="2"/>
              <a:buChar char=""/>
            </a:pPr>
            <a:r>
              <a:rPr lang="en-US" sz="2400" b="0" strike="noStrike" spc="-1">
                <a:solidFill>
                  <a:srgbClr val="000000"/>
                </a:solidFill>
                <a:latin typeface="Times New Roman"/>
              </a:rPr>
              <a:t>A Benchmark Program is compiled and run on computer under test- note the running time</a:t>
            </a:r>
            <a:endParaRPr lang="en-US" sz="2400" b="0" strike="noStrike" spc="-1">
              <a:solidFill>
                <a:srgbClr val="000000"/>
              </a:solidFill>
              <a:latin typeface="Calibri"/>
            </a:endParaRPr>
          </a:p>
          <a:p>
            <a:pPr marL="343080" indent="-342720" algn="just">
              <a:lnSpc>
                <a:spcPct val="100000"/>
              </a:lnSpc>
              <a:spcBef>
                <a:spcPts val="479"/>
              </a:spcBef>
              <a:buClr>
                <a:srgbClr val="000000"/>
              </a:buClr>
              <a:buSzPct val="60000"/>
              <a:buFont typeface="Wingdings" charset="2"/>
              <a:buChar char=""/>
            </a:pPr>
            <a:r>
              <a:rPr lang="en-US" sz="2400" b="0" strike="noStrike" spc="-1">
                <a:solidFill>
                  <a:srgbClr val="000000"/>
                </a:solidFill>
                <a:latin typeface="Times New Roman"/>
              </a:rPr>
              <a:t>The same  program is compiled and run on a reference computer</a:t>
            </a:r>
            <a:endParaRPr lang="en-US" sz="2400" b="0" strike="noStrike" spc="-1">
              <a:solidFill>
                <a:srgbClr val="000000"/>
              </a:solidFill>
              <a:latin typeface="Calibri"/>
            </a:endParaRPr>
          </a:p>
          <a:p>
            <a:pPr marL="343080" indent="-342720" algn="just">
              <a:lnSpc>
                <a:spcPct val="100000"/>
              </a:lnSpc>
              <a:spcBef>
                <a:spcPts val="479"/>
              </a:spcBef>
              <a:buClr>
                <a:srgbClr val="000000"/>
              </a:buClr>
              <a:buSzPct val="60000"/>
              <a:buFont typeface="Wingdings" charset="2"/>
              <a:buChar char=""/>
            </a:pPr>
            <a:r>
              <a:rPr lang="en-US" sz="2400" b="0" strike="noStrike" spc="-1">
                <a:solidFill>
                  <a:srgbClr val="000000"/>
                </a:solidFill>
                <a:latin typeface="Times New Roman"/>
              </a:rPr>
              <a:t>Compute the SPEC ratio : </a:t>
            </a:r>
            <a:r>
              <a:rPr lang="en-US" sz="2400" b="1" strike="noStrike" spc="-1">
                <a:solidFill>
                  <a:srgbClr val="000000"/>
                </a:solidFill>
                <a:latin typeface="Times New Roman"/>
              </a:rPr>
              <a:t>SPEC ratio of 50 means comp</a:t>
            </a:r>
            <a:r>
              <a:rPr lang="en-US" sz="2400" b="0" strike="noStrike" spc="-1">
                <a:solidFill>
                  <a:srgbClr val="000000"/>
                </a:solidFill>
                <a:latin typeface="Times New Roman"/>
              </a:rPr>
              <a:t>. under test is 50 times faster than ref. comp. </a:t>
            </a:r>
            <a:endParaRPr lang="en-US" sz="2400" b="0" strike="noStrike" spc="-1">
              <a:solidFill>
                <a:srgbClr val="000000"/>
              </a:solidFill>
              <a:latin typeface="Calibri"/>
            </a:endParaRPr>
          </a:p>
          <a:p>
            <a:pPr marL="343080" indent="-342720">
              <a:lnSpc>
                <a:spcPct val="100000"/>
              </a:lnSpc>
              <a:spcBef>
                <a:spcPts val="479"/>
              </a:spcBef>
            </a:pPr>
            <a:endParaRPr lang="en-US" sz="2400" b="0" strike="noStrike" spc="-1">
              <a:solidFill>
                <a:srgbClr val="000000"/>
              </a:solidFill>
              <a:latin typeface="Calibri"/>
            </a:endParaRPr>
          </a:p>
          <a:p>
            <a:pPr algn="just">
              <a:lnSpc>
                <a:spcPct val="100000"/>
              </a:lnSpc>
              <a:spcBef>
                <a:spcPts val="479"/>
              </a:spcBef>
            </a:pPr>
            <a:endParaRPr lang="en-US" sz="2400" b="0" strike="noStrike" spc="-1">
              <a:solidFill>
                <a:srgbClr val="000000"/>
              </a:solidFill>
              <a:latin typeface="Calibri"/>
            </a:endParaRPr>
          </a:p>
          <a:p>
            <a:pPr algn="just">
              <a:lnSpc>
                <a:spcPct val="100000"/>
              </a:lnSpc>
              <a:spcBef>
                <a:spcPts val="479"/>
              </a:spcBef>
            </a:pP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p:txBody>
      </p:sp>
      <p:sp>
        <p:nvSpPr>
          <p:cNvPr id="230" name="TextShape 3"/>
          <p:cNvSpPr txBox="1"/>
          <p:nvPr/>
        </p:nvSpPr>
        <p:spPr>
          <a:xfrm>
            <a:off x="457200" y="6356520"/>
            <a:ext cx="2133360" cy="364680"/>
          </a:xfrm>
          <a:prstGeom prst="rect">
            <a:avLst/>
          </a:prstGeom>
          <a:noFill/>
          <a:ln>
            <a:noFill/>
          </a:ln>
        </p:spPr>
        <p:txBody>
          <a:bodyPr anchor="ctr"/>
          <a:lstStyle/>
          <a:p>
            <a:pPr>
              <a:lnSpc>
                <a:spcPct val="100000"/>
              </a:lnSpc>
            </a:pPr>
            <a:fld id="{49EE7E47-25A0-4EB8-8AB1-1EB7EFC4E8B7}" type="datetime1">
              <a:rPr lang="en-US" sz="1200" b="0" strike="noStrike" spc="-1">
                <a:solidFill>
                  <a:srgbClr val="8B8B8B"/>
                </a:solidFill>
                <a:latin typeface="Calibri"/>
              </a:rPr>
              <a:t>8/10/2018</a:t>
            </a:fld>
            <a:endParaRPr lang="en-US" sz="1200" b="0" strike="noStrike" spc="-1">
              <a:latin typeface="Times New Roman"/>
            </a:endParaRPr>
          </a:p>
        </p:txBody>
      </p:sp>
      <p:sp>
        <p:nvSpPr>
          <p:cNvPr id="231" name="CustomShape 4"/>
          <p:cNvSpPr/>
          <p:nvPr/>
        </p:nvSpPr>
        <p:spPr>
          <a:xfrm>
            <a:off x="4214880" y="5286240"/>
            <a:ext cx="45716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rPr>
              <a:t>Where,</a:t>
            </a:r>
            <a:endParaRPr lang="en-US" sz="1800" b="0" strike="noStrike" spc="-1">
              <a:latin typeface="Arial"/>
            </a:endParaRPr>
          </a:p>
          <a:p>
            <a:pPr>
              <a:lnSpc>
                <a:spcPct val="100000"/>
              </a:lnSpc>
            </a:pPr>
            <a:r>
              <a:rPr lang="en-US" sz="1800" b="0" strike="noStrike" spc="-1">
                <a:solidFill>
                  <a:srgbClr val="000000"/>
                </a:solidFill>
                <a:latin typeface="Arial"/>
              </a:rPr>
              <a:t>n – number of pgms in the suite</a:t>
            </a:r>
            <a:endParaRPr lang="en-US" sz="1800" b="0" strike="noStrike" spc="-1">
              <a:latin typeface="Arial"/>
            </a:endParaRPr>
          </a:p>
          <a:p>
            <a:pPr>
              <a:lnSpc>
                <a:spcPct val="100000"/>
              </a:lnSpc>
            </a:pPr>
            <a:r>
              <a:rPr lang="en-US" sz="1800" b="0" strike="noStrike" spc="-1">
                <a:solidFill>
                  <a:srgbClr val="000000"/>
                </a:solidFill>
                <a:latin typeface="Arial"/>
              </a:rPr>
              <a:t>SPECi – ratio for the pgm i in the suite</a:t>
            </a:r>
            <a:endParaRPr lang="en-US" sz="1800" b="0" strike="noStrike" spc="-1">
              <a:latin typeface="Arial"/>
            </a:endParaRPr>
          </a:p>
        </p:txBody>
      </p:sp>
      <p:pic>
        <p:nvPicPr>
          <p:cNvPr id="232" name="Picture 2"/>
          <p:cNvPicPr/>
          <p:nvPr/>
        </p:nvPicPr>
        <p:blipFill>
          <a:blip r:embed="rId2"/>
          <a:stretch/>
        </p:blipFill>
        <p:spPr>
          <a:xfrm>
            <a:off x="1285920" y="4714920"/>
            <a:ext cx="2742840" cy="131400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676440" y="1305000"/>
            <a:ext cx="8249400" cy="201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buClr>
                <a:srgbClr val="000000"/>
              </a:buClr>
              <a:buSzPct val="60000"/>
              <a:buFont typeface="Wingdings" charset="2"/>
              <a:buChar char=""/>
            </a:pPr>
            <a:r>
              <a:rPr lang="en-US" sz="2400" b="0" strike="noStrike" spc="-1">
                <a:solidFill>
                  <a:srgbClr val="000000"/>
                </a:solidFill>
                <a:latin typeface="Times New Roman"/>
              </a:rPr>
              <a:t>SPECRatio of computer A on a benchmark was 1.25 times higher than computer B</a:t>
            </a:r>
            <a:endParaRPr lang="en-US" sz="2400" b="0" strike="noStrike" spc="-1">
              <a:latin typeface="Arial"/>
            </a:endParaRPr>
          </a:p>
        </p:txBody>
      </p:sp>
      <p:sp>
        <p:nvSpPr>
          <p:cNvPr id="234" name="CustomShape 2"/>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441CBA00-1217-4BD6-B573-E88330016B19}" type="slidenum">
              <a:rPr lang="en-US" sz="1400" b="0" strike="noStrike" spc="-1">
                <a:solidFill>
                  <a:srgbClr val="000000"/>
                </a:solidFill>
                <a:latin typeface="Tahoma"/>
              </a:rPr>
              <a:t>26</a:t>
            </a:fld>
            <a:endParaRPr lang="en-US" sz="1400" b="0" strike="noStrike" spc="-1">
              <a:latin typeface="Arial"/>
            </a:endParaRPr>
          </a:p>
        </p:txBody>
      </p:sp>
      <p:sp>
        <p:nvSpPr>
          <p:cNvPr id="235" name="CustomShape 3"/>
          <p:cNvSpPr/>
          <p:nvPr/>
        </p:nvSpPr>
        <p:spPr>
          <a:xfrm>
            <a:off x="684360" y="5181480"/>
            <a:ext cx="8249400" cy="1494720"/>
          </a:xfrm>
          <a:prstGeom prst="rect">
            <a:avLst/>
          </a:prstGeom>
          <a:noFill/>
          <a:ln w="9360">
            <a:noFill/>
          </a:ln>
        </p:spPr>
        <p:style>
          <a:lnRef idx="0">
            <a:scrgbClr r="0" g="0" b="0"/>
          </a:lnRef>
          <a:fillRef idx="0">
            <a:scrgbClr r="0" g="0" b="0"/>
          </a:fillRef>
          <a:effectRef idx="0">
            <a:scrgbClr r="0" g="0" b="0"/>
          </a:effectRef>
          <a:fontRef idx="minor"/>
        </p:style>
      </p:sp>
      <p:sp>
        <p:nvSpPr>
          <p:cNvPr id="236" name="CustomShape 4"/>
          <p:cNvSpPr/>
          <p:nvPr/>
        </p:nvSpPr>
        <p:spPr>
          <a:xfrm>
            <a:off x="1135080" y="0"/>
            <a:ext cx="761616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Comparing and Sum. Per. (cont’d)</a:t>
            </a:r>
            <a:endParaRPr lang="en-US" sz="3200" b="0" strike="noStrike" spc="-1">
              <a:latin typeface="Arial"/>
            </a:endParaRPr>
          </a:p>
        </p:txBody>
      </p:sp>
      <p:sp>
        <p:nvSpPr>
          <p:cNvPr id="237" name="TextShape 5"/>
          <p:cNvSpPr txBox="1"/>
          <p:nvPr/>
        </p:nvSpPr>
        <p:spPr>
          <a:xfrm>
            <a:off x="457200" y="6356520"/>
            <a:ext cx="2133360" cy="364680"/>
          </a:xfrm>
          <a:prstGeom prst="rect">
            <a:avLst/>
          </a:prstGeom>
          <a:noFill/>
          <a:ln>
            <a:noFill/>
          </a:ln>
        </p:spPr>
        <p:txBody>
          <a:bodyPr anchor="ctr"/>
          <a:lstStyle/>
          <a:p>
            <a:pPr>
              <a:lnSpc>
                <a:spcPct val="100000"/>
              </a:lnSpc>
            </a:pPr>
            <a:fld id="{B0A0E596-6FBB-434B-9F7D-D1DB081D7FCC}"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 </a:t>
            </a:r>
          </a:p>
        </p:txBody>
      </p:sp>
      <p:sp>
        <p:nvSpPr>
          <p:cNvPr id="239"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Times New Roman"/>
              </a:rPr>
              <a:t>This means performance of computer A is 1.25 times higher than computer B</a:t>
            </a:r>
            <a:endParaRPr lang="en-US" sz="2400" b="0" strike="noStrike" spc="-1">
              <a:solidFill>
                <a:srgbClr val="000000"/>
              </a:solidFill>
              <a:latin typeface="Calibri"/>
            </a:endParaRPr>
          </a:p>
          <a:p>
            <a:pPr marL="343080" indent="-342720">
              <a:lnSpc>
                <a:spcPct val="100000"/>
              </a:lnSpc>
              <a:spcBef>
                <a:spcPts val="641"/>
              </a:spcBef>
            </a:pPr>
            <a:endParaRPr lang="en-US" sz="2400" b="0" strike="noStrike" spc="-1">
              <a:solidFill>
                <a:srgbClr val="000000"/>
              </a:solidFill>
              <a:latin typeface="Calibri"/>
            </a:endParaRPr>
          </a:p>
          <a:p>
            <a:pPr>
              <a:lnSpc>
                <a:spcPct val="100000"/>
              </a:lnSpc>
              <a:spcBef>
                <a:spcPts val="641"/>
              </a:spcBef>
            </a:pPr>
            <a:endParaRPr lang="en-US" sz="2400" b="0" strike="noStrike" spc="-1">
              <a:solidFill>
                <a:srgbClr val="000000"/>
              </a:solidFill>
              <a:latin typeface="Calibri"/>
            </a:endParaRPr>
          </a:p>
        </p:txBody>
      </p:sp>
      <p:sp>
        <p:nvSpPr>
          <p:cNvPr id="240" name="TextShape 3"/>
          <p:cNvSpPr txBox="1"/>
          <p:nvPr/>
        </p:nvSpPr>
        <p:spPr>
          <a:xfrm>
            <a:off x="457200" y="6356520"/>
            <a:ext cx="2133360" cy="364680"/>
          </a:xfrm>
          <a:prstGeom prst="rect">
            <a:avLst/>
          </a:prstGeom>
          <a:noFill/>
          <a:ln>
            <a:noFill/>
          </a:ln>
        </p:spPr>
        <p:txBody>
          <a:bodyPr anchor="ctr"/>
          <a:lstStyle/>
          <a:p>
            <a:pPr>
              <a:lnSpc>
                <a:spcPct val="100000"/>
              </a:lnSpc>
            </a:pPr>
            <a:fld id="{A69972C8-8F31-405D-86CF-FE5A2A9253D2}" type="datetime1">
              <a:rPr lang="en-US" sz="1200" b="0" strike="noStrike" spc="-1">
                <a:solidFill>
                  <a:srgbClr val="8B8B8B"/>
                </a:solidFill>
                <a:latin typeface="Calibri"/>
              </a:rPr>
              <a:t>8/10/2018</a:t>
            </a:fld>
            <a:endParaRPr lang="en-US" sz="1200" b="0" strike="noStrike" spc="-1">
              <a:latin typeface="Times New Roman"/>
            </a:endParaRPr>
          </a:p>
        </p:txBody>
      </p:sp>
      <p:pic>
        <p:nvPicPr>
          <p:cNvPr id="241" name="Picture 2"/>
          <p:cNvPicPr/>
          <p:nvPr/>
        </p:nvPicPr>
        <p:blipFill>
          <a:blip r:embed="rId2"/>
          <a:stretch/>
        </p:blipFill>
        <p:spPr>
          <a:xfrm>
            <a:off x="1285920" y="3143160"/>
            <a:ext cx="6733440" cy="121860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82F54E07-44F1-4509-91B9-E6C7934FBE4E}" type="slidenum">
              <a:rPr lang="en-US" sz="1400" b="0" strike="noStrike" spc="-1">
                <a:solidFill>
                  <a:srgbClr val="000000"/>
                </a:solidFill>
                <a:latin typeface="Tahoma"/>
              </a:rPr>
              <a:t>28</a:t>
            </a:fld>
            <a:endParaRPr lang="en-US" sz="1400" b="0" strike="noStrike" spc="-1">
              <a:latin typeface="Arial"/>
            </a:endParaRPr>
          </a:p>
        </p:txBody>
      </p:sp>
      <p:sp>
        <p:nvSpPr>
          <p:cNvPr id="243"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Quantitative Principles of Design</a:t>
            </a:r>
            <a:endParaRPr lang="en-US" sz="3200" b="0" strike="noStrike" spc="-1">
              <a:latin typeface="Arial"/>
            </a:endParaRPr>
          </a:p>
        </p:txBody>
      </p:sp>
      <p:sp>
        <p:nvSpPr>
          <p:cNvPr id="244" name="CustomShape 3"/>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endParaRPr lang="en-US" sz="1800" b="0" strike="noStrike" spc="-1">
              <a:latin typeface="Arial"/>
            </a:endParaRPr>
          </a:p>
          <a:p>
            <a:pPr indent="-216000">
              <a:lnSpc>
                <a:spcPct val="90000"/>
              </a:lnSpc>
              <a:buClr>
                <a:srgbClr val="000000"/>
              </a:buClr>
              <a:buSzPct val="60000"/>
              <a:buFont typeface="Wingdings" charset="2"/>
              <a:buChar char=""/>
            </a:pPr>
            <a:r>
              <a:rPr lang="en-US" sz="2400" b="1" strike="noStrike" spc="-1">
                <a:solidFill>
                  <a:srgbClr val="000000"/>
                </a:solidFill>
                <a:latin typeface="Times New Roman"/>
              </a:rPr>
              <a:t>Take the advantage of Parallism</a:t>
            </a:r>
            <a:endParaRPr lang="en-US" sz="2400" b="0" strike="noStrike" spc="-1">
              <a:latin typeface="Arial"/>
            </a:endParaRPr>
          </a:p>
          <a:p>
            <a:pPr indent="-216000">
              <a:lnSpc>
                <a:spcPct val="90000"/>
              </a:lnSpc>
              <a:buClr>
                <a:srgbClr val="000000"/>
              </a:buClr>
              <a:buSzPct val="60000"/>
              <a:buFont typeface="Wingdings" charset="2"/>
              <a:buChar char=""/>
            </a:pPr>
            <a:r>
              <a:rPr lang="en-US" sz="2400" b="0" strike="noStrike" spc="-1">
                <a:solidFill>
                  <a:srgbClr val="000000"/>
                </a:solidFill>
                <a:latin typeface="Times New Roman"/>
              </a:rPr>
              <a:t>System Level</a:t>
            </a:r>
            <a:endParaRPr lang="en-US" sz="2400" b="0" strike="noStrike" spc="-1">
              <a:latin typeface="Arial"/>
            </a:endParaRPr>
          </a:p>
          <a:p>
            <a:pPr indent="-216000">
              <a:lnSpc>
                <a:spcPct val="90000"/>
              </a:lnSpc>
              <a:buClr>
                <a:srgbClr val="000000"/>
              </a:buClr>
              <a:buSzPct val="60000"/>
              <a:buFont typeface="Wingdings" charset="2"/>
              <a:buChar char=""/>
            </a:pPr>
            <a:r>
              <a:rPr lang="en-US" sz="2000" b="0" strike="noStrike" spc="-1">
                <a:solidFill>
                  <a:srgbClr val="000000"/>
                </a:solidFill>
                <a:latin typeface="Times New Roman"/>
              </a:rPr>
              <a:t>Multiple processor and multiple Disk,Memory:throughput,Scalabilty</a:t>
            </a:r>
            <a:endParaRPr lang="en-US" sz="2000" b="0" strike="noStrike" spc="-1">
              <a:latin typeface="Arial"/>
            </a:endParaRPr>
          </a:p>
          <a:p>
            <a:pPr indent="-216000">
              <a:lnSpc>
                <a:spcPct val="90000"/>
              </a:lnSpc>
              <a:buClr>
                <a:srgbClr val="000000"/>
              </a:buClr>
              <a:buSzPct val="60000"/>
              <a:buFont typeface="Wingdings" charset="2"/>
              <a:buChar char=""/>
            </a:pPr>
            <a:r>
              <a:rPr lang="en-US" sz="2400" b="0" strike="noStrike" spc="-1">
                <a:solidFill>
                  <a:srgbClr val="000000"/>
                </a:solidFill>
                <a:latin typeface="Times New Roman"/>
              </a:rPr>
              <a:t>Individual Processor Level</a:t>
            </a:r>
            <a:endParaRPr lang="en-US" sz="2400" b="0" strike="noStrike" spc="-1">
              <a:latin typeface="Arial"/>
            </a:endParaRPr>
          </a:p>
          <a:p>
            <a:pPr indent="-216000">
              <a:lnSpc>
                <a:spcPct val="90000"/>
              </a:lnSpc>
              <a:buClr>
                <a:srgbClr val="000000"/>
              </a:buClr>
              <a:buSzPct val="60000"/>
              <a:buFont typeface="Wingdings" charset="2"/>
              <a:buChar char=""/>
            </a:pPr>
            <a:r>
              <a:rPr lang="en-US" sz="2000" b="1" strike="noStrike" spc="-1">
                <a:solidFill>
                  <a:srgbClr val="000000"/>
                </a:solidFill>
                <a:latin typeface="Times New Roman"/>
              </a:rPr>
              <a:t>Through pipelining </a:t>
            </a:r>
            <a:r>
              <a:rPr lang="en-US" sz="2000" b="0" strike="noStrike" spc="-1">
                <a:solidFill>
                  <a:srgbClr val="000000"/>
                </a:solidFill>
                <a:latin typeface="Times New Roman"/>
              </a:rPr>
              <a:t>:Executing instruction compleltely or partially in parallel.</a:t>
            </a:r>
            <a:endParaRPr lang="en-US" sz="2000" b="0" strike="noStrike" spc="-1">
              <a:latin typeface="Arial"/>
            </a:endParaRPr>
          </a:p>
          <a:p>
            <a:pPr>
              <a:lnSpc>
                <a:spcPct val="90000"/>
              </a:lnSpc>
            </a:pPr>
            <a:endParaRPr lang="en-US" sz="2000" b="0" strike="noStrike" spc="-1">
              <a:latin typeface="Arial"/>
            </a:endParaRPr>
          </a:p>
          <a:p>
            <a:pPr indent="-216000">
              <a:lnSpc>
                <a:spcPct val="90000"/>
              </a:lnSpc>
              <a:buClr>
                <a:srgbClr val="000000"/>
              </a:buClr>
              <a:buSzPct val="60000"/>
              <a:buFont typeface="Wingdings" charset="2"/>
              <a:buChar char=""/>
            </a:pPr>
            <a:r>
              <a:rPr lang="en-US" sz="2400" b="1" strike="noStrike" spc="-1">
                <a:solidFill>
                  <a:srgbClr val="000000"/>
                </a:solidFill>
                <a:latin typeface="Times New Roman"/>
              </a:rPr>
              <a:t>Prinicple of Locality</a:t>
            </a:r>
            <a:endParaRPr lang="en-US" sz="2400" b="0" strike="noStrike" spc="-1">
              <a:latin typeface="Arial"/>
            </a:endParaRPr>
          </a:p>
          <a:p>
            <a:pPr>
              <a:lnSpc>
                <a:spcPct val="90000"/>
              </a:lnSpc>
            </a:pPr>
            <a:r>
              <a:rPr lang="en-US" sz="2000" b="1" strike="noStrike" spc="-1">
                <a:solidFill>
                  <a:srgbClr val="000000"/>
                </a:solidFill>
                <a:latin typeface="Times New Roman"/>
              </a:rPr>
              <a:t>Rule of Thumb</a:t>
            </a:r>
            <a:r>
              <a:rPr lang="en-US" sz="2000" b="0" strike="noStrike" spc="-1">
                <a:solidFill>
                  <a:srgbClr val="000000"/>
                </a:solidFill>
                <a:latin typeface="Times New Roman"/>
              </a:rPr>
              <a:t>:Program spends 90% execution time in only 10% of Code</a:t>
            </a:r>
            <a:r>
              <a:rPr lang="en-US" sz="2400" b="0" strike="noStrike" spc="-1">
                <a:solidFill>
                  <a:srgbClr val="000000"/>
                </a:solidFill>
                <a:latin typeface="Times New Roman"/>
              </a:rPr>
              <a:t>.</a:t>
            </a:r>
            <a:endParaRPr lang="en-US" sz="2400" b="0" strike="noStrike" spc="-1">
              <a:latin typeface="Arial"/>
            </a:endParaRPr>
          </a:p>
          <a:p>
            <a:pPr indent="-216000">
              <a:lnSpc>
                <a:spcPct val="90000"/>
              </a:lnSpc>
              <a:buClr>
                <a:srgbClr val="000000"/>
              </a:buClr>
              <a:buSzPct val="60000"/>
              <a:buFont typeface="Wingdings" charset="2"/>
              <a:buChar char=""/>
            </a:pPr>
            <a:r>
              <a:rPr lang="en-US" sz="2000" b="0" strike="noStrike" spc="-1">
                <a:solidFill>
                  <a:srgbClr val="000000"/>
                </a:solidFill>
                <a:latin typeface="Times New Roman"/>
              </a:rPr>
              <a:t>Predict with accuracy what instruction and data are used in future </a:t>
            </a:r>
            <a:endParaRPr lang="en-US" sz="2000" b="0" strike="noStrike" spc="-1">
              <a:latin typeface="Arial"/>
            </a:endParaRPr>
          </a:p>
          <a:p>
            <a:pPr indent="-216000">
              <a:lnSpc>
                <a:spcPct val="90000"/>
              </a:lnSpc>
              <a:buClr>
                <a:srgbClr val="000000"/>
              </a:buClr>
              <a:buSzPct val="60000"/>
              <a:buFont typeface="Wingdings" charset="2"/>
              <a:buChar char=""/>
            </a:pPr>
            <a:r>
              <a:rPr lang="en-US" sz="2000" b="1" strike="noStrike" spc="-1">
                <a:solidFill>
                  <a:srgbClr val="000000"/>
                </a:solidFill>
                <a:latin typeface="Times New Roman"/>
              </a:rPr>
              <a:t>Temporal locality </a:t>
            </a:r>
            <a:r>
              <a:rPr lang="en-US" sz="2000" b="0" strike="noStrike" spc="-1">
                <a:solidFill>
                  <a:srgbClr val="000000"/>
                </a:solidFill>
                <a:latin typeface="Times New Roman"/>
              </a:rPr>
              <a:t>:recently acceses items likely to accesed in near fututre.</a:t>
            </a:r>
            <a:endParaRPr lang="en-US" sz="2000" b="0" strike="noStrike" spc="-1">
              <a:latin typeface="Arial"/>
            </a:endParaRPr>
          </a:p>
          <a:p>
            <a:pPr indent="-216000">
              <a:lnSpc>
                <a:spcPct val="90000"/>
              </a:lnSpc>
              <a:buClr>
                <a:srgbClr val="000000"/>
              </a:buClr>
              <a:buSzPct val="60000"/>
              <a:buFont typeface="Wingdings" charset="2"/>
              <a:buChar char=""/>
            </a:pPr>
            <a:r>
              <a:rPr lang="en-US" sz="2000" b="1" strike="noStrike" spc="-1">
                <a:solidFill>
                  <a:srgbClr val="000000"/>
                </a:solidFill>
                <a:latin typeface="Times New Roman"/>
              </a:rPr>
              <a:t>Spatial locality:</a:t>
            </a:r>
            <a:r>
              <a:rPr lang="en-US" sz="2000" b="0" strike="noStrike" spc="-1">
                <a:solidFill>
                  <a:srgbClr val="000000"/>
                </a:solidFill>
                <a:latin typeface="Times New Roman"/>
              </a:rPr>
              <a:t>Items</a:t>
            </a:r>
            <a:r>
              <a:rPr lang="en-US" sz="2000" b="1" strike="noStrike" spc="-1">
                <a:solidFill>
                  <a:srgbClr val="000000"/>
                </a:solidFill>
                <a:latin typeface="Times New Roman"/>
              </a:rPr>
              <a:t> </a:t>
            </a:r>
            <a:r>
              <a:rPr lang="en-US" sz="2000" b="0" strike="noStrike" spc="-1">
                <a:solidFill>
                  <a:srgbClr val="000000"/>
                </a:solidFill>
                <a:latin typeface="Times New Roman"/>
              </a:rPr>
              <a:t>whose address are near one another are tend to be referenced close together in time.</a:t>
            </a:r>
            <a:endParaRPr lang="en-US" sz="2000" b="0" strike="noStrike" spc="-1">
              <a:latin typeface="Arial"/>
            </a:endParaRPr>
          </a:p>
          <a:p>
            <a:pPr>
              <a:lnSpc>
                <a:spcPct val="90000"/>
              </a:lnSpc>
            </a:pPr>
            <a:endParaRPr lang="en-US" sz="2000" b="0" strike="noStrike" spc="-1">
              <a:latin typeface="Arial"/>
            </a:endParaRPr>
          </a:p>
        </p:txBody>
      </p:sp>
      <p:sp>
        <p:nvSpPr>
          <p:cNvPr id="245" name="TextShape 4"/>
          <p:cNvSpPr txBox="1"/>
          <p:nvPr/>
        </p:nvSpPr>
        <p:spPr>
          <a:xfrm>
            <a:off x="457200" y="6356520"/>
            <a:ext cx="2133360" cy="364680"/>
          </a:xfrm>
          <a:prstGeom prst="rect">
            <a:avLst/>
          </a:prstGeom>
          <a:noFill/>
          <a:ln>
            <a:noFill/>
          </a:ln>
        </p:spPr>
        <p:txBody>
          <a:bodyPr anchor="ctr"/>
          <a:lstStyle/>
          <a:p>
            <a:pPr>
              <a:lnSpc>
                <a:spcPct val="100000"/>
              </a:lnSpc>
            </a:pPr>
            <a:fld id="{C9862E13-06A9-4DC1-B29F-D86337C9FBE5}"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 </a:t>
            </a:r>
          </a:p>
        </p:txBody>
      </p:sp>
      <p:sp>
        <p:nvSpPr>
          <p:cNvPr id="247" name="TextShape 2"/>
          <p:cNvSpPr txBox="1"/>
          <p:nvPr/>
        </p:nvSpPr>
        <p:spPr>
          <a:xfrm>
            <a:off x="357120" y="785880"/>
            <a:ext cx="8229240" cy="45255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en-US" sz="2400" b="1" strike="noStrike" spc="-1">
                <a:solidFill>
                  <a:srgbClr val="000000"/>
                </a:solidFill>
                <a:latin typeface="Times New Roman"/>
              </a:rPr>
              <a:t>Focus on Common Sense:</a:t>
            </a:r>
            <a:endParaRPr lang="en-US" sz="2400" b="0" strike="noStrike" spc="-1">
              <a:solidFill>
                <a:srgbClr val="000000"/>
              </a:solidFill>
              <a:latin typeface="Calibri"/>
            </a:endParaRPr>
          </a:p>
          <a:p>
            <a:pPr marL="343080" indent="-342720">
              <a:lnSpc>
                <a:spcPct val="100000"/>
              </a:lnSpc>
              <a:spcBef>
                <a:spcPts val="479"/>
              </a:spcBef>
              <a:buClr>
                <a:srgbClr val="000000"/>
              </a:buClr>
              <a:buFont typeface="Wingdings" charset="2"/>
              <a:buChar char=""/>
            </a:pPr>
            <a:r>
              <a:rPr lang="en-US" sz="2400" b="0" strike="noStrike" spc="-1">
                <a:solidFill>
                  <a:srgbClr val="000000"/>
                </a:solidFill>
                <a:latin typeface="Times New Roman"/>
              </a:rPr>
              <a:t>Favour the frequent case over infrequent case.</a:t>
            </a:r>
            <a:endParaRPr lang="en-US" sz="2400" b="0" strike="noStrike" spc="-1">
              <a:solidFill>
                <a:srgbClr val="000000"/>
              </a:solidFill>
              <a:latin typeface="Calibri"/>
            </a:endParaRPr>
          </a:p>
          <a:p>
            <a:pPr marL="343080" indent="-342720">
              <a:lnSpc>
                <a:spcPct val="100000"/>
              </a:lnSpc>
              <a:spcBef>
                <a:spcPts val="479"/>
              </a:spcBef>
            </a:pPr>
            <a:r>
              <a:rPr lang="en-US" sz="2400" b="0" strike="noStrike" spc="-1">
                <a:solidFill>
                  <a:srgbClr val="000000"/>
                </a:solidFill>
                <a:latin typeface="Times New Roman"/>
              </a:rPr>
              <a:t>    Ex:Instruction fetch and decode of processor Vs Multiplier of processor.</a:t>
            </a:r>
            <a:endParaRPr lang="en-US" sz="2400" b="0" strike="noStrike" spc="-1">
              <a:solidFill>
                <a:srgbClr val="000000"/>
              </a:solidFill>
              <a:latin typeface="Calibri"/>
            </a:endParaRPr>
          </a:p>
          <a:p>
            <a:pPr marL="343080" indent="-342720">
              <a:lnSpc>
                <a:spcPct val="100000"/>
              </a:lnSpc>
              <a:spcBef>
                <a:spcPts val="479"/>
              </a:spcBef>
              <a:buClr>
                <a:srgbClr val="000000"/>
              </a:buClr>
              <a:buFont typeface="Wingdings" charset="2"/>
              <a:buChar char=""/>
            </a:pPr>
            <a:r>
              <a:rPr lang="en-US" sz="2400" b="0" strike="noStrike" spc="-1">
                <a:solidFill>
                  <a:srgbClr val="000000"/>
                </a:solidFill>
                <a:latin typeface="Times New Roman"/>
              </a:rPr>
              <a:t>Improve the optimization of common cases.</a:t>
            </a:r>
            <a:endParaRPr lang="en-US" sz="2400" b="0" strike="noStrike" spc="-1">
              <a:solidFill>
                <a:srgbClr val="000000"/>
              </a:solidFill>
              <a:latin typeface="Calibri"/>
            </a:endParaRPr>
          </a:p>
        </p:txBody>
      </p:sp>
      <p:sp>
        <p:nvSpPr>
          <p:cNvPr id="248" name="TextShape 3"/>
          <p:cNvSpPr txBox="1"/>
          <p:nvPr/>
        </p:nvSpPr>
        <p:spPr>
          <a:xfrm>
            <a:off x="457200" y="6356520"/>
            <a:ext cx="2133360" cy="364680"/>
          </a:xfrm>
          <a:prstGeom prst="rect">
            <a:avLst/>
          </a:prstGeom>
          <a:noFill/>
          <a:ln>
            <a:noFill/>
          </a:ln>
        </p:spPr>
        <p:txBody>
          <a:bodyPr anchor="ctr"/>
          <a:lstStyle/>
          <a:p>
            <a:pPr>
              <a:lnSpc>
                <a:spcPct val="100000"/>
              </a:lnSpc>
            </a:pPr>
            <a:fld id="{52C24A1D-1882-4F17-9977-60255CE1258C}"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76179678-723C-4629-ACCB-BE3E68D7819F}" type="slidenum">
              <a:rPr lang="en-US" sz="1400" b="0" strike="noStrike" spc="-1">
                <a:solidFill>
                  <a:srgbClr val="000000"/>
                </a:solidFill>
                <a:latin typeface="Tahoma"/>
              </a:rPr>
              <a:t>3</a:t>
            </a:fld>
            <a:endParaRPr lang="en-US" sz="1400" b="0" strike="noStrike" spc="-1">
              <a:latin typeface="Arial"/>
            </a:endParaRPr>
          </a:p>
        </p:txBody>
      </p:sp>
      <p:sp>
        <p:nvSpPr>
          <p:cNvPr id="138"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Introduction </a:t>
            </a:r>
            <a:endParaRPr lang="en-US" sz="3200" b="0" strike="noStrike" spc="-1">
              <a:latin typeface="Arial"/>
            </a:endParaRPr>
          </a:p>
        </p:txBody>
      </p:sp>
      <p:pic>
        <p:nvPicPr>
          <p:cNvPr id="139" name="Picture 1028"/>
          <p:cNvPicPr/>
          <p:nvPr/>
        </p:nvPicPr>
        <p:blipFill>
          <a:blip r:embed="rId3"/>
          <a:stretch/>
        </p:blipFill>
        <p:spPr>
          <a:xfrm>
            <a:off x="843120" y="1924200"/>
            <a:ext cx="2905920" cy="2285280"/>
          </a:xfrm>
          <a:prstGeom prst="rect">
            <a:avLst/>
          </a:prstGeom>
          <a:ln w="9360">
            <a:noFill/>
          </a:ln>
        </p:spPr>
      </p:pic>
      <p:sp>
        <p:nvSpPr>
          <p:cNvPr id="140" name="CustomShape 3"/>
          <p:cNvSpPr/>
          <p:nvPr/>
        </p:nvSpPr>
        <p:spPr>
          <a:xfrm>
            <a:off x="291960" y="4398840"/>
            <a:ext cx="4444200" cy="1914480"/>
          </a:xfrm>
          <a:prstGeom prst="rect">
            <a:avLst/>
          </a:prstGeom>
          <a:noFill/>
          <a:ln w="12600">
            <a:noFill/>
          </a:ln>
        </p:spPr>
        <p:style>
          <a:lnRef idx="0">
            <a:scrgbClr r="0" g="0" b="0"/>
          </a:lnRef>
          <a:fillRef idx="0">
            <a:scrgbClr r="0" g="0" b="0"/>
          </a:fillRef>
          <a:effectRef idx="0">
            <a:scrgbClr r="0" g="0" b="0"/>
          </a:effectRef>
          <a:fontRef idx="minor"/>
        </p:style>
        <p:txBody>
          <a:bodyPr lIns="90360" tIns="44280" rIns="90360" bIns="44280"/>
          <a:lstStyle/>
          <a:p>
            <a:r>
              <a:rPr lang="en-US" sz="2400" b="1" i="1" strike="noStrike" spc="-1">
                <a:solidFill>
                  <a:srgbClr val="3333FF"/>
                </a:solidFill>
                <a:latin typeface="Arial"/>
              </a:rPr>
              <a:t>Eniac, 1946 </a:t>
            </a:r>
            <a:endParaRPr lang="en-US" sz="2400" b="0" strike="noStrike" spc="-1">
              <a:latin typeface="Arial"/>
            </a:endParaRPr>
          </a:p>
          <a:p>
            <a:pPr>
              <a:lnSpc>
                <a:spcPct val="100000"/>
              </a:lnSpc>
            </a:pPr>
            <a:r>
              <a:rPr lang="en-US" sz="1600" b="1" i="1" strike="noStrike" spc="-1">
                <a:solidFill>
                  <a:srgbClr val="3333FF"/>
                </a:solidFill>
                <a:latin typeface="Arial"/>
              </a:rPr>
              <a:t>(first stored-program computer)</a:t>
            </a:r>
            <a:endParaRPr lang="en-US" sz="1600" b="0" strike="noStrike" spc="-1">
              <a:latin typeface="Arial"/>
            </a:endParaRPr>
          </a:p>
          <a:p>
            <a:pPr>
              <a:lnSpc>
                <a:spcPct val="100000"/>
              </a:lnSpc>
            </a:pPr>
            <a:r>
              <a:rPr lang="en-US" sz="1600" b="1" i="1" strike="noStrike" spc="-1">
                <a:solidFill>
                  <a:srgbClr val="3333FF"/>
                </a:solidFill>
                <a:latin typeface="Arial"/>
              </a:rPr>
              <a:t>Occupied 50x30 feet room, </a:t>
            </a:r>
            <a:endParaRPr lang="en-US" sz="1600" b="0" strike="noStrike" spc="-1">
              <a:latin typeface="Arial"/>
            </a:endParaRPr>
          </a:p>
          <a:p>
            <a:pPr>
              <a:lnSpc>
                <a:spcPct val="100000"/>
              </a:lnSpc>
            </a:pPr>
            <a:r>
              <a:rPr lang="en-US" sz="1600" b="1" i="1" strike="noStrike" spc="-1">
                <a:solidFill>
                  <a:srgbClr val="3333FF"/>
                </a:solidFill>
                <a:latin typeface="Arial"/>
              </a:rPr>
              <a:t>weighted 30 tonnes, </a:t>
            </a:r>
            <a:endParaRPr lang="en-US" sz="1600" b="0" strike="noStrike" spc="-1">
              <a:latin typeface="Arial"/>
            </a:endParaRPr>
          </a:p>
          <a:p>
            <a:pPr>
              <a:lnSpc>
                <a:spcPct val="100000"/>
              </a:lnSpc>
            </a:pPr>
            <a:r>
              <a:rPr lang="en-US" sz="1600" b="1" i="1" strike="noStrike" spc="-1">
                <a:solidFill>
                  <a:srgbClr val="3333FF"/>
                </a:solidFill>
                <a:latin typeface="Arial"/>
              </a:rPr>
              <a:t>contained 18000 electronic valves, consumed 25KW of electrical power;</a:t>
            </a:r>
            <a:endParaRPr lang="en-US" sz="1600" b="0" strike="noStrike" spc="-1">
              <a:latin typeface="Arial"/>
            </a:endParaRPr>
          </a:p>
          <a:p>
            <a:pPr>
              <a:lnSpc>
                <a:spcPct val="100000"/>
              </a:lnSpc>
            </a:pPr>
            <a:r>
              <a:rPr lang="en-US" sz="1600" b="1" i="1" strike="noStrike" spc="-1">
                <a:solidFill>
                  <a:srgbClr val="3333FF"/>
                </a:solidFill>
                <a:latin typeface="Arial"/>
              </a:rPr>
              <a:t>capable to perform 100K calc. per second</a:t>
            </a:r>
            <a:endParaRPr lang="en-US" sz="1600" b="0" strike="noStrike" spc="-1">
              <a:latin typeface="Arial"/>
            </a:endParaRPr>
          </a:p>
        </p:txBody>
      </p:sp>
      <p:sp>
        <p:nvSpPr>
          <p:cNvPr id="141" name="CustomShape 4"/>
          <p:cNvSpPr/>
          <p:nvPr/>
        </p:nvSpPr>
        <p:spPr>
          <a:xfrm>
            <a:off x="679320" y="1251000"/>
            <a:ext cx="8463960" cy="393480"/>
          </a:xfrm>
          <a:prstGeom prst="rect">
            <a:avLst/>
          </a:prstGeom>
          <a:noFill/>
          <a:ln w="12600">
            <a:noFill/>
          </a:ln>
        </p:spPr>
        <p:style>
          <a:lnRef idx="0">
            <a:scrgbClr r="0" g="0" b="0"/>
          </a:lnRef>
          <a:fillRef idx="0">
            <a:scrgbClr r="0" g="0" b="0"/>
          </a:fillRef>
          <a:effectRef idx="0">
            <a:scrgbClr r="0" g="0" b="0"/>
          </a:effectRef>
          <a:fontRef idx="minor"/>
        </p:style>
        <p:txBody>
          <a:bodyPr lIns="90360" tIns="44280" rIns="90360" bIns="44280"/>
          <a:lstStyle/>
          <a:p>
            <a:pPr algn="ctr">
              <a:lnSpc>
                <a:spcPct val="100000"/>
              </a:lnSpc>
            </a:pPr>
            <a:r>
              <a:rPr lang="en-US" sz="2000" b="1" strike="noStrike" spc="-1">
                <a:solidFill>
                  <a:srgbClr val="3333FF"/>
                </a:solidFill>
                <a:latin typeface="Verdana"/>
              </a:rPr>
              <a:t>CHANGE!</a:t>
            </a:r>
            <a:r>
              <a:rPr lang="en-US" sz="2000" b="1" strike="noStrike" spc="-1">
                <a:solidFill>
                  <a:srgbClr val="FF0000"/>
                </a:solidFill>
                <a:latin typeface="Verdana"/>
              </a:rPr>
              <a:t> </a:t>
            </a:r>
            <a:endParaRPr lang="en-US" sz="2000" b="0" strike="noStrike" spc="-1">
              <a:latin typeface="Arial"/>
            </a:endParaRPr>
          </a:p>
        </p:txBody>
      </p:sp>
      <p:pic>
        <p:nvPicPr>
          <p:cNvPr id="142" name="Picture 1043"/>
          <p:cNvPicPr/>
          <p:nvPr/>
        </p:nvPicPr>
        <p:blipFill>
          <a:blip r:embed="rId4"/>
          <a:stretch/>
        </p:blipFill>
        <p:spPr>
          <a:xfrm>
            <a:off x="5450040" y="1925640"/>
            <a:ext cx="2915640" cy="2098080"/>
          </a:xfrm>
          <a:prstGeom prst="rect">
            <a:avLst/>
          </a:prstGeom>
          <a:ln w="9360">
            <a:noFill/>
          </a:ln>
        </p:spPr>
      </p:pic>
      <p:sp>
        <p:nvSpPr>
          <p:cNvPr id="143" name="CustomShape 5"/>
          <p:cNvSpPr/>
          <p:nvPr/>
        </p:nvSpPr>
        <p:spPr>
          <a:xfrm>
            <a:off x="4578480" y="4367160"/>
            <a:ext cx="4695120" cy="1914480"/>
          </a:xfrm>
          <a:prstGeom prst="rect">
            <a:avLst/>
          </a:prstGeom>
          <a:noFill/>
          <a:ln w="12600">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2400" b="1" i="1" strike="noStrike" spc="-1">
                <a:solidFill>
                  <a:srgbClr val="3333FF"/>
                </a:solidFill>
                <a:latin typeface="Arial"/>
              </a:rPr>
              <a:t>PlayStation Portable (PSP)</a:t>
            </a:r>
            <a:r>
              <a:rPr lang="en-US" sz="1600" b="1" i="1" strike="noStrike" spc="-1">
                <a:solidFill>
                  <a:srgbClr val="3333FF"/>
                </a:solidFill>
                <a:latin typeface="Arial"/>
              </a:rPr>
              <a:t> </a:t>
            </a:r>
            <a:endParaRPr lang="en-US" sz="1600" b="0" strike="noStrike" spc="-1">
              <a:latin typeface="Arial"/>
            </a:endParaRPr>
          </a:p>
          <a:p>
            <a:pPr>
              <a:lnSpc>
                <a:spcPct val="100000"/>
              </a:lnSpc>
            </a:pPr>
            <a:r>
              <a:rPr lang="en-US" sz="1600" b="1" i="1" strike="noStrike" spc="-1">
                <a:solidFill>
                  <a:srgbClr val="3333FF"/>
                </a:solidFill>
                <a:latin typeface="Arial"/>
              </a:rPr>
              <a:t>Approx. 170 mm (L) x 74 mm (W) x 23 mm (D) </a:t>
            </a:r>
            <a:endParaRPr lang="en-US" sz="1600" b="0" strike="noStrike" spc="-1">
              <a:latin typeface="Arial"/>
            </a:endParaRPr>
          </a:p>
          <a:p>
            <a:pPr>
              <a:lnSpc>
                <a:spcPct val="100000"/>
              </a:lnSpc>
            </a:pPr>
            <a:r>
              <a:rPr lang="en-US" sz="1600" b="1" i="1" strike="noStrike" spc="-1">
                <a:solidFill>
                  <a:srgbClr val="3333FF"/>
                </a:solidFill>
                <a:latin typeface="Arial"/>
              </a:rPr>
              <a:t>Weight: Approx. 260 g (including battery) </a:t>
            </a:r>
            <a:endParaRPr lang="en-US" sz="1600" b="0" strike="noStrike" spc="-1">
              <a:latin typeface="Arial"/>
            </a:endParaRPr>
          </a:p>
          <a:p>
            <a:pPr>
              <a:lnSpc>
                <a:spcPct val="100000"/>
              </a:lnSpc>
            </a:pPr>
            <a:r>
              <a:rPr lang="en-US" sz="1600" b="1" i="1" strike="noStrike" spc="-1">
                <a:solidFill>
                  <a:srgbClr val="3333FF"/>
                </a:solidFill>
                <a:latin typeface="Arial"/>
              </a:rPr>
              <a:t>CPU: PSP CPU (clock frequency 1~333MHz) </a:t>
            </a:r>
            <a:endParaRPr lang="en-US" sz="1600" b="0" strike="noStrike" spc="-1">
              <a:latin typeface="Arial"/>
            </a:endParaRPr>
          </a:p>
          <a:p>
            <a:pPr>
              <a:lnSpc>
                <a:spcPct val="100000"/>
              </a:lnSpc>
            </a:pPr>
            <a:r>
              <a:rPr lang="en-US" sz="1600" b="1" i="1" strike="noStrike" spc="-1">
                <a:solidFill>
                  <a:srgbClr val="3333FF"/>
                </a:solidFill>
                <a:latin typeface="Arial"/>
              </a:rPr>
              <a:t>Main Memory: 32MB </a:t>
            </a:r>
            <a:endParaRPr lang="en-US" sz="1600" b="0" strike="noStrike" spc="-1">
              <a:latin typeface="Arial"/>
            </a:endParaRPr>
          </a:p>
          <a:p>
            <a:pPr>
              <a:lnSpc>
                <a:spcPct val="100000"/>
              </a:lnSpc>
            </a:pPr>
            <a:r>
              <a:rPr lang="en-US" sz="1600" b="1" i="1" strike="noStrike" spc="-1">
                <a:solidFill>
                  <a:srgbClr val="3333FF"/>
                </a:solidFill>
                <a:latin typeface="Arial"/>
              </a:rPr>
              <a:t>Embedded DRAM: 4MB </a:t>
            </a:r>
            <a:endParaRPr lang="en-US" sz="1600" b="0" strike="noStrike" spc="-1">
              <a:latin typeface="Arial"/>
            </a:endParaRPr>
          </a:p>
          <a:p>
            <a:pPr>
              <a:lnSpc>
                <a:spcPct val="100000"/>
              </a:lnSpc>
            </a:pPr>
            <a:r>
              <a:rPr lang="en-US" sz="1600" b="1" i="1" strike="noStrike" spc="-1">
                <a:solidFill>
                  <a:srgbClr val="3333FF"/>
                </a:solidFill>
                <a:latin typeface="Arial"/>
              </a:rPr>
              <a:t>Profile: PSP Game, UMD Audio, UMD Video </a:t>
            </a:r>
            <a:endParaRPr lang="en-US" sz="1600" b="0" strike="noStrike" spc="-1">
              <a:latin typeface="Arial"/>
            </a:endParaRPr>
          </a:p>
        </p:txBody>
      </p:sp>
      <p:sp>
        <p:nvSpPr>
          <p:cNvPr id="144" name="TextShape 6"/>
          <p:cNvSpPr txBox="1"/>
          <p:nvPr/>
        </p:nvSpPr>
        <p:spPr>
          <a:xfrm>
            <a:off x="457200" y="6356520"/>
            <a:ext cx="2133360" cy="364680"/>
          </a:xfrm>
          <a:prstGeom prst="rect">
            <a:avLst/>
          </a:prstGeom>
          <a:noFill/>
          <a:ln>
            <a:noFill/>
          </a:ln>
        </p:spPr>
        <p:txBody>
          <a:bodyPr anchor="ctr"/>
          <a:lstStyle/>
          <a:p>
            <a:pPr>
              <a:lnSpc>
                <a:spcPct val="100000"/>
              </a:lnSpc>
            </a:pPr>
            <a:fld id="{9A515EE8-9C5C-4BE8-9054-C4A7B613B43F}"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457200" y="274680"/>
            <a:ext cx="8229240" cy="1142640"/>
          </a:xfrm>
          <a:prstGeom prst="rect">
            <a:avLst/>
          </a:prstGeom>
          <a:noFill/>
          <a:ln>
            <a:noFill/>
          </a:ln>
        </p:spPr>
        <p:txBody>
          <a:bodyPr anchor="ctr">
            <a:normAutofit fontScale="77500" lnSpcReduction="20000"/>
          </a:bodyPr>
          <a:lstStyle/>
          <a:p>
            <a:br/>
            <a:r>
              <a:rPr lang="en-US" sz="4400" b="1" strike="noStrike" spc="-1">
                <a:solidFill>
                  <a:srgbClr val="333399"/>
                </a:solidFill>
                <a:latin typeface="Arial"/>
              </a:rPr>
              <a:t> Amdahl’s Law</a:t>
            </a:r>
            <a:br/>
            <a:endParaRPr lang="en-US" sz="4400" b="0" strike="noStrike" spc="-1">
              <a:solidFill>
                <a:srgbClr val="000000"/>
              </a:solidFill>
              <a:latin typeface="Calibri"/>
            </a:endParaRPr>
          </a:p>
        </p:txBody>
      </p:sp>
      <p:sp>
        <p:nvSpPr>
          <p:cNvPr id="250" name="TextShape 2"/>
          <p:cNvSpPr txBox="1"/>
          <p:nvPr/>
        </p:nvSpPr>
        <p:spPr>
          <a:xfrm>
            <a:off x="457200" y="1600200"/>
            <a:ext cx="8229240" cy="4525560"/>
          </a:xfrm>
          <a:prstGeom prst="rect">
            <a:avLst/>
          </a:prstGeom>
          <a:noFill/>
          <a:ln>
            <a:noFill/>
          </a:ln>
        </p:spPr>
        <p:txBody>
          <a:bodyPr>
            <a:normAutofit/>
          </a:bodyPr>
          <a:lstStyle/>
          <a:p>
            <a:pPr marL="343080" indent="-342720" algn="just">
              <a:lnSpc>
                <a:spcPct val="100000"/>
              </a:lnSpc>
              <a:spcBef>
                <a:spcPts val="479"/>
              </a:spcBef>
              <a:buClr>
                <a:srgbClr val="000000"/>
              </a:buClr>
              <a:buFont typeface="Arial"/>
              <a:buChar char="•"/>
            </a:pPr>
            <a:r>
              <a:rPr lang="en-US" sz="2400" b="0" strike="noStrike" spc="-1">
                <a:solidFill>
                  <a:srgbClr val="000000"/>
                </a:solidFill>
                <a:latin typeface="Times New Roman"/>
              </a:rPr>
              <a:t>The performance gain that can be obtained by improving some portion of a computer can be calculated using Amdahl's Law.</a:t>
            </a:r>
            <a:endParaRPr lang="en-US" sz="2400" b="0" strike="noStrike" spc="-1">
              <a:solidFill>
                <a:srgbClr val="000000"/>
              </a:solidFill>
              <a:latin typeface="Calibri"/>
            </a:endParaRPr>
          </a:p>
          <a:p>
            <a:pPr marL="343080" indent="-342720" algn="just">
              <a:lnSpc>
                <a:spcPct val="100000"/>
              </a:lnSpc>
              <a:spcBef>
                <a:spcPts val="479"/>
              </a:spcBef>
              <a:buClr>
                <a:srgbClr val="000000"/>
              </a:buClr>
              <a:buFont typeface="Arial"/>
              <a:buChar char="•"/>
            </a:pPr>
            <a:r>
              <a:rPr lang="en-US" sz="2400" b="1" strike="noStrike" spc="-1">
                <a:solidFill>
                  <a:srgbClr val="000000"/>
                </a:solidFill>
                <a:latin typeface="Times New Roman"/>
              </a:rPr>
              <a:t>“Performance improvement to be gained from using some faster mode of execution is limited by the fraction of the time the faster mode can be used”</a:t>
            </a:r>
            <a:endParaRPr lang="en-US" sz="2400" b="0" strike="noStrike" spc="-1">
              <a:solidFill>
                <a:srgbClr val="000000"/>
              </a:solidFill>
              <a:latin typeface="Calibri"/>
            </a:endParaRPr>
          </a:p>
        </p:txBody>
      </p:sp>
      <p:sp>
        <p:nvSpPr>
          <p:cNvPr id="251" name="TextShape 3"/>
          <p:cNvSpPr txBox="1"/>
          <p:nvPr/>
        </p:nvSpPr>
        <p:spPr>
          <a:xfrm>
            <a:off x="457200" y="6356520"/>
            <a:ext cx="2133360" cy="364680"/>
          </a:xfrm>
          <a:prstGeom prst="rect">
            <a:avLst/>
          </a:prstGeom>
          <a:noFill/>
          <a:ln>
            <a:noFill/>
          </a:ln>
        </p:spPr>
        <p:txBody>
          <a:bodyPr anchor="ctr"/>
          <a:lstStyle/>
          <a:p>
            <a:pPr>
              <a:lnSpc>
                <a:spcPct val="100000"/>
              </a:lnSpc>
            </a:pPr>
            <a:fld id="{DA1DA065-333A-4456-8A86-2C052F08D55A}" type="datetime1">
              <a:rPr lang="en-US" sz="1200" b="0" strike="noStrike" spc="-1">
                <a:solidFill>
                  <a:srgbClr val="8B8B8B"/>
                </a:solidFill>
                <a:latin typeface="Calibri"/>
              </a:rPr>
              <a:t>8/10/2018</a:t>
            </a:fld>
            <a:endParaRPr lang="en-US" sz="1200" b="0" strike="noStrike" spc="-1">
              <a:latin typeface="Times New Roman"/>
            </a:endParaRPr>
          </a:p>
        </p:txBody>
      </p:sp>
      <p:pic>
        <p:nvPicPr>
          <p:cNvPr id="252" name="Picture 2"/>
          <p:cNvPicPr/>
          <p:nvPr/>
        </p:nvPicPr>
        <p:blipFill>
          <a:blip r:embed="rId2"/>
          <a:stretch/>
        </p:blipFill>
        <p:spPr>
          <a:xfrm>
            <a:off x="1643040" y="3929040"/>
            <a:ext cx="5743080" cy="580680"/>
          </a:xfrm>
          <a:prstGeom prst="rect">
            <a:avLst/>
          </a:prstGeom>
          <a:ln w="9360">
            <a:noFill/>
          </a:ln>
        </p:spPr>
      </p:pic>
      <p:pic>
        <p:nvPicPr>
          <p:cNvPr id="253" name="Picture 4"/>
          <p:cNvPicPr/>
          <p:nvPr/>
        </p:nvPicPr>
        <p:blipFill>
          <a:blip r:embed="rId3"/>
          <a:stretch/>
        </p:blipFill>
        <p:spPr>
          <a:xfrm>
            <a:off x="1000080" y="4857840"/>
            <a:ext cx="7095600" cy="105696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 </a:t>
            </a:r>
          </a:p>
        </p:txBody>
      </p:sp>
      <p:sp>
        <p:nvSpPr>
          <p:cNvPr id="255" name="TextShape 2"/>
          <p:cNvSpPr txBox="1"/>
          <p:nvPr/>
        </p:nvSpPr>
        <p:spPr>
          <a:xfrm>
            <a:off x="457200" y="1600200"/>
            <a:ext cx="8229240" cy="4525560"/>
          </a:xfrm>
          <a:prstGeom prst="rect">
            <a:avLst/>
          </a:prstGeom>
          <a:noFill/>
          <a:ln>
            <a:noFill/>
          </a:ln>
        </p:spPr>
        <p:txBody>
          <a:bodyPr>
            <a:normAutofit fontScale="92500" lnSpcReduction="10000"/>
          </a:bodyPr>
          <a:lstStyle/>
          <a:p>
            <a:pPr marL="343080" indent="-342720">
              <a:lnSpc>
                <a:spcPct val="100000"/>
              </a:lnSpc>
              <a:spcBef>
                <a:spcPts val="479"/>
              </a:spcBef>
            </a:pPr>
            <a:r>
              <a:rPr lang="en-US" sz="2400" b="0" strike="noStrike" spc="-1">
                <a:solidFill>
                  <a:srgbClr val="000000"/>
                </a:solidFill>
                <a:latin typeface="Times New Roman"/>
              </a:rPr>
              <a:t>Amdahl's Law gives us a quick way to find the speedup from some enhancement based on 2 factors.</a:t>
            </a:r>
            <a:endParaRPr lang="en-US" sz="2400" b="0" strike="noStrike" spc="-1">
              <a:solidFill>
                <a:srgbClr val="000000"/>
              </a:solidFill>
              <a:latin typeface="Calibri"/>
            </a:endParaRPr>
          </a:p>
          <a:p>
            <a:pPr marL="514440" indent="-514080" algn="just">
              <a:lnSpc>
                <a:spcPct val="100000"/>
              </a:lnSpc>
              <a:spcBef>
                <a:spcPts val="479"/>
              </a:spcBef>
            </a:pPr>
            <a:r>
              <a:rPr lang="en-US" sz="2400" b="0" strike="noStrike" spc="-1">
                <a:solidFill>
                  <a:srgbClr val="000000"/>
                </a:solidFill>
                <a:latin typeface="Times New Roman"/>
              </a:rPr>
              <a:t>1.  </a:t>
            </a:r>
            <a:r>
              <a:rPr lang="en-US" sz="2400" b="1" strike="noStrike" spc="-1">
                <a:solidFill>
                  <a:srgbClr val="000000"/>
                </a:solidFill>
                <a:latin typeface="Times New Roman"/>
              </a:rPr>
              <a:t>The fraction of the computation time in the original computer that can be converted to take advantage of the enhancement</a:t>
            </a:r>
            <a:endParaRPr lang="en-US" sz="2400" b="0" strike="noStrike" spc="-1">
              <a:solidFill>
                <a:srgbClr val="000000"/>
              </a:solidFill>
              <a:latin typeface="Calibri"/>
            </a:endParaRPr>
          </a:p>
          <a:p>
            <a:pPr marL="343080" indent="-342720">
              <a:lnSpc>
                <a:spcPct val="100000"/>
              </a:lnSpc>
              <a:spcBef>
                <a:spcPts val="479"/>
              </a:spcBef>
            </a:pPr>
            <a:r>
              <a:rPr lang="en-US" sz="2400" b="0" strike="noStrike" spc="-1">
                <a:solidFill>
                  <a:srgbClr val="000000"/>
                </a:solidFill>
                <a:latin typeface="Calibri"/>
              </a:rPr>
              <a:t>      Ex:20 seconds of the execution time of a program that takes 60 seconds , the fraction is 20/60. </a:t>
            </a:r>
          </a:p>
          <a:p>
            <a:pPr marL="343080" indent="-342720">
              <a:lnSpc>
                <a:spcPct val="100000"/>
              </a:lnSpc>
              <a:spcBef>
                <a:spcPts val="479"/>
              </a:spcBef>
            </a:pPr>
            <a:r>
              <a:rPr lang="en-US" sz="2400" b="1" strike="noStrike" spc="-1">
                <a:solidFill>
                  <a:srgbClr val="000000"/>
                </a:solidFill>
                <a:latin typeface="Calibri"/>
              </a:rPr>
              <a:t>      Fraction enhanced :is always less than or equal to 1.</a:t>
            </a:r>
            <a:endParaRPr lang="en-US" sz="2400" b="0" strike="noStrike" spc="-1">
              <a:solidFill>
                <a:srgbClr val="000000"/>
              </a:solidFill>
              <a:latin typeface="Calibri"/>
            </a:endParaRPr>
          </a:p>
          <a:p>
            <a:pPr marL="343080" indent="-342720" algn="just">
              <a:lnSpc>
                <a:spcPct val="100000"/>
              </a:lnSpc>
              <a:spcBef>
                <a:spcPts val="479"/>
              </a:spcBef>
            </a:pPr>
            <a:r>
              <a:rPr lang="en-US" sz="2400" b="0" strike="noStrike" spc="-1">
                <a:solidFill>
                  <a:srgbClr val="000000"/>
                </a:solidFill>
                <a:latin typeface="Times New Roman"/>
              </a:rPr>
              <a:t>2. </a:t>
            </a:r>
            <a:r>
              <a:rPr lang="en-US" sz="2400" b="1" strike="noStrike" spc="-1">
                <a:solidFill>
                  <a:srgbClr val="000000"/>
                </a:solidFill>
                <a:latin typeface="Times New Roman"/>
              </a:rPr>
              <a:t>The improvement gained by the enhanced execution mode; that is, how much faster the task would run if the enhanced mode were used for the entire program.</a:t>
            </a:r>
            <a:endParaRPr lang="en-US" sz="2400" b="0" strike="noStrike" spc="-1">
              <a:solidFill>
                <a:srgbClr val="000000"/>
              </a:solidFill>
              <a:latin typeface="Calibri"/>
            </a:endParaRPr>
          </a:p>
          <a:p>
            <a:pPr marL="343080" indent="-342720">
              <a:lnSpc>
                <a:spcPct val="100000"/>
              </a:lnSpc>
              <a:spcBef>
                <a:spcPts val="479"/>
              </a:spcBef>
            </a:pPr>
            <a:r>
              <a:rPr lang="en-US" sz="2400" b="0" strike="noStrike" spc="-1">
                <a:solidFill>
                  <a:srgbClr val="000000"/>
                </a:solidFill>
                <a:latin typeface="Calibri"/>
              </a:rPr>
              <a:t>      Ex: Enhanced mode takes,  2 seconds for a portion of the program, while it is 5 seconds in the original mode, the improvement is 5/2 </a:t>
            </a:r>
            <a:r>
              <a:rPr lang="en-US" sz="2400" b="1" strike="noStrike" spc="-1">
                <a:solidFill>
                  <a:srgbClr val="000000"/>
                </a:solidFill>
                <a:latin typeface="Calibri"/>
              </a:rPr>
              <a:t>Speedup enhanced is always greater than 1.</a:t>
            </a:r>
            <a:endParaRPr lang="en-US" sz="2400" b="0" strike="noStrike" spc="-1">
              <a:solidFill>
                <a:srgbClr val="000000"/>
              </a:solidFill>
              <a:latin typeface="Calibri"/>
            </a:endParaRPr>
          </a:p>
        </p:txBody>
      </p:sp>
      <p:sp>
        <p:nvSpPr>
          <p:cNvPr id="256" name="TextShape 3"/>
          <p:cNvSpPr txBox="1"/>
          <p:nvPr/>
        </p:nvSpPr>
        <p:spPr>
          <a:xfrm>
            <a:off x="457200" y="6356520"/>
            <a:ext cx="2133360" cy="364680"/>
          </a:xfrm>
          <a:prstGeom prst="rect">
            <a:avLst/>
          </a:prstGeom>
          <a:noFill/>
          <a:ln>
            <a:noFill/>
          </a:ln>
        </p:spPr>
        <p:txBody>
          <a:bodyPr anchor="ctr"/>
          <a:lstStyle/>
          <a:p>
            <a:pPr>
              <a:lnSpc>
                <a:spcPct val="100000"/>
              </a:lnSpc>
            </a:pPr>
            <a:fld id="{101C048D-D4F3-4020-A18D-DB030B1E26B1}"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 </a:t>
            </a:r>
          </a:p>
        </p:txBody>
      </p:sp>
      <p:sp>
        <p:nvSpPr>
          <p:cNvPr id="258" name="TextShape 2"/>
          <p:cNvSpPr txBox="1"/>
          <p:nvPr/>
        </p:nvSpPr>
        <p:spPr>
          <a:xfrm>
            <a:off x="457200" y="6356520"/>
            <a:ext cx="2133360" cy="364680"/>
          </a:xfrm>
          <a:prstGeom prst="rect">
            <a:avLst/>
          </a:prstGeom>
          <a:noFill/>
          <a:ln>
            <a:noFill/>
          </a:ln>
        </p:spPr>
        <p:txBody>
          <a:bodyPr anchor="ctr"/>
          <a:lstStyle/>
          <a:p>
            <a:pPr>
              <a:lnSpc>
                <a:spcPct val="100000"/>
              </a:lnSpc>
            </a:pPr>
            <a:fld id="{A5FF0213-63D5-45FC-AC3C-0FA62D84385A}" type="datetime1">
              <a:rPr lang="en-US" sz="1200" b="0" strike="noStrike" spc="-1">
                <a:solidFill>
                  <a:srgbClr val="8B8B8B"/>
                </a:solidFill>
                <a:latin typeface="Calibri"/>
              </a:rPr>
              <a:t>8/10/2018</a:t>
            </a:fld>
            <a:endParaRPr lang="en-US" sz="1200" b="0" strike="noStrike" spc="-1">
              <a:latin typeface="Times New Roman"/>
            </a:endParaRPr>
          </a:p>
        </p:txBody>
      </p:sp>
      <p:pic>
        <p:nvPicPr>
          <p:cNvPr id="259" name="Picture 2"/>
          <p:cNvPicPr/>
          <p:nvPr/>
        </p:nvPicPr>
        <p:blipFill>
          <a:blip r:embed="rId2"/>
          <a:stretch/>
        </p:blipFill>
        <p:spPr>
          <a:xfrm>
            <a:off x="714240" y="2000160"/>
            <a:ext cx="7429320" cy="350028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 </a:t>
            </a:r>
          </a:p>
        </p:txBody>
      </p:sp>
      <p:sp>
        <p:nvSpPr>
          <p:cNvPr id="261" name="TextShape 2"/>
          <p:cNvSpPr txBox="1"/>
          <p:nvPr/>
        </p:nvSpPr>
        <p:spPr>
          <a:xfrm>
            <a:off x="457200" y="6356520"/>
            <a:ext cx="2133360" cy="364680"/>
          </a:xfrm>
          <a:prstGeom prst="rect">
            <a:avLst/>
          </a:prstGeom>
          <a:noFill/>
          <a:ln>
            <a:noFill/>
          </a:ln>
        </p:spPr>
        <p:txBody>
          <a:bodyPr anchor="ctr"/>
          <a:lstStyle/>
          <a:p>
            <a:pPr>
              <a:lnSpc>
                <a:spcPct val="100000"/>
              </a:lnSpc>
            </a:pPr>
            <a:fld id="{359AE493-C511-4A85-B458-E6D18D3C1BD4}" type="datetime1">
              <a:rPr lang="en-US" sz="1200" b="0" strike="noStrike" spc="-1">
                <a:solidFill>
                  <a:srgbClr val="8B8B8B"/>
                </a:solidFill>
                <a:latin typeface="Calibri"/>
              </a:rPr>
              <a:t>8/10/2018</a:t>
            </a:fld>
            <a:endParaRPr lang="en-US" sz="1200" b="0" strike="noStrike" spc="-1">
              <a:latin typeface="Times New Roman"/>
            </a:endParaRPr>
          </a:p>
        </p:txBody>
      </p:sp>
      <p:pic>
        <p:nvPicPr>
          <p:cNvPr id="262" name="Picture 2"/>
          <p:cNvPicPr/>
          <p:nvPr/>
        </p:nvPicPr>
        <p:blipFill>
          <a:blip r:embed="rId2"/>
          <a:stretch/>
        </p:blipFill>
        <p:spPr>
          <a:xfrm>
            <a:off x="714240" y="1785960"/>
            <a:ext cx="7667280" cy="214272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 </a:t>
            </a:r>
          </a:p>
        </p:txBody>
      </p:sp>
      <p:sp>
        <p:nvSpPr>
          <p:cNvPr id="264" name="TextShape 2"/>
          <p:cNvSpPr txBox="1"/>
          <p:nvPr/>
        </p:nvSpPr>
        <p:spPr>
          <a:xfrm>
            <a:off x="457200" y="6356520"/>
            <a:ext cx="2133360" cy="364680"/>
          </a:xfrm>
          <a:prstGeom prst="rect">
            <a:avLst/>
          </a:prstGeom>
          <a:noFill/>
          <a:ln>
            <a:noFill/>
          </a:ln>
        </p:spPr>
        <p:txBody>
          <a:bodyPr anchor="ctr"/>
          <a:lstStyle/>
          <a:p>
            <a:pPr>
              <a:lnSpc>
                <a:spcPct val="100000"/>
              </a:lnSpc>
            </a:pPr>
            <a:fld id="{15718FDF-41E7-4761-8134-B8AA8EA33EC8}" type="datetime1">
              <a:rPr lang="en-US" sz="1200" b="0" strike="noStrike" spc="-1">
                <a:solidFill>
                  <a:srgbClr val="8B8B8B"/>
                </a:solidFill>
                <a:latin typeface="Calibri"/>
              </a:rPr>
              <a:t>8/10/2018</a:t>
            </a:fld>
            <a:endParaRPr lang="en-US" sz="1200" b="0" strike="noStrike" spc="-1">
              <a:latin typeface="Times New Roman"/>
            </a:endParaRPr>
          </a:p>
        </p:txBody>
      </p:sp>
      <p:pic>
        <p:nvPicPr>
          <p:cNvPr id="265" name="Picture 2"/>
          <p:cNvPicPr/>
          <p:nvPr/>
        </p:nvPicPr>
        <p:blipFill>
          <a:blip r:embed="rId2"/>
          <a:stretch/>
        </p:blipFill>
        <p:spPr>
          <a:xfrm>
            <a:off x="857160" y="2143080"/>
            <a:ext cx="7324200" cy="157140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Example 2</a:t>
            </a:r>
            <a:endParaRPr lang="en-US" sz="3200" b="0" strike="noStrike" spc="-1">
              <a:latin typeface="Arial"/>
            </a:endParaRPr>
          </a:p>
        </p:txBody>
      </p:sp>
      <p:sp>
        <p:nvSpPr>
          <p:cNvPr id="267" name="CustomShape 2"/>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buClr>
                <a:srgbClr val="000000"/>
              </a:buClr>
              <a:buSzPct val="60000"/>
              <a:buFont typeface="Wingdings" charset="2"/>
              <a:buChar char=""/>
            </a:pPr>
            <a:r>
              <a:rPr lang="en-US" sz="2000" b="0" strike="noStrike" spc="-1">
                <a:solidFill>
                  <a:srgbClr val="000000"/>
                </a:solidFill>
                <a:latin typeface="Arial"/>
              </a:rPr>
              <a:t>A common transformation required in graphics processors is square root. Implementations of floating-point (FP) square root vary significantly in performance,  especially among processors designed for graphics. Suppose FP square root  (FPSQR) is responsible for 20% of the execution time of a critical graphics benchmark. One proposal is to enhance the FPSQR hardware and  speed up this operation by a factor of 10. </a:t>
            </a:r>
            <a:endParaRPr lang="en-US" sz="2000" b="0" strike="noStrike" spc="-1">
              <a:latin typeface="Arial"/>
            </a:endParaRPr>
          </a:p>
          <a:p>
            <a:pPr>
              <a:lnSpc>
                <a:spcPct val="100000"/>
              </a:lnSpc>
            </a:pPr>
            <a:endParaRPr lang="en-US" sz="2000" b="0" strike="noStrike" spc="-1">
              <a:latin typeface="Arial"/>
            </a:endParaRPr>
          </a:p>
          <a:p>
            <a:pPr indent="-216000" algn="just">
              <a:lnSpc>
                <a:spcPct val="100000"/>
              </a:lnSpc>
              <a:buClr>
                <a:srgbClr val="000000"/>
              </a:buClr>
              <a:buSzPct val="60000"/>
              <a:buFont typeface="Wingdings" charset="2"/>
              <a:buChar char=""/>
            </a:pPr>
            <a:r>
              <a:rPr lang="en-US" sz="2000" b="0" strike="noStrike" spc="-1">
                <a:solidFill>
                  <a:srgbClr val="000000"/>
                </a:solidFill>
                <a:latin typeface="Arial"/>
              </a:rPr>
              <a:t>The other alternative is just to try to make all FP instructions in the graphics processor run faster by a factor of 1.6; FP instructions are responsible for half of the execution time for the application. The design team believes that they can make all FP instructions run 1.6 times faster with the same effort as required for the fast square root. Compare these two design alternatives.</a:t>
            </a:r>
            <a:endParaRPr lang="en-US" sz="2000" b="0" strike="noStrike" spc="-1">
              <a:latin typeface="Arial"/>
            </a:endParaRPr>
          </a:p>
          <a:p>
            <a:pPr>
              <a:lnSpc>
                <a:spcPct val="100000"/>
              </a:lnSpc>
            </a:pPr>
            <a:endParaRPr lang="en-US" sz="2000" b="0" strike="noStrike" spc="-1">
              <a:latin typeface="Arial"/>
            </a:endParaRPr>
          </a:p>
        </p:txBody>
      </p:sp>
      <p:sp>
        <p:nvSpPr>
          <p:cNvPr id="268" name="CustomShape 3"/>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C5587195-717D-484A-A60E-C19F0633DE01}" type="slidenum">
              <a:rPr lang="en-US" sz="1400" b="0" strike="noStrike" spc="-1">
                <a:solidFill>
                  <a:srgbClr val="000000"/>
                </a:solidFill>
                <a:latin typeface="Tahoma"/>
              </a:rPr>
              <a:t>35</a:t>
            </a:fld>
            <a:endParaRPr lang="en-US" sz="1400" b="0" strike="noStrike" spc="-1">
              <a:latin typeface="Arial"/>
            </a:endParaRPr>
          </a:p>
        </p:txBody>
      </p:sp>
      <p:sp>
        <p:nvSpPr>
          <p:cNvPr id="269" name="TextShape 4"/>
          <p:cNvSpPr txBox="1"/>
          <p:nvPr/>
        </p:nvSpPr>
        <p:spPr>
          <a:xfrm>
            <a:off x="457200" y="6356520"/>
            <a:ext cx="2133360" cy="364680"/>
          </a:xfrm>
          <a:prstGeom prst="rect">
            <a:avLst/>
          </a:prstGeom>
          <a:noFill/>
          <a:ln>
            <a:noFill/>
          </a:ln>
        </p:spPr>
        <p:txBody>
          <a:bodyPr anchor="ctr"/>
          <a:lstStyle/>
          <a:p>
            <a:pPr>
              <a:lnSpc>
                <a:spcPct val="100000"/>
              </a:lnSpc>
            </a:pPr>
            <a:fld id="{EBEC7CF5-C76F-4DD1-BF14-F9AE33D568DF}"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sp>
      <p:sp>
        <p:nvSpPr>
          <p:cNvPr id="271" name="CustomShape 2"/>
          <p:cNvSpPr/>
          <p:nvPr/>
        </p:nvSpPr>
        <p:spPr>
          <a:xfrm>
            <a:off x="676440" y="5167440"/>
            <a:ext cx="8249400" cy="14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SzPct val="60000"/>
              <a:buFont typeface="Wingdings" charset="2"/>
              <a:buChar char=""/>
            </a:pPr>
            <a:r>
              <a:rPr lang="en-US" sz="2400" b="0" strike="noStrike" spc="-1">
                <a:solidFill>
                  <a:srgbClr val="000000"/>
                </a:solidFill>
                <a:latin typeface="Arial"/>
              </a:rPr>
              <a:t>Hence improving the performance of the FP operations overall is slightly better because of the higher frequency.</a:t>
            </a:r>
            <a:endParaRPr lang="en-US" sz="2400" b="0" strike="noStrike" spc="-1">
              <a:latin typeface="Arial"/>
            </a:endParaRPr>
          </a:p>
          <a:p>
            <a:pPr>
              <a:lnSpc>
                <a:spcPct val="100000"/>
              </a:lnSpc>
            </a:pPr>
            <a:endParaRPr lang="en-US" sz="2400" b="0" strike="noStrike" spc="-1">
              <a:latin typeface="Arial"/>
            </a:endParaRPr>
          </a:p>
        </p:txBody>
      </p:sp>
      <p:sp>
        <p:nvSpPr>
          <p:cNvPr id="272" name="CustomShape 3"/>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B8C7984C-FD22-481C-BBE8-61EE14A1B548}" type="slidenum">
              <a:rPr lang="en-US" sz="1400" b="0" strike="noStrike" spc="-1">
                <a:solidFill>
                  <a:srgbClr val="000000"/>
                </a:solidFill>
                <a:latin typeface="Tahoma"/>
              </a:rPr>
              <a:t>36</a:t>
            </a:fld>
            <a:endParaRPr lang="en-US" sz="1400" b="0" strike="noStrike" spc="-1">
              <a:latin typeface="Arial"/>
            </a:endParaRPr>
          </a:p>
        </p:txBody>
      </p:sp>
      <p:pic>
        <p:nvPicPr>
          <p:cNvPr id="273" name="Picture 2"/>
          <p:cNvPicPr/>
          <p:nvPr/>
        </p:nvPicPr>
        <p:blipFill>
          <a:blip r:embed="rId3"/>
          <a:stretch/>
        </p:blipFill>
        <p:spPr>
          <a:xfrm>
            <a:off x="1639800" y="2373480"/>
            <a:ext cx="5587200" cy="2133000"/>
          </a:xfrm>
          <a:prstGeom prst="rect">
            <a:avLst/>
          </a:prstGeom>
          <a:ln w="9360">
            <a:noFill/>
          </a:ln>
        </p:spPr>
      </p:pic>
      <p:sp>
        <p:nvSpPr>
          <p:cNvPr id="274" name="TextShape 4"/>
          <p:cNvSpPr txBox="1"/>
          <p:nvPr/>
        </p:nvSpPr>
        <p:spPr>
          <a:xfrm>
            <a:off x="457200" y="6356520"/>
            <a:ext cx="2133360" cy="364680"/>
          </a:xfrm>
          <a:prstGeom prst="rect">
            <a:avLst/>
          </a:prstGeom>
          <a:noFill/>
          <a:ln>
            <a:noFill/>
          </a:ln>
        </p:spPr>
        <p:txBody>
          <a:bodyPr anchor="ctr"/>
          <a:lstStyle/>
          <a:p>
            <a:pPr>
              <a:lnSpc>
                <a:spcPct val="100000"/>
              </a:lnSpc>
            </a:pPr>
            <a:fld id="{28707336-08E2-4154-93C6-240CF60B4587}"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457200" y="274680"/>
            <a:ext cx="8229240" cy="1142640"/>
          </a:xfrm>
          <a:prstGeom prst="rect">
            <a:avLst/>
          </a:prstGeom>
          <a:noFill/>
          <a:ln>
            <a:noFill/>
          </a:ln>
        </p:spPr>
        <p:txBody>
          <a:bodyPr anchor="ctr">
            <a:normAutofit fontScale="92500"/>
          </a:bodyPr>
          <a:lstStyle/>
          <a:p>
            <a:pPr algn="ctr">
              <a:lnSpc>
                <a:spcPct val="100000"/>
              </a:lnSpc>
            </a:pPr>
            <a:r>
              <a:rPr lang="en-US" sz="4400" b="0" strike="noStrike" spc="-1">
                <a:solidFill>
                  <a:srgbClr val="000000"/>
                </a:solidFill>
                <a:latin typeface="Calibri"/>
              </a:rPr>
              <a:t>The Processor Performance Equation</a:t>
            </a:r>
          </a:p>
        </p:txBody>
      </p:sp>
      <p:sp>
        <p:nvSpPr>
          <p:cNvPr id="276" name="TextShape 2"/>
          <p:cNvSpPr txBox="1"/>
          <p:nvPr/>
        </p:nvSpPr>
        <p:spPr>
          <a:xfrm>
            <a:off x="457200" y="1600200"/>
            <a:ext cx="8229240" cy="4525560"/>
          </a:xfrm>
          <a:prstGeom prst="rect">
            <a:avLst/>
          </a:prstGeom>
          <a:noFill/>
          <a:ln>
            <a:noFill/>
          </a:ln>
        </p:spPr>
        <p:txBody>
          <a:bodyPr>
            <a:normAutofit/>
          </a:bodyPr>
          <a:lstStyle/>
          <a:p>
            <a:pPr marL="343080" indent="-342720" algn="just">
              <a:lnSpc>
                <a:spcPct val="100000"/>
              </a:lnSpc>
              <a:spcBef>
                <a:spcPts val="561"/>
              </a:spcBef>
              <a:buClr>
                <a:srgbClr val="000000"/>
              </a:buClr>
              <a:buFont typeface="Arial"/>
              <a:buChar char="•"/>
            </a:pPr>
            <a:r>
              <a:rPr lang="en-US" sz="2800" b="0" strike="noStrike" spc="-1">
                <a:solidFill>
                  <a:srgbClr val="000000"/>
                </a:solidFill>
                <a:latin typeface="Times New Roman"/>
              </a:rPr>
              <a:t>Computers are constructed using a clock running at a constant rate.</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US" sz="2800" b="0" strike="noStrike" spc="-1">
                <a:solidFill>
                  <a:srgbClr val="000000"/>
                </a:solidFill>
                <a:latin typeface="Times New Roman"/>
              </a:rPr>
              <a:t>These discrete time events are called </a:t>
            </a:r>
            <a:r>
              <a:rPr lang="en-US" sz="2800" b="1" strike="noStrike" spc="-1">
                <a:solidFill>
                  <a:srgbClr val="000000"/>
                </a:solidFill>
                <a:latin typeface="Times New Roman"/>
              </a:rPr>
              <a:t>ticks, clock ticks, clock periods, clocks, cycles, or clock cycles</a:t>
            </a:r>
            <a:r>
              <a:rPr lang="en-US" sz="2800" b="0" strike="noStrike" spc="-1">
                <a:solidFill>
                  <a:srgbClr val="000000"/>
                </a:solidFill>
                <a:latin typeface="Times New Roman"/>
              </a:rPr>
              <a:t>.</a:t>
            </a:r>
            <a:endParaRPr lang="en-US" sz="2800" b="0" strike="noStrike" spc="-1">
              <a:solidFill>
                <a:srgbClr val="000000"/>
              </a:solidFill>
              <a:latin typeface="Calibri"/>
            </a:endParaRPr>
          </a:p>
          <a:p>
            <a:pPr algn="just">
              <a:lnSpc>
                <a:spcPct val="100000"/>
              </a:lnSpc>
              <a:spcBef>
                <a:spcPts val="400"/>
              </a:spcBef>
            </a:pPr>
            <a:endParaRPr lang="en-US" sz="2800" b="0" strike="noStrike" spc="-1">
              <a:solidFill>
                <a:srgbClr val="000000"/>
              </a:solidFill>
              <a:latin typeface="Calibri"/>
            </a:endParaRPr>
          </a:p>
          <a:p>
            <a:pPr marL="343080" indent="-342720" algn="just">
              <a:lnSpc>
                <a:spcPct val="100000"/>
              </a:lnSpc>
              <a:spcBef>
                <a:spcPts val="400"/>
              </a:spcBef>
              <a:buClr>
                <a:srgbClr val="000000"/>
              </a:buClr>
              <a:buFont typeface="Arial"/>
              <a:buChar char="•"/>
            </a:pPr>
            <a:r>
              <a:rPr lang="en-US" sz="2000" b="1" strike="noStrike" spc="-1">
                <a:solidFill>
                  <a:srgbClr val="000000"/>
                </a:solidFill>
                <a:latin typeface="Times New Roman"/>
              </a:rPr>
              <a:t>CPU time = CPU clock cycles for a program x Clock cycle time----(1)</a:t>
            </a:r>
            <a:endParaRPr lang="en-US" sz="2000" b="0" strike="noStrike" spc="-1">
              <a:solidFill>
                <a:srgbClr val="000000"/>
              </a:solidFill>
              <a:latin typeface="Calibri"/>
            </a:endParaRPr>
          </a:p>
        </p:txBody>
      </p:sp>
      <p:sp>
        <p:nvSpPr>
          <p:cNvPr id="277" name="TextShape 3"/>
          <p:cNvSpPr txBox="1"/>
          <p:nvPr/>
        </p:nvSpPr>
        <p:spPr>
          <a:xfrm>
            <a:off x="457200" y="6356520"/>
            <a:ext cx="2133360" cy="364680"/>
          </a:xfrm>
          <a:prstGeom prst="rect">
            <a:avLst/>
          </a:prstGeom>
          <a:noFill/>
          <a:ln>
            <a:noFill/>
          </a:ln>
        </p:spPr>
        <p:txBody>
          <a:bodyPr anchor="ctr"/>
          <a:lstStyle/>
          <a:p>
            <a:pPr>
              <a:lnSpc>
                <a:spcPct val="100000"/>
              </a:lnSpc>
            </a:pPr>
            <a:fld id="{2D9FC065-B963-48BF-A677-183B69C2A9B6}" type="datetime1">
              <a:rPr lang="en-US" sz="1200" b="0" strike="noStrike" spc="-1">
                <a:solidFill>
                  <a:srgbClr val="8B8B8B"/>
                </a:solidFill>
                <a:latin typeface="Calibri"/>
              </a:rPr>
              <a:t>8/10/2018</a:t>
            </a:fld>
            <a:endParaRPr lang="en-US" sz="1200" b="0" strike="noStrike" spc="-1">
              <a:latin typeface="Times New Roman"/>
            </a:endParaRPr>
          </a:p>
        </p:txBody>
      </p:sp>
      <p:pic>
        <p:nvPicPr>
          <p:cNvPr id="278" name="Picture 2"/>
          <p:cNvPicPr/>
          <p:nvPr/>
        </p:nvPicPr>
        <p:blipFill>
          <a:blip r:embed="rId2"/>
          <a:stretch/>
        </p:blipFill>
        <p:spPr>
          <a:xfrm>
            <a:off x="758520" y="4846320"/>
            <a:ext cx="4211280" cy="58248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457200" y="274680"/>
            <a:ext cx="8229240" cy="1142640"/>
          </a:xfrm>
          <a:prstGeom prst="rect">
            <a:avLst/>
          </a:prstGeom>
          <a:noFill/>
          <a:ln>
            <a:noFill/>
          </a:ln>
        </p:spPr>
        <p:txBody>
          <a:bodyPr lIns="0" tIns="0" rIns="0" bIns="0" anchor="ctr"/>
          <a:lstStyle/>
          <a:p>
            <a:r>
              <a:rPr lang="en-US" sz="1800" b="0" strike="noStrike" spc="-1">
                <a:solidFill>
                  <a:srgbClr val="000000"/>
                </a:solidFill>
                <a:latin typeface="Calibri"/>
              </a:rPr>
              <a:t> </a:t>
            </a:r>
          </a:p>
        </p:txBody>
      </p:sp>
      <p:sp>
        <p:nvSpPr>
          <p:cNvPr id="280" name="TextShape 2"/>
          <p:cNvSpPr txBox="1"/>
          <p:nvPr/>
        </p:nvSpPr>
        <p:spPr>
          <a:xfrm>
            <a:off x="457200" y="822960"/>
            <a:ext cx="8344800" cy="5486400"/>
          </a:xfrm>
          <a:prstGeom prst="rect">
            <a:avLst/>
          </a:prstGeom>
          <a:noFill/>
          <a:ln>
            <a:noFill/>
          </a:ln>
        </p:spPr>
        <p:txBody>
          <a:bodyPr lIns="90000" tIns="45000" rIns="90000" bIns="45000"/>
          <a:lstStyle/>
          <a:p>
            <a:r>
              <a:rPr lang="en-US" sz="2400" b="0" strike="noStrike" spc="-1">
                <a:solidFill>
                  <a:srgbClr val="000000"/>
                </a:solidFill>
                <a:latin typeface="Times New Roman"/>
              </a:rPr>
              <a:t>Number of instructions executed—The </a:t>
            </a:r>
            <a:r>
              <a:rPr lang="en-US" sz="2400" b="1" strike="noStrike" spc="-1">
                <a:solidFill>
                  <a:srgbClr val="000000"/>
                </a:solidFill>
                <a:latin typeface="Times New Roman"/>
              </a:rPr>
              <a:t>instruction path length </a:t>
            </a:r>
            <a:r>
              <a:rPr lang="en-US" sz="2400" b="0" strike="noStrike" spc="-1">
                <a:solidFill>
                  <a:srgbClr val="000000"/>
                </a:solidFill>
                <a:latin typeface="Times New Roman"/>
              </a:rPr>
              <a:t>or </a:t>
            </a:r>
            <a:r>
              <a:rPr lang="en-US" sz="2400" b="1" strike="noStrike" spc="-1">
                <a:solidFill>
                  <a:srgbClr val="000000"/>
                </a:solidFill>
                <a:latin typeface="Times New Roman"/>
              </a:rPr>
              <a:t>instruction count (IC). </a:t>
            </a:r>
            <a:endParaRPr lang="en-US" sz="2400" b="0" strike="noStrike" spc="-1">
              <a:latin typeface="Arial"/>
            </a:endParaRPr>
          </a:p>
          <a:p>
            <a:r>
              <a:rPr lang="en-US" sz="2400" b="0" strike="noStrike" spc="-1">
                <a:solidFill>
                  <a:srgbClr val="000000"/>
                </a:solidFill>
                <a:latin typeface="Times New Roman"/>
              </a:rPr>
              <a:t> clock cycles per instruction  CPI is computed as</a:t>
            </a:r>
            <a:endParaRPr lang="en-US" sz="2400" b="0" strike="noStrike" spc="-1">
              <a:latin typeface="Arial"/>
            </a:endParaRPr>
          </a:p>
          <a:p>
            <a:endParaRPr lang="en-US" sz="2400" b="0" strike="noStrike" spc="-1">
              <a:latin typeface="Arial"/>
            </a:endParaRPr>
          </a:p>
          <a:p>
            <a:endParaRPr lang="en-US" sz="2400" b="0" strike="noStrike" spc="-1">
              <a:latin typeface="Arial"/>
            </a:endParaRPr>
          </a:p>
          <a:p>
            <a:endParaRPr lang="en-US" sz="2400" b="0" strike="noStrike" spc="-1">
              <a:latin typeface="Arial"/>
            </a:endParaRPr>
          </a:p>
          <a:p>
            <a:endParaRPr lang="en-US" sz="2400" b="0" strike="noStrike" spc="-1">
              <a:latin typeface="Arial"/>
            </a:endParaRPr>
          </a:p>
          <a:p>
            <a:endParaRPr lang="en-US" sz="2400" b="0" strike="noStrike" spc="-1">
              <a:latin typeface="Arial"/>
            </a:endParaRPr>
          </a:p>
          <a:p>
            <a:endParaRPr lang="en-US" sz="2400" b="0" strike="noStrike" spc="-1">
              <a:latin typeface="Arial"/>
            </a:endParaRPr>
          </a:p>
          <a:p>
            <a:r>
              <a:rPr lang="en-US" sz="2400" b="0" strike="noStrike" spc="-1">
                <a:solidFill>
                  <a:srgbClr val="000000"/>
                </a:solidFill>
                <a:latin typeface="Times New Roman"/>
              </a:rPr>
              <a:t> </a:t>
            </a:r>
            <a:endParaRPr lang="en-US" sz="2400" b="0" strike="noStrike" spc="-1">
              <a:latin typeface="Arial"/>
            </a:endParaRPr>
          </a:p>
        </p:txBody>
      </p:sp>
      <p:pic>
        <p:nvPicPr>
          <p:cNvPr id="281" name="Picture 3"/>
          <p:cNvPicPr/>
          <p:nvPr/>
        </p:nvPicPr>
        <p:blipFill>
          <a:blip r:embed="rId2"/>
          <a:stretch/>
        </p:blipFill>
        <p:spPr>
          <a:xfrm>
            <a:off x="1463040" y="2743200"/>
            <a:ext cx="4357440" cy="999000"/>
          </a:xfrm>
          <a:prstGeom prst="rect">
            <a:avLst/>
          </a:prstGeom>
          <a:ln w="9360">
            <a:noFill/>
          </a:ln>
        </p:spPr>
      </p:pic>
      <p:sp>
        <p:nvSpPr>
          <p:cNvPr id="282" name="TextShape 3"/>
          <p:cNvSpPr txBox="1"/>
          <p:nvPr/>
        </p:nvSpPr>
        <p:spPr>
          <a:xfrm>
            <a:off x="5852160" y="3036960"/>
            <a:ext cx="2560320" cy="346320"/>
          </a:xfrm>
          <a:prstGeom prst="rect">
            <a:avLst/>
          </a:prstGeom>
          <a:noFill/>
          <a:ln>
            <a:noFill/>
          </a:ln>
        </p:spPr>
        <p:txBody>
          <a:bodyPr lIns="90000" tIns="45000" rIns="90000" bIns="45000"/>
          <a:lstStyle/>
          <a:p>
            <a:r>
              <a:rPr lang="en-US" sz="1800" b="0" strike="noStrike" spc="-1">
                <a:latin typeface="Arial"/>
              </a:rPr>
              <a:t>---------------(2)</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 </a:t>
            </a:r>
          </a:p>
        </p:txBody>
      </p:sp>
      <p:sp>
        <p:nvSpPr>
          <p:cNvPr id="284" name="TextShape 2"/>
          <p:cNvSpPr txBox="1"/>
          <p:nvPr/>
        </p:nvSpPr>
        <p:spPr>
          <a:xfrm>
            <a:off x="457200" y="1600200"/>
            <a:ext cx="8229240" cy="4525560"/>
          </a:xfrm>
          <a:prstGeom prst="rect">
            <a:avLst/>
          </a:prstGeom>
          <a:noFill/>
          <a:ln>
            <a:noFill/>
          </a:ln>
        </p:spPr>
        <p:txBody>
          <a:bodyPr>
            <a:norm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Calibri"/>
              </a:rPr>
              <a:t> Clock cycles can be defined as IC*CPI substitute in equation 1 results in: </a:t>
            </a:r>
          </a:p>
        </p:txBody>
      </p:sp>
      <p:sp>
        <p:nvSpPr>
          <p:cNvPr id="285" name="TextShape 3"/>
          <p:cNvSpPr txBox="1"/>
          <p:nvPr/>
        </p:nvSpPr>
        <p:spPr>
          <a:xfrm>
            <a:off x="457200" y="6356520"/>
            <a:ext cx="2133360" cy="364680"/>
          </a:xfrm>
          <a:prstGeom prst="rect">
            <a:avLst/>
          </a:prstGeom>
          <a:noFill/>
          <a:ln>
            <a:noFill/>
          </a:ln>
        </p:spPr>
        <p:txBody>
          <a:bodyPr anchor="ctr"/>
          <a:lstStyle/>
          <a:p>
            <a:pPr>
              <a:lnSpc>
                <a:spcPct val="100000"/>
              </a:lnSpc>
            </a:pPr>
            <a:fld id="{17C057BB-BD01-43EA-AEDB-3BE0566175A9}" type="datetime1">
              <a:rPr lang="en-US" sz="1200" b="0" strike="noStrike" spc="-1">
                <a:solidFill>
                  <a:srgbClr val="8B8B8B"/>
                </a:solidFill>
                <a:latin typeface="Calibri"/>
              </a:rPr>
              <a:t>8/10/2018</a:t>
            </a:fld>
            <a:endParaRPr lang="en-US" sz="1200" b="0" strike="noStrike" spc="-1">
              <a:latin typeface="Times New Roman"/>
            </a:endParaRPr>
          </a:p>
        </p:txBody>
      </p:sp>
      <p:sp>
        <p:nvSpPr>
          <p:cNvPr id="286" name="CustomShape 4"/>
          <p:cNvSpPr/>
          <p:nvPr/>
        </p:nvSpPr>
        <p:spPr>
          <a:xfrm>
            <a:off x="1150200" y="4143240"/>
            <a:ext cx="2154600" cy="395280"/>
          </a:xfrm>
          <a:prstGeom prst="rect">
            <a:avLst/>
          </a:prstGeom>
          <a:noFill/>
          <a:ln>
            <a:noFill/>
          </a:ln>
        </p:spPr>
        <p:style>
          <a:lnRef idx="0">
            <a:scrgbClr r="0" g="0" b="0"/>
          </a:lnRef>
          <a:fillRef idx="0">
            <a:scrgbClr r="0" g="0" b="0"/>
          </a:fillRef>
          <a:effectRef idx="0">
            <a:scrgbClr r="0" g="0" b="0"/>
          </a:effectRef>
          <a:fontRef idx="minor"/>
        </p:style>
      </p:sp>
      <p:sp>
        <p:nvSpPr>
          <p:cNvPr id="287" name="CustomShape 5"/>
          <p:cNvSpPr/>
          <p:nvPr/>
        </p:nvSpPr>
        <p:spPr>
          <a:xfrm>
            <a:off x="3380040" y="4143240"/>
            <a:ext cx="4570200" cy="395280"/>
          </a:xfrm>
          <a:prstGeom prst="rect">
            <a:avLst/>
          </a:prstGeom>
          <a:noFill/>
          <a:ln>
            <a:noFill/>
          </a:ln>
        </p:spPr>
        <p:style>
          <a:lnRef idx="0">
            <a:scrgbClr r="0" g="0" b="0"/>
          </a:lnRef>
          <a:fillRef idx="0">
            <a:scrgbClr r="0" g="0" b="0"/>
          </a:fillRef>
          <a:effectRef idx="0">
            <a:scrgbClr r="0" g="0" b="0"/>
          </a:effectRef>
          <a:fontRef idx="minor"/>
        </p:style>
      </p:sp>
      <p:pic>
        <p:nvPicPr>
          <p:cNvPr id="288" name="Picture 4"/>
          <p:cNvPicPr/>
          <p:nvPr/>
        </p:nvPicPr>
        <p:blipFill>
          <a:blip r:embed="rId2"/>
          <a:stretch/>
        </p:blipFill>
        <p:spPr>
          <a:xfrm>
            <a:off x="1280160" y="2560320"/>
            <a:ext cx="6333840" cy="731520"/>
          </a:xfrm>
          <a:prstGeom prst="rect">
            <a:avLst/>
          </a:prstGeom>
          <a:ln w="9360">
            <a:noFill/>
          </a:ln>
        </p:spPr>
      </p:pic>
      <p:pic>
        <p:nvPicPr>
          <p:cNvPr id="289" name="Picture 5"/>
          <p:cNvPicPr/>
          <p:nvPr/>
        </p:nvPicPr>
        <p:blipFill>
          <a:blip r:embed="rId3"/>
          <a:stretch/>
        </p:blipFill>
        <p:spPr>
          <a:xfrm>
            <a:off x="945360" y="3383280"/>
            <a:ext cx="7467120" cy="246888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E8D8EBB0-BF07-400A-BEE2-53F34925A213}" type="slidenum">
              <a:rPr lang="en-US" sz="1400" b="0" strike="noStrike" spc="-1">
                <a:solidFill>
                  <a:srgbClr val="000000"/>
                </a:solidFill>
                <a:latin typeface="Tahoma"/>
              </a:rPr>
              <a:t>4</a:t>
            </a:fld>
            <a:endParaRPr lang="en-US" sz="1400" b="0" strike="noStrike" spc="-1">
              <a:latin typeface="Arial"/>
            </a:endParaRPr>
          </a:p>
        </p:txBody>
      </p:sp>
      <p:sp>
        <p:nvSpPr>
          <p:cNvPr id="146"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A short history of computing</a:t>
            </a:r>
            <a:endParaRPr lang="en-US" sz="3200" b="0" strike="noStrike" spc="-1">
              <a:latin typeface="Arial"/>
            </a:endParaRPr>
          </a:p>
        </p:txBody>
      </p:sp>
      <p:sp>
        <p:nvSpPr>
          <p:cNvPr id="147" name="CustomShape 3"/>
          <p:cNvSpPr/>
          <p:nvPr/>
        </p:nvSpPr>
        <p:spPr>
          <a:xfrm>
            <a:off x="676440" y="1536840"/>
            <a:ext cx="846684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80000"/>
              </a:lnSpc>
              <a:buClr>
                <a:srgbClr val="000000"/>
              </a:buClr>
              <a:buSzPct val="60000"/>
              <a:buFont typeface="Wingdings" charset="2"/>
              <a:buChar char=""/>
            </a:pPr>
            <a:r>
              <a:rPr lang="en-US" sz="2400" b="0" strike="noStrike" spc="-1">
                <a:solidFill>
                  <a:srgbClr val="000000"/>
                </a:solidFill>
                <a:latin typeface="Times New Roman"/>
              </a:rPr>
              <a:t>Continuous growth in performance due to </a:t>
            </a:r>
            <a:r>
              <a:rPr lang="en-US" sz="2400" b="0" i="1" u="sng" strike="noStrike" spc="-1">
                <a:solidFill>
                  <a:srgbClr val="000000"/>
                </a:solidFill>
                <a:uFillTx/>
                <a:latin typeface="Times New Roman"/>
              </a:rPr>
              <a:t>advances in technology</a:t>
            </a:r>
            <a:r>
              <a:rPr lang="en-US" sz="2400" b="0" strike="noStrike" spc="-1">
                <a:solidFill>
                  <a:srgbClr val="000000"/>
                </a:solidFill>
                <a:latin typeface="Times New Roman"/>
              </a:rPr>
              <a:t> and </a:t>
            </a:r>
            <a:r>
              <a:rPr lang="en-US" sz="2400" b="0" i="1" u="sng" strike="noStrike" spc="-1">
                <a:solidFill>
                  <a:srgbClr val="000000"/>
                </a:solidFill>
                <a:uFillTx/>
                <a:latin typeface="Times New Roman"/>
              </a:rPr>
              <a:t>innovations in computer design</a:t>
            </a:r>
            <a:endParaRPr lang="en-US" sz="2400" b="0" strike="noStrike" spc="-1">
              <a:latin typeface="Arial"/>
            </a:endParaRPr>
          </a:p>
          <a:p>
            <a:pPr indent="-216000">
              <a:lnSpc>
                <a:spcPct val="80000"/>
              </a:lnSpc>
              <a:buClr>
                <a:srgbClr val="3333FF"/>
              </a:buClr>
              <a:buSzPct val="60000"/>
              <a:buFont typeface="Wingdings" charset="2"/>
              <a:buChar char=""/>
            </a:pPr>
            <a:r>
              <a:rPr lang="en-US" sz="2400" b="0" strike="noStrike" spc="-1">
                <a:solidFill>
                  <a:srgbClr val="3333FF"/>
                </a:solidFill>
                <a:latin typeface="Times New Roman"/>
              </a:rPr>
              <a:t>First 25 years (1945 – 1970) </a:t>
            </a:r>
            <a:endParaRPr lang="en-US" sz="2400" b="0" strike="noStrike" spc="-1">
              <a:latin typeface="Arial"/>
            </a:endParaRPr>
          </a:p>
          <a:p>
            <a:pPr marL="457200" lvl="1" indent="-216000">
              <a:lnSpc>
                <a:spcPct val="80000"/>
              </a:lnSpc>
              <a:buClr>
                <a:srgbClr val="000000"/>
              </a:buClr>
              <a:buSzPct val="55000"/>
              <a:buFont typeface="Wingdings" charset="2"/>
              <a:buChar char=""/>
            </a:pPr>
            <a:r>
              <a:rPr lang="en-US" sz="2400" b="0" strike="noStrike" spc="-1">
                <a:solidFill>
                  <a:srgbClr val="000000"/>
                </a:solidFill>
                <a:latin typeface="Times New Roman"/>
              </a:rPr>
              <a:t>25% yearly growth in performance</a:t>
            </a:r>
            <a:endParaRPr lang="en-US" sz="2400" b="0" strike="noStrike" spc="-1">
              <a:latin typeface="Arial"/>
            </a:endParaRPr>
          </a:p>
          <a:p>
            <a:pPr marL="457200" lvl="1" indent="-216000">
              <a:lnSpc>
                <a:spcPct val="80000"/>
              </a:lnSpc>
              <a:buClr>
                <a:srgbClr val="000000"/>
              </a:buClr>
              <a:buSzPct val="55000"/>
              <a:buFont typeface="Wingdings" charset="2"/>
              <a:buChar char=""/>
            </a:pPr>
            <a:r>
              <a:rPr lang="en-US" sz="2400" b="0" strike="noStrike" spc="-1">
                <a:solidFill>
                  <a:srgbClr val="000000"/>
                </a:solidFill>
                <a:latin typeface="Times New Roman"/>
              </a:rPr>
              <a:t>Both forces contributed to performance improvement</a:t>
            </a:r>
            <a:endParaRPr lang="en-US" sz="2400" b="0" strike="noStrike" spc="-1">
              <a:latin typeface="Arial"/>
            </a:endParaRPr>
          </a:p>
          <a:p>
            <a:pPr marL="457200" lvl="1" indent="-216000">
              <a:lnSpc>
                <a:spcPct val="80000"/>
              </a:lnSpc>
              <a:buClr>
                <a:srgbClr val="000000"/>
              </a:buClr>
              <a:buSzPct val="55000"/>
              <a:buFont typeface="Wingdings" charset="2"/>
              <a:buChar char=""/>
            </a:pPr>
            <a:r>
              <a:rPr lang="en-US" sz="2400" b="0" strike="noStrike" spc="-1">
                <a:solidFill>
                  <a:srgbClr val="000000"/>
                </a:solidFill>
                <a:latin typeface="Times New Roman"/>
              </a:rPr>
              <a:t>Mainframes and minicomputers dominated the industry</a:t>
            </a:r>
            <a:endParaRPr lang="en-US" sz="2400" b="0" strike="noStrike" spc="-1">
              <a:latin typeface="Arial"/>
            </a:endParaRPr>
          </a:p>
          <a:p>
            <a:pPr indent="-216000">
              <a:lnSpc>
                <a:spcPct val="80000"/>
              </a:lnSpc>
              <a:buClr>
                <a:srgbClr val="3333FF"/>
              </a:buClr>
              <a:buSzPct val="60000"/>
              <a:buFont typeface="Wingdings" charset="2"/>
              <a:buChar char=""/>
            </a:pPr>
            <a:r>
              <a:rPr lang="en-US" sz="2400" b="0" strike="noStrike" spc="-1">
                <a:solidFill>
                  <a:srgbClr val="3333FF"/>
                </a:solidFill>
                <a:latin typeface="Times New Roman"/>
              </a:rPr>
              <a:t>Late 70s, emergence of the microprocessor</a:t>
            </a:r>
            <a:endParaRPr lang="en-US" sz="2400" b="0" strike="noStrike" spc="-1">
              <a:latin typeface="Arial"/>
            </a:endParaRPr>
          </a:p>
          <a:p>
            <a:pPr marL="457200" lvl="1" indent="-216000">
              <a:lnSpc>
                <a:spcPct val="80000"/>
              </a:lnSpc>
              <a:buClr>
                <a:srgbClr val="000000"/>
              </a:buClr>
              <a:buSzPct val="55000"/>
              <a:buFont typeface="Wingdings" charset="2"/>
              <a:buChar char=""/>
            </a:pPr>
            <a:r>
              <a:rPr lang="en-US" sz="2400" b="0" strike="noStrike" spc="-1">
                <a:solidFill>
                  <a:srgbClr val="000000"/>
                </a:solidFill>
                <a:latin typeface="Times New Roman"/>
              </a:rPr>
              <a:t>35% yearly growth in performance thanks to </a:t>
            </a:r>
            <a:r>
              <a:rPr lang="en-US" sz="2400" b="0" strike="noStrike" spc="-1">
                <a:solidFill>
                  <a:srgbClr val="FF0000"/>
                </a:solidFill>
                <a:latin typeface="Times New Roman"/>
              </a:rPr>
              <a:t>integrated circuit </a:t>
            </a:r>
            <a:r>
              <a:rPr lang="en-US" sz="2400" b="0" strike="noStrike" spc="-1">
                <a:solidFill>
                  <a:srgbClr val="000000"/>
                </a:solidFill>
                <a:latin typeface="Times New Roman"/>
              </a:rPr>
              <a:t>technology</a:t>
            </a:r>
            <a:endParaRPr lang="en-US" sz="2400" b="0" strike="noStrike" spc="-1">
              <a:latin typeface="Arial"/>
            </a:endParaRPr>
          </a:p>
          <a:p>
            <a:pPr marL="457200" lvl="1" indent="-216000">
              <a:lnSpc>
                <a:spcPct val="80000"/>
              </a:lnSpc>
              <a:buClr>
                <a:srgbClr val="000000"/>
              </a:buClr>
              <a:buSzPct val="55000"/>
              <a:buFont typeface="Wingdings" charset="2"/>
              <a:buChar char=""/>
            </a:pPr>
            <a:r>
              <a:rPr lang="en-US" sz="2400" b="0" strike="noStrike" spc="-1">
                <a:solidFill>
                  <a:srgbClr val="000000"/>
                </a:solidFill>
                <a:latin typeface="Times New Roman"/>
              </a:rPr>
              <a:t>Changes in computer marketplace: </a:t>
            </a:r>
            <a:endParaRPr lang="en-US" sz="2400" b="0" strike="noStrike" spc="-1">
              <a:latin typeface="Arial"/>
            </a:endParaRPr>
          </a:p>
          <a:p>
            <a:pPr marL="457200" lvl="1" indent="-216000">
              <a:lnSpc>
                <a:spcPct val="80000"/>
              </a:lnSpc>
              <a:buClr>
                <a:srgbClr val="000000"/>
              </a:buClr>
              <a:buSzPct val="55000"/>
              <a:buFont typeface="Wingdings" charset="2"/>
              <a:buChar char=""/>
            </a:pPr>
            <a:r>
              <a:rPr lang="en-US" sz="2400" b="0" strike="noStrike" spc="-1">
                <a:solidFill>
                  <a:srgbClr val="000000"/>
                </a:solidFill>
                <a:latin typeface="Times New Roman"/>
              </a:rPr>
              <a:t>elimination of assembly language programming, </a:t>
            </a:r>
            <a:endParaRPr lang="en-US" sz="2400" b="0" strike="noStrike" spc="-1">
              <a:latin typeface="Arial"/>
            </a:endParaRPr>
          </a:p>
          <a:p>
            <a:pPr marL="457200" lvl="1" indent="-216000">
              <a:lnSpc>
                <a:spcPct val="80000"/>
              </a:lnSpc>
              <a:buClr>
                <a:srgbClr val="000000"/>
              </a:buClr>
              <a:buSzPct val="55000"/>
              <a:buFont typeface="Wingdings" charset="2"/>
              <a:buChar char=""/>
            </a:pPr>
            <a:r>
              <a:rPr lang="en-US" sz="2400" b="0" strike="noStrike" spc="-1">
                <a:solidFill>
                  <a:srgbClr val="000000"/>
                </a:solidFill>
                <a:latin typeface="Times New Roman"/>
              </a:rPr>
              <a:t>emergence of </a:t>
            </a:r>
            <a:r>
              <a:rPr lang="en-US" sz="2400" b="0" strike="noStrike" spc="-1">
                <a:solidFill>
                  <a:srgbClr val="FF0000"/>
                </a:solidFill>
                <a:latin typeface="Times New Roman"/>
              </a:rPr>
              <a:t>Unix</a:t>
            </a:r>
            <a:r>
              <a:rPr lang="en-US" sz="2400" b="0" strike="noStrike" spc="-1">
                <a:solidFill>
                  <a:srgbClr val="000000"/>
                </a:solidFill>
                <a:latin typeface="Times New Roman"/>
              </a:rPr>
              <a:t>  easier to develop new architectures</a:t>
            </a:r>
            <a:endParaRPr lang="en-US" sz="2400" b="0" strike="noStrike" spc="-1">
              <a:latin typeface="Arial"/>
            </a:endParaRPr>
          </a:p>
        </p:txBody>
      </p:sp>
      <p:sp>
        <p:nvSpPr>
          <p:cNvPr id="148" name="TextShape 4"/>
          <p:cNvSpPr txBox="1"/>
          <p:nvPr/>
        </p:nvSpPr>
        <p:spPr>
          <a:xfrm>
            <a:off x="457200" y="6356520"/>
            <a:ext cx="2133360" cy="364680"/>
          </a:xfrm>
          <a:prstGeom prst="rect">
            <a:avLst/>
          </a:prstGeom>
          <a:noFill/>
          <a:ln>
            <a:noFill/>
          </a:ln>
        </p:spPr>
        <p:txBody>
          <a:bodyPr anchor="ctr"/>
          <a:lstStyle/>
          <a:p>
            <a:pPr>
              <a:lnSpc>
                <a:spcPct val="100000"/>
              </a:lnSpc>
            </a:pPr>
            <a:fld id="{14983D1E-3AAF-4E3F-9DA7-C2070E85E35E}"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1135080" y="0"/>
            <a:ext cx="7792200" cy="647640"/>
          </a:xfrm>
          <a:prstGeom prst="rect">
            <a:avLst/>
          </a:prstGeom>
          <a:noFill/>
          <a:ln>
            <a:noFill/>
          </a:ln>
        </p:spPr>
        <p:style>
          <a:lnRef idx="0">
            <a:scrgbClr r="0" g="0" b="0"/>
          </a:lnRef>
          <a:fillRef idx="0">
            <a:scrgbClr r="0" g="0" b="0"/>
          </a:fillRef>
          <a:effectRef idx="0">
            <a:scrgbClr r="0" g="0" b="0"/>
          </a:effectRef>
          <a:fontRef idx="minor"/>
        </p:style>
      </p:sp>
      <p:sp>
        <p:nvSpPr>
          <p:cNvPr id="291" name="CustomShape 2"/>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775D5126-663C-4D35-B20F-2A1DAD856BB7}" type="slidenum">
              <a:rPr lang="en-US" sz="1400" b="0" strike="noStrike" spc="-1">
                <a:solidFill>
                  <a:srgbClr val="000000"/>
                </a:solidFill>
                <a:latin typeface="Tahoma"/>
              </a:rPr>
              <a:t>40</a:t>
            </a:fld>
            <a:endParaRPr lang="en-US" sz="1400" b="0" strike="noStrike" spc="-1">
              <a:latin typeface="Arial"/>
            </a:endParaRPr>
          </a:p>
        </p:txBody>
      </p:sp>
      <p:pic>
        <p:nvPicPr>
          <p:cNvPr id="292" name="Picture 2"/>
          <p:cNvPicPr/>
          <p:nvPr/>
        </p:nvPicPr>
        <p:blipFill>
          <a:blip r:embed="rId2"/>
          <a:stretch/>
        </p:blipFill>
        <p:spPr>
          <a:xfrm>
            <a:off x="1278360" y="1585800"/>
            <a:ext cx="5684400" cy="1173960"/>
          </a:xfrm>
          <a:prstGeom prst="rect">
            <a:avLst/>
          </a:prstGeom>
          <a:ln w="9360">
            <a:noFill/>
          </a:ln>
        </p:spPr>
      </p:pic>
      <p:sp>
        <p:nvSpPr>
          <p:cNvPr id="293" name="CustomShape 3"/>
          <p:cNvSpPr/>
          <p:nvPr/>
        </p:nvSpPr>
        <p:spPr>
          <a:xfrm>
            <a:off x="543960" y="2835720"/>
            <a:ext cx="8286840" cy="208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800" b="0" strike="noStrike" spc="-1">
                <a:solidFill>
                  <a:srgbClr val="000000"/>
                </a:solidFill>
                <a:latin typeface="Tahoma"/>
              </a:rPr>
              <a:t>where –</a:t>
            </a: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r>
              <a:rPr lang="en-US" sz="1800" b="0" strike="noStrike" spc="-1">
                <a:solidFill>
                  <a:srgbClr val="000000"/>
                </a:solidFill>
                <a:latin typeface="Tahoma"/>
              </a:rPr>
              <a:t>IC</a:t>
            </a:r>
            <a:r>
              <a:rPr lang="en-US" sz="1800" b="0" strike="noStrike" spc="-1" baseline="-25000">
                <a:solidFill>
                  <a:srgbClr val="000000"/>
                </a:solidFill>
                <a:latin typeface="Tahoma"/>
              </a:rPr>
              <a:t>i</a:t>
            </a:r>
            <a:r>
              <a:rPr lang="en-US" sz="1800" b="0" strike="noStrike" spc="-1">
                <a:solidFill>
                  <a:srgbClr val="000000"/>
                </a:solidFill>
                <a:latin typeface="Tahoma"/>
              </a:rPr>
              <a:t> represents number of times instruction </a:t>
            </a:r>
            <a:r>
              <a:rPr lang="en-US" sz="1800" b="0" i="1" strike="noStrike" spc="-1">
                <a:solidFill>
                  <a:srgbClr val="000000"/>
                </a:solidFill>
                <a:latin typeface="Tahoma"/>
              </a:rPr>
              <a:t>i  </a:t>
            </a:r>
            <a:r>
              <a:rPr lang="en-US" sz="1800" b="0" strike="noStrike" spc="-1">
                <a:solidFill>
                  <a:srgbClr val="000000"/>
                </a:solidFill>
                <a:latin typeface="Tahoma"/>
              </a:rPr>
              <a:t>is executed in a program</a:t>
            </a: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r>
              <a:rPr lang="en-US" sz="1800" b="0" strike="noStrike" spc="-1">
                <a:solidFill>
                  <a:srgbClr val="000000"/>
                </a:solidFill>
                <a:latin typeface="Tahoma"/>
              </a:rPr>
              <a:t>CPI</a:t>
            </a:r>
            <a:r>
              <a:rPr lang="en-US" sz="1800" b="0" strike="noStrike" spc="-1" baseline="-25000">
                <a:solidFill>
                  <a:srgbClr val="000000"/>
                </a:solidFill>
                <a:latin typeface="Tahoma"/>
              </a:rPr>
              <a:t>i</a:t>
            </a:r>
            <a:r>
              <a:rPr lang="en-US" sz="1800" b="0" strike="noStrike" spc="-1">
                <a:solidFill>
                  <a:srgbClr val="000000"/>
                </a:solidFill>
                <a:latin typeface="Tahoma"/>
              </a:rPr>
              <a:t>  represents the average number of clocks per instruction for instruction </a:t>
            </a:r>
            <a:r>
              <a:rPr lang="en-US" sz="1800" b="0" i="1" strike="noStrike" spc="-1">
                <a:solidFill>
                  <a:srgbClr val="000000"/>
                </a:solidFill>
                <a:latin typeface="Tahoma"/>
              </a:rPr>
              <a:t>i.</a:t>
            </a:r>
            <a:endParaRPr lang="en-US" sz="1800" b="0" strike="noStrike" spc="-1">
              <a:latin typeface="Arial"/>
            </a:endParaRPr>
          </a:p>
          <a:p>
            <a:pPr algn="just">
              <a:lnSpc>
                <a:spcPct val="100000"/>
              </a:lnSpc>
            </a:pPr>
            <a:endParaRPr lang="en-US" sz="1800" b="0" strike="noStrike" spc="-1">
              <a:latin typeface="Arial"/>
            </a:endParaRPr>
          </a:p>
        </p:txBody>
      </p:sp>
      <p:sp>
        <p:nvSpPr>
          <p:cNvPr id="294" name="CustomShape 4"/>
          <p:cNvSpPr/>
          <p:nvPr/>
        </p:nvSpPr>
        <p:spPr>
          <a:xfrm>
            <a:off x="545760" y="1043640"/>
            <a:ext cx="82868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800" b="0" strike="noStrike" spc="-1">
                <a:solidFill>
                  <a:srgbClr val="000000"/>
                </a:solidFill>
                <a:latin typeface="Tahoma"/>
              </a:rPr>
              <a:t>The CPU clock cycles taken by a program is given by :</a:t>
            </a:r>
            <a:endParaRPr lang="en-US" sz="1800" b="0" strike="noStrike" spc="-1">
              <a:latin typeface="Arial"/>
            </a:endParaRPr>
          </a:p>
        </p:txBody>
      </p:sp>
      <p:sp>
        <p:nvSpPr>
          <p:cNvPr id="295" name="TextShape 5"/>
          <p:cNvSpPr txBox="1"/>
          <p:nvPr/>
        </p:nvSpPr>
        <p:spPr>
          <a:xfrm>
            <a:off x="457200" y="6356520"/>
            <a:ext cx="2133360" cy="364680"/>
          </a:xfrm>
          <a:prstGeom prst="rect">
            <a:avLst/>
          </a:prstGeom>
          <a:noFill/>
          <a:ln>
            <a:noFill/>
          </a:ln>
        </p:spPr>
        <p:txBody>
          <a:bodyPr anchor="ctr"/>
          <a:lstStyle/>
          <a:p>
            <a:pPr>
              <a:lnSpc>
                <a:spcPct val="100000"/>
              </a:lnSpc>
            </a:pPr>
            <a:fld id="{5699985D-2CF1-4CDC-81A6-DDA8A31DAF4D}"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sp>
      <p:sp>
        <p:nvSpPr>
          <p:cNvPr id="297" name="CustomShape 2"/>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DBDBA598-A0E1-414A-AAAF-D0C91592B4A6}" type="slidenum">
              <a:rPr lang="en-US" sz="1400" b="0" strike="noStrike" spc="-1">
                <a:solidFill>
                  <a:srgbClr val="000000"/>
                </a:solidFill>
                <a:latin typeface="Tahoma"/>
              </a:rPr>
              <a:t>41</a:t>
            </a:fld>
            <a:endParaRPr lang="en-US" sz="1400" b="0" strike="noStrike" spc="-1">
              <a:latin typeface="Arial"/>
            </a:endParaRPr>
          </a:p>
        </p:txBody>
      </p:sp>
      <p:pic>
        <p:nvPicPr>
          <p:cNvPr id="298" name="Picture 3"/>
          <p:cNvPicPr/>
          <p:nvPr/>
        </p:nvPicPr>
        <p:blipFill>
          <a:blip r:embed="rId2"/>
          <a:stretch/>
        </p:blipFill>
        <p:spPr>
          <a:xfrm>
            <a:off x="833760" y="2116800"/>
            <a:ext cx="6538680" cy="1041120"/>
          </a:xfrm>
          <a:prstGeom prst="rect">
            <a:avLst/>
          </a:prstGeom>
          <a:ln w="9360">
            <a:noFill/>
          </a:ln>
        </p:spPr>
      </p:pic>
      <p:sp>
        <p:nvSpPr>
          <p:cNvPr id="299" name="CustomShape 3"/>
          <p:cNvSpPr/>
          <p:nvPr/>
        </p:nvSpPr>
        <p:spPr>
          <a:xfrm>
            <a:off x="569160" y="1668600"/>
            <a:ext cx="82868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800" b="0" strike="noStrike" spc="-1">
                <a:solidFill>
                  <a:srgbClr val="000000"/>
                </a:solidFill>
                <a:latin typeface="Tahoma"/>
              </a:rPr>
              <a:t>The CPU time taken by a program is given by :</a:t>
            </a:r>
            <a:endParaRPr lang="en-US" sz="1800" b="0" strike="noStrike" spc="-1">
              <a:latin typeface="Arial"/>
            </a:endParaRPr>
          </a:p>
        </p:txBody>
      </p:sp>
      <p:sp>
        <p:nvSpPr>
          <p:cNvPr id="300" name="CustomShape 4"/>
          <p:cNvSpPr/>
          <p:nvPr/>
        </p:nvSpPr>
        <p:spPr>
          <a:xfrm>
            <a:off x="617400" y="3661560"/>
            <a:ext cx="8286840" cy="364320"/>
          </a:xfrm>
          <a:prstGeom prst="rect">
            <a:avLst/>
          </a:prstGeom>
          <a:noFill/>
          <a:ln>
            <a:noFill/>
          </a:ln>
        </p:spPr>
        <p:style>
          <a:lnRef idx="0">
            <a:scrgbClr r="0" g="0" b="0"/>
          </a:lnRef>
          <a:fillRef idx="0">
            <a:scrgbClr r="0" g="0" b="0"/>
          </a:fillRef>
          <a:effectRef idx="0">
            <a:scrgbClr r="0" g="0" b="0"/>
          </a:effectRef>
          <a:fontRef idx="minor"/>
        </p:style>
      </p:sp>
      <p:sp>
        <p:nvSpPr>
          <p:cNvPr id="301" name="TextShape 5"/>
          <p:cNvSpPr txBox="1"/>
          <p:nvPr/>
        </p:nvSpPr>
        <p:spPr>
          <a:xfrm>
            <a:off x="457200" y="6356520"/>
            <a:ext cx="2133360" cy="364680"/>
          </a:xfrm>
          <a:prstGeom prst="rect">
            <a:avLst/>
          </a:prstGeom>
          <a:noFill/>
          <a:ln>
            <a:noFill/>
          </a:ln>
        </p:spPr>
        <p:txBody>
          <a:bodyPr anchor="ctr"/>
          <a:lstStyle/>
          <a:p>
            <a:pPr>
              <a:lnSpc>
                <a:spcPct val="100000"/>
              </a:lnSpc>
            </a:pPr>
            <a:fld id="{63115B75-0454-4F13-8FE1-E75CD5E72E3D}" type="datetime1">
              <a:rPr lang="en-US" sz="1200" b="0" strike="noStrike" spc="-1">
                <a:solidFill>
                  <a:srgbClr val="8B8B8B"/>
                </a:solidFill>
                <a:latin typeface="Calibri"/>
              </a:rPr>
              <a:t>8/10/2018</a:t>
            </a:fld>
            <a:endParaRPr lang="en-US" sz="1200" b="0" strike="noStrike" spc="-1">
              <a:latin typeface="Times New Roman"/>
            </a:endParaRPr>
          </a:p>
        </p:txBody>
      </p:sp>
      <p:sp>
        <p:nvSpPr>
          <p:cNvPr id="302" name="TextShape 6"/>
          <p:cNvSpPr txBox="1"/>
          <p:nvPr/>
        </p:nvSpPr>
        <p:spPr>
          <a:xfrm>
            <a:off x="1442160" y="4022640"/>
            <a:ext cx="6878880" cy="641880"/>
          </a:xfrm>
          <a:prstGeom prst="rect">
            <a:avLst/>
          </a:prstGeom>
          <a:noFill/>
          <a:ln>
            <a:noFill/>
          </a:ln>
        </p:spPr>
        <p:txBody>
          <a:bodyPr lIns="90000" tIns="45000" rIns="90000" bIns="45000"/>
          <a:lstStyle/>
          <a:p>
            <a:r>
              <a:rPr lang="en-US" sz="1800" b="0" strike="noStrike" spc="-1">
                <a:solidFill>
                  <a:srgbClr val="000000"/>
                </a:solidFill>
                <a:latin typeface="Tahoma"/>
              </a:rPr>
              <a:t>The overall CPI is can be computed now using equation 2</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Shape 1"/>
          <p:cNvSpPr txBox="1"/>
          <p:nvPr/>
        </p:nvSpPr>
        <p:spPr>
          <a:xfrm>
            <a:off x="1167840" y="1553760"/>
            <a:ext cx="3495600" cy="366480"/>
          </a:xfrm>
          <a:prstGeom prst="rect">
            <a:avLst/>
          </a:prstGeom>
          <a:noFill/>
          <a:ln>
            <a:noFill/>
          </a:ln>
        </p:spPr>
        <p:txBody>
          <a:bodyPr lIns="90000" tIns="45000" rIns="90000" bIns="45000"/>
          <a:lstStyle/>
          <a:p>
            <a:r>
              <a:rPr lang="en-US" sz="1800" b="0" strike="noStrike" spc="-1">
                <a:solidFill>
                  <a:srgbClr val="000000"/>
                </a:solidFill>
                <a:latin typeface="Tahoma"/>
              </a:rPr>
              <a:t>The overall CPI is expressed by :</a:t>
            </a:r>
            <a:endParaRPr lang="en-US" sz="1800" b="0" strike="noStrike" spc="-1">
              <a:latin typeface="Arial"/>
            </a:endParaRPr>
          </a:p>
        </p:txBody>
      </p:sp>
      <p:pic>
        <p:nvPicPr>
          <p:cNvPr id="304" name="Picture 3"/>
          <p:cNvPicPr/>
          <p:nvPr/>
        </p:nvPicPr>
        <p:blipFill>
          <a:blip r:embed="rId2"/>
          <a:stretch/>
        </p:blipFill>
        <p:spPr>
          <a:xfrm>
            <a:off x="1188720" y="2468880"/>
            <a:ext cx="7084080" cy="198432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Example 3</a:t>
            </a:r>
            <a:endParaRPr lang="en-US" sz="3200" b="0" strike="noStrike" spc="-1">
              <a:latin typeface="Arial"/>
            </a:endParaRPr>
          </a:p>
        </p:txBody>
      </p:sp>
      <p:sp>
        <p:nvSpPr>
          <p:cNvPr id="306" name="CustomShape 2"/>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SzPct val="60000"/>
              <a:buFont typeface="Wingdings" charset="2"/>
              <a:buChar char=""/>
            </a:pPr>
            <a:r>
              <a:rPr lang="en-US" sz="2000" b="0" strike="noStrike" spc="-1">
                <a:solidFill>
                  <a:srgbClr val="000000"/>
                </a:solidFill>
                <a:latin typeface="Arial"/>
              </a:rPr>
              <a:t>Suppose we have made the following measurements:</a:t>
            </a:r>
            <a:endParaRPr lang="en-US" sz="2000" b="0" strike="noStrike" spc="-1">
              <a:latin typeface="Arial"/>
            </a:endParaRPr>
          </a:p>
          <a:p>
            <a:pPr>
              <a:lnSpc>
                <a:spcPct val="100000"/>
              </a:lnSpc>
            </a:pPr>
            <a:endParaRPr lang="en-US" sz="2000" b="0" strike="noStrike" spc="-1">
              <a:latin typeface="Arial"/>
            </a:endParaRPr>
          </a:p>
          <a:p>
            <a:pPr indent="-216000">
              <a:lnSpc>
                <a:spcPct val="100000"/>
              </a:lnSpc>
              <a:buClr>
                <a:srgbClr val="000000"/>
              </a:buClr>
              <a:buSzPct val="60000"/>
              <a:buFont typeface="Wingdings" charset="2"/>
              <a:buChar char=""/>
            </a:pPr>
            <a:r>
              <a:rPr lang="en-US" sz="2000" b="0" strike="noStrike" spc="-1">
                <a:solidFill>
                  <a:srgbClr val="000000"/>
                </a:solidFill>
                <a:latin typeface="Arial"/>
              </a:rPr>
              <a:t>Frequency of FP operations =25%</a:t>
            </a:r>
            <a:endParaRPr lang="en-US" sz="2000" b="0" strike="noStrike" spc="-1">
              <a:latin typeface="Arial"/>
            </a:endParaRPr>
          </a:p>
          <a:p>
            <a:pPr indent="-216000">
              <a:lnSpc>
                <a:spcPct val="100000"/>
              </a:lnSpc>
              <a:buClr>
                <a:srgbClr val="000000"/>
              </a:buClr>
              <a:buSzPct val="60000"/>
              <a:buFont typeface="Wingdings" charset="2"/>
              <a:buChar char=""/>
            </a:pPr>
            <a:r>
              <a:rPr lang="en-US" sz="2000" b="0" strike="noStrike" spc="-1">
                <a:solidFill>
                  <a:srgbClr val="000000"/>
                </a:solidFill>
                <a:latin typeface="Arial"/>
              </a:rPr>
              <a:t>Average CPI of FP operations =4.0</a:t>
            </a:r>
            <a:endParaRPr lang="en-US" sz="2000" b="0" strike="noStrike" spc="-1">
              <a:latin typeface="Arial"/>
            </a:endParaRPr>
          </a:p>
          <a:p>
            <a:pPr indent="-216000">
              <a:lnSpc>
                <a:spcPct val="100000"/>
              </a:lnSpc>
              <a:buClr>
                <a:srgbClr val="000000"/>
              </a:buClr>
              <a:buSzPct val="60000"/>
              <a:buFont typeface="Wingdings" charset="2"/>
              <a:buChar char=""/>
            </a:pPr>
            <a:r>
              <a:rPr lang="en-US" sz="2000" b="0" strike="noStrike" spc="-1">
                <a:solidFill>
                  <a:srgbClr val="000000"/>
                </a:solidFill>
                <a:latin typeface="Arial"/>
              </a:rPr>
              <a:t>Average CPI of other instructions = 1.33</a:t>
            </a:r>
            <a:endParaRPr lang="en-US" sz="2000" b="0" strike="noStrike" spc="-1">
              <a:latin typeface="Arial"/>
            </a:endParaRPr>
          </a:p>
          <a:p>
            <a:pPr indent="-216000">
              <a:lnSpc>
                <a:spcPct val="100000"/>
              </a:lnSpc>
              <a:buClr>
                <a:srgbClr val="000000"/>
              </a:buClr>
              <a:buSzPct val="60000"/>
              <a:buFont typeface="Wingdings" charset="2"/>
              <a:buChar char=""/>
            </a:pPr>
            <a:r>
              <a:rPr lang="en-US" sz="2000" b="0" strike="noStrike" spc="-1">
                <a:solidFill>
                  <a:srgbClr val="000000"/>
                </a:solidFill>
                <a:latin typeface="Arial"/>
              </a:rPr>
              <a:t>Frequency of FPSQR=2%</a:t>
            </a:r>
            <a:endParaRPr lang="en-US" sz="2000" b="0" strike="noStrike" spc="-1">
              <a:latin typeface="Arial"/>
            </a:endParaRPr>
          </a:p>
          <a:p>
            <a:pPr indent="-216000">
              <a:lnSpc>
                <a:spcPct val="100000"/>
              </a:lnSpc>
              <a:buClr>
                <a:srgbClr val="000000"/>
              </a:buClr>
              <a:buSzPct val="60000"/>
              <a:buFont typeface="Wingdings" charset="2"/>
              <a:buChar char=""/>
            </a:pPr>
            <a:r>
              <a:rPr lang="en-US" sz="2000" b="0" strike="noStrike" spc="-1">
                <a:solidFill>
                  <a:srgbClr val="000000"/>
                </a:solidFill>
                <a:latin typeface="Arial"/>
              </a:rPr>
              <a:t>CPI of FPSQR=20</a:t>
            </a:r>
            <a:endParaRPr lang="en-US" sz="2000" b="0" strike="noStrike" spc="-1">
              <a:latin typeface="Arial"/>
            </a:endParaRPr>
          </a:p>
          <a:p>
            <a:pPr indent="-216000" algn="just">
              <a:lnSpc>
                <a:spcPct val="100000"/>
              </a:lnSpc>
              <a:buClr>
                <a:srgbClr val="000000"/>
              </a:buClr>
              <a:buSzPct val="60000"/>
              <a:buFont typeface="Wingdings" charset="2"/>
              <a:buChar char=""/>
            </a:pPr>
            <a:r>
              <a:rPr lang="en-US" sz="2000" b="0" strike="noStrike" spc="-1">
                <a:solidFill>
                  <a:srgbClr val="000000"/>
                </a:solidFill>
                <a:latin typeface="Arial"/>
              </a:rPr>
              <a:t>Assume that the two design alternatives are to decrease the CPI of FPSQR to 2 or to decrease the average CPI of all FP operations to 2.5. Compare these two design alternatives using the processor performance equation.</a:t>
            </a:r>
            <a:endParaRPr lang="en-US" sz="2000" b="0" strike="noStrike" spc="-1">
              <a:latin typeface="Arial"/>
            </a:endParaRPr>
          </a:p>
        </p:txBody>
      </p:sp>
      <p:sp>
        <p:nvSpPr>
          <p:cNvPr id="307" name="CustomShape 3"/>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405743A8-9E10-47D9-BC54-34775F8917D5}" type="slidenum">
              <a:rPr lang="en-US" sz="1400" b="0" strike="noStrike" spc="-1">
                <a:solidFill>
                  <a:srgbClr val="000000"/>
                </a:solidFill>
                <a:latin typeface="Tahoma"/>
              </a:rPr>
              <a:t>43</a:t>
            </a:fld>
            <a:endParaRPr lang="en-US" sz="1400" b="0" strike="noStrike" spc="-1">
              <a:latin typeface="Arial"/>
            </a:endParaRPr>
          </a:p>
        </p:txBody>
      </p:sp>
      <p:sp>
        <p:nvSpPr>
          <p:cNvPr id="308" name="TextShape 4"/>
          <p:cNvSpPr txBox="1"/>
          <p:nvPr/>
        </p:nvSpPr>
        <p:spPr>
          <a:xfrm>
            <a:off x="457200" y="6356520"/>
            <a:ext cx="2133360" cy="364680"/>
          </a:xfrm>
          <a:prstGeom prst="rect">
            <a:avLst/>
          </a:prstGeom>
          <a:noFill/>
          <a:ln>
            <a:noFill/>
          </a:ln>
        </p:spPr>
        <p:txBody>
          <a:bodyPr anchor="ctr"/>
          <a:lstStyle/>
          <a:p>
            <a:pPr>
              <a:lnSpc>
                <a:spcPct val="100000"/>
              </a:lnSpc>
            </a:pPr>
            <a:fld id="{A1F26E6D-8AFC-4D78-A07F-7122C243345F}"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sp>
      <p:sp>
        <p:nvSpPr>
          <p:cNvPr id="310" name="CustomShape 2"/>
          <p:cNvSpPr/>
          <p:nvPr/>
        </p:nvSpPr>
        <p:spPr>
          <a:xfrm>
            <a:off x="676440" y="1285920"/>
            <a:ext cx="8249400" cy="525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SzPct val="60000"/>
              <a:buFont typeface="Wingdings" charset="2"/>
              <a:buChar char=""/>
            </a:pPr>
            <a:r>
              <a:rPr lang="en-US" sz="2400" b="0" strike="noStrike" spc="-1">
                <a:solidFill>
                  <a:srgbClr val="000000"/>
                </a:solidFill>
                <a:latin typeface="Times New Roman"/>
              </a:rPr>
              <a:t>Find the original CPI with neither enhancement</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indent="-216000">
              <a:lnSpc>
                <a:spcPct val="100000"/>
              </a:lnSpc>
              <a:buClr>
                <a:srgbClr val="000000"/>
              </a:buClr>
              <a:buSzPct val="60000"/>
              <a:buFont typeface="Wingdings" charset="2"/>
              <a:buChar char=""/>
            </a:pPr>
            <a:r>
              <a:rPr lang="en-US" sz="2400" b="0" strike="noStrike" spc="-1">
                <a:solidFill>
                  <a:srgbClr val="000000"/>
                </a:solidFill>
                <a:latin typeface="Times New Roman"/>
              </a:rPr>
              <a:t>Compute  the CPI for the enhanced FPSQR by subtracting the cycles saved from the original CPI:</a:t>
            </a:r>
            <a:endParaRPr lang="en-US" sz="2400" b="0" strike="noStrike" spc="-1">
              <a:latin typeface="Arial"/>
            </a:endParaRPr>
          </a:p>
        </p:txBody>
      </p:sp>
      <p:sp>
        <p:nvSpPr>
          <p:cNvPr id="311" name="CustomShape 3"/>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1931436A-D5D5-47CB-91FF-D32910728556}" type="slidenum">
              <a:rPr lang="en-US" sz="1400" b="0" strike="noStrike" spc="-1">
                <a:solidFill>
                  <a:srgbClr val="000000"/>
                </a:solidFill>
                <a:latin typeface="Tahoma"/>
              </a:rPr>
              <a:t>44</a:t>
            </a:fld>
            <a:endParaRPr lang="en-US" sz="1400" b="0" strike="noStrike" spc="-1">
              <a:latin typeface="Arial"/>
            </a:endParaRPr>
          </a:p>
        </p:txBody>
      </p:sp>
      <p:pic>
        <p:nvPicPr>
          <p:cNvPr id="312" name="Picture 2"/>
          <p:cNvPicPr/>
          <p:nvPr/>
        </p:nvPicPr>
        <p:blipFill>
          <a:blip r:embed="rId2"/>
          <a:stretch/>
        </p:blipFill>
        <p:spPr>
          <a:xfrm>
            <a:off x="2214720" y="1785960"/>
            <a:ext cx="4519440" cy="999720"/>
          </a:xfrm>
          <a:prstGeom prst="rect">
            <a:avLst/>
          </a:prstGeom>
          <a:ln w="9360">
            <a:noFill/>
          </a:ln>
        </p:spPr>
      </p:pic>
      <p:pic>
        <p:nvPicPr>
          <p:cNvPr id="313" name="Picture 4"/>
          <p:cNvPicPr/>
          <p:nvPr/>
        </p:nvPicPr>
        <p:blipFill>
          <a:blip r:embed="rId3"/>
          <a:stretch/>
        </p:blipFill>
        <p:spPr>
          <a:xfrm>
            <a:off x="1785960" y="3786120"/>
            <a:ext cx="6892200" cy="1213560"/>
          </a:xfrm>
          <a:prstGeom prst="rect">
            <a:avLst/>
          </a:prstGeom>
          <a:ln w="9360">
            <a:noFill/>
          </a:ln>
        </p:spPr>
      </p:pic>
      <p:sp>
        <p:nvSpPr>
          <p:cNvPr id="314" name="TextShape 4"/>
          <p:cNvSpPr txBox="1"/>
          <p:nvPr/>
        </p:nvSpPr>
        <p:spPr>
          <a:xfrm>
            <a:off x="457200" y="6356520"/>
            <a:ext cx="2133360" cy="364680"/>
          </a:xfrm>
          <a:prstGeom prst="rect">
            <a:avLst/>
          </a:prstGeom>
          <a:noFill/>
          <a:ln>
            <a:noFill/>
          </a:ln>
        </p:spPr>
        <p:txBody>
          <a:bodyPr anchor="ctr"/>
          <a:lstStyle/>
          <a:p>
            <a:pPr>
              <a:lnSpc>
                <a:spcPct val="100000"/>
              </a:lnSpc>
            </a:pPr>
            <a:fld id="{020BE599-E1D3-4E40-8174-3706E2F04DC6}"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sp>
      <p:sp>
        <p:nvSpPr>
          <p:cNvPr id="316" name="CustomShape 2"/>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SzPct val="60000"/>
              <a:buFont typeface="Wingdings" charset="2"/>
              <a:buChar char=""/>
            </a:pPr>
            <a:r>
              <a:rPr lang="en-US" sz="2400" b="0" strike="noStrike" spc="-1">
                <a:solidFill>
                  <a:srgbClr val="000000"/>
                </a:solidFill>
                <a:latin typeface="Times New Roman"/>
              </a:rPr>
              <a:t>compute the CPI for the enhancement of  FP instructions the same way:</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2400" b="0" strike="noStrike" spc="-1">
                <a:solidFill>
                  <a:srgbClr val="000000"/>
                </a:solidFill>
                <a:latin typeface="Arial"/>
              </a:rPr>
              <a:t>   </a:t>
            </a:r>
            <a:r>
              <a:rPr lang="en-US" sz="1600" b="1" strike="noStrike" spc="-1">
                <a:solidFill>
                  <a:srgbClr val="000000"/>
                </a:solidFill>
                <a:latin typeface="Times New Roman"/>
              </a:rPr>
              <a:t>CPI</a:t>
            </a:r>
            <a:r>
              <a:rPr lang="en-US" sz="1600" b="1" strike="noStrike" spc="-1" baseline="-25000">
                <a:solidFill>
                  <a:srgbClr val="000000"/>
                </a:solidFill>
                <a:latin typeface="Times New Roman"/>
              </a:rPr>
              <a:t>newFP</a:t>
            </a:r>
            <a:r>
              <a:rPr lang="en-US" sz="1600" b="1" strike="noStrike" spc="-1">
                <a:solidFill>
                  <a:srgbClr val="000000"/>
                </a:solidFill>
                <a:latin typeface="Times New Roman"/>
              </a:rPr>
              <a:t> = CPI</a:t>
            </a:r>
            <a:r>
              <a:rPr lang="en-US" sz="1600" b="1" strike="noStrike" spc="-1" baseline="-25000">
                <a:solidFill>
                  <a:srgbClr val="000000"/>
                </a:solidFill>
                <a:latin typeface="Times New Roman"/>
              </a:rPr>
              <a:t>original</a:t>
            </a:r>
            <a:r>
              <a:rPr lang="en-US" sz="1600" b="1" strike="noStrike" spc="-1">
                <a:solidFill>
                  <a:srgbClr val="000000"/>
                </a:solidFill>
                <a:latin typeface="Times New Roman"/>
              </a:rPr>
              <a:t> - 25% x (CPI</a:t>
            </a:r>
            <a:r>
              <a:rPr lang="en-US" sz="1600" b="1" strike="noStrike" spc="-1" baseline="-25000">
                <a:solidFill>
                  <a:srgbClr val="000000"/>
                </a:solidFill>
                <a:latin typeface="Times New Roman"/>
              </a:rPr>
              <a:t>oldFP</a:t>
            </a:r>
            <a:r>
              <a:rPr lang="en-US" sz="1600" b="1" strike="noStrike" spc="-1">
                <a:solidFill>
                  <a:srgbClr val="000000"/>
                </a:solidFill>
                <a:latin typeface="Times New Roman"/>
              </a:rPr>
              <a:t> - CPI</a:t>
            </a:r>
            <a:r>
              <a:rPr lang="en-US" sz="1600" b="1" strike="noStrike" spc="-1" baseline="-25000">
                <a:solidFill>
                  <a:srgbClr val="000000"/>
                </a:solidFill>
                <a:latin typeface="Times New Roman"/>
              </a:rPr>
              <a:t>newFPonly</a:t>
            </a:r>
            <a:r>
              <a:rPr lang="en-US" sz="1600" b="1" strike="noStrike" spc="-1">
                <a:solidFill>
                  <a:srgbClr val="000000"/>
                </a:solidFill>
                <a:latin typeface="Times New Roman"/>
              </a:rPr>
              <a:t> )</a:t>
            </a:r>
            <a:endParaRPr lang="en-US" sz="1600" b="0" strike="noStrike" spc="-1">
              <a:latin typeface="Arial"/>
            </a:endParaRPr>
          </a:p>
          <a:p>
            <a:pPr>
              <a:lnSpc>
                <a:spcPct val="100000"/>
              </a:lnSpc>
            </a:pPr>
            <a:r>
              <a:rPr lang="en-US" sz="1600" b="1" strike="noStrike" spc="-1">
                <a:solidFill>
                  <a:srgbClr val="000000"/>
                </a:solidFill>
                <a:latin typeface="Times New Roman"/>
              </a:rPr>
              <a:t>		        =2 – 0.25 x (4 - 2.5)</a:t>
            </a:r>
            <a:endParaRPr lang="en-US" sz="1600" b="0" strike="noStrike" spc="-1">
              <a:latin typeface="Arial"/>
            </a:endParaRPr>
          </a:p>
          <a:p>
            <a:pPr>
              <a:lnSpc>
                <a:spcPct val="100000"/>
              </a:lnSpc>
            </a:pPr>
            <a:r>
              <a:rPr lang="en-US" sz="1600" b="1" strike="noStrike" spc="-1">
                <a:solidFill>
                  <a:srgbClr val="000000"/>
                </a:solidFill>
                <a:latin typeface="Times New Roman"/>
              </a:rPr>
              <a:t>                                            =2 – (0.25 X 1.5)</a:t>
            </a:r>
            <a:endParaRPr lang="en-US" sz="1600" b="0" strike="noStrike" spc="-1">
              <a:latin typeface="Arial"/>
            </a:endParaRPr>
          </a:p>
          <a:p>
            <a:pPr>
              <a:lnSpc>
                <a:spcPct val="100000"/>
              </a:lnSpc>
            </a:pPr>
            <a:r>
              <a:rPr lang="en-US" sz="1600" b="1" strike="noStrike" spc="-1">
                <a:solidFill>
                  <a:srgbClr val="000000"/>
                </a:solidFill>
                <a:latin typeface="Times New Roman"/>
              </a:rPr>
              <a:t>		       =1.625</a:t>
            </a:r>
            <a:endParaRPr lang="en-US" sz="1600" b="0" strike="noStrike" spc="-1">
              <a:latin typeface="Arial"/>
            </a:endParaRPr>
          </a:p>
          <a:p>
            <a:pPr>
              <a:lnSpc>
                <a:spcPct val="100000"/>
              </a:lnSpc>
            </a:pPr>
            <a:endParaRPr lang="en-US" sz="1600" b="0" strike="noStrike" spc="-1">
              <a:latin typeface="Arial"/>
            </a:endParaRPr>
          </a:p>
          <a:p>
            <a:pPr indent="-216000">
              <a:lnSpc>
                <a:spcPct val="100000"/>
              </a:lnSpc>
              <a:buClr>
                <a:srgbClr val="000000"/>
              </a:buClr>
              <a:buSzPct val="60000"/>
              <a:buFont typeface="Wingdings" charset="2"/>
              <a:buChar char=""/>
            </a:pPr>
            <a:r>
              <a:rPr lang="en-US" sz="2400" b="0" strike="noStrike" spc="-1">
                <a:solidFill>
                  <a:srgbClr val="000000"/>
                </a:solidFill>
                <a:latin typeface="Times New Roman"/>
              </a:rPr>
              <a:t>Performance is marginally better with FP enhancement since CPI is slightly lower.</a:t>
            </a:r>
            <a:endParaRPr lang="en-US" sz="2400" b="0" strike="noStrike" spc="-1">
              <a:latin typeface="Arial"/>
            </a:endParaRPr>
          </a:p>
          <a:p>
            <a:pPr>
              <a:lnSpc>
                <a:spcPct val="100000"/>
              </a:lnSpc>
            </a:pPr>
            <a:endParaRPr lang="en-US" sz="2400" b="0" strike="noStrike" spc="-1">
              <a:latin typeface="Arial"/>
            </a:endParaRPr>
          </a:p>
          <a:p>
            <a:pPr indent="-216000">
              <a:lnSpc>
                <a:spcPct val="100000"/>
              </a:lnSpc>
              <a:buClr>
                <a:srgbClr val="000000"/>
              </a:buClr>
              <a:buSzPct val="60000"/>
              <a:buFont typeface="Wingdings" charset="2"/>
              <a:buChar char=""/>
            </a:pPr>
            <a:r>
              <a:rPr lang="en-US" sz="2400" b="0" strike="noStrike" spc="-1">
                <a:solidFill>
                  <a:srgbClr val="000000"/>
                </a:solidFill>
                <a:latin typeface="Times New Roman"/>
              </a:rPr>
              <a:t>Speedup with new FP = </a:t>
            </a:r>
            <a:r>
              <a:rPr lang="en-US" sz="2400" b="1" strike="noStrike" spc="-1">
                <a:solidFill>
                  <a:srgbClr val="000000"/>
                </a:solidFill>
                <a:latin typeface="Times New Roman"/>
              </a:rPr>
              <a:t>CPU time </a:t>
            </a:r>
            <a:r>
              <a:rPr lang="en-US" sz="1600" b="1" strike="noStrike" spc="-1">
                <a:solidFill>
                  <a:srgbClr val="000000"/>
                </a:solidFill>
                <a:latin typeface="Times New Roman"/>
              </a:rPr>
              <a:t>original</a:t>
            </a:r>
            <a:r>
              <a:rPr lang="en-US" sz="2400" b="1" strike="noStrike" spc="-1">
                <a:solidFill>
                  <a:srgbClr val="000000"/>
                </a:solidFill>
                <a:latin typeface="Times New Roman"/>
              </a:rPr>
              <a:t>/CPI </a:t>
            </a:r>
            <a:r>
              <a:rPr lang="en-US" sz="1400" b="1" strike="noStrike" spc="-1">
                <a:solidFill>
                  <a:srgbClr val="000000"/>
                </a:solidFill>
                <a:latin typeface="Times New Roman"/>
              </a:rPr>
              <a:t>new FP</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2400" b="0" strike="noStrike" spc="-1">
                <a:solidFill>
                  <a:srgbClr val="000000"/>
                </a:solidFill>
                <a:latin typeface="Times New Roman"/>
              </a:rPr>
              <a:t>                                      =2 / 1.625</a:t>
            </a:r>
            <a:endParaRPr lang="en-US" sz="2400" b="0" strike="noStrike" spc="-1">
              <a:latin typeface="Arial"/>
            </a:endParaRPr>
          </a:p>
          <a:p>
            <a:pPr>
              <a:lnSpc>
                <a:spcPct val="100000"/>
              </a:lnSpc>
            </a:pPr>
            <a:r>
              <a:rPr lang="en-US" sz="2400" b="0" strike="noStrike" spc="-1">
                <a:solidFill>
                  <a:srgbClr val="000000"/>
                </a:solidFill>
                <a:latin typeface="Times New Roman"/>
              </a:rPr>
              <a:t>                                      = 1.23</a:t>
            </a:r>
            <a:endParaRPr lang="en-US" sz="2400" b="0" strike="noStrike" spc="-1">
              <a:latin typeface="Arial"/>
            </a:endParaRPr>
          </a:p>
        </p:txBody>
      </p:sp>
      <p:sp>
        <p:nvSpPr>
          <p:cNvPr id="317" name="CustomShape 3"/>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7F89B9E6-0FF0-4C2A-AF60-51F0F7F1F4A9}" type="slidenum">
              <a:rPr lang="en-US" sz="1400" b="0" strike="noStrike" spc="-1">
                <a:solidFill>
                  <a:srgbClr val="000000"/>
                </a:solidFill>
                <a:latin typeface="Tahoma"/>
              </a:rPr>
              <a:t>45</a:t>
            </a:fld>
            <a:endParaRPr lang="en-US" sz="1400" b="0" strike="noStrike" spc="-1">
              <a:latin typeface="Arial"/>
            </a:endParaRPr>
          </a:p>
        </p:txBody>
      </p:sp>
      <p:sp>
        <p:nvSpPr>
          <p:cNvPr id="318" name="TextShape 4"/>
          <p:cNvSpPr txBox="1"/>
          <p:nvPr/>
        </p:nvSpPr>
        <p:spPr>
          <a:xfrm>
            <a:off x="457200" y="6356520"/>
            <a:ext cx="2133360" cy="364680"/>
          </a:xfrm>
          <a:prstGeom prst="rect">
            <a:avLst/>
          </a:prstGeom>
          <a:noFill/>
          <a:ln>
            <a:noFill/>
          </a:ln>
        </p:spPr>
        <p:txBody>
          <a:bodyPr anchor="ctr"/>
          <a:lstStyle/>
          <a:p>
            <a:pPr>
              <a:lnSpc>
                <a:spcPct val="100000"/>
              </a:lnSpc>
            </a:pPr>
            <a:fld id="{C99B6F1C-BF08-408F-966B-36E7D4672F83}"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DCA6E91D-AE3F-4F04-8B7E-0009C9B68E5D}"/>
              </a:ext>
            </a:extLst>
          </p:cNvPr>
          <p:cNvSpPr txBox="1">
            <a:spLocks noChangeArrowheads="1"/>
          </p:cNvSpPr>
          <p:nvPr/>
        </p:nvSpPr>
        <p:spPr bwMode="auto">
          <a:xfrm>
            <a:off x="609600" y="304800"/>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Introduction to Parallel Processing</a:t>
            </a:r>
          </a:p>
        </p:txBody>
      </p:sp>
      <p:sp>
        <p:nvSpPr>
          <p:cNvPr id="3074" name="Text Box 2">
            <a:extLst>
              <a:ext uri="{FF2B5EF4-FFF2-40B4-BE49-F238E27FC236}">
                <a16:creationId xmlns:a16="http://schemas.microsoft.com/office/drawing/2014/main" id="{C48DC647-8706-40EA-B0B0-DF65A3D80093}"/>
              </a:ext>
            </a:extLst>
          </p:cNvPr>
          <p:cNvSpPr txBox="1">
            <a:spLocks noChangeArrowheads="1"/>
          </p:cNvSpPr>
          <p:nvPr/>
        </p:nvSpPr>
        <p:spPr bwMode="auto">
          <a:xfrm>
            <a:off x="1447800" y="1828800"/>
            <a:ext cx="6400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800"/>
              </a:spcBef>
              <a:buClrTx/>
              <a:buFontTx/>
              <a:buNone/>
            </a:pPr>
            <a:r>
              <a:rPr lang="en-US" altLang="en-US" sz="3200">
                <a:solidFill>
                  <a:srgbClr val="898989"/>
                </a:solidFill>
                <a:latin typeface="Calibri" panose="020F0502020204030204" pitchFamily="34" charset="0"/>
              </a:rPr>
              <a:t>Unit 1 – Chapter 2</a:t>
            </a:r>
          </a:p>
        </p:txBody>
      </p:sp>
      <p:sp>
        <p:nvSpPr>
          <p:cNvPr id="3075" name="Text Box 3">
            <a:extLst>
              <a:ext uri="{FF2B5EF4-FFF2-40B4-BE49-F238E27FC236}">
                <a16:creationId xmlns:a16="http://schemas.microsoft.com/office/drawing/2014/main" id="{E6003D30-A4B3-4C76-AA88-1201BB156408}"/>
              </a:ext>
            </a:extLst>
          </p:cNvPr>
          <p:cNvSpPr txBox="1">
            <a:spLocks noChangeArrowheads="1"/>
          </p:cNvSpPr>
          <p:nvPr/>
        </p:nvSpPr>
        <p:spPr bwMode="auto">
          <a:xfrm>
            <a:off x="4854575" y="3686175"/>
            <a:ext cx="3614738"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rgbClr val="000000"/>
                </a:solidFill>
                <a:latin typeface="Arial" panose="020B0604020202020204" pitchFamily="34" charset="0"/>
                <a:ea typeface="Microsoft YaHei" panose="020B0503020204020204" pitchFamily="34" charset="-122"/>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rgbClr val="000000"/>
                </a:solidFill>
                <a:latin typeface="Arial" panose="020B0604020202020204" pitchFamily="34" charset="0"/>
                <a:ea typeface="Microsoft YaHei" panose="020B0503020204020204" pitchFamily="34" charset="-122"/>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rgbClr val="000000"/>
                </a:solidFill>
                <a:latin typeface="Arial" panose="020B0604020202020204" pitchFamily="34" charset="0"/>
                <a:ea typeface="Microsoft YaHei" panose="020B0503020204020204" pitchFamily="34" charset="-122"/>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rgbClr val="000000"/>
                </a:solidFill>
                <a:latin typeface="Arial" panose="020B0604020202020204" pitchFamily="34" charset="0"/>
                <a:ea typeface="Microsoft YaHei" panose="020B0503020204020204" pitchFamily="34" charset="-122"/>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rgbClr val="000000"/>
                </a:solidFill>
                <a:latin typeface="Arial" panose="020B0604020202020204" pitchFamily="34" charset="0"/>
                <a:ea typeface="Microsoft YaHei" panose="020B0503020204020204" pitchFamily="34" charset="-122"/>
              </a:defRPr>
            </a:lvl9pPr>
          </a:lstStyle>
          <a:p>
            <a:pPr>
              <a:spcBef>
                <a:spcPts val="400"/>
              </a:spcBef>
              <a:buClrTx/>
              <a:buSzPct val="60000"/>
              <a:buFontTx/>
              <a:buNone/>
            </a:pPr>
            <a:r>
              <a:rPr lang="en-US" altLang="en-US" sz="1600">
                <a:latin typeface="Book Antiqua" panose="02040602050305030304" pitchFamily="18" charset="0"/>
                <a:cs typeface="新細明體" panose="020B0604030504040204" pitchFamily="18" charset="-120"/>
              </a:rPr>
              <a:t>References:</a:t>
            </a:r>
          </a:p>
          <a:p>
            <a:pPr marL="341313" indent="-339725">
              <a:spcBef>
                <a:spcPts val="400"/>
              </a:spcBef>
              <a:buClr>
                <a:srgbClr val="800080"/>
              </a:buClr>
              <a:buSzPct val="60000"/>
              <a:buFont typeface="Times New Roman" panose="02020603050405020304" pitchFamily="18" charset="0"/>
              <a:buAutoNum type="arabicPeriod"/>
            </a:pPr>
            <a:r>
              <a:rPr lang="en-US" altLang="en-US" sz="1600" b="1">
                <a:latin typeface="Tahoma" panose="020B0604030504040204" pitchFamily="34" charset="0"/>
              </a:rPr>
              <a:t>   Advanced computer architecture … Dezo Sima</a:t>
            </a:r>
          </a:p>
          <a:p>
            <a:pPr marL="341313" indent="-339725">
              <a:spcBef>
                <a:spcPts val="400"/>
              </a:spcBef>
              <a:buClr>
                <a:srgbClr val="800080"/>
              </a:buClr>
              <a:buSzPct val="60000"/>
            </a:pPr>
            <a:endParaRPr lang="en-US" altLang="en-US" sz="1600" b="1">
              <a:latin typeface="Tahoma" panose="020B0604030504040204" pitchFamily="34" charset="0"/>
            </a:endParaRPr>
          </a:p>
          <a:p>
            <a:pPr marL="341313" indent="-339725">
              <a:spcBef>
                <a:spcPts val="400"/>
              </a:spcBef>
              <a:buClr>
                <a:srgbClr val="800080"/>
              </a:buClr>
              <a:buSzPct val="60000"/>
              <a:buFont typeface="Times New Roman" panose="02020603050405020304" pitchFamily="18" charset="0"/>
              <a:buAutoNum type="arabicPeriod"/>
            </a:pPr>
            <a:r>
              <a:rPr lang="en-US" altLang="en-US" sz="1600" b="1">
                <a:latin typeface="Book Antiqua" panose="02040602050305030304" pitchFamily="18" charset="0"/>
                <a:cs typeface="新細明體" panose="020B0604030504040204" pitchFamily="18" charset="-120"/>
              </a:rPr>
              <a:t> </a:t>
            </a:r>
            <a:r>
              <a:rPr lang="en-US" altLang="en-US" sz="1600" b="1">
                <a:latin typeface="Tahoma" panose="020B0604030504040204" pitchFamily="34" charset="0"/>
              </a:rPr>
              <a:t>Advanced computer architecture…  Kai Hwang</a:t>
            </a:r>
          </a:p>
          <a:p>
            <a:pPr>
              <a:spcBef>
                <a:spcPts val="400"/>
              </a:spcBef>
              <a:buClrTx/>
              <a:buSzPct val="60000"/>
              <a:buFontTx/>
              <a:buNone/>
            </a:pPr>
            <a:endParaRPr lang="en-US" altLang="en-US" sz="1600" b="1">
              <a:latin typeface="Tahoma" panose="020B0604030504040204" pitchFamily="34" charset="0"/>
            </a:endParaRPr>
          </a:p>
        </p:txBody>
      </p:sp>
    </p:spTree>
    <p:extLst>
      <p:ext uri="{BB962C8B-B14F-4D97-AF65-F5344CB8AC3E}">
        <p14:creationId xmlns:p14="http://schemas.microsoft.com/office/powerpoint/2010/main" val="23905643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68B8857A-0A7E-4195-B1B8-CC720490E4B0}"/>
              </a:ext>
            </a:extLst>
          </p:cNvPr>
          <p:cNvSpPr txBox="1">
            <a:spLocks noChangeArrowheads="1"/>
          </p:cNvSpPr>
          <p:nvPr/>
        </p:nvSpPr>
        <p:spPr bwMode="auto">
          <a:xfrm>
            <a:off x="381000" y="762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000">
                <a:latin typeface="Calibri" panose="020F0502020204030204" pitchFamily="34" charset="0"/>
              </a:rPr>
              <a:t>Introduction to Parallel Processing</a:t>
            </a:r>
          </a:p>
        </p:txBody>
      </p:sp>
      <p:sp>
        <p:nvSpPr>
          <p:cNvPr id="5122" name="Text Box 2">
            <a:extLst>
              <a:ext uri="{FF2B5EF4-FFF2-40B4-BE49-F238E27FC236}">
                <a16:creationId xmlns:a16="http://schemas.microsoft.com/office/drawing/2014/main" id="{1E62D372-0744-4367-94D4-757CF2F3DE20}"/>
              </a:ext>
            </a:extLst>
          </p:cNvPr>
          <p:cNvSpPr txBox="1">
            <a:spLocks noChangeArrowheads="1"/>
          </p:cNvSpPr>
          <p:nvPr/>
        </p:nvSpPr>
        <p:spPr bwMode="auto">
          <a:xfrm>
            <a:off x="457200" y="12954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lgn="just">
              <a:spcBef>
                <a:spcPts val="600"/>
              </a:spcBef>
              <a:buFont typeface="Arial" panose="020B0604020202020204" pitchFamily="34" charset="0"/>
              <a:buChar char="•"/>
            </a:pPr>
            <a:r>
              <a:rPr lang="en-US" altLang="en-US" sz="2400" b="1">
                <a:latin typeface="Times New Roman" panose="02020603050405020304" pitchFamily="18" charset="0"/>
                <a:cs typeface="Tahoma" panose="020B0604030504040204" pitchFamily="34" charset="0"/>
              </a:rPr>
              <a:t>Parallel  Processing </a:t>
            </a:r>
            <a:r>
              <a:rPr lang="en-US" altLang="en-US" sz="2400">
                <a:latin typeface="Times New Roman" panose="02020603050405020304" pitchFamily="18" charset="0"/>
                <a:cs typeface="Tahoma" panose="020B0604030504040204" pitchFamily="34" charset="0"/>
              </a:rPr>
              <a:t>is the simultaneous execution of multiple instructions of a computational task</a:t>
            </a:r>
          </a:p>
          <a:p>
            <a:pPr algn="just">
              <a:spcBef>
                <a:spcPts val="600"/>
              </a:spcBef>
              <a:buFont typeface="Arial" panose="020B0604020202020204" pitchFamily="34" charset="0"/>
              <a:buNone/>
            </a:pPr>
            <a:endParaRPr lang="en-US" altLang="en-US" sz="2400">
              <a:latin typeface="Times New Roman" panose="02020603050405020304" pitchFamily="18" charset="0"/>
              <a:cs typeface="Tahoma" panose="020B0604030504040204" pitchFamily="34" charset="0"/>
            </a:endParaRPr>
          </a:p>
          <a:p>
            <a:pPr algn="just">
              <a:spcBef>
                <a:spcPts val="600"/>
              </a:spcBef>
              <a:buFont typeface="Arial" panose="020B0604020202020204" pitchFamily="34" charset="0"/>
              <a:buChar char="•"/>
            </a:pPr>
            <a:r>
              <a:rPr lang="en-US" altLang="en-US" sz="2400">
                <a:latin typeface="Times New Roman" panose="02020603050405020304" pitchFamily="18" charset="0"/>
                <a:cs typeface="Tahoma" panose="020B0604030504040204" pitchFamily="34" charset="0"/>
              </a:rPr>
              <a:t>Mainly 2 types :</a:t>
            </a:r>
          </a:p>
          <a:p>
            <a:pPr lvl="1" algn="just">
              <a:spcBef>
                <a:spcPts val="600"/>
              </a:spcBef>
              <a:buFont typeface="Arial" panose="020B0604020202020204" pitchFamily="34" charset="0"/>
              <a:buChar char="–"/>
            </a:pPr>
            <a:r>
              <a:rPr lang="en-US" altLang="en-US" sz="2400">
                <a:latin typeface="Times New Roman" panose="02020603050405020304" pitchFamily="18" charset="0"/>
                <a:cs typeface="Tahoma" panose="020B0604030504040204" pitchFamily="34" charset="0"/>
              </a:rPr>
              <a:t>Thread level parallelism  (Multiprocessor systems) </a:t>
            </a:r>
          </a:p>
          <a:p>
            <a:pPr lvl="1" algn="just">
              <a:spcBef>
                <a:spcPts val="600"/>
              </a:spcBef>
              <a:buFont typeface="Arial" panose="020B0604020202020204" pitchFamily="34" charset="0"/>
              <a:buChar char="–"/>
            </a:pPr>
            <a:r>
              <a:rPr lang="en-US" altLang="en-US" sz="2400">
                <a:latin typeface="Times New Roman" panose="02020603050405020304" pitchFamily="18" charset="0"/>
                <a:cs typeface="Tahoma" panose="020B0604030504040204" pitchFamily="34" charset="0"/>
              </a:rPr>
              <a:t>Instruction level parallelism (Pipelined processors)</a:t>
            </a:r>
          </a:p>
        </p:txBody>
      </p:sp>
    </p:spTree>
    <p:extLst>
      <p:ext uri="{BB962C8B-B14F-4D97-AF65-F5344CB8AC3E}">
        <p14:creationId xmlns:p14="http://schemas.microsoft.com/office/powerpoint/2010/main" val="39007527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a:extLst>
              <a:ext uri="{FF2B5EF4-FFF2-40B4-BE49-F238E27FC236}">
                <a16:creationId xmlns:a16="http://schemas.microsoft.com/office/drawing/2014/main" id="{9A7B16E4-37B2-46F4-94D8-CFDAED2C92D0}"/>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Multiprocessor systems</a:t>
            </a:r>
          </a:p>
        </p:txBody>
      </p:sp>
      <p:sp>
        <p:nvSpPr>
          <p:cNvPr id="6146" name="Text Box 2">
            <a:extLst>
              <a:ext uri="{FF2B5EF4-FFF2-40B4-BE49-F238E27FC236}">
                <a16:creationId xmlns:a16="http://schemas.microsoft.com/office/drawing/2014/main" id="{3A17EBD8-8CCE-454B-85F8-D1B0E6DDCC15}"/>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lvl="1"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Threads are to be run using multiple processors or Processing Elements</a:t>
            </a:r>
          </a:p>
          <a:p>
            <a:pPr lvl="1"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 problem is broken into discrete parts  that can be solved concurrently </a:t>
            </a:r>
          </a:p>
          <a:p>
            <a:pPr lvl="1"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Each part (thread) is further broken down to a series of instructions </a:t>
            </a:r>
          </a:p>
          <a:p>
            <a:pPr lvl="1"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Instructions from each part (thread) execute simultaneously on different CPUs/PE s (Processing Element)</a:t>
            </a:r>
          </a:p>
          <a:p>
            <a:pPr>
              <a:spcBef>
                <a:spcPts val="600"/>
              </a:spcBef>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496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7A37DF5C-FC34-4F2B-B9E9-15FDF6348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8185150" cy="4457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0" name="Text Box 2">
            <a:extLst>
              <a:ext uri="{FF2B5EF4-FFF2-40B4-BE49-F238E27FC236}">
                <a16:creationId xmlns:a16="http://schemas.microsoft.com/office/drawing/2014/main" id="{2DB87294-BA4D-45AB-86C6-EC0F19C326B7}"/>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Parallel computing</a:t>
            </a:r>
          </a:p>
        </p:txBody>
      </p:sp>
    </p:spTree>
    <p:extLst>
      <p:ext uri="{BB962C8B-B14F-4D97-AF65-F5344CB8AC3E}">
        <p14:creationId xmlns:p14="http://schemas.microsoft.com/office/powerpoint/2010/main" val="21513462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928800" y="785880"/>
            <a:ext cx="7000560" cy="600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80000"/>
              </a:lnSpc>
              <a:buClr>
                <a:srgbClr val="3333FF"/>
              </a:buClr>
              <a:buSzPct val="60000"/>
              <a:buFont typeface="Wingdings" charset="2"/>
              <a:buChar char=""/>
            </a:pPr>
            <a:r>
              <a:rPr lang="en-US" sz="2400" b="0" strike="noStrike" spc="-1">
                <a:solidFill>
                  <a:srgbClr val="3333FF"/>
                </a:solidFill>
                <a:latin typeface="Times New Roman"/>
              </a:rPr>
              <a:t>Mid 80s, emergence of RISCs (Reduced Instruction Set Computers)</a:t>
            </a:r>
            <a:endParaRPr lang="en-US" sz="2400" b="0" strike="noStrike" spc="-1">
              <a:latin typeface="Arial"/>
            </a:endParaRPr>
          </a:p>
          <a:p>
            <a:pPr marL="457200" lvl="1" indent="-216000" algn="just">
              <a:lnSpc>
                <a:spcPct val="80000"/>
              </a:lnSpc>
              <a:buClr>
                <a:srgbClr val="000000"/>
              </a:buClr>
              <a:buSzPct val="55000"/>
              <a:buFont typeface="Wingdings" charset="2"/>
              <a:buChar char=""/>
            </a:pPr>
            <a:r>
              <a:rPr lang="en-US" sz="2400" b="0" strike="noStrike" spc="-1">
                <a:solidFill>
                  <a:srgbClr val="000000"/>
                </a:solidFill>
                <a:latin typeface="Times New Roman"/>
              </a:rPr>
              <a:t>52% yearly growth in performance </a:t>
            </a:r>
            <a:endParaRPr lang="en-US" sz="2400" b="0" strike="noStrike" spc="-1">
              <a:latin typeface="Arial"/>
            </a:endParaRPr>
          </a:p>
          <a:p>
            <a:pPr marL="457200" lvl="1" indent="-216000" algn="just">
              <a:lnSpc>
                <a:spcPct val="80000"/>
              </a:lnSpc>
              <a:buClr>
                <a:srgbClr val="000000"/>
              </a:buClr>
              <a:buSzPct val="55000"/>
              <a:buFont typeface="Wingdings" charset="2"/>
              <a:buChar char=""/>
            </a:pPr>
            <a:r>
              <a:rPr lang="en-US" sz="2400" b="0" strike="noStrike" spc="-1">
                <a:solidFill>
                  <a:srgbClr val="000000"/>
                </a:solidFill>
                <a:latin typeface="Times New Roman"/>
              </a:rPr>
              <a:t>Performance improvements through </a:t>
            </a:r>
            <a:r>
              <a:rPr lang="en-US" sz="2400" b="0" strike="noStrike" spc="-1">
                <a:solidFill>
                  <a:srgbClr val="FF0000"/>
                </a:solidFill>
                <a:latin typeface="Times New Roman"/>
              </a:rPr>
              <a:t>instruction level parallelism </a:t>
            </a:r>
            <a:r>
              <a:rPr lang="en-US" sz="2400" b="0" strike="noStrike" spc="-1">
                <a:solidFill>
                  <a:srgbClr val="000000"/>
                </a:solidFill>
                <a:latin typeface="Times New Roman"/>
              </a:rPr>
              <a:t>(pipelining, multiple instruction issue), caches</a:t>
            </a:r>
            <a:endParaRPr lang="en-US" sz="2400" b="0" strike="noStrike" spc="-1">
              <a:latin typeface="Arial"/>
            </a:endParaRPr>
          </a:p>
          <a:p>
            <a:pPr marL="457200" algn="just">
              <a:lnSpc>
                <a:spcPct val="80000"/>
              </a:lnSpc>
            </a:pPr>
            <a:r>
              <a:rPr lang="en-US" sz="2400" b="0" strike="noStrike" spc="-1">
                <a:solidFill>
                  <a:srgbClr val="000000"/>
                </a:solidFill>
                <a:latin typeface="Times New Roman"/>
              </a:rPr>
              <a:t> </a:t>
            </a:r>
            <a:endParaRPr lang="en-US" sz="2400" b="0" strike="noStrike" spc="-1">
              <a:latin typeface="Arial"/>
            </a:endParaRPr>
          </a:p>
          <a:p>
            <a:pPr indent="-216000" algn="just">
              <a:lnSpc>
                <a:spcPct val="80000"/>
              </a:lnSpc>
              <a:buClr>
                <a:srgbClr val="3333FF"/>
              </a:buClr>
              <a:buSzPct val="60000"/>
              <a:buFont typeface="Wingdings" charset="2"/>
              <a:buChar char=""/>
            </a:pPr>
            <a:r>
              <a:rPr lang="en-US" sz="2400" b="0" strike="noStrike" spc="-1">
                <a:solidFill>
                  <a:srgbClr val="3333FF"/>
                </a:solidFill>
                <a:latin typeface="Times New Roman"/>
              </a:rPr>
              <a:t>Since ‘02, end of 16 years of renaissance</a:t>
            </a:r>
            <a:endParaRPr lang="en-US" sz="2400" b="0" strike="noStrike" spc="-1">
              <a:latin typeface="Arial"/>
            </a:endParaRPr>
          </a:p>
          <a:p>
            <a:pPr marL="457200" lvl="1" indent="-216000" algn="just">
              <a:lnSpc>
                <a:spcPct val="80000"/>
              </a:lnSpc>
              <a:buClr>
                <a:srgbClr val="000000"/>
              </a:buClr>
              <a:buSzPct val="55000"/>
              <a:buFont typeface="Wingdings" charset="2"/>
              <a:buChar char=""/>
            </a:pPr>
            <a:r>
              <a:rPr lang="en-US" sz="2400" b="0" strike="noStrike" spc="-1">
                <a:solidFill>
                  <a:srgbClr val="000000"/>
                </a:solidFill>
                <a:latin typeface="Times New Roman"/>
              </a:rPr>
              <a:t>20% yearly growth in performance</a:t>
            </a:r>
            <a:endParaRPr lang="en-US" sz="2400" b="0" strike="noStrike" spc="-1">
              <a:latin typeface="Arial"/>
            </a:endParaRPr>
          </a:p>
          <a:p>
            <a:pPr marL="457200" lvl="1" indent="-216000" algn="just">
              <a:lnSpc>
                <a:spcPct val="80000"/>
              </a:lnSpc>
              <a:buClr>
                <a:srgbClr val="000000"/>
              </a:buClr>
              <a:buSzPct val="55000"/>
              <a:buFont typeface="Wingdings" charset="2"/>
              <a:buChar char=""/>
            </a:pPr>
            <a:r>
              <a:rPr lang="en-US" sz="2400" b="0" strike="noStrike" spc="-1">
                <a:solidFill>
                  <a:srgbClr val="000000"/>
                </a:solidFill>
                <a:latin typeface="Times New Roman"/>
              </a:rPr>
              <a:t>Limited by </a:t>
            </a:r>
            <a:r>
              <a:rPr lang="en-US" sz="2400" b="0" strike="noStrike" spc="-1">
                <a:solidFill>
                  <a:srgbClr val="FF0000"/>
                </a:solidFill>
                <a:latin typeface="Times New Roman"/>
              </a:rPr>
              <a:t>3 hurdles</a:t>
            </a:r>
            <a:r>
              <a:rPr lang="en-US" sz="2400" b="0" strike="noStrike" spc="-1">
                <a:solidFill>
                  <a:srgbClr val="000000"/>
                </a:solidFill>
                <a:latin typeface="Times New Roman"/>
              </a:rPr>
              <a:t>: </a:t>
            </a:r>
            <a:r>
              <a:rPr lang="en-US" sz="2400" b="1" strike="noStrike" spc="-1">
                <a:solidFill>
                  <a:srgbClr val="000000"/>
                </a:solidFill>
                <a:latin typeface="Times New Roman"/>
              </a:rPr>
              <a:t>maximum power dissipation, instruction-level parallelism</a:t>
            </a:r>
            <a:r>
              <a:rPr lang="en-US" sz="2400" b="0" strike="noStrike" spc="-1">
                <a:solidFill>
                  <a:srgbClr val="000000"/>
                </a:solidFill>
                <a:latin typeface="Times New Roman"/>
              </a:rPr>
              <a:t>, and so called </a:t>
            </a:r>
            <a:r>
              <a:rPr lang="en-US" sz="2400" b="1" strike="noStrike" spc="-1">
                <a:solidFill>
                  <a:srgbClr val="000000"/>
                </a:solidFill>
                <a:latin typeface="Times New Roman"/>
              </a:rPr>
              <a:t>“memory wall” </a:t>
            </a:r>
            <a:endParaRPr lang="en-US" sz="2400" b="0" strike="noStrike" spc="-1">
              <a:latin typeface="Arial"/>
            </a:endParaRPr>
          </a:p>
          <a:p>
            <a:pPr marL="457200" lvl="1" indent="-216000" algn="just">
              <a:lnSpc>
                <a:spcPct val="80000"/>
              </a:lnSpc>
              <a:buClr>
                <a:srgbClr val="000000"/>
              </a:buClr>
              <a:buSzPct val="55000"/>
              <a:buFont typeface="Wingdings" charset="2"/>
              <a:buChar char=""/>
            </a:pPr>
            <a:r>
              <a:rPr lang="en-US" sz="2400" b="0" strike="noStrike" spc="-1">
                <a:solidFill>
                  <a:srgbClr val="000000"/>
                </a:solidFill>
                <a:latin typeface="Times New Roman"/>
              </a:rPr>
              <a:t>Switch from ILP to TLP and DLP (Thread-, Data-level Parallelism)</a:t>
            </a:r>
            <a:endParaRPr lang="en-US" sz="2400" b="0" strike="noStrike" spc="-1">
              <a:latin typeface="Arial"/>
            </a:endParaRPr>
          </a:p>
          <a:p>
            <a:pPr>
              <a:lnSpc>
                <a:spcPct val="80000"/>
              </a:lnSpc>
            </a:pPr>
            <a:endParaRPr lang="en-US" sz="2400" b="0" strike="noStrike" spc="-1">
              <a:latin typeface="Arial"/>
            </a:endParaRPr>
          </a:p>
          <a:p>
            <a:pPr>
              <a:lnSpc>
                <a:spcPct val="80000"/>
              </a:lnSpc>
            </a:pPr>
            <a:endParaRPr lang="en-US" sz="2400" b="0" strike="noStrike" spc="-1">
              <a:latin typeface="Arial"/>
            </a:endParaRPr>
          </a:p>
          <a:p>
            <a:pPr>
              <a:lnSpc>
                <a:spcPct val="80000"/>
              </a:lnSpc>
            </a:pPr>
            <a:endParaRPr lang="en-US" sz="2400" b="0" strike="noStrike" spc="-1">
              <a:latin typeface="Arial"/>
            </a:endParaRPr>
          </a:p>
          <a:p>
            <a:pPr>
              <a:lnSpc>
                <a:spcPct val="80000"/>
              </a:lnSpc>
            </a:pPr>
            <a:endParaRPr lang="en-US" sz="2400" b="0" strike="noStrike" spc="-1">
              <a:latin typeface="Arial"/>
            </a:endParaRPr>
          </a:p>
          <a:p>
            <a:pPr>
              <a:lnSpc>
                <a:spcPct val="80000"/>
              </a:lnSpc>
            </a:pPr>
            <a:endParaRPr lang="en-US" sz="2400" b="0" strike="noStrike" spc="-1">
              <a:latin typeface="Arial"/>
            </a:endParaRPr>
          </a:p>
          <a:p>
            <a:pPr>
              <a:lnSpc>
                <a:spcPct val="80000"/>
              </a:lnSpc>
            </a:pPr>
            <a:endParaRPr lang="en-US" sz="2400" b="0" strike="noStrike" spc="-1">
              <a:latin typeface="Arial"/>
            </a:endParaRPr>
          </a:p>
          <a:p>
            <a:pPr>
              <a:lnSpc>
                <a:spcPct val="80000"/>
              </a:lnSpc>
            </a:pPr>
            <a:endParaRPr lang="en-US" sz="2400" b="0" strike="noStrike" spc="-1">
              <a:latin typeface="Arial"/>
            </a:endParaRPr>
          </a:p>
        </p:txBody>
      </p:sp>
      <p:sp>
        <p:nvSpPr>
          <p:cNvPr id="150" name="TextShape 2"/>
          <p:cNvSpPr txBox="1"/>
          <p:nvPr/>
        </p:nvSpPr>
        <p:spPr>
          <a:xfrm>
            <a:off x="457200" y="6356520"/>
            <a:ext cx="2133360" cy="364680"/>
          </a:xfrm>
          <a:prstGeom prst="rect">
            <a:avLst/>
          </a:prstGeom>
          <a:noFill/>
          <a:ln>
            <a:noFill/>
          </a:ln>
        </p:spPr>
        <p:txBody>
          <a:bodyPr anchor="ctr"/>
          <a:lstStyle/>
          <a:p>
            <a:pPr>
              <a:lnSpc>
                <a:spcPct val="100000"/>
              </a:lnSpc>
            </a:pPr>
            <a:fld id="{43B346B9-4372-4F27-AF17-A8FE5DAE1785}"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22DDA4BF-D12B-44AE-B12C-AD5937EAFF79}"/>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a:buClrTx/>
              <a:buFontTx/>
              <a:buNone/>
            </a:pPr>
            <a:fld id="{19C47786-57EE-4431-BB10-1DCA82EC77E8}" type="slidenum">
              <a:rPr lang="en-US" altLang="en-US" sz="1200">
                <a:solidFill>
                  <a:srgbClr val="898989"/>
                </a:solidFill>
                <a:latin typeface="Calibri" panose="020F0502020204030204" pitchFamily="34" charset="0"/>
              </a:rPr>
              <a:pPr algn="r">
                <a:buClrTx/>
                <a:buFontTx/>
                <a:buNone/>
              </a:pPr>
              <a:t>50</a:t>
            </a:fld>
            <a:endParaRPr lang="en-US" altLang="en-US" sz="1200">
              <a:solidFill>
                <a:srgbClr val="898989"/>
              </a:solidFill>
              <a:latin typeface="Calibri" panose="020F0502020204030204" pitchFamily="34" charset="0"/>
            </a:endParaRPr>
          </a:p>
        </p:txBody>
      </p:sp>
      <p:sp>
        <p:nvSpPr>
          <p:cNvPr id="8194" name="Text Box 2">
            <a:extLst>
              <a:ext uri="{FF2B5EF4-FFF2-40B4-BE49-F238E27FC236}">
                <a16:creationId xmlns:a16="http://schemas.microsoft.com/office/drawing/2014/main" id="{22121899-F8F7-4898-B83F-ACBDDF8C6BC1}"/>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Instruction-level parallelism</a:t>
            </a:r>
          </a:p>
        </p:txBody>
      </p:sp>
      <p:sp>
        <p:nvSpPr>
          <p:cNvPr id="8195" name="Text Box 3">
            <a:extLst>
              <a:ext uri="{FF2B5EF4-FFF2-40B4-BE49-F238E27FC236}">
                <a16:creationId xmlns:a16="http://schemas.microsoft.com/office/drawing/2014/main" id="{145DCE50-BBEB-4755-929D-BB2B0FC068B6}"/>
              </a:ext>
            </a:extLst>
          </p:cNvPr>
          <p:cNvSpPr txBox="1">
            <a:spLocks noChangeArrowheads="1"/>
          </p:cNvSpPr>
          <p:nvPr/>
        </p:nvSpPr>
        <p:spPr bwMode="auto">
          <a:xfrm>
            <a:off x="457200" y="16002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Parallelism at the machine-instruction level</a:t>
            </a:r>
          </a:p>
          <a:p>
            <a:pPr>
              <a:spcBef>
                <a:spcPts val="600"/>
              </a:spcBef>
              <a:buFont typeface="Times New Roman" panose="02020603050405020304" pitchFamily="18" charset="0"/>
              <a:buChar char="•"/>
            </a:pPr>
            <a:r>
              <a:rPr lang="en-US" altLang="en-US" sz="2400">
                <a:latin typeface="Times New Roman" panose="02020603050405020304" pitchFamily="18" charset="0"/>
                <a:cs typeface="Times New Roman" panose="02020603050405020304" pitchFamily="18" charset="0"/>
              </a:rPr>
              <a:t>Rather than wait for an instruction to finish, start the next one as soon as possible</a:t>
            </a:r>
          </a:p>
          <a:p>
            <a:pPr>
              <a:spcBef>
                <a:spcPts val="600"/>
              </a:spcBef>
              <a:buFont typeface="Times New Roman" panose="02020603050405020304" pitchFamily="18" charset="0"/>
              <a:buChar char="•"/>
            </a:pPr>
            <a:r>
              <a:rPr lang="en-US" altLang="en-US" sz="2400">
                <a:latin typeface="Times New Roman" panose="02020603050405020304" pitchFamily="18" charset="0"/>
                <a:cs typeface="Times New Roman" panose="02020603050405020304" pitchFamily="18" charset="0"/>
              </a:rPr>
              <a:t>Very common in </a:t>
            </a:r>
            <a:r>
              <a:rPr lang="en-US" altLang="en-US" sz="2400" b="1">
                <a:latin typeface="Times New Roman" panose="02020603050405020304" pitchFamily="18" charset="0"/>
                <a:cs typeface="Times New Roman" panose="02020603050405020304" pitchFamily="18" charset="0"/>
              </a:rPr>
              <a:t>RISC</a:t>
            </a:r>
            <a:r>
              <a:rPr lang="en-US" altLang="en-US" sz="2400">
                <a:latin typeface="Times New Roman" panose="02020603050405020304" pitchFamily="18" charset="0"/>
                <a:cs typeface="Times New Roman" panose="02020603050405020304" pitchFamily="18" charset="0"/>
              </a:rPr>
              <a:t> architectures</a:t>
            </a:r>
          </a:p>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processor can re-order, pipeline instructions, do aggressive branch prediction, etc.</a:t>
            </a:r>
          </a:p>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Instruction-level parallelism enabled rapid increases in processor speeds over the last 15 years</a:t>
            </a:r>
          </a:p>
        </p:txBody>
      </p:sp>
    </p:spTree>
    <p:extLst>
      <p:ext uri="{BB962C8B-B14F-4D97-AF65-F5344CB8AC3E}">
        <p14:creationId xmlns:p14="http://schemas.microsoft.com/office/powerpoint/2010/main" val="41464738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74E8A12E-0E8E-4DC8-AE2C-33E4CD7DF573}"/>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Concurrency vs. Parallelism</a:t>
            </a:r>
          </a:p>
        </p:txBody>
      </p:sp>
      <p:sp>
        <p:nvSpPr>
          <p:cNvPr id="9218" name="AutoShape 2">
            <a:extLst>
              <a:ext uri="{FF2B5EF4-FFF2-40B4-BE49-F238E27FC236}">
                <a16:creationId xmlns:a16="http://schemas.microsoft.com/office/drawing/2014/main" id="{AC80883C-1DD3-450E-92A8-2A8326E9B2B3}"/>
              </a:ext>
            </a:extLst>
          </p:cNvPr>
          <p:cNvSpPr>
            <a:spLocks noChangeArrowheads="1"/>
          </p:cNvSpPr>
          <p:nvPr/>
        </p:nvSpPr>
        <p:spPr bwMode="auto">
          <a:xfrm>
            <a:off x="1447800" y="1905000"/>
            <a:ext cx="1676400" cy="3886200"/>
          </a:xfrm>
          <a:prstGeom prst="roundRect">
            <a:avLst>
              <a:gd name="adj" fmla="val 16667"/>
            </a:avLst>
          </a:prstGeom>
          <a:solidFill>
            <a:srgbClr val="D9D9D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9" name="Rectangle 3">
            <a:extLst>
              <a:ext uri="{FF2B5EF4-FFF2-40B4-BE49-F238E27FC236}">
                <a16:creationId xmlns:a16="http://schemas.microsoft.com/office/drawing/2014/main" id="{5809F22C-7272-4F11-B55D-5050CE402F32}"/>
              </a:ext>
            </a:extLst>
          </p:cNvPr>
          <p:cNvSpPr>
            <a:spLocks noChangeArrowheads="1"/>
          </p:cNvSpPr>
          <p:nvPr/>
        </p:nvSpPr>
        <p:spPr bwMode="auto">
          <a:xfrm>
            <a:off x="1638300" y="2209800"/>
            <a:ext cx="1295400" cy="1066800"/>
          </a:xfrm>
          <a:prstGeom prst="rect">
            <a:avLst/>
          </a:prstGeom>
          <a:solidFill>
            <a:srgbClr val="4F81B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0" name="Rectangle 4">
            <a:extLst>
              <a:ext uri="{FF2B5EF4-FFF2-40B4-BE49-F238E27FC236}">
                <a16:creationId xmlns:a16="http://schemas.microsoft.com/office/drawing/2014/main" id="{9DF53ABE-059F-46A3-ADF7-6B8B3D581C57}"/>
              </a:ext>
            </a:extLst>
          </p:cNvPr>
          <p:cNvSpPr>
            <a:spLocks noChangeArrowheads="1"/>
          </p:cNvSpPr>
          <p:nvPr/>
        </p:nvSpPr>
        <p:spPr bwMode="auto">
          <a:xfrm>
            <a:off x="1638300" y="3886200"/>
            <a:ext cx="1295400" cy="762000"/>
          </a:xfrm>
          <a:prstGeom prst="rect">
            <a:avLst/>
          </a:prstGeom>
          <a:solidFill>
            <a:srgbClr val="4F81B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1" name="Rectangle 5">
            <a:extLst>
              <a:ext uri="{FF2B5EF4-FFF2-40B4-BE49-F238E27FC236}">
                <a16:creationId xmlns:a16="http://schemas.microsoft.com/office/drawing/2014/main" id="{3D9E3D47-E117-44DB-A74A-D33FA8F2B2F7}"/>
              </a:ext>
            </a:extLst>
          </p:cNvPr>
          <p:cNvSpPr>
            <a:spLocks noChangeArrowheads="1"/>
          </p:cNvSpPr>
          <p:nvPr/>
        </p:nvSpPr>
        <p:spPr bwMode="auto">
          <a:xfrm>
            <a:off x="1638300" y="3352800"/>
            <a:ext cx="1295400" cy="457200"/>
          </a:xfrm>
          <a:prstGeom prst="rect">
            <a:avLst/>
          </a:prstGeom>
          <a:solidFill>
            <a:srgbClr val="C0504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2" name="Rectangle 6">
            <a:extLst>
              <a:ext uri="{FF2B5EF4-FFF2-40B4-BE49-F238E27FC236}">
                <a16:creationId xmlns:a16="http://schemas.microsoft.com/office/drawing/2014/main" id="{87D51F8D-4BF8-41DE-9A04-46658F75B4DD}"/>
              </a:ext>
            </a:extLst>
          </p:cNvPr>
          <p:cNvSpPr>
            <a:spLocks noChangeArrowheads="1"/>
          </p:cNvSpPr>
          <p:nvPr/>
        </p:nvSpPr>
        <p:spPr bwMode="auto">
          <a:xfrm>
            <a:off x="1638300" y="4724400"/>
            <a:ext cx="1295400" cy="762000"/>
          </a:xfrm>
          <a:prstGeom prst="rect">
            <a:avLst/>
          </a:prstGeom>
          <a:solidFill>
            <a:srgbClr val="C0504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3" name="AutoShape 7">
            <a:extLst>
              <a:ext uri="{FF2B5EF4-FFF2-40B4-BE49-F238E27FC236}">
                <a16:creationId xmlns:a16="http://schemas.microsoft.com/office/drawing/2014/main" id="{B3D0BCBB-99A3-4B43-9EE0-EC57818F5969}"/>
              </a:ext>
            </a:extLst>
          </p:cNvPr>
          <p:cNvSpPr>
            <a:spLocks noChangeArrowheads="1"/>
          </p:cNvSpPr>
          <p:nvPr/>
        </p:nvSpPr>
        <p:spPr bwMode="auto">
          <a:xfrm>
            <a:off x="4953000" y="1905000"/>
            <a:ext cx="1676400" cy="3886200"/>
          </a:xfrm>
          <a:prstGeom prst="roundRect">
            <a:avLst>
              <a:gd name="adj" fmla="val 16667"/>
            </a:avLst>
          </a:prstGeom>
          <a:solidFill>
            <a:srgbClr val="D9D9D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4" name="Rectangle 8">
            <a:extLst>
              <a:ext uri="{FF2B5EF4-FFF2-40B4-BE49-F238E27FC236}">
                <a16:creationId xmlns:a16="http://schemas.microsoft.com/office/drawing/2014/main" id="{4CF35715-1CFF-4641-8D08-8F13044530CA}"/>
              </a:ext>
            </a:extLst>
          </p:cNvPr>
          <p:cNvSpPr>
            <a:spLocks noChangeArrowheads="1"/>
          </p:cNvSpPr>
          <p:nvPr/>
        </p:nvSpPr>
        <p:spPr bwMode="auto">
          <a:xfrm>
            <a:off x="5334000" y="2209800"/>
            <a:ext cx="914400" cy="3276600"/>
          </a:xfrm>
          <a:prstGeom prst="rect">
            <a:avLst/>
          </a:prstGeom>
          <a:solidFill>
            <a:srgbClr val="4F81B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5" name="AutoShape 9">
            <a:extLst>
              <a:ext uri="{FF2B5EF4-FFF2-40B4-BE49-F238E27FC236}">
                <a16:creationId xmlns:a16="http://schemas.microsoft.com/office/drawing/2014/main" id="{D760AC13-0A3C-444C-B911-FC35E0FF8716}"/>
              </a:ext>
            </a:extLst>
          </p:cNvPr>
          <p:cNvSpPr>
            <a:spLocks noChangeArrowheads="1"/>
          </p:cNvSpPr>
          <p:nvPr/>
        </p:nvSpPr>
        <p:spPr bwMode="auto">
          <a:xfrm>
            <a:off x="7162800" y="1905000"/>
            <a:ext cx="1676400" cy="3886200"/>
          </a:xfrm>
          <a:prstGeom prst="roundRect">
            <a:avLst>
              <a:gd name="adj" fmla="val 16667"/>
            </a:avLst>
          </a:prstGeom>
          <a:solidFill>
            <a:srgbClr val="D9D9D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6" name="Rectangle 10">
            <a:extLst>
              <a:ext uri="{FF2B5EF4-FFF2-40B4-BE49-F238E27FC236}">
                <a16:creationId xmlns:a16="http://schemas.microsoft.com/office/drawing/2014/main" id="{2E7AC50C-4448-4A00-96F9-619C36B2639B}"/>
              </a:ext>
            </a:extLst>
          </p:cNvPr>
          <p:cNvSpPr>
            <a:spLocks noChangeArrowheads="1"/>
          </p:cNvSpPr>
          <p:nvPr/>
        </p:nvSpPr>
        <p:spPr bwMode="auto">
          <a:xfrm>
            <a:off x="7543800" y="2209800"/>
            <a:ext cx="914400" cy="3276600"/>
          </a:xfrm>
          <a:prstGeom prst="rect">
            <a:avLst/>
          </a:prstGeom>
          <a:solidFill>
            <a:srgbClr val="C0504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7" name="Text Box 11">
            <a:extLst>
              <a:ext uri="{FF2B5EF4-FFF2-40B4-BE49-F238E27FC236}">
                <a16:creationId xmlns:a16="http://schemas.microsoft.com/office/drawing/2014/main" id="{8C0867B4-9437-497C-820F-E013643041B5}"/>
              </a:ext>
            </a:extLst>
          </p:cNvPr>
          <p:cNvSpPr txBox="1">
            <a:spLocks noChangeArrowheads="1"/>
          </p:cNvSpPr>
          <p:nvPr/>
        </p:nvSpPr>
        <p:spPr bwMode="auto">
          <a:xfrm>
            <a:off x="1954213" y="1311275"/>
            <a:ext cx="6619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CPU</a:t>
            </a:r>
          </a:p>
        </p:txBody>
      </p:sp>
      <p:sp>
        <p:nvSpPr>
          <p:cNvPr id="9228" name="Text Box 12">
            <a:extLst>
              <a:ext uri="{FF2B5EF4-FFF2-40B4-BE49-F238E27FC236}">
                <a16:creationId xmlns:a16="http://schemas.microsoft.com/office/drawing/2014/main" id="{10BC5750-4603-4ED1-8933-3D7AC034A033}"/>
              </a:ext>
            </a:extLst>
          </p:cNvPr>
          <p:cNvSpPr txBox="1">
            <a:spLocks noChangeArrowheads="1"/>
          </p:cNvSpPr>
          <p:nvPr/>
        </p:nvSpPr>
        <p:spPr bwMode="auto">
          <a:xfrm>
            <a:off x="5397500" y="1311275"/>
            <a:ext cx="7889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CPU1</a:t>
            </a:r>
          </a:p>
        </p:txBody>
      </p:sp>
      <p:sp>
        <p:nvSpPr>
          <p:cNvPr id="9229" name="Text Box 13">
            <a:extLst>
              <a:ext uri="{FF2B5EF4-FFF2-40B4-BE49-F238E27FC236}">
                <a16:creationId xmlns:a16="http://schemas.microsoft.com/office/drawing/2014/main" id="{A603F3A0-A6C0-4606-B564-790BA274D5D2}"/>
              </a:ext>
            </a:extLst>
          </p:cNvPr>
          <p:cNvSpPr txBox="1">
            <a:spLocks noChangeArrowheads="1"/>
          </p:cNvSpPr>
          <p:nvPr/>
        </p:nvSpPr>
        <p:spPr bwMode="auto">
          <a:xfrm>
            <a:off x="7607300" y="1311275"/>
            <a:ext cx="7889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CPU2</a:t>
            </a:r>
          </a:p>
        </p:txBody>
      </p:sp>
      <p:sp>
        <p:nvSpPr>
          <p:cNvPr id="9230" name="Line 14">
            <a:extLst>
              <a:ext uri="{FF2B5EF4-FFF2-40B4-BE49-F238E27FC236}">
                <a16:creationId xmlns:a16="http://schemas.microsoft.com/office/drawing/2014/main" id="{FEB53A9F-9A5C-4C3D-B5F6-8E3DE53EC580}"/>
              </a:ext>
            </a:extLst>
          </p:cNvPr>
          <p:cNvSpPr>
            <a:spLocks noChangeShapeType="1"/>
          </p:cNvSpPr>
          <p:nvPr/>
        </p:nvSpPr>
        <p:spPr bwMode="auto">
          <a:xfrm>
            <a:off x="3962400" y="1371600"/>
            <a:ext cx="1588" cy="4724400"/>
          </a:xfrm>
          <a:prstGeom prst="line">
            <a:avLst/>
          </a:prstGeom>
          <a:noFill/>
          <a:ln w="7632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1" name="Text Box 15">
            <a:extLst>
              <a:ext uri="{FF2B5EF4-FFF2-40B4-BE49-F238E27FC236}">
                <a16:creationId xmlns:a16="http://schemas.microsoft.com/office/drawing/2014/main" id="{4B2D7518-8879-4EBE-97B1-21938A476F94}"/>
              </a:ext>
            </a:extLst>
          </p:cNvPr>
          <p:cNvSpPr txBox="1">
            <a:spLocks noChangeArrowheads="1"/>
          </p:cNvSpPr>
          <p:nvPr/>
        </p:nvSpPr>
        <p:spPr bwMode="auto">
          <a:xfrm>
            <a:off x="762000" y="5943600"/>
            <a:ext cx="2895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Multiple tasks are executed in an interleaved order</a:t>
            </a:r>
          </a:p>
        </p:txBody>
      </p:sp>
      <p:sp>
        <p:nvSpPr>
          <p:cNvPr id="9232" name="Text Box 16">
            <a:extLst>
              <a:ext uri="{FF2B5EF4-FFF2-40B4-BE49-F238E27FC236}">
                <a16:creationId xmlns:a16="http://schemas.microsoft.com/office/drawing/2014/main" id="{0F00E4A2-5BD7-4372-848D-5B0358B10074}"/>
              </a:ext>
            </a:extLst>
          </p:cNvPr>
          <p:cNvSpPr txBox="1">
            <a:spLocks noChangeArrowheads="1"/>
          </p:cNvSpPr>
          <p:nvPr/>
        </p:nvSpPr>
        <p:spPr bwMode="auto">
          <a:xfrm>
            <a:off x="5181600" y="5943600"/>
            <a:ext cx="2895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Multiple tasks are executed simultaneously</a:t>
            </a:r>
          </a:p>
        </p:txBody>
      </p:sp>
      <p:cxnSp>
        <p:nvCxnSpPr>
          <p:cNvPr id="9233" name="AutoShape 17">
            <a:extLst>
              <a:ext uri="{FF2B5EF4-FFF2-40B4-BE49-F238E27FC236}">
                <a16:creationId xmlns:a16="http://schemas.microsoft.com/office/drawing/2014/main" id="{8CAD6602-E1DD-462A-BD2A-C06F7DEDE614}"/>
              </a:ext>
            </a:extLst>
          </p:cNvPr>
          <p:cNvCxnSpPr>
            <a:cxnSpLocks noChangeShapeType="1"/>
          </p:cNvCxnSpPr>
          <p:nvPr/>
        </p:nvCxnSpPr>
        <p:spPr bwMode="auto">
          <a:xfrm flipH="1">
            <a:off x="530225" y="2211388"/>
            <a:ext cx="3175" cy="3200400"/>
          </a:xfrm>
          <a:prstGeom prst="straightConnector1">
            <a:avLst/>
          </a:prstGeom>
          <a:noFill/>
          <a:ln w="28440" cap="sq">
            <a:solidFill>
              <a:srgbClr val="4A7EBB"/>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4" name="Rectangle 18">
            <a:extLst>
              <a:ext uri="{FF2B5EF4-FFF2-40B4-BE49-F238E27FC236}">
                <a16:creationId xmlns:a16="http://schemas.microsoft.com/office/drawing/2014/main" id="{0D476E59-F88E-4583-ABBB-E4ED8410D4F9}"/>
              </a:ext>
            </a:extLst>
          </p:cNvPr>
          <p:cNvSpPr>
            <a:spLocks noChangeArrowheads="1"/>
          </p:cNvSpPr>
          <p:nvPr/>
        </p:nvSpPr>
        <p:spPr bwMode="auto">
          <a:xfrm rot="5400000">
            <a:off x="153988" y="3352800"/>
            <a:ext cx="1219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Time</a:t>
            </a:r>
          </a:p>
        </p:txBody>
      </p:sp>
    </p:spTree>
    <p:extLst>
      <p:ext uri="{BB962C8B-B14F-4D97-AF65-F5344CB8AC3E}">
        <p14:creationId xmlns:p14="http://schemas.microsoft.com/office/powerpoint/2010/main" val="40588206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9219"/>
                                        </p:tgtEl>
                                        <p:attrNameLst>
                                          <p:attrName>style.visibility</p:attrName>
                                        </p:attrNameLst>
                                      </p:cBhvr>
                                      <p:to>
                                        <p:strVal val="visible"/>
                                      </p:to>
                                    </p:set>
                                    <p:animEffect transition="in" filter="wipe(up)">
                                      <p:cBhvr additive="repl">
                                        <p:cTn id="7" dur="3000"/>
                                        <p:tgtEl>
                                          <p:spTgt spid="9219"/>
                                        </p:tgtEl>
                                      </p:cBhvr>
                                    </p:animEffect>
                                  </p:childTnLst>
                                </p:cTn>
                              </p:par>
                            </p:childTnLst>
                          </p:cTn>
                        </p:par>
                        <p:par>
                          <p:cTn id="8" fill="hold" nodeType="afterGroup">
                            <p:stCondLst>
                              <p:cond delay="3000"/>
                            </p:stCondLst>
                            <p:childTnLst>
                              <p:par>
                                <p:cTn id="9" presetID="22" presetClass="entr" presetSubtype="1" fill="hold" nodeType="afterEffect">
                                  <p:stCondLst>
                                    <p:cond delay="0"/>
                                  </p:stCondLst>
                                  <p:childTnLst>
                                    <p:set>
                                      <p:cBhvr additive="repl">
                                        <p:cTn id="10" dur="1" fill="hold">
                                          <p:stCondLst>
                                            <p:cond delay="0"/>
                                          </p:stCondLst>
                                        </p:cTn>
                                        <p:tgtEl>
                                          <p:spTgt spid="9221"/>
                                        </p:tgtEl>
                                        <p:attrNameLst>
                                          <p:attrName>style.visibility</p:attrName>
                                        </p:attrNameLst>
                                      </p:cBhvr>
                                      <p:to>
                                        <p:strVal val="visible"/>
                                      </p:to>
                                    </p:set>
                                    <p:animEffect transition="in" filter="wipe(up)">
                                      <p:cBhvr additive="repl">
                                        <p:cTn id="11" dur="3000"/>
                                        <p:tgtEl>
                                          <p:spTgt spid="9221"/>
                                        </p:tgtEl>
                                      </p:cBhvr>
                                    </p:animEffect>
                                  </p:childTnLst>
                                </p:cTn>
                              </p:par>
                            </p:childTnLst>
                          </p:cTn>
                        </p:par>
                        <p:par>
                          <p:cTn id="12" fill="hold" nodeType="afterGroup">
                            <p:stCondLst>
                              <p:cond delay="6000"/>
                            </p:stCondLst>
                            <p:childTnLst>
                              <p:par>
                                <p:cTn id="13" presetID="22" presetClass="entr" presetSubtype="1" fill="hold" nodeType="afterEffect">
                                  <p:stCondLst>
                                    <p:cond delay="0"/>
                                  </p:stCondLst>
                                  <p:childTnLst>
                                    <p:set>
                                      <p:cBhvr additive="repl">
                                        <p:cTn id="14" dur="1" fill="hold">
                                          <p:stCondLst>
                                            <p:cond delay="0"/>
                                          </p:stCondLst>
                                        </p:cTn>
                                        <p:tgtEl>
                                          <p:spTgt spid="9220"/>
                                        </p:tgtEl>
                                        <p:attrNameLst>
                                          <p:attrName>style.visibility</p:attrName>
                                        </p:attrNameLst>
                                      </p:cBhvr>
                                      <p:to>
                                        <p:strVal val="visible"/>
                                      </p:to>
                                    </p:set>
                                    <p:animEffect transition="in" filter="wipe(up)">
                                      <p:cBhvr additive="repl">
                                        <p:cTn id="15" dur="3000"/>
                                        <p:tgtEl>
                                          <p:spTgt spid="9220"/>
                                        </p:tgtEl>
                                      </p:cBhvr>
                                    </p:animEffect>
                                  </p:childTnLst>
                                </p:cTn>
                              </p:par>
                            </p:childTnLst>
                          </p:cTn>
                        </p:par>
                        <p:par>
                          <p:cTn id="16" fill="hold" nodeType="afterGroup">
                            <p:stCondLst>
                              <p:cond delay="9000"/>
                            </p:stCondLst>
                            <p:childTnLst>
                              <p:par>
                                <p:cTn id="17" presetID="22" presetClass="entr" presetSubtype="1" fill="hold" nodeType="afterEffect">
                                  <p:stCondLst>
                                    <p:cond delay="0"/>
                                  </p:stCondLst>
                                  <p:childTnLst>
                                    <p:set>
                                      <p:cBhvr additive="repl">
                                        <p:cTn id="18" dur="1" fill="hold">
                                          <p:stCondLst>
                                            <p:cond delay="0"/>
                                          </p:stCondLst>
                                        </p:cTn>
                                        <p:tgtEl>
                                          <p:spTgt spid="9222"/>
                                        </p:tgtEl>
                                        <p:attrNameLst>
                                          <p:attrName>style.visibility</p:attrName>
                                        </p:attrNameLst>
                                      </p:cBhvr>
                                      <p:to>
                                        <p:strVal val="visible"/>
                                      </p:to>
                                    </p:set>
                                    <p:animEffect transition="in" filter="wipe(up)">
                                      <p:cBhvr additive="repl">
                                        <p:cTn id="19" dur="3000"/>
                                        <p:tgtEl>
                                          <p:spTgt spid="922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additive="repl">
                                        <p:cTn id="23" dur="1" fill="hold">
                                          <p:stCondLst>
                                            <p:cond delay="0"/>
                                          </p:stCondLst>
                                        </p:cTn>
                                        <p:tgtEl>
                                          <p:spTgt spid="9223"/>
                                        </p:tgtEl>
                                        <p:attrNameLst>
                                          <p:attrName>style.visibility</p:attrName>
                                        </p:attrNameLst>
                                      </p:cBhvr>
                                      <p:to>
                                        <p:strVal val="visible"/>
                                      </p:to>
                                    </p:set>
                                    <p:anim calcmode="lin" valueType="num">
                                      <p:cBhvr>
                                        <p:cTn id="24" dur="1000" fill="hold"/>
                                        <p:tgtEl>
                                          <p:spTgt spid="9223"/>
                                        </p:tgtEl>
                                        <p:attrNameLst>
                                          <p:attrName>ppt_x</p:attrName>
                                        </p:attrNameLst>
                                      </p:cBhvr>
                                      <p:tavLst>
                                        <p:tav tm="100000">
                                          <p:val>
                                            <p:strVal val="#ppt_x"/>
                                          </p:val>
                                        </p:tav>
                                        <p:tav>
                                          <p:val>
                                            <p:strVal val="#ppt_x"/>
                                          </p:val>
                                        </p:tav>
                                      </p:tavLst>
                                    </p:anim>
                                    <p:anim calcmode="lin" valueType="num">
                                      <p:cBhvr>
                                        <p:cTn id="25" dur="1000" fill="hold"/>
                                        <p:tgtEl>
                                          <p:spTgt spid="9223"/>
                                        </p:tgtEl>
                                        <p:attrNameLst>
                                          <p:attrName>ppt_y</p:attrName>
                                        </p:attrNameLst>
                                      </p:cBhvr>
                                      <p:tavLst>
                                        <p:tav tm="100000">
                                          <p:val>
                                            <p:strVal val="1+#ppt_h/2"/>
                                          </p:val>
                                        </p:tav>
                                        <p:tav>
                                          <p:val>
                                            <p:strVal val="#ppt_y"/>
                                          </p:val>
                                        </p:tav>
                                      </p:tavLst>
                                    </p:anim>
                                  </p:childTnLst>
                                </p:cTn>
                              </p:par>
                              <p:par>
                                <p:cTn id="26" presetID="2" presetClass="entr" presetSubtype="4" fill="hold" nodeType="withEffect">
                                  <p:stCondLst>
                                    <p:cond delay="0"/>
                                  </p:stCondLst>
                                  <p:childTnLst>
                                    <p:set>
                                      <p:cBhvr additive="repl">
                                        <p:cTn id="27" dur="1" fill="hold">
                                          <p:stCondLst>
                                            <p:cond delay="0"/>
                                          </p:stCondLst>
                                        </p:cTn>
                                        <p:tgtEl>
                                          <p:spTgt spid="9225"/>
                                        </p:tgtEl>
                                        <p:attrNameLst>
                                          <p:attrName>style.visibility</p:attrName>
                                        </p:attrNameLst>
                                      </p:cBhvr>
                                      <p:to>
                                        <p:strVal val="visible"/>
                                      </p:to>
                                    </p:set>
                                    <p:anim calcmode="lin" valueType="num">
                                      <p:cBhvr>
                                        <p:cTn id="28" dur="1000" fill="hold"/>
                                        <p:tgtEl>
                                          <p:spTgt spid="9225"/>
                                        </p:tgtEl>
                                        <p:attrNameLst>
                                          <p:attrName>ppt_x</p:attrName>
                                        </p:attrNameLst>
                                      </p:cBhvr>
                                      <p:tavLst>
                                        <p:tav tm="100000">
                                          <p:val>
                                            <p:strVal val="#ppt_x"/>
                                          </p:val>
                                        </p:tav>
                                        <p:tav>
                                          <p:val>
                                            <p:strVal val="#ppt_x"/>
                                          </p:val>
                                        </p:tav>
                                      </p:tavLst>
                                    </p:anim>
                                    <p:anim calcmode="lin" valueType="num">
                                      <p:cBhvr>
                                        <p:cTn id="29" dur="1000" fill="hold"/>
                                        <p:tgtEl>
                                          <p:spTgt spid="9225"/>
                                        </p:tgtEl>
                                        <p:attrNameLst>
                                          <p:attrName>ppt_y</p:attrName>
                                        </p:attrNameLst>
                                      </p:cBhvr>
                                      <p:tavLst>
                                        <p:tav tm="100000">
                                          <p:val>
                                            <p:strVal val="1+#ppt_h/2"/>
                                          </p:val>
                                        </p:tav>
                                        <p:tav>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additive="repl">
                                        <p:cTn id="33" dur="1" fill="hold">
                                          <p:stCondLst>
                                            <p:cond delay="0"/>
                                          </p:stCondLst>
                                        </p:cTn>
                                        <p:tgtEl>
                                          <p:spTgt spid="9224"/>
                                        </p:tgtEl>
                                        <p:attrNameLst>
                                          <p:attrName>style.visibility</p:attrName>
                                        </p:attrNameLst>
                                      </p:cBhvr>
                                      <p:to>
                                        <p:strVal val="visible"/>
                                      </p:to>
                                    </p:set>
                                    <p:animEffect transition="in" filter="wipe(up)">
                                      <p:cBhvr additive="repl">
                                        <p:cTn id="34" dur="3000"/>
                                        <p:tgtEl>
                                          <p:spTgt spid="9224"/>
                                        </p:tgtEl>
                                      </p:cBhvr>
                                    </p:animEffect>
                                  </p:childTnLst>
                                </p:cTn>
                              </p:par>
                              <p:par>
                                <p:cTn id="35" presetID="22" presetClass="entr" presetSubtype="1" fill="hold" nodeType="withEffect">
                                  <p:stCondLst>
                                    <p:cond delay="0"/>
                                  </p:stCondLst>
                                  <p:childTnLst>
                                    <p:set>
                                      <p:cBhvr additive="repl">
                                        <p:cTn id="36" dur="1" fill="hold">
                                          <p:stCondLst>
                                            <p:cond delay="0"/>
                                          </p:stCondLst>
                                        </p:cTn>
                                        <p:tgtEl>
                                          <p:spTgt spid="9226"/>
                                        </p:tgtEl>
                                        <p:attrNameLst>
                                          <p:attrName>style.visibility</p:attrName>
                                        </p:attrNameLst>
                                      </p:cBhvr>
                                      <p:to>
                                        <p:strVal val="visible"/>
                                      </p:to>
                                    </p:set>
                                    <p:animEffect transition="in" filter="wipe(up)">
                                      <p:cBhvr additive="repl">
                                        <p:cTn id="37" dur="30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2A083512-981F-4FF0-8D49-9B883E226EB6}"/>
              </a:ext>
            </a:extLst>
          </p:cNvPr>
          <p:cNvSpPr txBox="1">
            <a:spLocks noChangeArrowheads="1"/>
          </p:cNvSpPr>
          <p:nvPr/>
        </p:nvSpPr>
        <p:spPr bwMode="auto">
          <a:xfrm>
            <a:off x="533400" y="1874838"/>
            <a:ext cx="8229600"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The temporal  behaviour of N-client 1-server</a:t>
            </a:r>
          </a:p>
          <a:p>
            <a:pPr lvl="2">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One client is served at any given moment</a:t>
            </a:r>
          </a:p>
          <a:p>
            <a:pPr>
              <a:spcBef>
                <a:spcPts val="600"/>
              </a:spcBef>
              <a:buFont typeface="Arial" panose="020B0604020202020204" pitchFamily="34" charset="0"/>
              <a:buNone/>
            </a:pPr>
            <a:endParaRPr lang="en-GB" altLang="en-US" sz="2400">
              <a:latin typeface="Times New Roman" panose="02020603050405020304" pitchFamily="18" charset="0"/>
              <a:cs typeface="Times New Roman" panose="02020603050405020304" pitchFamily="18" charset="0"/>
            </a:endParaRPr>
          </a:p>
          <a:p>
            <a:pPr>
              <a:spcBef>
                <a:spcPts val="600"/>
              </a:spcBef>
              <a:buFont typeface="Arial" panose="020B0604020202020204" pitchFamily="34" charset="0"/>
              <a:buNone/>
            </a:pPr>
            <a:endParaRPr lang="en-GB" altLang="en-US" sz="2400">
              <a:latin typeface="Times New Roman" panose="02020603050405020304" pitchFamily="18" charset="0"/>
              <a:cs typeface="Times New Roman" panose="02020603050405020304" pitchFamily="18" charset="0"/>
            </a:endParaRPr>
          </a:p>
          <a:p>
            <a:pPr>
              <a:spcBef>
                <a:spcPts val="600"/>
              </a:spcBef>
              <a:buFont typeface="Arial" panose="020B0604020202020204" pitchFamily="34" charset="0"/>
              <a:buNone/>
            </a:pPr>
            <a:endParaRPr lang="en-GB" altLang="en-US" sz="2400">
              <a:latin typeface="Times New Roman" panose="02020603050405020304" pitchFamily="18" charset="0"/>
              <a:cs typeface="Times New Roman" panose="02020603050405020304" pitchFamily="18" charset="0"/>
            </a:endParaRPr>
          </a:p>
          <a:p>
            <a:pPr>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Key problem – how competing process/threads are scheduled ?</a:t>
            </a:r>
          </a:p>
          <a:p>
            <a:pPr>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Scheduling policies –</a:t>
            </a:r>
          </a:p>
          <a:p>
            <a:pPr lvl="1">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Pre-emption rule : time sharing, priority based.</a:t>
            </a:r>
          </a:p>
          <a:p>
            <a:pPr lvl="1">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Selection rule : priority, time of arrival.</a:t>
            </a:r>
          </a:p>
          <a:p>
            <a:pPr>
              <a:spcBef>
                <a:spcPts val="800"/>
              </a:spcBef>
              <a:buFont typeface="Arial" panose="020B0604020202020204" pitchFamily="34" charset="0"/>
              <a:buNone/>
            </a:pPr>
            <a:endParaRPr lang="en-GB" altLang="en-US" sz="3200">
              <a:latin typeface="Kartika" panose="020B0502040204020203" pitchFamily="18" charset="0"/>
              <a:cs typeface="Kartika" panose="020B0502040204020203" pitchFamily="18" charset="0"/>
            </a:endParaRPr>
          </a:p>
          <a:p>
            <a:pPr>
              <a:spcBef>
                <a:spcPts val="800"/>
              </a:spcBef>
              <a:buFont typeface="Arial" panose="020B0604020202020204" pitchFamily="34" charset="0"/>
              <a:buNone/>
            </a:pPr>
            <a:endParaRPr lang="en-GB" altLang="en-US" sz="3200">
              <a:latin typeface="Kartika" panose="020B0502040204020203" pitchFamily="18" charset="0"/>
              <a:cs typeface="Kartika" panose="020B0502040204020203" pitchFamily="18" charset="0"/>
            </a:endParaRPr>
          </a:p>
        </p:txBody>
      </p:sp>
      <p:sp>
        <p:nvSpPr>
          <p:cNvPr id="10242" name="Text Box 2">
            <a:extLst>
              <a:ext uri="{FF2B5EF4-FFF2-40B4-BE49-F238E27FC236}">
                <a16:creationId xmlns:a16="http://schemas.microsoft.com/office/drawing/2014/main" id="{B703540B-CB9A-4EFA-8DAF-8ECA252FCCAE}"/>
              </a:ext>
            </a:extLst>
          </p:cNvPr>
          <p:cNvSpPr txBox="1">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GB" altLang="en-US" sz="3900">
                <a:latin typeface="Times New Roman" panose="02020603050405020304" pitchFamily="18" charset="0"/>
                <a:cs typeface="Times New Roman" panose="02020603050405020304" pitchFamily="18" charset="0"/>
              </a:rPr>
              <a:t>The concepts of concurrent execution</a:t>
            </a:r>
          </a:p>
        </p:txBody>
      </p:sp>
      <p:pic>
        <p:nvPicPr>
          <p:cNvPr id="10243" name="Picture 3">
            <a:extLst>
              <a:ext uri="{FF2B5EF4-FFF2-40B4-BE49-F238E27FC236}">
                <a16:creationId xmlns:a16="http://schemas.microsoft.com/office/drawing/2014/main" id="{07AA6653-6AB8-4BE5-99FF-F930FD41D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95600"/>
            <a:ext cx="3581400" cy="1143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4" name="Picture 4">
            <a:extLst>
              <a:ext uri="{FF2B5EF4-FFF2-40B4-BE49-F238E27FC236}">
                <a16:creationId xmlns:a16="http://schemas.microsoft.com/office/drawing/2014/main" id="{694B6019-AA5F-4CBB-ADDF-E7698C350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743200"/>
            <a:ext cx="3705225" cy="1371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07682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Oval 1">
            <a:extLst>
              <a:ext uri="{FF2B5EF4-FFF2-40B4-BE49-F238E27FC236}">
                <a16:creationId xmlns:a16="http://schemas.microsoft.com/office/drawing/2014/main" id="{443B4BCE-B78D-4380-A482-F37BB0B9DC3A}"/>
              </a:ext>
            </a:extLst>
          </p:cNvPr>
          <p:cNvSpPr>
            <a:spLocks noChangeArrowheads="1"/>
          </p:cNvSpPr>
          <p:nvPr/>
        </p:nvSpPr>
        <p:spPr bwMode="auto">
          <a:xfrm>
            <a:off x="4038600" y="1828800"/>
            <a:ext cx="152400" cy="1524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6" name="Oval 2">
            <a:extLst>
              <a:ext uri="{FF2B5EF4-FFF2-40B4-BE49-F238E27FC236}">
                <a16:creationId xmlns:a16="http://schemas.microsoft.com/office/drawing/2014/main" id="{C6EC9C0F-C506-4505-83EC-E0ADD79C4D38}"/>
              </a:ext>
            </a:extLst>
          </p:cNvPr>
          <p:cNvSpPr>
            <a:spLocks noChangeArrowheads="1"/>
          </p:cNvSpPr>
          <p:nvPr/>
        </p:nvSpPr>
        <p:spPr bwMode="auto">
          <a:xfrm>
            <a:off x="8915400" y="5334000"/>
            <a:ext cx="152400" cy="1524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7" name="Rectangle 3">
            <a:extLst>
              <a:ext uri="{FF2B5EF4-FFF2-40B4-BE49-F238E27FC236}">
                <a16:creationId xmlns:a16="http://schemas.microsoft.com/office/drawing/2014/main" id="{F4E3E32F-A840-4400-B04A-B3BDCBA61C16}"/>
              </a:ext>
            </a:extLst>
          </p:cNvPr>
          <p:cNvSpPr>
            <a:spLocks noChangeArrowheads="1"/>
          </p:cNvSpPr>
          <p:nvPr/>
        </p:nvSpPr>
        <p:spPr bwMode="auto">
          <a:xfrm>
            <a:off x="260350" y="5105400"/>
            <a:ext cx="304800" cy="304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8" name="Oval 4">
            <a:extLst>
              <a:ext uri="{FF2B5EF4-FFF2-40B4-BE49-F238E27FC236}">
                <a16:creationId xmlns:a16="http://schemas.microsoft.com/office/drawing/2014/main" id="{7EDC83A5-8FE4-4604-B491-D3AA925EFD80}"/>
              </a:ext>
            </a:extLst>
          </p:cNvPr>
          <p:cNvSpPr>
            <a:spLocks noChangeArrowheads="1"/>
          </p:cNvSpPr>
          <p:nvPr/>
        </p:nvSpPr>
        <p:spPr bwMode="auto">
          <a:xfrm>
            <a:off x="1752600" y="2895600"/>
            <a:ext cx="152400" cy="1524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756ED92A-BF70-41F0-A8B8-A2B4115D1B5A}"/>
              </a:ext>
            </a:extLst>
          </p:cNvPr>
          <p:cNvSpPr>
            <a:spLocks noChangeArrowheads="1"/>
          </p:cNvSpPr>
          <p:nvPr/>
        </p:nvSpPr>
        <p:spPr bwMode="auto">
          <a:xfrm>
            <a:off x="5638800" y="2971800"/>
            <a:ext cx="152400" cy="1524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A79C64E9-5AF4-4412-AF79-FE7829EE9D56}"/>
              </a:ext>
            </a:extLst>
          </p:cNvPr>
          <p:cNvSpPr>
            <a:spLocks noChangeArrowheads="1"/>
          </p:cNvSpPr>
          <p:nvPr/>
        </p:nvSpPr>
        <p:spPr bwMode="auto">
          <a:xfrm>
            <a:off x="2470150" y="5257800"/>
            <a:ext cx="152400" cy="1524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113D0940-0ED6-4EEE-9FE6-D4E3E33DB509}"/>
              </a:ext>
            </a:extLst>
          </p:cNvPr>
          <p:cNvSpPr>
            <a:spLocks noChangeArrowheads="1"/>
          </p:cNvSpPr>
          <p:nvPr/>
        </p:nvSpPr>
        <p:spPr bwMode="auto">
          <a:xfrm>
            <a:off x="5257800" y="5257800"/>
            <a:ext cx="152400" cy="1524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Rectangle 8">
            <a:extLst>
              <a:ext uri="{FF2B5EF4-FFF2-40B4-BE49-F238E27FC236}">
                <a16:creationId xmlns:a16="http://schemas.microsoft.com/office/drawing/2014/main" id="{347AC0E8-5C9D-4E10-BAF8-D2C2ED53C5D2}"/>
              </a:ext>
            </a:extLst>
          </p:cNvPr>
          <p:cNvSpPr>
            <a:spLocks noChangeArrowheads="1"/>
          </p:cNvSpPr>
          <p:nvPr/>
        </p:nvSpPr>
        <p:spPr bwMode="auto">
          <a:xfrm>
            <a:off x="260350" y="4648200"/>
            <a:ext cx="304800" cy="304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Rectangle 9">
            <a:extLst>
              <a:ext uri="{FF2B5EF4-FFF2-40B4-BE49-F238E27FC236}">
                <a16:creationId xmlns:a16="http://schemas.microsoft.com/office/drawing/2014/main" id="{960DD5C1-714E-4D4F-86BF-F1E09F4895CA}"/>
              </a:ext>
            </a:extLst>
          </p:cNvPr>
          <p:cNvSpPr>
            <a:spLocks noChangeArrowheads="1"/>
          </p:cNvSpPr>
          <p:nvPr/>
        </p:nvSpPr>
        <p:spPr bwMode="auto">
          <a:xfrm>
            <a:off x="260350" y="5562600"/>
            <a:ext cx="304800" cy="304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Rectangle 10">
            <a:extLst>
              <a:ext uri="{FF2B5EF4-FFF2-40B4-BE49-F238E27FC236}">
                <a16:creationId xmlns:a16="http://schemas.microsoft.com/office/drawing/2014/main" id="{591B1406-456B-4C26-8E94-7970CE0DFB1B}"/>
              </a:ext>
            </a:extLst>
          </p:cNvPr>
          <p:cNvSpPr>
            <a:spLocks noChangeArrowheads="1"/>
          </p:cNvSpPr>
          <p:nvPr/>
        </p:nvSpPr>
        <p:spPr bwMode="auto">
          <a:xfrm>
            <a:off x="3048000" y="4648200"/>
            <a:ext cx="304800" cy="304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Rectangle 11">
            <a:extLst>
              <a:ext uri="{FF2B5EF4-FFF2-40B4-BE49-F238E27FC236}">
                <a16:creationId xmlns:a16="http://schemas.microsoft.com/office/drawing/2014/main" id="{F51335D1-FB2F-4F82-B496-B6B56F56DD45}"/>
              </a:ext>
            </a:extLst>
          </p:cNvPr>
          <p:cNvSpPr>
            <a:spLocks noChangeArrowheads="1"/>
          </p:cNvSpPr>
          <p:nvPr/>
        </p:nvSpPr>
        <p:spPr bwMode="auto">
          <a:xfrm>
            <a:off x="3048000" y="5181600"/>
            <a:ext cx="304800" cy="304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Rectangle 12">
            <a:extLst>
              <a:ext uri="{FF2B5EF4-FFF2-40B4-BE49-F238E27FC236}">
                <a16:creationId xmlns:a16="http://schemas.microsoft.com/office/drawing/2014/main" id="{F5B780E6-6E38-46DC-BB3D-D100041C2B10}"/>
              </a:ext>
            </a:extLst>
          </p:cNvPr>
          <p:cNvSpPr>
            <a:spLocks noChangeArrowheads="1"/>
          </p:cNvSpPr>
          <p:nvPr/>
        </p:nvSpPr>
        <p:spPr bwMode="auto">
          <a:xfrm>
            <a:off x="3048000" y="5638800"/>
            <a:ext cx="304800" cy="304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Rectangle 13">
            <a:extLst>
              <a:ext uri="{FF2B5EF4-FFF2-40B4-BE49-F238E27FC236}">
                <a16:creationId xmlns:a16="http://schemas.microsoft.com/office/drawing/2014/main" id="{427ACD87-DCF2-42DB-B327-C8B7298A8D75}"/>
              </a:ext>
            </a:extLst>
          </p:cNvPr>
          <p:cNvSpPr>
            <a:spLocks noChangeArrowheads="1"/>
          </p:cNvSpPr>
          <p:nvPr/>
        </p:nvSpPr>
        <p:spPr bwMode="auto">
          <a:xfrm>
            <a:off x="5981700" y="5638800"/>
            <a:ext cx="304800" cy="304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Rectangle 14">
            <a:extLst>
              <a:ext uri="{FF2B5EF4-FFF2-40B4-BE49-F238E27FC236}">
                <a16:creationId xmlns:a16="http://schemas.microsoft.com/office/drawing/2014/main" id="{7F6DDE4A-0FAF-4B86-8366-570C3ADEEF30}"/>
              </a:ext>
            </a:extLst>
          </p:cNvPr>
          <p:cNvSpPr>
            <a:spLocks noChangeArrowheads="1"/>
          </p:cNvSpPr>
          <p:nvPr/>
        </p:nvSpPr>
        <p:spPr bwMode="auto">
          <a:xfrm>
            <a:off x="5981700" y="5181600"/>
            <a:ext cx="304800" cy="304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Rectangle 15">
            <a:extLst>
              <a:ext uri="{FF2B5EF4-FFF2-40B4-BE49-F238E27FC236}">
                <a16:creationId xmlns:a16="http://schemas.microsoft.com/office/drawing/2014/main" id="{1F1A100D-35FD-4A7A-8743-FE07D3D7057F}"/>
              </a:ext>
            </a:extLst>
          </p:cNvPr>
          <p:cNvSpPr>
            <a:spLocks noChangeArrowheads="1"/>
          </p:cNvSpPr>
          <p:nvPr/>
        </p:nvSpPr>
        <p:spPr bwMode="auto">
          <a:xfrm>
            <a:off x="5981700" y="4648200"/>
            <a:ext cx="304800" cy="304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Line 16">
            <a:extLst>
              <a:ext uri="{FF2B5EF4-FFF2-40B4-BE49-F238E27FC236}">
                <a16:creationId xmlns:a16="http://schemas.microsoft.com/office/drawing/2014/main" id="{13A526AD-DB88-4367-8F51-A3B276CE64C3}"/>
              </a:ext>
            </a:extLst>
          </p:cNvPr>
          <p:cNvSpPr>
            <a:spLocks noChangeShapeType="1"/>
          </p:cNvSpPr>
          <p:nvPr/>
        </p:nvSpPr>
        <p:spPr bwMode="auto">
          <a:xfrm flipV="1">
            <a:off x="1905000" y="1903413"/>
            <a:ext cx="2133600" cy="993775"/>
          </a:xfrm>
          <a:prstGeom prst="line">
            <a:avLst/>
          </a:prstGeom>
          <a:noFill/>
          <a:ln w="936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1" name="Line 17">
            <a:extLst>
              <a:ext uri="{FF2B5EF4-FFF2-40B4-BE49-F238E27FC236}">
                <a16:creationId xmlns:a16="http://schemas.microsoft.com/office/drawing/2014/main" id="{3C0D8187-FCAD-44AC-BB61-C7A4B93E78C2}"/>
              </a:ext>
            </a:extLst>
          </p:cNvPr>
          <p:cNvSpPr>
            <a:spLocks noChangeShapeType="1"/>
          </p:cNvSpPr>
          <p:nvPr/>
        </p:nvSpPr>
        <p:spPr bwMode="auto">
          <a:xfrm>
            <a:off x="4191000" y="1905000"/>
            <a:ext cx="1600200" cy="1066800"/>
          </a:xfrm>
          <a:prstGeom prst="line">
            <a:avLst/>
          </a:prstGeom>
          <a:noFill/>
          <a:ln w="936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2" name="Text Box 18">
            <a:extLst>
              <a:ext uri="{FF2B5EF4-FFF2-40B4-BE49-F238E27FC236}">
                <a16:creationId xmlns:a16="http://schemas.microsoft.com/office/drawing/2014/main" id="{7E560EFA-6B65-42F7-BD5B-D8572617FAD2}"/>
              </a:ext>
            </a:extLst>
          </p:cNvPr>
          <p:cNvSpPr txBox="1">
            <a:spLocks noChangeArrowheads="1"/>
          </p:cNvSpPr>
          <p:nvPr/>
        </p:nvSpPr>
        <p:spPr bwMode="auto">
          <a:xfrm>
            <a:off x="766763" y="3092450"/>
            <a:ext cx="182086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 Non pre-emptive</a:t>
            </a:r>
          </a:p>
        </p:txBody>
      </p:sp>
      <p:sp>
        <p:nvSpPr>
          <p:cNvPr id="11283" name="Text Box 19">
            <a:extLst>
              <a:ext uri="{FF2B5EF4-FFF2-40B4-BE49-F238E27FC236}">
                <a16:creationId xmlns:a16="http://schemas.microsoft.com/office/drawing/2014/main" id="{80A7A68C-9C46-43E7-9CD7-5D51212D61D5}"/>
              </a:ext>
            </a:extLst>
          </p:cNvPr>
          <p:cNvSpPr txBox="1">
            <a:spLocks noChangeArrowheads="1"/>
          </p:cNvSpPr>
          <p:nvPr/>
        </p:nvSpPr>
        <p:spPr bwMode="auto">
          <a:xfrm>
            <a:off x="5029200" y="3062288"/>
            <a:ext cx="1298575"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Pre-emptive</a:t>
            </a:r>
          </a:p>
        </p:txBody>
      </p:sp>
      <p:sp>
        <p:nvSpPr>
          <p:cNvPr id="11284" name="Line 20">
            <a:extLst>
              <a:ext uri="{FF2B5EF4-FFF2-40B4-BE49-F238E27FC236}">
                <a16:creationId xmlns:a16="http://schemas.microsoft.com/office/drawing/2014/main" id="{0CAE961A-11A8-4A66-8438-61E19DC409E2}"/>
              </a:ext>
            </a:extLst>
          </p:cNvPr>
          <p:cNvSpPr>
            <a:spLocks noChangeShapeType="1"/>
          </p:cNvSpPr>
          <p:nvPr/>
        </p:nvSpPr>
        <p:spPr bwMode="auto">
          <a:xfrm>
            <a:off x="641350" y="48006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5" name="Line 21">
            <a:extLst>
              <a:ext uri="{FF2B5EF4-FFF2-40B4-BE49-F238E27FC236}">
                <a16:creationId xmlns:a16="http://schemas.microsoft.com/office/drawing/2014/main" id="{8BB8CB2A-6F4E-4889-92ED-C6201752FFB6}"/>
              </a:ext>
            </a:extLst>
          </p:cNvPr>
          <p:cNvSpPr>
            <a:spLocks noChangeShapeType="1"/>
          </p:cNvSpPr>
          <p:nvPr/>
        </p:nvSpPr>
        <p:spPr bwMode="auto">
          <a:xfrm>
            <a:off x="641350" y="52578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6" name="Line 22">
            <a:extLst>
              <a:ext uri="{FF2B5EF4-FFF2-40B4-BE49-F238E27FC236}">
                <a16:creationId xmlns:a16="http://schemas.microsoft.com/office/drawing/2014/main" id="{D22F217F-709A-4548-8355-3914CF09FEAB}"/>
              </a:ext>
            </a:extLst>
          </p:cNvPr>
          <p:cNvSpPr>
            <a:spLocks noChangeShapeType="1"/>
          </p:cNvSpPr>
          <p:nvPr/>
        </p:nvSpPr>
        <p:spPr bwMode="auto">
          <a:xfrm>
            <a:off x="641350" y="57150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7" name="Line 23">
            <a:extLst>
              <a:ext uri="{FF2B5EF4-FFF2-40B4-BE49-F238E27FC236}">
                <a16:creationId xmlns:a16="http://schemas.microsoft.com/office/drawing/2014/main" id="{C6556142-61E3-46AB-9C91-D506044A5266}"/>
              </a:ext>
            </a:extLst>
          </p:cNvPr>
          <p:cNvSpPr>
            <a:spLocks noChangeShapeType="1"/>
          </p:cNvSpPr>
          <p:nvPr/>
        </p:nvSpPr>
        <p:spPr bwMode="auto">
          <a:xfrm>
            <a:off x="6934200" y="53340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8" name="Line 24">
            <a:extLst>
              <a:ext uri="{FF2B5EF4-FFF2-40B4-BE49-F238E27FC236}">
                <a16:creationId xmlns:a16="http://schemas.microsoft.com/office/drawing/2014/main" id="{B453F132-B809-4062-8856-44A32808FD50}"/>
              </a:ext>
            </a:extLst>
          </p:cNvPr>
          <p:cNvSpPr>
            <a:spLocks noChangeShapeType="1"/>
          </p:cNvSpPr>
          <p:nvPr/>
        </p:nvSpPr>
        <p:spPr bwMode="auto">
          <a:xfrm>
            <a:off x="6934200" y="57912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9" name="Line 25">
            <a:extLst>
              <a:ext uri="{FF2B5EF4-FFF2-40B4-BE49-F238E27FC236}">
                <a16:creationId xmlns:a16="http://schemas.microsoft.com/office/drawing/2014/main" id="{C35738BE-B3A3-44D5-8AED-D8B5FD232472}"/>
              </a:ext>
            </a:extLst>
          </p:cNvPr>
          <p:cNvSpPr>
            <a:spLocks noChangeShapeType="1"/>
          </p:cNvSpPr>
          <p:nvPr/>
        </p:nvSpPr>
        <p:spPr bwMode="auto">
          <a:xfrm>
            <a:off x="3429000" y="57912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0" name="Line 26">
            <a:extLst>
              <a:ext uri="{FF2B5EF4-FFF2-40B4-BE49-F238E27FC236}">
                <a16:creationId xmlns:a16="http://schemas.microsoft.com/office/drawing/2014/main" id="{CF9D9DF2-A3BD-41C9-8C4E-F4FC3D020442}"/>
              </a:ext>
            </a:extLst>
          </p:cNvPr>
          <p:cNvSpPr>
            <a:spLocks noChangeShapeType="1"/>
          </p:cNvSpPr>
          <p:nvPr/>
        </p:nvSpPr>
        <p:spPr bwMode="auto">
          <a:xfrm>
            <a:off x="6934200" y="48006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1" name="Line 27">
            <a:extLst>
              <a:ext uri="{FF2B5EF4-FFF2-40B4-BE49-F238E27FC236}">
                <a16:creationId xmlns:a16="http://schemas.microsoft.com/office/drawing/2014/main" id="{E96FF639-E223-4CC9-A6B1-5561469CCDA9}"/>
              </a:ext>
            </a:extLst>
          </p:cNvPr>
          <p:cNvSpPr>
            <a:spLocks noChangeShapeType="1"/>
          </p:cNvSpPr>
          <p:nvPr/>
        </p:nvSpPr>
        <p:spPr bwMode="auto">
          <a:xfrm>
            <a:off x="3429000" y="53340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2" name="Line 28">
            <a:extLst>
              <a:ext uri="{FF2B5EF4-FFF2-40B4-BE49-F238E27FC236}">
                <a16:creationId xmlns:a16="http://schemas.microsoft.com/office/drawing/2014/main" id="{9E8A402C-26FE-4530-8293-61CE9299AAF0}"/>
              </a:ext>
            </a:extLst>
          </p:cNvPr>
          <p:cNvSpPr>
            <a:spLocks noChangeShapeType="1"/>
          </p:cNvSpPr>
          <p:nvPr/>
        </p:nvSpPr>
        <p:spPr bwMode="auto">
          <a:xfrm>
            <a:off x="3429000" y="48006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3" name="Line 29">
            <a:extLst>
              <a:ext uri="{FF2B5EF4-FFF2-40B4-BE49-F238E27FC236}">
                <a16:creationId xmlns:a16="http://schemas.microsoft.com/office/drawing/2014/main" id="{E745DE83-6046-4207-B1CF-08A3562419EB}"/>
              </a:ext>
            </a:extLst>
          </p:cNvPr>
          <p:cNvSpPr>
            <a:spLocks noChangeShapeType="1"/>
          </p:cNvSpPr>
          <p:nvPr/>
        </p:nvSpPr>
        <p:spPr bwMode="auto">
          <a:xfrm>
            <a:off x="1600200" y="3505200"/>
            <a:ext cx="1588" cy="1143000"/>
          </a:xfrm>
          <a:prstGeom prst="line">
            <a:avLst/>
          </a:prstGeom>
          <a:noFill/>
          <a:ln w="936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4" name="Line 30">
            <a:extLst>
              <a:ext uri="{FF2B5EF4-FFF2-40B4-BE49-F238E27FC236}">
                <a16:creationId xmlns:a16="http://schemas.microsoft.com/office/drawing/2014/main" id="{377B2227-AB6D-4E0C-88D6-34F13F7D44EA}"/>
              </a:ext>
            </a:extLst>
          </p:cNvPr>
          <p:cNvSpPr>
            <a:spLocks noChangeShapeType="1"/>
          </p:cNvSpPr>
          <p:nvPr/>
        </p:nvSpPr>
        <p:spPr bwMode="auto">
          <a:xfrm flipH="1">
            <a:off x="4037013" y="3048000"/>
            <a:ext cx="1527175" cy="762000"/>
          </a:xfrm>
          <a:prstGeom prst="line">
            <a:avLst/>
          </a:prstGeom>
          <a:noFill/>
          <a:ln w="936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5" name="Line 31">
            <a:extLst>
              <a:ext uri="{FF2B5EF4-FFF2-40B4-BE49-F238E27FC236}">
                <a16:creationId xmlns:a16="http://schemas.microsoft.com/office/drawing/2014/main" id="{EAE945F5-42F5-4846-92A3-D238041455FC}"/>
              </a:ext>
            </a:extLst>
          </p:cNvPr>
          <p:cNvSpPr>
            <a:spLocks noChangeShapeType="1"/>
          </p:cNvSpPr>
          <p:nvPr/>
        </p:nvSpPr>
        <p:spPr bwMode="auto">
          <a:xfrm>
            <a:off x="5791200" y="3048000"/>
            <a:ext cx="1447800" cy="838200"/>
          </a:xfrm>
          <a:prstGeom prst="line">
            <a:avLst/>
          </a:prstGeom>
          <a:noFill/>
          <a:ln w="936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6" name="Text Box 32">
            <a:extLst>
              <a:ext uri="{FF2B5EF4-FFF2-40B4-BE49-F238E27FC236}">
                <a16:creationId xmlns:a16="http://schemas.microsoft.com/office/drawing/2014/main" id="{1D4C5A47-3E48-4609-9639-B741066383AB}"/>
              </a:ext>
            </a:extLst>
          </p:cNvPr>
          <p:cNvSpPr txBox="1">
            <a:spLocks noChangeArrowheads="1"/>
          </p:cNvSpPr>
          <p:nvPr/>
        </p:nvSpPr>
        <p:spPr bwMode="auto">
          <a:xfrm>
            <a:off x="3362325" y="3794125"/>
            <a:ext cx="13446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Time-shared</a:t>
            </a:r>
          </a:p>
        </p:txBody>
      </p:sp>
      <p:sp>
        <p:nvSpPr>
          <p:cNvPr id="11297" name="Text Box 33">
            <a:extLst>
              <a:ext uri="{FF2B5EF4-FFF2-40B4-BE49-F238E27FC236}">
                <a16:creationId xmlns:a16="http://schemas.microsoft.com/office/drawing/2014/main" id="{D7DCEF0A-C7FF-42F4-81A9-2CC22327F6EB}"/>
              </a:ext>
            </a:extLst>
          </p:cNvPr>
          <p:cNvSpPr txBox="1">
            <a:spLocks noChangeArrowheads="1"/>
          </p:cNvSpPr>
          <p:nvPr/>
        </p:nvSpPr>
        <p:spPr bwMode="auto">
          <a:xfrm>
            <a:off x="6600825" y="3816350"/>
            <a:ext cx="11334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Prioritized</a:t>
            </a:r>
          </a:p>
        </p:txBody>
      </p:sp>
      <p:sp>
        <p:nvSpPr>
          <p:cNvPr id="11298" name="Line 34">
            <a:extLst>
              <a:ext uri="{FF2B5EF4-FFF2-40B4-BE49-F238E27FC236}">
                <a16:creationId xmlns:a16="http://schemas.microsoft.com/office/drawing/2014/main" id="{EBF2FB71-D047-4222-B0F4-E564916B6732}"/>
              </a:ext>
            </a:extLst>
          </p:cNvPr>
          <p:cNvSpPr>
            <a:spLocks noChangeShapeType="1"/>
          </p:cNvSpPr>
          <p:nvPr/>
        </p:nvSpPr>
        <p:spPr bwMode="auto">
          <a:xfrm>
            <a:off x="4038600" y="4114800"/>
            <a:ext cx="1588" cy="457200"/>
          </a:xfrm>
          <a:prstGeom prst="line">
            <a:avLst/>
          </a:prstGeom>
          <a:noFill/>
          <a:ln w="936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9" name="Line 35">
            <a:extLst>
              <a:ext uri="{FF2B5EF4-FFF2-40B4-BE49-F238E27FC236}">
                <a16:creationId xmlns:a16="http://schemas.microsoft.com/office/drawing/2014/main" id="{47FE2055-4247-4233-AD70-223606CB98FF}"/>
              </a:ext>
            </a:extLst>
          </p:cNvPr>
          <p:cNvSpPr>
            <a:spLocks noChangeShapeType="1"/>
          </p:cNvSpPr>
          <p:nvPr/>
        </p:nvSpPr>
        <p:spPr bwMode="auto">
          <a:xfrm>
            <a:off x="717550" y="4800600"/>
            <a:ext cx="3048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0" name="Line 36">
            <a:extLst>
              <a:ext uri="{FF2B5EF4-FFF2-40B4-BE49-F238E27FC236}">
                <a16:creationId xmlns:a16="http://schemas.microsoft.com/office/drawing/2014/main" id="{87F4BB0E-68BA-4702-8BD0-9609EC8FDCA2}"/>
              </a:ext>
            </a:extLst>
          </p:cNvPr>
          <p:cNvSpPr>
            <a:spLocks noChangeShapeType="1"/>
          </p:cNvSpPr>
          <p:nvPr/>
        </p:nvSpPr>
        <p:spPr bwMode="auto">
          <a:xfrm>
            <a:off x="1022350" y="5257800"/>
            <a:ext cx="6858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1" name="Line 37">
            <a:extLst>
              <a:ext uri="{FF2B5EF4-FFF2-40B4-BE49-F238E27FC236}">
                <a16:creationId xmlns:a16="http://schemas.microsoft.com/office/drawing/2014/main" id="{9C509B23-E7C2-4804-83CA-10D407B4F093}"/>
              </a:ext>
            </a:extLst>
          </p:cNvPr>
          <p:cNvSpPr>
            <a:spLocks noChangeShapeType="1"/>
          </p:cNvSpPr>
          <p:nvPr/>
        </p:nvSpPr>
        <p:spPr bwMode="auto">
          <a:xfrm>
            <a:off x="8153400" y="5791200"/>
            <a:ext cx="3048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2" name="Line 38">
            <a:extLst>
              <a:ext uri="{FF2B5EF4-FFF2-40B4-BE49-F238E27FC236}">
                <a16:creationId xmlns:a16="http://schemas.microsoft.com/office/drawing/2014/main" id="{86CA749D-1596-4D9C-92FD-EFE70A959D01}"/>
              </a:ext>
            </a:extLst>
          </p:cNvPr>
          <p:cNvSpPr>
            <a:spLocks noChangeShapeType="1"/>
          </p:cNvSpPr>
          <p:nvPr/>
        </p:nvSpPr>
        <p:spPr bwMode="auto">
          <a:xfrm>
            <a:off x="7239000" y="5334000"/>
            <a:ext cx="3048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3" name="Line 39">
            <a:extLst>
              <a:ext uri="{FF2B5EF4-FFF2-40B4-BE49-F238E27FC236}">
                <a16:creationId xmlns:a16="http://schemas.microsoft.com/office/drawing/2014/main" id="{21A71EA0-3B8E-4EBE-AE08-7C58221BC195}"/>
              </a:ext>
            </a:extLst>
          </p:cNvPr>
          <p:cNvSpPr>
            <a:spLocks noChangeShapeType="1"/>
          </p:cNvSpPr>
          <p:nvPr/>
        </p:nvSpPr>
        <p:spPr bwMode="auto">
          <a:xfrm>
            <a:off x="7543800" y="4800600"/>
            <a:ext cx="3048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4" name="Line 40">
            <a:extLst>
              <a:ext uri="{FF2B5EF4-FFF2-40B4-BE49-F238E27FC236}">
                <a16:creationId xmlns:a16="http://schemas.microsoft.com/office/drawing/2014/main" id="{05FB0E06-B92D-47F3-9538-BA85D092B500}"/>
              </a:ext>
            </a:extLst>
          </p:cNvPr>
          <p:cNvSpPr>
            <a:spLocks noChangeShapeType="1"/>
          </p:cNvSpPr>
          <p:nvPr/>
        </p:nvSpPr>
        <p:spPr bwMode="auto">
          <a:xfrm>
            <a:off x="7848600" y="5334000"/>
            <a:ext cx="3048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5" name="Line 41">
            <a:extLst>
              <a:ext uri="{FF2B5EF4-FFF2-40B4-BE49-F238E27FC236}">
                <a16:creationId xmlns:a16="http://schemas.microsoft.com/office/drawing/2014/main" id="{0F4A7D19-2E23-4172-BE4B-B698D8D5379B}"/>
              </a:ext>
            </a:extLst>
          </p:cNvPr>
          <p:cNvSpPr>
            <a:spLocks noChangeShapeType="1"/>
          </p:cNvSpPr>
          <p:nvPr/>
        </p:nvSpPr>
        <p:spPr bwMode="auto">
          <a:xfrm>
            <a:off x="1708150" y="5715000"/>
            <a:ext cx="3048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6" name="Line 42">
            <a:extLst>
              <a:ext uri="{FF2B5EF4-FFF2-40B4-BE49-F238E27FC236}">
                <a16:creationId xmlns:a16="http://schemas.microsoft.com/office/drawing/2014/main" id="{B5DAC573-A40D-4DCA-A00B-4BF9D7400DEC}"/>
              </a:ext>
            </a:extLst>
          </p:cNvPr>
          <p:cNvSpPr>
            <a:spLocks noChangeShapeType="1"/>
          </p:cNvSpPr>
          <p:nvPr/>
        </p:nvSpPr>
        <p:spPr bwMode="auto">
          <a:xfrm>
            <a:off x="6934200" y="5791200"/>
            <a:ext cx="3048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7" name="Line 43">
            <a:extLst>
              <a:ext uri="{FF2B5EF4-FFF2-40B4-BE49-F238E27FC236}">
                <a16:creationId xmlns:a16="http://schemas.microsoft.com/office/drawing/2014/main" id="{D0D944C2-C124-4CAA-9211-F2E3C69B6BA7}"/>
              </a:ext>
            </a:extLst>
          </p:cNvPr>
          <p:cNvSpPr>
            <a:spLocks noChangeShapeType="1"/>
          </p:cNvSpPr>
          <p:nvPr/>
        </p:nvSpPr>
        <p:spPr bwMode="auto">
          <a:xfrm>
            <a:off x="3429000" y="4800600"/>
            <a:ext cx="1524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8" name="Line 44">
            <a:extLst>
              <a:ext uri="{FF2B5EF4-FFF2-40B4-BE49-F238E27FC236}">
                <a16:creationId xmlns:a16="http://schemas.microsoft.com/office/drawing/2014/main" id="{5F436CF8-5253-40AB-8085-E66D39041BEC}"/>
              </a:ext>
            </a:extLst>
          </p:cNvPr>
          <p:cNvSpPr>
            <a:spLocks noChangeShapeType="1"/>
          </p:cNvSpPr>
          <p:nvPr/>
        </p:nvSpPr>
        <p:spPr bwMode="auto">
          <a:xfrm>
            <a:off x="3962400" y="4800600"/>
            <a:ext cx="1524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9" name="Line 45">
            <a:extLst>
              <a:ext uri="{FF2B5EF4-FFF2-40B4-BE49-F238E27FC236}">
                <a16:creationId xmlns:a16="http://schemas.microsoft.com/office/drawing/2014/main" id="{5D915814-0503-4B62-8AB0-A65E28D7FFF2}"/>
              </a:ext>
            </a:extLst>
          </p:cNvPr>
          <p:cNvSpPr>
            <a:spLocks noChangeShapeType="1"/>
          </p:cNvSpPr>
          <p:nvPr/>
        </p:nvSpPr>
        <p:spPr bwMode="auto">
          <a:xfrm>
            <a:off x="4876800" y="4800600"/>
            <a:ext cx="1524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0" name="Line 46">
            <a:extLst>
              <a:ext uri="{FF2B5EF4-FFF2-40B4-BE49-F238E27FC236}">
                <a16:creationId xmlns:a16="http://schemas.microsoft.com/office/drawing/2014/main" id="{E2CB8660-7FCF-4F35-8169-A13C6912E159}"/>
              </a:ext>
            </a:extLst>
          </p:cNvPr>
          <p:cNvSpPr>
            <a:spLocks noChangeShapeType="1"/>
          </p:cNvSpPr>
          <p:nvPr/>
        </p:nvSpPr>
        <p:spPr bwMode="auto">
          <a:xfrm>
            <a:off x="3581400" y="5334000"/>
            <a:ext cx="1524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1" name="Line 47">
            <a:extLst>
              <a:ext uri="{FF2B5EF4-FFF2-40B4-BE49-F238E27FC236}">
                <a16:creationId xmlns:a16="http://schemas.microsoft.com/office/drawing/2014/main" id="{BBE9C26B-1EC7-43BC-82F8-36C2D868575A}"/>
              </a:ext>
            </a:extLst>
          </p:cNvPr>
          <p:cNvSpPr>
            <a:spLocks noChangeShapeType="1"/>
          </p:cNvSpPr>
          <p:nvPr/>
        </p:nvSpPr>
        <p:spPr bwMode="auto">
          <a:xfrm>
            <a:off x="4114800" y="5334000"/>
            <a:ext cx="152400" cy="1588"/>
          </a:xfrm>
          <a:prstGeom prst="line">
            <a:avLst/>
          </a:prstGeom>
          <a:noFill/>
          <a:ln w="381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2" name="Line 48">
            <a:extLst>
              <a:ext uri="{FF2B5EF4-FFF2-40B4-BE49-F238E27FC236}">
                <a16:creationId xmlns:a16="http://schemas.microsoft.com/office/drawing/2014/main" id="{040C5C34-261B-462D-8F0F-79FCBF05B09B}"/>
              </a:ext>
            </a:extLst>
          </p:cNvPr>
          <p:cNvSpPr>
            <a:spLocks noChangeShapeType="1"/>
          </p:cNvSpPr>
          <p:nvPr/>
        </p:nvSpPr>
        <p:spPr bwMode="auto">
          <a:xfrm>
            <a:off x="4419600" y="4800600"/>
            <a:ext cx="1524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3" name="Line 49">
            <a:extLst>
              <a:ext uri="{FF2B5EF4-FFF2-40B4-BE49-F238E27FC236}">
                <a16:creationId xmlns:a16="http://schemas.microsoft.com/office/drawing/2014/main" id="{47850309-C3E6-44E9-B98E-0DACEDF9C9D9}"/>
              </a:ext>
            </a:extLst>
          </p:cNvPr>
          <p:cNvSpPr>
            <a:spLocks noChangeShapeType="1"/>
          </p:cNvSpPr>
          <p:nvPr/>
        </p:nvSpPr>
        <p:spPr bwMode="auto">
          <a:xfrm>
            <a:off x="4572000" y="5334000"/>
            <a:ext cx="1524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4" name="Line 50">
            <a:extLst>
              <a:ext uri="{FF2B5EF4-FFF2-40B4-BE49-F238E27FC236}">
                <a16:creationId xmlns:a16="http://schemas.microsoft.com/office/drawing/2014/main" id="{F823DD56-5116-452C-9EBD-41782FDF4C8C}"/>
              </a:ext>
            </a:extLst>
          </p:cNvPr>
          <p:cNvSpPr>
            <a:spLocks noChangeShapeType="1"/>
          </p:cNvSpPr>
          <p:nvPr/>
        </p:nvSpPr>
        <p:spPr bwMode="auto">
          <a:xfrm>
            <a:off x="3810000" y="5791200"/>
            <a:ext cx="1524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5" name="Line 51">
            <a:extLst>
              <a:ext uri="{FF2B5EF4-FFF2-40B4-BE49-F238E27FC236}">
                <a16:creationId xmlns:a16="http://schemas.microsoft.com/office/drawing/2014/main" id="{764963D3-1A26-4C0C-A7B8-F58E444FC5BC}"/>
              </a:ext>
            </a:extLst>
          </p:cNvPr>
          <p:cNvSpPr>
            <a:spLocks noChangeShapeType="1"/>
          </p:cNvSpPr>
          <p:nvPr/>
        </p:nvSpPr>
        <p:spPr bwMode="auto">
          <a:xfrm>
            <a:off x="4267200" y="5791200"/>
            <a:ext cx="1524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6" name="Line 52">
            <a:extLst>
              <a:ext uri="{FF2B5EF4-FFF2-40B4-BE49-F238E27FC236}">
                <a16:creationId xmlns:a16="http://schemas.microsoft.com/office/drawing/2014/main" id="{8F1641EF-7CEF-42C2-89EC-318645B2332D}"/>
              </a:ext>
            </a:extLst>
          </p:cNvPr>
          <p:cNvSpPr>
            <a:spLocks noChangeShapeType="1"/>
          </p:cNvSpPr>
          <p:nvPr/>
        </p:nvSpPr>
        <p:spPr bwMode="auto">
          <a:xfrm>
            <a:off x="4724400" y="5791200"/>
            <a:ext cx="1524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7" name="Line 53">
            <a:extLst>
              <a:ext uri="{FF2B5EF4-FFF2-40B4-BE49-F238E27FC236}">
                <a16:creationId xmlns:a16="http://schemas.microsoft.com/office/drawing/2014/main" id="{4ACD5AE2-17A4-4860-842C-21B44DD5DC4E}"/>
              </a:ext>
            </a:extLst>
          </p:cNvPr>
          <p:cNvSpPr>
            <a:spLocks noChangeShapeType="1"/>
          </p:cNvSpPr>
          <p:nvPr/>
        </p:nvSpPr>
        <p:spPr bwMode="auto">
          <a:xfrm>
            <a:off x="1022350" y="4800600"/>
            <a:ext cx="1588" cy="457200"/>
          </a:xfrm>
          <a:prstGeom prst="line">
            <a:avLst/>
          </a:prstGeom>
          <a:noFill/>
          <a:ln w="936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8" name="Line 54">
            <a:extLst>
              <a:ext uri="{FF2B5EF4-FFF2-40B4-BE49-F238E27FC236}">
                <a16:creationId xmlns:a16="http://schemas.microsoft.com/office/drawing/2014/main" id="{55FD3691-0D93-41D4-A3DB-912AB9750F63}"/>
              </a:ext>
            </a:extLst>
          </p:cNvPr>
          <p:cNvSpPr>
            <a:spLocks noChangeShapeType="1"/>
          </p:cNvSpPr>
          <p:nvPr/>
        </p:nvSpPr>
        <p:spPr bwMode="auto">
          <a:xfrm>
            <a:off x="1708150" y="5257800"/>
            <a:ext cx="1588" cy="457200"/>
          </a:xfrm>
          <a:prstGeom prst="line">
            <a:avLst/>
          </a:prstGeom>
          <a:noFill/>
          <a:ln w="936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9" name="Line 55">
            <a:extLst>
              <a:ext uri="{FF2B5EF4-FFF2-40B4-BE49-F238E27FC236}">
                <a16:creationId xmlns:a16="http://schemas.microsoft.com/office/drawing/2014/main" id="{07BD797F-76D7-45E8-9857-774CCC49BA7B}"/>
              </a:ext>
            </a:extLst>
          </p:cNvPr>
          <p:cNvSpPr>
            <a:spLocks noChangeShapeType="1"/>
          </p:cNvSpPr>
          <p:nvPr/>
        </p:nvSpPr>
        <p:spPr bwMode="auto">
          <a:xfrm>
            <a:off x="3581400" y="4800600"/>
            <a:ext cx="1588" cy="609600"/>
          </a:xfrm>
          <a:prstGeom prst="line">
            <a:avLst/>
          </a:prstGeom>
          <a:noFill/>
          <a:ln w="936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0" name="Line 56">
            <a:extLst>
              <a:ext uri="{FF2B5EF4-FFF2-40B4-BE49-F238E27FC236}">
                <a16:creationId xmlns:a16="http://schemas.microsoft.com/office/drawing/2014/main" id="{AA464DAF-3284-483D-95F1-67D2ACB1DCD8}"/>
              </a:ext>
            </a:extLst>
          </p:cNvPr>
          <p:cNvSpPr>
            <a:spLocks noChangeShapeType="1"/>
          </p:cNvSpPr>
          <p:nvPr/>
        </p:nvSpPr>
        <p:spPr bwMode="auto">
          <a:xfrm>
            <a:off x="3733800" y="5334000"/>
            <a:ext cx="1588" cy="457200"/>
          </a:xfrm>
          <a:prstGeom prst="line">
            <a:avLst/>
          </a:prstGeom>
          <a:noFill/>
          <a:ln w="9360" cap="sq">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1" name="Line 57">
            <a:extLst>
              <a:ext uri="{FF2B5EF4-FFF2-40B4-BE49-F238E27FC236}">
                <a16:creationId xmlns:a16="http://schemas.microsoft.com/office/drawing/2014/main" id="{15FC0509-B5C7-4938-9128-FA0080B34F3D}"/>
              </a:ext>
            </a:extLst>
          </p:cNvPr>
          <p:cNvSpPr>
            <a:spLocks noChangeShapeType="1"/>
          </p:cNvSpPr>
          <p:nvPr/>
        </p:nvSpPr>
        <p:spPr bwMode="auto">
          <a:xfrm flipV="1">
            <a:off x="3962400" y="4799013"/>
            <a:ext cx="1588" cy="993775"/>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2" name="Line 58">
            <a:extLst>
              <a:ext uri="{FF2B5EF4-FFF2-40B4-BE49-F238E27FC236}">
                <a16:creationId xmlns:a16="http://schemas.microsoft.com/office/drawing/2014/main" id="{83C50E57-D659-4DED-9AB8-A9116A5AC2FC}"/>
              </a:ext>
            </a:extLst>
          </p:cNvPr>
          <p:cNvSpPr>
            <a:spLocks noChangeShapeType="1"/>
          </p:cNvSpPr>
          <p:nvPr/>
        </p:nvSpPr>
        <p:spPr bwMode="auto">
          <a:xfrm>
            <a:off x="4114800" y="4800600"/>
            <a:ext cx="1588" cy="533400"/>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3" name="Line 59">
            <a:extLst>
              <a:ext uri="{FF2B5EF4-FFF2-40B4-BE49-F238E27FC236}">
                <a16:creationId xmlns:a16="http://schemas.microsoft.com/office/drawing/2014/main" id="{E19F25AD-E57A-4489-AF6C-469BA660D107}"/>
              </a:ext>
            </a:extLst>
          </p:cNvPr>
          <p:cNvSpPr>
            <a:spLocks noChangeShapeType="1"/>
          </p:cNvSpPr>
          <p:nvPr/>
        </p:nvSpPr>
        <p:spPr bwMode="auto">
          <a:xfrm>
            <a:off x="4267200" y="5334000"/>
            <a:ext cx="1588" cy="457200"/>
          </a:xfrm>
          <a:prstGeom prst="line">
            <a:avLst/>
          </a:prstGeom>
          <a:noFill/>
          <a:ln w="324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4" name="Line 60">
            <a:extLst>
              <a:ext uri="{FF2B5EF4-FFF2-40B4-BE49-F238E27FC236}">
                <a16:creationId xmlns:a16="http://schemas.microsoft.com/office/drawing/2014/main" id="{336C0BBE-1D92-49CA-B60C-04397A9DD44F}"/>
              </a:ext>
            </a:extLst>
          </p:cNvPr>
          <p:cNvSpPr>
            <a:spLocks noChangeShapeType="1"/>
          </p:cNvSpPr>
          <p:nvPr/>
        </p:nvSpPr>
        <p:spPr bwMode="auto">
          <a:xfrm flipV="1">
            <a:off x="4419600" y="4722813"/>
            <a:ext cx="1588" cy="1069975"/>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5" name="Line 61">
            <a:extLst>
              <a:ext uri="{FF2B5EF4-FFF2-40B4-BE49-F238E27FC236}">
                <a16:creationId xmlns:a16="http://schemas.microsoft.com/office/drawing/2014/main" id="{4F6682FA-928B-469A-B65A-0185EEB5CABE}"/>
              </a:ext>
            </a:extLst>
          </p:cNvPr>
          <p:cNvSpPr>
            <a:spLocks noChangeShapeType="1"/>
          </p:cNvSpPr>
          <p:nvPr/>
        </p:nvSpPr>
        <p:spPr bwMode="auto">
          <a:xfrm>
            <a:off x="4572000" y="4800600"/>
            <a:ext cx="1588" cy="533400"/>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6" name="Line 62">
            <a:extLst>
              <a:ext uri="{FF2B5EF4-FFF2-40B4-BE49-F238E27FC236}">
                <a16:creationId xmlns:a16="http://schemas.microsoft.com/office/drawing/2014/main" id="{7B390EDF-BE63-467F-B041-BBF74356EC0A}"/>
              </a:ext>
            </a:extLst>
          </p:cNvPr>
          <p:cNvSpPr>
            <a:spLocks noChangeShapeType="1"/>
          </p:cNvSpPr>
          <p:nvPr/>
        </p:nvSpPr>
        <p:spPr bwMode="auto">
          <a:xfrm>
            <a:off x="4724400" y="5334000"/>
            <a:ext cx="1588" cy="457200"/>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7" name="Line 63">
            <a:extLst>
              <a:ext uri="{FF2B5EF4-FFF2-40B4-BE49-F238E27FC236}">
                <a16:creationId xmlns:a16="http://schemas.microsoft.com/office/drawing/2014/main" id="{9105D46E-A66A-4068-B977-0EEF080F17FC}"/>
              </a:ext>
            </a:extLst>
          </p:cNvPr>
          <p:cNvSpPr>
            <a:spLocks noChangeShapeType="1"/>
          </p:cNvSpPr>
          <p:nvPr/>
        </p:nvSpPr>
        <p:spPr bwMode="auto">
          <a:xfrm flipV="1">
            <a:off x="4876800" y="4799013"/>
            <a:ext cx="1588" cy="993775"/>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8" name="Line 64">
            <a:extLst>
              <a:ext uri="{FF2B5EF4-FFF2-40B4-BE49-F238E27FC236}">
                <a16:creationId xmlns:a16="http://schemas.microsoft.com/office/drawing/2014/main" id="{D6430383-DB15-441E-AD60-AA7508F979A8}"/>
              </a:ext>
            </a:extLst>
          </p:cNvPr>
          <p:cNvSpPr>
            <a:spLocks noChangeShapeType="1"/>
          </p:cNvSpPr>
          <p:nvPr/>
        </p:nvSpPr>
        <p:spPr bwMode="auto">
          <a:xfrm flipV="1">
            <a:off x="6515100" y="4799013"/>
            <a:ext cx="1588" cy="765175"/>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9" name="Text Box 65">
            <a:extLst>
              <a:ext uri="{FF2B5EF4-FFF2-40B4-BE49-F238E27FC236}">
                <a16:creationId xmlns:a16="http://schemas.microsoft.com/office/drawing/2014/main" id="{D7E82BA6-719A-4FEA-AB28-5AA0A9282A69}"/>
              </a:ext>
            </a:extLst>
          </p:cNvPr>
          <p:cNvSpPr txBox="1">
            <a:spLocks noChangeArrowheads="1"/>
          </p:cNvSpPr>
          <p:nvPr/>
        </p:nvSpPr>
        <p:spPr bwMode="auto">
          <a:xfrm>
            <a:off x="6291263" y="5637213"/>
            <a:ext cx="7143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875"/>
              </a:spcBef>
              <a:buClrTx/>
              <a:buFontTx/>
              <a:buNone/>
            </a:pPr>
            <a:r>
              <a:rPr lang="en-US" altLang="en-US" sz="1400">
                <a:latin typeface="Calibri" panose="020F0502020204030204" pitchFamily="34" charset="0"/>
              </a:rPr>
              <a:t>Priority</a:t>
            </a:r>
          </a:p>
        </p:txBody>
      </p:sp>
      <p:sp>
        <p:nvSpPr>
          <p:cNvPr id="11330" name="Line 66">
            <a:extLst>
              <a:ext uri="{FF2B5EF4-FFF2-40B4-BE49-F238E27FC236}">
                <a16:creationId xmlns:a16="http://schemas.microsoft.com/office/drawing/2014/main" id="{E1324929-ADEA-402A-A36F-4707DD5759B8}"/>
              </a:ext>
            </a:extLst>
          </p:cNvPr>
          <p:cNvSpPr>
            <a:spLocks noChangeShapeType="1"/>
          </p:cNvSpPr>
          <p:nvPr/>
        </p:nvSpPr>
        <p:spPr bwMode="auto">
          <a:xfrm flipV="1">
            <a:off x="7239000" y="5408613"/>
            <a:ext cx="1588" cy="384175"/>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1" name="Line 67">
            <a:extLst>
              <a:ext uri="{FF2B5EF4-FFF2-40B4-BE49-F238E27FC236}">
                <a16:creationId xmlns:a16="http://schemas.microsoft.com/office/drawing/2014/main" id="{455713EB-7E5D-4290-878B-E55F477F723B}"/>
              </a:ext>
            </a:extLst>
          </p:cNvPr>
          <p:cNvSpPr>
            <a:spLocks noChangeShapeType="1"/>
          </p:cNvSpPr>
          <p:nvPr/>
        </p:nvSpPr>
        <p:spPr bwMode="auto">
          <a:xfrm flipV="1">
            <a:off x="7543800" y="4875213"/>
            <a:ext cx="1588" cy="460375"/>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2" name="Line 68">
            <a:extLst>
              <a:ext uri="{FF2B5EF4-FFF2-40B4-BE49-F238E27FC236}">
                <a16:creationId xmlns:a16="http://schemas.microsoft.com/office/drawing/2014/main" id="{77BC3052-9169-4443-8B34-EBA5F42606A2}"/>
              </a:ext>
            </a:extLst>
          </p:cNvPr>
          <p:cNvSpPr>
            <a:spLocks noChangeShapeType="1"/>
          </p:cNvSpPr>
          <p:nvPr/>
        </p:nvSpPr>
        <p:spPr bwMode="auto">
          <a:xfrm>
            <a:off x="7315200" y="4191000"/>
            <a:ext cx="1588" cy="457200"/>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3" name="Line 69">
            <a:extLst>
              <a:ext uri="{FF2B5EF4-FFF2-40B4-BE49-F238E27FC236}">
                <a16:creationId xmlns:a16="http://schemas.microsoft.com/office/drawing/2014/main" id="{F327C795-8647-4553-8BDB-7572E2AA8983}"/>
              </a:ext>
            </a:extLst>
          </p:cNvPr>
          <p:cNvSpPr>
            <a:spLocks noChangeShapeType="1"/>
          </p:cNvSpPr>
          <p:nvPr/>
        </p:nvSpPr>
        <p:spPr bwMode="auto">
          <a:xfrm>
            <a:off x="7848600" y="4800600"/>
            <a:ext cx="1588" cy="533400"/>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4" name="Line 70">
            <a:extLst>
              <a:ext uri="{FF2B5EF4-FFF2-40B4-BE49-F238E27FC236}">
                <a16:creationId xmlns:a16="http://schemas.microsoft.com/office/drawing/2014/main" id="{FCF31D9D-C1FF-4F4C-B254-6345ED0033A6}"/>
              </a:ext>
            </a:extLst>
          </p:cNvPr>
          <p:cNvSpPr>
            <a:spLocks noChangeShapeType="1"/>
          </p:cNvSpPr>
          <p:nvPr/>
        </p:nvSpPr>
        <p:spPr bwMode="auto">
          <a:xfrm>
            <a:off x="8153400" y="5410200"/>
            <a:ext cx="1588" cy="381000"/>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5" name="Text Box 71">
            <a:extLst>
              <a:ext uri="{FF2B5EF4-FFF2-40B4-BE49-F238E27FC236}">
                <a16:creationId xmlns:a16="http://schemas.microsoft.com/office/drawing/2014/main" id="{4230E6E0-DF46-4EF9-8747-E3F766EEAA2F}"/>
              </a:ext>
            </a:extLst>
          </p:cNvPr>
          <p:cNvSpPr txBox="1">
            <a:spLocks noChangeArrowheads="1"/>
          </p:cNvSpPr>
          <p:nvPr/>
        </p:nvSpPr>
        <p:spPr bwMode="auto">
          <a:xfrm>
            <a:off x="2062163" y="5834063"/>
            <a:ext cx="6969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Sever</a:t>
            </a:r>
          </a:p>
        </p:txBody>
      </p:sp>
      <p:sp>
        <p:nvSpPr>
          <p:cNvPr id="11336" name="Rectangle 72">
            <a:extLst>
              <a:ext uri="{FF2B5EF4-FFF2-40B4-BE49-F238E27FC236}">
                <a16:creationId xmlns:a16="http://schemas.microsoft.com/office/drawing/2014/main" id="{C5B329B8-7BB7-48AC-98C7-E5870A835B29}"/>
              </a:ext>
            </a:extLst>
          </p:cNvPr>
          <p:cNvSpPr>
            <a:spLocks noChangeArrowheads="1"/>
          </p:cNvSpPr>
          <p:nvPr/>
        </p:nvSpPr>
        <p:spPr bwMode="auto">
          <a:xfrm>
            <a:off x="8507413" y="5775325"/>
            <a:ext cx="6969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Sever</a:t>
            </a:r>
          </a:p>
        </p:txBody>
      </p:sp>
      <p:sp>
        <p:nvSpPr>
          <p:cNvPr id="11337" name="Rectangle 73">
            <a:extLst>
              <a:ext uri="{FF2B5EF4-FFF2-40B4-BE49-F238E27FC236}">
                <a16:creationId xmlns:a16="http://schemas.microsoft.com/office/drawing/2014/main" id="{31CA199A-EEC0-4026-9D4E-4C37E43B6FA3}"/>
              </a:ext>
            </a:extLst>
          </p:cNvPr>
          <p:cNvSpPr>
            <a:spLocks noChangeArrowheads="1"/>
          </p:cNvSpPr>
          <p:nvPr/>
        </p:nvSpPr>
        <p:spPr bwMode="auto">
          <a:xfrm>
            <a:off x="4927600" y="5851525"/>
            <a:ext cx="6969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Sever</a:t>
            </a:r>
          </a:p>
        </p:txBody>
      </p:sp>
      <p:sp>
        <p:nvSpPr>
          <p:cNvPr id="11338" name="Text Box 74">
            <a:extLst>
              <a:ext uri="{FF2B5EF4-FFF2-40B4-BE49-F238E27FC236}">
                <a16:creationId xmlns:a16="http://schemas.microsoft.com/office/drawing/2014/main" id="{B31F088E-F26A-4383-8F8C-7756F7F62D41}"/>
              </a:ext>
            </a:extLst>
          </p:cNvPr>
          <p:cNvSpPr txBox="1">
            <a:spLocks noChangeArrowheads="1"/>
          </p:cNvSpPr>
          <p:nvPr/>
        </p:nvSpPr>
        <p:spPr bwMode="auto">
          <a:xfrm>
            <a:off x="133350" y="6176963"/>
            <a:ext cx="7175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Client</a:t>
            </a:r>
          </a:p>
        </p:txBody>
      </p:sp>
      <p:sp>
        <p:nvSpPr>
          <p:cNvPr id="11339" name="Text Box 75">
            <a:extLst>
              <a:ext uri="{FF2B5EF4-FFF2-40B4-BE49-F238E27FC236}">
                <a16:creationId xmlns:a16="http://schemas.microsoft.com/office/drawing/2014/main" id="{70639E59-5E19-4F68-B574-88E56BABB830}"/>
              </a:ext>
            </a:extLst>
          </p:cNvPr>
          <p:cNvSpPr txBox="1">
            <a:spLocks noChangeArrowheads="1"/>
          </p:cNvSpPr>
          <p:nvPr/>
        </p:nvSpPr>
        <p:spPr bwMode="auto">
          <a:xfrm>
            <a:off x="5811838" y="6200775"/>
            <a:ext cx="7175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Client</a:t>
            </a:r>
          </a:p>
        </p:txBody>
      </p:sp>
      <p:sp>
        <p:nvSpPr>
          <p:cNvPr id="11340" name="Text Box 76">
            <a:extLst>
              <a:ext uri="{FF2B5EF4-FFF2-40B4-BE49-F238E27FC236}">
                <a16:creationId xmlns:a16="http://schemas.microsoft.com/office/drawing/2014/main" id="{01660011-9FF4-4EA2-8517-DC0AD7022FDF}"/>
              </a:ext>
            </a:extLst>
          </p:cNvPr>
          <p:cNvSpPr txBox="1">
            <a:spLocks noChangeArrowheads="1"/>
          </p:cNvSpPr>
          <p:nvPr/>
        </p:nvSpPr>
        <p:spPr bwMode="auto">
          <a:xfrm>
            <a:off x="2878138" y="6200775"/>
            <a:ext cx="7175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Client</a:t>
            </a:r>
          </a:p>
        </p:txBody>
      </p:sp>
      <p:sp>
        <p:nvSpPr>
          <p:cNvPr id="11341" name="Text Box 77">
            <a:extLst>
              <a:ext uri="{FF2B5EF4-FFF2-40B4-BE49-F238E27FC236}">
                <a16:creationId xmlns:a16="http://schemas.microsoft.com/office/drawing/2014/main" id="{52DE1203-B4DE-4598-B7CF-05F3C7B1B1F9}"/>
              </a:ext>
            </a:extLst>
          </p:cNvPr>
          <p:cNvSpPr txBox="1">
            <a:spLocks noChangeArrowheads="1"/>
          </p:cNvSpPr>
          <p:nvPr/>
        </p:nvSpPr>
        <p:spPr bwMode="auto">
          <a:xfrm>
            <a:off x="3284538" y="1449388"/>
            <a:ext cx="18176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 Pre-emption rule</a:t>
            </a:r>
          </a:p>
        </p:txBody>
      </p:sp>
      <p:sp>
        <p:nvSpPr>
          <p:cNvPr id="11342" name="Text Box 78">
            <a:extLst>
              <a:ext uri="{FF2B5EF4-FFF2-40B4-BE49-F238E27FC236}">
                <a16:creationId xmlns:a16="http://schemas.microsoft.com/office/drawing/2014/main" id="{58B63AED-533F-4F7D-B159-921A7AEF0D79}"/>
              </a:ext>
            </a:extLst>
          </p:cNvPr>
          <p:cNvSpPr txBox="1">
            <a:spLocks noChangeArrowheads="1"/>
          </p:cNvSpPr>
          <p:nvPr/>
        </p:nvSpPr>
        <p:spPr bwMode="auto">
          <a:xfrm>
            <a:off x="457200" y="274638"/>
            <a:ext cx="8229600"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Times New Roman" panose="02020603050405020304" pitchFamily="18" charset="0"/>
                <a:cs typeface="Times New Roman" panose="02020603050405020304" pitchFamily="18" charset="0"/>
              </a:rPr>
              <a:t>Pre-emption schemes</a:t>
            </a:r>
          </a:p>
        </p:txBody>
      </p:sp>
      <p:sp>
        <p:nvSpPr>
          <p:cNvPr id="11343" name="Rectangle 79">
            <a:extLst>
              <a:ext uri="{FF2B5EF4-FFF2-40B4-BE49-F238E27FC236}">
                <a16:creationId xmlns:a16="http://schemas.microsoft.com/office/drawing/2014/main" id="{68F17CC0-2BF8-4C85-B440-34FFECF42AF8}"/>
              </a:ext>
            </a:extLst>
          </p:cNvPr>
          <p:cNvSpPr>
            <a:spLocks noChangeArrowheads="1"/>
          </p:cNvSpPr>
          <p:nvPr/>
        </p:nvSpPr>
        <p:spPr bwMode="auto">
          <a:xfrm>
            <a:off x="1143000" y="6400800"/>
            <a:ext cx="1219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Time</a:t>
            </a:r>
          </a:p>
        </p:txBody>
      </p:sp>
      <p:cxnSp>
        <p:nvCxnSpPr>
          <p:cNvPr id="11344" name="AutoShape 80">
            <a:extLst>
              <a:ext uri="{FF2B5EF4-FFF2-40B4-BE49-F238E27FC236}">
                <a16:creationId xmlns:a16="http://schemas.microsoft.com/office/drawing/2014/main" id="{1EBA1279-7170-4457-85B6-445A1ACC94B9}"/>
              </a:ext>
            </a:extLst>
          </p:cNvPr>
          <p:cNvCxnSpPr>
            <a:cxnSpLocks noChangeShapeType="1"/>
          </p:cNvCxnSpPr>
          <p:nvPr/>
        </p:nvCxnSpPr>
        <p:spPr bwMode="auto">
          <a:xfrm>
            <a:off x="533400" y="6705600"/>
            <a:ext cx="3657600" cy="1588"/>
          </a:xfrm>
          <a:prstGeom prst="straightConnector1">
            <a:avLst/>
          </a:prstGeom>
          <a:noFill/>
          <a:ln w="28440" cap="sq">
            <a:solidFill>
              <a:srgbClr val="4A7EBB"/>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2045055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31019FDA-7486-4995-948A-67C878AF0BF4}"/>
              </a:ext>
            </a:extLst>
          </p:cNvPr>
          <p:cNvSpPr txBox="1">
            <a:spLocks noChangeArrowheads="1"/>
          </p:cNvSpPr>
          <p:nvPr/>
        </p:nvSpPr>
        <p:spPr bwMode="auto">
          <a:xfrm>
            <a:off x="609600" y="0"/>
            <a:ext cx="822960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GB" altLang="en-US" sz="3600">
                <a:latin typeface="Times New Roman" panose="02020603050405020304" pitchFamily="18" charset="0"/>
                <a:cs typeface="Times New Roman" panose="02020603050405020304" pitchFamily="18" charset="0"/>
              </a:rPr>
              <a:t>Parallel execution</a:t>
            </a:r>
          </a:p>
        </p:txBody>
      </p:sp>
      <p:sp>
        <p:nvSpPr>
          <p:cNvPr id="12290" name="Text Box 2">
            <a:extLst>
              <a:ext uri="{FF2B5EF4-FFF2-40B4-BE49-F238E27FC236}">
                <a16:creationId xmlns:a16="http://schemas.microsoft.com/office/drawing/2014/main" id="{8835A3E9-057E-40B1-8255-6A6E3F687EC7}"/>
              </a:ext>
            </a:extLst>
          </p:cNvPr>
          <p:cNvSpPr txBox="1">
            <a:spLocks noChangeArrowheads="1"/>
          </p:cNvSpPr>
          <p:nvPr/>
        </p:nvSpPr>
        <p:spPr bwMode="auto">
          <a:xfrm>
            <a:off x="457200" y="990600"/>
            <a:ext cx="8229600"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N-client N-server model</a:t>
            </a:r>
          </a:p>
          <a:p>
            <a:pPr lvl="1">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Service more than one client at the same time</a:t>
            </a:r>
          </a:p>
          <a:p>
            <a:pPr>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Synchronous or Asynchronous</a:t>
            </a:r>
          </a:p>
          <a:p>
            <a:pPr lvl="1">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Sync : each processor starts service at same moment</a:t>
            </a:r>
          </a:p>
          <a:p>
            <a:pPr lvl="1">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Async : different moments.. </a:t>
            </a:r>
          </a:p>
        </p:txBody>
      </p:sp>
      <p:grpSp>
        <p:nvGrpSpPr>
          <p:cNvPr id="12291" name="Group 3">
            <a:extLst>
              <a:ext uri="{FF2B5EF4-FFF2-40B4-BE49-F238E27FC236}">
                <a16:creationId xmlns:a16="http://schemas.microsoft.com/office/drawing/2014/main" id="{CF197350-C543-4FAC-B23E-695AAB0003C2}"/>
              </a:ext>
            </a:extLst>
          </p:cNvPr>
          <p:cNvGrpSpPr>
            <a:grpSpLocks/>
          </p:cNvGrpSpPr>
          <p:nvPr/>
        </p:nvGrpSpPr>
        <p:grpSpPr bwMode="auto">
          <a:xfrm>
            <a:off x="5265738" y="4510088"/>
            <a:ext cx="2960687" cy="1724025"/>
            <a:chOff x="3317" y="2841"/>
            <a:chExt cx="1865" cy="1086"/>
          </a:xfrm>
        </p:grpSpPr>
        <p:sp>
          <p:nvSpPr>
            <p:cNvPr id="12292" name="Rectangle 4">
              <a:extLst>
                <a:ext uri="{FF2B5EF4-FFF2-40B4-BE49-F238E27FC236}">
                  <a16:creationId xmlns:a16="http://schemas.microsoft.com/office/drawing/2014/main" id="{E565B526-B088-48F8-8122-BBBDD2DF2FE3}"/>
                </a:ext>
              </a:extLst>
            </p:cNvPr>
            <p:cNvSpPr>
              <a:spLocks noChangeArrowheads="1"/>
            </p:cNvSpPr>
            <p:nvPr/>
          </p:nvSpPr>
          <p:spPr bwMode="auto">
            <a:xfrm>
              <a:off x="3398" y="3129"/>
              <a:ext cx="191" cy="191"/>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3" name="Oval 5">
              <a:extLst>
                <a:ext uri="{FF2B5EF4-FFF2-40B4-BE49-F238E27FC236}">
                  <a16:creationId xmlns:a16="http://schemas.microsoft.com/office/drawing/2014/main" id="{F92D4D1D-6C26-4708-B4AA-088EC1792D80}"/>
                </a:ext>
              </a:extLst>
            </p:cNvPr>
            <p:cNvSpPr>
              <a:spLocks noChangeArrowheads="1"/>
            </p:cNvSpPr>
            <p:nvPr/>
          </p:nvSpPr>
          <p:spPr bwMode="auto">
            <a:xfrm>
              <a:off x="4838" y="3129"/>
              <a:ext cx="191" cy="143"/>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4" name="Rectangle 6">
              <a:extLst>
                <a:ext uri="{FF2B5EF4-FFF2-40B4-BE49-F238E27FC236}">
                  <a16:creationId xmlns:a16="http://schemas.microsoft.com/office/drawing/2014/main" id="{5E7008E3-CCA5-450F-BBA1-BB30747F5D13}"/>
                </a:ext>
              </a:extLst>
            </p:cNvPr>
            <p:cNvSpPr>
              <a:spLocks noChangeArrowheads="1"/>
            </p:cNvSpPr>
            <p:nvPr/>
          </p:nvSpPr>
          <p:spPr bwMode="auto">
            <a:xfrm>
              <a:off x="3398" y="2841"/>
              <a:ext cx="191" cy="191"/>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5" name="Rectangle 7">
              <a:extLst>
                <a:ext uri="{FF2B5EF4-FFF2-40B4-BE49-F238E27FC236}">
                  <a16:creationId xmlns:a16="http://schemas.microsoft.com/office/drawing/2014/main" id="{40F25A5C-B86C-4A26-8A79-052370759E38}"/>
                </a:ext>
              </a:extLst>
            </p:cNvPr>
            <p:cNvSpPr>
              <a:spLocks noChangeArrowheads="1"/>
            </p:cNvSpPr>
            <p:nvPr/>
          </p:nvSpPr>
          <p:spPr bwMode="auto">
            <a:xfrm>
              <a:off x="3398" y="3417"/>
              <a:ext cx="191" cy="191"/>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6" name="Line 8">
              <a:extLst>
                <a:ext uri="{FF2B5EF4-FFF2-40B4-BE49-F238E27FC236}">
                  <a16:creationId xmlns:a16="http://schemas.microsoft.com/office/drawing/2014/main" id="{19D91A09-29EB-46F6-8997-94EF61B19626}"/>
                </a:ext>
              </a:extLst>
            </p:cNvPr>
            <p:cNvSpPr>
              <a:spLocks noChangeShapeType="1"/>
            </p:cNvSpPr>
            <p:nvPr/>
          </p:nvSpPr>
          <p:spPr bwMode="auto">
            <a:xfrm>
              <a:off x="3638" y="2937"/>
              <a:ext cx="110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7" name="Line 9">
              <a:extLst>
                <a:ext uri="{FF2B5EF4-FFF2-40B4-BE49-F238E27FC236}">
                  <a16:creationId xmlns:a16="http://schemas.microsoft.com/office/drawing/2014/main" id="{09E0DDB3-C294-4113-B6B8-33091549B1FE}"/>
                </a:ext>
              </a:extLst>
            </p:cNvPr>
            <p:cNvSpPr>
              <a:spLocks noChangeShapeType="1"/>
            </p:cNvSpPr>
            <p:nvPr/>
          </p:nvSpPr>
          <p:spPr bwMode="auto">
            <a:xfrm>
              <a:off x="3638" y="3225"/>
              <a:ext cx="110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8" name="Line 10">
              <a:extLst>
                <a:ext uri="{FF2B5EF4-FFF2-40B4-BE49-F238E27FC236}">
                  <a16:creationId xmlns:a16="http://schemas.microsoft.com/office/drawing/2014/main" id="{1A976759-F260-4D47-B0C8-0137FE3DCB7C}"/>
                </a:ext>
              </a:extLst>
            </p:cNvPr>
            <p:cNvSpPr>
              <a:spLocks noChangeShapeType="1"/>
            </p:cNvSpPr>
            <p:nvPr/>
          </p:nvSpPr>
          <p:spPr bwMode="auto">
            <a:xfrm>
              <a:off x="3638" y="3513"/>
              <a:ext cx="110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9" name="Line 11">
              <a:extLst>
                <a:ext uri="{FF2B5EF4-FFF2-40B4-BE49-F238E27FC236}">
                  <a16:creationId xmlns:a16="http://schemas.microsoft.com/office/drawing/2014/main" id="{A3EEB9D2-A838-4EC8-936C-5A6942370ABE}"/>
                </a:ext>
              </a:extLst>
            </p:cNvPr>
            <p:cNvSpPr>
              <a:spLocks noChangeShapeType="1"/>
            </p:cNvSpPr>
            <p:nvPr/>
          </p:nvSpPr>
          <p:spPr bwMode="auto">
            <a:xfrm>
              <a:off x="3686" y="2937"/>
              <a:ext cx="959" cy="0"/>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0" name="Line 12">
              <a:extLst>
                <a:ext uri="{FF2B5EF4-FFF2-40B4-BE49-F238E27FC236}">
                  <a16:creationId xmlns:a16="http://schemas.microsoft.com/office/drawing/2014/main" id="{F7807F8A-E104-4F6B-BBAF-B9D1C87FA79F}"/>
                </a:ext>
              </a:extLst>
            </p:cNvPr>
            <p:cNvSpPr>
              <a:spLocks noChangeShapeType="1"/>
            </p:cNvSpPr>
            <p:nvPr/>
          </p:nvSpPr>
          <p:spPr bwMode="auto">
            <a:xfrm>
              <a:off x="3734" y="3225"/>
              <a:ext cx="575" cy="0"/>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1" name="Line 13">
              <a:extLst>
                <a:ext uri="{FF2B5EF4-FFF2-40B4-BE49-F238E27FC236}">
                  <a16:creationId xmlns:a16="http://schemas.microsoft.com/office/drawing/2014/main" id="{18150F73-5937-4BB2-AF1E-CD0F72285B02}"/>
                </a:ext>
              </a:extLst>
            </p:cNvPr>
            <p:cNvSpPr>
              <a:spLocks noChangeShapeType="1"/>
            </p:cNvSpPr>
            <p:nvPr/>
          </p:nvSpPr>
          <p:spPr bwMode="auto">
            <a:xfrm>
              <a:off x="3984" y="3513"/>
              <a:ext cx="671" cy="0"/>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2" name="Text Box 14">
              <a:extLst>
                <a:ext uri="{FF2B5EF4-FFF2-40B4-BE49-F238E27FC236}">
                  <a16:creationId xmlns:a16="http://schemas.microsoft.com/office/drawing/2014/main" id="{D570B455-1CFA-4D8D-8F45-3516B6DBD507}"/>
                </a:ext>
              </a:extLst>
            </p:cNvPr>
            <p:cNvSpPr txBox="1">
              <a:spLocks noChangeArrowheads="1"/>
            </p:cNvSpPr>
            <p:nvPr/>
          </p:nvSpPr>
          <p:spPr bwMode="auto">
            <a:xfrm>
              <a:off x="4743" y="3648"/>
              <a:ext cx="43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Sever</a:t>
              </a:r>
            </a:p>
          </p:txBody>
        </p:sp>
        <p:sp>
          <p:nvSpPr>
            <p:cNvPr id="12303" name="Text Box 15">
              <a:extLst>
                <a:ext uri="{FF2B5EF4-FFF2-40B4-BE49-F238E27FC236}">
                  <a16:creationId xmlns:a16="http://schemas.microsoft.com/office/drawing/2014/main" id="{ABF6D72D-5BEF-4810-9DC5-2A59FE4B7767}"/>
                </a:ext>
              </a:extLst>
            </p:cNvPr>
            <p:cNvSpPr txBox="1">
              <a:spLocks noChangeArrowheads="1"/>
            </p:cNvSpPr>
            <p:nvPr/>
          </p:nvSpPr>
          <p:spPr bwMode="auto">
            <a:xfrm>
              <a:off x="3317" y="3696"/>
              <a:ext cx="45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Client</a:t>
              </a:r>
            </a:p>
          </p:txBody>
        </p:sp>
        <p:sp>
          <p:nvSpPr>
            <p:cNvPr id="12304" name="Oval 16">
              <a:extLst>
                <a:ext uri="{FF2B5EF4-FFF2-40B4-BE49-F238E27FC236}">
                  <a16:creationId xmlns:a16="http://schemas.microsoft.com/office/drawing/2014/main" id="{D4346BA0-DCA4-4121-9274-89E97309438C}"/>
                </a:ext>
              </a:extLst>
            </p:cNvPr>
            <p:cNvSpPr>
              <a:spLocks noChangeArrowheads="1"/>
            </p:cNvSpPr>
            <p:nvPr/>
          </p:nvSpPr>
          <p:spPr bwMode="auto">
            <a:xfrm>
              <a:off x="4838" y="2889"/>
              <a:ext cx="191" cy="143"/>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5" name="Oval 17">
              <a:extLst>
                <a:ext uri="{FF2B5EF4-FFF2-40B4-BE49-F238E27FC236}">
                  <a16:creationId xmlns:a16="http://schemas.microsoft.com/office/drawing/2014/main" id="{198A0028-6118-4BFF-B270-8573B3A47AA9}"/>
                </a:ext>
              </a:extLst>
            </p:cNvPr>
            <p:cNvSpPr>
              <a:spLocks noChangeArrowheads="1"/>
            </p:cNvSpPr>
            <p:nvPr/>
          </p:nvSpPr>
          <p:spPr bwMode="auto">
            <a:xfrm>
              <a:off x="4838" y="3417"/>
              <a:ext cx="191" cy="143"/>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306" name="Group 18">
            <a:extLst>
              <a:ext uri="{FF2B5EF4-FFF2-40B4-BE49-F238E27FC236}">
                <a16:creationId xmlns:a16="http://schemas.microsoft.com/office/drawing/2014/main" id="{B691C46F-24CB-4A78-8CFB-F7D238CD901F}"/>
              </a:ext>
            </a:extLst>
          </p:cNvPr>
          <p:cNvGrpSpPr>
            <a:grpSpLocks/>
          </p:cNvGrpSpPr>
          <p:nvPr/>
        </p:nvGrpSpPr>
        <p:grpSpPr bwMode="auto">
          <a:xfrm>
            <a:off x="769938" y="4676775"/>
            <a:ext cx="2960687" cy="1724025"/>
            <a:chOff x="485" y="2946"/>
            <a:chExt cx="1865" cy="1086"/>
          </a:xfrm>
        </p:grpSpPr>
        <p:sp>
          <p:nvSpPr>
            <p:cNvPr id="12307" name="Rectangle 19">
              <a:extLst>
                <a:ext uri="{FF2B5EF4-FFF2-40B4-BE49-F238E27FC236}">
                  <a16:creationId xmlns:a16="http://schemas.microsoft.com/office/drawing/2014/main" id="{AA57A909-6DCF-491E-B599-186A05F86B9B}"/>
                </a:ext>
              </a:extLst>
            </p:cNvPr>
            <p:cNvSpPr>
              <a:spLocks noChangeArrowheads="1"/>
            </p:cNvSpPr>
            <p:nvPr/>
          </p:nvSpPr>
          <p:spPr bwMode="auto">
            <a:xfrm>
              <a:off x="566" y="3234"/>
              <a:ext cx="191" cy="191"/>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8" name="Oval 20">
              <a:extLst>
                <a:ext uri="{FF2B5EF4-FFF2-40B4-BE49-F238E27FC236}">
                  <a16:creationId xmlns:a16="http://schemas.microsoft.com/office/drawing/2014/main" id="{5D26724F-2994-4FF7-99FF-04E87082FC9E}"/>
                </a:ext>
              </a:extLst>
            </p:cNvPr>
            <p:cNvSpPr>
              <a:spLocks noChangeArrowheads="1"/>
            </p:cNvSpPr>
            <p:nvPr/>
          </p:nvSpPr>
          <p:spPr bwMode="auto">
            <a:xfrm>
              <a:off x="2006" y="3234"/>
              <a:ext cx="191" cy="143"/>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9" name="Rectangle 21">
              <a:extLst>
                <a:ext uri="{FF2B5EF4-FFF2-40B4-BE49-F238E27FC236}">
                  <a16:creationId xmlns:a16="http://schemas.microsoft.com/office/drawing/2014/main" id="{A19A5277-CD08-40BC-A8BA-D9EE79FCB8E7}"/>
                </a:ext>
              </a:extLst>
            </p:cNvPr>
            <p:cNvSpPr>
              <a:spLocks noChangeArrowheads="1"/>
            </p:cNvSpPr>
            <p:nvPr/>
          </p:nvSpPr>
          <p:spPr bwMode="auto">
            <a:xfrm>
              <a:off x="566" y="2946"/>
              <a:ext cx="191" cy="191"/>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10" name="Rectangle 22">
              <a:extLst>
                <a:ext uri="{FF2B5EF4-FFF2-40B4-BE49-F238E27FC236}">
                  <a16:creationId xmlns:a16="http://schemas.microsoft.com/office/drawing/2014/main" id="{BBD52425-2131-497F-854C-981FCCB93E00}"/>
                </a:ext>
              </a:extLst>
            </p:cNvPr>
            <p:cNvSpPr>
              <a:spLocks noChangeArrowheads="1"/>
            </p:cNvSpPr>
            <p:nvPr/>
          </p:nvSpPr>
          <p:spPr bwMode="auto">
            <a:xfrm>
              <a:off x="566" y="3522"/>
              <a:ext cx="191" cy="191"/>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11" name="Line 23">
              <a:extLst>
                <a:ext uri="{FF2B5EF4-FFF2-40B4-BE49-F238E27FC236}">
                  <a16:creationId xmlns:a16="http://schemas.microsoft.com/office/drawing/2014/main" id="{7E9E1F00-6A8B-435B-BB33-002C00D614C2}"/>
                </a:ext>
              </a:extLst>
            </p:cNvPr>
            <p:cNvSpPr>
              <a:spLocks noChangeShapeType="1"/>
            </p:cNvSpPr>
            <p:nvPr/>
          </p:nvSpPr>
          <p:spPr bwMode="auto">
            <a:xfrm>
              <a:off x="806" y="3042"/>
              <a:ext cx="110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12" name="Line 24">
              <a:extLst>
                <a:ext uri="{FF2B5EF4-FFF2-40B4-BE49-F238E27FC236}">
                  <a16:creationId xmlns:a16="http://schemas.microsoft.com/office/drawing/2014/main" id="{F1B0FD19-DB93-4579-ADC2-6EF5D22FA0AF}"/>
                </a:ext>
              </a:extLst>
            </p:cNvPr>
            <p:cNvSpPr>
              <a:spLocks noChangeShapeType="1"/>
            </p:cNvSpPr>
            <p:nvPr/>
          </p:nvSpPr>
          <p:spPr bwMode="auto">
            <a:xfrm>
              <a:off x="854" y="3042"/>
              <a:ext cx="959" cy="0"/>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13" name="Text Box 25">
              <a:extLst>
                <a:ext uri="{FF2B5EF4-FFF2-40B4-BE49-F238E27FC236}">
                  <a16:creationId xmlns:a16="http://schemas.microsoft.com/office/drawing/2014/main" id="{9465DA4E-3E64-4557-A38E-7B43D5384DEB}"/>
                </a:ext>
              </a:extLst>
            </p:cNvPr>
            <p:cNvSpPr txBox="1">
              <a:spLocks noChangeArrowheads="1"/>
            </p:cNvSpPr>
            <p:nvPr/>
          </p:nvSpPr>
          <p:spPr bwMode="auto">
            <a:xfrm>
              <a:off x="1911" y="3753"/>
              <a:ext cx="43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Sever</a:t>
              </a:r>
            </a:p>
          </p:txBody>
        </p:sp>
        <p:sp>
          <p:nvSpPr>
            <p:cNvPr id="12314" name="Text Box 26">
              <a:extLst>
                <a:ext uri="{FF2B5EF4-FFF2-40B4-BE49-F238E27FC236}">
                  <a16:creationId xmlns:a16="http://schemas.microsoft.com/office/drawing/2014/main" id="{512AC2DD-E037-46D1-A230-8C45CEE6C7E4}"/>
                </a:ext>
              </a:extLst>
            </p:cNvPr>
            <p:cNvSpPr txBox="1">
              <a:spLocks noChangeArrowheads="1"/>
            </p:cNvSpPr>
            <p:nvPr/>
          </p:nvSpPr>
          <p:spPr bwMode="auto">
            <a:xfrm>
              <a:off x="485" y="3801"/>
              <a:ext cx="45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Client</a:t>
              </a:r>
            </a:p>
          </p:txBody>
        </p:sp>
        <p:sp>
          <p:nvSpPr>
            <p:cNvPr id="12315" name="Oval 27">
              <a:extLst>
                <a:ext uri="{FF2B5EF4-FFF2-40B4-BE49-F238E27FC236}">
                  <a16:creationId xmlns:a16="http://schemas.microsoft.com/office/drawing/2014/main" id="{F7D165A4-A957-4946-B6CD-EF05335C7189}"/>
                </a:ext>
              </a:extLst>
            </p:cNvPr>
            <p:cNvSpPr>
              <a:spLocks noChangeArrowheads="1"/>
            </p:cNvSpPr>
            <p:nvPr/>
          </p:nvSpPr>
          <p:spPr bwMode="auto">
            <a:xfrm>
              <a:off x="2006" y="2994"/>
              <a:ext cx="191" cy="143"/>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16" name="Oval 28">
              <a:extLst>
                <a:ext uri="{FF2B5EF4-FFF2-40B4-BE49-F238E27FC236}">
                  <a16:creationId xmlns:a16="http://schemas.microsoft.com/office/drawing/2014/main" id="{5E289CC8-BCBF-4630-8E38-04E1440A45DC}"/>
                </a:ext>
              </a:extLst>
            </p:cNvPr>
            <p:cNvSpPr>
              <a:spLocks noChangeArrowheads="1"/>
            </p:cNvSpPr>
            <p:nvPr/>
          </p:nvSpPr>
          <p:spPr bwMode="auto">
            <a:xfrm>
              <a:off x="2006" y="3522"/>
              <a:ext cx="191" cy="143"/>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2317" name="Line 29">
            <a:extLst>
              <a:ext uri="{FF2B5EF4-FFF2-40B4-BE49-F238E27FC236}">
                <a16:creationId xmlns:a16="http://schemas.microsoft.com/office/drawing/2014/main" id="{5F4D11E5-B79C-4A76-ADF1-DEC05027301E}"/>
              </a:ext>
            </a:extLst>
          </p:cNvPr>
          <p:cNvSpPr>
            <a:spLocks noChangeShapeType="1"/>
          </p:cNvSpPr>
          <p:nvPr/>
        </p:nvSpPr>
        <p:spPr bwMode="auto">
          <a:xfrm>
            <a:off x="1295400" y="52578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18" name="Line 30">
            <a:extLst>
              <a:ext uri="{FF2B5EF4-FFF2-40B4-BE49-F238E27FC236}">
                <a16:creationId xmlns:a16="http://schemas.microsoft.com/office/drawing/2014/main" id="{074ECF13-03D0-4185-99F5-396B8D818A1C}"/>
              </a:ext>
            </a:extLst>
          </p:cNvPr>
          <p:cNvSpPr>
            <a:spLocks noChangeShapeType="1"/>
          </p:cNvSpPr>
          <p:nvPr/>
        </p:nvSpPr>
        <p:spPr bwMode="auto">
          <a:xfrm>
            <a:off x="1371600" y="5257800"/>
            <a:ext cx="15240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19" name="Line 31">
            <a:extLst>
              <a:ext uri="{FF2B5EF4-FFF2-40B4-BE49-F238E27FC236}">
                <a16:creationId xmlns:a16="http://schemas.microsoft.com/office/drawing/2014/main" id="{78B46C0B-1E0D-4EC8-A77A-6BA8F44D9107}"/>
              </a:ext>
            </a:extLst>
          </p:cNvPr>
          <p:cNvSpPr>
            <a:spLocks noChangeShapeType="1"/>
          </p:cNvSpPr>
          <p:nvPr/>
        </p:nvSpPr>
        <p:spPr bwMode="auto">
          <a:xfrm>
            <a:off x="1295400" y="5715000"/>
            <a:ext cx="17526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20" name="Line 32">
            <a:extLst>
              <a:ext uri="{FF2B5EF4-FFF2-40B4-BE49-F238E27FC236}">
                <a16:creationId xmlns:a16="http://schemas.microsoft.com/office/drawing/2014/main" id="{1B40C943-6B2D-4A6D-BE35-174E2578B844}"/>
              </a:ext>
            </a:extLst>
          </p:cNvPr>
          <p:cNvSpPr>
            <a:spLocks noChangeShapeType="1"/>
          </p:cNvSpPr>
          <p:nvPr/>
        </p:nvSpPr>
        <p:spPr bwMode="auto">
          <a:xfrm>
            <a:off x="1371600" y="5715000"/>
            <a:ext cx="15240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21" name="Text Box 33">
            <a:extLst>
              <a:ext uri="{FF2B5EF4-FFF2-40B4-BE49-F238E27FC236}">
                <a16:creationId xmlns:a16="http://schemas.microsoft.com/office/drawing/2014/main" id="{7BB92593-DB34-4383-9B4D-618D92E3F890}"/>
              </a:ext>
            </a:extLst>
          </p:cNvPr>
          <p:cNvSpPr txBox="1">
            <a:spLocks noChangeArrowheads="1"/>
          </p:cNvSpPr>
          <p:nvPr/>
        </p:nvSpPr>
        <p:spPr bwMode="auto">
          <a:xfrm>
            <a:off x="1624013" y="6402388"/>
            <a:ext cx="6064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Sync</a:t>
            </a:r>
          </a:p>
        </p:txBody>
      </p:sp>
      <p:sp>
        <p:nvSpPr>
          <p:cNvPr id="12322" name="Text Box 34">
            <a:extLst>
              <a:ext uri="{FF2B5EF4-FFF2-40B4-BE49-F238E27FC236}">
                <a16:creationId xmlns:a16="http://schemas.microsoft.com/office/drawing/2014/main" id="{7F73B4A6-F704-4B76-9C25-B709E889BD31}"/>
              </a:ext>
            </a:extLst>
          </p:cNvPr>
          <p:cNvSpPr txBox="1">
            <a:spLocks noChangeArrowheads="1"/>
          </p:cNvSpPr>
          <p:nvPr/>
        </p:nvSpPr>
        <p:spPr bwMode="auto">
          <a:xfrm>
            <a:off x="6477000" y="6416675"/>
            <a:ext cx="723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a:latin typeface="Calibri" panose="020F0502020204030204" pitchFamily="34" charset="0"/>
              </a:rPr>
              <a:t>Async</a:t>
            </a:r>
          </a:p>
        </p:txBody>
      </p:sp>
    </p:spTree>
    <p:extLst>
      <p:ext uri="{BB962C8B-B14F-4D97-AF65-F5344CB8AC3E}">
        <p14:creationId xmlns:p14="http://schemas.microsoft.com/office/powerpoint/2010/main" val="21668465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0735A086-AFA1-42B7-9983-8E5782F11AB1}"/>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GB" altLang="en-US" sz="3600">
                <a:latin typeface="Times New Roman" panose="02020603050405020304" pitchFamily="18" charset="0"/>
                <a:cs typeface="Times New Roman" panose="02020603050405020304" pitchFamily="18" charset="0"/>
              </a:rPr>
              <a:t>Types and levels of parallelism</a:t>
            </a:r>
          </a:p>
        </p:txBody>
      </p:sp>
      <p:sp>
        <p:nvSpPr>
          <p:cNvPr id="13314" name="Text Box 2">
            <a:extLst>
              <a:ext uri="{FF2B5EF4-FFF2-40B4-BE49-F238E27FC236}">
                <a16:creationId xmlns:a16="http://schemas.microsoft.com/office/drawing/2014/main" id="{ACB7B1D4-DD99-4A3A-A891-D7E5241D5D1F}"/>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Available and utilized parallelism</a:t>
            </a:r>
          </a:p>
          <a:p>
            <a:pPr lvl="1">
              <a:spcBef>
                <a:spcPts val="600"/>
              </a:spcBef>
              <a:buFont typeface="Arial" panose="020B0604020202020204" pitchFamily="34" charset="0"/>
              <a:buChar char="–"/>
            </a:pPr>
            <a:r>
              <a:rPr lang="en-GB" altLang="en-US" sz="2400" b="1">
                <a:latin typeface="Times New Roman" panose="02020603050405020304" pitchFamily="18" charset="0"/>
                <a:cs typeface="Times New Roman" panose="02020603050405020304" pitchFamily="18" charset="0"/>
              </a:rPr>
              <a:t>available</a:t>
            </a:r>
            <a:r>
              <a:rPr lang="en-GB" altLang="en-US" sz="2400">
                <a:latin typeface="Times New Roman" panose="02020603050405020304" pitchFamily="18" charset="0"/>
                <a:cs typeface="Times New Roman" panose="02020603050405020304" pitchFamily="18" charset="0"/>
              </a:rPr>
              <a:t>: in program or in the problem solutions</a:t>
            </a:r>
          </a:p>
          <a:p>
            <a:pPr lvl="1">
              <a:spcBef>
                <a:spcPts val="600"/>
              </a:spcBef>
              <a:buFont typeface="Arial" panose="020B0604020202020204" pitchFamily="34" charset="0"/>
              <a:buChar char="–"/>
            </a:pPr>
            <a:r>
              <a:rPr lang="en-GB" altLang="en-US" sz="2400" b="1">
                <a:latin typeface="Times New Roman" panose="02020603050405020304" pitchFamily="18" charset="0"/>
                <a:cs typeface="Times New Roman" panose="02020603050405020304" pitchFamily="18" charset="0"/>
              </a:rPr>
              <a:t>utilized</a:t>
            </a:r>
            <a:r>
              <a:rPr lang="en-GB" altLang="en-US" sz="2400">
                <a:latin typeface="Times New Roman" panose="02020603050405020304" pitchFamily="18" charset="0"/>
                <a:cs typeface="Times New Roman" panose="02020603050405020304" pitchFamily="18" charset="0"/>
              </a:rPr>
              <a:t>: occurring during execution</a:t>
            </a:r>
          </a:p>
          <a:p>
            <a:pPr>
              <a:spcBef>
                <a:spcPts val="600"/>
              </a:spcBef>
              <a:buFont typeface="Arial" panose="020B0604020202020204" pitchFamily="34" charset="0"/>
              <a:buChar char="•"/>
            </a:pPr>
            <a:r>
              <a:rPr lang="en-GB" altLang="en-US" sz="2400" b="1">
                <a:latin typeface="Times New Roman" panose="02020603050405020304" pitchFamily="18" charset="0"/>
                <a:cs typeface="Times New Roman" panose="02020603050405020304" pitchFamily="18" charset="0"/>
              </a:rPr>
              <a:t>Types of available parallelism</a:t>
            </a:r>
          </a:p>
          <a:p>
            <a:pPr lvl="1">
              <a:spcBef>
                <a:spcPts val="600"/>
              </a:spcBef>
              <a:buFont typeface="Arial" panose="020B0604020202020204" pitchFamily="34" charset="0"/>
              <a:buChar char="–"/>
            </a:pPr>
            <a:r>
              <a:rPr lang="en-GB" altLang="en-US" sz="2400" b="1">
                <a:latin typeface="Times New Roman" panose="02020603050405020304" pitchFamily="18" charset="0"/>
                <a:cs typeface="Times New Roman" panose="02020603050405020304" pitchFamily="18" charset="0"/>
              </a:rPr>
              <a:t>Data</a:t>
            </a:r>
            <a:r>
              <a:rPr lang="en-GB" altLang="en-US" sz="2400">
                <a:latin typeface="Times New Roman" panose="02020603050405020304" pitchFamily="18" charset="0"/>
                <a:cs typeface="Times New Roman" panose="02020603050405020304" pitchFamily="18" charset="0"/>
              </a:rPr>
              <a:t> </a:t>
            </a:r>
            <a:r>
              <a:rPr lang="en-GB" altLang="en-US" sz="2400" b="1">
                <a:latin typeface="Times New Roman" panose="02020603050405020304" pitchFamily="18" charset="0"/>
                <a:cs typeface="Times New Roman" panose="02020603050405020304" pitchFamily="18" charset="0"/>
              </a:rPr>
              <a:t>parallelism</a:t>
            </a:r>
          </a:p>
          <a:p>
            <a:pPr lvl="2">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arises from data structures</a:t>
            </a:r>
          </a:p>
          <a:p>
            <a:pPr lvl="1">
              <a:spcBef>
                <a:spcPts val="600"/>
              </a:spcBef>
              <a:buFont typeface="Arial" panose="020B0604020202020204" pitchFamily="34" charset="0"/>
              <a:buChar char="–"/>
            </a:pPr>
            <a:r>
              <a:rPr lang="en-GB" altLang="en-US" sz="2400" b="1">
                <a:latin typeface="Times New Roman" panose="02020603050405020304" pitchFamily="18" charset="0"/>
                <a:cs typeface="Times New Roman" panose="02020603050405020304" pitchFamily="18" charset="0"/>
              </a:rPr>
              <a:t>Functional parallelism</a:t>
            </a:r>
          </a:p>
          <a:p>
            <a:pPr lvl="2">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arises from the logic of a problem solution</a:t>
            </a:r>
          </a:p>
        </p:txBody>
      </p:sp>
    </p:spTree>
    <p:extLst>
      <p:ext uri="{BB962C8B-B14F-4D97-AF65-F5344CB8AC3E}">
        <p14:creationId xmlns:p14="http://schemas.microsoft.com/office/powerpoint/2010/main" val="41029600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ECE9F8AE-66D8-483C-94D9-EC318AEEE707}"/>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Times New Roman" panose="02020603050405020304" pitchFamily="18" charset="0"/>
                <a:cs typeface="Times New Roman" panose="02020603050405020304" pitchFamily="18" charset="0"/>
              </a:rPr>
              <a:t>Data Parallelism</a:t>
            </a:r>
          </a:p>
        </p:txBody>
      </p:sp>
      <p:sp>
        <p:nvSpPr>
          <p:cNvPr id="14338" name="Text Box 2">
            <a:extLst>
              <a:ext uri="{FF2B5EF4-FFF2-40B4-BE49-F238E27FC236}">
                <a16:creationId xmlns:a16="http://schemas.microsoft.com/office/drawing/2014/main" id="{DCB79ED7-84D5-41FD-B471-7312342F688C}"/>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indent="-2270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Independent tasks apply same operation to different elements of a data set</a:t>
            </a:r>
          </a:p>
          <a:p>
            <a:pPr>
              <a:spcBef>
                <a:spcPts val="600"/>
              </a:spcBef>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a:p>
            <a:pPr lvl="2">
              <a:spcBef>
                <a:spcPts val="600"/>
              </a:spcBef>
              <a:buClrTx/>
              <a:buFontTx/>
              <a:buNone/>
            </a:pPr>
            <a:r>
              <a:rPr lang="pl-PL" altLang="en-US" sz="2400">
                <a:latin typeface="Times New Roman" panose="02020603050405020304" pitchFamily="18" charset="0"/>
                <a:cs typeface="Times New Roman" panose="02020603050405020304" pitchFamily="18" charset="0"/>
              </a:rPr>
              <a:t>for i ← 0 to 99 do</a:t>
            </a:r>
          </a:p>
          <a:p>
            <a:pPr lvl="2">
              <a:spcBef>
                <a:spcPts val="600"/>
              </a:spcBef>
              <a:buClrTx/>
              <a:buFontTx/>
              <a:buNone/>
            </a:pPr>
            <a:r>
              <a:rPr lang="en-US" altLang="en-US" sz="2400">
                <a:latin typeface="Times New Roman" panose="02020603050405020304" pitchFamily="18" charset="0"/>
                <a:cs typeface="Times New Roman" panose="02020603050405020304" pitchFamily="18" charset="0"/>
              </a:rPr>
              <a:t>    a[i] ← b[i] + c[i]</a:t>
            </a:r>
          </a:p>
          <a:p>
            <a:pPr lvl="2">
              <a:spcBef>
                <a:spcPts val="600"/>
              </a:spcBef>
              <a:buClrTx/>
              <a:buFontTx/>
              <a:buNone/>
            </a:pPr>
            <a:r>
              <a:rPr lang="en-US" altLang="en-US" sz="2400">
                <a:latin typeface="Times New Roman" panose="02020603050405020304" pitchFamily="18" charset="0"/>
                <a:cs typeface="Times New Roman" panose="02020603050405020304" pitchFamily="18" charset="0"/>
              </a:rPr>
              <a:t>endfor</a:t>
            </a:r>
          </a:p>
          <a:p>
            <a:pPr>
              <a:spcBef>
                <a:spcPts val="600"/>
              </a:spcBef>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a:p>
            <a:pPr>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Okay to perform operations concurrently</a:t>
            </a:r>
          </a:p>
          <a:p>
            <a:pPr marL="342900">
              <a:spcBef>
                <a:spcPts val="600"/>
              </a:spcBef>
              <a:buClrTx/>
              <a:buFontTx/>
              <a:buNone/>
            </a:pP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2301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7FEE8E41-879D-4234-B343-CB4237C75B17}"/>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Functional Parallelism</a:t>
            </a:r>
          </a:p>
        </p:txBody>
      </p:sp>
      <p:sp>
        <p:nvSpPr>
          <p:cNvPr id="15362" name="Text Box 2">
            <a:extLst>
              <a:ext uri="{FF2B5EF4-FFF2-40B4-BE49-F238E27FC236}">
                <a16:creationId xmlns:a16="http://schemas.microsoft.com/office/drawing/2014/main" id="{D49A4E5E-3D92-48B5-B35B-5523146605F1}"/>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indent="-2270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Font typeface="Arial" panose="020B0604020202020204" pitchFamily="34" charset="0"/>
              <a:buChar char="•"/>
            </a:pPr>
            <a:r>
              <a:rPr lang="en-US" altLang="en-US" sz="3200">
                <a:latin typeface="Calibri" panose="020F0502020204030204" pitchFamily="34" charset="0"/>
              </a:rPr>
              <a:t> </a:t>
            </a:r>
            <a:r>
              <a:rPr lang="en-US" altLang="en-US" sz="2400">
                <a:latin typeface="Times New Roman" panose="02020603050405020304" pitchFamily="18" charset="0"/>
                <a:cs typeface="Times New Roman" panose="02020603050405020304" pitchFamily="18" charset="0"/>
              </a:rPr>
              <a:t>Independent tasks apply different operations to different data elements</a:t>
            </a:r>
          </a:p>
          <a:p>
            <a:pPr lvl="2">
              <a:buClrTx/>
              <a:buFontTx/>
              <a:buNone/>
            </a:pPr>
            <a:endParaRPr lang="en-US" altLang="en-US" sz="2400">
              <a:latin typeface="Times New Roman" panose="02020603050405020304" pitchFamily="18" charset="0"/>
              <a:cs typeface="Times New Roman" panose="02020603050405020304" pitchFamily="18" charset="0"/>
            </a:endParaRPr>
          </a:p>
          <a:p>
            <a:pPr lvl="2">
              <a:buClrTx/>
              <a:buFontTx/>
              <a:buNone/>
            </a:pPr>
            <a:r>
              <a:rPr lang="en-US" altLang="en-US" sz="2400">
                <a:latin typeface="Times New Roman" panose="02020603050405020304" pitchFamily="18" charset="0"/>
                <a:cs typeface="Times New Roman" panose="02020603050405020304" pitchFamily="18" charset="0"/>
              </a:rPr>
              <a:t>a ← 2</a:t>
            </a:r>
          </a:p>
          <a:p>
            <a:pPr lvl="2">
              <a:buClrTx/>
              <a:buFontTx/>
              <a:buNone/>
            </a:pPr>
            <a:r>
              <a:rPr lang="en-US" altLang="en-US" sz="2400">
                <a:latin typeface="Times New Roman" panose="02020603050405020304" pitchFamily="18" charset="0"/>
                <a:cs typeface="Times New Roman" panose="02020603050405020304" pitchFamily="18" charset="0"/>
              </a:rPr>
              <a:t>b ← 3</a:t>
            </a:r>
          </a:p>
          <a:p>
            <a:pPr lvl="2">
              <a:buClrTx/>
              <a:buFontTx/>
              <a:buNone/>
            </a:pPr>
            <a:r>
              <a:rPr lang="en-US" altLang="en-US" sz="2400">
                <a:latin typeface="Times New Roman" panose="02020603050405020304" pitchFamily="18" charset="0"/>
                <a:cs typeface="Times New Roman" panose="02020603050405020304" pitchFamily="18" charset="0"/>
              </a:rPr>
              <a:t>m ← (a + b) / 2</a:t>
            </a:r>
          </a:p>
          <a:p>
            <a:pPr lvl="2">
              <a:buClrTx/>
              <a:buFontTx/>
              <a:buNone/>
            </a:pPr>
            <a:r>
              <a:rPr lang="en-US" altLang="en-US" sz="2400">
                <a:latin typeface="Times New Roman" panose="02020603050405020304" pitchFamily="18" charset="0"/>
                <a:cs typeface="Times New Roman" panose="02020603050405020304" pitchFamily="18" charset="0"/>
              </a:rPr>
              <a:t>s ← (a</a:t>
            </a:r>
            <a:r>
              <a:rPr lang="en-US" altLang="en-US" sz="2400" baseline="300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 + b</a:t>
            </a:r>
            <a:r>
              <a:rPr lang="en-US" altLang="en-US" sz="2400" baseline="300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 / 2</a:t>
            </a:r>
          </a:p>
          <a:p>
            <a:pPr lvl="2">
              <a:buClrTx/>
              <a:buFontTx/>
              <a:buNone/>
            </a:pPr>
            <a:r>
              <a:rPr lang="en-US" altLang="en-US" sz="2400">
                <a:latin typeface="Times New Roman" panose="02020603050405020304" pitchFamily="18" charset="0"/>
                <a:cs typeface="Times New Roman" panose="02020603050405020304" pitchFamily="18" charset="0"/>
              </a:rPr>
              <a:t>v ← s - m</a:t>
            </a:r>
            <a:r>
              <a:rPr lang="en-US" altLang="en-US" sz="2400" baseline="30000">
                <a:latin typeface="Times New Roman" panose="02020603050405020304" pitchFamily="18" charset="0"/>
                <a:cs typeface="Times New Roman" panose="02020603050405020304" pitchFamily="18" charset="0"/>
              </a:rPr>
              <a:t>2</a:t>
            </a:r>
          </a:p>
          <a:p>
            <a:pPr marL="342900">
              <a:spcBef>
                <a:spcPts val="800"/>
              </a:spcBef>
              <a:buClrTx/>
              <a:buFontTx/>
              <a:buNone/>
            </a:pPr>
            <a:endParaRPr lang="en-US" altLang="en-US" sz="3200" baseline="30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175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91915668-AD91-4F18-9BB2-84CE1E8D2F81}"/>
              </a:ext>
            </a:extLst>
          </p:cNvPr>
          <p:cNvSpPr txBox="1">
            <a:spLocks noChangeArrowheads="1"/>
          </p:cNvSpPr>
          <p:nvPr/>
        </p:nvSpPr>
        <p:spPr bwMode="auto">
          <a:xfrm>
            <a:off x="457200" y="198438"/>
            <a:ext cx="8229600"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800">
                <a:latin typeface="Calibri" panose="020F0502020204030204" pitchFamily="34" charset="0"/>
              </a:rPr>
              <a:t>Functional Parallelism:</a:t>
            </a:r>
            <a:br>
              <a:rPr lang="nn-NO" altLang="en-US" sz="2800">
                <a:latin typeface="Calibri" panose="020F0502020204030204" pitchFamily="34" charset="0"/>
              </a:rPr>
            </a:br>
            <a:r>
              <a:rPr lang="nn-NO" altLang="en-US" sz="2800">
                <a:latin typeface="Calibri" panose="020F0502020204030204" pitchFamily="34" charset="0"/>
              </a:rPr>
              <a:t>Another example:</a:t>
            </a:r>
          </a:p>
        </p:txBody>
      </p:sp>
      <p:sp>
        <p:nvSpPr>
          <p:cNvPr id="16386" name="Text Box 2">
            <a:extLst>
              <a:ext uri="{FF2B5EF4-FFF2-40B4-BE49-F238E27FC236}">
                <a16:creationId xmlns:a16="http://schemas.microsoft.com/office/drawing/2014/main" id="{EF60FCB6-3BD8-4B28-B7BF-A17EB6000D3E}"/>
              </a:ext>
            </a:extLst>
          </p:cNvPr>
          <p:cNvSpPr txBox="1">
            <a:spLocks noChangeArrowheads="1"/>
          </p:cNvSpPr>
          <p:nvPr/>
        </p:nvSpPr>
        <p:spPr bwMode="auto">
          <a:xfrm>
            <a:off x="457200" y="1371600"/>
            <a:ext cx="8229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lnSpc>
                <a:spcPct val="80000"/>
              </a:lnSpc>
              <a:spcBef>
                <a:spcPts val="550"/>
              </a:spcBef>
              <a:buFont typeface="Arial" panose="020B0604020202020204" pitchFamily="34" charset="0"/>
              <a:buChar char="•"/>
            </a:pPr>
            <a:r>
              <a:rPr lang="nn-NO" altLang="en-US" sz="2700">
                <a:latin typeface="Calibri" panose="020F0502020204030204" pitchFamily="34" charset="0"/>
              </a:rPr>
              <a:t>    </a:t>
            </a:r>
            <a:r>
              <a:rPr lang="nn-NO" altLang="en-US" sz="2200">
                <a:latin typeface="Times New Roman" panose="02020603050405020304" pitchFamily="18" charset="0"/>
                <a:cs typeface="Times New Roman" panose="02020603050405020304" pitchFamily="18" charset="0"/>
              </a:rPr>
              <a:t>for (int i = 0; i &lt; 10; i++)  //loop1</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c[ i ] = a[ i ] + b[ i ];</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a:t>
            </a:r>
          </a:p>
          <a:p>
            <a:pPr marL="342900">
              <a:lnSpc>
                <a:spcPct val="80000"/>
              </a:lnSpc>
              <a:spcBef>
                <a:spcPts val="550"/>
              </a:spcBef>
              <a:buClrTx/>
              <a:buFontTx/>
              <a:buNone/>
            </a:pPr>
            <a:r>
              <a:rPr lang="nn-NO" altLang="en-US" sz="2200">
                <a:latin typeface="Times New Roman" panose="02020603050405020304" pitchFamily="18" charset="0"/>
                <a:cs typeface="Times New Roman" panose="02020603050405020304" pitchFamily="18" charset="0"/>
              </a:rPr>
              <a:t>        for (int i = 0; i &lt; 10; i++) //loop2</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d[ i ] = a[ i ] * b[ i ];</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for (int i = 0; i &lt; 10; i++) //loop3</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e[ i ] = d[ i ] - c[ i ];</a:t>
            </a:r>
            <a:br>
              <a:rPr lang="nn-NO" altLang="en-US" sz="2200">
                <a:latin typeface="Times New Roman" panose="02020603050405020304" pitchFamily="18" charset="0"/>
                <a:cs typeface="Times New Roman" panose="02020603050405020304" pitchFamily="18" charset="0"/>
              </a:rPr>
            </a:br>
            <a:r>
              <a:rPr lang="nn-NO" altLang="en-US" sz="2200">
                <a:latin typeface="Times New Roman" panose="02020603050405020304" pitchFamily="18" charset="0"/>
                <a:cs typeface="Times New Roman" panose="02020603050405020304" pitchFamily="18" charset="0"/>
              </a:rPr>
              <a:t>    }</a:t>
            </a:r>
          </a:p>
          <a:p>
            <a:pPr>
              <a:lnSpc>
                <a:spcPct val="80000"/>
              </a:lnSpc>
              <a:spcBef>
                <a:spcPts val="550"/>
              </a:spcBef>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The first two loops can run in parallel (by Functional Parallelism)</a:t>
            </a:r>
          </a:p>
          <a:p>
            <a:pPr>
              <a:lnSpc>
                <a:spcPct val="80000"/>
              </a:lnSpc>
              <a:spcBef>
                <a:spcPts val="550"/>
              </a:spcBef>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Each operation in the loop is actually Data Parallelism</a:t>
            </a:r>
          </a:p>
          <a:p>
            <a:pPr>
              <a:lnSpc>
                <a:spcPct val="80000"/>
              </a:lnSpc>
              <a:spcBef>
                <a:spcPts val="550"/>
              </a:spcBef>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However, the third loop can't. Because it depends on the result of the first and second loops.</a:t>
            </a:r>
          </a:p>
          <a:p>
            <a:pPr marL="342900">
              <a:lnSpc>
                <a:spcPct val="80000"/>
              </a:lnSpc>
              <a:spcBef>
                <a:spcPts val="550"/>
              </a:spcBef>
              <a:buClrTx/>
              <a:buFontTx/>
              <a:buNone/>
            </a:pPr>
            <a:endParaRPr lang="nn-NO" alt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904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566C81A4-11CC-47B6-B5D2-EEE0D38715C4}"/>
              </a:ext>
            </a:extLst>
          </p:cNvPr>
          <p:cNvSpPr txBox="1">
            <a:spLocks noChangeArrowheads="1"/>
          </p:cNvSpPr>
          <p:nvPr/>
        </p:nvSpPr>
        <p:spPr bwMode="auto">
          <a:xfrm>
            <a:off x="866775" y="1982788"/>
            <a:ext cx="21447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500"/>
              </a:spcBef>
              <a:buClrTx/>
              <a:buFontTx/>
              <a:buNone/>
            </a:pPr>
            <a:r>
              <a:rPr lang="en-US" altLang="en-US" sz="2400" b="1">
                <a:latin typeface="Calibri" panose="020F0502020204030204" pitchFamily="34" charset="0"/>
              </a:rPr>
              <a:t>Available levels</a:t>
            </a:r>
          </a:p>
        </p:txBody>
      </p:sp>
      <p:sp>
        <p:nvSpPr>
          <p:cNvPr id="17410" name="Text Box 2">
            <a:extLst>
              <a:ext uri="{FF2B5EF4-FFF2-40B4-BE49-F238E27FC236}">
                <a16:creationId xmlns:a16="http://schemas.microsoft.com/office/drawing/2014/main" id="{AC32F244-2F1F-4D36-8B70-C5A433F149CC}"/>
              </a:ext>
            </a:extLst>
          </p:cNvPr>
          <p:cNvSpPr txBox="1">
            <a:spLocks noChangeArrowheads="1"/>
          </p:cNvSpPr>
          <p:nvPr/>
        </p:nvSpPr>
        <p:spPr bwMode="auto">
          <a:xfrm>
            <a:off x="4603750" y="1982788"/>
            <a:ext cx="19383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500"/>
              </a:spcBef>
              <a:buClrTx/>
              <a:buFontTx/>
              <a:buNone/>
            </a:pPr>
            <a:r>
              <a:rPr lang="en-US" altLang="en-US" sz="2400" b="1">
                <a:latin typeface="Calibri" panose="020F0502020204030204" pitchFamily="34" charset="0"/>
              </a:rPr>
              <a:t>Utilized levels</a:t>
            </a:r>
          </a:p>
        </p:txBody>
      </p:sp>
      <p:sp>
        <p:nvSpPr>
          <p:cNvPr id="17411" name="Line 3">
            <a:extLst>
              <a:ext uri="{FF2B5EF4-FFF2-40B4-BE49-F238E27FC236}">
                <a16:creationId xmlns:a16="http://schemas.microsoft.com/office/drawing/2014/main" id="{1DB53018-AC2B-48DE-8AF8-CD9AF359664B}"/>
              </a:ext>
            </a:extLst>
          </p:cNvPr>
          <p:cNvSpPr>
            <a:spLocks noChangeShapeType="1"/>
          </p:cNvSpPr>
          <p:nvPr/>
        </p:nvSpPr>
        <p:spPr bwMode="auto">
          <a:xfrm>
            <a:off x="990600" y="2667000"/>
            <a:ext cx="2057400" cy="15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2" name="Line 4">
            <a:extLst>
              <a:ext uri="{FF2B5EF4-FFF2-40B4-BE49-F238E27FC236}">
                <a16:creationId xmlns:a16="http://schemas.microsoft.com/office/drawing/2014/main" id="{C8582672-61FC-450E-B8C4-214EA0CE34CD}"/>
              </a:ext>
            </a:extLst>
          </p:cNvPr>
          <p:cNvSpPr>
            <a:spLocks noChangeShapeType="1"/>
          </p:cNvSpPr>
          <p:nvPr/>
        </p:nvSpPr>
        <p:spPr bwMode="auto">
          <a:xfrm>
            <a:off x="990600" y="3581400"/>
            <a:ext cx="2057400" cy="15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3" name="Line 5">
            <a:extLst>
              <a:ext uri="{FF2B5EF4-FFF2-40B4-BE49-F238E27FC236}">
                <a16:creationId xmlns:a16="http://schemas.microsoft.com/office/drawing/2014/main" id="{64E8AD10-4D7B-414B-AEAC-1E9E4E57A1AD}"/>
              </a:ext>
            </a:extLst>
          </p:cNvPr>
          <p:cNvSpPr>
            <a:spLocks noChangeShapeType="1"/>
          </p:cNvSpPr>
          <p:nvPr/>
        </p:nvSpPr>
        <p:spPr bwMode="auto">
          <a:xfrm>
            <a:off x="4343400" y="2667000"/>
            <a:ext cx="20574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4" name="Line 6">
            <a:extLst>
              <a:ext uri="{FF2B5EF4-FFF2-40B4-BE49-F238E27FC236}">
                <a16:creationId xmlns:a16="http://schemas.microsoft.com/office/drawing/2014/main" id="{EB514633-63D8-4019-9D92-873763DD3840}"/>
              </a:ext>
            </a:extLst>
          </p:cNvPr>
          <p:cNvSpPr>
            <a:spLocks noChangeShapeType="1"/>
          </p:cNvSpPr>
          <p:nvPr/>
        </p:nvSpPr>
        <p:spPr bwMode="auto">
          <a:xfrm>
            <a:off x="4343400" y="3581400"/>
            <a:ext cx="20574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5" name="Line 7">
            <a:extLst>
              <a:ext uri="{FF2B5EF4-FFF2-40B4-BE49-F238E27FC236}">
                <a16:creationId xmlns:a16="http://schemas.microsoft.com/office/drawing/2014/main" id="{00DA4861-E176-4DBB-8DB0-02B84CEB713C}"/>
              </a:ext>
            </a:extLst>
          </p:cNvPr>
          <p:cNvSpPr>
            <a:spLocks noChangeShapeType="1"/>
          </p:cNvSpPr>
          <p:nvPr/>
        </p:nvSpPr>
        <p:spPr bwMode="auto">
          <a:xfrm>
            <a:off x="4419600" y="4343400"/>
            <a:ext cx="20574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6" name="Line 8">
            <a:extLst>
              <a:ext uri="{FF2B5EF4-FFF2-40B4-BE49-F238E27FC236}">
                <a16:creationId xmlns:a16="http://schemas.microsoft.com/office/drawing/2014/main" id="{53B5ED4D-0845-4055-B591-1F369ADE9CC8}"/>
              </a:ext>
            </a:extLst>
          </p:cNvPr>
          <p:cNvSpPr>
            <a:spLocks noChangeShapeType="1"/>
          </p:cNvSpPr>
          <p:nvPr/>
        </p:nvSpPr>
        <p:spPr bwMode="auto">
          <a:xfrm>
            <a:off x="4419600" y="5181600"/>
            <a:ext cx="20574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7" name="Line 9">
            <a:extLst>
              <a:ext uri="{FF2B5EF4-FFF2-40B4-BE49-F238E27FC236}">
                <a16:creationId xmlns:a16="http://schemas.microsoft.com/office/drawing/2014/main" id="{EDABF58B-2E7E-4778-8316-0FA5E791CBC8}"/>
              </a:ext>
            </a:extLst>
          </p:cNvPr>
          <p:cNvSpPr>
            <a:spLocks noChangeShapeType="1"/>
          </p:cNvSpPr>
          <p:nvPr/>
        </p:nvSpPr>
        <p:spPr bwMode="auto">
          <a:xfrm>
            <a:off x="990600" y="4343400"/>
            <a:ext cx="2057400" cy="15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8" name="Line 10">
            <a:extLst>
              <a:ext uri="{FF2B5EF4-FFF2-40B4-BE49-F238E27FC236}">
                <a16:creationId xmlns:a16="http://schemas.microsoft.com/office/drawing/2014/main" id="{424294F6-B9DA-43A1-9C30-12002F5693E1}"/>
              </a:ext>
            </a:extLst>
          </p:cNvPr>
          <p:cNvSpPr>
            <a:spLocks noChangeShapeType="1"/>
          </p:cNvSpPr>
          <p:nvPr/>
        </p:nvSpPr>
        <p:spPr bwMode="auto">
          <a:xfrm>
            <a:off x="990600" y="5181600"/>
            <a:ext cx="2057400" cy="15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9" name="Text Box 11">
            <a:extLst>
              <a:ext uri="{FF2B5EF4-FFF2-40B4-BE49-F238E27FC236}">
                <a16:creationId xmlns:a16="http://schemas.microsoft.com/office/drawing/2014/main" id="{0D10EEB5-E1F0-4700-ACFC-872CAA0D051C}"/>
              </a:ext>
            </a:extLst>
          </p:cNvPr>
          <p:cNvSpPr txBox="1">
            <a:spLocks noChangeArrowheads="1"/>
          </p:cNvSpPr>
          <p:nvPr/>
        </p:nvSpPr>
        <p:spPr bwMode="auto">
          <a:xfrm>
            <a:off x="765175" y="2894013"/>
            <a:ext cx="23018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000">
                <a:latin typeface="Calibri" panose="020F0502020204030204" pitchFamily="34" charset="0"/>
              </a:rPr>
              <a:t>User (program) level</a:t>
            </a:r>
          </a:p>
        </p:txBody>
      </p:sp>
      <p:sp>
        <p:nvSpPr>
          <p:cNvPr id="17420" name="Text Box 12">
            <a:extLst>
              <a:ext uri="{FF2B5EF4-FFF2-40B4-BE49-F238E27FC236}">
                <a16:creationId xmlns:a16="http://schemas.microsoft.com/office/drawing/2014/main" id="{89F5150F-9BF5-4AD1-9E85-9A0AC9B1B9D6}"/>
              </a:ext>
            </a:extLst>
          </p:cNvPr>
          <p:cNvSpPr txBox="1">
            <a:spLocks noChangeArrowheads="1"/>
          </p:cNvSpPr>
          <p:nvPr/>
        </p:nvSpPr>
        <p:spPr bwMode="auto">
          <a:xfrm>
            <a:off x="4913313" y="2847975"/>
            <a:ext cx="1198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000">
                <a:latin typeface="Calibri" panose="020F0502020204030204" pitchFamily="34" charset="0"/>
              </a:rPr>
              <a:t>User level</a:t>
            </a:r>
          </a:p>
        </p:txBody>
      </p:sp>
      <p:sp>
        <p:nvSpPr>
          <p:cNvPr id="17421" name="Text Box 13">
            <a:extLst>
              <a:ext uri="{FF2B5EF4-FFF2-40B4-BE49-F238E27FC236}">
                <a16:creationId xmlns:a16="http://schemas.microsoft.com/office/drawing/2014/main" id="{4E13DA54-E285-490B-96FB-9C8455BF395B}"/>
              </a:ext>
            </a:extLst>
          </p:cNvPr>
          <p:cNvSpPr txBox="1">
            <a:spLocks noChangeArrowheads="1"/>
          </p:cNvSpPr>
          <p:nvPr/>
        </p:nvSpPr>
        <p:spPr bwMode="auto">
          <a:xfrm>
            <a:off x="1058863" y="3840163"/>
            <a:ext cx="17938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000">
                <a:latin typeface="Calibri" panose="020F0502020204030204" pitchFamily="34" charset="0"/>
              </a:rPr>
              <a:t>Procedure level</a:t>
            </a:r>
          </a:p>
        </p:txBody>
      </p:sp>
      <p:sp>
        <p:nvSpPr>
          <p:cNvPr id="17422" name="Text Box 14">
            <a:extLst>
              <a:ext uri="{FF2B5EF4-FFF2-40B4-BE49-F238E27FC236}">
                <a16:creationId xmlns:a16="http://schemas.microsoft.com/office/drawing/2014/main" id="{7F3EC7EC-DABB-4D35-B9B8-E555F151BBA7}"/>
              </a:ext>
            </a:extLst>
          </p:cNvPr>
          <p:cNvSpPr txBox="1">
            <a:spLocks noChangeArrowheads="1"/>
          </p:cNvSpPr>
          <p:nvPr/>
        </p:nvSpPr>
        <p:spPr bwMode="auto">
          <a:xfrm>
            <a:off x="4649788" y="3732213"/>
            <a:ext cx="150812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000">
                <a:latin typeface="Calibri" panose="020F0502020204030204" pitchFamily="34" charset="0"/>
              </a:rPr>
              <a:t>Process level</a:t>
            </a:r>
          </a:p>
        </p:txBody>
      </p:sp>
      <p:sp>
        <p:nvSpPr>
          <p:cNvPr id="17423" name="Text Box 15">
            <a:extLst>
              <a:ext uri="{FF2B5EF4-FFF2-40B4-BE49-F238E27FC236}">
                <a16:creationId xmlns:a16="http://schemas.microsoft.com/office/drawing/2014/main" id="{1B04A361-291E-4561-97DE-60D3BA11438A}"/>
              </a:ext>
            </a:extLst>
          </p:cNvPr>
          <p:cNvSpPr txBox="1">
            <a:spLocks noChangeArrowheads="1"/>
          </p:cNvSpPr>
          <p:nvPr/>
        </p:nvSpPr>
        <p:spPr bwMode="auto">
          <a:xfrm>
            <a:off x="1217613" y="4525963"/>
            <a:ext cx="1230312"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000">
                <a:latin typeface="Calibri" panose="020F0502020204030204" pitchFamily="34" charset="0"/>
              </a:rPr>
              <a:t>Loop level</a:t>
            </a:r>
          </a:p>
        </p:txBody>
      </p:sp>
      <p:sp>
        <p:nvSpPr>
          <p:cNvPr id="17424" name="Text Box 16">
            <a:extLst>
              <a:ext uri="{FF2B5EF4-FFF2-40B4-BE49-F238E27FC236}">
                <a16:creationId xmlns:a16="http://schemas.microsoft.com/office/drawing/2014/main" id="{10B72534-FD70-44B7-84A9-F86E75902D41}"/>
              </a:ext>
            </a:extLst>
          </p:cNvPr>
          <p:cNvSpPr txBox="1">
            <a:spLocks noChangeArrowheads="1"/>
          </p:cNvSpPr>
          <p:nvPr/>
        </p:nvSpPr>
        <p:spPr bwMode="auto">
          <a:xfrm>
            <a:off x="4778375" y="4525963"/>
            <a:ext cx="1449388"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000">
                <a:latin typeface="Calibri" panose="020F0502020204030204" pitchFamily="34" charset="0"/>
              </a:rPr>
              <a:t>Thread level</a:t>
            </a:r>
          </a:p>
        </p:txBody>
      </p:sp>
      <p:sp>
        <p:nvSpPr>
          <p:cNvPr id="17425" name="Text Box 17">
            <a:extLst>
              <a:ext uri="{FF2B5EF4-FFF2-40B4-BE49-F238E27FC236}">
                <a16:creationId xmlns:a16="http://schemas.microsoft.com/office/drawing/2014/main" id="{DDC85FCF-4C45-4215-8DFD-C3CD4A8B5F61}"/>
              </a:ext>
            </a:extLst>
          </p:cNvPr>
          <p:cNvSpPr txBox="1">
            <a:spLocks noChangeArrowheads="1"/>
          </p:cNvSpPr>
          <p:nvPr/>
        </p:nvSpPr>
        <p:spPr bwMode="auto">
          <a:xfrm>
            <a:off x="987425" y="5332413"/>
            <a:ext cx="18446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spcBef>
                <a:spcPts val="1250"/>
              </a:spcBef>
              <a:buClrTx/>
              <a:buFontTx/>
              <a:buNone/>
            </a:pPr>
            <a:r>
              <a:rPr lang="en-US" altLang="en-US" sz="2000">
                <a:latin typeface="Calibri" panose="020F0502020204030204" pitchFamily="34" charset="0"/>
              </a:rPr>
              <a:t>Instruction level</a:t>
            </a:r>
          </a:p>
        </p:txBody>
      </p:sp>
      <p:sp>
        <p:nvSpPr>
          <p:cNvPr id="17426" name="Text Box 18">
            <a:extLst>
              <a:ext uri="{FF2B5EF4-FFF2-40B4-BE49-F238E27FC236}">
                <a16:creationId xmlns:a16="http://schemas.microsoft.com/office/drawing/2014/main" id="{E16DBC94-ED86-4376-8DE8-94E034E3E2F2}"/>
              </a:ext>
            </a:extLst>
          </p:cNvPr>
          <p:cNvSpPr txBox="1">
            <a:spLocks noChangeArrowheads="1"/>
          </p:cNvSpPr>
          <p:nvPr/>
        </p:nvSpPr>
        <p:spPr bwMode="auto">
          <a:xfrm>
            <a:off x="4567238" y="5256213"/>
            <a:ext cx="18446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000">
                <a:latin typeface="Calibri" panose="020F0502020204030204" pitchFamily="34" charset="0"/>
              </a:rPr>
              <a:t>Instruction level</a:t>
            </a:r>
          </a:p>
        </p:txBody>
      </p:sp>
      <p:sp>
        <p:nvSpPr>
          <p:cNvPr id="17427" name="Line 19">
            <a:extLst>
              <a:ext uri="{FF2B5EF4-FFF2-40B4-BE49-F238E27FC236}">
                <a16:creationId xmlns:a16="http://schemas.microsoft.com/office/drawing/2014/main" id="{834059CD-FF68-453D-9C0A-D7F2BD827083}"/>
              </a:ext>
            </a:extLst>
          </p:cNvPr>
          <p:cNvSpPr>
            <a:spLocks noChangeShapeType="1"/>
          </p:cNvSpPr>
          <p:nvPr/>
        </p:nvSpPr>
        <p:spPr bwMode="auto">
          <a:xfrm>
            <a:off x="6400800" y="2667000"/>
            <a:ext cx="1219200" cy="1588"/>
          </a:xfrm>
          <a:prstGeom prst="line">
            <a:avLst/>
          </a:prstGeom>
          <a:noFill/>
          <a:ln w="9360" cap="sq">
            <a:solidFill>
              <a:srgbClr val="00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8" name="Line 20">
            <a:extLst>
              <a:ext uri="{FF2B5EF4-FFF2-40B4-BE49-F238E27FC236}">
                <a16:creationId xmlns:a16="http://schemas.microsoft.com/office/drawing/2014/main" id="{A756AD78-253B-4CB1-9AAB-450181576A81}"/>
              </a:ext>
            </a:extLst>
          </p:cNvPr>
          <p:cNvSpPr>
            <a:spLocks noChangeShapeType="1"/>
          </p:cNvSpPr>
          <p:nvPr/>
        </p:nvSpPr>
        <p:spPr bwMode="auto">
          <a:xfrm>
            <a:off x="6400800" y="3581400"/>
            <a:ext cx="685800" cy="1588"/>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9" name="Line 21">
            <a:extLst>
              <a:ext uri="{FF2B5EF4-FFF2-40B4-BE49-F238E27FC236}">
                <a16:creationId xmlns:a16="http://schemas.microsoft.com/office/drawing/2014/main" id="{BCF85C06-E8C7-4A5F-B981-AF9A8EC061EC}"/>
              </a:ext>
            </a:extLst>
          </p:cNvPr>
          <p:cNvSpPr>
            <a:spLocks noChangeShapeType="1"/>
          </p:cNvSpPr>
          <p:nvPr/>
        </p:nvSpPr>
        <p:spPr bwMode="auto">
          <a:xfrm>
            <a:off x="6477000" y="4343400"/>
            <a:ext cx="1143000" cy="1588"/>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0" name="Line 22">
            <a:extLst>
              <a:ext uri="{FF2B5EF4-FFF2-40B4-BE49-F238E27FC236}">
                <a16:creationId xmlns:a16="http://schemas.microsoft.com/office/drawing/2014/main" id="{57E707E9-4659-45F3-ADE6-1EE02831AF47}"/>
              </a:ext>
            </a:extLst>
          </p:cNvPr>
          <p:cNvSpPr>
            <a:spLocks noChangeShapeType="1"/>
          </p:cNvSpPr>
          <p:nvPr/>
        </p:nvSpPr>
        <p:spPr bwMode="auto">
          <a:xfrm>
            <a:off x="6477000" y="5181600"/>
            <a:ext cx="609600" cy="1588"/>
          </a:xfrm>
          <a:prstGeom prst="line">
            <a:avLst/>
          </a:prstGeom>
          <a:noFill/>
          <a:ln w="9360" cap="sq">
            <a:solidFill>
              <a:srgbClr val="00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1" name="Line 23">
            <a:extLst>
              <a:ext uri="{FF2B5EF4-FFF2-40B4-BE49-F238E27FC236}">
                <a16:creationId xmlns:a16="http://schemas.microsoft.com/office/drawing/2014/main" id="{5271202F-07CD-45D2-BE32-FA650C2695C4}"/>
              </a:ext>
            </a:extLst>
          </p:cNvPr>
          <p:cNvSpPr>
            <a:spLocks noChangeShapeType="1"/>
          </p:cNvSpPr>
          <p:nvPr/>
        </p:nvSpPr>
        <p:spPr bwMode="auto">
          <a:xfrm>
            <a:off x="7620000" y="2743200"/>
            <a:ext cx="1588" cy="1600200"/>
          </a:xfrm>
          <a:prstGeom prst="line">
            <a:avLst/>
          </a:prstGeom>
          <a:noFill/>
          <a:ln w="9360" cap="sq">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2" name="Line 24">
            <a:extLst>
              <a:ext uri="{FF2B5EF4-FFF2-40B4-BE49-F238E27FC236}">
                <a16:creationId xmlns:a16="http://schemas.microsoft.com/office/drawing/2014/main" id="{0E51E363-6B77-4F55-8CF1-EB7383866B09}"/>
              </a:ext>
            </a:extLst>
          </p:cNvPr>
          <p:cNvSpPr>
            <a:spLocks noChangeShapeType="1"/>
          </p:cNvSpPr>
          <p:nvPr/>
        </p:nvSpPr>
        <p:spPr bwMode="auto">
          <a:xfrm>
            <a:off x="7086600" y="3657600"/>
            <a:ext cx="1588" cy="1524000"/>
          </a:xfrm>
          <a:prstGeom prst="line">
            <a:avLst/>
          </a:prstGeom>
          <a:noFill/>
          <a:ln w="9360" cap="sq">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3" name="Text Box 25">
            <a:extLst>
              <a:ext uri="{FF2B5EF4-FFF2-40B4-BE49-F238E27FC236}">
                <a16:creationId xmlns:a16="http://schemas.microsoft.com/office/drawing/2014/main" id="{E765EF0D-C5D1-4728-8ADB-01947B32EE02}"/>
              </a:ext>
            </a:extLst>
          </p:cNvPr>
          <p:cNvSpPr txBox="1">
            <a:spLocks noChangeArrowheads="1"/>
          </p:cNvSpPr>
          <p:nvPr/>
        </p:nvSpPr>
        <p:spPr bwMode="auto">
          <a:xfrm>
            <a:off x="7605713" y="3275013"/>
            <a:ext cx="3349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400">
                <a:latin typeface="Calibri" panose="020F0502020204030204" pitchFamily="34" charset="0"/>
              </a:rPr>
              <a:t>2</a:t>
            </a:r>
          </a:p>
        </p:txBody>
      </p:sp>
      <p:sp>
        <p:nvSpPr>
          <p:cNvPr id="17434" name="Text Box 26">
            <a:extLst>
              <a:ext uri="{FF2B5EF4-FFF2-40B4-BE49-F238E27FC236}">
                <a16:creationId xmlns:a16="http://schemas.microsoft.com/office/drawing/2014/main" id="{36E34DFF-DEFF-4C76-9FC8-0D2FBB1F116E}"/>
              </a:ext>
            </a:extLst>
          </p:cNvPr>
          <p:cNvSpPr txBox="1">
            <a:spLocks noChangeArrowheads="1"/>
          </p:cNvSpPr>
          <p:nvPr/>
        </p:nvSpPr>
        <p:spPr bwMode="auto">
          <a:xfrm>
            <a:off x="7070725" y="4418013"/>
            <a:ext cx="3349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400">
                <a:latin typeface="Calibri" panose="020F0502020204030204" pitchFamily="34" charset="0"/>
              </a:rPr>
              <a:t>1</a:t>
            </a:r>
          </a:p>
        </p:txBody>
      </p:sp>
      <p:sp>
        <p:nvSpPr>
          <p:cNvPr id="17435" name="Text Box 27">
            <a:extLst>
              <a:ext uri="{FF2B5EF4-FFF2-40B4-BE49-F238E27FC236}">
                <a16:creationId xmlns:a16="http://schemas.microsoft.com/office/drawing/2014/main" id="{EE09E4D8-B3DD-4B77-A16B-E23F3DD23290}"/>
              </a:ext>
            </a:extLst>
          </p:cNvPr>
          <p:cNvSpPr txBox="1">
            <a:spLocks noChangeArrowheads="1"/>
          </p:cNvSpPr>
          <p:nvPr/>
        </p:nvSpPr>
        <p:spPr bwMode="auto">
          <a:xfrm>
            <a:off x="2020888" y="5972175"/>
            <a:ext cx="3068637"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000">
                <a:latin typeface="Calibri" panose="020F0502020204030204" pitchFamily="34" charset="0"/>
              </a:rPr>
              <a:t>1.Exploited by architectures</a:t>
            </a:r>
          </a:p>
        </p:txBody>
      </p:sp>
      <p:sp>
        <p:nvSpPr>
          <p:cNvPr id="17436" name="Text Box 28">
            <a:extLst>
              <a:ext uri="{FF2B5EF4-FFF2-40B4-BE49-F238E27FC236}">
                <a16:creationId xmlns:a16="http://schemas.microsoft.com/office/drawing/2014/main" id="{FE00A37B-9D12-4F5A-8F05-0D950D406820}"/>
              </a:ext>
            </a:extLst>
          </p:cNvPr>
          <p:cNvSpPr txBox="1">
            <a:spLocks noChangeArrowheads="1"/>
          </p:cNvSpPr>
          <p:nvPr/>
        </p:nvSpPr>
        <p:spPr bwMode="auto">
          <a:xfrm>
            <a:off x="2032000" y="6323013"/>
            <a:ext cx="46609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2000">
                <a:latin typeface="Calibri" panose="020F0502020204030204" pitchFamily="34" charset="0"/>
              </a:rPr>
              <a:t>2.Exploited by means of  operating systems</a:t>
            </a:r>
          </a:p>
        </p:txBody>
      </p:sp>
      <p:sp>
        <p:nvSpPr>
          <p:cNvPr id="17437" name="Text Box 29">
            <a:extLst>
              <a:ext uri="{FF2B5EF4-FFF2-40B4-BE49-F238E27FC236}">
                <a16:creationId xmlns:a16="http://schemas.microsoft.com/office/drawing/2014/main" id="{ED113CAC-6F79-45E2-882E-E1744668EF60}"/>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GB" altLang="en-US" sz="4000">
                <a:latin typeface="Calibri" panose="020F0502020204030204" pitchFamily="34" charset="0"/>
              </a:rPr>
              <a:t>Available and utilized levels of functional parallelism</a:t>
            </a:r>
          </a:p>
        </p:txBody>
      </p:sp>
      <p:sp>
        <p:nvSpPr>
          <p:cNvPr id="17438" name="Line 30">
            <a:extLst>
              <a:ext uri="{FF2B5EF4-FFF2-40B4-BE49-F238E27FC236}">
                <a16:creationId xmlns:a16="http://schemas.microsoft.com/office/drawing/2014/main" id="{2C3BC1C7-AAD1-4315-8F57-BC893AC93FFA}"/>
              </a:ext>
            </a:extLst>
          </p:cNvPr>
          <p:cNvSpPr>
            <a:spLocks noChangeShapeType="1"/>
          </p:cNvSpPr>
          <p:nvPr/>
        </p:nvSpPr>
        <p:spPr bwMode="auto">
          <a:xfrm>
            <a:off x="990600" y="2667000"/>
            <a:ext cx="20574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9" name="Line 31">
            <a:extLst>
              <a:ext uri="{FF2B5EF4-FFF2-40B4-BE49-F238E27FC236}">
                <a16:creationId xmlns:a16="http://schemas.microsoft.com/office/drawing/2014/main" id="{95C1B53A-ECC2-40EE-B496-42C2D3967AF4}"/>
              </a:ext>
            </a:extLst>
          </p:cNvPr>
          <p:cNvSpPr>
            <a:spLocks noChangeShapeType="1"/>
          </p:cNvSpPr>
          <p:nvPr/>
        </p:nvSpPr>
        <p:spPr bwMode="auto">
          <a:xfrm>
            <a:off x="990600" y="3581400"/>
            <a:ext cx="20574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40" name="Line 32">
            <a:extLst>
              <a:ext uri="{FF2B5EF4-FFF2-40B4-BE49-F238E27FC236}">
                <a16:creationId xmlns:a16="http://schemas.microsoft.com/office/drawing/2014/main" id="{9556C386-912B-45F2-9985-1C3559CA9B49}"/>
              </a:ext>
            </a:extLst>
          </p:cNvPr>
          <p:cNvSpPr>
            <a:spLocks noChangeShapeType="1"/>
          </p:cNvSpPr>
          <p:nvPr/>
        </p:nvSpPr>
        <p:spPr bwMode="auto">
          <a:xfrm>
            <a:off x="990600" y="4343400"/>
            <a:ext cx="20574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41" name="Line 33">
            <a:extLst>
              <a:ext uri="{FF2B5EF4-FFF2-40B4-BE49-F238E27FC236}">
                <a16:creationId xmlns:a16="http://schemas.microsoft.com/office/drawing/2014/main" id="{6C057570-7AB7-4D2D-A3C3-991856E28D67}"/>
              </a:ext>
            </a:extLst>
          </p:cNvPr>
          <p:cNvSpPr>
            <a:spLocks noChangeShapeType="1"/>
          </p:cNvSpPr>
          <p:nvPr/>
        </p:nvSpPr>
        <p:spPr bwMode="auto">
          <a:xfrm>
            <a:off x="990600" y="5181600"/>
            <a:ext cx="20574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6732027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D3789668-0FC2-4EE9-B0F8-B152C242479A}" type="slidenum">
              <a:rPr lang="en-US" sz="1400" b="0" strike="noStrike" spc="-1">
                <a:solidFill>
                  <a:srgbClr val="000000"/>
                </a:solidFill>
                <a:latin typeface="Tahoma"/>
              </a:rPr>
              <a:t>6</a:t>
            </a:fld>
            <a:endParaRPr lang="en-US" sz="1400" b="0" strike="noStrike" spc="-1">
              <a:latin typeface="Arial"/>
            </a:endParaRPr>
          </a:p>
        </p:txBody>
      </p:sp>
      <p:sp>
        <p:nvSpPr>
          <p:cNvPr id="152"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Effect of this Dramatic Growth</a:t>
            </a:r>
            <a:endParaRPr lang="en-US" sz="3200" b="0" strike="noStrike" spc="-1">
              <a:latin typeface="Arial"/>
            </a:endParaRPr>
          </a:p>
        </p:txBody>
      </p:sp>
      <p:sp>
        <p:nvSpPr>
          <p:cNvPr id="153" name="CustomShape 3"/>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0" strike="noStrike" spc="-1">
                <a:solidFill>
                  <a:srgbClr val="000000"/>
                </a:solidFill>
                <a:latin typeface="Times New Roman"/>
              </a:rPr>
              <a:t>Significant </a:t>
            </a:r>
            <a:r>
              <a:rPr lang="en-US" sz="2400" b="0" strike="noStrike" spc="-1">
                <a:solidFill>
                  <a:srgbClr val="FF0000"/>
                </a:solidFill>
                <a:latin typeface="Times New Roman"/>
              </a:rPr>
              <a:t>enhancement of the capability </a:t>
            </a:r>
            <a:endParaRPr lang="en-US" sz="2400" b="0" strike="noStrike" spc="-1">
              <a:latin typeface="Arial"/>
            </a:endParaRPr>
          </a:p>
          <a:p>
            <a:pPr indent="-216000">
              <a:lnSpc>
                <a:spcPct val="100000"/>
              </a:lnSpc>
              <a:buClr>
                <a:srgbClr val="000000"/>
              </a:buClr>
              <a:buSzPct val="60000"/>
              <a:buFont typeface="Wingdings" charset="2"/>
              <a:buChar char=""/>
            </a:pPr>
            <a:r>
              <a:rPr lang="en-US" sz="2400" b="0" strike="noStrike" spc="-1">
                <a:solidFill>
                  <a:srgbClr val="FF0000"/>
                </a:solidFill>
                <a:latin typeface="Times New Roman"/>
              </a:rPr>
              <a:t>available to computer user</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Example: a today’s $500 PC has more performance, more main memory, and more disk storage than a $1 million computer in 1985</a:t>
            </a:r>
            <a:endParaRPr lang="en-US" sz="2400" b="0" strike="noStrike" spc="-1">
              <a:latin typeface="Arial"/>
            </a:endParaRPr>
          </a:p>
          <a:p>
            <a:pPr indent="-216000">
              <a:lnSpc>
                <a:spcPct val="100000"/>
              </a:lnSpc>
              <a:buClr>
                <a:srgbClr val="000000"/>
              </a:buClr>
              <a:buSzPct val="60000"/>
              <a:buFont typeface="Wingdings" charset="2"/>
              <a:buChar char=""/>
            </a:pPr>
            <a:r>
              <a:rPr lang="en-US" sz="2400" b="0" strike="noStrike" spc="-1">
                <a:solidFill>
                  <a:srgbClr val="000000"/>
                </a:solidFill>
                <a:latin typeface="Times New Roman"/>
              </a:rPr>
              <a:t>Microprocessor-based computers dominate</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Workstations and PCs have emerged as major products</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Minicomputers - replaced by servers </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Mainframes - replaced by multiprocessors</a:t>
            </a:r>
            <a:endParaRPr lang="en-US" sz="2400" b="0" strike="noStrike" spc="-1">
              <a:latin typeface="Arial"/>
            </a:endParaRPr>
          </a:p>
          <a:p>
            <a:pPr marL="457200" lvl="1" indent="-216000">
              <a:lnSpc>
                <a:spcPct val="100000"/>
              </a:lnSpc>
              <a:buClr>
                <a:srgbClr val="000000"/>
              </a:buClr>
              <a:buSzPct val="55000"/>
              <a:buFont typeface="Wingdings" charset="2"/>
              <a:buChar char=""/>
            </a:pPr>
            <a:r>
              <a:rPr lang="en-US" sz="2400" b="0" strike="noStrike" spc="-1">
                <a:solidFill>
                  <a:srgbClr val="000000"/>
                </a:solidFill>
                <a:latin typeface="Times New Roman"/>
              </a:rPr>
              <a:t>Supercomputers - replaced by   large arrays of microprocessors</a:t>
            </a:r>
            <a:endParaRPr lang="en-US" sz="2400" b="0" strike="noStrike" spc="-1">
              <a:latin typeface="Arial"/>
            </a:endParaRPr>
          </a:p>
        </p:txBody>
      </p:sp>
      <p:sp>
        <p:nvSpPr>
          <p:cNvPr id="154" name="TextShape 4"/>
          <p:cNvSpPr txBox="1"/>
          <p:nvPr/>
        </p:nvSpPr>
        <p:spPr>
          <a:xfrm>
            <a:off x="457200" y="6356520"/>
            <a:ext cx="2133360" cy="364680"/>
          </a:xfrm>
          <a:prstGeom prst="rect">
            <a:avLst/>
          </a:prstGeom>
          <a:noFill/>
          <a:ln>
            <a:noFill/>
          </a:ln>
        </p:spPr>
        <p:txBody>
          <a:bodyPr anchor="ctr"/>
          <a:lstStyle/>
          <a:p>
            <a:pPr>
              <a:lnSpc>
                <a:spcPct val="100000"/>
              </a:lnSpc>
            </a:pPr>
            <a:fld id="{695B900D-124A-42DE-9266-772AE13F2D59}"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5B783D1B-9437-48F9-AEE5-E0E3864B8BAF}"/>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GB" altLang="en-US" sz="4400">
                <a:latin typeface="Calibri" panose="020F0502020204030204" pitchFamily="34" charset="0"/>
              </a:rPr>
              <a:t>Utilization of functional parallelism</a:t>
            </a:r>
          </a:p>
        </p:txBody>
      </p:sp>
      <p:sp>
        <p:nvSpPr>
          <p:cNvPr id="18434" name="Text Box 2">
            <a:extLst>
              <a:ext uri="{FF2B5EF4-FFF2-40B4-BE49-F238E27FC236}">
                <a16:creationId xmlns:a16="http://schemas.microsoft.com/office/drawing/2014/main" id="{BF11B127-45E5-4A9F-87E0-C070117CCBB4}"/>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Available parallelism can be utilized by </a:t>
            </a:r>
          </a:p>
          <a:p>
            <a:pPr lvl="1" algn="just">
              <a:spcBef>
                <a:spcPts val="600"/>
              </a:spcBef>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Architecture: Capable of parallel instruction execution: </a:t>
            </a:r>
            <a:r>
              <a:rPr lang="en-GB" altLang="en-US" sz="2400" b="1">
                <a:latin typeface="Times New Roman" panose="02020603050405020304" pitchFamily="18" charset="0"/>
                <a:cs typeface="Times New Roman" panose="02020603050405020304" pitchFamily="18" charset="0"/>
              </a:rPr>
              <a:t>instruction-level parallel architectures </a:t>
            </a:r>
          </a:p>
          <a:p>
            <a:pPr lvl="1" algn="just">
              <a:spcBef>
                <a:spcPts val="600"/>
              </a:spcBef>
              <a:buFont typeface="Arial" panose="020B0604020202020204" pitchFamily="34" charset="0"/>
              <a:buChar char="•"/>
            </a:pPr>
            <a:r>
              <a:rPr lang="en-GB" altLang="en-US" sz="2400" b="1">
                <a:latin typeface="Times New Roman" panose="02020603050405020304" pitchFamily="18" charset="0"/>
                <a:cs typeface="Times New Roman" panose="02020603050405020304" pitchFamily="18" charset="0"/>
              </a:rPr>
              <a:t>Multi threaded Architecture and MIMD architecture</a:t>
            </a:r>
            <a:r>
              <a:rPr lang="en-GB" altLang="en-US" sz="2400">
                <a:latin typeface="Times New Roman" panose="02020603050405020304" pitchFamily="18" charset="0"/>
                <a:cs typeface="Times New Roman" panose="02020603050405020304" pitchFamily="18" charset="0"/>
              </a:rPr>
              <a:t>: Thread or the Process </a:t>
            </a:r>
          </a:p>
          <a:p>
            <a:pPr marL="342900">
              <a:spcBef>
                <a:spcPts val="600"/>
              </a:spcBef>
              <a:buClrTx/>
              <a:buFontTx/>
              <a:buNone/>
            </a:pPr>
            <a:r>
              <a:rPr lang="en-GB" altLang="en-US" sz="2400">
                <a:latin typeface="Times New Roman" panose="02020603050405020304" pitchFamily="18" charset="0"/>
                <a:cs typeface="Times New Roman" panose="02020603050405020304" pitchFamily="18" charset="0"/>
              </a:rPr>
              <a:t>              User level --- Multiprogramming, time sharing</a:t>
            </a:r>
          </a:p>
          <a:p>
            <a:pPr marL="342900">
              <a:spcBef>
                <a:spcPts val="600"/>
              </a:spcBef>
              <a:buClrTx/>
              <a:buFontTx/>
              <a:buNone/>
            </a:pPr>
            <a:r>
              <a:rPr lang="en-GB" altLang="en-US" sz="2400">
                <a:latin typeface="Times New Roman" panose="02020603050405020304" pitchFamily="18" charset="0"/>
                <a:cs typeface="Times New Roman" panose="02020603050405020304" pitchFamily="18" charset="0"/>
              </a:rPr>
              <a:t>              Process level --- Multitasking</a:t>
            </a:r>
          </a:p>
          <a:p>
            <a:pPr marL="342900">
              <a:spcBef>
                <a:spcPts val="600"/>
              </a:spcBef>
              <a:buClrTx/>
              <a:buFontTx/>
              <a:buNone/>
            </a:pPr>
            <a:r>
              <a:rPr lang="en-GB" altLang="en-US" sz="2400">
                <a:latin typeface="Times New Roman" panose="02020603050405020304" pitchFamily="18" charset="0"/>
                <a:cs typeface="Times New Roman" panose="02020603050405020304" pitchFamily="18" charset="0"/>
              </a:rPr>
              <a:t>              Thread level --- Multi-threading</a:t>
            </a:r>
          </a:p>
          <a:p>
            <a:pPr lvl="1" algn="just">
              <a:spcBef>
                <a:spcPts val="600"/>
              </a:spcBef>
              <a:buFont typeface="Arial" panose="020B0604020202020204" pitchFamily="34" charset="0"/>
              <a:buNone/>
            </a:pPr>
            <a:endParaRPr lang="en-GB"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8580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C6C4569A-73FF-47DE-AFCB-6D21EB5D1DFC}"/>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Shared Memory </a:t>
            </a:r>
            <a:r>
              <a:rPr lang="en-IN" altLang="en-US" sz="4400">
                <a:latin typeface="Calibri" panose="020F0502020204030204" pitchFamily="34" charset="0"/>
              </a:rPr>
              <a:t>Multiprocessors</a:t>
            </a:r>
          </a:p>
        </p:txBody>
      </p:sp>
      <p:sp>
        <p:nvSpPr>
          <p:cNvPr id="19458" name="Text Box 2">
            <a:extLst>
              <a:ext uri="{FF2B5EF4-FFF2-40B4-BE49-F238E27FC236}">
                <a16:creationId xmlns:a16="http://schemas.microsoft.com/office/drawing/2014/main" id="{8696F650-B0AB-4056-81A2-F956E14757EF}"/>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000000"/>
                </a:solidFill>
                <a:latin typeface="Arial" panose="020B0604020202020204" pitchFamily="34" charset="0"/>
                <a:ea typeface="Microsoft YaHei" panose="020B0503020204020204" pitchFamily="34" charset="-122"/>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000000"/>
                </a:solidFill>
                <a:latin typeface="Arial" panose="020B0604020202020204" pitchFamily="34" charset="0"/>
                <a:ea typeface="Microsoft YaHei" panose="020B0503020204020204" pitchFamily="34" charset="-122"/>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000000"/>
                </a:solidFill>
                <a:latin typeface="Arial" panose="020B0604020202020204" pitchFamily="34" charset="0"/>
                <a:ea typeface="Microsoft YaHei" panose="020B0503020204020204" pitchFamily="34" charset="-122"/>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000000"/>
                </a:solidFill>
                <a:latin typeface="Arial" panose="020B0604020202020204" pitchFamily="34" charset="0"/>
                <a:ea typeface="Microsoft YaHei" panose="020B0503020204020204" pitchFamily="34" charset="-122"/>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ClrTx/>
              <a:buFontTx/>
              <a:buNone/>
            </a:pPr>
            <a:r>
              <a:rPr lang="en-IN" altLang="en-US" sz="2400">
                <a:latin typeface="Times New Roman" panose="02020603050405020304" pitchFamily="18" charset="0"/>
                <a:cs typeface="Times New Roman" panose="02020603050405020304" pitchFamily="18" charset="0"/>
              </a:rPr>
              <a:t>Shared-memory multiprocessor models: </a:t>
            </a:r>
          </a:p>
          <a:p>
            <a:pPr marL="341313" indent="-339725">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uniformmemory-access (UMA) model, </a:t>
            </a:r>
          </a:p>
          <a:p>
            <a:pPr marL="341313" indent="-339725">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nonuniform-memory-access (NUMA) model, and</a:t>
            </a:r>
          </a:p>
          <a:p>
            <a:pPr marL="341313" indent="-339725">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cache-only memory architecture (COMA) model.</a:t>
            </a:r>
          </a:p>
        </p:txBody>
      </p:sp>
    </p:spTree>
    <p:extLst>
      <p:ext uri="{BB962C8B-B14F-4D97-AF65-F5344CB8AC3E}">
        <p14:creationId xmlns:p14="http://schemas.microsoft.com/office/powerpoint/2010/main" val="32667195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84C3841A-409D-4EE6-BD89-0ACC0C2BE9CE}"/>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4400" b="1">
                <a:latin typeface="Calibri" panose="020F0502020204030204" pitchFamily="34" charset="0"/>
              </a:rPr>
              <a:t>The UMA Model</a:t>
            </a:r>
          </a:p>
        </p:txBody>
      </p:sp>
      <p:pic>
        <p:nvPicPr>
          <p:cNvPr id="20482" name="Picture 2">
            <a:extLst>
              <a:ext uri="{FF2B5EF4-FFF2-40B4-BE49-F238E27FC236}">
                <a16:creationId xmlns:a16="http://schemas.microsoft.com/office/drawing/2014/main" id="{31ACB624-C3BD-44A5-ACAA-15644E00A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362700" cy="441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180513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3635CDC2-D477-4418-A5C5-20F948F868CD}"/>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4400" b="1">
                <a:latin typeface="Calibri" panose="020F0502020204030204" pitchFamily="34" charset="0"/>
              </a:rPr>
              <a:t>The UMA Model</a:t>
            </a:r>
          </a:p>
        </p:txBody>
      </p:sp>
      <p:sp>
        <p:nvSpPr>
          <p:cNvPr id="21506" name="Text Box 2">
            <a:extLst>
              <a:ext uri="{FF2B5EF4-FFF2-40B4-BE49-F238E27FC236}">
                <a16:creationId xmlns:a16="http://schemas.microsoft.com/office/drawing/2014/main" id="{E90B5C24-32A6-43FC-BA02-31EFA1CB6390}"/>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Physical memory is </a:t>
            </a:r>
            <a:r>
              <a:rPr lang="en-IN" altLang="en-US" sz="2400" b="1">
                <a:latin typeface="Times New Roman" panose="02020603050405020304" pitchFamily="18" charset="0"/>
                <a:cs typeface="Times New Roman" panose="02020603050405020304" pitchFamily="18" charset="0"/>
              </a:rPr>
              <a:t>uniformly</a:t>
            </a:r>
            <a:r>
              <a:rPr lang="en-IN" altLang="en-US" sz="2400">
                <a:latin typeface="Times New Roman" panose="02020603050405020304" pitchFamily="18" charset="0"/>
                <a:cs typeface="Times New Roman" panose="02020603050405020304" pitchFamily="18" charset="0"/>
              </a:rPr>
              <a:t> shared. </a:t>
            </a: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Uniform memory access. </a:t>
            </a: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Private cache. </a:t>
            </a:r>
          </a:p>
          <a:p>
            <a:pPr algn="just">
              <a:spcBef>
                <a:spcPts val="600"/>
              </a:spcBef>
              <a:buFont typeface="Arial" panose="020B0604020202020204" pitchFamily="34" charset="0"/>
              <a:buChar char="•"/>
            </a:pPr>
            <a:r>
              <a:rPr lang="en-IN" altLang="en-US" sz="2400" b="1">
                <a:latin typeface="Calibri" panose="020F0502020204030204" pitchFamily="34" charset="0"/>
              </a:rPr>
              <a:t>Tightly coupled </a:t>
            </a:r>
            <a:r>
              <a:rPr lang="en-IN" altLang="en-US" sz="2400">
                <a:latin typeface="Calibri" panose="020F0502020204030204" pitchFamily="34" charset="0"/>
              </a:rPr>
              <a:t>systems</a:t>
            </a:r>
          </a:p>
          <a:p>
            <a:pPr algn="just">
              <a:spcBef>
                <a:spcPts val="600"/>
              </a:spcBef>
              <a:buFont typeface="Arial" panose="020B0604020202020204" pitchFamily="34" charset="0"/>
              <a:buChar char="•"/>
            </a:pPr>
            <a:r>
              <a:rPr lang="en-IN" altLang="en-US" sz="2400">
                <a:latin typeface="Calibri" panose="020F0502020204030204" pitchFamily="34" charset="0"/>
              </a:rPr>
              <a:t>suitable for general-purpose and timesharing applications by </a:t>
            </a:r>
            <a:r>
              <a:rPr lang="en-IN" altLang="en-US" sz="2400" b="1">
                <a:latin typeface="Calibri" panose="020F0502020204030204" pitchFamily="34" charset="0"/>
              </a:rPr>
              <a:t>multiple users.</a:t>
            </a:r>
          </a:p>
          <a:p>
            <a:pPr algn="just">
              <a:spcBef>
                <a:spcPts val="600"/>
              </a:spcBef>
              <a:buFont typeface="Arial" panose="020B0604020202020204" pitchFamily="34" charset="0"/>
              <a:buChar char="•"/>
            </a:pPr>
            <a:r>
              <a:rPr lang="en-IN" altLang="en-US" sz="2400">
                <a:latin typeface="Calibri" panose="020F0502020204030204" pitchFamily="34" charset="0"/>
              </a:rPr>
              <a:t>Speed up the execution of </a:t>
            </a:r>
            <a:r>
              <a:rPr lang="en-IN" altLang="en-US" sz="2400" b="1">
                <a:latin typeface="Calibri" panose="020F0502020204030204" pitchFamily="34" charset="0"/>
              </a:rPr>
              <a:t>a time </a:t>
            </a:r>
            <a:r>
              <a:rPr lang="en-IN" altLang="en-US" sz="2400">
                <a:latin typeface="Calibri" panose="020F0502020204030204" pitchFamily="34" charset="0"/>
              </a:rPr>
              <a:t>critical applications.</a:t>
            </a:r>
          </a:p>
          <a:p>
            <a:pPr algn="just">
              <a:spcBef>
                <a:spcPts val="600"/>
              </a:spcBef>
              <a:buFont typeface="Arial" panose="020B0604020202020204" pitchFamily="34" charset="0"/>
              <a:buChar char="•"/>
            </a:pPr>
            <a:r>
              <a:rPr lang="en-IN" altLang="en-US" sz="2400">
                <a:latin typeface="Calibri" panose="020F0502020204030204" pitchFamily="34" charset="0"/>
              </a:rPr>
              <a:t>Synchronization and communication among processors are done through using </a:t>
            </a:r>
            <a:r>
              <a:rPr lang="en-IN" altLang="en-US" sz="2400" b="1">
                <a:latin typeface="Calibri" panose="020F0502020204030204" pitchFamily="34" charset="0"/>
              </a:rPr>
              <a:t>shared variables.</a:t>
            </a:r>
          </a:p>
        </p:txBody>
      </p:sp>
    </p:spTree>
    <p:extLst>
      <p:ext uri="{BB962C8B-B14F-4D97-AF65-F5344CB8AC3E}">
        <p14:creationId xmlns:p14="http://schemas.microsoft.com/office/powerpoint/2010/main" val="19789484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a:extLst>
              <a:ext uri="{FF2B5EF4-FFF2-40B4-BE49-F238E27FC236}">
                <a16:creationId xmlns:a16="http://schemas.microsoft.com/office/drawing/2014/main" id="{196CDF9D-44E4-477D-B188-177EABA379C1}"/>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 </a:t>
            </a:r>
          </a:p>
        </p:txBody>
      </p:sp>
      <p:sp>
        <p:nvSpPr>
          <p:cNvPr id="22530" name="Text Box 2">
            <a:extLst>
              <a:ext uri="{FF2B5EF4-FFF2-40B4-BE49-F238E27FC236}">
                <a16:creationId xmlns:a16="http://schemas.microsoft.com/office/drawing/2014/main" id="{C1FC97F2-2209-442F-BE9A-D8F06690533A}"/>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Font typeface="Arial" panose="020B0604020202020204" pitchFamily="34" charset="0"/>
              <a:buChar char="•"/>
            </a:pPr>
            <a:r>
              <a:rPr lang="en-US" altLang="en-US" sz="2400">
                <a:latin typeface="Calibri" panose="020F0502020204030204" pitchFamily="34" charset="0"/>
              </a:rPr>
              <a:t>Symmetric multiprocessor :Processor have equal access to all peripheral</a:t>
            </a:r>
          </a:p>
          <a:p>
            <a:pPr>
              <a:spcBef>
                <a:spcPts val="600"/>
              </a:spcBef>
              <a:buFont typeface="Arial" panose="020B0604020202020204" pitchFamily="34" charset="0"/>
              <a:buChar char="•"/>
            </a:pPr>
            <a:r>
              <a:rPr lang="en-US" altLang="en-US" sz="2400">
                <a:latin typeface="Calibri" panose="020F0502020204030204" pitchFamily="34" charset="0"/>
              </a:rPr>
              <a:t>Asymmetric  multiprocessor :Only one or subset processor are executive capable ,handle I/O. </a:t>
            </a:r>
          </a:p>
          <a:p>
            <a:pPr>
              <a:spcBef>
                <a:spcPts val="600"/>
              </a:spcBef>
              <a:buFont typeface="Arial" panose="020B0604020202020204" pitchFamily="34" charset="0"/>
              <a:buChar char="•"/>
            </a:pPr>
            <a:r>
              <a:rPr lang="en-US" altLang="en-US" sz="2400">
                <a:latin typeface="Calibri" panose="020F0502020204030204" pitchFamily="34" charset="0"/>
              </a:rPr>
              <a:t>  Remaining processor have no I/O capability: </a:t>
            </a:r>
            <a:r>
              <a:rPr lang="en-US" altLang="en-US" sz="2400" b="1">
                <a:latin typeface="Calibri" panose="020F0502020204030204" pitchFamily="34" charset="0"/>
              </a:rPr>
              <a:t>attached processor.</a:t>
            </a:r>
          </a:p>
        </p:txBody>
      </p:sp>
    </p:spTree>
    <p:extLst>
      <p:ext uri="{BB962C8B-B14F-4D97-AF65-F5344CB8AC3E}">
        <p14:creationId xmlns:p14="http://schemas.microsoft.com/office/powerpoint/2010/main" val="546068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a:extLst>
              <a:ext uri="{FF2B5EF4-FFF2-40B4-BE49-F238E27FC236}">
                <a16:creationId xmlns:a16="http://schemas.microsoft.com/office/drawing/2014/main" id="{86CA3E00-21D6-424E-BFC9-100CDD3D71E1}"/>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Non uniform memory access (NUMA)</a:t>
            </a:r>
          </a:p>
        </p:txBody>
      </p:sp>
      <p:sp>
        <p:nvSpPr>
          <p:cNvPr id="23554" name="Rectangle 2">
            <a:extLst>
              <a:ext uri="{FF2B5EF4-FFF2-40B4-BE49-F238E27FC236}">
                <a16:creationId xmlns:a16="http://schemas.microsoft.com/office/drawing/2014/main" id="{E6346846-161F-4060-A5C0-71E3D9BA874D}"/>
              </a:ext>
            </a:extLst>
          </p:cNvPr>
          <p:cNvSpPr>
            <a:spLocks noGrp="1" noChangeArrowheads="1"/>
          </p:cNvSpPr>
          <p:nvPr/>
        </p:nvSpPr>
        <p:spPr bwMode="auto">
          <a:xfrm>
            <a:off x="457200" y="1600200"/>
            <a:ext cx="8229600" cy="4525963"/>
          </a:xfrm>
          <a:prstGeom prst="rect">
            <a:avLst/>
          </a:prstGeom>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pic>
        <p:nvPicPr>
          <p:cNvPr id="23555" name="Picture 3">
            <a:extLst>
              <a:ext uri="{FF2B5EF4-FFF2-40B4-BE49-F238E27FC236}">
                <a16:creationId xmlns:a16="http://schemas.microsoft.com/office/drawing/2014/main" id="{9AF467F1-E32E-4A19-B3EE-D429DBC40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752600"/>
            <a:ext cx="8277225" cy="3924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073935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61C5BE90-86F5-42D9-A261-8472930C2875}"/>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r">
              <a:buClrTx/>
              <a:buFontTx/>
              <a:buNone/>
            </a:pPr>
            <a:fld id="{66FE67A2-8F3C-48F5-A4E8-E30B4AFBE3C8}" type="slidenum">
              <a:rPr lang="en-US" altLang="en-US" sz="1200">
                <a:solidFill>
                  <a:srgbClr val="898989"/>
                </a:solidFill>
                <a:latin typeface="Calibri" panose="020F0502020204030204" pitchFamily="34" charset="0"/>
              </a:rPr>
              <a:pPr algn="r">
                <a:buClrTx/>
                <a:buFontTx/>
                <a:buNone/>
              </a:pPr>
              <a:t>66</a:t>
            </a:fld>
            <a:endParaRPr lang="en-US" altLang="en-US" sz="1200">
              <a:solidFill>
                <a:srgbClr val="898989"/>
              </a:solidFill>
              <a:latin typeface="Calibri" panose="020F0502020204030204" pitchFamily="34" charset="0"/>
            </a:endParaRPr>
          </a:p>
        </p:txBody>
      </p:sp>
      <p:sp>
        <p:nvSpPr>
          <p:cNvPr id="24578" name="Text Box 2">
            <a:extLst>
              <a:ext uri="{FF2B5EF4-FFF2-40B4-BE49-F238E27FC236}">
                <a16:creationId xmlns:a16="http://schemas.microsoft.com/office/drawing/2014/main" id="{4B646328-6071-40C3-A9AF-0C3951261BC9}"/>
              </a:ext>
            </a:extLst>
          </p:cNvPr>
          <p:cNvSpPr txBox="1">
            <a:spLocks noChangeArrowheads="1"/>
          </p:cNvSpPr>
          <p:nvPr/>
        </p:nvSpPr>
        <p:spPr bwMode="auto">
          <a:xfrm>
            <a:off x="457200" y="274638"/>
            <a:ext cx="82296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000">
                <a:latin typeface="Calibri" panose="020F0502020204030204" pitchFamily="34" charset="0"/>
              </a:rPr>
              <a:t>Non uniform memory access (NUMA)</a:t>
            </a:r>
          </a:p>
        </p:txBody>
      </p:sp>
      <p:sp>
        <p:nvSpPr>
          <p:cNvPr id="24579" name="Text Box 3">
            <a:extLst>
              <a:ext uri="{FF2B5EF4-FFF2-40B4-BE49-F238E27FC236}">
                <a16:creationId xmlns:a16="http://schemas.microsoft.com/office/drawing/2014/main" id="{D98DB84C-91FF-4D98-ACF0-9232CADE7045}"/>
              </a:ext>
            </a:extLst>
          </p:cNvPr>
          <p:cNvSpPr txBox="1">
            <a:spLocks noChangeArrowheads="1"/>
          </p:cNvSpPr>
          <p:nvPr/>
        </p:nvSpPr>
        <p:spPr bwMode="auto">
          <a:xfrm>
            <a:off x="457200" y="1219200"/>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Do not allow uniform access to all shared memory locations.</a:t>
            </a:r>
          </a:p>
          <a:p>
            <a:pPr algn="just">
              <a:spcBef>
                <a:spcPts val="600"/>
              </a:spcBef>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Access time varies </a:t>
            </a:r>
            <a:r>
              <a:rPr lang="en-US" altLang="en-US" sz="2400">
                <a:latin typeface="Times New Roman" panose="02020603050405020304" pitchFamily="18" charset="0"/>
                <a:cs typeface="Times New Roman" panose="02020603050405020304" pitchFamily="18" charset="0"/>
              </a:rPr>
              <a:t>with location of memory word.</a:t>
            </a:r>
          </a:p>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This architecture still allows all processors to access all shared memory locations but in a</a:t>
            </a:r>
            <a:r>
              <a:rPr lang="en-US" altLang="en-US" sz="2400" b="1">
                <a:latin typeface="Times New Roman" panose="02020603050405020304" pitchFamily="18" charset="0"/>
                <a:cs typeface="Times New Roman" panose="02020603050405020304" pitchFamily="18" charset="0"/>
              </a:rPr>
              <a:t> non uniform </a:t>
            </a:r>
            <a:r>
              <a:rPr lang="en-US" altLang="en-US" sz="2400">
                <a:latin typeface="Times New Roman" panose="02020603050405020304" pitchFamily="18" charset="0"/>
                <a:cs typeface="Times New Roman" panose="02020603050405020304" pitchFamily="18" charset="0"/>
              </a:rPr>
              <a:t>way.</a:t>
            </a:r>
          </a:p>
          <a:p>
            <a:pPr algn="just">
              <a:spcBef>
                <a:spcPts val="600"/>
              </a:spcBef>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Shared memory </a:t>
            </a:r>
            <a:r>
              <a:rPr lang="en-US" altLang="en-US" sz="2400">
                <a:latin typeface="Times New Roman" panose="02020603050405020304" pitchFamily="18" charset="0"/>
                <a:cs typeface="Times New Roman" panose="02020603050405020304" pitchFamily="18" charset="0"/>
              </a:rPr>
              <a:t>physically distributed to all processors.</a:t>
            </a:r>
          </a:p>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Each </a:t>
            </a:r>
            <a:r>
              <a:rPr lang="en-US" altLang="en-US" sz="2400" b="1">
                <a:latin typeface="Times New Roman" panose="02020603050405020304" pitchFamily="18" charset="0"/>
                <a:cs typeface="Times New Roman" panose="02020603050405020304" pitchFamily="18" charset="0"/>
              </a:rPr>
              <a:t>processor can access its local shared memory </a:t>
            </a:r>
            <a:r>
              <a:rPr lang="en-US" altLang="en-US" sz="2400">
                <a:latin typeface="Times New Roman" panose="02020603050405020304" pitchFamily="18" charset="0"/>
                <a:cs typeface="Times New Roman" panose="02020603050405020304" pitchFamily="18" charset="0"/>
              </a:rPr>
              <a:t>more quickly than the other memory modules not next to it.</a:t>
            </a:r>
          </a:p>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Collection of all local memories: </a:t>
            </a:r>
            <a:r>
              <a:rPr lang="en-US" altLang="en-US" sz="2400" b="1">
                <a:latin typeface="Times New Roman" panose="02020603050405020304" pitchFamily="18" charset="0"/>
                <a:cs typeface="Times New Roman" panose="02020603050405020304" pitchFamily="18" charset="0"/>
              </a:rPr>
              <a:t>Global address space</a:t>
            </a:r>
          </a:p>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Three memory access pattern: a)local memory access</a:t>
            </a:r>
          </a:p>
          <a:p>
            <a:pPr marL="342900" algn="just">
              <a:spcBef>
                <a:spcPts val="600"/>
              </a:spcBef>
              <a:buClrTx/>
              <a:buFontTx/>
              <a:buNone/>
            </a:pPr>
            <a:r>
              <a:rPr lang="en-US" altLang="en-US" sz="2400">
                <a:latin typeface="Times New Roman" panose="02020603050405020304" pitchFamily="18" charset="0"/>
                <a:cs typeface="Times New Roman" panose="02020603050405020304" pitchFamily="18" charset="0"/>
              </a:rPr>
              <a:t>                                                      b)global memory  access</a:t>
            </a:r>
          </a:p>
          <a:p>
            <a:pPr marL="342900" algn="just">
              <a:spcBef>
                <a:spcPts val="600"/>
              </a:spcBef>
              <a:buClrTx/>
              <a:buFontTx/>
              <a:buNone/>
            </a:pPr>
            <a:r>
              <a:rPr lang="en-US" altLang="en-US" sz="2400">
                <a:latin typeface="Times New Roman" panose="02020603050405020304" pitchFamily="18" charset="0"/>
                <a:cs typeface="Times New Roman" panose="02020603050405020304" pitchFamily="18" charset="0"/>
              </a:rPr>
              <a:t>                                                      c)remote memory access</a:t>
            </a:r>
          </a:p>
          <a:p>
            <a:pPr marL="342900" algn="just">
              <a:spcBef>
                <a:spcPts val="600"/>
              </a:spcBef>
              <a:buClrTx/>
              <a:buFontTx/>
              <a:buNone/>
            </a:pP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14435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a:extLst>
              <a:ext uri="{FF2B5EF4-FFF2-40B4-BE49-F238E27FC236}">
                <a16:creationId xmlns:a16="http://schemas.microsoft.com/office/drawing/2014/main" id="{CA628D22-A2F1-4CCB-B61A-A5CC45B04449}"/>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 </a:t>
            </a:r>
          </a:p>
        </p:txBody>
      </p:sp>
      <p:sp>
        <p:nvSpPr>
          <p:cNvPr id="25602" name="Text Box 2">
            <a:extLst>
              <a:ext uri="{FF2B5EF4-FFF2-40B4-BE49-F238E27FC236}">
                <a16:creationId xmlns:a16="http://schemas.microsoft.com/office/drawing/2014/main" id="{026DF9C0-C7E4-46CF-999D-ADD6DA01D05B}"/>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Access of remote memory attached to processor takes longer time due to interconnected network.</a:t>
            </a:r>
          </a:p>
          <a:p>
            <a:pPr>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Processor divided into several cluster.</a:t>
            </a:r>
          </a:p>
          <a:p>
            <a:pPr>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Cluster connected to </a:t>
            </a:r>
            <a:r>
              <a:rPr lang="en-US" altLang="en-US" sz="2400" b="1">
                <a:latin typeface="Times New Roman" panose="02020603050405020304" pitchFamily="18" charset="0"/>
                <a:cs typeface="Times New Roman" panose="02020603050405020304" pitchFamily="18" charset="0"/>
              </a:rPr>
              <a:t>global memory modules</a:t>
            </a:r>
            <a:r>
              <a:rPr lang="en-US" altLang="en-US" sz="2400">
                <a:latin typeface="Times New Roman" panose="02020603050405020304" pitchFamily="18" charset="0"/>
                <a:cs typeface="Times New Roman" panose="02020603050405020304" pitchFamily="18" charset="0"/>
              </a:rPr>
              <a:t>.</a:t>
            </a:r>
          </a:p>
          <a:p>
            <a:pPr>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Processor with same cluster can access cluster shared memory modules.</a:t>
            </a:r>
          </a:p>
          <a:p>
            <a:pPr>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Access time to cluster memory is shorter than global memory.</a:t>
            </a:r>
          </a:p>
        </p:txBody>
      </p:sp>
    </p:spTree>
    <p:extLst>
      <p:ext uri="{BB962C8B-B14F-4D97-AF65-F5344CB8AC3E}">
        <p14:creationId xmlns:p14="http://schemas.microsoft.com/office/powerpoint/2010/main" val="41445821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id="{8B49B802-84CF-4738-904F-9084986AFCF5}"/>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The COMA model</a:t>
            </a:r>
            <a:br>
              <a:rPr lang="en-US" altLang="en-US" sz="4400">
                <a:latin typeface="Calibri" panose="020F0502020204030204" pitchFamily="34" charset="0"/>
              </a:rPr>
            </a:br>
            <a:r>
              <a:rPr lang="en-US" altLang="en-US" sz="2400">
                <a:latin typeface="Calibri" panose="020F0502020204030204" pitchFamily="34" charset="0"/>
              </a:rPr>
              <a:t>Cache Only Memory Model</a:t>
            </a:r>
          </a:p>
        </p:txBody>
      </p:sp>
      <p:grpSp>
        <p:nvGrpSpPr>
          <p:cNvPr id="26626" name="Group 2">
            <a:extLst>
              <a:ext uri="{FF2B5EF4-FFF2-40B4-BE49-F238E27FC236}">
                <a16:creationId xmlns:a16="http://schemas.microsoft.com/office/drawing/2014/main" id="{903BDA59-CBC5-43F6-A480-1D527E6B61A6}"/>
              </a:ext>
            </a:extLst>
          </p:cNvPr>
          <p:cNvGrpSpPr>
            <a:grpSpLocks/>
          </p:cNvGrpSpPr>
          <p:nvPr/>
        </p:nvGrpSpPr>
        <p:grpSpPr bwMode="auto">
          <a:xfrm>
            <a:off x="457200" y="2320925"/>
            <a:ext cx="6018213" cy="4154488"/>
            <a:chOff x="288" y="1462"/>
            <a:chExt cx="3791" cy="2617"/>
          </a:xfrm>
        </p:grpSpPr>
        <p:sp>
          <p:nvSpPr>
            <p:cNvPr id="26627" name="Rectangle 3">
              <a:extLst>
                <a:ext uri="{FF2B5EF4-FFF2-40B4-BE49-F238E27FC236}">
                  <a16:creationId xmlns:a16="http://schemas.microsoft.com/office/drawing/2014/main" id="{7F477DF2-9E3D-4021-8930-1E3C4E13FA7D}"/>
                </a:ext>
              </a:extLst>
            </p:cNvPr>
            <p:cNvSpPr>
              <a:spLocks noChangeArrowheads="1"/>
            </p:cNvSpPr>
            <p:nvPr/>
          </p:nvSpPr>
          <p:spPr bwMode="auto">
            <a:xfrm>
              <a:off x="288" y="1462"/>
              <a:ext cx="3695" cy="623"/>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Interconnection Network</a:t>
              </a:r>
            </a:p>
          </p:txBody>
        </p:sp>
        <p:grpSp>
          <p:nvGrpSpPr>
            <p:cNvPr id="26628" name="Group 4">
              <a:extLst>
                <a:ext uri="{FF2B5EF4-FFF2-40B4-BE49-F238E27FC236}">
                  <a16:creationId xmlns:a16="http://schemas.microsoft.com/office/drawing/2014/main" id="{1E458591-E9A0-4262-B32C-BA4D553B6C1F}"/>
                </a:ext>
              </a:extLst>
            </p:cNvPr>
            <p:cNvGrpSpPr>
              <a:grpSpLocks/>
            </p:cNvGrpSpPr>
            <p:nvPr/>
          </p:nvGrpSpPr>
          <p:grpSpPr bwMode="auto">
            <a:xfrm>
              <a:off x="288" y="2077"/>
              <a:ext cx="815" cy="1993"/>
              <a:chOff x="288" y="2077"/>
              <a:chExt cx="815" cy="1993"/>
            </a:xfrm>
          </p:grpSpPr>
          <p:grpSp>
            <p:nvGrpSpPr>
              <p:cNvPr id="26629" name="Group 5">
                <a:extLst>
                  <a:ext uri="{FF2B5EF4-FFF2-40B4-BE49-F238E27FC236}">
                    <a16:creationId xmlns:a16="http://schemas.microsoft.com/office/drawing/2014/main" id="{73C26879-5454-4C59-906D-25E492A784DB}"/>
                  </a:ext>
                </a:extLst>
              </p:cNvPr>
              <p:cNvGrpSpPr>
                <a:grpSpLocks/>
              </p:cNvGrpSpPr>
              <p:nvPr/>
            </p:nvGrpSpPr>
            <p:grpSpPr bwMode="auto">
              <a:xfrm>
                <a:off x="288" y="2488"/>
                <a:ext cx="815" cy="1583"/>
                <a:chOff x="288" y="2488"/>
                <a:chExt cx="815" cy="1583"/>
              </a:xfrm>
            </p:grpSpPr>
            <p:sp>
              <p:nvSpPr>
                <p:cNvPr id="26630" name="Rectangle 6">
                  <a:extLst>
                    <a:ext uri="{FF2B5EF4-FFF2-40B4-BE49-F238E27FC236}">
                      <a16:creationId xmlns:a16="http://schemas.microsoft.com/office/drawing/2014/main" id="{7D7572F6-C5F0-44A8-8C38-D40CDA2B9721}"/>
                    </a:ext>
                  </a:extLst>
                </p:cNvPr>
                <p:cNvSpPr>
                  <a:spLocks noChangeArrowheads="1"/>
                </p:cNvSpPr>
                <p:nvPr/>
              </p:nvSpPr>
              <p:spPr bwMode="auto">
                <a:xfrm>
                  <a:off x="432" y="2680"/>
                  <a:ext cx="575" cy="287"/>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D</a:t>
                  </a:r>
                </a:p>
              </p:txBody>
            </p:sp>
            <p:sp>
              <p:nvSpPr>
                <p:cNvPr id="26631" name="Rectangle 7">
                  <a:extLst>
                    <a:ext uri="{FF2B5EF4-FFF2-40B4-BE49-F238E27FC236}">
                      <a16:creationId xmlns:a16="http://schemas.microsoft.com/office/drawing/2014/main" id="{E53CEFD1-885B-4BE1-91BB-50E15E289CA9}"/>
                    </a:ext>
                  </a:extLst>
                </p:cNvPr>
                <p:cNvSpPr>
                  <a:spLocks noChangeArrowheads="1"/>
                </p:cNvSpPr>
                <p:nvPr/>
              </p:nvSpPr>
              <p:spPr bwMode="auto">
                <a:xfrm>
                  <a:off x="432" y="3160"/>
                  <a:ext cx="575" cy="287"/>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C</a:t>
                  </a:r>
                </a:p>
              </p:txBody>
            </p:sp>
            <p:sp>
              <p:nvSpPr>
                <p:cNvPr id="26632" name="Rectangle 8">
                  <a:extLst>
                    <a:ext uri="{FF2B5EF4-FFF2-40B4-BE49-F238E27FC236}">
                      <a16:creationId xmlns:a16="http://schemas.microsoft.com/office/drawing/2014/main" id="{1C3C633C-2EC9-4298-B40D-45569BA935DE}"/>
                    </a:ext>
                  </a:extLst>
                </p:cNvPr>
                <p:cNvSpPr>
                  <a:spLocks noChangeArrowheads="1"/>
                </p:cNvSpPr>
                <p:nvPr/>
              </p:nvSpPr>
              <p:spPr bwMode="auto">
                <a:xfrm>
                  <a:off x="432" y="3640"/>
                  <a:ext cx="575" cy="287"/>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P</a:t>
                  </a:r>
                </a:p>
              </p:txBody>
            </p:sp>
            <p:sp>
              <p:nvSpPr>
                <p:cNvPr id="26633" name="Line 9">
                  <a:extLst>
                    <a:ext uri="{FF2B5EF4-FFF2-40B4-BE49-F238E27FC236}">
                      <a16:creationId xmlns:a16="http://schemas.microsoft.com/office/drawing/2014/main" id="{5DFE2067-6F10-4925-A872-9EA13446BDBF}"/>
                    </a:ext>
                  </a:extLst>
                </p:cNvPr>
                <p:cNvSpPr>
                  <a:spLocks noChangeShapeType="1"/>
                </p:cNvSpPr>
                <p:nvPr/>
              </p:nvSpPr>
              <p:spPr bwMode="auto">
                <a:xfrm flipH="1">
                  <a:off x="718" y="2969"/>
                  <a:ext cx="3" cy="191"/>
                </a:xfrm>
                <a:prstGeom prst="line">
                  <a:avLst/>
                </a:prstGeom>
                <a:noFill/>
                <a:ln w="93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4" name="Line 10">
                  <a:extLst>
                    <a:ext uri="{FF2B5EF4-FFF2-40B4-BE49-F238E27FC236}">
                      <a16:creationId xmlns:a16="http://schemas.microsoft.com/office/drawing/2014/main" id="{BE9F73A9-BB81-48A3-87A4-209425AEF122}"/>
                    </a:ext>
                  </a:extLst>
                </p:cNvPr>
                <p:cNvSpPr>
                  <a:spLocks noChangeShapeType="1"/>
                </p:cNvSpPr>
                <p:nvPr/>
              </p:nvSpPr>
              <p:spPr bwMode="auto">
                <a:xfrm flipH="1">
                  <a:off x="718" y="3449"/>
                  <a:ext cx="3" cy="191"/>
                </a:xfrm>
                <a:prstGeom prst="line">
                  <a:avLst/>
                </a:prstGeom>
                <a:noFill/>
                <a:ln w="93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5" name="Rectangle 11">
                  <a:extLst>
                    <a:ext uri="{FF2B5EF4-FFF2-40B4-BE49-F238E27FC236}">
                      <a16:creationId xmlns:a16="http://schemas.microsoft.com/office/drawing/2014/main" id="{882F8C79-9FD0-439A-B979-F9358EECC667}"/>
                    </a:ext>
                  </a:extLst>
                </p:cNvPr>
                <p:cNvSpPr>
                  <a:spLocks noChangeArrowheads="1"/>
                </p:cNvSpPr>
                <p:nvPr/>
              </p:nvSpPr>
              <p:spPr bwMode="auto">
                <a:xfrm>
                  <a:off x="288" y="2488"/>
                  <a:ext cx="815" cy="1583"/>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6636" name="Line 12">
                <a:extLst>
                  <a:ext uri="{FF2B5EF4-FFF2-40B4-BE49-F238E27FC236}">
                    <a16:creationId xmlns:a16="http://schemas.microsoft.com/office/drawing/2014/main" id="{34905E91-82E5-4A8C-A0FD-66EBCE0354E2}"/>
                  </a:ext>
                </a:extLst>
              </p:cNvPr>
              <p:cNvSpPr>
                <a:spLocks noChangeShapeType="1"/>
              </p:cNvSpPr>
              <p:nvPr/>
            </p:nvSpPr>
            <p:spPr bwMode="auto">
              <a:xfrm flipH="1">
                <a:off x="685" y="2077"/>
                <a:ext cx="2" cy="431"/>
              </a:xfrm>
              <a:prstGeom prst="line">
                <a:avLst/>
              </a:prstGeom>
              <a:noFill/>
              <a:ln w="93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26637" name="Group 13">
              <a:extLst>
                <a:ext uri="{FF2B5EF4-FFF2-40B4-BE49-F238E27FC236}">
                  <a16:creationId xmlns:a16="http://schemas.microsoft.com/office/drawing/2014/main" id="{66A40E32-3BD6-4930-94E2-1E47C9AEA07E}"/>
                </a:ext>
              </a:extLst>
            </p:cNvPr>
            <p:cNvGrpSpPr>
              <a:grpSpLocks/>
            </p:cNvGrpSpPr>
            <p:nvPr/>
          </p:nvGrpSpPr>
          <p:grpSpPr bwMode="auto">
            <a:xfrm>
              <a:off x="1296" y="2077"/>
              <a:ext cx="815" cy="1993"/>
              <a:chOff x="1296" y="2077"/>
              <a:chExt cx="815" cy="1993"/>
            </a:xfrm>
          </p:grpSpPr>
          <p:grpSp>
            <p:nvGrpSpPr>
              <p:cNvPr id="26638" name="Group 14">
                <a:extLst>
                  <a:ext uri="{FF2B5EF4-FFF2-40B4-BE49-F238E27FC236}">
                    <a16:creationId xmlns:a16="http://schemas.microsoft.com/office/drawing/2014/main" id="{9F79D4A2-8BC0-4542-96C4-FE2298C0B00C}"/>
                  </a:ext>
                </a:extLst>
              </p:cNvPr>
              <p:cNvGrpSpPr>
                <a:grpSpLocks/>
              </p:cNvGrpSpPr>
              <p:nvPr/>
            </p:nvGrpSpPr>
            <p:grpSpPr bwMode="auto">
              <a:xfrm>
                <a:off x="1296" y="2488"/>
                <a:ext cx="815" cy="1583"/>
                <a:chOff x="1296" y="2488"/>
                <a:chExt cx="815" cy="1583"/>
              </a:xfrm>
            </p:grpSpPr>
            <p:sp>
              <p:nvSpPr>
                <p:cNvPr id="26639" name="Rectangle 15">
                  <a:extLst>
                    <a:ext uri="{FF2B5EF4-FFF2-40B4-BE49-F238E27FC236}">
                      <a16:creationId xmlns:a16="http://schemas.microsoft.com/office/drawing/2014/main" id="{DFCB6C62-E270-4D7E-9526-FE339A600AD0}"/>
                    </a:ext>
                  </a:extLst>
                </p:cNvPr>
                <p:cNvSpPr>
                  <a:spLocks noChangeArrowheads="1"/>
                </p:cNvSpPr>
                <p:nvPr/>
              </p:nvSpPr>
              <p:spPr bwMode="auto">
                <a:xfrm>
                  <a:off x="1440" y="2680"/>
                  <a:ext cx="575" cy="287"/>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D</a:t>
                  </a:r>
                </a:p>
              </p:txBody>
            </p:sp>
            <p:sp>
              <p:nvSpPr>
                <p:cNvPr id="26640" name="Rectangle 16">
                  <a:extLst>
                    <a:ext uri="{FF2B5EF4-FFF2-40B4-BE49-F238E27FC236}">
                      <a16:creationId xmlns:a16="http://schemas.microsoft.com/office/drawing/2014/main" id="{DA1619A6-F085-4736-9C01-E3AE53AB20EE}"/>
                    </a:ext>
                  </a:extLst>
                </p:cNvPr>
                <p:cNvSpPr>
                  <a:spLocks noChangeArrowheads="1"/>
                </p:cNvSpPr>
                <p:nvPr/>
              </p:nvSpPr>
              <p:spPr bwMode="auto">
                <a:xfrm>
                  <a:off x="1440" y="3160"/>
                  <a:ext cx="575" cy="287"/>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C</a:t>
                  </a:r>
                </a:p>
              </p:txBody>
            </p:sp>
            <p:sp>
              <p:nvSpPr>
                <p:cNvPr id="26641" name="Rectangle 17">
                  <a:extLst>
                    <a:ext uri="{FF2B5EF4-FFF2-40B4-BE49-F238E27FC236}">
                      <a16:creationId xmlns:a16="http://schemas.microsoft.com/office/drawing/2014/main" id="{69DD5125-BD6A-49F2-A255-02B689AF0420}"/>
                    </a:ext>
                  </a:extLst>
                </p:cNvPr>
                <p:cNvSpPr>
                  <a:spLocks noChangeArrowheads="1"/>
                </p:cNvSpPr>
                <p:nvPr/>
              </p:nvSpPr>
              <p:spPr bwMode="auto">
                <a:xfrm>
                  <a:off x="1440" y="3640"/>
                  <a:ext cx="575" cy="287"/>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P</a:t>
                  </a:r>
                </a:p>
              </p:txBody>
            </p:sp>
            <p:sp>
              <p:nvSpPr>
                <p:cNvPr id="26642" name="Line 18">
                  <a:extLst>
                    <a:ext uri="{FF2B5EF4-FFF2-40B4-BE49-F238E27FC236}">
                      <a16:creationId xmlns:a16="http://schemas.microsoft.com/office/drawing/2014/main" id="{13623A55-1DBA-452D-ACAB-1AE342EC61B1}"/>
                    </a:ext>
                  </a:extLst>
                </p:cNvPr>
                <p:cNvSpPr>
                  <a:spLocks noChangeShapeType="1"/>
                </p:cNvSpPr>
                <p:nvPr/>
              </p:nvSpPr>
              <p:spPr bwMode="auto">
                <a:xfrm flipH="1">
                  <a:off x="1726" y="2969"/>
                  <a:ext cx="3" cy="191"/>
                </a:xfrm>
                <a:prstGeom prst="line">
                  <a:avLst/>
                </a:prstGeom>
                <a:noFill/>
                <a:ln w="93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43" name="Line 19">
                  <a:extLst>
                    <a:ext uri="{FF2B5EF4-FFF2-40B4-BE49-F238E27FC236}">
                      <a16:creationId xmlns:a16="http://schemas.microsoft.com/office/drawing/2014/main" id="{031DE0F7-5FBD-434D-8E6B-3F2FCE56B572}"/>
                    </a:ext>
                  </a:extLst>
                </p:cNvPr>
                <p:cNvSpPr>
                  <a:spLocks noChangeShapeType="1"/>
                </p:cNvSpPr>
                <p:nvPr/>
              </p:nvSpPr>
              <p:spPr bwMode="auto">
                <a:xfrm flipH="1">
                  <a:off x="1726" y="3449"/>
                  <a:ext cx="3" cy="191"/>
                </a:xfrm>
                <a:prstGeom prst="line">
                  <a:avLst/>
                </a:prstGeom>
                <a:noFill/>
                <a:ln w="93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44" name="Rectangle 20">
                  <a:extLst>
                    <a:ext uri="{FF2B5EF4-FFF2-40B4-BE49-F238E27FC236}">
                      <a16:creationId xmlns:a16="http://schemas.microsoft.com/office/drawing/2014/main" id="{BDFAFAB9-26BF-425D-8862-9F6050E7DD7F}"/>
                    </a:ext>
                  </a:extLst>
                </p:cNvPr>
                <p:cNvSpPr>
                  <a:spLocks noChangeArrowheads="1"/>
                </p:cNvSpPr>
                <p:nvPr/>
              </p:nvSpPr>
              <p:spPr bwMode="auto">
                <a:xfrm>
                  <a:off x="1296" y="2488"/>
                  <a:ext cx="815" cy="1583"/>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6645" name="Line 21">
                <a:extLst>
                  <a:ext uri="{FF2B5EF4-FFF2-40B4-BE49-F238E27FC236}">
                    <a16:creationId xmlns:a16="http://schemas.microsoft.com/office/drawing/2014/main" id="{18B495FB-8D4F-4B3D-9586-A0AC0978C92F}"/>
                  </a:ext>
                </a:extLst>
              </p:cNvPr>
              <p:cNvSpPr>
                <a:spLocks noChangeShapeType="1"/>
              </p:cNvSpPr>
              <p:nvPr/>
            </p:nvSpPr>
            <p:spPr bwMode="auto">
              <a:xfrm flipH="1">
                <a:off x="1693" y="2077"/>
                <a:ext cx="2" cy="431"/>
              </a:xfrm>
              <a:prstGeom prst="line">
                <a:avLst/>
              </a:prstGeom>
              <a:noFill/>
              <a:ln w="93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26646" name="Group 22">
              <a:extLst>
                <a:ext uri="{FF2B5EF4-FFF2-40B4-BE49-F238E27FC236}">
                  <a16:creationId xmlns:a16="http://schemas.microsoft.com/office/drawing/2014/main" id="{FCCF15C8-C225-4DE8-8C3E-30DA4A7FCB5B}"/>
                </a:ext>
              </a:extLst>
            </p:cNvPr>
            <p:cNvGrpSpPr>
              <a:grpSpLocks/>
            </p:cNvGrpSpPr>
            <p:nvPr/>
          </p:nvGrpSpPr>
          <p:grpSpPr bwMode="auto">
            <a:xfrm>
              <a:off x="3264" y="2086"/>
              <a:ext cx="815" cy="1993"/>
              <a:chOff x="3264" y="2086"/>
              <a:chExt cx="815" cy="1993"/>
            </a:xfrm>
          </p:grpSpPr>
          <p:grpSp>
            <p:nvGrpSpPr>
              <p:cNvPr id="26647" name="Group 23">
                <a:extLst>
                  <a:ext uri="{FF2B5EF4-FFF2-40B4-BE49-F238E27FC236}">
                    <a16:creationId xmlns:a16="http://schemas.microsoft.com/office/drawing/2014/main" id="{FFB837D2-64EE-4A84-9035-FFA291490C35}"/>
                  </a:ext>
                </a:extLst>
              </p:cNvPr>
              <p:cNvGrpSpPr>
                <a:grpSpLocks/>
              </p:cNvGrpSpPr>
              <p:nvPr/>
            </p:nvGrpSpPr>
            <p:grpSpPr bwMode="auto">
              <a:xfrm>
                <a:off x="3264" y="2496"/>
                <a:ext cx="815" cy="1583"/>
                <a:chOff x="3264" y="2496"/>
                <a:chExt cx="815" cy="1583"/>
              </a:xfrm>
            </p:grpSpPr>
            <p:sp>
              <p:nvSpPr>
                <p:cNvPr id="26648" name="Rectangle 24">
                  <a:extLst>
                    <a:ext uri="{FF2B5EF4-FFF2-40B4-BE49-F238E27FC236}">
                      <a16:creationId xmlns:a16="http://schemas.microsoft.com/office/drawing/2014/main" id="{7F06334C-D5F8-4954-A831-39F3622D08FF}"/>
                    </a:ext>
                  </a:extLst>
                </p:cNvPr>
                <p:cNvSpPr>
                  <a:spLocks noChangeArrowheads="1"/>
                </p:cNvSpPr>
                <p:nvPr/>
              </p:nvSpPr>
              <p:spPr bwMode="auto">
                <a:xfrm>
                  <a:off x="3408" y="2688"/>
                  <a:ext cx="575" cy="287"/>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D</a:t>
                  </a:r>
                </a:p>
              </p:txBody>
            </p:sp>
            <p:sp>
              <p:nvSpPr>
                <p:cNvPr id="26649" name="Rectangle 25">
                  <a:extLst>
                    <a:ext uri="{FF2B5EF4-FFF2-40B4-BE49-F238E27FC236}">
                      <a16:creationId xmlns:a16="http://schemas.microsoft.com/office/drawing/2014/main" id="{4429824F-DD6E-4C50-AE82-171F8EAEB72A}"/>
                    </a:ext>
                  </a:extLst>
                </p:cNvPr>
                <p:cNvSpPr>
                  <a:spLocks noChangeArrowheads="1"/>
                </p:cNvSpPr>
                <p:nvPr/>
              </p:nvSpPr>
              <p:spPr bwMode="auto">
                <a:xfrm>
                  <a:off x="3408" y="3168"/>
                  <a:ext cx="575" cy="287"/>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C</a:t>
                  </a:r>
                </a:p>
              </p:txBody>
            </p:sp>
            <p:sp>
              <p:nvSpPr>
                <p:cNvPr id="26650" name="Rectangle 26">
                  <a:extLst>
                    <a:ext uri="{FF2B5EF4-FFF2-40B4-BE49-F238E27FC236}">
                      <a16:creationId xmlns:a16="http://schemas.microsoft.com/office/drawing/2014/main" id="{EC255F07-5C8A-4E1D-8697-F9CCAECE4712}"/>
                    </a:ext>
                  </a:extLst>
                </p:cNvPr>
                <p:cNvSpPr>
                  <a:spLocks noChangeArrowheads="1"/>
                </p:cNvSpPr>
                <p:nvPr/>
              </p:nvSpPr>
              <p:spPr bwMode="auto">
                <a:xfrm>
                  <a:off x="3408" y="3648"/>
                  <a:ext cx="575" cy="287"/>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P</a:t>
                  </a:r>
                </a:p>
              </p:txBody>
            </p:sp>
            <p:sp>
              <p:nvSpPr>
                <p:cNvPr id="26651" name="Line 27">
                  <a:extLst>
                    <a:ext uri="{FF2B5EF4-FFF2-40B4-BE49-F238E27FC236}">
                      <a16:creationId xmlns:a16="http://schemas.microsoft.com/office/drawing/2014/main" id="{2F0C0872-4D7D-4E75-AE4E-4ADCB986FE5B}"/>
                    </a:ext>
                  </a:extLst>
                </p:cNvPr>
                <p:cNvSpPr>
                  <a:spLocks noChangeShapeType="1"/>
                </p:cNvSpPr>
                <p:nvPr/>
              </p:nvSpPr>
              <p:spPr bwMode="auto">
                <a:xfrm flipH="1">
                  <a:off x="3694" y="2977"/>
                  <a:ext cx="3" cy="191"/>
                </a:xfrm>
                <a:prstGeom prst="line">
                  <a:avLst/>
                </a:prstGeom>
                <a:noFill/>
                <a:ln w="93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52" name="Line 28">
                  <a:extLst>
                    <a:ext uri="{FF2B5EF4-FFF2-40B4-BE49-F238E27FC236}">
                      <a16:creationId xmlns:a16="http://schemas.microsoft.com/office/drawing/2014/main" id="{051A6559-E665-4CB1-AC7A-BB677A9CEBA1}"/>
                    </a:ext>
                  </a:extLst>
                </p:cNvPr>
                <p:cNvSpPr>
                  <a:spLocks noChangeShapeType="1"/>
                </p:cNvSpPr>
                <p:nvPr/>
              </p:nvSpPr>
              <p:spPr bwMode="auto">
                <a:xfrm flipH="1">
                  <a:off x="3694" y="3457"/>
                  <a:ext cx="3" cy="191"/>
                </a:xfrm>
                <a:prstGeom prst="line">
                  <a:avLst/>
                </a:prstGeom>
                <a:noFill/>
                <a:ln w="93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53" name="Rectangle 29">
                  <a:extLst>
                    <a:ext uri="{FF2B5EF4-FFF2-40B4-BE49-F238E27FC236}">
                      <a16:creationId xmlns:a16="http://schemas.microsoft.com/office/drawing/2014/main" id="{228D6B39-CD96-4BCA-863C-31DB46C533AF}"/>
                    </a:ext>
                  </a:extLst>
                </p:cNvPr>
                <p:cNvSpPr>
                  <a:spLocks noChangeArrowheads="1"/>
                </p:cNvSpPr>
                <p:nvPr/>
              </p:nvSpPr>
              <p:spPr bwMode="auto">
                <a:xfrm>
                  <a:off x="3264" y="2496"/>
                  <a:ext cx="815" cy="1583"/>
                </a:xfrm>
                <a:prstGeom prst="rect">
                  <a:avLst/>
                </a:prstGeom>
                <a:noFill/>
                <a:ln w="25560" cap="sq">
                  <a:solidFill>
                    <a:srgbClr val="385D8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6654" name="Line 30">
                <a:extLst>
                  <a:ext uri="{FF2B5EF4-FFF2-40B4-BE49-F238E27FC236}">
                    <a16:creationId xmlns:a16="http://schemas.microsoft.com/office/drawing/2014/main" id="{9DDCF255-42C9-4268-9BEE-9D31F059C9DD}"/>
                  </a:ext>
                </a:extLst>
              </p:cNvPr>
              <p:cNvSpPr>
                <a:spLocks noChangeShapeType="1"/>
              </p:cNvSpPr>
              <p:nvPr/>
            </p:nvSpPr>
            <p:spPr bwMode="auto">
              <a:xfrm flipH="1">
                <a:off x="3661" y="2086"/>
                <a:ext cx="2" cy="431"/>
              </a:xfrm>
              <a:prstGeom prst="line">
                <a:avLst/>
              </a:prstGeom>
              <a:noFill/>
              <a:ln w="93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6655" name="Rectangle 31">
              <a:extLst>
                <a:ext uri="{FF2B5EF4-FFF2-40B4-BE49-F238E27FC236}">
                  <a16:creationId xmlns:a16="http://schemas.microsoft.com/office/drawing/2014/main" id="{338E0428-635D-40F7-80D1-C925C5DABA70}"/>
                </a:ext>
              </a:extLst>
            </p:cNvPr>
            <p:cNvSpPr>
              <a:spLocks noChangeArrowheads="1"/>
            </p:cNvSpPr>
            <p:nvPr/>
          </p:nvSpPr>
          <p:spPr bwMode="auto">
            <a:xfrm>
              <a:off x="2304" y="2998"/>
              <a:ext cx="767"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Calibri" panose="020F0502020204030204" pitchFamily="34" charset="0"/>
                </a:rPr>
                <a:t>……</a:t>
              </a:r>
            </a:p>
          </p:txBody>
        </p:sp>
      </p:grpSp>
      <p:sp>
        <p:nvSpPr>
          <p:cNvPr id="26656" name="Text Box 32">
            <a:extLst>
              <a:ext uri="{FF2B5EF4-FFF2-40B4-BE49-F238E27FC236}">
                <a16:creationId xmlns:a16="http://schemas.microsoft.com/office/drawing/2014/main" id="{B3CF3361-2A97-43A4-B26F-1E00D5319918}"/>
              </a:ext>
            </a:extLst>
          </p:cNvPr>
          <p:cNvSpPr txBox="1">
            <a:spLocks noChangeArrowheads="1"/>
          </p:cNvSpPr>
          <p:nvPr/>
        </p:nvSpPr>
        <p:spPr bwMode="auto">
          <a:xfrm>
            <a:off x="7391400" y="3048000"/>
            <a:ext cx="1752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D –Directory</a:t>
            </a:r>
          </a:p>
          <a:p>
            <a:pPr>
              <a:buClrTx/>
              <a:buFontTx/>
              <a:buNone/>
            </a:pPr>
            <a:r>
              <a:rPr lang="en-US" altLang="en-US"/>
              <a:t>C- Cache</a:t>
            </a:r>
          </a:p>
          <a:p>
            <a:pPr>
              <a:buClrTx/>
              <a:buFontTx/>
              <a:buNone/>
            </a:pPr>
            <a:r>
              <a:rPr lang="en-US" altLang="en-US"/>
              <a:t>P- Processor</a:t>
            </a:r>
          </a:p>
        </p:txBody>
      </p:sp>
    </p:spTree>
    <p:extLst>
      <p:ext uri="{BB962C8B-B14F-4D97-AF65-F5344CB8AC3E}">
        <p14:creationId xmlns:p14="http://schemas.microsoft.com/office/powerpoint/2010/main" val="18053772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a:extLst>
              <a:ext uri="{FF2B5EF4-FFF2-40B4-BE49-F238E27FC236}">
                <a16:creationId xmlns:a16="http://schemas.microsoft.com/office/drawing/2014/main" id="{CB5C3E0C-3F1A-4EC5-B5FA-82570FD2683A}"/>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COMA Model</a:t>
            </a:r>
          </a:p>
        </p:txBody>
      </p:sp>
      <p:sp>
        <p:nvSpPr>
          <p:cNvPr id="27650" name="Text Box 2">
            <a:extLst>
              <a:ext uri="{FF2B5EF4-FFF2-40B4-BE49-F238E27FC236}">
                <a16:creationId xmlns:a16="http://schemas.microsoft.com/office/drawing/2014/main" id="{98BFB707-1E67-4AA3-A23C-223A82762EA8}"/>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 multiprocessor using cache only memory.</a:t>
            </a:r>
          </a:p>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It is special case of NUMA machines</a:t>
            </a:r>
          </a:p>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Distributed main memory are converted to caches.</a:t>
            </a:r>
          </a:p>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All caches form global address space.</a:t>
            </a:r>
          </a:p>
          <a:p>
            <a:pPr algn="just">
              <a:spcBef>
                <a:spcPts val="6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Remote cache access is assisted by </a:t>
            </a:r>
            <a:r>
              <a:rPr lang="en-US" altLang="en-US" sz="2400" b="1">
                <a:latin typeface="Times New Roman" panose="02020603050405020304" pitchFamily="18" charset="0"/>
                <a:cs typeface="Times New Roman" panose="02020603050405020304" pitchFamily="18" charset="0"/>
              </a:rPr>
              <a:t>distributed cache directories.</a:t>
            </a:r>
          </a:p>
          <a:p>
            <a:pPr algn="just">
              <a:spcBef>
                <a:spcPts val="800"/>
              </a:spcBef>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Hierarchical directories </a:t>
            </a:r>
            <a:r>
              <a:rPr lang="en-US" altLang="en-US" sz="2400">
                <a:latin typeface="Times New Roman" panose="02020603050405020304" pitchFamily="18" charset="0"/>
                <a:cs typeface="Times New Roman" panose="02020603050405020304" pitchFamily="18" charset="0"/>
              </a:rPr>
              <a:t>are used to locate copies of </a:t>
            </a:r>
            <a:r>
              <a:rPr lang="en-US" altLang="en-US" sz="2400" b="1">
                <a:latin typeface="Times New Roman" panose="02020603050405020304" pitchFamily="18" charset="0"/>
                <a:cs typeface="Times New Roman" panose="02020603050405020304" pitchFamily="18" charset="0"/>
              </a:rPr>
              <a:t>cache blocks</a:t>
            </a:r>
            <a:r>
              <a:rPr lang="en-US" altLang="en-US" sz="3200" b="1">
                <a:latin typeface="Calibri" panose="020F0502020204030204" pitchFamily="34" charset="0"/>
              </a:rPr>
              <a:t>.</a:t>
            </a:r>
          </a:p>
          <a:p>
            <a:pPr marL="342900" algn="just">
              <a:spcBef>
                <a:spcPts val="800"/>
              </a:spcBef>
              <a:buClrTx/>
              <a:buFontTx/>
              <a:buNone/>
            </a:pPr>
            <a:endParaRPr lang="en-US" altLang="en-US" sz="3200" b="1">
              <a:latin typeface="Calibri" panose="020F0502020204030204" pitchFamily="34" charset="0"/>
            </a:endParaRPr>
          </a:p>
        </p:txBody>
      </p:sp>
    </p:spTree>
    <p:extLst>
      <p:ext uri="{BB962C8B-B14F-4D97-AF65-F5344CB8AC3E}">
        <p14:creationId xmlns:p14="http://schemas.microsoft.com/office/powerpoint/2010/main" val="33495822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D65A18F2-9B7F-4F50-881F-EEAC04168025}" type="slidenum">
              <a:rPr lang="en-US" sz="1400" b="0" strike="noStrike" spc="-1">
                <a:solidFill>
                  <a:srgbClr val="000000"/>
                </a:solidFill>
                <a:latin typeface="Tahoma"/>
              </a:rPr>
              <a:t>7</a:t>
            </a:fld>
            <a:endParaRPr lang="en-US" sz="1400" b="0" strike="noStrike" spc="-1">
              <a:latin typeface="Arial"/>
            </a:endParaRPr>
          </a:p>
        </p:txBody>
      </p:sp>
      <p:sp>
        <p:nvSpPr>
          <p:cNvPr id="156"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Changing Face of Computing</a:t>
            </a:r>
            <a:endParaRPr lang="en-US" sz="3200" b="0" strike="noStrike" spc="-1">
              <a:latin typeface="Arial"/>
            </a:endParaRPr>
          </a:p>
        </p:txBody>
      </p:sp>
      <p:sp>
        <p:nvSpPr>
          <p:cNvPr id="157" name="CustomShape 3"/>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90000"/>
              </a:lnSpc>
              <a:buClr>
                <a:srgbClr val="000000"/>
              </a:buClr>
              <a:buSzPct val="60000"/>
              <a:buFont typeface="Wingdings" charset="2"/>
              <a:buChar char=""/>
            </a:pPr>
            <a:r>
              <a:rPr lang="en-US" sz="2400" b="0" strike="noStrike" spc="-1">
                <a:solidFill>
                  <a:srgbClr val="000000"/>
                </a:solidFill>
                <a:latin typeface="Times New Roman"/>
              </a:rPr>
              <a:t>In the 1960s mainframes roamed the planet</a:t>
            </a:r>
            <a:endParaRPr lang="en-US" sz="2400" b="0" strike="noStrike" spc="-1">
              <a:latin typeface="Arial"/>
            </a:endParaRPr>
          </a:p>
          <a:p>
            <a:pPr marL="457200" lvl="1" indent="-216000">
              <a:lnSpc>
                <a:spcPct val="90000"/>
              </a:lnSpc>
              <a:buClr>
                <a:srgbClr val="000000"/>
              </a:buClr>
              <a:buSzPct val="55000"/>
              <a:buFont typeface="Wingdings" charset="2"/>
              <a:buChar char=""/>
            </a:pPr>
            <a:r>
              <a:rPr lang="en-US" sz="2400" b="0" strike="noStrike" spc="-1">
                <a:solidFill>
                  <a:srgbClr val="000000"/>
                </a:solidFill>
                <a:latin typeface="Times New Roman"/>
              </a:rPr>
              <a:t>Very expensive, operators oversaw operations</a:t>
            </a:r>
            <a:endParaRPr lang="en-US" sz="2400" b="0" strike="noStrike" spc="-1">
              <a:latin typeface="Arial"/>
            </a:endParaRPr>
          </a:p>
          <a:p>
            <a:pPr marL="457200" lvl="1" indent="-216000">
              <a:lnSpc>
                <a:spcPct val="90000"/>
              </a:lnSpc>
              <a:buClr>
                <a:srgbClr val="000000"/>
              </a:buClr>
              <a:buSzPct val="55000"/>
              <a:buFont typeface="Wingdings" charset="2"/>
              <a:buChar char=""/>
            </a:pPr>
            <a:r>
              <a:rPr lang="en-US" sz="2400" b="0" strike="noStrike" spc="-1">
                <a:solidFill>
                  <a:srgbClr val="000000"/>
                </a:solidFill>
                <a:latin typeface="Times New Roman"/>
              </a:rPr>
              <a:t>Applications: business data processing, </a:t>
            </a:r>
            <a:endParaRPr lang="en-US" sz="2400" b="0" strike="noStrike" spc="-1">
              <a:latin typeface="Arial"/>
            </a:endParaRPr>
          </a:p>
          <a:p>
            <a:pPr marL="457200" lvl="1" indent="-216000">
              <a:lnSpc>
                <a:spcPct val="90000"/>
              </a:lnSpc>
              <a:buClr>
                <a:srgbClr val="000000"/>
              </a:buClr>
              <a:buSzPct val="55000"/>
              <a:buFont typeface="Wingdings" charset="2"/>
              <a:buChar char=""/>
            </a:pPr>
            <a:r>
              <a:rPr lang="en-US" sz="2400" b="0" strike="noStrike" spc="-1">
                <a:solidFill>
                  <a:srgbClr val="000000"/>
                </a:solidFill>
                <a:latin typeface="Times New Roman"/>
              </a:rPr>
              <a:t>large scale scientific computing</a:t>
            </a:r>
            <a:endParaRPr lang="en-US" sz="2400" b="0" strike="noStrike" spc="-1">
              <a:latin typeface="Arial"/>
            </a:endParaRPr>
          </a:p>
          <a:p>
            <a:pPr indent="-216000">
              <a:lnSpc>
                <a:spcPct val="90000"/>
              </a:lnSpc>
              <a:buClr>
                <a:srgbClr val="000000"/>
              </a:buClr>
              <a:buSzPct val="60000"/>
              <a:buFont typeface="Wingdings" charset="2"/>
              <a:buChar char=""/>
            </a:pPr>
            <a:r>
              <a:rPr lang="en-US" sz="2400" b="0" strike="noStrike" spc="-1">
                <a:solidFill>
                  <a:srgbClr val="000000"/>
                </a:solidFill>
                <a:latin typeface="Times New Roman"/>
              </a:rPr>
              <a:t>In the 1970s, minicomputers emerged </a:t>
            </a:r>
            <a:endParaRPr lang="en-US" sz="2400" b="0" strike="noStrike" spc="-1">
              <a:latin typeface="Arial"/>
            </a:endParaRPr>
          </a:p>
          <a:p>
            <a:pPr marL="457200" lvl="1" indent="-216000">
              <a:lnSpc>
                <a:spcPct val="90000"/>
              </a:lnSpc>
              <a:buClr>
                <a:srgbClr val="000000"/>
              </a:buClr>
              <a:buSzPct val="55000"/>
              <a:buFont typeface="Wingdings" charset="2"/>
              <a:buChar char=""/>
            </a:pPr>
            <a:r>
              <a:rPr lang="en-US" sz="2400" b="0" strike="noStrike" spc="-1">
                <a:solidFill>
                  <a:srgbClr val="000000"/>
                </a:solidFill>
                <a:latin typeface="Times New Roman"/>
              </a:rPr>
              <a:t>Less expensive, time sharing</a:t>
            </a:r>
            <a:endParaRPr lang="en-US" sz="2400" b="0" strike="noStrike" spc="-1">
              <a:latin typeface="Arial"/>
            </a:endParaRPr>
          </a:p>
          <a:p>
            <a:pPr indent="-216000">
              <a:lnSpc>
                <a:spcPct val="90000"/>
              </a:lnSpc>
              <a:buClr>
                <a:srgbClr val="000000"/>
              </a:buClr>
              <a:buSzPct val="60000"/>
              <a:buFont typeface="Wingdings" charset="2"/>
              <a:buChar char=""/>
            </a:pPr>
            <a:r>
              <a:rPr lang="en-US" sz="2400" b="0" strike="noStrike" spc="-1">
                <a:solidFill>
                  <a:srgbClr val="000000"/>
                </a:solidFill>
                <a:latin typeface="Times New Roman"/>
              </a:rPr>
              <a:t>In the 1990s, Internet and WWW, handheld devices (PDA), high-performance consumer electronics for video games and set-top boxes have emerged </a:t>
            </a:r>
            <a:endParaRPr lang="en-US" sz="2400" b="0" strike="noStrike" spc="-1">
              <a:latin typeface="Arial"/>
            </a:endParaRPr>
          </a:p>
          <a:p>
            <a:pPr indent="-216000">
              <a:lnSpc>
                <a:spcPct val="90000"/>
              </a:lnSpc>
              <a:buClr>
                <a:srgbClr val="000000"/>
              </a:buClr>
              <a:buSzPct val="60000"/>
              <a:buFont typeface="Wingdings" charset="2"/>
              <a:buChar char=""/>
            </a:pPr>
            <a:r>
              <a:rPr lang="en-US" sz="2400" b="0" strike="noStrike" spc="-1">
                <a:solidFill>
                  <a:srgbClr val="000000"/>
                </a:solidFill>
                <a:latin typeface="Times New Roman"/>
              </a:rPr>
              <a:t>Dramatic changes have led to 3 different computing markets</a:t>
            </a:r>
            <a:endParaRPr lang="en-US" sz="2400" b="0" strike="noStrike" spc="-1">
              <a:latin typeface="Arial"/>
            </a:endParaRPr>
          </a:p>
          <a:p>
            <a:pPr>
              <a:lnSpc>
                <a:spcPct val="90000"/>
              </a:lnSpc>
            </a:pPr>
            <a:endParaRPr lang="en-US" sz="2400" b="0" strike="noStrike" spc="-1">
              <a:latin typeface="Arial"/>
            </a:endParaRPr>
          </a:p>
          <a:p>
            <a:pPr marL="457200" lvl="1" indent="-216000">
              <a:lnSpc>
                <a:spcPct val="90000"/>
              </a:lnSpc>
              <a:buClr>
                <a:srgbClr val="FF0000"/>
              </a:buClr>
              <a:buSzPct val="55000"/>
              <a:buFont typeface="Wingdings" charset="2"/>
              <a:buChar char=""/>
            </a:pPr>
            <a:r>
              <a:rPr lang="en-US" sz="2400" b="0" strike="noStrike" spc="-1">
                <a:solidFill>
                  <a:srgbClr val="FF0000"/>
                </a:solidFill>
                <a:latin typeface="Calibri"/>
              </a:rPr>
              <a:t>Desktop computing, Servers, Embedded Computers</a:t>
            </a:r>
            <a:endParaRPr lang="en-US" sz="2400" b="0" strike="noStrike" spc="-1">
              <a:latin typeface="Arial"/>
            </a:endParaRPr>
          </a:p>
        </p:txBody>
      </p:sp>
      <p:sp>
        <p:nvSpPr>
          <p:cNvPr id="158" name="TextShape 4"/>
          <p:cNvSpPr txBox="1"/>
          <p:nvPr/>
        </p:nvSpPr>
        <p:spPr>
          <a:xfrm>
            <a:off x="457200" y="6356520"/>
            <a:ext cx="2133360" cy="364680"/>
          </a:xfrm>
          <a:prstGeom prst="rect">
            <a:avLst/>
          </a:prstGeom>
          <a:noFill/>
          <a:ln>
            <a:noFill/>
          </a:ln>
        </p:spPr>
        <p:txBody>
          <a:bodyPr anchor="ctr"/>
          <a:lstStyle/>
          <a:p>
            <a:pPr>
              <a:lnSpc>
                <a:spcPct val="100000"/>
              </a:lnSpc>
            </a:pPr>
            <a:fld id="{456ED6FD-93A4-46A1-9739-14F3AFD6505B}"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38A0E3B9-E02A-44F3-B7AA-00B7FE193E86}"/>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b="1">
                <a:latin typeface="Calibri" panose="020F0502020204030204" pitchFamily="34" charset="0"/>
              </a:rPr>
              <a:t>Distributed Memory Multi computer</a:t>
            </a:r>
          </a:p>
        </p:txBody>
      </p:sp>
      <p:pic>
        <p:nvPicPr>
          <p:cNvPr id="29698" name="Picture 2">
            <a:extLst>
              <a:ext uri="{FF2B5EF4-FFF2-40B4-BE49-F238E27FC236}">
                <a16:creationId xmlns:a16="http://schemas.microsoft.com/office/drawing/2014/main" id="{92E99F32-E8FA-40E8-B8E3-31F15861D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7543800" cy="4354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802999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a:extLst>
              <a:ext uri="{FF2B5EF4-FFF2-40B4-BE49-F238E27FC236}">
                <a16:creationId xmlns:a16="http://schemas.microsoft.com/office/drawing/2014/main" id="{D01CF7EF-0DEB-45D5-8C1E-D0FCB3F66747}"/>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000" b="1">
                <a:latin typeface="Calibri" panose="020F0502020204030204" pitchFamily="34" charset="0"/>
              </a:rPr>
              <a:t>Distributed Memory Multi computer</a:t>
            </a:r>
          </a:p>
        </p:txBody>
      </p:sp>
      <p:sp>
        <p:nvSpPr>
          <p:cNvPr id="28674" name="Text Box 2">
            <a:extLst>
              <a:ext uri="{FF2B5EF4-FFF2-40B4-BE49-F238E27FC236}">
                <a16:creationId xmlns:a16="http://schemas.microsoft.com/office/drawing/2014/main" id="{718DE86B-B980-41BB-B3C0-FF6D8691E8B1}"/>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system consists of multiple computers called </a:t>
            </a:r>
            <a:r>
              <a:rPr lang="en-IN" altLang="en-US" sz="2400" b="1">
                <a:latin typeface="Times New Roman" panose="02020603050405020304" pitchFamily="18" charset="0"/>
                <a:cs typeface="Times New Roman" panose="02020603050405020304" pitchFamily="18" charset="0"/>
              </a:rPr>
              <a:t>nodes</a:t>
            </a:r>
            <a:r>
              <a:rPr lang="en-IN" altLang="en-US" sz="2400">
                <a:latin typeface="Times New Roman" panose="02020603050405020304" pitchFamily="18" charset="0"/>
                <a:cs typeface="Times New Roman" panose="02020603050405020304" pitchFamily="18" charset="0"/>
              </a:rPr>
              <a:t>, interconnected by a </a:t>
            </a:r>
            <a:r>
              <a:rPr lang="en-IN" altLang="en-US" sz="2400" b="1">
                <a:latin typeface="Times New Roman" panose="02020603050405020304" pitchFamily="18" charset="0"/>
                <a:cs typeface="Times New Roman" panose="02020603050405020304" pitchFamily="18" charset="0"/>
              </a:rPr>
              <a:t>message-passing network</a:t>
            </a:r>
            <a:r>
              <a:rPr lang="en-IN" altLang="en-US" sz="2400">
                <a:latin typeface="Times New Roman" panose="02020603050405020304" pitchFamily="18" charset="0"/>
                <a:cs typeface="Times New Roman" panose="02020603050405020304" pitchFamily="18" charset="0"/>
              </a:rPr>
              <a:t>.</a:t>
            </a: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Each node is an autonomous computer consisting of a </a:t>
            </a:r>
            <a:r>
              <a:rPr lang="en-IN" altLang="en-US" sz="2400" b="1">
                <a:latin typeface="Times New Roman" panose="02020603050405020304" pitchFamily="18" charset="0"/>
                <a:cs typeface="Times New Roman" panose="02020603050405020304" pitchFamily="18" charset="0"/>
              </a:rPr>
              <a:t>processor, local memory, and  attached disks or I/O peripherals</a:t>
            </a:r>
            <a:r>
              <a:rPr lang="en-IN" altLang="en-US" sz="2400">
                <a:latin typeface="Times New Roman" panose="02020603050405020304" pitchFamily="18" charset="0"/>
                <a:cs typeface="Times New Roman" panose="02020603050405020304" pitchFamily="18" charset="0"/>
              </a:rPr>
              <a:t>.</a:t>
            </a: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message-passing network provides </a:t>
            </a:r>
            <a:r>
              <a:rPr lang="en-IN" altLang="en-US" sz="2400" b="1">
                <a:latin typeface="Times New Roman" panose="02020603050405020304" pitchFamily="18" charset="0"/>
                <a:cs typeface="Times New Roman" panose="02020603050405020304" pitchFamily="18" charset="0"/>
              </a:rPr>
              <a:t>point-to-point static connections among the nodes.</a:t>
            </a: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All local memories are private and are accessible only by </a:t>
            </a:r>
            <a:r>
              <a:rPr lang="en-IN" altLang="en-US" sz="2400" b="1">
                <a:latin typeface="Times New Roman" panose="02020603050405020304" pitchFamily="18" charset="0"/>
                <a:cs typeface="Times New Roman" panose="02020603050405020304" pitchFamily="18" charset="0"/>
              </a:rPr>
              <a:t>local processors</a:t>
            </a:r>
          </a:p>
        </p:txBody>
      </p:sp>
    </p:spTree>
    <p:extLst>
      <p:ext uri="{BB962C8B-B14F-4D97-AF65-F5344CB8AC3E}">
        <p14:creationId xmlns:p14="http://schemas.microsoft.com/office/powerpoint/2010/main" val="10388372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a:extLst>
              <a:ext uri="{FF2B5EF4-FFF2-40B4-BE49-F238E27FC236}">
                <a16:creationId xmlns:a16="http://schemas.microsoft.com/office/drawing/2014/main" id="{8502024D-D3F9-4486-9A85-BA3414058F39}"/>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4400" b="1">
                <a:latin typeface="Calibri" panose="020F0502020204030204" pitchFamily="34" charset="0"/>
              </a:rPr>
              <a:t>Multicomputer Generations</a:t>
            </a:r>
          </a:p>
        </p:txBody>
      </p:sp>
      <p:sp>
        <p:nvSpPr>
          <p:cNvPr id="30722" name="Text Box 2">
            <a:extLst>
              <a:ext uri="{FF2B5EF4-FFF2-40B4-BE49-F238E27FC236}">
                <a16:creationId xmlns:a16="http://schemas.microsoft.com/office/drawing/2014/main" id="{BB2D6C48-0D98-4D79-A111-3083F051A92C}"/>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Modern multi computers use hardware </a:t>
            </a:r>
            <a:r>
              <a:rPr lang="en-IN" altLang="en-US" sz="2400" b="1">
                <a:latin typeface="Times New Roman" panose="02020603050405020304" pitchFamily="18" charset="0"/>
                <a:cs typeface="Times New Roman" panose="02020603050405020304" pitchFamily="18" charset="0"/>
              </a:rPr>
              <a:t>routers to pass messages. </a:t>
            </a: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a:t>
            </a:r>
            <a:r>
              <a:rPr lang="en-IN" altLang="en-US" sz="2400">
                <a:solidFill>
                  <a:srgbClr val="FF0000"/>
                </a:solidFill>
                <a:latin typeface="Times New Roman" panose="02020603050405020304" pitchFamily="18" charset="0"/>
                <a:cs typeface="Times New Roman" panose="02020603050405020304" pitchFamily="18" charset="0"/>
              </a:rPr>
              <a:t>boundary router </a:t>
            </a:r>
            <a:r>
              <a:rPr lang="en-IN" altLang="en-US" sz="2400">
                <a:latin typeface="Times New Roman" panose="02020603050405020304" pitchFamily="18" charset="0"/>
                <a:cs typeface="Times New Roman" panose="02020603050405020304" pitchFamily="18" charset="0"/>
              </a:rPr>
              <a:t>may be connected to </a:t>
            </a:r>
            <a:r>
              <a:rPr lang="en-IN" altLang="en-US" sz="2400" b="1">
                <a:latin typeface="Times New Roman" panose="02020603050405020304" pitchFamily="18" charset="0"/>
                <a:cs typeface="Times New Roman" panose="02020603050405020304" pitchFamily="18" charset="0"/>
              </a:rPr>
              <a:t>I/O and peripheral devices. </a:t>
            </a: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inter node communications achieved through compatible data representations and </a:t>
            </a:r>
            <a:r>
              <a:rPr lang="en-IN" altLang="en-US" sz="2400" b="1">
                <a:latin typeface="Times New Roman" panose="02020603050405020304" pitchFamily="18" charset="0"/>
                <a:cs typeface="Times New Roman" panose="02020603050405020304" pitchFamily="18" charset="0"/>
              </a:rPr>
              <a:t>message-passing protocols.</a:t>
            </a: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Message-passing multicomputers have gone through two generations</a:t>
            </a:r>
          </a:p>
          <a:p>
            <a:pPr algn="just">
              <a:spcBef>
                <a:spcPts val="600"/>
              </a:spcBef>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marL="342900" algn="just">
              <a:spcBef>
                <a:spcPts val="600"/>
              </a:spcBef>
              <a:buClrTx/>
              <a:buFontTx/>
              <a:buNone/>
            </a:pPr>
            <a:endParaRPr lang="en-I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3058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a:extLst>
              <a:ext uri="{FF2B5EF4-FFF2-40B4-BE49-F238E27FC236}">
                <a16:creationId xmlns:a16="http://schemas.microsoft.com/office/drawing/2014/main" id="{D47D6ED8-2789-4720-8BA8-EF6D1DFD72FA}"/>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 </a:t>
            </a:r>
          </a:p>
        </p:txBody>
      </p:sp>
      <p:sp>
        <p:nvSpPr>
          <p:cNvPr id="31746" name="Text Box 2">
            <a:extLst>
              <a:ext uri="{FF2B5EF4-FFF2-40B4-BE49-F238E27FC236}">
                <a16:creationId xmlns:a16="http://schemas.microsoft.com/office/drawing/2014/main" id="{5A3EAC69-43E6-4C48-896C-033286434EE2}"/>
              </a:ext>
            </a:extLst>
          </p:cNvPr>
          <p:cNvSpPr txBox="1">
            <a:spLocks noChangeArrowheads="1"/>
          </p:cNvSpPr>
          <p:nvPr/>
        </p:nvSpPr>
        <p:spPr bwMode="auto">
          <a:xfrm>
            <a:off x="457200" y="990600"/>
            <a:ext cx="82296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lgn="just">
              <a:spcBef>
                <a:spcPts val="600"/>
              </a:spcBef>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first generation (1983-1987) was based on processor board technology “</a:t>
            </a:r>
            <a:r>
              <a:rPr lang="en-IN" altLang="en-US" sz="2400" b="1">
                <a:latin typeface="Times New Roman" panose="02020603050405020304" pitchFamily="18" charset="0"/>
                <a:cs typeface="Times New Roman" panose="02020603050405020304" pitchFamily="18" charset="0"/>
              </a:rPr>
              <a:t>software-controlled message switching”.</a:t>
            </a: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second generation (1988-1992) was implemented with </a:t>
            </a:r>
            <a:r>
              <a:rPr lang="en-IN" altLang="en-US" sz="2400" b="1">
                <a:latin typeface="Times New Roman" panose="02020603050405020304" pitchFamily="18" charset="0"/>
                <a:cs typeface="Times New Roman" panose="02020603050405020304" pitchFamily="18" charset="0"/>
              </a:rPr>
              <a:t>mesh-connected architecture, hardware message routing.</a:t>
            </a:r>
          </a:p>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third generation (1993-1997) was based on </a:t>
            </a:r>
            <a:r>
              <a:rPr lang="en-IN" altLang="en-US" sz="2400" b="1">
                <a:latin typeface="Times New Roman" panose="02020603050405020304" pitchFamily="18" charset="0"/>
                <a:cs typeface="Times New Roman" panose="02020603050405020304" pitchFamily="18" charset="0"/>
              </a:rPr>
              <a:t>fine-grain multi computers.</a:t>
            </a:r>
          </a:p>
          <a:p>
            <a:pPr marL="342900" algn="just">
              <a:spcBef>
                <a:spcPts val="600"/>
              </a:spcBef>
              <a:buClrTx/>
              <a:buFontTx/>
              <a:buNone/>
            </a:pPr>
            <a:endParaRPr lang="en-IN" alt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420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a:extLst>
              <a:ext uri="{FF2B5EF4-FFF2-40B4-BE49-F238E27FC236}">
                <a16:creationId xmlns:a16="http://schemas.microsoft.com/office/drawing/2014/main" id="{A8315870-0051-4EF9-9117-F9544BE3799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4400">
                <a:latin typeface="Calibri" panose="020F0502020204030204" pitchFamily="34" charset="0"/>
              </a:rPr>
              <a:t> </a:t>
            </a:r>
          </a:p>
        </p:txBody>
      </p:sp>
      <p:sp>
        <p:nvSpPr>
          <p:cNvPr id="32770" name="Text Box 2">
            <a:extLst>
              <a:ext uri="{FF2B5EF4-FFF2-40B4-BE49-F238E27FC236}">
                <a16:creationId xmlns:a16="http://schemas.microsoft.com/office/drawing/2014/main" id="{53B30C55-C302-464D-9CA8-50268F8F1C65}"/>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lgn="just">
              <a:spcBef>
                <a:spcPts val="600"/>
              </a:spcBef>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Important issues </a:t>
            </a:r>
            <a:r>
              <a:rPr lang="en-IN" altLang="en-US" sz="2400" b="1">
                <a:latin typeface="Times New Roman" panose="02020603050405020304" pitchFamily="18" charset="0"/>
                <a:cs typeface="Times New Roman" panose="02020603050405020304" pitchFamily="18" charset="0"/>
              </a:rPr>
              <a:t>for multicomputers include </a:t>
            </a:r>
          </a:p>
          <a:p>
            <a:pPr algn="just">
              <a:spcBef>
                <a:spcPts val="600"/>
              </a:spcBef>
              <a:buFont typeface="Wingdings" panose="05000000000000000000" pitchFamily="2" charset="2"/>
              <a:buChar char=""/>
            </a:pPr>
            <a:r>
              <a:rPr lang="en-IN" altLang="en-US" sz="2400" b="1">
                <a:latin typeface="Times New Roman" panose="02020603050405020304" pitchFamily="18" charset="0"/>
                <a:cs typeface="Times New Roman" panose="02020603050405020304" pitchFamily="18" charset="0"/>
              </a:rPr>
              <a:t>     </a:t>
            </a:r>
            <a:r>
              <a:rPr lang="en-IN" altLang="en-US" sz="2400">
                <a:latin typeface="Times New Roman" panose="02020603050405020304" pitchFamily="18" charset="0"/>
                <a:cs typeface="Times New Roman" panose="02020603050405020304" pitchFamily="18" charset="0"/>
              </a:rPr>
              <a:t>message-routing schemes, </a:t>
            </a:r>
          </a:p>
          <a:p>
            <a:pPr algn="just">
              <a:spcBef>
                <a:spcPts val="600"/>
              </a:spcBef>
              <a:buFont typeface="Wingdings" panose="05000000000000000000" pitchFamily="2" charset="2"/>
              <a:buChar char=""/>
            </a:pPr>
            <a:r>
              <a:rPr lang="en-IN" altLang="en-US" sz="2400">
                <a:latin typeface="Times New Roman" panose="02020603050405020304" pitchFamily="18" charset="0"/>
                <a:cs typeface="Times New Roman" panose="02020603050405020304" pitchFamily="18" charset="0"/>
              </a:rPr>
              <a:t>     network flow control strategies, </a:t>
            </a:r>
          </a:p>
          <a:p>
            <a:pPr algn="just">
              <a:spcBef>
                <a:spcPts val="600"/>
              </a:spcBef>
              <a:buFont typeface="Wingdings" panose="05000000000000000000" pitchFamily="2" charset="2"/>
              <a:buChar char=""/>
            </a:pPr>
            <a:r>
              <a:rPr lang="en-IN" altLang="en-US" sz="2400">
                <a:latin typeface="Times New Roman" panose="02020603050405020304" pitchFamily="18" charset="0"/>
                <a:cs typeface="Times New Roman" panose="02020603050405020304" pitchFamily="18" charset="0"/>
              </a:rPr>
              <a:t>     deadlock avoidance, </a:t>
            </a:r>
          </a:p>
          <a:p>
            <a:pPr algn="just">
              <a:spcBef>
                <a:spcPts val="600"/>
              </a:spcBef>
              <a:buFont typeface="Wingdings" panose="05000000000000000000" pitchFamily="2" charset="2"/>
              <a:buChar char=""/>
            </a:pPr>
            <a:r>
              <a:rPr lang="en-IN" altLang="en-US" sz="2400">
                <a:latin typeface="Times New Roman" panose="02020603050405020304" pitchFamily="18" charset="0"/>
                <a:cs typeface="Times New Roman" panose="02020603050405020304" pitchFamily="18" charset="0"/>
              </a:rPr>
              <a:t>     virtual channels, message-passing primitives</a:t>
            </a:r>
          </a:p>
        </p:txBody>
      </p:sp>
    </p:spTree>
    <p:extLst>
      <p:ext uri="{BB962C8B-B14F-4D97-AF65-F5344CB8AC3E}">
        <p14:creationId xmlns:p14="http://schemas.microsoft.com/office/powerpoint/2010/main" val="41697697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9CBD-0C11-44FB-B468-601AF64D51C9}"/>
              </a:ext>
            </a:extLst>
          </p:cNvPr>
          <p:cNvSpPr>
            <a:spLocks noGrp="1"/>
          </p:cNvSpPr>
          <p:nvPr>
            <p:ph type="title"/>
          </p:nvPr>
        </p:nvSpPr>
        <p:spPr/>
        <p:txBody>
          <a:bodyPr/>
          <a:lstStyle/>
          <a:p>
            <a:r>
              <a:rPr lang="en-US" sz="4000" dirty="0"/>
              <a:t>Problems based on </a:t>
            </a:r>
            <a:r>
              <a:rPr lang="en-US" sz="4000" dirty="0" err="1"/>
              <a:t>Amdahal’s</a:t>
            </a:r>
            <a:r>
              <a:rPr lang="en-US" sz="4000" dirty="0"/>
              <a:t> Law</a:t>
            </a:r>
          </a:p>
        </p:txBody>
      </p:sp>
      <p:sp>
        <p:nvSpPr>
          <p:cNvPr id="3" name="Subtitle 2">
            <a:extLst>
              <a:ext uri="{FF2B5EF4-FFF2-40B4-BE49-F238E27FC236}">
                <a16:creationId xmlns:a16="http://schemas.microsoft.com/office/drawing/2014/main" id="{4AED898E-E090-4E52-9DDB-41F92C20A3F0}"/>
              </a:ext>
            </a:extLst>
          </p:cNvPr>
          <p:cNvSpPr>
            <a:spLocks noGrp="1"/>
          </p:cNvSpPr>
          <p:nvPr>
            <p:ph type="subTitle"/>
          </p:nvPr>
        </p:nvSpPr>
        <p:spPr/>
        <p:txBody>
          <a:bodyPr/>
          <a:lstStyle/>
          <a:p>
            <a:pPr marL="0" indent="0" algn="just">
              <a:buNone/>
            </a:pPr>
            <a:r>
              <a:rPr lang="en-US" dirty="0"/>
              <a:t>We are considering an enhancement to the processor of a web server. The new CPU is 20 times faster on search queries than the old processor. The old processor is busy with search queries 70% of the time, what is the speedup gained by integrating the enhanced CPU? </a:t>
            </a:r>
          </a:p>
          <a:p>
            <a:endParaRPr lang="en-US" dirty="0"/>
          </a:p>
        </p:txBody>
      </p:sp>
    </p:spTree>
    <p:extLst>
      <p:ext uri="{BB962C8B-B14F-4D97-AF65-F5344CB8AC3E}">
        <p14:creationId xmlns:p14="http://schemas.microsoft.com/office/powerpoint/2010/main" val="39798820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C17C-9D23-4683-BBB2-293DCA7A1965}"/>
              </a:ext>
            </a:extLst>
          </p:cNvPr>
          <p:cNvSpPr>
            <a:spLocks noGrp="1"/>
          </p:cNvSpPr>
          <p:nvPr>
            <p:ph type="title"/>
          </p:nvPr>
        </p:nvSpPr>
        <p:spPr/>
        <p:txBody>
          <a:bodyPr/>
          <a:lstStyle/>
          <a:p>
            <a:r>
              <a:rPr lang="en-US" dirty="0"/>
              <a:t> </a:t>
            </a:r>
          </a:p>
        </p:txBody>
      </p:sp>
      <p:pic>
        <p:nvPicPr>
          <p:cNvPr id="4" name="Picture 3">
            <a:extLst>
              <a:ext uri="{FF2B5EF4-FFF2-40B4-BE49-F238E27FC236}">
                <a16:creationId xmlns:a16="http://schemas.microsoft.com/office/drawing/2014/main" id="{111CCBA4-DA8E-4EED-B9A9-D5CAD9D2A289}"/>
              </a:ext>
            </a:extLst>
          </p:cNvPr>
          <p:cNvPicPr>
            <a:picLocks noChangeAspect="1"/>
          </p:cNvPicPr>
          <p:nvPr/>
        </p:nvPicPr>
        <p:blipFill>
          <a:blip r:embed="rId2"/>
          <a:stretch>
            <a:fillRect/>
          </a:stretch>
        </p:blipFill>
        <p:spPr>
          <a:xfrm>
            <a:off x="815926" y="1276201"/>
            <a:ext cx="7870514" cy="4305600"/>
          </a:xfrm>
          <a:prstGeom prst="rect">
            <a:avLst/>
          </a:prstGeom>
        </p:spPr>
      </p:pic>
      <p:sp>
        <p:nvSpPr>
          <p:cNvPr id="3" name="Subtitle 2">
            <a:extLst>
              <a:ext uri="{FF2B5EF4-FFF2-40B4-BE49-F238E27FC236}">
                <a16:creationId xmlns:a16="http://schemas.microsoft.com/office/drawing/2014/main" id="{AD4FF348-0BE1-48AD-91D1-1F7FD889AF64}"/>
              </a:ext>
            </a:extLst>
          </p:cNvPr>
          <p:cNvSpPr>
            <a:spLocks noGrp="1"/>
          </p:cNvSpPr>
          <p:nvPr>
            <p:ph type="subTitle"/>
          </p:nvPr>
        </p:nvSpPr>
        <p:spPr/>
        <p:txBody>
          <a:bodyPr/>
          <a:lstStyle/>
          <a:p>
            <a:r>
              <a:rPr lang="en-US" dirty="0"/>
              <a:t>  </a:t>
            </a:r>
          </a:p>
        </p:txBody>
      </p:sp>
    </p:spTree>
    <p:extLst>
      <p:ext uri="{BB962C8B-B14F-4D97-AF65-F5344CB8AC3E}">
        <p14:creationId xmlns:p14="http://schemas.microsoft.com/office/powerpoint/2010/main" val="30519094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2134-5266-4670-89B8-448700D8B6B4}"/>
              </a:ext>
            </a:extLst>
          </p:cNvPr>
          <p:cNvSpPr>
            <a:spLocks noGrp="1"/>
          </p:cNvSpPr>
          <p:nvPr>
            <p:ph type="title"/>
          </p:nvPr>
        </p:nvSpPr>
        <p:spPr/>
        <p:txBody>
          <a:bodyPr/>
          <a:lstStyle/>
          <a:p>
            <a:r>
              <a:rPr lang="en-US" dirty="0"/>
              <a:t> </a:t>
            </a:r>
          </a:p>
        </p:txBody>
      </p:sp>
      <p:sp>
        <p:nvSpPr>
          <p:cNvPr id="3" name="Subtitle 2">
            <a:extLst>
              <a:ext uri="{FF2B5EF4-FFF2-40B4-BE49-F238E27FC236}">
                <a16:creationId xmlns:a16="http://schemas.microsoft.com/office/drawing/2014/main" id="{4803DD97-F696-4EF5-AD30-79A022B27EFA}"/>
              </a:ext>
            </a:extLst>
          </p:cNvPr>
          <p:cNvSpPr>
            <a:spLocks noGrp="1"/>
          </p:cNvSpPr>
          <p:nvPr>
            <p:ph type="subTitle"/>
          </p:nvPr>
        </p:nvSpPr>
        <p:spPr/>
        <p:txBody>
          <a:bodyPr/>
          <a:lstStyle/>
          <a:p>
            <a:r>
              <a:rPr lang="en-US" dirty="0"/>
              <a:t> </a:t>
            </a:r>
          </a:p>
        </p:txBody>
      </p:sp>
      <p:pic>
        <p:nvPicPr>
          <p:cNvPr id="4" name="Picture 3">
            <a:extLst>
              <a:ext uri="{FF2B5EF4-FFF2-40B4-BE49-F238E27FC236}">
                <a16:creationId xmlns:a16="http://schemas.microsoft.com/office/drawing/2014/main" id="{2D3B4BEA-D124-4646-821A-F7F2D32FDC29}"/>
              </a:ext>
            </a:extLst>
          </p:cNvPr>
          <p:cNvPicPr>
            <a:picLocks noChangeAspect="1"/>
          </p:cNvPicPr>
          <p:nvPr/>
        </p:nvPicPr>
        <p:blipFill>
          <a:blip r:embed="rId2"/>
          <a:stretch>
            <a:fillRect/>
          </a:stretch>
        </p:blipFill>
        <p:spPr>
          <a:xfrm>
            <a:off x="708228" y="1757686"/>
            <a:ext cx="7802726" cy="1885846"/>
          </a:xfrm>
          <a:prstGeom prst="rect">
            <a:avLst/>
          </a:prstGeom>
        </p:spPr>
      </p:pic>
    </p:spTree>
    <p:extLst>
      <p:ext uri="{BB962C8B-B14F-4D97-AF65-F5344CB8AC3E}">
        <p14:creationId xmlns:p14="http://schemas.microsoft.com/office/powerpoint/2010/main" val="2177921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246A-435F-43AB-8D4E-AB27D0995E17}"/>
              </a:ext>
            </a:extLst>
          </p:cNvPr>
          <p:cNvSpPr>
            <a:spLocks noGrp="1"/>
          </p:cNvSpPr>
          <p:nvPr>
            <p:ph type="title"/>
          </p:nvPr>
        </p:nvSpPr>
        <p:spPr/>
        <p:txBody>
          <a:bodyPr/>
          <a:lstStyle/>
          <a:p>
            <a:r>
              <a:rPr lang="en-US" dirty="0"/>
              <a:t> </a:t>
            </a:r>
          </a:p>
        </p:txBody>
      </p:sp>
      <p:pic>
        <p:nvPicPr>
          <p:cNvPr id="4" name="Picture 3">
            <a:extLst>
              <a:ext uri="{FF2B5EF4-FFF2-40B4-BE49-F238E27FC236}">
                <a16:creationId xmlns:a16="http://schemas.microsoft.com/office/drawing/2014/main" id="{6935C51D-B0D1-457F-8957-DE7384C31017}"/>
              </a:ext>
            </a:extLst>
          </p:cNvPr>
          <p:cNvPicPr>
            <a:picLocks noChangeAspect="1"/>
          </p:cNvPicPr>
          <p:nvPr/>
        </p:nvPicPr>
        <p:blipFill>
          <a:blip r:embed="rId2"/>
          <a:stretch>
            <a:fillRect/>
          </a:stretch>
        </p:blipFill>
        <p:spPr>
          <a:xfrm>
            <a:off x="1966084" y="1997695"/>
            <a:ext cx="5211831" cy="2862609"/>
          </a:xfrm>
          <a:prstGeom prst="rect">
            <a:avLst/>
          </a:prstGeom>
        </p:spPr>
      </p:pic>
      <p:sp>
        <p:nvSpPr>
          <p:cNvPr id="3" name="Subtitle 2">
            <a:extLst>
              <a:ext uri="{FF2B5EF4-FFF2-40B4-BE49-F238E27FC236}">
                <a16:creationId xmlns:a16="http://schemas.microsoft.com/office/drawing/2014/main" id="{A48F0A2D-0924-4829-A096-7D3790E1AC47}"/>
              </a:ext>
            </a:extLst>
          </p:cNvPr>
          <p:cNvSpPr>
            <a:spLocks noGrp="1"/>
          </p:cNvSpPr>
          <p:nvPr>
            <p:ph type="subTitle"/>
          </p:nvPr>
        </p:nvSpPr>
        <p:spPr/>
        <p:txBody>
          <a:bodyPr/>
          <a:lstStyle/>
          <a:p>
            <a:r>
              <a:rPr lang="en-US" dirty="0"/>
              <a:t> </a:t>
            </a:r>
          </a:p>
        </p:txBody>
      </p:sp>
    </p:spTree>
    <p:extLst>
      <p:ext uri="{BB962C8B-B14F-4D97-AF65-F5344CB8AC3E}">
        <p14:creationId xmlns:p14="http://schemas.microsoft.com/office/powerpoint/2010/main" val="30653201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2222-7925-483B-8810-56AA87868517}"/>
              </a:ext>
            </a:extLst>
          </p:cNvPr>
          <p:cNvSpPr>
            <a:spLocks noGrp="1"/>
          </p:cNvSpPr>
          <p:nvPr>
            <p:ph type="title"/>
          </p:nvPr>
        </p:nvSpPr>
        <p:spPr/>
        <p:txBody>
          <a:bodyPr/>
          <a:lstStyle/>
          <a:p>
            <a:r>
              <a:rPr lang="en-US" dirty="0"/>
              <a:t> </a:t>
            </a:r>
          </a:p>
        </p:txBody>
      </p:sp>
      <p:sp>
        <p:nvSpPr>
          <p:cNvPr id="3" name="Subtitle 2">
            <a:extLst>
              <a:ext uri="{FF2B5EF4-FFF2-40B4-BE49-F238E27FC236}">
                <a16:creationId xmlns:a16="http://schemas.microsoft.com/office/drawing/2014/main" id="{A03C3E74-CB93-4A4A-A585-DFA8E8D460F6}"/>
              </a:ext>
            </a:extLst>
          </p:cNvPr>
          <p:cNvSpPr>
            <a:spLocks noGrp="1"/>
          </p:cNvSpPr>
          <p:nvPr>
            <p:ph type="subTitle"/>
          </p:nvPr>
        </p:nvSpPr>
        <p:spPr>
          <a:xfrm>
            <a:off x="457200" y="746391"/>
            <a:ext cx="8229240" cy="3977280"/>
          </a:xfrm>
        </p:spPr>
        <p:txBody>
          <a:bodyPr/>
          <a:lstStyle/>
          <a:p>
            <a:pPr marL="0" indent="0" algn="just">
              <a:buNone/>
            </a:pPr>
            <a:r>
              <a:rPr lang="en-US" dirty="0"/>
              <a:t>Suppose a cache is 10 times faster than main memory and support that the cache can be use 90% of the time. How much speedup do we gain by using cache? </a:t>
            </a:r>
          </a:p>
        </p:txBody>
      </p:sp>
    </p:spTree>
    <p:extLst>
      <p:ext uri="{BB962C8B-B14F-4D97-AF65-F5344CB8AC3E}">
        <p14:creationId xmlns:p14="http://schemas.microsoft.com/office/powerpoint/2010/main" val="40548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F78EF5F6-6F29-4019-81C2-FEAA14E9ADB8}" type="slidenum">
              <a:rPr lang="en-US" sz="1400" b="0" strike="noStrike" spc="-1">
                <a:solidFill>
                  <a:srgbClr val="000000"/>
                </a:solidFill>
                <a:latin typeface="Tahoma"/>
              </a:rPr>
              <a:t>8</a:t>
            </a:fld>
            <a:endParaRPr lang="en-US" sz="1400" b="0" strike="noStrike" spc="-1">
              <a:latin typeface="Arial"/>
            </a:endParaRPr>
          </a:p>
        </p:txBody>
      </p:sp>
      <p:sp>
        <p:nvSpPr>
          <p:cNvPr id="160"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Desktop Computers</a:t>
            </a:r>
            <a:endParaRPr lang="en-US" sz="3200" b="0" strike="noStrike" spc="-1">
              <a:latin typeface="Arial"/>
            </a:endParaRPr>
          </a:p>
        </p:txBody>
      </p:sp>
      <p:sp>
        <p:nvSpPr>
          <p:cNvPr id="161" name="CustomShape 3"/>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Largest market in dollar terms</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Spans low-end (&lt;$500) to high-end ($5K) systems</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Optimize price-performance</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0" strike="noStrike" spc="-1">
                <a:solidFill>
                  <a:srgbClr val="000000"/>
                </a:solidFill>
                <a:latin typeface="Times New Roman"/>
              </a:rPr>
              <a:t>Performance measured in the number of calculations and graphic operations</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0" strike="noStrike" spc="-1">
                <a:solidFill>
                  <a:srgbClr val="000000"/>
                </a:solidFill>
                <a:latin typeface="Times New Roman"/>
              </a:rPr>
              <a:t>Price is what matters to customers</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As a result  the newest, highest-performance and cost-reduced microprocessors appear</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Reasonably well characterized in terms of </a:t>
            </a:r>
            <a:r>
              <a:rPr lang="en-US" sz="2400" b="1" strike="noStrike" spc="-1">
                <a:solidFill>
                  <a:srgbClr val="000000"/>
                </a:solidFill>
                <a:latin typeface="Times New Roman"/>
              </a:rPr>
              <a:t>applications and benchmarking</a:t>
            </a:r>
            <a:endParaRPr lang="en-US" sz="2400" b="0" strike="noStrike" spc="-1">
              <a:latin typeface="Arial"/>
            </a:endParaRPr>
          </a:p>
        </p:txBody>
      </p:sp>
      <p:sp>
        <p:nvSpPr>
          <p:cNvPr id="162" name="TextShape 4"/>
          <p:cNvSpPr txBox="1"/>
          <p:nvPr/>
        </p:nvSpPr>
        <p:spPr>
          <a:xfrm>
            <a:off x="457200" y="6356520"/>
            <a:ext cx="2133360" cy="364680"/>
          </a:xfrm>
          <a:prstGeom prst="rect">
            <a:avLst/>
          </a:prstGeom>
          <a:noFill/>
          <a:ln>
            <a:noFill/>
          </a:ln>
        </p:spPr>
        <p:txBody>
          <a:bodyPr anchor="ctr"/>
          <a:lstStyle/>
          <a:p>
            <a:pPr>
              <a:lnSpc>
                <a:spcPct val="100000"/>
              </a:lnSpc>
            </a:pPr>
            <a:fld id="{C441AEA6-C33F-4138-A825-0670D8D90D87}"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2DE3-5DBD-436C-AF06-8B6205EC3347}"/>
              </a:ext>
            </a:extLst>
          </p:cNvPr>
          <p:cNvSpPr>
            <a:spLocks noGrp="1"/>
          </p:cNvSpPr>
          <p:nvPr>
            <p:ph type="title"/>
          </p:nvPr>
        </p:nvSpPr>
        <p:spPr/>
        <p:txBody>
          <a:bodyPr/>
          <a:lstStyle/>
          <a:p>
            <a:r>
              <a:rPr lang="en-US" dirty="0"/>
              <a:t> </a:t>
            </a:r>
          </a:p>
        </p:txBody>
      </p:sp>
      <p:sp>
        <p:nvSpPr>
          <p:cNvPr id="3" name="Subtitle 2">
            <a:extLst>
              <a:ext uri="{FF2B5EF4-FFF2-40B4-BE49-F238E27FC236}">
                <a16:creationId xmlns:a16="http://schemas.microsoft.com/office/drawing/2014/main" id="{CD3CC484-0335-4E2D-8B02-D7B6843ABFDF}"/>
              </a:ext>
            </a:extLst>
          </p:cNvPr>
          <p:cNvSpPr>
            <a:spLocks noGrp="1"/>
          </p:cNvSpPr>
          <p:nvPr>
            <p:ph type="subTitle"/>
          </p:nvPr>
        </p:nvSpPr>
        <p:spPr/>
        <p:txBody>
          <a:bodyPr/>
          <a:lstStyle/>
          <a:p>
            <a:r>
              <a:rPr lang="en-US" dirty="0"/>
              <a:t> </a:t>
            </a:r>
          </a:p>
        </p:txBody>
      </p:sp>
      <p:pic>
        <p:nvPicPr>
          <p:cNvPr id="4" name="Picture 3">
            <a:extLst>
              <a:ext uri="{FF2B5EF4-FFF2-40B4-BE49-F238E27FC236}">
                <a16:creationId xmlns:a16="http://schemas.microsoft.com/office/drawing/2014/main" id="{E7EC7866-62BB-4E0B-B0B6-EFC0F6C043E4}"/>
              </a:ext>
            </a:extLst>
          </p:cNvPr>
          <p:cNvPicPr>
            <a:picLocks noChangeAspect="1"/>
          </p:cNvPicPr>
          <p:nvPr/>
        </p:nvPicPr>
        <p:blipFill>
          <a:blip r:embed="rId2"/>
          <a:stretch>
            <a:fillRect/>
          </a:stretch>
        </p:blipFill>
        <p:spPr>
          <a:xfrm>
            <a:off x="562708" y="1627909"/>
            <a:ext cx="8370277" cy="3602182"/>
          </a:xfrm>
          <a:prstGeom prst="rect">
            <a:avLst/>
          </a:prstGeom>
        </p:spPr>
      </p:pic>
    </p:spTree>
    <p:extLst>
      <p:ext uri="{BB962C8B-B14F-4D97-AF65-F5344CB8AC3E}">
        <p14:creationId xmlns:p14="http://schemas.microsoft.com/office/powerpoint/2010/main" val="2326895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606C-DF2A-4598-9DCE-BF086C7D2202}"/>
              </a:ext>
            </a:extLst>
          </p:cNvPr>
          <p:cNvSpPr>
            <a:spLocks noGrp="1"/>
          </p:cNvSpPr>
          <p:nvPr>
            <p:ph type="title"/>
          </p:nvPr>
        </p:nvSpPr>
        <p:spPr/>
        <p:txBody>
          <a:bodyPr/>
          <a:lstStyle/>
          <a:p>
            <a:r>
              <a:rPr lang="en-US" dirty="0"/>
              <a:t>  </a:t>
            </a:r>
          </a:p>
        </p:txBody>
      </p:sp>
      <p:sp>
        <p:nvSpPr>
          <p:cNvPr id="3" name="Subtitle 2">
            <a:extLst>
              <a:ext uri="{FF2B5EF4-FFF2-40B4-BE49-F238E27FC236}">
                <a16:creationId xmlns:a16="http://schemas.microsoft.com/office/drawing/2014/main" id="{F324BCF3-CA63-41DE-AEAD-B1D779E4863A}"/>
              </a:ext>
            </a:extLst>
          </p:cNvPr>
          <p:cNvSpPr>
            <a:spLocks noGrp="1"/>
          </p:cNvSpPr>
          <p:nvPr>
            <p:ph type="subTitle"/>
          </p:nvPr>
        </p:nvSpPr>
        <p:spPr/>
        <p:txBody>
          <a:bodyPr/>
          <a:lstStyle/>
          <a:p>
            <a:pPr marL="0" indent="0">
              <a:buNone/>
            </a:pPr>
            <a:r>
              <a:rPr lang="en-US" dirty="0"/>
              <a:t> </a:t>
            </a:r>
          </a:p>
        </p:txBody>
      </p:sp>
    </p:spTree>
    <p:extLst>
      <p:ext uri="{BB962C8B-B14F-4D97-AF65-F5344CB8AC3E}">
        <p14:creationId xmlns:p14="http://schemas.microsoft.com/office/powerpoint/2010/main" val="13151820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771480" y="285912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US" sz="3200" b="1" strike="noStrike" spc="-1" dirty="0">
                <a:solidFill>
                  <a:srgbClr val="333399"/>
                </a:solidFill>
                <a:latin typeface="Arial"/>
              </a:rPr>
              <a:t>END </a:t>
            </a:r>
            <a:endParaRPr lang="en-US" sz="3200" b="0" strike="noStrike" spc="-1" dirty="0">
              <a:latin typeface="Arial"/>
            </a:endParaRPr>
          </a:p>
          <a:p>
            <a:r>
              <a:rPr lang="en-US" sz="3200" b="1" strike="noStrike" spc="-1" dirty="0">
                <a:solidFill>
                  <a:srgbClr val="333399"/>
                </a:solidFill>
                <a:latin typeface="Arial"/>
              </a:rPr>
              <a:t>of </a:t>
            </a:r>
            <a:endParaRPr lang="en-US" sz="3200" b="0" strike="noStrike" spc="-1" dirty="0">
              <a:latin typeface="Arial"/>
            </a:endParaRPr>
          </a:p>
          <a:p>
            <a:pPr algn="ctr">
              <a:lnSpc>
                <a:spcPct val="100000"/>
              </a:lnSpc>
            </a:pPr>
            <a:r>
              <a:rPr lang="en-US" sz="3200" b="1" strike="noStrike" spc="-1" dirty="0">
                <a:solidFill>
                  <a:srgbClr val="333399"/>
                </a:solidFill>
                <a:latin typeface="Arial"/>
              </a:rPr>
              <a:t> </a:t>
            </a:r>
            <a:r>
              <a:rPr lang="en-US" sz="3200" b="1" strike="noStrike" spc="-1">
                <a:solidFill>
                  <a:srgbClr val="333399"/>
                </a:solidFill>
                <a:latin typeface="Arial"/>
              </a:rPr>
              <a:t>Unit 1</a:t>
            </a:r>
            <a:endParaRPr lang="en-US" sz="3200" b="0" strike="noStrike" spc="-1" dirty="0">
              <a:latin typeface="Arial"/>
            </a:endParaRPr>
          </a:p>
        </p:txBody>
      </p:sp>
      <p:sp>
        <p:nvSpPr>
          <p:cNvPr id="320" name="CustomShape 2"/>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F60369EB-C5F1-4667-B50E-A07F1156B1F2}" type="slidenum">
              <a:rPr lang="en-US" sz="1400" b="0" strike="noStrike" spc="-1">
                <a:solidFill>
                  <a:srgbClr val="000000"/>
                </a:solidFill>
                <a:latin typeface="Tahoma"/>
              </a:rPr>
              <a:t>82</a:t>
            </a:fld>
            <a:endParaRPr lang="en-US" sz="1400" b="0" strike="noStrike" spc="-1">
              <a:latin typeface="Arial"/>
            </a:endParaRPr>
          </a:p>
        </p:txBody>
      </p:sp>
      <p:sp>
        <p:nvSpPr>
          <p:cNvPr id="321" name="TextShape 3"/>
          <p:cNvSpPr txBox="1"/>
          <p:nvPr/>
        </p:nvSpPr>
        <p:spPr>
          <a:xfrm>
            <a:off x="457200" y="6356520"/>
            <a:ext cx="2133360" cy="364680"/>
          </a:xfrm>
          <a:prstGeom prst="rect">
            <a:avLst/>
          </a:prstGeom>
          <a:noFill/>
          <a:ln>
            <a:noFill/>
          </a:ln>
        </p:spPr>
        <p:txBody>
          <a:bodyPr anchor="ctr"/>
          <a:lstStyle/>
          <a:p>
            <a:pPr>
              <a:lnSpc>
                <a:spcPct val="100000"/>
              </a:lnSpc>
            </a:pPr>
            <a:fld id="{29F3BB0C-16E4-4D56-AFDE-3EEB82884CF9}"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7238880" y="640080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1F79BDBC-BD98-4D33-99D1-780A2DBBBBAF}" type="slidenum">
              <a:rPr lang="en-US" sz="1400" b="0" strike="noStrike" spc="-1">
                <a:solidFill>
                  <a:srgbClr val="000000"/>
                </a:solidFill>
                <a:latin typeface="Tahoma"/>
              </a:rPr>
              <a:t>9</a:t>
            </a:fld>
            <a:endParaRPr lang="en-US" sz="1400" b="0" strike="noStrike" spc="-1">
              <a:latin typeface="Arial"/>
            </a:endParaRPr>
          </a:p>
        </p:txBody>
      </p:sp>
      <p:sp>
        <p:nvSpPr>
          <p:cNvPr id="164" name="CustomShape 2"/>
          <p:cNvSpPr/>
          <p:nvPr/>
        </p:nvSpPr>
        <p:spPr>
          <a:xfrm>
            <a:off x="1135080" y="0"/>
            <a:ext cx="7792200" cy="11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333399"/>
                </a:solidFill>
                <a:latin typeface="Arial"/>
              </a:rPr>
              <a:t>Servers</a:t>
            </a:r>
            <a:endParaRPr lang="en-US" sz="3200" b="0" strike="noStrike" spc="-1">
              <a:latin typeface="Arial"/>
            </a:endParaRPr>
          </a:p>
        </p:txBody>
      </p:sp>
      <p:sp>
        <p:nvSpPr>
          <p:cNvPr id="165" name="CustomShape 3"/>
          <p:cNvSpPr/>
          <p:nvPr/>
        </p:nvSpPr>
        <p:spPr>
          <a:xfrm>
            <a:off x="676440" y="1536840"/>
            <a:ext cx="824940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Provide more reliable file and computing services (Web servers)</a:t>
            </a:r>
            <a:endParaRPr lang="en-US" sz="2400" b="0" strike="noStrike" spc="-1">
              <a:latin typeface="Arial"/>
            </a:endParaRPr>
          </a:p>
          <a:p>
            <a:pPr indent="-216000" algn="just">
              <a:lnSpc>
                <a:spcPct val="90000"/>
              </a:lnSpc>
              <a:buClr>
                <a:srgbClr val="000000"/>
              </a:buClr>
              <a:buSzPct val="60000"/>
              <a:buFont typeface="Wingdings" charset="2"/>
              <a:buChar char=""/>
            </a:pPr>
            <a:r>
              <a:rPr lang="en-US" sz="2400" b="0" strike="noStrike" spc="-1">
                <a:solidFill>
                  <a:srgbClr val="000000"/>
                </a:solidFill>
                <a:latin typeface="Times New Roman"/>
              </a:rPr>
              <a:t>Key requirements</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1" strike="noStrike" spc="-1">
                <a:solidFill>
                  <a:srgbClr val="000000"/>
                </a:solidFill>
                <a:latin typeface="Times New Roman"/>
              </a:rPr>
              <a:t>Dependability</a:t>
            </a:r>
            <a:r>
              <a:rPr lang="en-US" sz="2400" b="0" strike="noStrike" spc="-1">
                <a:solidFill>
                  <a:srgbClr val="000000"/>
                </a:solidFill>
                <a:latin typeface="Times New Roman"/>
              </a:rPr>
              <a:t> – effectively provide service (Yahoo!, Google, eBay)</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1" strike="noStrike" spc="-1">
                <a:solidFill>
                  <a:srgbClr val="000000"/>
                </a:solidFill>
                <a:latin typeface="Times New Roman"/>
              </a:rPr>
              <a:t>Scalability</a:t>
            </a:r>
            <a:r>
              <a:rPr lang="en-US" sz="2400" b="0" strike="noStrike" spc="-1">
                <a:solidFill>
                  <a:srgbClr val="000000"/>
                </a:solidFill>
                <a:latin typeface="Times New Roman"/>
              </a:rPr>
              <a:t> – server systems grow over time, so the ability to scale up the computing capacity is crucial</a:t>
            </a:r>
            <a:endParaRPr lang="en-US" sz="2400" b="0" strike="noStrike" spc="-1">
              <a:latin typeface="Arial"/>
            </a:endParaRPr>
          </a:p>
          <a:p>
            <a:pPr marL="457200" lvl="1" indent="-216000" algn="just">
              <a:lnSpc>
                <a:spcPct val="90000"/>
              </a:lnSpc>
              <a:buClr>
                <a:srgbClr val="000000"/>
              </a:buClr>
              <a:buSzPct val="55000"/>
              <a:buFont typeface="Wingdings" charset="2"/>
              <a:buChar char=""/>
            </a:pPr>
            <a:r>
              <a:rPr lang="en-US" sz="2400" b="1" strike="noStrike" spc="-1">
                <a:solidFill>
                  <a:srgbClr val="000000"/>
                </a:solidFill>
                <a:latin typeface="Times New Roman"/>
              </a:rPr>
              <a:t>Throughput</a:t>
            </a:r>
            <a:r>
              <a:rPr lang="en-US" sz="2400" b="0" strike="noStrike" spc="-1">
                <a:solidFill>
                  <a:srgbClr val="000000"/>
                </a:solidFill>
                <a:latin typeface="Times New Roman"/>
              </a:rPr>
              <a:t> – transactions per minute</a:t>
            </a:r>
            <a:endParaRPr lang="en-US" sz="2400" b="0" strike="noStrike" spc="-1">
              <a:latin typeface="Arial"/>
            </a:endParaRPr>
          </a:p>
        </p:txBody>
      </p:sp>
      <p:sp>
        <p:nvSpPr>
          <p:cNvPr id="166" name="TextShape 4"/>
          <p:cNvSpPr txBox="1"/>
          <p:nvPr/>
        </p:nvSpPr>
        <p:spPr>
          <a:xfrm>
            <a:off x="457200" y="6356520"/>
            <a:ext cx="2133360" cy="364680"/>
          </a:xfrm>
          <a:prstGeom prst="rect">
            <a:avLst/>
          </a:prstGeom>
          <a:noFill/>
          <a:ln>
            <a:noFill/>
          </a:ln>
        </p:spPr>
        <p:txBody>
          <a:bodyPr anchor="ctr"/>
          <a:lstStyle/>
          <a:p>
            <a:pPr>
              <a:lnSpc>
                <a:spcPct val="100000"/>
              </a:lnSpc>
            </a:pPr>
            <a:fld id="{E280A5A7-2066-4EF9-889F-2B0B805C3DBD}" type="datetime1">
              <a:rPr lang="en-US" sz="1200" b="0" strike="noStrike" spc="-1">
                <a:solidFill>
                  <a:srgbClr val="8B8B8B"/>
                </a:solidFill>
                <a:latin typeface="Calibri"/>
              </a:rPr>
              <a:t>8/10/2018</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2134</TotalTime>
  <Words>3745</Words>
  <Application>Microsoft Office PowerPoint</Application>
  <PresentationFormat>On-screen Show (4:3)</PresentationFormat>
  <Paragraphs>668</Paragraphs>
  <Slides>82</Slides>
  <Notes>45</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82</vt:i4>
      </vt:variant>
    </vt:vector>
  </HeadingPairs>
  <TitlesOfParts>
    <vt:vector size="98" baseType="lpstr">
      <vt:lpstr>Microsoft YaHei</vt:lpstr>
      <vt:lpstr>新細明體</vt:lpstr>
      <vt:lpstr>Arial</vt:lpstr>
      <vt:lpstr>Book Antiqua</vt:lpstr>
      <vt:lpstr>Calibri</vt:lpstr>
      <vt:lpstr>DejaVu Sans</vt:lpstr>
      <vt:lpstr>Kartika</vt:lpstr>
      <vt:lpstr>Symbol</vt:lpstr>
      <vt:lpstr>Tahoma</vt:lpstr>
      <vt:lpstr>Times New Roman</vt:lpstr>
      <vt:lpstr>Verdana</vt:lpstr>
      <vt:lpstr>Wingdings</vt:lpstr>
      <vt:lpstr>Office Theme</vt:lpstr>
      <vt:lpstr>Office Theme</vt:lpstr>
      <vt:lpstr>Office Theme</vt:lpstr>
      <vt:lpstr>Microsoft Equation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 based on Amdahal’s Law</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HEGDE</dc:creator>
  <dc:description/>
  <cp:lastModifiedBy>Windows User</cp:lastModifiedBy>
  <cp:revision>263</cp:revision>
  <dcterms:modified xsi:type="dcterms:W3CDTF">2018-08-10T07:39:06Z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45</vt:i4>
  </property>
</Properties>
</file>