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53931DA0-7F42-4E22-9128-4CFC2003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704B1259-D452-4BA4-83FC-30B09DB0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65A8B07-0A1B-4FB7-B5C1-EAD6ADCB009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508F1C-E4A5-4585-88CD-124E4A39B14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DE0D05E-C392-4728-961C-0671A56C4C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5B418BA2-12BD-47A8-833E-B1C3C443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E78554B-E328-4279-92CD-765E6ADB98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fld id="{CCAFBEE3-165E-4AFF-9F53-11D522184A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A6142F-9E31-446A-9DDA-9F704B595A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A00E8B-45E2-4F9A-8527-40394B7252D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0B5F1ED3-CB3A-405D-9D82-76AE0B63A4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623C541-B8BC-40F1-88F2-BAE0897176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EDA761-5DBA-44FC-A678-D1887523F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85BB7A-017D-4FF7-B82B-8D19615B024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2C64F47B-2C0B-4B6A-8E19-6157250F4F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2419F25-6E86-454F-9DCC-997EEB0220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C5EE5B-5D92-49C7-AB6F-A8E81B4C11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84F05A-382F-4E62-AEAC-F687EB816E0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43E589-6D14-428D-BEF0-C06A9C0A25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8785B06-5C37-48D0-A60B-E2D2E7A9DF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5F2BAD1-1BAB-4940-ACF0-7E62717E00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595D83-B4E7-4D69-B8FD-2526C3BB0B9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FB0E6796-E0CE-4770-A437-6CF87F02B1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EBAB879-1DBB-49D0-8370-59B7D7FE26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CFA32B-6D68-4B8C-AEA7-3EC5421559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A7224C-CE75-4120-BBE4-42CCFD9D6D6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4426B85C-8058-4ADC-809B-089F5D7FEF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E3408B8-9793-468B-9960-110FA6946C8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DF220E-28A7-4977-8552-076D43C0ED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D4E95B-2EA0-4B91-BE85-10180843DF9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790BBB41-E22D-4BD8-BEC2-30A9E047CF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F5A867A0-789C-4106-83EB-AD7D50BCB1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88073E-8E62-4E5E-A4F8-FDDDCE715F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77444D-F686-4582-8AA3-6F32CDFF151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57D2A871-A63C-4FCB-A008-1C1509F494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C3BA37-58FA-41E1-B995-190D7ABB06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1E1577-9910-4498-BE1C-049929A6B3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8FA21E-3BC9-48F8-8C16-610E1C114EF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0E09C1D-13EE-4B36-8126-A5435AFA03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B5D5865-E811-45CA-ACA3-D0A4FD97BB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27EAE5-60A7-488E-816A-155DBE3D9A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52EF1-45FE-4BA0-8866-624E1E78273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11AB26E8-1CBF-4DB4-B94A-4139D4CE35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A6ECB5B-AD42-4647-8BD8-4C683F71DB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A82D58-9ADA-4FEC-8713-53F53C5BA7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82AEA-A3C4-49B0-8033-B3AEA83C4E2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051A5B99-B561-4F85-9372-9EAC7CD3D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65DDA2F-63C1-45A8-AC0A-ECCE5C6122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34312C-C826-4B9B-BFE4-06488A55CD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D047FA-12DC-47F1-8BDC-FEAA9849581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317E3761-D41B-4F56-8F42-7AB7CA3051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6BE5AE8-7066-4550-A529-4B11CD5365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401A28-7D34-40E0-AC8E-41F52EE7B3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27729-7809-403C-AB79-ED89A60689F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12F040E7-9F48-4EC4-82BA-9EBE663F74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2A56AEF-DAEA-4C00-8C43-77A3A1EE0B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C083DA-992C-4E0D-B2E2-16F8EA428C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7D04DB-3DFE-43AF-933F-E7E462A16EB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205530E9-CDA0-42C3-B577-1809B5B678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4AFAF47-AAFC-4615-8309-A399AD49A8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E9686D-F0D2-42F6-B8D0-BA5946CBD6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39A982-F160-4E74-8227-33DAECE101F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BE9E4282-3737-4A3E-AC43-6BC679777F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905EAFB-8E3E-43F3-BB13-BFBA3950EA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6F064E-B83C-43B3-80C3-7B62616619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ED3BD5-EF04-4742-B710-C4CF61DFDF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3FEDA8E7-A43F-440A-8839-502266BAA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6499E22-A2E8-4897-BA62-BE0C6F741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E80E59-37A1-4255-B523-2DC506C1A7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F1A61-3F0E-41A1-BAF1-F3395A5FD02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EF4C8AB1-5933-4C54-802B-AB9AD430B6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0EC5286-F590-4931-8974-127647BF63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3BCDDE-84D3-4DB5-8E2C-550BAC8C80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247632-1844-424D-8F52-53EC8D3D1B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ABB7C17D-C6A0-4B19-A73A-E851991F25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2D4DDA0-99C7-410A-BECB-34001136C1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971384-7678-4950-A400-874FA46FCF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75E788-6EE5-4260-89E3-C67B8B17BCA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BEEA9D07-7E88-4529-B841-7C3C1AA260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AC0DF01-BCC8-486C-A67C-5050AA7262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0D8A3F-4419-4BC2-9681-B24CBE5C13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DA9BCB-D30E-4AD5-A4FD-6F0A05D8F01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5CFC9131-9742-4E3F-8EF4-9DBEAA6341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029FF5A-9221-4FDE-9201-1675DD483F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EE870A-DE53-4C16-AB07-08947E9EB2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9C14F-5E53-4E5A-B0E4-522EB7D80A6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3FA13974-5DFF-4EBF-BE3C-4EEC7C5D83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30492FB-6433-4220-9C04-669BEFBE7E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76126E-E5BF-4184-A690-8300F46DC9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0BF468-F543-44C2-BD85-E1B176494D0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6A4E3E88-52CD-471D-A674-DCABCCD86F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51A9DCF-9926-424B-98E6-72BDA3F844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E9DDE0-A076-491F-9996-EB3EC407E5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ADB173-B6CE-403C-932D-FF2C40CEBCB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63FACF4F-36F4-424B-8D55-0AADB38F24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18FC6794-C45B-4D10-8BED-F05455AD2B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A01282-A864-4F79-9B0A-55786BFC91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5712DE-B29D-495E-8A15-281FBB5CBAF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487A5D-6E95-4E5B-942C-FA38ABD009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52DF54A-FB95-413E-831A-2EF9E68244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4942B1-FA92-4123-8067-5975802D28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D0913E-D4EE-442C-B06C-496CB0B7B47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7FF3D482-A73D-4A4C-BAFD-EAEC3801E5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2E6D275-4469-490B-B341-A133B6D453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DD57A3-622C-40D2-846C-64443CD00E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ADD6B6-E651-400E-9E9C-A846EF8336C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3ADF4B18-FE55-4663-932E-995232253E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6C545C0-513A-45DC-A249-2C98E661E2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D97D9E-E510-4A21-A8F4-5D68338B66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0CC27A-D893-457A-A56C-089499BCD9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522EA70E-6425-43A2-86E6-0B6EF4A8DC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A58A306-D955-4F12-9A12-59AC864538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51AB64-6F5A-4C1C-B30F-DD5AB5770A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911134-BB1C-40A6-A186-CF32FAB8021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733EA9C-F650-485A-9DEF-4A5E959986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3B35C8F-5977-4BE3-93F9-CD58E65D25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DC76921-D469-4D16-ABEA-9DF6BF0086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B5E3C-D611-4475-B21D-9E73391CFEC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4AF95693-88E2-4A7F-8B58-28DD97004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7C3EE24C-E0D7-4399-A316-57D687404FFA}" type="slidenum">
              <a:rPr lang="en-US" altLang="en-US" sz="1200"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5B1F095-71C2-44B9-AF86-F8C6AF4C6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95B5A26-81CC-40E7-8CA3-2397EEEDA9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6C6DBC-E926-4C24-B039-C526F0746E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5519E4-FF12-46E9-A239-D4953AC0896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2E2D7629-8186-4036-A2F6-080C9B3BA1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D42FF29-0ADE-4CE0-BFF8-912F821177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8374E7-CA5A-4BBD-91F6-879F1CD4EF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4883F6-0195-40C0-A615-EB54EFF4B31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9B0E4D5C-C28D-41A8-9444-12AE72A2D8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B0AD11C-0025-489F-8BF9-22FEF7F1CF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4FABE4-35CB-4943-9E2B-C0027B9270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AB8B68-CFDF-45AE-9898-A5248603023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D53A4332-5808-4D73-8F82-69F02557C8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EEEEFB8-2EBD-4D31-98A3-A5B13A4D37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054C-A9F6-4F61-AD99-9FB64389F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D7484-F42D-4448-BB42-AC721D32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BB39-EAEF-4484-9025-05A05ED496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52C08-4888-441F-8D49-B127E0A6410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2BA180-368E-4764-97BF-E07FE4B3E7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8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568A-FA2C-4CA3-A92D-9993298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A12A-3AA4-4903-A7E4-49F9B33A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DD5F-0859-4B6C-9DF4-46722166CD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85825-568F-4C34-B65E-A6ED42495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F820E1-24F5-434A-ACF8-D3391443A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51CB5-651F-4626-8FC5-EAACA4EBE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4651B-2CF6-4BEF-9CC9-E12EE7A0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F635-2C1A-474B-88D6-814C7FC9F6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3845-EAA7-4AB9-8B5A-12EE97F696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5DCB093-0944-4202-82C3-C12C193D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DD67-7BA8-4993-B5F5-3002A5A0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14C3-3B4D-47FB-AF7B-E3EA531F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DEA0-8F51-4FBC-A362-02532C5040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CD2DA-7739-4F4B-A6A8-9A8E665D0A6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1B5B7A-DAC5-40AE-935D-7753F8E5C6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186E-B231-45EB-ABBE-3B5D3419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37DC-443F-4D95-8A06-6ECD0BE9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2366-D09A-4B75-AC77-C5B9C21248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92D5-521A-4AFB-834C-BEEA99E2E81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D995F1-734B-4869-BB34-610137DB1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5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376F-134B-4505-A35F-8ACA53A1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0F1E-0C24-4D97-871C-3B4BFDD5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BD103-79EA-4FD0-94B1-8FDA9BD6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D7FC2-7813-4F57-89DC-FD18884F25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3DC1-60CB-46A2-A3C1-AE0465BCC2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30FBC4-B593-4462-A080-34533DE83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24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306B-E621-4658-8001-6F7355F7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64DB3-5211-470E-8C4C-56E5DC10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BE53-AFA7-42B2-8F48-742D188F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5A670-4DE7-4847-8942-0B3A984F2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C09-47BE-48B6-8F3A-DA6FB8942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F5612-3700-44BD-8379-39175BAD7D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1EC254-8B89-47CD-9E5A-63D5A1AF70B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9DD2BA-918A-4066-B0C7-E4AF70BF0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0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602D-324D-4F26-830E-887DDFF9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09F1-8572-435B-A5C3-10EE030606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D35BA-42CA-4DC1-BCF9-1DA680ACBFD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8AAF52A-1658-44EA-BF2F-C2AFD9B72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6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BA6B-8E4F-4912-A5CA-055D368ECE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EBADC-176F-4111-911A-CAD6C7C2EFC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6A40FA-C6C0-4AED-A78F-94FF7E14A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88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F7E-1228-4EA5-B8CA-22C03716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845D-40A9-4BE3-8CAA-68C652D4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8B428-0B79-41E4-85FD-43CE2D5C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D4AE5-5B27-4B11-8F5C-A8823462F30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3B6B-F595-4FDA-9077-66C6C3D32D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A6A80E-FD8E-49A1-8078-CDE1B90E7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6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269F-280C-4C1A-968D-7D7F00F0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E0BE3-9D47-4747-B564-A1FD693C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008EB-724B-477A-B477-D8D8373D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EAF8-2F85-4F0E-9F2B-1139B72FF0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F2CA-AB5E-44E0-9BBA-9E0D9BA7E1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AD507E-1EF4-4328-9BD7-D4C594684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11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8F0589D-B2AB-4140-A54C-1F99AF44D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B52CBA8-2A9C-4C22-ACB6-3473D16D4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276ADB-FDD3-43F9-A6EA-6F0EE10AA22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FD35A4FC-A69B-4EF0-A91B-A70D9329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DADE9A-E994-4C16-928C-CC7475EB9E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B728EC01-E0C0-4306-A302-C7DB33BEC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13C66398-EB54-4C38-B5A7-DE391003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Introduction to Parallel Processing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72747F68-EED0-49E1-ACDB-47DD4DD2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altLang="en-US" sz="3200">
                <a:solidFill>
                  <a:srgbClr val="898989"/>
                </a:solidFill>
                <a:latin typeface="Calibri" panose="020F0502020204030204" pitchFamily="34" charset="0"/>
              </a:rPr>
              <a:t>Unit 1 – Chapter 2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4BF52727-9681-4A6F-A9ED-3310611FD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3686175"/>
            <a:ext cx="3614738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00"/>
              </a:spcBef>
              <a:buClrTx/>
              <a:buSzPct val="60000"/>
              <a:buFontTx/>
              <a:buNone/>
            </a:pPr>
            <a:r>
              <a:rPr lang="en-US" altLang="en-US" sz="1600">
                <a:latin typeface="Book Antiqua" panose="02040602050305030304" pitchFamily="18" charset="0"/>
                <a:ea typeface="新細明體" panose="02020500000000000000" pitchFamily="18" charset="-120"/>
              </a:rPr>
              <a:t>References:</a:t>
            </a:r>
          </a:p>
          <a:p>
            <a:pPr marL="341313" indent="-339725">
              <a:spcBef>
                <a:spcPts val="400"/>
              </a:spcBef>
              <a:buClr>
                <a:srgbClr val="800080"/>
              </a:buClr>
              <a:buSzPct val="60000"/>
              <a:buFont typeface="Times New Roman" panose="02020603050405020304" pitchFamily="18" charset="0"/>
              <a:buAutoNum type="arabicPeriod"/>
            </a:pPr>
            <a:r>
              <a:rPr lang="en-US" altLang="en-US" sz="1600" b="1">
                <a:latin typeface="Tahoma" panose="020B0604030504040204" pitchFamily="34" charset="0"/>
              </a:rPr>
              <a:t>   Advanced computer architecture … Dezo Sima</a:t>
            </a:r>
          </a:p>
          <a:p>
            <a:pPr marL="341313" indent="-339725">
              <a:spcBef>
                <a:spcPts val="400"/>
              </a:spcBef>
              <a:buClr>
                <a:srgbClr val="800080"/>
              </a:buClr>
              <a:buSzPct val="60000"/>
            </a:pPr>
            <a:endParaRPr lang="en-US" altLang="en-US" sz="1600" b="1">
              <a:latin typeface="Tahoma" panose="020B0604030504040204" pitchFamily="34" charset="0"/>
            </a:endParaRPr>
          </a:p>
          <a:p>
            <a:pPr marL="341313" indent="-339725">
              <a:spcBef>
                <a:spcPts val="400"/>
              </a:spcBef>
              <a:buClr>
                <a:srgbClr val="800080"/>
              </a:buClr>
              <a:buSzPct val="60000"/>
              <a:buFont typeface="Times New Roman" panose="02020603050405020304" pitchFamily="18" charset="0"/>
              <a:buAutoNum type="arabicPeriod"/>
            </a:pPr>
            <a:r>
              <a:rPr lang="en-US" altLang="en-US" sz="1600" b="1">
                <a:latin typeface="Book Antiqua" panose="02040602050305030304" pitchFamily="18" charset="0"/>
                <a:ea typeface="新細明體" panose="02020500000000000000" pitchFamily="18" charset="-120"/>
              </a:rPr>
              <a:t> </a:t>
            </a:r>
            <a:r>
              <a:rPr lang="en-US" altLang="en-US" sz="1600" b="1">
                <a:latin typeface="Tahoma" panose="020B0604030504040204" pitchFamily="34" charset="0"/>
              </a:rPr>
              <a:t>Advanced computer architecture…  Kai Hwang</a:t>
            </a:r>
          </a:p>
          <a:p>
            <a:pPr>
              <a:spcBef>
                <a:spcPts val="400"/>
              </a:spcBef>
              <a:buClrTx/>
              <a:buSzPct val="60000"/>
              <a:buFontTx/>
              <a:buNone/>
            </a:pPr>
            <a:endParaRPr lang="en-US" altLang="en-US" sz="16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48BB4B03-CB9E-4406-81A8-D26C5AF1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1009B8CD-E7C7-481B-AA12-8AF7C9FA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N-client N-server model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Service more than one client at the same time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or Asynchronous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Sync : each processor starts service at same moment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Async : different moments.. 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A5C966DD-5FDC-4041-B72B-99853B30CD0C}"/>
              </a:ext>
            </a:extLst>
          </p:cNvPr>
          <p:cNvGrpSpPr>
            <a:grpSpLocks/>
          </p:cNvGrpSpPr>
          <p:nvPr/>
        </p:nvGrpSpPr>
        <p:grpSpPr bwMode="auto">
          <a:xfrm>
            <a:off x="5265738" y="4510088"/>
            <a:ext cx="2960687" cy="1724025"/>
            <a:chOff x="3317" y="2841"/>
            <a:chExt cx="1865" cy="1086"/>
          </a:xfrm>
        </p:grpSpPr>
        <p:sp>
          <p:nvSpPr>
            <p:cNvPr id="12292" name="Rectangle 4">
              <a:extLst>
                <a:ext uri="{FF2B5EF4-FFF2-40B4-BE49-F238E27FC236}">
                  <a16:creationId xmlns:a16="http://schemas.microsoft.com/office/drawing/2014/main" id="{3F9B5637-1CE3-4C49-86FB-DD6C31A3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129"/>
              <a:ext cx="191" cy="19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Oval 5">
              <a:extLst>
                <a:ext uri="{FF2B5EF4-FFF2-40B4-BE49-F238E27FC236}">
                  <a16:creationId xmlns:a16="http://schemas.microsoft.com/office/drawing/2014/main" id="{270EC32D-49EE-4A16-93A8-12CA36E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3129"/>
              <a:ext cx="191" cy="1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Rectangle 6">
              <a:extLst>
                <a:ext uri="{FF2B5EF4-FFF2-40B4-BE49-F238E27FC236}">
                  <a16:creationId xmlns:a16="http://schemas.microsoft.com/office/drawing/2014/main" id="{A53E77B0-B21B-4B0F-9F9D-DA36102E9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1"/>
              <a:ext cx="191" cy="19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891A9F9E-E840-4011-8AFC-FDA6E5FC1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417"/>
              <a:ext cx="191" cy="19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8">
              <a:extLst>
                <a:ext uri="{FF2B5EF4-FFF2-40B4-BE49-F238E27FC236}">
                  <a16:creationId xmlns:a16="http://schemas.microsoft.com/office/drawing/2014/main" id="{6AE2793C-32EE-4569-A832-D27F0F58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2937"/>
              <a:ext cx="110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9">
              <a:extLst>
                <a:ext uri="{FF2B5EF4-FFF2-40B4-BE49-F238E27FC236}">
                  <a16:creationId xmlns:a16="http://schemas.microsoft.com/office/drawing/2014/main" id="{DBC50677-27B5-463E-8D8D-A8FB5F7DC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3225"/>
              <a:ext cx="110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0">
              <a:extLst>
                <a:ext uri="{FF2B5EF4-FFF2-40B4-BE49-F238E27FC236}">
                  <a16:creationId xmlns:a16="http://schemas.microsoft.com/office/drawing/2014/main" id="{E061C783-2F13-4D02-8FD8-73D853E4A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3513"/>
              <a:ext cx="110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>
              <a:extLst>
                <a:ext uri="{FF2B5EF4-FFF2-40B4-BE49-F238E27FC236}">
                  <a16:creationId xmlns:a16="http://schemas.microsoft.com/office/drawing/2014/main" id="{2948B973-F46D-4567-AA82-5B69BECF8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937"/>
              <a:ext cx="959" cy="0"/>
            </a:xfrm>
            <a:prstGeom prst="line">
              <a:avLst/>
            </a:prstGeom>
            <a:noFill/>
            <a:ln w="57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1547993A-3E61-4D3F-9D3F-9E070E85B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3225"/>
              <a:ext cx="575" cy="0"/>
            </a:xfrm>
            <a:prstGeom prst="line">
              <a:avLst/>
            </a:prstGeom>
            <a:noFill/>
            <a:ln w="57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>
              <a:extLst>
                <a:ext uri="{FF2B5EF4-FFF2-40B4-BE49-F238E27FC236}">
                  <a16:creationId xmlns:a16="http://schemas.microsoft.com/office/drawing/2014/main" id="{C63EB2B7-2C25-4AED-BBDD-F9238B692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513"/>
              <a:ext cx="671" cy="0"/>
            </a:xfrm>
            <a:prstGeom prst="line">
              <a:avLst/>
            </a:prstGeom>
            <a:noFill/>
            <a:ln w="57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4">
              <a:extLst>
                <a:ext uri="{FF2B5EF4-FFF2-40B4-BE49-F238E27FC236}">
                  <a16:creationId xmlns:a16="http://schemas.microsoft.com/office/drawing/2014/main" id="{4193C965-5830-41FC-B166-30D4B71C5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" y="3648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Calibri" panose="020F0502020204030204" pitchFamily="34" charset="0"/>
                </a:rPr>
                <a:t>Sever</a:t>
              </a:r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2958FA0C-CC6F-4659-A02F-4C042A5E5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696"/>
              <a:ext cx="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Calibri" panose="020F0502020204030204" pitchFamily="34" charset="0"/>
                </a:rPr>
                <a:t>Client</a:t>
              </a:r>
            </a:p>
          </p:txBody>
        </p:sp>
        <p:sp>
          <p:nvSpPr>
            <p:cNvPr id="12304" name="Oval 16">
              <a:extLst>
                <a:ext uri="{FF2B5EF4-FFF2-40B4-BE49-F238E27FC236}">
                  <a16:creationId xmlns:a16="http://schemas.microsoft.com/office/drawing/2014/main" id="{1BF88BF6-A49E-4FDA-894A-A785DC5E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889"/>
              <a:ext cx="191" cy="1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5F375F58-67A6-4787-9C1A-5F6B65A3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3417"/>
              <a:ext cx="191" cy="1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6" name="Group 18">
            <a:extLst>
              <a:ext uri="{FF2B5EF4-FFF2-40B4-BE49-F238E27FC236}">
                <a16:creationId xmlns:a16="http://schemas.microsoft.com/office/drawing/2014/main" id="{6C4FAF0A-8E5F-45B0-861D-191644AA0947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4676775"/>
            <a:ext cx="2960687" cy="1724025"/>
            <a:chOff x="485" y="2946"/>
            <a:chExt cx="1865" cy="1086"/>
          </a:xfrm>
        </p:grpSpPr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3479197B-C622-4523-B418-E90226DE4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3234"/>
              <a:ext cx="191" cy="19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EB894FD8-A14F-4E62-8DEC-E213F932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3234"/>
              <a:ext cx="191" cy="1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1">
              <a:extLst>
                <a:ext uri="{FF2B5EF4-FFF2-40B4-BE49-F238E27FC236}">
                  <a16:creationId xmlns:a16="http://schemas.microsoft.com/office/drawing/2014/main" id="{A9D76866-FE54-4637-8674-11072F4EA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946"/>
              <a:ext cx="191" cy="19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22">
              <a:extLst>
                <a:ext uri="{FF2B5EF4-FFF2-40B4-BE49-F238E27FC236}">
                  <a16:creationId xmlns:a16="http://schemas.microsoft.com/office/drawing/2014/main" id="{95CBD900-03C2-4B2E-B5BB-28DC6D14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3522"/>
              <a:ext cx="191" cy="19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23">
              <a:extLst>
                <a:ext uri="{FF2B5EF4-FFF2-40B4-BE49-F238E27FC236}">
                  <a16:creationId xmlns:a16="http://schemas.microsoft.com/office/drawing/2014/main" id="{B356677B-218A-4DF8-8ED8-2D56812ED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042"/>
              <a:ext cx="110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4">
              <a:extLst>
                <a:ext uri="{FF2B5EF4-FFF2-40B4-BE49-F238E27FC236}">
                  <a16:creationId xmlns:a16="http://schemas.microsoft.com/office/drawing/2014/main" id="{8FFFCD8E-07B8-4F6E-93B1-132B7E8A1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3042"/>
              <a:ext cx="959" cy="0"/>
            </a:xfrm>
            <a:prstGeom prst="line">
              <a:avLst/>
            </a:prstGeom>
            <a:noFill/>
            <a:ln w="57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5">
              <a:extLst>
                <a:ext uri="{FF2B5EF4-FFF2-40B4-BE49-F238E27FC236}">
                  <a16:creationId xmlns:a16="http://schemas.microsoft.com/office/drawing/2014/main" id="{57F7E190-8A7A-4C0F-90F4-B09411FF1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753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Calibri" panose="020F0502020204030204" pitchFamily="34" charset="0"/>
                </a:rPr>
                <a:t>Sever</a:t>
              </a:r>
            </a:p>
          </p:txBody>
        </p:sp>
        <p:sp>
          <p:nvSpPr>
            <p:cNvPr id="12314" name="Text Box 26">
              <a:extLst>
                <a:ext uri="{FF2B5EF4-FFF2-40B4-BE49-F238E27FC236}">
                  <a16:creationId xmlns:a16="http://schemas.microsoft.com/office/drawing/2014/main" id="{452F365D-CD6A-4BEF-B895-63671A9A4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3801"/>
              <a:ext cx="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Calibri" panose="020F0502020204030204" pitchFamily="34" charset="0"/>
                </a:rPr>
                <a:t>Client</a:t>
              </a:r>
            </a:p>
          </p:txBody>
        </p:sp>
        <p:sp>
          <p:nvSpPr>
            <p:cNvPr id="12315" name="Oval 27">
              <a:extLst>
                <a:ext uri="{FF2B5EF4-FFF2-40B4-BE49-F238E27FC236}">
                  <a16:creationId xmlns:a16="http://schemas.microsoft.com/office/drawing/2014/main" id="{1F6D7E78-A55C-4B8D-848A-8A09CA0C6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994"/>
              <a:ext cx="191" cy="1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>
              <a:extLst>
                <a:ext uri="{FF2B5EF4-FFF2-40B4-BE49-F238E27FC236}">
                  <a16:creationId xmlns:a16="http://schemas.microsoft.com/office/drawing/2014/main" id="{72268862-DCCD-4FCB-98E6-3BF7DB516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3522"/>
              <a:ext cx="191" cy="1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7" name="Line 29">
            <a:extLst>
              <a:ext uri="{FF2B5EF4-FFF2-40B4-BE49-F238E27FC236}">
                <a16:creationId xmlns:a16="http://schemas.microsoft.com/office/drawing/2014/main" id="{1C9A131F-BF02-4852-A352-8019A901E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2578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D56AD630-DA87-46AE-BE97-C93EA045B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57800"/>
            <a:ext cx="15240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C4460013-B94E-417F-93CA-AD139EE35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577529A8-CB1B-4BDC-9E62-F7537FD84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715000"/>
            <a:ext cx="15240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59C958E9-0401-4FC0-9B46-BF2E8626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6402388"/>
            <a:ext cx="6064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Sync</a:t>
            </a: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1959FAA6-253B-47A6-9FB3-12947CD4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416675"/>
            <a:ext cx="723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Async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64034E91-CCC5-406D-B5D1-984509D7E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Types and levels of parallelism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922F5C24-48DB-4890-9D4A-E56AB1AFF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and utilized parallelism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in program or in the problem solutions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occurring during execution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available parallelism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arises from data structures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parallelism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arises from the logic of a problem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ECE53409-9E76-4A14-8683-6C746D9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Data Parallelism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DD1361FD-6702-4288-BFF5-EF7695C9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tasks apply same operation to different elements of a data set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r>
              <a:rPr lang="pl-PL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i ← 0 to 99 do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a[i] ← b[i] + c[i]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Okay to perform operations concurrently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9BBF21D3-41C9-483B-964F-097855C4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Functional Parallelism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C3B41604-B7F0-4CFC-8373-AD257010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tasks apply different operations to different data elements</a:t>
            </a:r>
          </a:p>
          <a:p>
            <a:pPr lvl="2"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← 2</a:t>
            </a:r>
          </a:p>
          <a:p>
            <a:pPr lvl="2"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 ← 3</a:t>
            </a:r>
          </a:p>
          <a:p>
            <a:pPr lvl="2"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 ← (a + b) / 2</a:t>
            </a:r>
          </a:p>
          <a:p>
            <a:pPr lvl="2"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← (a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/ 2</a:t>
            </a:r>
          </a:p>
          <a:p>
            <a:pPr lvl="2"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 ← s - m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>
              <a:spcBef>
                <a:spcPts val="800"/>
              </a:spcBef>
              <a:buClrTx/>
              <a:buFontTx/>
              <a:buNone/>
            </a:pPr>
            <a:endParaRPr lang="en-US" altLang="en-US" sz="32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7C3F88A4-8A2F-451E-AF00-4360B19C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4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Functional Parallelism:</a:t>
            </a:r>
            <a:br>
              <a:rPr lang="nn-NO" altLang="en-US" sz="2800">
                <a:latin typeface="Calibri" panose="020F0502020204030204" pitchFamily="34" charset="0"/>
              </a:rPr>
            </a:br>
            <a:r>
              <a:rPr lang="nn-NO" altLang="en-US" sz="2800">
                <a:latin typeface="Calibri" panose="020F0502020204030204" pitchFamily="34" charset="0"/>
              </a:rPr>
              <a:t>Another example: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C5DAAE2-41F3-4184-8ABD-4300FB36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nn-NO" altLang="en-US" sz="2700">
                <a:latin typeface="Calibri" panose="020F0502020204030204" pitchFamily="34" charset="0"/>
              </a:rPr>
              <a:t>    </a:t>
            </a: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0; i &lt; 10; i++)  //loop1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    c[ i ] = a[ i ] + b[ i ];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</a:p>
          <a:p>
            <a:pPr marL="342900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    for (int i = 0; i &lt; 10; i++) //loop2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  d[ i ] = a[ i ] * b[ i ];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for (int i = 0; i &lt; 10; i++) //loop3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    e[ i ] = d[ i ] - c[ i ];</a:t>
            </a:r>
            <a:b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</a:p>
          <a:p>
            <a:pPr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loops can run in parallel (by Functional Parallelism)</a:t>
            </a:r>
          </a:p>
          <a:p>
            <a:pPr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operation in the loop is actually Data Parallelism</a:t>
            </a:r>
          </a:p>
          <a:p>
            <a:pPr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third loop can't. Because it depends on the result of the first and second loops.</a:t>
            </a:r>
          </a:p>
          <a:p>
            <a:pPr marL="342900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nn-NO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937CB29-A74B-4ECC-92BC-74C24D6A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982788"/>
            <a:ext cx="21447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Available levels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F4C13D76-0BFE-4842-B549-26B0E807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1982788"/>
            <a:ext cx="1938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Utilized levels</a:t>
            </a:r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6BF37733-0CFF-4FEC-B4AC-E779843A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20574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8E93CB80-CB97-4E7C-A345-6477E86B6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20574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5BB1DF29-EB4B-4ECC-89B0-C30372FF1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13F5EF0A-9EC4-49DD-9C35-D78032447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14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5226EC0B-CE38-4396-80CB-0AC75BF54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FF764A25-6804-46D0-AB41-F144E6747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9B066432-B887-4A7F-9BB0-FCA484BBB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343400"/>
            <a:ext cx="20574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EAE145BE-FC00-41F6-BFB0-59659E6CE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81600"/>
            <a:ext cx="20574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6A8D1459-06D5-4DBA-A6A7-44E53E309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894013"/>
            <a:ext cx="23018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User (program) level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E06D51E2-DCDF-41EC-B534-02BCA2AA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847975"/>
            <a:ext cx="1198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User level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250E4231-6AC3-48A7-ACAD-2F968502B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840163"/>
            <a:ext cx="17938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Procedure level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5CD799ED-9E93-4827-A9BB-8C0392DE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3732213"/>
            <a:ext cx="15081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Process level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BD46DB5B-4F0D-4A6E-BF63-235356119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4525963"/>
            <a:ext cx="12303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Loop level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F1C6E469-A870-4009-8725-623621EB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4525963"/>
            <a:ext cx="14493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Thread level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862C919E-8617-41C7-94C3-3F221D9B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5332413"/>
            <a:ext cx="18446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Instruction level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072FA946-5B60-4466-ADBB-4444EA83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5256213"/>
            <a:ext cx="18446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Instruction level</a:t>
            </a:r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D9AB2DA2-83C7-453C-BE12-201511522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667000"/>
            <a:ext cx="1219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8FF1E1FE-E082-45D7-B94D-2F727B72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814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BA56B499-6F0F-4FBD-9708-B1244E874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3400"/>
            <a:ext cx="1143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DF3730A8-4AE4-41EB-9DB0-D65E0310E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81600"/>
            <a:ext cx="609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73DCB6A4-CE2F-42F9-8FBD-6D8ABAB23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43200"/>
            <a:ext cx="1588" cy="1600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>
            <a:extLst>
              <a:ext uri="{FF2B5EF4-FFF2-40B4-BE49-F238E27FC236}">
                <a16:creationId xmlns:a16="http://schemas.microsoft.com/office/drawing/2014/main" id="{F938950B-BDD1-4B39-8B36-1AA3EAEFC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1588" cy="1524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250E4098-43C1-4C41-987A-0F1F8561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3275013"/>
            <a:ext cx="3349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A86198DE-18DD-4764-8227-4D9975EB9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4418013"/>
            <a:ext cx="3349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555F1724-760D-4CB1-BBD1-E5B7A3F2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5972175"/>
            <a:ext cx="306863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1.Exploited by architectures</a:t>
            </a:r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5711ED69-CDE9-4D49-93BD-ED7D805DB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6323013"/>
            <a:ext cx="46609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2.Exploited by means of  operating systems</a:t>
            </a:r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A016203B-F315-44C3-8194-EE982578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4000">
                <a:latin typeface="Calibri" panose="020F0502020204030204" pitchFamily="34" charset="0"/>
              </a:rPr>
              <a:t>Available and utilized levels of functional parallelism</a:t>
            </a: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06FEC8BC-CD46-4971-A49C-CEDC5CC6C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043C55A9-D7A5-4637-8607-C243EBEB0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360A27EC-2B2D-4AC4-A9A3-62496391D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3434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3">
            <a:extLst>
              <a:ext uri="{FF2B5EF4-FFF2-40B4-BE49-F238E27FC236}">
                <a16:creationId xmlns:a16="http://schemas.microsoft.com/office/drawing/2014/main" id="{80080944-E548-4983-9632-5A9439779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816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3917D164-8526-4C04-9364-96265EC6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4400">
                <a:latin typeface="Calibri" panose="020F0502020204030204" pitchFamily="34" charset="0"/>
              </a:rPr>
              <a:t>Utilization of functional parallelism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04094D08-A7F4-4BEE-BE35-D8DC702D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parallelism can be utilized by 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Capable of parallel instruction execution: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parallel architectures 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 threaded Architecture and MIMD architecture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Thread or the Process 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User level --- Multiprogramming, time sharing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Process level --- Multitasking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Thread level --- Multi-threading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9BD89D65-7BA7-4CAA-B686-12005444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Shared Memory </a:t>
            </a:r>
            <a:r>
              <a:rPr lang="en-IN" altLang="en-US" sz="4400">
                <a:latin typeface="Calibri" panose="020F0502020204030204" pitchFamily="34" charset="0"/>
              </a:rPr>
              <a:t>Multiprocessors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BE3EAD64-561A-4D01-881B-907F5DBF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Shared-memory multiprocessor models: </a:t>
            </a:r>
          </a:p>
          <a:p>
            <a:pPr marL="341313" indent="-339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uniformmemory-access (UMA) model, </a:t>
            </a:r>
          </a:p>
          <a:p>
            <a:pPr marL="341313" indent="-339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nonuniform-memory-access (NUMA) model, and</a:t>
            </a:r>
          </a:p>
          <a:p>
            <a:pPr marL="341313" indent="-339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cache-only memory architecture (COMA)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EA62C375-DBD1-4837-9CF8-6C1CCC5C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4400" b="1">
                <a:latin typeface="Calibri" panose="020F0502020204030204" pitchFamily="34" charset="0"/>
              </a:rPr>
              <a:t>The UMA Model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3EE5E2E-5BC3-4195-8449-4E856F91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3627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30B72F2C-826A-4CBB-87DA-9DEE21D4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4400" b="1">
                <a:latin typeface="Calibri" panose="020F0502020204030204" pitchFamily="34" charset="0"/>
              </a:rPr>
              <a:t>The UMA Model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64917BA-4761-448C-9C37-5131C11C5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uniformly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shared. 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Uniform memory access. 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Private cache. 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 b="1">
                <a:latin typeface="Calibri" panose="020F0502020204030204" pitchFamily="34" charset="0"/>
              </a:rPr>
              <a:t>Tightly coupled </a:t>
            </a:r>
            <a:r>
              <a:rPr lang="en-IN" altLang="en-US" sz="2400">
                <a:latin typeface="Calibri" panose="020F0502020204030204" pitchFamily="34" charset="0"/>
              </a:rPr>
              <a:t>systems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Calibri" panose="020F0502020204030204" pitchFamily="34" charset="0"/>
              </a:rPr>
              <a:t>suitable for general-purpose and timesharing applications by </a:t>
            </a:r>
            <a:r>
              <a:rPr lang="en-IN" altLang="en-US" sz="2400" b="1">
                <a:latin typeface="Calibri" panose="020F0502020204030204" pitchFamily="34" charset="0"/>
              </a:rPr>
              <a:t>multiple users.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Calibri" panose="020F0502020204030204" pitchFamily="34" charset="0"/>
              </a:rPr>
              <a:t>Speed up the execution of </a:t>
            </a:r>
            <a:r>
              <a:rPr lang="en-IN" altLang="en-US" sz="2400" b="1">
                <a:latin typeface="Calibri" panose="020F0502020204030204" pitchFamily="34" charset="0"/>
              </a:rPr>
              <a:t>a time </a:t>
            </a:r>
            <a:r>
              <a:rPr lang="en-IN" altLang="en-US" sz="2400">
                <a:latin typeface="Calibri" panose="020F0502020204030204" pitchFamily="34" charset="0"/>
              </a:rPr>
              <a:t>critical applications.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Calibri" panose="020F0502020204030204" pitchFamily="34" charset="0"/>
              </a:rPr>
              <a:t>Synchronization and communication among processors are done through using </a:t>
            </a:r>
            <a:r>
              <a:rPr lang="en-IN" altLang="en-US" sz="2400" b="1">
                <a:latin typeface="Calibri" panose="020F0502020204030204" pitchFamily="34" charset="0"/>
              </a:rPr>
              <a:t>shared variables.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573AEF46-3D9B-41BB-9EE1-D4DDD33B9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"/>
            <a:ext cx="746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4400">
                <a:latin typeface="Calibri" panose="020F0502020204030204" pitchFamily="34" charset="0"/>
              </a:rPr>
              <a:t>Outline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31A9EC38-9062-434A-9065-1C7FD624C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65576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112963" indent="-34131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570163" indent="-34131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027363" indent="-34131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484563" indent="-34131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Concurrent and Parallel execution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Types and levels of parallelism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parallel architecture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Basic parallel techniques </a:t>
            </a:r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»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  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Dezo Sima; chapter 3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computer models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multiprocessors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Distributed-Memory multicomputers</a:t>
            </a:r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»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 Kai Hwang; chapter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5B5C0A1-46EF-4BC0-9978-CD3ACB3F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D36459C7-9757-49F4-A8C1-09ED034A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Symmetric multiprocessor :Processor have equal access to all peripheral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Asymmetric  multiprocessor :Only one or subset processor are executive capable ,handle I/O.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 Remaining processor have no I/O capability: </a:t>
            </a:r>
            <a:r>
              <a:rPr lang="en-US" altLang="en-US" sz="2400" b="1">
                <a:latin typeface="Calibri" panose="020F0502020204030204" pitchFamily="34" charset="0"/>
              </a:rPr>
              <a:t>attached processor.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95F31514-FC83-43A6-BE2A-7EC98517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Non uniform memory access (NUMA)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E67A7A2-329F-48EC-8678-30FBA842FA0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9F8A0663-C176-42A3-8298-5B496A27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52600"/>
            <a:ext cx="82772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F26F24AB-2354-49A4-9CD4-BBC265A2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DE19B6BF-FFC8-44C7-805E-8705166CE8F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3B8D16F9-90AF-439C-9E5A-29BD089CE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latin typeface="Calibri" panose="020F0502020204030204" pitchFamily="34" charset="0"/>
              </a:rPr>
              <a:t>Non uniform memory access (NUMA)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3DCFAA0F-F4DC-447C-9797-BC6E37A35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not allow uniform access to all shared memory locations.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time varies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location of memory word.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still allows all processors to access all shared memory locations but in a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non uniform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way.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distributed to all processors.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 can access its local shared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more quickly than the other memory modules not next to it.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all local memories: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 address space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Three memory access pattern: a)local memory access</a:t>
            </a:r>
          </a:p>
          <a:p>
            <a:pPr marL="342900" algn="just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b)global memory  access</a:t>
            </a:r>
          </a:p>
          <a:p>
            <a:pPr marL="342900" algn="just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c)remote memory access</a:t>
            </a:r>
          </a:p>
          <a:p>
            <a:pPr marL="342900" algn="just">
              <a:spcBef>
                <a:spcPts val="6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A7344E9E-D49C-49E7-A3A9-3F4188BBB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1C12C234-1FB7-4A0A-8C9E-24EC8DD7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of remote memory attached to processor takes longer time due to interconnected network.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Processor divided into several cluster.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 connected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 modules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Processor with same cluster can access cluster shared memory modules.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 to cluster memory is shorter than global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C133C64E-586A-4DB0-BCF4-6E02E4EF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The COMA model</a:t>
            </a:r>
            <a:br>
              <a:rPr lang="en-US" altLang="en-US" sz="4400">
                <a:latin typeface="Calibri" panose="020F0502020204030204" pitchFamily="34" charset="0"/>
              </a:rPr>
            </a:br>
            <a:r>
              <a:rPr lang="en-US" altLang="en-US" sz="2400">
                <a:latin typeface="Calibri" panose="020F0502020204030204" pitchFamily="34" charset="0"/>
              </a:rPr>
              <a:t>Cache Only Memory Model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53D6A461-1223-4A20-B34C-2E4796AC53B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20925"/>
            <a:ext cx="6018213" cy="4154488"/>
            <a:chOff x="288" y="1462"/>
            <a:chExt cx="3791" cy="2617"/>
          </a:xfrm>
        </p:grpSpPr>
        <p:sp>
          <p:nvSpPr>
            <p:cNvPr id="26627" name="Rectangle 3">
              <a:extLst>
                <a:ext uri="{FF2B5EF4-FFF2-40B4-BE49-F238E27FC236}">
                  <a16:creationId xmlns:a16="http://schemas.microsoft.com/office/drawing/2014/main" id="{C4264733-BF12-4A67-B96A-D928E115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62"/>
              <a:ext cx="3695" cy="623"/>
            </a:xfrm>
            <a:prstGeom prst="rect">
              <a:avLst/>
            </a:prstGeom>
            <a:noFill/>
            <a:ln w="25560" cap="sq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Calibri" panose="020F0502020204030204" pitchFamily="34" charset="0"/>
                </a:rPr>
                <a:t>Interconnection Network</a:t>
              </a:r>
            </a:p>
          </p:txBody>
        </p:sp>
        <p:grpSp>
          <p:nvGrpSpPr>
            <p:cNvPr id="26628" name="Group 4">
              <a:extLst>
                <a:ext uri="{FF2B5EF4-FFF2-40B4-BE49-F238E27FC236}">
                  <a16:creationId xmlns:a16="http://schemas.microsoft.com/office/drawing/2014/main" id="{FD2F012D-C649-4225-B3A4-0542DBD87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077"/>
              <a:ext cx="815" cy="1993"/>
              <a:chOff x="288" y="2077"/>
              <a:chExt cx="815" cy="1993"/>
            </a:xfrm>
          </p:grpSpPr>
          <p:grpSp>
            <p:nvGrpSpPr>
              <p:cNvPr id="26629" name="Group 5">
                <a:extLst>
                  <a:ext uri="{FF2B5EF4-FFF2-40B4-BE49-F238E27FC236}">
                    <a16:creationId xmlns:a16="http://schemas.microsoft.com/office/drawing/2014/main" id="{EDF72F1B-9901-4F1A-85E2-6AE5B1EE1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488"/>
                <a:ext cx="815" cy="1583"/>
                <a:chOff x="288" y="2488"/>
                <a:chExt cx="815" cy="1583"/>
              </a:xfrm>
            </p:grpSpPr>
            <p:sp>
              <p:nvSpPr>
                <p:cNvPr id="26630" name="Rectangle 6">
                  <a:extLst>
                    <a:ext uri="{FF2B5EF4-FFF2-40B4-BE49-F238E27FC236}">
                      <a16:creationId xmlns:a16="http://schemas.microsoft.com/office/drawing/2014/main" id="{40A956F3-2F43-4688-94BA-6BE1724F0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680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D</a:t>
                  </a:r>
                </a:p>
              </p:txBody>
            </p:sp>
            <p:sp>
              <p:nvSpPr>
                <p:cNvPr id="26631" name="Rectangle 7">
                  <a:extLst>
                    <a:ext uri="{FF2B5EF4-FFF2-40B4-BE49-F238E27FC236}">
                      <a16:creationId xmlns:a16="http://schemas.microsoft.com/office/drawing/2014/main" id="{45D51C0C-CF9C-4E89-8AFA-A01F924A1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160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26632" name="Rectangle 8">
                  <a:extLst>
                    <a:ext uri="{FF2B5EF4-FFF2-40B4-BE49-F238E27FC236}">
                      <a16:creationId xmlns:a16="http://schemas.microsoft.com/office/drawing/2014/main" id="{BDF5B297-087B-4827-A1F5-7F481B57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640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P</a:t>
                  </a:r>
                </a:p>
              </p:txBody>
            </p:sp>
            <p:sp>
              <p:nvSpPr>
                <p:cNvPr id="26633" name="Line 9">
                  <a:extLst>
                    <a:ext uri="{FF2B5EF4-FFF2-40B4-BE49-F238E27FC236}">
                      <a16:creationId xmlns:a16="http://schemas.microsoft.com/office/drawing/2014/main" id="{36487200-4B98-4D54-9E82-6E5F8663A3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8" y="2969"/>
                  <a:ext cx="3" cy="191"/>
                </a:xfrm>
                <a:prstGeom prst="line">
                  <a:avLst/>
                </a:prstGeom>
                <a:noFill/>
                <a:ln w="9360" cap="sq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34" name="Line 10">
                  <a:extLst>
                    <a:ext uri="{FF2B5EF4-FFF2-40B4-BE49-F238E27FC236}">
                      <a16:creationId xmlns:a16="http://schemas.microsoft.com/office/drawing/2014/main" id="{27089423-17A7-4E3E-BEB4-329B98D77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8" y="3449"/>
                  <a:ext cx="3" cy="191"/>
                </a:xfrm>
                <a:prstGeom prst="line">
                  <a:avLst/>
                </a:prstGeom>
                <a:noFill/>
                <a:ln w="9360" cap="sq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35" name="Rectangle 11">
                  <a:extLst>
                    <a:ext uri="{FF2B5EF4-FFF2-40B4-BE49-F238E27FC236}">
                      <a16:creationId xmlns:a16="http://schemas.microsoft.com/office/drawing/2014/main" id="{CA2EB89F-1D04-49DD-BFFD-867927CB7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488"/>
                  <a:ext cx="815" cy="1583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36" name="Line 12">
                <a:extLst>
                  <a:ext uri="{FF2B5EF4-FFF2-40B4-BE49-F238E27FC236}">
                    <a16:creationId xmlns:a16="http://schemas.microsoft.com/office/drawing/2014/main" id="{C5793F5C-E0AD-4BE4-86D1-57D06C28A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5" y="2077"/>
                <a:ext cx="2" cy="431"/>
              </a:xfrm>
              <a:prstGeom prst="line">
                <a:avLst/>
              </a:prstGeom>
              <a:noFill/>
              <a:ln w="9360" cap="sq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7" name="Group 13">
              <a:extLst>
                <a:ext uri="{FF2B5EF4-FFF2-40B4-BE49-F238E27FC236}">
                  <a16:creationId xmlns:a16="http://schemas.microsoft.com/office/drawing/2014/main" id="{6EF07FB9-CE7D-497A-A378-0BCF3C827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077"/>
              <a:ext cx="815" cy="1993"/>
              <a:chOff x="1296" y="2077"/>
              <a:chExt cx="815" cy="1993"/>
            </a:xfrm>
          </p:grpSpPr>
          <p:grpSp>
            <p:nvGrpSpPr>
              <p:cNvPr id="26638" name="Group 14">
                <a:extLst>
                  <a:ext uri="{FF2B5EF4-FFF2-40B4-BE49-F238E27FC236}">
                    <a16:creationId xmlns:a16="http://schemas.microsoft.com/office/drawing/2014/main" id="{EF0C1370-8231-4D00-87BC-C60439AF83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488"/>
                <a:ext cx="815" cy="1583"/>
                <a:chOff x="1296" y="2488"/>
                <a:chExt cx="815" cy="1583"/>
              </a:xfrm>
            </p:grpSpPr>
            <p:sp>
              <p:nvSpPr>
                <p:cNvPr id="26639" name="Rectangle 15">
                  <a:extLst>
                    <a:ext uri="{FF2B5EF4-FFF2-40B4-BE49-F238E27FC236}">
                      <a16:creationId xmlns:a16="http://schemas.microsoft.com/office/drawing/2014/main" id="{1AEC896E-C0A4-43A9-8F18-14A840142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680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D</a:t>
                  </a:r>
                </a:p>
              </p:txBody>
            </p:sp>
            <p:sp>
              <p:nvSpPr>
                <p:cNvPr id="26640" name="Rectangle 16">
                  <a:extLst>
                    <a:ext uri="{FF2B5EF4-FFF2-40B4-BE49-F238E27FC236}">
                      <a16:creationId xmlns:a16="http://schemas.microsoft.com/office/drawing/2014/main" id="{3B68FA9D-8E47-464F-AD5E-64BC60BE4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160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26641" name="Rectangle 17">
                  <a:extLst>
                    <a:ext uri="{FF2B5EF4-FFF2-40B4-BE49-F238E27FC236}">
                      <a16:creationId xmlns:a16="http://schemas.microsoft.com/office/drawing/2014/main" id="{EB390D64-B089-45A2-BA1F-FC30DCC5F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640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P</a:t>
                  </a:r>
                </a:p>
              </p:txBody>
            </p:sp>
            <p:sp>
              <p:nvSpPr>
                <p:cNvPr id="26642" name="Line 18">
                  <a:extLst>
                    <a:ext uri="{FF2B5EF4-FFF2-40B4-BE49-F238E27FC236}">
                      <a16:creationId xmlns:a16="http://schemas.microsoft.com/office/drawing/2014/main" id="{34CBBC29-C8D3-4086-9584-1B6916B72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6" y="2969"/>
                  <a:ext cx="3" cy="191"/>
                </a:xfrm>
                <a:prstGeom prst="line">
                  <a:avLst/>
                </a:prstGeom>
                <a:noFill/>
                <a:ln w="9360" cap="sq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3" name="Line 19">
                  <a:extLst>
                    <a:ext uri="{FF2B5EF4-FFF2-40B4-BE49-F238E27FC236}">
                      <a16:creationId xmlns:a16="http://schemas.microsoft.com/office/drawing/2014/main" id="{A0710A11-5DAA-4861-B60E-7A42D08EC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6" y="3449"/>
                  <a:ext cx="3" cy="191"/>
                </a:xfrm>
                <a:prstGeom prst="line">
                  <a:avLst/>
                </a:prstGeom>
                <a:noFill/>
                <a:ln w="9360" cap="sq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4" name="Rectangle 20">
                  <a:extLst>
                    <a:ext uri="{FF2B5EF4-FFF2-40B4-BE49-F238E27FC236}">
                      <a16:creationId xmlns:a16="http://schemas.microsoft.com/office/drawing/2014/main" id="{3BA12617-5821-409C-BF47-7201CF2EF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488"/>
                  <a:ext cx="815" cy="1583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45" name="Line 21">
                <a:extLst>
                  <a:ext uri="{FF2B5EF4-FFF2-40B4-BE49-F238E27FC236}">
                    <a16:creationId xmlns:a16="http://schemas.microsoft.com/office/drawing/2014/main" id="{849818CA-1A7B-4EB5-B148-78FAA6BCC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3" y="2077"/>
                <a:ext cx="2" cy="431"/>
              </a:xfrm>
              <a:prstGeom prst="line">
                <a:avLst/>
              </a:prstGeom>
              <a:noFill/>
              <a:ln w="9360" cap="sq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22">
              <a:extLst>
                <a:ext uri="{FF2B5EF4-FFF2-40B4-BE49-F238E27FC236}">
                  <a16:creationId xmlns:a16="http://schemas.microsoft.com/office/drawing/2014/main" id="{F70AA236-E4D2-4BC6-AF36-9BD38EC24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086"/>
              <a:ext cx="815" cy="1993"/>
              <a:chOff x="3264" y="2086"/>
              <a:chExt cx="815" cy="1993"/>
            </a:xfrm>
          </p:grpSpPr>
          <p:grpSp>
            <p:nvGrpSpPr>
              <p:cNvPr id="26647" name="Group 23">
                <a:extLst>
                  <a:ext uri="{FF2B5EF4-FFF2-40B4-BE49-F238E27FC236}">
                    <a16:creationId xmlns:a16="http://schemas.microsoft.com/office/drawing/2014/main" id="{10A961E5-7D22-4002-9A9E-22D323FAF6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496"/>
                <a:ext cx="815" cy="1583"/>
                <a:chOff x="3264" y="2496"/>
                <a:chExt cx="815" cy="1583"/>
              </a:xfrm>
            </p:grpSpPr>
            <p:sp>
              <p:nvSpPr>
                <p:cNvPr id="26648" name="Rectangle 24">
                  <a:extLst>
                    <a:ext uri="{FF2B5EF4-FFF2-40B4-BE49-F238E27FC236}">
                      <a16:creationId xmlns:a16="http://schemas.microsoft.com/office/drawing/2014/main" id="{AB239280-D9C7-48A7-8CB3-A11BEA9CE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688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D</a:t>
                  </a:r>
                </a:p>
              </p:txBody>
            </p:sp>
            <p:sp>
              <p:nvSpPr>
                <p:cNvPr id="26649" name="Rectangle 25">
                  <a:extLst>
                    <a:ext uri="{FF2B5EF4-FFF2-40B4-BE49-F238E27FC236}">
                      <a16:creationId xmlns:a16="http://schemas.microsoft.com/office/drawing/2014/main" id="{4B8CEFB1-250F-43A3-9714-5D6C55024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168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26650" name="Rectangle 26">
                  <a:extLst>
                    <a:ext uri="{FF2B5EF4-FFF2-40B4-BE49-F238E27FC236}">
                      <a16:creationId xmlns:a16="http://schemas.microsoft.com/office/drawing/2014/main" id="{F16CCB4E-07B0-4B3E-BF33-9916D796A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648"/>
                  <a:ext cx="575" cy="287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en-US">
                      <a:latin typeface="Calibri" panose="020F0502020204030204" pitchFamily="34" charset="0"/>
                    </a:rPr>
                    <a:t>P</a:t>
                  </a:r>
                </a:p>
              </p:txBody>
            </p:sp>
            <p:sp>
              <p:nvSpPr>
                <p:cNvPr id="26651" name="Line 27">
                  <a:extLst>
                    <a:ext uri="{FF2B5EF4-FFF2-40B4-BE49-F238E27FC236}">
                      <a16:creationId xmlns:a16="http://schemas.microsoft.com/office/drawing/2014/main" id="{C6204016-BB15-4D9C-81D1-A34DFD244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2977"/>
                  <a:ext cx="3" cy="191"/>
                </a:xfrm>
                <a:prstGeom prst="line">
                  <a:avLst/>
                </a:prstGeom>
                <a:noFill/>
                <a:ln w="9360" cap="sq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2" name="Line 28">
                  <a:extLst>
                    <a:ext uri="{FF2B5EF4-FFF2-40B4-BE49-F238E27FC236}">
                      <a16:creationId xmlns:a16="http://schemas.microsoft.com/office/drawing/2014/main" id="{0B969D02-185E-4D46-AFEE-91CE56F9A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457"/>
                  <a:ext cx="3" cy="191"/>
                </a:xfrm>
                <a:prstGeom prst="line">
                  <a:avLst/>
                </a:prstGeom>
                <a:noFill/>
                <a:ln w="9360" cap="sq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3" name="Rectangle 29">
                  <a:extLst>
                    <a:ext uri="{FF2B5EF4-FFF2-40B4-BE49-F238E27FC236}">
                      <a16:creationId xmlns:a16="http://schemas.microsoft.com/office/drawing/2014/main" id="{43E80C86-634C-4FB3-9FFE-FF8FC7FE5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815" cy="1583"/>
                </a:xfrm>
                <a:prstGeom prst="rect">
                  <a:avLst/>
                </a:prstGeom>
                <a:noFill/>
                <a:ln w="25560" cap="sq">
                  <a:solidFill>
                    <a:srgbClr val="385D8A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54" name="Line 30">
                <a:extLst>
                  <a:ext uri="{FF2B5EF4-FFF2-40B4-BE49-F238E27FC236}">
                    <a16:creationId xmlns:a16="http://schemas.microsoft.com/office/drawing/2014/main" id="{73D179F7-5439-42E0-8AEB-E177EA994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1" y="2086"/>
                <a:ext cx="2" cy="431"/>
              </a:xfrm>
              <a:prstGeom prst="line">
                <a:avLst/>
              </a:prstGeom>
              <a:noFill/>
              <a:ln w="9360" cap="sq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55" name="Rectangle 31">
              <a:extLst>
                <a:ext uri="{FF2B5EF4-FFF2-40B4-BE49-F238E27FC236}">
                  <a16:creationId xmlns:a16="http://schemas.microsoft.com/office/drawing/2014/main" id="{842A34AC-577B-4641-9FD6-E53EBD150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98"/>
              <a:ext cx="767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Calibri" panose="020F0502020204030204" pitchFamily="34" charset="0"/>
                </a:rPr>
                <a:t>……</a:t>
              </a:r>
            </a:p>
          </p:txBody>
        </p:sp>
      </p:grpSp>
      <p:sp>
        <p:nvSpPr>
          <p:cNvPr id="26656" name="Text Box 32">
            <a:extLst>
              <a:ext uri="{FF2B5EF4-FFF2-40B4-BE49-F238E27FC236}">
                <a16:creationId xmlns:a16="http://schemas.microsoft.com/office/drawing/2014/main" id="{385BC111-0749-43F0-820F-BE104D5F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048000"/>
            <a:ext cx="175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 –Directory</a:t>
            </a:r>
          </a:p>
          <a:p>
            <a:pPr>
              <a:buClrTx/>
              <a:buFontTx/>
              <a:buNone/>
            </a:pPr>
            <a:r>
              <a:rPr lang="en-US" altLang="en-US"/>
              <a:t>C- Cache</a:t>
            </a:r>
          </a:p>
          <a:p>
            <a:pPr>
              <a:buClrTx/>
              <a:buFontTx/>
              <a:buNone/>
            </a:pPr>
            <a:r>
              <a:rPr lang="en-US" altLang="en-US"/>
              <a:t>P-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9CC526B4-DA7D-4121-BC5B-73590A72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COMA Model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A70018A4-FC12-4C9C-85C1-2FDC5E8A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multiprocessor using cache only memory.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special case of NUMA machines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main memory are converted to caches.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caches form global address space.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Remote cache access is assisted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cache directories.</a:t>
            </a:r>
          </a:p>
          <a:p>
            <a:pPr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locate copies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 blocks</a:t>
            </a:r>
            <a:r>
              <a:rPr lang="en-US" altLang="en-US" sz="3200" b="1">
                <a:latin typeface="Calibri" panose="020F0502020204030204" pitchFamily="34" charset="0"/>
              </a:rPr>
              <a:t>.</a:t>
            </a:r>
          </a:p>
          <a:p>
            <a:pPr marL="342900" algn="just">
              <a:spcBef>
                <a:spcPts val="800"/>
              </a:spcBef>
              <a:buClrTx/>
              <a:buFontTx/>
              <a:buNone/>
            </a:pPr>
            <a:endParaRPr lang="en-US" altLang="en-US" sz="3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AC585648-2634-4FBF-A767-29B5576F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Calibri" panose="020F0502020204030204" pitchFamily="34" charset="0"/>
              </a:rPr>
              <a:t>Distributed Memory Multi computer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CDE4423C-E4ED-47B0-8DD9-D4E8E1061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consists of multiple computers called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interconnected by a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network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an autonomous computer consisting of a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processor, local memory, and  attached disks or I/O peripherals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message-passing network provides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static connections among the nodes.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local memories are private and are accessible only by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local processors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7AAD6007-3E70-4711-9E73-AA176A64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latin typeface="Calibri" panose="020F0502020204030204" pitchFamily="34" charset="0"/>
              </a:rPr>
              <a:t>Distributed Memory Multi computer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3D84C8F1-7904-4CED-8D3A-AE1B4BF8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438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D2E1FD2F-B651-47DB-8064-BB860FB6C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4400" b="1">
                <a:latin typeface="Calibri" panose="020F0502020204030204" pitchFamily="34" charset="0"/>
              </a:rPr>
              <a:t>Multicomputer Generations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FA9366D2-DD7F-4D8E-B2C7-901C0811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Modern multi computers use hardware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routers to pass messages. 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router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may be connected to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and peripheral devices. 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inter node communications achieved through compatible data representations and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protocols.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multicomputers have gone through two generations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0"/>
              </a:spcBef>
              <a:buClrTx/>
              <a:buFontTx/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D378EB4-D52D-4608-B8FC-57BA3A9D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720E7A67-F6DE-44DA-AF32-5812A84D4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generation (1983-1987) was based on processor board technology “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software-controlled message switching”.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generation (1988-1992) was implemented with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mesh-connected architecture, hardware message routing.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third generation (1993-1997) was based on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fine-grain multi computers.</a:t>
            </a:r>
          </a:p>
          <a:p>
            <a:pPr marL="342900" algn="just">
              <a:spcBef>
                <a:spcPts val="600"/>
              </a:spcBef>
              <a:buClrTx/>
              <a:buFontTx/>
              <a:buNone/>
            </a:pP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9231B0E8-257E-4CE4-A7BD-BFF76C8F6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latin typeface="Calibri" panose="020F0502020204030204" pitchFamily="34" charset="0"/>
              </a:rPr>
              <a:t>Introduction to Parallel Processing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16785C7B-0BFC-4007-AE26-509CBD890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ahoma" panose="020B0604030504040204" pitchFamily="34" charset="0"/>
              </a:rPr>
              <a:t>Parallel  Processing </a:t>
            </a:r>
            <a:r>
              <a:rPr lang="en-US" altLang="en-US" sz="2400">
                <a:latin typeface="Times New Roman" panose="02020603050405020304" pitchFamily="18" charset="0"/>
                <a:cs typeface="Tahoma" panose="020B0604030504040204" pitchFamily="34" charset="0"/>
              </a:rPr>
              <a:t>is the simultaneous execution of multiple instructions of a computational task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latin typeface="Times New Roman" panose="02020603050405020304" pitchFamily="18" charset="0"/>
              <a:cs typeface="Tahoma" panose="020B0604030504040204" pitchFamily="34" charset="0"/>
            </a:endParaRP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ahoma" panose="020B0604030504040204" pitchFamily="34" charset="0"/>
              </a:rPr>
              <a:t>Mainly 2 types :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ahoma" panose="020B0604030504040204" pitchFamily="34" charset="0"/>
              </a:rPr>
              <a:t>Thread level parallelism  (Multiprocessor systems) 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ahoma" panose="020B0604030504040204" pitchFamily="34" charset="0"/>
              </a:rPr>
              <a:t>Instruction level parallelism (Pipelined processors)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9A9E0A8B-99F1-4616-90E5-7C31F97A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D7E8BA53-EF38-4C01-996D-A84CA1C1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issues 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multicomputers include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message-routing schemes,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network flow control strategies,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deadlock avoidance,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virtual channels, message-passing primitives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89EB7475-2402-4076-BC6C-84B199983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End of</a:t>
            </a:r>
            <a:br>
              <a:rPr lang="en-US" altLang="en-US" sz="4400">
                <a:latin typeface="Calibri" panose="020F0502020204030204" pitchFamily="34" charset="0"/>
              </a:rPr>
            </a:br>
            <a:r>
              <a:rPr lang="en-US" altLang="en-US" sz="4400">
                <a:latin typeface="Calibri" panose="020F0502020204030204" pitchFamily="34" charset="0"/>
              </a:rPr>
              <a:t>Unit 1 – Chapter 2</a:t>
            </a:r>
            <a:br>
              <a:rPr lang="en-US" altLang="en-US" sz="4400">
                <a:latin typeface="Calibri" panose="020F0502020204030204" pitchFamily="34" charset="0"/>
              </a:rPr>
            </a:br>
            <a:endParaRPr lang="en-US" altLang="en-US" sz="4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130F334C-B9DA-4F99-84C8-BAF84A274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Multiprocessor systems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5CAA3255-FD2E-4A8F-92E9-1B6ADE169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 to be run using multiple processors or Processing Elements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problem is broken into discrete parts  that can be solved concurrently 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part (thread) is further broken down to a series of instructions 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from each part (thread) execute simultaneously on different CPUs/PE s (Processing Element)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E67BAEB5-0C91-4EEB-95A7-B394F985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1851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Text Box 2">
            <a:extLst>
              <a:ext uri="{FF2B5EF4-FFF2-40B4-BE49-F238E27FC236}">
                <a16:creationId xmlns:a16="http://schemas.microsoft.com/office/drawing/2014/main" id="{5089D1C4-CAB8-4891-AB82-77FB99EE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Parallel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A3F7FF2-4D03-4F5F-8BBD-44B00405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9234349D-FB7F-49D8-AD18-AD12360D996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D829890F-01A9-4AD7-837D-DC0DFCA6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Instruction-level parallelism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B6DE6D0F-D511-46BA-909C-3B44F07A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at the machine-instruction level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wait for an instruction to finish, start the next one as soon as possible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Very common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can re-order, pipeline instructions, do aggressive branch prediction, etc.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parallelism enabled rapid increases in processor speeds over the last 15 years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13DD3841-3043-48D7-843D-1E17E07D4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Concurrency vs. Parallelism</a:t>
            </a:r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5CA4390-5670-4B85-8C30-AB649B096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0DC99F7-52C3-436B-B233-A73A6231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209800"/>
            <a:ext cx="1295400" cy="10668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9AC6400-329D-41B9-B5E6-F42F8276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886200"/>
            <a:ext cx="1295400" cy="7620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27BA0AE-0561-40F2-99BC-7011FB8B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52800"/>
            <a:ext cx="1295400" cy="457200"/>
          </a:xfrm>
          <a:prstGeom prst="rect">
            <a:avLst/>
          </a:prstGeom>
          <a:solidFill>
            <a:srgbClr val="C0504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7110817-A81A-44BB-8710-A88D9C59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724400"/>
            <a:ext cx="1295400" cy="762000"/>
          </a:xfrm>
          <a:prstGeom prst="rect">
            <a:avLst/>
          </a:prstGeom>
          <a:solidFill>
            <a:srgbClr val="C0504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9687F3A9-45B6-44C6-8788-2EB56AE8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D675E39-7663-4BE6-8B16-6BA1F943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914400" cy="32766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9CC60F9E-C546-41AC-887F-E170D383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B6956F3-0693-472F-B46B-7E482C37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914400" cy="3276600"/>
          </a:xfrm>
          <a:prstGeom prst="rect">
            <a:avLst/>
          </a:prstGeom>
          <a:solidFill>
            <a:srgbClr val="C0504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F82FBB34-7590-43C5-AE65-80305634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311275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CPU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5E2683A9-2626-463B-A785-22635205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1311275"/>
            <a:ext cx="788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CPU1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70984BF1-10E6-4C67-A2C1-22E102FB0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1311275"/>
            <a:ext cx="788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CPU2</a:t>
            </a:r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EB5C9280-8B07-4184-9BD1-92B7CBC36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371600"/>
            <a:ext cx="1588" cy="4724400"/>
          </a:xfrm>
          <a:prstGeom prst="line">
            <a:avLst/>
          </a:prstGeom>
          <a:noFill/>
          <a:ln w="7632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9511028D-93BE-4E0D-90AE-27648646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943600"/>
            <a:ext cx="2895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Multiple tasks are executed in an interleaved order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1C28D0A0-1196-4DD3-BFFB-26A9BFC3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43600"/>
            <a:ext cx="2895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Multiple tasks are executed simultaneously</a:t>
            </a:r>
          </a:p>
        </p:txBody>
      </p:sp>
      <p:cxnSp>
        <p:nvCxnSpPr>
          <p:cNvPr id="9233" name="AutoShape 17">
            <a:extLst>
              <a:ext uri="{FF2B5EF4-FFF2-40B4-BE49-F238E27FC236}">
                <a16:creationId xmlns:a16="http://schemas.microsoft.com/office/drawing/2014/main" id="{1D934CD3-16B6-4A2A-BF39-1D3EFC86A2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0225" y="2211388"/>
            <a:ext cx="3175" cy="3200400"/>
          </a:xfrm>
          <a:prstGeom prst="straightConnector1">
            <a:avLst/>
          </a:prstGeom>
          <a:noFill/>
          <a:ln w="28440" cap="sq">
            <a:solidFill>
              <a:srgbClr val="4A7EBB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4" name="Rectangle 18">
            <a:extLst>
              <a:ext uri="{FF2B5EF4-FFF2-40B4-BE49-F238E27FC236}">
                <a16:creationId xmlns:a16="http://schemas.microsoft.com/office/drawing/2014/main" id="{DD5CA184-FC37-4F87-B505-A27A0242DE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3988" y="3352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3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3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3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3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4" dur="3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3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F6B9B76F-0B6E-4B6C-A25C-B15F7AF5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temporal  behaviour of N-client 1-server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client is served at any given moment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 – how competing process/threads are scheduled ?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policies –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Pre-emption rule : time sharing, priority based.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Selection rule : priority, time of arrival.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GB" altLang="en-US" sz="3200">
              <a:latin typeface="Kartika" panose="02020503030404060203" pitchFamily="18" charset="0"/>
              <a:cs typeface="Kartika" panose="02020503030404060203" pitchFamily="18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GB" altLang="en-US" sz="3200"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1B8754D2-24F9-442D-8E95-F785E97E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390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of concurrent execution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DE7D262E-D0D9-42AE-8B71-4B2A83A5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358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E8E3571-A74E-4736-B7A6-F6136A97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37052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val 1">
            <a:extLst>
              <a:ext uri="{FF2B5EF4-FFF2-40B4-BE49-F238E27FC236}">
                <a16:creationId xmlns:a16="http://schemas.microsoft.com/office/drawing/2014/main" id="{6826FC50-90E7-4192-8253-65CEA545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2880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Oval 2">
            <a:extLst>
              <a:ext uri="{FF2B5EF4-FFF2-40B4-BE49-F238E27FC236}">
                <a16:creationId xmlns:a16="http://schemas.microsoft.com/office/drawing/2014/main" id="{C954A755-AD0D-4250-8F6D-4D0557B7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33400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0B12175-AEF0-4BC5-8C0A-D4B837E30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51054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B9BECDE1-3C37-45CB-BE6A-59A726B2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8F5B536C-83A3-41ED-83A2-6FAA5833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1255D47A-63AF-4D4C-ACB4-D6E479F6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525780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CBE123CE-0AC4-445E-8677-9DDAA961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2F334AA0-A559-4BAF-AD56-CFF53947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6482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D0EA72E0-608D-45B0-B3E1-50B2F4F9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55626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FFBC4E51-6367-4ACC-B372-302C7EEB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6482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AA4D1E69-7747-4BAB-A70F-5673C82BB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D513F49B-E8D4-47A2-A28A-DE1DD0F0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388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C36F2B6E-F1F7-4CDE-B10A-330D8B9F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56388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6956DF5B-C331-44BF-8CFA-CD988DBD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51816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76E40DAA-4FC8-4898-9450-7EAC7591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648200"/>
            <a:ext cx="304800" cy="304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D9D719B7-C972-451F-81DE-F90E62D69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903413"/>
            <a:ext cx="2133600" cy="993775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5E6E0CAC-086B-42DF-A3AC-97071F0D2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1600200" cy="10668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BCB29F28-5EF8-4924-844F-596A3DD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3092450"/>
            <a:ext cx="18208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 Non pre-emptive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F69DD218-400A-4AC7-8868-D2AE390B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62288"/>
            <a:ext cx="12985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Pre-emptive</a:t>
            </a:r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B64B593A-53F8-4B92-970E-0C8BD2B39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" y="48006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9C3657FD-F24E-450E-B7F8-CC7515B83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" y="52578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7BD15382-90B9-474E-A635-F87597DC0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" y="57150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4CA5BB00-858A-42FC-AE29-BC6D5A56E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62679965-E99C-4D00-8452-4F5A3A3C2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7912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DC83B933-8BE4-4102-B627-6520CB109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883EACD6-1907-4DD7-B5EC-807FA3AC2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8006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CA938EF3-962E-4F71-98D2-09B232FBA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146B0686-374C-464F-A9A4-DC58BEA66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752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A01E818E-88F3-4EB4-BE0D-D286B9ACD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05200"/>
            <a:ext cx="1588" cy="1143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09484527-D6B8-4ECF-81AA-1FCB481E28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7013" y="3048000"/>
            <a:ext cx="1527175" cy="762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6F3ACD1D-8E28-4D7A-A5B5-BFCF3A22C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48000"/>
            <a:ext cx="1447800" cy="8382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Text Box 32">
            <a:extLst>
              <a:ext uri="{FF2B5EF4-FFF2-40B4-BE49-F238E27FC236}">
                <a16:creationId xmlns:a16="http://schemas.microsoft.com/office/drawing/2014/main" id="{6B67C88C-CCBF-4980-A9E7-6ADE9C49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794125"/>
            <a:ext cx="1344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Time-shared</a:t>
            </a:r>
          </a:p>
        </p:txBody>
      </p:sp>
      <p:sp>
        <p:nvSpPr>
          <p:cNvPr id="11297" name="Text Box 33">
            <a:extLst>
              <a:ext uri="{FF2B5EF4-FFF2-40B4-BE49-F238E27FC236}">
                <a16:creationId xmlns:a16="http://schemas.microsoft.com/office/drawing/2014/main" id="{7C14A393-13E2-4F84-9D64-D15F608BB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16350"/>
            <a:ext cx="1133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Prioritized</a:t>
            </a:r>
          </a:p>
        </p:txBody>
      </p:sp>
      <p:sp>
        <p:nvSpPr>
          <p:cNvPr id="11298" name="Line 34">
            <a:extLst>
              <a:ext uri="{FF2B5EF4-FFF2-40B4-BE49-F238E27FC236}">
                <a16:creationId xmlns:a16="http://schemas.microsoft.com/office/drawing/2014/main" id="{2C307DA0-CF48-44BB-B90B-4161EB86E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14800"/>
            <a:ext cx="1588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Line 35">
            <a:extLst>
              <a:ext uri="{FF2B5EF4-FFF2-40B4-BE49-F238E27FC236}">
                <a16:creationId xmlns:a16="http://schemas.microsoft.com/office/drawing/2014/main" id="{1FCE879A-8999-4529-9025-40D9C7312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48006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Line 36">
            <a:extLst>
              <a:ext uri="{FF2B5EF4-FFF2-40B4-BE49-F238E27FC236}">
                <a16:creationId xmlns:a16="http://schemas.microsoft.com/office/drawing/2014/main" id="{6908A5BD-0DFA-44E2-9A69-A0B1F2AF3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350" y="5257800"/>
            <a:ext cx="685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Line 37">
            <a:extLst>
              <a:ext uri="{FF2B5EF4-FFF2-40B4-BE49-F238E27FC236}">
                <a16:creationId xmlns:a16="http://schemas.microsoft.com/office/drawing/2014/main" id="{81162DB3-56FD-4719-864C-6FC7F1571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7912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4626DA35-D122-42E6-8FAA-6BD3F99C5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34BBF683-CA85-4649-AE81-0BB38A4CD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8006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Line 40">
            <a:extLst>
              <a:ext uri="{FF2B5EF4-FFF2-40B4-BE49-F238E27FC236}">
                <a16:creationId xmlns:a16="http://schemas.microsoft.com/office/drawing/2014/main" id="{D8F680FC-76C8-415B-AA74-8CA09D49D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3340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Line 41">
            <a:extLst>
              <a:ext uri="{FF2B5EF4-FFF2-40B4-BE49-F238E27FC236}">
                <a16:creationId xmlns:a16="http://schemas.microsoft.com/office/drawing/2014/main" id="{68EDC351-0411-4D7E-9284-A44D1285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57150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42">
            <a:extLst>
              <a:ext uri="{FF2B5EF4-FFF2-40B4-BE49-F238E27FC236}">
                <a16:creationId xmlns:a16="http://schemas.microsoft.com/office/drawing/2014/main" id="{83FCC08B-145A-4C4D-BC6D-29188993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791200"/>
            <a:ext cx="3048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43">
            <a:extLst>
              <a:ext uri="{FF2B5EF4-FFF2-40B4-BE49-F238E27FC236}">
                <a16:creationId xmlns:a16="http://schemas.microsoft.com/office/drawing/2014/main" id="{1B427FAF-877E-44B9-8044-ADB42C7AC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44">
            <a:extLst>
              <a:ext uri="{FF2B5EF4-FFF2-40B4-BE49-F238E27FC236}">
                <a16:creationId xmlns:a16="http://schemas.microsoft.com/office/drawing/2014/main" id="{C5E0F525-5589-4A0E-AF22-2F8550093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006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Line 45">
            <a:extLst>
              <a:ext uri="{FF2B5EF4-FFF2-40B4-BE49-F238E27FC236}">
                <a16:creationId xmlns:a16="http://schemas.microsoft.com/office/drawing/2014/main" id="{5E6E07A1-8F44-4879-934B-7BF02D70B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Line 46">
            <a:extLst>
              <a:ext uri="{FF2B5EF4-FFF2-40B4-BE49-F238E27FC236}">
                <a16:creationId xmlns:a16="http://schemas.microsoft.com/office/drawing/2014/main" id="{49AFA483-BC72-47C2-94C0-276D8BA11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3340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57E3DA3C-4F09-47A8-A7F4-47201CEDD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34000"/>
            <a:ext cx="152400" cy="1588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Line 48">
            <a:extLst>
              <a:ext uri="{FF2B5EF4-FFF2-40B4-BE49-F238E27FC236}">
                <a16:creationId xmlns:a16="http://schemas.microsoft.com/office/drawing/2014/main" id="{458EC2FE-F699-42E1-B0EC-A8C7A83B4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8006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3" name="Line 49">
            <a:extLst>
              <a:ext uri="{FF2B5EF4-FFF2-40B4-BE49-F238E27FC236}">
                <a16:creationId xmlns:a16="http://schemas.microsoft.com/office/drawing/2014/main" id="{B865E55A-54A6-420B-97C4-BEDE2957A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3340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50">
            <a:extLst>
              <a:ext uri="{FF2B5EF4-FFF2-40B4-BE49-F238E27FC236}">
                <a16:creationId xmlns:a16="http://schemas.microsoft.com/office/drawing/2014/main" id="{D1FB920A-1549-4702-BEDB-3355FE29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7912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51">
            <a:extLst>
              <a:ext uri="{FF2B5EF4-FFF2-40B4-BE49-F238E27FC236}">
                <a16:creationId xmlns:a16="http://schemas.microsoft.com/office/drawing/2014/main" id="{10EE66E3-A742-4379-A76E-1A505AE0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7912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2">
            <a:extLst>
              <a:ext uri="{FF2B5EF4-FFF2-40B4-BE49-F238E27FC236}">
                <a16:creationId xmlns:a16="http://schemas.microsoft.com/office/drawing/2014/main" id="{178B1ED3-0E71-47AE-8A1E-9050C0775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791200"/>
            <a:ext cx="1524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3">
            <a:extLst>
              <a:ext uri="{FF2B5EF4-FFF2-40B4-BE49-F238E27FC236}">
                <a16:creationId xmlns:a16="http://schemas.microsoft.com/office/drawing/2014/main" id="{C95BE6B9-CCB1-4C4F-95CE-DD12AD3F1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350" y="4800600"/>
            <a:ext cx="1588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>
            <a:extLst>
              <a:ext uri="{FF2B5EF4-FFF2-40B4-BE49-F238E27FC236}">
                <a16:creationId xmlns:a16="http://schemas.microsoft.com/office/drawing/2014/main" id="{135A426D-6BF5-4E49-BCDD-19D45DD35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5257800"/>
            <a:ext cx="1588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Line 55">
            <a:extLst>
              <a:ext uri="{FF2B5EF4-FFF2-40B4-BE49-F238E27FC236}">
                <a16:creationId xmlns:a16="http://schemas.microsoft.com/office/drawing/2014/main" id="{AC696EF8-A2A4-41DB-8CE3-D098C4506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00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6">
            <a:extLst>
              <a:ext uri="{FF2B5EF4-FFF2-40B4-BE49-F238E27FC236}">
                <a16:creationId xmlns:a16="http://schemas.microsoft.com/office/drawing/2014/main" id="{26D16122-BCFF-49A4-841B-5C2E755A6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34000"/>
            <a:ext cx="1588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Line 57">
            <a:extLst>
              <a:ext uri="{FF2B5EF4-FFF2-40B4-BE49-F238E27FC236}">
                <a16:creationId xmlns:a16="http://schemas.microsoft.com/office/drawing/2014/main" id="{3DAC01F6-6281-475B-B77F-FD0D8586F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799013"/>
            <a:ext cx="1588" cy="993775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2" name="Line 58">
            <a:extLst>
              <a:ext uri="{FF2B5EF4-FFF2-40B4-BE49-F238E27FC236}">
                <a16:creationId xmlns:a16="http://schemas.microsoft.com/office/drawing/2014/main" id="{1454C720-DA3E-4441-ABD5-310FCCB90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00600"/>
            <a:ext cx="1588" cy="5334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59">
            <a:extLst>
              <a:ext uri="{FF2B5EF4-FFF2-40B4-BE49-F238E27FC236}">
                <a16:creationId xmlns:a16="http://schemas.microsoft.com/office/drawing/2014/main" id="{5A2123CC-C46B-409B-BD75-A0A74F24E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0"/>
            <a:ext cx="1588" cy="457200"/>
          </a:xfrm>
          <a:prstGeom prst="line">
            <a:avLst/>
          </a:prstGeom>
          <a:noFill/>
          <a:ln w="324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60">
            <a:extLst>
              <a:ext uri="{FF2B5EF4-FFF2-40B4-BE49-F238E27FC236}">
                <a16:creationId xmlns:a16="http://schemas.microsoft.com/office/drawing/2014/main" id="{B00465E4-96DD-4869-AA0F-3126CDBC9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2813"/>
            <a:ext cx="1588" cy="1069975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1">
            <a:extLst>
              <a:ext uri="{FF2B5EF4-FFF2-40B4-BE49-F238E27FC236}">
                <a16:creationId xmlns:a16="http://schemas.microsoft.com/office/drawing/2014/main" id="{90587019-FCE8-439A-8484-76D5D475E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00600"/>
            <a:ext cx="1588" cy="5334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Line 62">
            <a:extLst>
              <a:ext uri="{FF2B5EF4-FFF2-40B4-BE49-F238E27FC236}">
                <a16:creationId xmlns:a16="http://schemas.microsoft.com/office/drawing/2014/main" id="{9DF36F87-19A3-48BD-833D-13C61B0B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334000"/>
            <a:ext cx="1588" cy="4572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Line 63">
            <a:extLst>
              <a:ext uri="{FF2B5EF4-FFF2-40B4-BE49-F238E27FC236}">
                <a16:creationId xmlns:a16="http://schemas.microsoft.com/office/drawing/2014/main" id="{B812C44B-B5C6-408C-853A-84C6F17BA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99013"/>
            <a:ext cx="1588" cy="993775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Line 64">
            <a:extLst>
              <a:ext uri="{FF2B5EF4-FFF2-40B4-BE49-F238E27FC236}">
                <a16:creationId xmlns:a16="http://schemas.microsoft.com/office/drawing/2014/main" id="{439789D8-D143-416B-98E9-8685E955B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5100" y="4799013"/>
            <a:ext cx="1588" cy="765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Text Box 65">
            <a:extLst>
              <a:ext uri="{FF2B5EF4-FFF2-40B4-BE49-F238E27FC236}">
                <a16:creationId xmlns:a16="http://schemas.microsoft.com/office/drawing/2014/main" id="{161A1348-F3E1-40DA-8953-178460CF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637213"/>
            <a:ext cx="714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Calibri" panose="020F0502020204030204" pitchFamily="34" charset="0"/>
              </a:rPr>
              <a:t>Priority</a:t>
            </a:r>
          </a:p>
        </p:txBody>
      </p:sp>
      <p:sp>
        <p:nvSpPr>
          <p:cNvPr id="11330" name="Line 66">
            <a:extLst>
              <a:ext uri="{FF2B5EF4-FFF2-40B4-BE49-F238E27FC236}">
                <a16:creationId xmlns:a16="http://schemas.microsoft.com/office/drawing/2014/main" id="{1AD6DD00-7D5A-47B5-8E6E-A043290FA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408613"/>
            <a:ext cx="1588" cy="384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1" name="Line 67">
            <a:extLst>
              <a:ext uri="{FF2B5EF4-FFF2-40B4-BE49-F238E27FC236}">
                <a16:creationId xmlns:a16="http://schemas.microsoft.com/office/drawing/2014/main" id="{2452E7F1-EFAB-4151-B0A2-3D9293C20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875213"/>
            <a:ext cx="1588" cy="4603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2" name="Line 68">
            <a:extLst>
              <a:ext uri="{FF2B5EF4-FFF2-40B4-BE49-F238E27FC236}">
                <a16:creationId xmlns:a16="http://schemas.microsoft.com/office/drawing/2014/main" id="{5DDF95F5-88B1-447C-844B-1F57B6D67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91000"/>
            <a:ext cx="1588" cy="4572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Line 69">
            <a:extLst>
              <a:ext uri="{FF2B5EF4-FFF2-40B4-BE49-F238E27FC236}">
                <a16:creationId xmlns:a16="http://schemas.microsoft.com/office/drawing/2014/main" id="{A948B44D-12E4-42FA-92F6-893D5D8A8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800600"/>
            <a:ext cx="1588" cy="5334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4" name="Line 70">
            <a:extLst>
              <a:ext uri="{FF2B5EF4-FFF2-40B4-BE49-F238E27FC236}">
                <a16:creationId xmlns:a16="http://schemas.microsoft.com/office/drawing/2014/main" id="{11E4FE33-2F95-4B93-AAA2-D881E5AFB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410200"/>
            <a:ext cx="1588" cy="3810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D77F4901-F1B9-4946-A9B2-5E41538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5834063"/>
            <a:ext cx="696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Sever</a:t>
            </a:r>
          </a:p>
        </p:txBody>
      </p:sp>
      <p:sp>
        <p:nvSpPr>
          <p:cNvPr id="11336" name="Rectangle 72">
            <a:extLst>
              <a:ext uri="{FF2B5EF4-FFF2-40B4-BE49-F238E27FC236}">
                <a16:creationId xmlns:a16="http://schemas.microsoft.com/office/drawing/2014/main" id="{737073AC-1379-4750-8D7E-640D2AA3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413" y="5775325"/>
            <a:ext cx="696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Sever</a:t>
            </a:r>
          </a:p>
        </p:txBody>
      </p:sp>
      <p:sp>
        <p:nvSpPr>
          <p:cNvPr id="11337" name="Rectangle 73">
            <a:extLst>
              <a:ext uri="{FF2B5EF4-FFF2-40B4-BE49-F238E27FC236}">
                <a16:creationId xmlns:a16="http://schemas.microsoft.com/office/drawing/2014/main" id="{F03FB4FC-0305-4DB3-A78D-B66E9262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5851525"/>
            <a:ext cx="6969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Sever</a:t>
            </a:r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82E1A20B-F347-471D-91EF-E9F45983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6176963"/>
            <a:ext cx="717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DBE758E2-7B5F-477B-BEB6-351540A1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6200775"/>
            <a:ext cx="717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11340" name="Text Box 76">
            <a:extLst>
              <a:ext uri="{FF2B5EF4-FFF2-40B4-BE49-F238E27FC236}">
                <a16:creationId xmlns:a16="http://schemas.microsoft.com/office/drawing/2014/main" id="{99ECF0B2-0373-4D0C-90E2-6CE072DEF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6200775"/>
            <a:ext cx="717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11341" name="Text Box 77">
            <a:extLst>
              <a:ext uri="{FF2B5EF4-FFF2-40B4-BE49-F238E27FC236}">
                <a16:creationId xmlns:a16="http://schemas.microsoft.com/office/drawing/2014/main" id="{95B88705-CEB3-4104-86E2-FE1ECE2B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1449388"/>
            <a:ext cx="1817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 Pre-emption rule</a:t>
            </a:r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2367DE30-F747-43F1-95E1-DB3E9787F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Pre-emption schemes</a:t>
            </a:r>
          </a:p>
        </p:txBody>
      </p:sp>
      <p:sp>
        <p:nvSpPr>
          <p:cNvPr id="11343" name="Rectangle 79">
            <a:extLst>
              <a:ext uri="{FF2B5EF4-FFF2-40B4-BE49-F238E27FC236}">
                <a16:creationId xmlns:a16="http://schemas.microsoft.com/office/drawing/2014/main" id="{E6030A0F-C60C-4B6B-974A-49559CEA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Time</a:t>
            </a:r>
          </a:p>
        </p:txBody>
      </p:sp>
      <p:cxnSp>
        <p:nvCxnSpPr>
          <p:cNvPr id="11344" name="AutoShape 80">
            <a:extLst>
              <a:ext uri="{FF2B5EF4-FFF2-40B4-BE49-F238E27FC236}">
                <a16:creationId xmlns:a16="http://schemas.microsoft.com/office/drawing/2014/main" id="{E8B73EB9-E22D-471F-BF11-B09E13A265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" y="6705600"/>
            <a:ext cx="3657600" cy="1588"/>
          </a:xfrm>
          <a:prstGeom prst="straightConnector1">
            <a:avLst/>
          </a:prstGeom>
          <a:noFill/>
          <a:ln w="28440" cap="sq">
            <a:solidFill>
              <a:srgbClr val="4A7EBB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Application>Microsoft Office PowerPoint</Application>
  <PresentationFormat>On-screen Show (4:3)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revision>238</cp:revision>
  <cp:lastPrinted>1601-01-01T00:00:00Z</cp:lastPrinted>
  <dcterms:created xsi:type="dcterms:W3CDTF">2010-08-22T18:26:06Z</dcterms:created>
  <dcterms:modified xsi:type="dcterms:W3CDTF">2018-09-04T16:55:11Z</dcterms:modified>
</cp:coreProperties>
</file>