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311" r:id="rId7"/>
    <p:sldId id="261" r:id="rId8"/>
    <p:sldId id="264" r:id="rId9"/>
    <p:sldId id="310" r:id="rId10"/>
    <p:sldId id="265" r:id="rId11"/>
    <p:sldId id="315" r:id="rId12"/>
    <p:sldId id="262" r:id="rId13"/>
    <p:sldId id="309" r:id="rId14"/>
    <p:sldId id="263" r:id="rId15"/>
    <p:sldId id="266" r:id="rId16"/>
    <p:sldId id="267" r:id="rId17"/>
    <p:sldId id="268" r:id="rId18"/>
    <p:sldId id="269" r:id="rId19"/>
    <p:sldId id="270" r:id="rId20"/>
    <p:sldId id="271" r:id="rId21"/>
    <p:sldId id="272" r:id="rId22"/>
    <p:sldId id="276" r:id="rId23"/>
    <p:sldId id="312" r:id="rId24"/>
    <p:sldId id="277" r:id="rId25"/>
    <p:sldId id="278" r:id="rId26"/>
    <p:sldId id="314" r:id="rId27"/>
    <p:sldId id="279" r:id="rId28"/>
    <p:sldId id="289" r:id="rId29"/>
    <p:sldId id="283" r:id="rId30"/>
    <p:sldId id="284" r:id="rId31"/>
    <p:sldId id="290" r:id="rId32"/>
    <p:sldId id="286" r:id="rId33"/>
    <p:sldId id="313" r:id="rId34"/>
    <p:sldId id="287" r:id="rId35"/>
    <p:sldId id="288" r:id="rId36"/>
    <p:sldId id="291" r:id="rId37"/>
    <p:sldId id="292"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16"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660"/>
  </p:normalViewPr>
  <p:slideViewPr>
    <p:cSldViewPr>
      <p:cViewPr varScale="1">
        <p:scale>
          <a:sx n="68" d="100"/>
          <a:sy n="68" d="100"/>
        </p:scale>
        <p:origin x="-152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UNIT -5</a:t>
            </a:r>
            <a:br>
              <a:rPr lang="en-US" dirty="0" smtClean="0"/>
            </a:br>
            <a:r>
              <a:rPr lang="en-US" dirty="0" smtClean="0"/>
              <a:t>DESIGNING AND DOCUMENTING SOFTWARE ARCHITECTURE </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b="1" dirty="0" smtClean="0"/>
              <a:t>Input to ADD: a set of requirements </a:t>
            </a:r>
          </a:p>
          <a:p>
            <a:pPr algn="just"/>
            <a:r>
              <a:rPr lang="en-US" sz="2400" dirty="0" smtClean="0"/>
              <a:t> Functional requirements as use cases </a:t>
            </a:r>
          </a:p>
          <a:p>
            <a:pPr algn="just"/>
            <a:r>
              <a:rPr lang="en-US" sz="2400" dirty="0" smtClean="0"/>
              <a:t> Constraints </a:t>
            </a:r>
          </a:p>
          <a:p>
            <a:pPr algn="just"/>
            <a:r>
              <a:rPr lang="en-US" sz="2400" dirty="0" smtClean="0"/>
              <a:t> Quality requirements expressed as system specific quality scenarios </a:t>
            </a:r>
          </a:p>
          <a:p>
            <a:endParaRPr lang="en-US" sz="2400" dirty="0" smtClean="0"/>
          </a:p>
          <a:p>
            <a:pPr algn="just">
              <a:buNone/>
            </a:pPr>
            <a:endParaRPr lang="en-US" sz="2400"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Scenarios for garage door system </a:t>
            </a:r>
          </a:p>
          <a:p>
            <a:pPr>
              <a:buNone/>
            </a:pPr>
            <a:r>
              <a:rPr lang="en-US" dirty="0" smtClean="0"/>
              <a:t>o Device and controls for opening and closing the door are different for the various products in the product line </a:t>
            </a:r>
          </a:p>
          <a:p>
            <a:pPr>
              <a:buNone/>
            </a:pPr>
            <a:r>
              <a:rPr lang="en-US" dirty="0" smtClean="0"/>
              <a:t>o The processor used in different products will differ </a:t>
            </a:r>
          </a:p>
          <a:p>
            <a:pPr>
              <a:buNone/>
            </a:pPr>
            <a:r>
              <a:rPr lang="en-US" dirty="0" smtClean="0"/>
              <a:t>o If an obstacle is (person or object) is detected by the garage door during descent, it must stop within 0.1 second </a:t>
            </a:r>
          </a:p>
          <a:p>
            <a:pPr>
              <a:buNone/>
            </a:pPr>
            <a:r>
              <a:rPr lang="en-US" dirty="0" smtClean="0"/>
              <a:t>o The garage door opener system needs to be accessible from the home information system for diagnosis and administration. </a:t>
            </a:r>
          </a:p>
          <a:p>
            <a:pPr>
              <a:buNone/>
            </a:pPr>
            <a:r>
              <a:rPr lang="en-US" dirty="0" smtClean="0"/>
              <a:t>o It should be possible to directly produce an architecture that reflects this protocol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sz="2800" b="1" dirty="0" smtClean="0"/>
              <a:t> ADD Steps: </a:t>
            </a:r>
          </a:p>
          <a:p>
            <a:pPr>
              <a:buNone/>
            </a:pPr>
            <a:r>
              <a:rPr lang="en-US" sz="2800" dirty="0" smtClean="0"/>
              <a:t>   Steps involved in attribute driven design (ADD) </a:t>
            </a:r>
          </a:p>
          <a:p>
            <a:pPr>
              <a:buNone/>
            </a:pPr>
            <a:r>
              <a:rPr lang="en-US" sz="2800" dirty="0" smtClean="0"/>
              <a:t>  1. Choose the module to decompose </a:t>
            </a:r>
          </a:p>
          <a:p>
            <a:pPr>
              <a:buNone/>
            </a:pPr>
            <a:r>
              <a:rPr lang="en-US" sz="2800" dirty="0" smtClean="0"/>
              <a:t>       </a:t>
            </a:r>
            <a:r>
              <a:rPr lang="en-US" sz="2800" b="1" dirty="0" smtClean="0"/>
              <a:t>o Start with entire system </a:t>
            </a:r>
          </a:p>
          <a:p>
            <a:pPr>
              <a:buNone/>
            </a:pPr>
            <a:r>
              <a:rPr lang="en-US" sz="2800" b="1" dirty="0" smtClean="0"/>
              <a:t>       o Inputs for this module need to be available </a:t>
            </a:r>
          </a:p>
          <a:p>
            <a:pPr>
              <a:buNone/>
            </a:pPr>
            <a:r>
              <a:rPr lang="en-US" sz="2800" b="1" dirty="0" smtClean="0"/>
              <a:t>       o Constraints, functional and quality requirements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2. Refine the module </a:t>
            </a:r>
          </a:p>
          <a:p>
            <a:pPr>
              <a:buNone/>
            </a:pPr>
            <a:r>
              <a:rPr lang="en-US" dirty="0" smtClean="0"/>
              <a:t>       a) </a:t>
            </a:r>
            <a:r>
              <a:rPr lang="en-US" b="1" dirty="0" smtClean="0"/>
              <a:t>Choose architectural drivers relevant to this decomposition </a:t>
            </a:r>
          </a:p>
          <a:p>
            <a:pPr>
              <a:buNone/>
            </a:pPr>
            <a:r>
              <a:rPr lang="en-US" b="1" dirty="0" smtClean="0"/>
              <a:t>       b) Choose architectural pattern that satisfies these drivers </a:t>
            </a:r>
          </a:p>
          <a:p>
            <a:pPr>
              <a:buNone/>
            </a:pPr>
            <a:r>
              <a:rPr lang="en-US" b="1" dirty="0" smtClean="0"/>
              <a:t>        c) Instantiate modules and allocate functionality from use cases representing using multiple views </a:t>
            </a:r>
          </a:p>
          <a:p>
            <a:pPr>
              <a:buNone/>
            </a:pPr>
            <a:r>
              <a:rPr lang="en-US" b="1" dirty="0" smtClean="0"/>
              <a:t>       d) Define interfaces of child modules </a:t>
            </a:r>
          </a:p>
          <a:p>
            <a:pPr>
              <a:buNone/>
            </a:pPr>
            <a:r>
              <a:rPr lang="en-US" b="1" dirty="0" smtClean="0"/>
              <a:t>       e) Verify and refine use cases and quality scenarios </a:t>
            </a:r>
          </a:p>
          <a:p>
            <a:pPr>
              <a:buNone/>
            </a:pPr>
            <a:r>
              <a:rPr lang="en-US" dirty="0" smtClean="0"/>
              <a:t>3. Repeat for every module that needs further decomposition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a:buNone/>
            </a:pPr>
            <a:r>
              <a:rPr lang="en-US" dirty="0" smtClean="0"/>
              <a:t>Discussion of the above steps in more detail: </a:t>
            </a:r>
          </a:p>
          <a:p>
            <a:pPr algn="just">
              <a:buNone/>
            </a:pPr>
            <a:r>
              <a:rPr lang="en-US" b="1" dirty="0" smtClean="0"/>
              <a:t>1</a:t>
            </a:r>
            <a:r>
              <a:rPr lang="en-US" sz="2400" b="1" dirty="0" smtClean="0"/>
              <a:t>. Choose The Module To Decompose </a:t>
            </a:r>
          </a:p>
          <a:p>
            <a:pPr algn="just">
              <a:buNone/>
            </a:pPr>
            <a:r>
              <a:rPr lang="en-US" sz="2400" dirty="0" smtClean="0"/>
              <a:t>o The following are the modules: system-&gt;subsystem-&gt;</a:t>
            </a:r>
            <a:r>
              <a:rPr lang="en-US" sz="2400" dirty="0" err="1" smtClean="0"/>
              <a:t>submodule</a:t>
            </a:r>
            <a:r>
              <a:rPr lang="en-US" sz="2400" dirty="0" smtClean="0"/>
              <a:t> </a:t>
            </a:r>
          </a:p>
          <a:p>
            <a:pPr algn="just">
              <a:buNone/>
            </a:pPr>
            <a:r>
              <a:rPr lang="en-US" sz="2400" dirty="0" smtClean="0"/>
              <a:t>o Decomposition typically starts with system, which then decompose into subsystem and then into sub-modules. </a:t>
            </a:r>
          </a:p>
          <a:p>
            <a:pPr algn="just">
              <a:buNone/>
            </a:pPr>
            <a:r>
              <a:rPr lang="en-US" sz="2400" dirty="0" smtClean="0"/>
              <a:t>o In our Example, the garage door opener is a system </a:t>
            </a:r>
          </a:p>
          <a:p>
            <a:pPr algn="just">
              <a:buNone/>
            </a:pPr>
            <a:r>
              <a:rPr lang="en-US" sz="2400" dirty="0" smtClean="0"/>
              <a:t>o Opener must interoperate with the home information system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762000"/>
            <a:ext cx="8229600" cy="5364163"/>
          </a:xfrm>
        </p:spPr>
        <p:txBody>
          <a:bodyPr>
            <a:normAutofit fontScale="77500" lnSpcReduction="20000"/>
          </a:bodyPr>
          <a:lstStyle/>
          <a:p>
            <a:endParaRPr lang="en-US" dirty="0" smtClean="0"/>
          </a:p>
          <a:p>
            <a:pPr>
              <a:buNone/>
            </a:pPr>
            <a:r>
              <a:rPr lang="en-US" sz="4000" dirty="0" smtClean="0"/>
              <a:t>2. </a:t>
            </a:r>
            <a:r>
              <a:rPr lang="en-US" sz="4000" b="1" dirty="0" smtClean="0"/>
              <a:t>Refine the module </a:t>
            </a:r>
          </a:p>
          <a:p>
            <a:pPr>
              <a:buNone/>
            </a:pPr>
            <a:r>
              <a:rPr lang="en-US" sz="3400" b="1" dirty="0" smtClean="0"/>
              <a:t>   </a:t>
            </a:r>
            <a:r>
              <a:rPr lang="en-US" sz="3400" b="1" dirty="0" err="1" smtClean="0"/>
              <a:t>i</a:t>
            </a:r>
            <a:r>
              <a:rPr lang="en-US" sz="3400" b="1" dirty="0" smtClean="0"/>
              <a:t>. Choose Architectural Drivers: </a:t>
            </a:r>
          </a:p>
          <a:p>
            <a:pPr>
              <a:buNone/>
            </a:pPr>
            <a:r>
              <a:rPr lang="en-US" sz="3400" dirty="0" smtClean="0"/>
              <a:t>   o choose the architectural drivers from the quality scenarios and functional requirements </a:t>
            </a:r>
          </a:p>
          <a:p>
            <a:pPr>
              <a:buNone/>
            </a:pPr>
            <a:r>
              <a:rPr lang="en-US" sz="3400" dirty="0" smtClean="0"/>
              <a:t>    o The drivers will be among the top priority requirements for the module. </a:t>
            </a:r>
          </a:p>
          <a:p>
            <a:pPr>
              <a:buNone/>
            </a:pPr>
            <a:r>
              <a:rPr lang="en-US" sz="3400" dirty="0" smtClean="0"/>
              <a:t>    o In the garage system, the 4 scenarios were architectural drivers, </a:t>
            </a:r>
          </a:p>
          <a:p>
            <a:pPr lvl="1"/>
            <a:r>
              <a:rPr lang="en-US" sz="3000" dirty="0" smtClean="0"/>
              <a:t>Real-time performance requirement </a:t>
            </a:r>
          </a:p>
          <a:p>
            <a:pPr lvl="1"/>
            <a:r>
              <a:rPr lang="en-US" sz="3000" dirty="0" smtClean="0"/>
              <a:t> Modifiability requirement to support product line </a:t>
            </a:r>
          </a:p>
          <a:p>
            <a:pPr lvl="1"/>
            <a:r>
              <a:rPr lang="en-US" sz="3000" dirty="0" smtClean="0"/>
              <a:t> Requirements are not treated as equals </a:t>
            </a:r>
          </a:p>
          <a:p>
            <a:pPr lvl="1"/>
            <a:r>
              <a:rPr lang="en-US" sz="3000" dirty="0" smtClean="0"/>
              <a:t>Less important requirements are satisfied within constraints obtained by satisfying more important requirements </a:t>
            </a:r>
          </a:p>
          <a:p>
            <a:endParaRPr lang="en-US" sz="3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762000"/>
            <a:ext cx="8229600" cy="5364163"/>
          </a:xfrm>
        </p:spPr>
        <p:txBody>
          <a:bodyPr>
            <a:normAutofit/>
          </a:bodyPr>
          <a:lstStyle/>
          <a:p>
            <a:pPr>
              <a:buNone/>
            </a:pPr>
            <a:r>
              <a:rPr lang="en-US" sz="2600" b="1" dirty="0" smtClean="0"/>
              <a:t>ii. Choose Architectural Pattern </a:t>
            </a:r>
          </a:p>
          <a:p>
            <a:pPr algn="just">
              <a:buNone/>
            </a:pPr>
            <a:r>
              <a:rPr lang="en-US" sz="2400" dirty="0" smtClean="0"/>
              <a:t>   o The goal of this step is to establish an overall architectural pattern for the module </a:t>
            </a:r>
          </a:p>
          <a:p>
            <a:pPr algn="just">
              <a:buNone/>
            </a:pPr>
            <a:r>
              <a:rPr lang="en-US" sz="2400" dirty="0" smtClean="0"/>
              <a:t>    o The pattern needs to satisfy the architectural pattern for the module tactics selected to satisfy the drivers </a:t>
            </a:r>
          </a:p>
          <a:p>
            <a:pPr algn="just">
              <a:buNone/>
            </a:pPr>
            <a:r>
              <a:rPr lang="en-US" sz="2400" dirty="0" smtClean="0"/>
              <a:t>o Two factors involved in selecting tactics: </a:t>
            </a:r>
          </a:p>
          <a:p>
            <a:pPr algn="just"/>
            <a:r>
              <a:rPr lang="en-US" sz="2400" dirty="0" smtClean="0"/>
              <a:t>Architectural drivers themselves </a:t>
            </a:r>
          </a:p>
          <a:p>
            <a:pPr algn="just"/>
            <a:r>
              <a:rPr lang="en-US" sz="2400" dirty="0" smtClean="0"/>
              <a:t>Side effects of the pattern implementing the tactic on other requirements </a:t>
            </a:r>
          </a:p>
          <a:p>
            <a:pPr algn="just"/>
            <a:endParaRPr lang="en-US" sz="2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a:buNone/>
            </a:pPr>
            <a:r>
              <a:rPr lang="en-US" sz="2400" b="1" dirty="0" smtClean="0"/>
              <a:t>3. Instantiate Modules And Allocate Functionality Using Multiple Views </a:t>
            </a:r>
          </a:p>
          <a:p>
            <a:pPr>
              <a:buNone/>
            </a:pPr>
            <a:r>
              <a:rPr lang="en-US" sz="2400" b="1" u="sng" dirty="0" smtClean="0"/>
              <a:t>Instantiate modules </a:t>
            </a:r>
          </a:p>
          <a:p>
            <a:pPr algn="just"/>
            <a:r>
              <a:rPr lang="en-US" sz="2400" dirty="0" smtClean="0"/>
              <a:t>Identify several responsibilities of the virtual machine: communication and sensor reading and actuator control. This yields two instances of the virtual machine that are  shown in Figure 7.3 </a:t>
            </a:r>
          </a:p>
          <a:p>
            <a:pPr>
              <a:buNone/>
            </a:pPr>
            <a:r>
              <a:rPr lang="en-US" sz="2400" b="1" u="sng" dirty="0" smtClean="0"/>
              <a:t>Allocate functionality </a:t>
            </a:r>
          </a:p>
          <a:p>
            <a:r>
              <a:rPr lang="en-US" sz="2400" dirty="0" smtClean="0"/>
              <a:t>Assigning responsibilities to the children in a decomposition also leads to the discovery of necessary information exchange </a:t>
            </a:r>
          </a:p>
          <a:p>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2051" name="Picture 3"/>
          <p:cNvPicPr>
            <a:picLocks noGrp="1" noChangeAspect="1" noChangeArrowheads="1"/>
          </p:cNvPicPr>
          <p:nvPr>
            <p:ph idx="1"/>
          </p:nvPr>
        </p:nvPicPr>
        <p:blipFill>
          <a:blip r:embed="rId2" cstate="print"/>
          <a:srcRect/>
          <a:stretch>
            <a:fillRect/>
          </a:stretch>
        </p:blipFill>
        <p:spPr bwMode="auto">
          <a:xfrm>
            <a:off x="304800" y="1066800"/>
            <a:ext cx="8305800"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endParaRPr lang="en-US" dirty="0" smtClean="0"/>
          </a:p>
          <a:p>
            <a:r>
              <a:rPr lang="en-US" sz="2600" b="1" u="sng" dirty="0" smtClean="0"/>
              <a:t>Represent the architecture with multiple views </a:t>
            </a:r>
          </a:p>
          <a:p>
            <a:r>
              <a:rPr lang="en-US" sz="2600" b="1" dirty="0" smtClean="0"/>
              <a:t>Module decomposition view </a:t>
            </a:r>
          </a:p>
          <a:p>
            <a:r>
              <a:rPr lang="en-US" sz="2600" b="1" dirty="0" smtClean="0"/>
              <a:t>Concurrency view </a:t>
            </a:r>
          </a:p>
          <a:p>
            <a:pPr>
              <a:buFont typeface="Wingdings" pitchFamily="2" charset="2"/>
              <a:buChar char="Ø"/>
            </a:pPr>
            <a:r>
              <a:rPr lang="en-US" sz="2600" dirty="0" smtClean="0"/>
              <a:t> Two users doing similar things at the same time </a:t>
            </a:r>
          </a:p>
          <a:p>
            <a:pPr>
              <a:buFont typeface="Wingdings" pitchFamily="2" charset="2"/>
              <a:buChar char="Ø"/>
            </a:pPr>
            <a:r>
              <a:rPr lang="en-US" sz="2600" dirty="0" smtClean="0"/>
              <a:t>One user performing multiple activities simultaneously </a:t>
            </a:r>
          </a:p>
          <a:p>
            <a:pPr>
              <a:buFont typeface="Wingdings" pitchFamily="2" charset="2"/>
              <a:buChar char="Ø"/>
            </a:pPr>
            <a:r>
              <a:rPr lang="en-US" sz="2600" dirty="0" smtClean="0"/>
              <a:t> Starting up the system </a:t>
            </a:r>
          </a:p>
          <a:p>
            <a:pPr>
              <a:buFont typeface="Wingdings" pitchFamily="2" charset="2"/>
              <a:buChar char="Ø"/>
            </a:pPr>
            <a:r>
              <a:rPr lang="en-US" sz="2600" dirty="0" smtClean="0"/>
              <a:t> Shutting down the system </a:t>
            </a:r>
          </a:p>
          <a:p>
            <a:r>
              <a:rPr lang="en-US" sz="2600" dirty="0" smtClean="0"/>
              <a:t> </a:t>
            </a:r>
            <a:r>
              <a:rPr lang="en-US" sz="2600" b="1" dirty="0" smtClean="0"/>
              <a:t>Deployment view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DESIGNING THE ARCHITECTURE </a:t>
            </a:r>
            <a:endParaRPr lang="en-US" dirty="0"/>
          </a:p>
        </p:txBody>
      </p:sp>
      <p:sp>
        <p:nvSpPr>
          <p:cNvPr id="3" name="Content Placeholder 2"/>
          <p:cNvSpPr>
            <a:spLocks noGrp="1"/>
          </p:cNvSpPr>
          <p:nvPr>
            <p:ph idx="1"/>
          </p:nvPr>
        </p:nvSpPr>
        <p:spPr/>
        <p:txBody>
          <a:bodyPr>
            <a:normAutofit/>
          </a:bodyPr>
          <a:lstStyle/>
          <a:p>
            <a:r>
              <a:rPr lang="en-US" b="1" dirty="0" smtClean="0"/>
              <a:t>ARCHITECTURE IN THE LIFE CYCLE :</a:t>
            </a:r>
          </a:p>
          <a:p>
            <a:pPr algn="just"/>
            <a:r>
              <a:rPr lang="en-US" sz="2400" dirty="0" smtClean="0"/>
              <a:t>Any organization that embraces architecture as a foundation for its software development processes needs to understand its place in the life cycle. </a:t>
            </a:r>
          </a:p>
          <a:p>
            <a:pPr algn="just"/>
            <a:r>
              <a:rPr lang="en-US" sz="2400" dirty="0" smtClean="0"/>
              <a:t>Several life-cycle models exist in the literature, but one that puts </a:t>
            </a:r>
            <a:r>
              <a:rPr lang="en-US" sz="2400" b="1" dirty="0" smtClean="0"/>
              <a:t>architecture squarely in the middle of things is the evolutionary delivery life cycle </a:t>
            </a:r>
            <a:r>
              <a:rPr lang="en-US" sz="2400" dirty="0" smtClean="0"/>
              <a:t>model shown in figure.</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838200"/>
            <a:ext cx="8229600" cy="5287963"/>
          </a:xfrm>
        </p:spPr>
        <p:txBody>
          <a:bodyPr>
            <a:normAutofit fontScale="32500" lnSpcReduction="20000"/>
          </a:bodyPr>
          <a:lstStyle/>
          <a:p>
            <a:endParaRPr lang="en-US" dirty="0" smtClean="0"/>
          </a:p>
          <a:p>
            <a:r>
              <a:rPr lang="en-US" sz="6000" b="1" dirty="0" smtClean="0"/>
              <a:t>4. Define Interfaces Of Child Modules </a:t>
            </a:r>
          </a:p>
          <a:p>
            <a:pPr>
              <a:buFont typeface="Wingdings" pitchFamily="2" charset="2"/>
              <a:buChar char="Ø"/>
            </a:pPr>
            <a:r>
              <a:rPr lang="en-US" sz="6000" dirty="0" smtClean="0"/>
              <a:t>It documents what this module provides to others. </a:t>
            </a:r>
          </a:p>
          <a:p>
            <a:pPr algn="just">
              <a:buFont typeface="Wingdings" pitchFamily="2" charset="2"/>
              <a:buChar char="Ø"/>
            </a:pPr>
            <a:r>
              <a:rPr lang="en-US" sz="6000" dirty="0" smtClean="0"/>
              <a:t> Analyzing the decomposition into the 3 views provides interaction information for the interface </a:t>
            </a:r>
          </a:p>
          <a:p>
            <a:r>
              <a:rPr lang="en-US" sz="6000" b="1" dirty="0" smtClean="0"/>
              <a:t>Module view: </a:t>
            </a:r>
          </a:p>
          <a:p>
            <a:pPr>
              <a:buFont typeface="Wingdings" pitchFamily="2" charset="2"/>
              <a:buChar char="Ø"/>
            </a:pPr>
            <a:r>
              <a:rPr lang="en-US" sz="6000" dirty="0" smtClean="0"/>
              <a:t> Producers/consumers relations </a:t>
            </a:r>
          </a:p>
          <a:p>
            <a:pPr>
              <a:buNone/>
            </a:pPr>
            <a:r>
              <a:rPr lang="en-US" sz="6000" dirty="0" smtClean="0"/>
              <a:t>patterns of communication </a:t>
            </a:r>
          </a:p>
          <a:p>
            <a:r>
              <a:rPr lang="en-US" sz="6000" b="1" dirty="0" smtClean="0"/>
              <a:t> Concurrency view: </a:t>
            </a:r>
          </a:p>
          <a:p>
            <a:pPr>
              <a:buFont typeface="Wingdings" pitchFamily="2" charset="2"/>
              <a:buChar char="Ø"/>
            </a:pPr>
            <a:r>
              <a:rPr lang="en-US" sz="6000" dirty="0" smtClean="0"/>
              <a:t> Interactions among threads </a:t>
            </a:r>
          </a:p>
          <a:p>
            <a:pPr>
              <a:buFont typeface="Wingdings" pitchFamily="2" charset="2"/>
              <a:buChar char="Ø"/>
            </a:pPr>
            <a:r>
              <a:rPr lang="en-US" sz="6000" dirty="0" smtClean="0"/>
              <a:t> Synchronization information </a:t>
            </a:r>
          </a:p>
          <a:p>
            <a:r>
              <a:rPr lang="en-US" sz="6000" dirty="0" smtClean="0"/>
              <a:t> </a:t>
            </a:r>
            <a:r>
              <a:rPr lang="en-US" sz="6000" b="1" dirty="0" smtClean="0"/>
              <a:t>Deployment view </a:t>
            </a:r>
          </a:p>
          <a:p>
            <a:pPr>
              <a:buFont typeface="Wingdings" pitchFamily="2" charset="2"/>
              <a:buChar char="Ø"/>
            </a:pPr>
            <a:r>
              <a:rPr lang="en-US" sz="6000" dirty="0" smtClean="0"/>
              <a:t> Hardware requirement </a:t>
            </a:r>
          </a:p>
          <a:p>
            <a:pPr>
              <a:buFont typeface="Wingdings" pitchFamily="2" charset="2"/>
              <a:buChar char="Ø"/>
            </a:pPr>
            <a:r>
              <a:rPr lang="en-US" sz="6000" dirty="0" smtClean="0"/>
              <a:t>Timing requirements </a:t>
            </a:r>
          </a:p>
          <a:p>
            <a:pPr>
              <a:buFont typeface="Wingdings" pitchFamily="2" charset="2"/>
              <a:buChar char="Ø"/>
            </a:pPr>
            <a:r>
              <a:rPr lang="en-US" sz="6000" dirty="0" smtClean="0"/>
              <a:t>Communication requirements </a:t>
            </a:r>
          </a:p>
          <a:p>
            <a:pPr>
              <a:buFont typeface="Wingdings" pitchFamily="2" charset="2"/>
              <a:buChar char="Ø"/>
            </a:pPr>
            <a:endParaRPr lang="en-US" sz="6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algn="just">
              <a:buNone/>
            </a:pPr>
            <a:r>
              <a:rPr lang="en-US" sz="2400" b="1" dirty="0" smtClean="0"/>
              <a:t>5. Verify And Refine Use Cases And Quality Scenarios as Constraints for the Child Modules Functional requirements </a:t>
            </a:r>
          </a:p>
          <a:p>
            <a:pPr algn="just">
              <a:buNone/>
            </a:pPr>
            <a:r>
              <a:rPr lang="en-US" sz="2400" dirty="0" smtClean="0"/>
              <a:t>   Using functional requirements to verify and refine </a:t>
            </a:r>
          </a:p>
          <a:p>
            <a:pPr algn="just">
              <a:buFont typeface="Wingdings" pitchFamily="2" charset="2"/>
              <a:buChar char="Ø"/>
            </a:pPr>
            <a:r>
              <a:rPr lang="en-US" sz="2400" dirty="0" smtClean="0"/>
              <a:t> Decomposing functional requirements assigns responsibilities to child modules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FORMING THE TEAM STRUCTURES </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endParaRPr lang="en-US" dirty="0" smtClean="0"/>
          </a:p>
          <a:p>
            <a:pPr algn="just"/>
            <a:r>
              <a:rPr lang="en-US" dirty="0" smtClean="0"/>
              <a:t>Once architecture for the system under construction has been agreed on, teams are allocated to work on the major modules and a work breakdown structure is created that reflects those teams. </a:t>
            </a:r>
          </a:p>
          <a:p>
            <a:pPr algn="just"/>
            <a:r>
              <a:rPr lang="en-US" dirty="0" smtClean="0"/>
              <a:t> Each team then creates its own internal work practices. </a:t>
            </a:r>
          </a:p>
          <a:p>
            <a:pPr algn="just"/>
            <a:r>
              <a:rPr lang="en-US" dirty="0" smtClean="0"/>
              <a:t> For large systems, the teams may belong to different subcontractors. </a:t>
            </a:r>
          </a:p>
          <a:p>
            <a:pPr algn="just">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Teams adopt “</a:t>
            </a:r>
            <a:r>
              <a:rPr lang="en-US" b="1" dirty="0" smtClean="0"/>
              <a:t>work practices</a:t>
            </a:r>
            <a:r>
              <a:rPr lang="en-US" dirty="0" smtClean="0"/>
              <a:t>’ including </a:t>
            </a:r>
          </a:p>
          <a:p>
            <a:pPr algn="just">
              <a:buFont typeface="Wingdings" pitchFamily="2" charset="2"/>
              <a:buChar char="Ø"/>
            </a:pPr>
            <a:r>
              <a:rPr lang="en-US" dirty="0" smtClean="0"/>
              <a:t>Team communication via website/bulletin boards </a:t>
            </a:r>
          </a:p>
          <a:p>
            <a:pPr algn="just">
              <a:buFont typeface="Wingdings" pitchFamily="2" charset="2"/>
              <a:buChar char="Ø"/>
            </a:pPr>
            <a:r>
              <a:rPr lang="en-US" dirty="0" smtClean="0"/>
              <a:t> Naming conventions for files </a:t>
            </a:r>
          </a:p>
          <a:p>
            <a:pPr algn="just">
              <a:buFont typeface="Wingdings" pitchFamily="2" charset="2"/>
              <a:buChar char="Ø"/>
            </a:pPr>
            <a:r>
              <a:rPr lang="en-US" dirty="0" smtClean="0"/>
              <a:t> Configuration/revision control system </a:t>
            </a:r>
          </a:p>
          <a:p>
            <a:pPr algn="just">
              <a:buFont typeface="Wingdings" pitchFamily="2" charset="2"/>
              <a:buChar char="Ø"/>
            </a:pPr>
            <a:r>
              <a:rPr lang="en-US" dirty="0" smtClean="0"/>
              <a:t> Quality assurance and testing procedure </a:t>
            </a:r>
          </a:p>
          <a:p>
            <a:pPr algn="just"/>
            <a:r>
              <a:rPr lang="en-US" dirty="0" smtClean="0"/>
              <a:t>The teams within an organization work on modules, and thus within team high level of communication is necessary </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A SKELETAL SYSTEM </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pPr algn="just"/>
            <a:r>
              <a:rPr lang="en-US" sz="3400" dirty="0" smtClean="0"/>
              <a:t>Develop a skeletal system for the incremental cycle. </a:t>
            </a:r>
          </a:p>
          <a:p>
            <a:pPr algn="just"/>
            <a:r>
              <a:rPr lang="en-US" sz="3400" dirty="0" smtClean="0"/>
              <a:t>Use the architecture as a guide for the implementation sequence </a:t>
            </a:r>
          </a:p>
          <a:p>
            <a:pPr algn="just"/>
            <a:r>
              <a:rPr lang="en-US" sz="3400" dirty="0" smtClean="0"/>
              <a:t> First implement the software that deals with execution and interaction of architectural components </a:t>
            </a:r>
          </a:p>
          <a:p>
            <a:pPr algn="just">
              <a:buFont typeface="Wingdings" pitchFamily="2" charset="2"/>
              <a:buChar char="Ø"/>
            </a:pPr>
            <a:r>
              <a:rPr lang="en-US" sz="3400" dirty="0" smtClean="0"/>
              <a:t> Communication between components </a:t>
            </a:r>
          </a:p>
          <a:p>
            <a:pPr algn="just">
              <a:buFont typeface="Wingdings" pitchFamily="2" charset="2"/>
              <a:buChar char="Ø"/>
            </a:pPr>
            <a:r>
              <a:rPr lang="en-US" sz="3400" dirty="0" smtClean="0"/>
              <a:t> Sometimes this is just install third-party middleware </a:t>
            </a:r>
          </a:p>
          <a:p>
            <a:pPr algn="just"/>
            <a:r>
              <a:rPr lang="en-US" sz="3400" dirty="0" smtClean="0"/>
              <a:t>Then add functionality </a:t>
            </a:r>
          </a:p>
          <a:p>
            <a:pPr algn="just">
              <a:buFont typeface="Wingdings" pitchFamily="2" charset="2"/>
              <a:buChar char="Ø"/>
            </a:pPr>
            <a:r>
              <a:rPr lang="en-US" sz="3400" dirty="0" smtClean="0"/>
              <a:t>       By risk-lowering </a:t>
            </a:r>
          </a:p>
          <a:p>
            <a:pPr algn="just">
              <a:buFont typeface="Wingdings" pitchFamily="2" charset="2"/>
              <a:buChar char="Ø"/>
            </a:pPr>
            <a:r>
              <a:rPr lang="en-US" sz="3400" dirty="0" smtClean="0"/>
              <a:t>       Or by availability of staff </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DOCUMENTING SOFTWARE ARCHITECTURES </a:t>
            </a:r>
            <a:endParaRPr lang="en-US" dirty="0"/>
          </a:p>
        </p:txBody>
      </p:sp>
      <p:sp>
        <p:nvSpPr>
          <p:cNvPr id="3" name="Content Placeholder 2"/>
          <p:cNvSpPr>
            <a:spLocks noGrp="1"/>
          </p:cNvSpPr>
          <p:nvPr>
            <p:ph idx="1"/>
          </p:nvPr>
        </p:nvSpPr>
        <p:spPr/>
        <p:txBody>
          <a:bodyPr>
            <a:normAutofit/>
          </a:bodyPr>
          <a:lstStyle/>
          <a:p>
            <a:r>
              <a:rPr lang="en-US" b="1" dirty="0" smtClean="0"/>
              <a:t>USES OF ARCHITECTURAL DOCUMENTATION </a:t>
            </a:r>
            <a:endParaRPr lang="en-US" dirty="0" smtClean="0"/>
          </a:p>
          <a:p>
            <a:pPr algn="just"/>
            <a:r>
              <a:rPr lang="en-US" sz="2400" dirty="0" smtClean="0"/>
              <a:t>Architecture documentation is both prescriptive and descriptive. That is, for some audiences it prescribes what should be true by placing constraints on decisions to be made.</a:t>
            </a:r>
          </a:p>
          <a:p>
            <a:pPr algn="just"/>
            <a:r>
              <a:rPr lang="en-US" sz="2400" dirty="0" smtClean="0"/>
              <a:t>Different stakeholders for the documentation have different needs—different kinds of information, different levels of information, and different treatments of information </a:t>
            </a:r>
          </a:p>
          <a:p>
            <a:pPr algn="just"/>
            <a:endParaRPr lang="en-US" sz="2400" dirty="0" smtClean="0"/>
          </a:p>
          <a:p>
            <a:pPr algn="just"/>
            <a:endParaRPr lang="en-US" sz="2400" dirty="0" smtClean="0"/>
          </a:p>
          <a:p>
            <a:pPr algn="just"/>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 One of the most fundamental rules  is to write from the point of view of the reader. </a:t>
            </a:r>
            <a:r>
              <a:rPr lang="en-US" b="1" dirty="0" smtClean="0"/>
              <a:t>Documentation that was easy to write but is not easy to read will not be used</a:t>
            </a:r>
            <a:r>
              <a:rPr lang="en-US" dirty="0" smtClean="0"/>
              <a:t>, and "easy to read" is in the eye of the beholder—or in this case, the stakeholder. </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endParaRPr lang="en-US" dirty="0" smtClean="0"/>
          </a:p>
          <a:p>
            <a:pPr algn="just"/>
            <a:r>
              <a:rPr lang="en-US" sz="2600" dirty="0" smtClean="0"/>
              <a:t>In addition, each stakeholders come in two varieties: seasoned and new. </a:t>
            </a:r>
          </a:p>
          <a:p>
            <a:pPr algn="just"/>
            <a:r>
              <a:rPr lang="en-US" sz="2600" dirty="0" smtClean="0"/>
              <a:t>A new stakeholder will want information similar in content to what his seasoned counterpart wants, but in smaller and more introductory doses. </a:t>
            </a:r>
          </a:p>
          <a:p>
            <a:pPr algn="just"/>
            <a:r>
              <a:rPr lang="en-US" sz="2600" dirty="0" smtClean="0"/>
              <a:t>Architecture documentation is a key means for educating people who need an overview: new developers, funding sponsors, visitors to the project, and so forth.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3" name="Content Placeholder 2"/>
          <p:cNvSpPr>
            <a:spLocks noGrp="1"/>
          </p:cNvSpPr>
          <p:nvPr>
            <p:ph idx="1"/>
          </p:nvPr>
        </p:nvSpPr>
        <p:spPr/>
        <p:txBody>
          <a:bodyPr>
            <a:normAutofit lnSpcReduction="10000"/>
          </a:bodyPr>
          <a:lstStyle/>
          <a:p>
            <a:pPr algn="just"/>
            <a:r>
              <a:rPr lang="en-US" sz="2400" dirty="0" smtClean="0"/>
              <a:t>The concept of a view, which you can think of as capturing a structure, provides us with the basic principle of documenting software architecture .</a:t>
            </a:r>
          </a:p>
          <a:p>
            <a:pPr algn="just"/>
            <a:r>
              <a:rPr lang="en-US" sz="2400" dirty="0" smtClean="0"/>
              <a:t>Documenting an architecture is a matter of documenting the relevant views and then adding documentation that applies to more than one view</a:t>
            </a:r>
            <a:r>
              <a:rPr lang="en-US" sz="2400" i="1" dirty="0" smtClean="0"/>
              <a:t>. </a:t>
            </a:r>
          </a:p>
          <a:p>
            <a:pPr algn="just"/>
            <a:r>
              <a:rPr lang="en-US" sz="2400" dirty="0" smtClean="0"/>
              <a:t>It breaks the problem of architecture documentation into more tractable parts, which provide the structure for the remainder </a:t>
            </a:r>
          </a:p>
          <a:p>
            <a:pPr>
              <a:buFont typeface="Wingdings" pitchFamily="2" charset="2"/>
              <a:buChar char="Ø"/>
            </a:pPr>
            <a:r>
              <a:rPr lang="en-US" sz="2400" dirty="0" smtClean="0"/>
              <a:t>Choosing the relevant views </a:t>
            </a:r>
          </a:p>
          <a:p>
            <a:pPr>
              <a:buFont typeface="Wingdings" pitchFamily="2" charset="2"/>
              <a:buChar char="Ø"/>
            </a:pPr>
            <a:r>
              <a:rPr lang="en-US" sz="2400" dirty="0" smtClean="0"/>
              <a:t> Documenting view </a:t>
            </a:r>
          </a:p>
          <a:p>
            <a:pPr>
              <a:buFont typeface="Wingdings" pitchFamily="2" charset="2"/>
              <a:buChar char="Ø"/>
            </a:pPr>
            <a:r>
              <a:rPr lang="en-US" sz="2400" dirty="0" smtClean="0"/>
              <a:t> Documenting information that applies to more than one view </a:t>
            </a:r>
          </a:p>
          <a:p>
            <a:pPr algn="just">
              <a:buFont typeface="Wingdings" pitchFamily="2" charset="2"/>
              <a:buChar char="Ø"/>
            </a:pP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CHOOSING THE RELEVANT VIEWS </a:t>
            </a:r>
            <a:endParaRPr lang="en-US" sz="3200" dirty="0"/>
          </a:p>
        </p:txBody>
      </p:sp>
      <p:sp>
        <p:nvSpPr>
          <p:cNvPr id="3" name="Content Placeholder 2"/>
          <p:cNvSpPr>
            <a:spLocks noGrp="1"/>
          </p:cNvSpPr>
          <p:nvPr>
            <p:ph idx="1"/>
          </p:nvPr>
        </p:nvSpPr>
        <p:spPr/>
        <p:txBody>
          <a:bodyPr/>
          <a:lstStyle/>
          <a:p>
            <a:pPr algn="just"/>
            <a:r>
              <a:rPr lang="en-US" sz="2400" dirty="0" smtClean="0"/>
              <a:t>A view simply represents a set of system elements and relationships among them, so whatever elements and relationships useful to a segment of the stakeholder community constitute a valid view. Here is a simple 3 step procedure for choosing the views for your project</a:t>
            </a:r>
            <a:r>
              <a:rPr lang="en-US" dirty="0" smtClean="0"/>
              <a:t>. </a:t>
            </a:r>
          </a:p>
          <a:p>
            <a:pPr algn="just">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Evolutionary Delivery Life Cycle </a:t>
            </a:r>
            <a:endParaRPr lang="en-US"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1219200" y="1696244"/>
            <a:ext cx="6781800" cy="4333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endParaRPr lang="en-US" dirty="0" smtClean="0"/>
          </a:p>
          <a:p>
            <a:pPr>
              <a:buNone/>
            </a:pPr>
            <a:r>
              <a:rPr lang="en-US" sz="2400" b="1" dirty="0" smtClean="0"/>
              <a:t>1. Produce a candidate view list: </a:t>
            </a:r>
          </a:p>
          <a:p>
            <a:pPr algn="just"/>
            <a:r>
              <a:rPr lang="en-US" sz="2400" dirty="0" smtClean="0"/>
              <a:t>Begin by building a stakeholder/view table. </a:t>
            </a:r>
          </a:p>
          <a:p>
            <a:pPr algn="just"/>
            <a:r>
              <a:rPr lang="en-US" sz="2400" dirty="0" smtClean="0"/>
              <a:t>Some views apply to every system, while others only apply to systems designed that way. </a:t>
            </a:r>
          </a:p>
          <a:p>
            <a:pPr algn="just"/>
            <a:r>
              <a:rPr lang="en-US" sz="2400" dirty="0" smtClean="0"/>
              <a:t>Once you have rows and columns defined, fill in each cell to describe how much information the stakeholder requires from the view: none, overview only, moderate detail, or high detail</a:t>
            </a: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884480" y="685800"/>
            <a:ext cx="7375040" cy="5440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endParaRPr lang="en-US" dirty="0" smtClean="0"/>
          </a:p>
          <a:p>
            <a:r>
              <a:rPr lang="en-US" b="1" dirty="0" smtClean="0"/>
              <a:t>2. Combine views: </a:t>
            </a:r>
          </a:p>
          <a:p>
            <a:pPr algn="just"/>
            <a:endParaRPr lang="en-US" dirty="0" smtClean="0"/>
          </a:p>
          <a:p>
            <a:pPr algn="just"/>
            <a:r>
              <a:rPr lang="en-US" dirty="0" smtClean="0"/>
              <a:t>To reduce the list to a manageable size, first look for views in the table that require </a:t>
            </a:r>
            <a:r>
              <a:rPr lang="en-US" b="1" dirty="0" smtClean="0"/>
              <a:t>only overview depth or that serve very few stakeholders. </a:t>
            </a:r>
          </a:p>
          <a:p>
            <a:pPr algn="just"/>
            <a:r>
              <a:rPr lang="en-US" dirty="0" smtClean="0"/>
              <a:t>See if the stakeholders could be equally well served by another view having a stronger consistency.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Next, look for the views that are good candidates to be combined- that is, a view that gives information from two or more views at once.</a:t>
            </a:r>
          </a:p>
          <a:p>
            <a:pPr algn="just"/>
            <a:endParaRPr lang="en-US" dirty="0" smtClean="0"/>
          </a:p>
          <a:p>
            <a:pPr algn="just"/>
            <a:r>
              <a:rPr lang="en-US" dirty="0" smtClean="0"/>
              <a:t> For small and medium projects, the implementation view is often easily overlaid with the module decomposition view. </a:t>
            </a:r>
          </a:p>
          <a:p>
            <a:pPr algn="just"/>
            <a:r>
              <a:rPr lang="en-US" dirty="0" smtClean="0"/>
              <a:t>The module decomposition view also pairs well with users or layered views. </a:t>
            </a:r>
          </a:p>
          <a:p>
            <a:pPr algn="just"/>
            <a:r>
              <a:rPr lang="en-US" dirty="0" smtClean="0"/>
              <a:t>Finally, the deployment view usually combines well with whatever component-and-connector view shows the components that are allocated to hardware elements. </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a:buNone/>
            </a:pPr>
            <a:r>
              <a:rPr lang="en-US" sz="2800" b="1" dirty="0" smtClean="0"/>
              <a:t>3. Prioritize: </a:t>
            </a:r>
          </a:p>
          <a:p>
            <a:pPr algn="just"/>
            <a:r>
              <a:rPr lang="en-US" sz="2400" dirty="0" smtClean="0"/>
              <a:t>After step 2 you should have an appropriate set of views to serve your stakeholder community. At this point you need to decide what to do first. </a:t>
            </a:r>
          </a:p>
          <a:p>
            <a:pPr algn="just"/>
            <a:r>
              <a:rPr lang="en-US" sz="2400" dirty="0" smtClean="0"/>
              <a:t>How you decide depends on the details specific project. But, remember that you don’t have to complete one view before starting another. </a:t>
            </a:r>
          </a:p>
          <a:p>
            <a:pPr algn="just"/>
            <a:r>
              <a:rPr lang="en-US" sz="2400" dirty="0" smtClean="0"/>
              <a:t>People can make progress with overview-level information, so a breadth-first approach is often the best. </a:t>
            </a:r>
            <a:endParaRPr 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DOCUMENTING A VIEW </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pPr algn="just">
              <a:buNone/>
            </a:pPr>
            <a:r>
              <a:rPr lang="en-US" sz="3100" b="1" dirty="0" smtClean="0"/>
              <a:t>1)Primary presentation- </a:t>
            </a:r>
            <a:r>
              <a:rPr lang="en-US" sz="3100" dirty="0" smtClean="0"/>
              <a:t>elements and their relationships, contains main information about these system , usually graphical or tabular. </a:t>
            </a:r>
          </a:p>
          <a:p>
            <a:pPr algn="just">
              <a:buNone/>
            </a:pPr>
            <a:r>
              <a:rPr lang="en-US" sz="3100" b="1" dirty="0" smtClean="0"/>
              <a:t>2)Element catalog- </a:t>
            </a:r>
            <a:r>
              <a:rPr lang="en-US" sz="3100" dirty="0" smtClean="0"/>
              <a:t>details of those elements and relations</a:t>
            </a:r>
          </a:p>
          <a:p>
            <a:pPr algn="just">
              <a:buNone/>
            </a:pPr>
            <a:r>
              <a:rPr lang="en-US" sz="3100" b="1" dirty="0" smtClean="0"/>
              <a:t>3)Context diagram- </a:t>
            </a:r>
            <a:r>
              <a:rPr lang="en-US" sz="3100" dirty="0" smtClean="0"/>
              <a:t>how the system relates to its environment </a:t>
            </a:r>
          </a:p>
          <a:p>
            <a:pPr algn="just">
              <a:buNone/>
            </a:pPr>
            <a:r>
              <a:rPr lang="en-US" sz="3100" b="1" dirty="0" smtClean="0"/>
              <a:t>4)Variability guide- I</a:t>
            </a:r>
            <a:r>
              <a:rPr lang="en-US" sz="3100" dirty="0" smtClean="0"/>
              <a:t>nclude documentation about each point of variation in the architecture, including  </a:t>
            </a:r>
          </a:p>
          <a:p>
            <a:pPr algn="just">
              <a:buFont typeface="Wingdings" pitchFamily="2" charset="2"/>
              <a:buChar char="Ø"/>
            </a:pPr>
            <a:r>
              <a:rPr lang="en-US" sz="3100" dirty="0" smtClean="0"/>
              <a:t> The options among which a choice is to be made </a:t>
            </a:r>
          </a:p>
          <a:p>
            <a:pPr algn="just">
              <a:buFont typeface="Wingdings" pitchFamily="2" charset="2"/>
              <a:buChar char="Ø"/>
            </a:pPr>
            <a:r>
              <a:rPr lang="en-US" sz="3100" dirty="0" smtClean="0"/>
              <a:t> The binding time of the option. Some choices are made at design time, some at build time, and others at runtime. </a:t>
            </a: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algn="just">
              <a:buNone/>
            </a:pPr>
            <a:r>
              <a:rPr lang="en-US" sz="2400" dirty="0" smtClean="0"/>
              <a:t>5)</a:t>
            </a:r>
            <a:r>
              <a:rPr lang="en-US" sz="2600" b="1" dirty="0" smtClean="0"/>
              <a:t>Architecture background –an architecture background includes </a:t>
            </a:r>
          </a:p>
          <a:p>
            <a:pPr algn="just"/>
            <a:r>
              <a:rPr lang="en-US" sz="2600" dirty="0" smtClean="0"/>
              <a:t> rationale, explaining why the decisions reflected in the view were made and why alternatives were rejected </a:t>
            </a:r>
          </a:p>
          <a:p>
            <a:pPr algn="just"/>
            <a:r>
              <a:rPr lang="en-US" sz="2600" dirty="0" smtClean="0"/>
              <a:t> analysis results, which justify the design or explain what would have to change in the face of a modification </a:t>
            </a:r>
          </a:p>
          <a:p>
            <a:pPr algn="just"/>
            <a:r>
              <a:rPr lang="en-US" sz="2600" dirty="0" smtClean="0"/>
              <a:t> assumptions reflected in the design </a:t>
            </a:r>
          </a:p>
          <a:p>
            <a:pPr>
              <a:buNone/>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endParaRPr lang="en-US" dirty="0" smtClean="0"/>
          </a:p>
          <a:p>
            <a:pPr algn="just">
              <a:buNone/>
            </a:pPr>
            <a:r>
              <a:rPr lang="en-US" sz="2400" b="1" dirty="0" smtClean="0"/>
              <a:t>6)Glossary of terms </a:t>
            </a:r>
            <a:r>
              <a:rPr lang="en-US" sz="2400" dirty="0" smtClean="0"/>
              <a:t>used in the views, with a brief description of each. </a:t>
            </a:r>
          </a:p>
          <a:p>
            <a:pPr algn="just">
              <a:buNone/>
            </a:pPr>
            <a:r>
              <a:rPr lang="en-US" sz="2400" dirty="0" smtClean="0"/>
              <a:t>7)Other information includes management information such as </a:t>
            </a:r>
            <a:r>
              <a:rPr lang="en-US" sz="2400" b="1" dirty="0" smtClean="0"/>
              <a:t>authorship, configuration control data, and change histories</a:t>
            </a:r>
            <a:r>
              <a:rPr lang="en-US" sz="2400" dirty="0" smtClean="0"/>
              <a:t>. Or the architect might record references to specific sections of a requirements document to establish traceability </a:t>
            </a:r>
          </a:p>
          <a:p>
            <a:pPr>
              <a:buNone/>
            </a:pP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2051" name="Picture 3"/>
          <p:cNvPicPr>
            <a:picLocks noGrp="1" noChangeAspect="1" noChangeArrowheads="1"/>
          </p:cNvPicPr>
          <p:nvPr>
            <p:ph idx="1"/>
          </p:nvPr>
        </p:nvPicPr>
        <p:blipFill>
          <a:blip r:embed="rId2" cstate="print"/>
          <a:srcRect/>
          <a:stretch>
            <a:fillRect/>
          </a:stretch>
        </p:blipFill>
        <p:spPr bwMode="auto">
          <a:xfrm>
            <a:off x="685801" y="685800"/>
            <a:ext cx="76962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DOCUMENTING INTERFACES </a:t>
            </a:r>
            <a:endParaRPr lang="en-US" dirty="0"/>
          </a:p>
        </p:txBody>
      </p:sp>
      <p:sp>
        <p:nvSpPr>
          <p:cNvPr id="3" name="Content Placeholder 2"/>
          <p:cNvSpPr>
            <a:spLocks noGrp="1"/>
          </p:cNvSpPr>
          <p:nvPr>
            <p:ph idx="1"/>
          </p:nvPr>
        </p:nvSpPr>
        <p:spPr/>
        <p:txBody>
          <a:bodyPr>
            <a:normAutofit/>
          </a:bodyPr>
          <a:lstStyle/>
          <a:p>
            <a:r>
              <a:rPr lang="en-US" sz="2400" dirty="0" smtClean="0"/>
              <a:t>An interface is a boundary across which two independent entities meet and interact or communicate with each other. </a:t>
            </a:r>
          </a:p>
          <a:p>
            <a:pPr marL="514350" indent="-514350">
              <a:buAutoNum type="arabicPeriod"/>
            </a:pPr>
            <a:r>
              <a:rPr lang="en-US" sz="2400" b="1" dirty="0" smtClean="0"/>
              <a:t>Interface identify </a:t>
            </a:r>
          </a:p>
          <a:p>
            <a:pPr marL="514350" indent="-514350" algn="just">
              <a:buNone/>
            </a:pPr>
            <a:r>
              <a:rPr lang="en-US" sz="2400" dirty="0" smtClean="0"/>
              <a:t>        When an element has multiple interfaces,  identify the individual interfaces to distinguish them. This usually means naming them. You may also need to provide a version number. </a:t>
            </a:r>
          </a:p>
          <a:p>
            <a:pPr>
              <a:buNone/>
            </a:pPr>
            <a:r>
              <a:rPr lang="en-US" sz="2400" b="1" dirty="0" smtClean="0"/>
              <a:t>2.   Resources provided: </a:t>
            </a:r>
          </a:p>
          <a:p>
            <a:r>
              <a:rPr lang="en-US" sz="2400" dirty="0" smtClean="0"/>
              <a:t>The heart of an interface document is the resources that the element provides. </a:t>
            </a:r>
            <a:endParaRPr lang="en-US" sz="2400" b="1" dirty="0" smtClean="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WHEN CAN I BEGIN DESIGNING? </a:t>
            </a:r>
            <a:endParaRPr lang="en-US" dirty="0"/>
          </a:p>
        </p:txBody>
      </p:sp>
      <p:sp>
        <p:nvSpPr>
          <p:cNvPr id="3" name="Content Placeholder 2"/>
          <p:cNvSpPr>
            <a:spLocks noGrp="1"/>
          </p:cNvSpPr>
          <p:nvPr>
            <p:ph idx="1"/>
          </p:nvPr>
        </p:nvSpPr>
        <p:spPr/>
        <p:txBody>
          <a:bodyPr>
            <a:normAutofit/>
          </a:bodyPr>
          <a:lstStyle/>
          <a:p>
            <a:pPr algn="just"/>
            <a:r>
              <a:rPr lang="en-US" sz="2400" dirty="0" smtClean="0"/>
              <a:t>The life-cycle model shows the design of the architecture as iterating with preliminary requirements analysis. </a:t>
            </a:r>
          </a:p>
          <a:p>
            <a:pPr algn="just"/>
            <a:r>
              <a:rPr lang="en-US" sz="2400" dirty="0" smtClean="0"/>
              <a:t>An architecture is </a:t>
            </a:r>
            <a:r>
              <a:rPr lang="en-US" sz="2400" b="1" dirty="0" smtClean="0"/>
              <a:t>“shaped” by some collection of functional, quality, and business requirements </a:t>
            </a:r>
          </a:p>
          <a:p>
            <a:pPr algn="just"/>
            <a:r>
              <a:rPr lang="en-US" sz="2600" dirty="0" smtClean="0"/>
              <a:t>We call these shaping requirements architectural drivers </a:t>
            </a:r>
          </a:p>
          <a:p>
            <a:pPr algn="just"/>
            <a:r>
              <a:rPr lang="en-US" sz="2600" dirty="0" smtClean="0"/>
              <a:t>To determine the architectural drivers, identify the </a:t>
            </a:r>
            <a:r>
              <a:rPr lang="en-US" sz="2600" b="1" dirty="0" smtClean="0"/>
              <a:t>highest priority business goals. </a:t>
            </a:r>
          </a:p>
          <a:p>
            <a:endParaRPr lang="en-US" i="1"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endParaRPr lang="en-US" dirty="0" smtClean="0"/>
          </a:p>
          <a:p>
            <a:pPr>
              <a:buNone/>
            </a:pPr>
            <a:r>
              <a:rPr lang="en-US" b="1" dirty="0" smtClean="0"/>
              <a:t>Resource syntax </a:t>
            </a:r>
            <a:r>
              <a:rPr lang="en-US" dirty="0" smtClean="0"/>
              <a:t>– this is the resource’s signature </a:t>
            </a:r>
          </a:p>
          <a:p>
            <a:pPr>
              <a:buNone/>
            </a:pPr>
            <a:r>
              <a:rPr lang="en-US" b="1" dirty="0" smtClean="0"/>
              <a:t>Resource Semantics</a:t>
            </a:r>
            <a:r>
              <a:rPr lang="en-US" dirty="0" smtClean="0"/>
              <a:t>: </a:t>
            </a:r>
          </a:p>
          <a:p>
            <a:pPr>
              <a:buFont typeface="Wingdings" pitchFamily="2" charset="2"/>
              <a:buChar char="Ø"/>
            </a:pPr>
            <a:r>
              <a:rPr lang="en-US" dirty="0" smtClean="0"/>
              <a:t> Assignment of values of data </a:t>
            </a:r>
          </a:p>
          <a:p>
            <a:pPr>
              <a:buFont typeface="Wingdings" pitchFamily="2" charset="2"/>
              <a:buChar char="Ø"/>
            </a:pPr>
            <a:r>
              <a:rPr lang="en-US" dirty="0" smtClean="0"/>
              <a:t>Changes in state </a:t>
            </a:r>
          </a:p>
          <a:p>
            <a:pPr>
              <a:buFont typeface="Wingdings" pitchFamily="2" charset="2"/>
              <a:buChar char="Ø"/>
            </a:pPr>
            <a:r>
              <a:rPr lang="en-US" dirty="0" smtClean="0"/>
              <a:t>Events signaled or message sent </a:t>
            </a:r>
          </a:p>
          <a:p>
            <a:pPr>
              <a:buFont typeface="Wingdings" pitchFamily="2" charset="2"/>
              <a:buChar char="Ø"/>
            </a:pPr>
            <a:r>
              <a:rPr lang="en-US" dirty="0" smtClean="0"/>
              <a:t> how other resources will behave differently in future </a:t>
            </a:r>
          </a:p>
          <a:p>
            <a:pPr>
              <a:buFont typeface="Wingdings" pitchFamily="2" charset="2"/>
              <a:buChar char="Ø"/>
            </a:pPr>
            <a:r>
              <a:rPr lang="en-US" dirty="0" smtClean="0"/>
              <a:t>humanly observable results </a:t>
            </a:r>
          </a:p>
          <a:p>
            <a:pPr>
              <a:buNone/>
            </a:pPr>
            <a:r>
              <a:rPr lang="en-US" b="1" dirty="0" smtClean="0"/>
              <a:t>Resource Usage Restrictions </a:t>
            </a:r>
          </a:p>
          <a:p>
            <a:pPr>
              <a:buFont typeface="Wingdings" pitchFamily="2" charset="2"/>
              <a:buChar char="Ø"/>
            </a:pPr>
            <a:r>
              <a:rPr lang="en-US" dirty="0" smtClean="0"/>
              <a:t>initialization requirements </a:t>
            </a:r>
          </a:p>
          <a:p>
            <a:pPr>
              <a:buFont typeface="Wingdings" pitchFamily="2" charset="2"/>
              <a:buChar char="Ø"/>
            </a:pPr>
            <a:r>
              <a:rPr lang="en-US" dirty="0" smtClean="0"/>
              <a:t>limit on number of actors using resource </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algn="just">
              <a:buNone/>
            </a:pPr>
            <a:r>
              <a:rPr lang="en-US" sz="2400" b="1" dirty="0" smtClean="0"/>
              <a:t>3. Data type definitions: </a:t>
            </a:r>
          </a:p>
          <a:p>
            <a:pPr algn="just"/>
            <a:r>
              <a:rPr lang="en-US" sz="2400" dirty="0" smtClean="0"/>
              <a:t>If used if any interface resources employ a data type other than one provided by the underlying </a:t>
            </a:r>
            <a:r>
              <a:rPr lang="en-US" sz="2400" b="1" dirty="0" smtClean="0"/>
              <a:t>programming language</a:t>
            </a:r>
            <a:r>
              <a:rPr lang="en-US" sz="2400" dirty="0" smtClean="0"/>
              <a:t>, the </a:t>
            </a:r>
            <a:r>
              <a:rPr lang="en-US" sz="2400" b="1" dirty="0" smtClean="0"/>
              <a:t>architect needs to communicate the definition of that type</a:t>
            </a:r>
            <a:r>
              <a:rPr lang="en-US" sz="2400" dirty="0" smtClean="0"/>
              <a:t>. If it is defined by another element, then reference to the definition in that element’s documentation is sufficient. </a:t>
            </a:r>
          </a:p>
          <a:p>
            <a:pPr algn="just">
              <a:buNone/>
            </a:pPr>
            <a:r>
              <a:rPr lang="en-US" sz="2400" b="1" dirty="0" smtClean="0"/>
              <a:t>4. Exception definitions: </a:t>
            </a:r>
          </a:p>
          <a:p>
            <a:pPr algn="just"/>
            <a:r>
              <a:rPr lang="en-US" sz="2400" dirty="0" smtClean="0"/>
              <a:t>These describe exceptions that can be raised by the resources on the interface. Since the same exception might be raised by more than one resource, if it is convenient to simply list each resource’s exceptions but define them in a dictionary collected separately. </a:t>
            </a:r>
            <a:endParaRPr 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609600"/>
            <a:ext cx="8229600" cy="5516563"/>
          </a:xfrm>
        </p:spPr>
        <p:txBody>
          <a:bodyPr>
            <a:normAutofit fontScale="77500" lnSpcReduction="20000"/>
          </a:bodyPr>
          <a:lstStyle/>
          <a:p>
            <a:endParaRPr lang="en-US" dirty="0" smtClean="0"/>
          </a:p>
          <a:p>
            <a:pPr algn="just">
              <a:buNone/>
            </a:pPr>
            <a:r>
              <a:rPr lang="en-US" sz="3400" b="1" dirty="0" smtClean="0"/>
              <a:t>5. Variability provided by the interface. </a:t>
            </a:r>
          </a:p>
          <a:p>
            <a:pPr algn="just"/>
            <a:r>
              <a:rPr lang="en-US" sz="3400" dirty="0" smtClean="0"/>
              <a:t>Does the interface allow the element to be configured in some way? These configuration parameters and how they affect the semantics of the interface must be documented. </a:t>
            </a:r>
          </a:p>
          <a:p>
            <a:pPr algn="just">
              <a:buNone/>
            </a:pPr>
            <a:r>
              <a:rPr lang="en-US" sz="3400" b="1" dirty="0" smtClean="0"/>
              <a:t>6. Quality attribute characteristics: </a:t>
            </a:r>
            <a:endParaRPr lang="en-US" sz="3400" dirty="0" smtClean="0"/>
          </a:p>
          <a:p>
            <a:pPr algn="just"/>
            <a:r>
              <a:rPr lang="en-US" sz="3400" dirty="0" smtClean="0"/>
              <a:t>The architect needs to document what quality attribute characteristics (such as performance or reliability) the interface makes known to the element's users </a:t>
            </a:r>
          </a:p>
          <a:p>
            <a:pPr algn="just">
              <a:buNone/>
            </a:pPr>
            <a:r>
              <a:rPr lang="en-US" sz="3400" b="1" dirty="0" smtClean="0"/>
              <a:t>7. Element requirements: </a:t>
            </a:r>
            <a:endParaRPr lang="en-US" sz="3400" dirty="0" smtClean="0"/>
          </a:p>
          <a:p>
            <a:pPr algn="just"/>
            <a:r>
              <a:rPr lang="en-US" sz="3400" dirty="0" smtClean="0"/>
              <a:t>What the element requires may be specific, named resources provided by other elements. The documentation obligation is the same as for resources provided: syntax, semantics, and any usage restrictions. </a:t>
            </a:r>
            <a:endParaRPr lang="en-US" sz="3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endParaRPr lang="en-US" dirty="0" smtClean="0"/>
          </a:p>
          <a:p>
            <a:pPr algn="just">
              <a:buNone/>
            </a:pPr>
            <a:r>
              <a:rPr lang="en-US" sz="3100" b="1" dirty="0" smtClean="0"/>
              <a:t>8. Rationale and design issues: </a:t>
            </a:r>
          </a:p>
          <a:p>
            <a:pPr algn="just"/>
            <a:r>
              <a:rPr lang="en-US" sz="3100" dirty="0" smtClean="0"/>
              <a:t>Why these choices the architect should record the reasons for an elements interface design. The rationale should explain the motivation behind the design, constraints and compromises, what alternatives designs were considered. </a:t>
            </a:r>
          </a:p>
          <a:p>
            <a:pPr algn="just">
              <a:buNone/>
            </a:pPr>
            <a:r>
              <a:rPr lang="en-US" sz="3100" b="1" dirty="0" smtClean="0"/>
              <a:t>9. Usage guide: </a:t>
            </a:r>
            <a:endParaRPr lang="en-US" sz="3100" dirty="0" smtClean="0"/>
          </a:p>
          <a:p>
            <a:pPr algn="just"/>
            <a:r>
              <a:rPr lang="en-US" sz="3100" dirty="0" smtClean="0"/>
              <a:t>Item 2 and item 7 document an element's semantic information on a per resource basis. This sometimes falls short of what is needed. In some cases semantics need to be reasoned about in terms of how a broad number of individual interactions interrelate. </a:t>
            </a:r>
            <a:endParaRPr lang="en-US" sz="31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685800" y="685800"/>
            <a:ext cx="7772400"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DOCUMENTATION ACROSS VIEWS </a:t>
            </a:r>
            <a:endParaRPr lang="en-US" dirty="0"/>
          </a:p>
        </p:txBody>
      </p:sp>
      <p:sp>
        <p:nvSpPr>
          <p:cNvPr id="5" name="Content Placeholder 4"/>
          <p:cNvSpPr>
            <a:spLocks noGrp="1"/>
          </p:cNvSpPr>
          <p:nvPr>
            <p:ph idx="1"/>
          </p:nvPr>
        </p:nvSpPr>
        <p:spPr/>
        <p:txBody>
          <a:bodyPr/>
          <a:lstStyle/>
          <a:p>
            <a:pPr algn="just"/>
            <a:r>
              <a:rPr lang="en-US" sz="2400" dirty="0" smtClean="0"/>
              <a:t>Cross-view documentation consists of just three major aspects, which we can summarize as how-what-why: </a:t>
            </a:r>
          </a:p>
          <a:p>
            <a:pPr>
              <a:buNone/>
            </a:pPr>
            <a:endParaRPr lang="en-US" dirty="0"/>
          </a:p>
        </p:txBody>
      </p:sp>
      <p:pic>
        <p:nvPicPr>
          <p:cNvPr id="4100" name="Picture 4"/>
          <p:cNvPicPr>
            <a:picLocks noChangeAspect="1" noChangeArrowheads="1"/>
          </p:cNvPicPr>
          <p:nvPr/>
        </p:nvPicPr>
        <p:blipFill>
          <a:blip r:embed="rId2" cstate="print"/>
          <a:srcRect/>
          <a:stretch>
            <a:fillRect/>
          </a:stretch>
        </p:blipFill>
        <p:spPr bwMode="auto">
          <a:xfrm>
            <a:off x="990600" y="2743200"/>
            <a:ext cx="70866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HOW THE DOCUMENTATION IS ORGANIZED TO SERVE A STAKEHOLDER </a:t>
            </a:r>
            <a:endParaRPr lang="en-US" sz="3200" dirty="0"/>
          </a:p>
        </p:txBody>
      </p:sp>
      <p:sp>
        <p:nvSpPr>
          <p:cNvPr id="3" name="Content Placeholder 2"/>
          <p:cNvSpPr>
            <a:spLocks noGrp="1"/>
          </p:cNvSpPr>
          <p:nvPr>
            <p:ph idx="1"/>
          </p:nvPr>
        </p:nvSpPr>
        <p:spPr/>
        <p:txBody>
          <a:bodyPr>
            <a:normAutofit lnSpcReduction="10000"/>
          </a:bodyPr>
          <a:lstStyle/>
          <a:p>
            <a:pPr algn="just"/>
            <a:r>
              <a:rPr lang="en-US" sz="2400" dirty="0" smtClean="0"/>
              <a:t>Every suite of architectural documentation needs an introductory piece to explain its organization to a new stakeholder and to help that stakeholder access the information he or she is most interested in.</a:t>
            </a:r>
          </a:p>
          <a:p>
            <a:r>
              <a:rPr lang="en-US" sz="2400" dirty="0" smtClean="0"/>
              <a:t>There are two kinds of "how" information: </a:t>
            </a:r>
          </a:p>
          <a:p>
            <a:pPr>
              <a:buFont typeface="Wingdings" pitchFamily="2" charset="2"/>
              <a:buChar char="Ø"/>
            </a:pPr>
            <a:r>
              <a:rPr lang="en-US" sz="2400" b="1" dirty="0" smtClean="0"/>
              <a:t>View Catalog </a:t>
            </a:r>
          </a:p>
          <a:p>
            <a:r>
              <a:rPr lang="en-US" sz="2400" dirty="0" smtClean="0"/>
              <a:t>A view catalog is the reader's introduction to the views that the architect has chosen to include in the suite of documentation. </a:t>
            </a:r>
          </a:p>
          <a:p>
            <a:r>
              <a:rPr lang="en-US" sz="2400" dirty="0" smtClean="0"/>
              <a:t>There is one entry in the view catalog for each view given in the documentation suite. Each entry should give the following: </a:t>
            </a:r>
            <a:endParaRPr 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endParaRPr lang="en-US" dirty="0" smtClean="0"/>
          </a:p>
          <a:p>
            <a:pPr algn="just">
              <a:buFont typeface="Wingdings" pitchFamily="2" charset="2"/>
              <a:buChar char="Ø"/>
            </a:pPr>
            <a:r>
              <a:rPr lang="en-US" sz="2600" dirty="0" smtClean="0"/>
              <a:t>The name of the view and what style it instantiates </a:t>
            </a:r>
          </a:p>
          <a:p>
            <a:pPr algn="just">
              <a:buFont typeface="Wingdings" pitchFamily="2" charset="2"/>
              <a:buChar char="Ø"/>
            </a:pPr>
            <a:r>
              <a:rPr lang="en-US" sz="2600" dirty="0" smtClean="0"/>
              <a:t> A description of the view's element types, relation types, and properties </a:t>
            </a:r>
          </a:p>
          <a:p>
            <a:pPr algn="just">
              <a:buFont typeface="Wingdings" pitchFamily="2" charset="2"/>
              <a:buChar char="Ø"/>
            </a:pPr>
            <a:r>
              <a:rPr lang="en-US" sz="2600" dirty="0" smtClean="0"/>
              <a:t> A description of what the view is for </a:t>
            </a:r>
          </a:p>
          <a:p>
            <a:pPr algn="just">
              <a:buFont typeface="Wingdings" pitchFamily="2" charset="2"/>
              <a:buChar char="Ø"/>
            </a:pPr>
            <a:r>
              <a:rPr lang="en-US" sz="2600" dirty="0" smtClean="0"/>
              <a:t>Management information about the view document, such as the latest version, the location of the view document, and the owner of the view document </a:t>
            </a:r>
          </a:p>
          <a:p>
            <a:pPr algn="just"/>
            <a:endParaRPr lang="en-US" sz="26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685800"/>
            <a:ext cx="8229600" cy="5440363"/>
          </a:xfrm>
        </p:spPr>
        <p:txBody>
          <a:bodyPr/>
          <a:lstStyle/>
          <a:p>
            <a:endParaRPr lang="en-US" dirty="0" smtClean="0"/>
          </a:p>
          <a:p>
            <a:r>
              <a:rPr lang="en-US" sz="2800" b="1" dirty="0" smtClean="0"/>
              <a:t>View Template </a:t>
            </a:r>
          </a:p>
          <a:p>
            <a:pPr algn="just">
              <a:buFont typeface="Wingdings" pitchFamily="2" charset="2"/>
              <a:buChar char="Ø"/>
            </a:pPr>
            <a:r>
              <a:rPr lang="en-US" sz="2400" dirty="0" smtClean="0"/>
              <a:t>A view template is the standard organization for a view. It helps a reader navigate quickly to a section of interest, and it helps a writer organize the information.</a:t>
            </a:r>
            <a:endParaRPr lang="en-US"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THE ARCHITECTURE IS </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800" dirty="0" smtClean="0"/>
              <a:t>This section provides information about the system whose architecture is being documented, </a:t>
            </a:r>
            <a:r>
              <a:rPr lang="en-US" sz="2800" b="1" dirty="0" smtClean="0"/>
              <a:t>the relation of the views to each other, and an index of architectural elements</a:t>
            </a:r>
            <a:r>
              <a:rPr lang="en-US" sz="2800" dirty="0" smtClean="0"/>
              <a:t>. </a:t>
            </a:r>
          </a:p>
          <a:p>
            <a:endParaRPr lang="en-US" dirty="0" smtClean="0"/>
          </a:p>
          <a:p>
            <a:pPr>
              <a:buFont typeface="Wingdings" pitchFamily="2" charset="2"/>
              <a:buChar char="Ø"/>
            </a:pPr>
            <a:r>
              <a:rPr lang="en-US" b="1" dirty="0" smtClean="0"/>
              <a:t>System Overview </a:t>
            </a:r>
          </a:p>
          <a:p>
            <a:pPr algn="just"/>
            <a:r>
              <a:rPr lang="en-US" sz="2800" dirty="0" smtClean="0"/>
              <a:t>This is a short prose description of what the system's function is, who its users are, and any important background or constraints. </a:t>
            </a:r>
          </a:p>
          <a:p>
            <a:pPr algn="just"/>
            <a:r>
              <a:rPr lang="en-US" sz="2800" dirty="0" smtClean="0"/>
              <a:t>The intent is to provide readers with a consistent mental model of the system and its purpose.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DESIGNING THE ARCHITECTURE </a:t>
            </a:r>
            <a:endParaRPr lang="en-US" dirty="0"/>
          </a:p>
        </p:txBody>
      </p:sp>
      <p:sp>
        <p:nvSpPr>
          <p:cNvPr id="3" name="Content Placeholder 2"/>
          <p:cNvSpPr>
            <a:spLocks noGrp="1"/>
          </p:cNvSpPr>
          <p:nvPr>
            <p:ph idx="1"/>
          </p:nvPr>
        </p:nvSpPr>
        <p:spPr/>
        <p:txBody>
          <a:bodyPr>
            <a:normAutofit/>
          </a:bodyPr>
          <a:lstStyle/>
          <a:p>
            <a:pPr algn="just"/>
            <a:r>
              <a:rPr lang="en-US" sz="2400" dirty="0" smtClean="0"/>
              <a:t>A method for designing an architecture to satisfy both quality requirements and functional requirements is </a:t>
            </a:r>
            <a:r>
              <a:rPr lang="en-US" sz="2400" b="1" dirty="0" smtClean="0"/>
              <a:t>called attribute-driven design (ADD) </a:t>
            </a:r>
          </a:p>
          <a:p>
            <a:pPr algn="just"/>
            <a:r>
              <a:rPr lang="en-US" sz="2400" dirty="0" smtClean="0"/>
              <a:t>ADD takes as input a set of quality attribute scenarios and employs knowledge about the relation between quality attribute achievement and architecture in order to design the architecture. </a:t>
            </a:r>
            <a:endParaRPr lang="en-US"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buFont typeface="Wingdings" pitchFamily="2" charset="2"/>
              <a:buChar char="Ø"/>
            </a:pPr>
            <a:r>
              <a:rPr lang="en-US" sz="2800" b="1" dirty="0" smtClean="0"/>
              <a:t>Mapping between Views </a:t>
            </a:r>
          </a:p>
          <a:p>
            <a:pPr algn="just"/>
            <a:r>
              <a:rPr lang="en-US" sz="2600" dirty="0" smtClean="0"/>
              <a:t>Since all of the views of an architecture describe the same system, it stands to reason that any two views will have much in common. </a:t>
            </a:r>
          </a:p>
          <a:p>
            <a:pPr algn="just"/>
            <a:r>
              <a:rPr lang="en-US" sz="2600" dirty="0" smtClean="0"/>
              <a:t>Being clear about the relationship by providing mappings between views is the key to increased understanding and decreased confusion. </a:t>
            </a:r>
          </a:p>
          <a:p>
            <a:pPr>
              <a:buFont typeface="Wingdings" pitchFamily="2" charset="2"/>
              <a:buChar char="Ø"/>
            </a:pPr>
            <a:r>
              <a:rPr lang="en-US" sz="2800" b="1" dirty="0" smtClean="0"/>
              <a:t>Element List </a:t>
            </a:r>
          </a:p>
          <a:p>
            <a:pPr algn="just"/>
            <a:r>
              <a:rPr lang="en-US" sz="2400" dirty="0" smtClean="0"/>
              <a:t>The element list is simply an </a:t>
            </a:r>
            <a:r>
              <a:rPr lang="en-US" sz="2400" b="1" dirty="0" smtClean="0"/>
              <a:t>index of all of the elements that appear in any of the views</a:t>
            </a:r>
            <a:r>
              <a:rPr lang="en-US" sz="2400" dirty="0" smtClean="0"/>
              <a:t>, along with a </a:t>
            </a:r>
            <a:r>
              <a:rPr lang="en-US" sz="2400" b="1" dirty="0" smtClean="0"/>
              <a:t>pointer to where each one is defined.</a:t>
            </a:r>
            <a:r>
              <a:rPr lang="en-US" sz="2400" dirty="0" smtClean="0"/>
              <a:t> This will help stakeholders look up items of interest quickly.</a:t>
            </a:r>
            <a:endParaRPr lang="en-US" sz="2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buNone/>
            </a:pPr>
            <a:endParaRPr lang="en-US" sz="2400" dirty="0" smtClean="0"/>
          </a:p>
          <a:p>
            <a:pPr>
              <a:buFont typeface="Wingdings" pitchFamily="2" charset="2"/>
              <a:buChar char="Ø"/>
            </a:pPr>
            <a:r>
              <a:rPr lang="en-US" sz="2400" b="1" dirty="0" smtClean="0"/>
              <a:t>Project Glossary </a:t>
            </a:r>
          </a:p>
          <a:p>
            <a:pPr algn="just"/>
            <a:r>
              <a:rPr lang="en-US" sz="2400" dirty="0" smtClean="0"/>
              <a:t>The glossary lists and defines terms unique to the system that have special meaning. A list of acronyms, and the meaning of each, will also be appreciated by stakeholders. If an appropriate glossary already exists, a pointer to it will suffice here. </a:t>
            </a:r>
            <a:endParaRPr lang="en-US" sz="2400" b="1" dirty="0" smtClean="0"/>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WHY THE ARCHITECTURE IS THE WAY IT IS: RATIONALE </a:t>
            </a:r>
            <a:endParaRPr lang="en-US" sz="3200" dirty="0"/>
          </a:p>
        </p:txBody>
      </p:sp>
      <p:sp>
        <p:nvSpPr>
          <p:cNvPr id="3" name="Content Placeholder 2"/>
          <p:cNvSpPr>
            <a:spLocks noGrp="1"/>
          </p:cNvSpPr>
          <p:nvPr>
            <p:ph idx="1"/>
          </p:nvPr>
        </p:nvSpPr>
        <p:spPr/>
        <p:txBody>
          <a:bodyPr>
            <a:normAutofit fontScale="85000" lnSpcReduction="20000"/>
          </a:bodyPr>
          <a:lstStyle/>
          <a:p>
            <a:pPr algn="just"/>
            <a:r>
              <a:rPr lang="en-US" dirty="0" smtClean="0"/>
              <a:t>Cross-view rationale explains how the overall architecture is in fact a solution to its requirements. One might use the rationale to explain: </a:t>
            </a:r>
          </a:p>
          <a:p>
            <a:pPr algn="just">
              <a:buFont typeface="Wingdings" pitchFamily="2" charset="2"/>
              <a:buChar char="Ø"/>
            </a:pPr>
            <a:r>
              <a:rPr lang="en-US" dirty="0" smtClean="0"/>
              <a:t>The implications of system-wide design choices on meeting the requirements or satisfying constraints. </a:t>
            </a:r>
          </a:p>
          <a:p>
            <a:pPr algn="just">
              <a:buFont typeface="Wingdings" pitchFamily="2" charset="2"/>
              <a:buChar char="Ø"/>
            </a:pPr>
            <a:r>
              <a:rPr lang="en-US" dirty="0" smtClean="0"/>
              <a:t>The effect on the architecture when adding a foreseen new requirement or changing an existing one. </a:t>
            </a:r>
          </a:p>
          <a:p>
            <a:pPr algn="just">
              <a:buFont typeface="Wingdings" pitchFamily="2" charset="2"/>
              <a:buChar char="Ø"/>
            </a:pPr>
            <a:r>
              <a:rPr lang="en-US" dirty="0" smtClean="0"/>
              <a:t> The constraints on the developer in implementing a solution. </a:t>
            </a:r>
          </a:p>
          <a:p>
            <a:pPr algn="just">
              <a:buFont typeface="Wingdings" pitchFamily="2" charset="2"/>
              <a:buChar char="Ø"/>
            </a:pPr>
            <a:r>
              <a:rPr lang="en-US" dirty="0" smtClean="0"/>
              <a:t> Decision alternatives that were rejected. </a:t>
            </a:r>
          </a:p>
          <a:p>
            <a:pPr algn="just">
              <a:buFont typeface="Wingdings" pitchFamily="2" charset="2"/>
              <a:buChar char="Ø"/>
            </a:pPr>
            <a:r>
              <a:rPr lang="en-US" dirty="0" smtClean="0"/>
              <a:t>In general, the rationale explains why a decision was made and what the implications are in changing it. </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smtClean="0"/>
          </a:p>
          <a:p>
            <a:pPr>
              <a:buNone/>
            </a:pPr>
            <a:r>
              <a:rPr lang="en-US" dirty="0" smtClean="0"/>
              <a:t>                            END UNIT 5</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762000" y="1219200"/>
            <a:ext cx="7467599" cy="4724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533400" y="838200"/>
            <a:ext cx="8229600" cy="5059363"/>
          </a:xfrm>
        </p:spPr>
        <p:txBody>
          <a:bodyPr>
            <a:normAutofit/>
          </a:bodyPr>
          <a:lstStyle/>
          <a:p>
            <a:r>
              <a:rPr lang="en-US" b="1" dirty="0" smtClean="0"/>
              <a:t>ATTRIBUTE DRIVEN DESIGN :</a:t>
            </a:r>
          </a:p>
          <a:p>
            <a:pPr algn="just">
              <a:buNone/>
            </a:pPr>
            <a:r>
              <a:rPr lang="en-US" sz="2400" dirty="0" smtClean="0"/>
              <a:t>    It is a recursive decomposition process where, at each stage, tactics and architectural patterns are chosen to satisfy a set of quality scenarios and then functionality is allocated to instantiate the module types provided by the pattern </a:t>
            </a:r>
          </a:p>
          <a:p>
            <a:pPr algn="just">
              <a:buNone/>
            </a:pP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r>
              <a:rPr lang="en-US" b="1" dirty="0" smtClean="0"/>
              <a:t>Garage door opener example </a:t>
            </a:r>
            <a:endParaRPr lang="en-US" dirty="0" smtClean="0"/>
          </a:p>
          <a:p>
            <a:pPr algn="just"/>
            <a:r>
              <a:rPr lang="en-US" sz="2600" dirty="0" smtClean="0"/>
              <a:t>Design a product line architecture for a garage door opener with a larger home information system the opener is responsible for raising and lowering the door via a switch, remote control, or the home information system.</a:t>
            </a:r>
          </a:p>
          <a:p>
            <a:pPr algn="just"/>
            <a:r>
              <a:rPr lang="en-US" sz="2600" dirty="0" smtClean="0"/>
              <a:t>It is also possible to diagnose problems with the opener from within the home information system. </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52450" y="1834356"/>
            <a:ext cx="8039100" cy="4057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961</TotalTime>
  <Words>2894</Words>
  <Application>Microsoft Office PowerPoint</Application>
  <PresentationFormat>On-screen Show (4:3)</PresentationFormat>
  <Paragraphs>282</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UNIT -5 DESIGNING AND DOCUMENTING SOFTWARE ARCHITECTURE </vt:lpstr>
      <vt:lpstr>DESIGNING THE ARCHITECTURE </vt:lpstr>
      <vt:lpstr>Evolutionary Delivery Life Cycle </vt:lpstr>
      <vt:lpstr>WHEN CAN I BEGIN DESIGNING? </vt:lpstr>
      <vt:lpstr>DESIGNING THE ARCHITECTURE </vt:lpstr>
      <vt:lpstr> </vt:lpstr>
      <vt:lpstr> </vt:lpstr>
      <vt:lpstr> </vt:lpstr>
      <vt:lpstr> </vt:lpstr>
      <vt:lpstr> </vt:lpstr>
      <vt:lpstr> </vt:lpstr>
      <vt:lpstr> </vt:lpstr>
      <vt:lpstr> </vt:lpstr>
      <vt:lpstr> </vt:lpstr>
      <vt:lpstr> </vt:lpstr>
      <vt:lpstr> </vt:lpstr>
      <vt:lpstr> </vt:lpstr>
      <vt:lpstr> </vt:lpstr>
      <vt:lpstr> </vt:lpstr>
      <vt:lpstr> </vt:lpstr>
      <vt:lpstr> </vt:lpstr>
      <vt:lpstr> FORMING THE TEAM STRUCTURES </vt:lpstr>
      <vt:lpstr> </vt:lpstr>
      <vt:lpstr>CREATING A SKELETAL SYSTEM </vt:lpstr>
      <vt:lpstr>DOCUMENTING SOFTWARE ARCHITECTURES </vt:lpstr>
      <vt:lpstr> </vt:lpstr>
      <vt:lpstr> </vt:lpstr>
      <vt:lpstr>View</vt:lpstr>
      <vt:lpstr>CHOOSING THE RELEVANT VIEWS </vt:lpstr>
      <vt:lpstr> </vt:lpstr>
      <vt:lpstr> </vt:lpstr>
      <vt:lpstr> </vt:lpstr>
      <vt:lpstr> </vt:lpstr>
      <vt:lpstr> </vt:lpstr>
      <vt:lpstr>DOCUMENTING A VIEW </vt:lpstr>
      <vt:lpstr> </vt:lpstr>
      <vt:lpstr> </vt:lpstr>
      <vt:lpstr> </vt:lpstr>
      <vt:lpstr>DOCUMENTING INTERFACES </vt:lpstr>
      <vt:lpstr> </vt:lpstr>
      <vt:lpstr> </vt:lpstr>
      <vt:lpstr> </vt:lpstr>
      <vt:lpstr> </vt:lpstr>
      <vt:lpstr> </vt:lpstr>
      <vt:lpstr>DOCUMENTATION ACROSS VIEWS </vt:lpstr>
      <vt:lpstr>HOW THE DOCUMENTATION IS ORGANIZED TO SERVE A STAKEHOLDER </vt:lpstr>
      <vt:lpstr> </vt:lpstr>
      <vt:lpstr> </vt:lpstr>
      <vt:lpstr>WHAT THE ARCHITECTURE IS </vt:lpstr>
      <vt:lpstr> </vt:lpstr>
      <vt:lpstr> </vt:lpstr>
      <vt:lpstr>WHY THE ARCHITECTURE IS THE WAY IT IS: RATIONALE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DOCUMENTING SOFTWARE ARCHITECTURE</dc:title>
  <dc:creator>HEGDE</dc:creator>
  <cp:lastModifiedBy>Dell</cp:lastModifiedBy>
  <cp:revision>132</cp:revision>
  <dcterms:created xsi:type="dcterms:W3CDTF">2006-08-16T00:00:00Z</dcterms:created>
  <dcterms:modified xsi:type="dcterms:W3CDTF">2018-10-31T03:56:39Z</dcterms:modified>
</cp:coreProperties>
</file>