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404"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292480" y="1768680"/>
            <a:ext cx="5494680" cy="4384080"/>
          </a:xfrm>
          <a:prstGeom prst="rect">
            <a:avLst/>
          </a:prstGeom>
          <a:ln>
            <a:noFill/>
          </a:ln>
        </p:spPr>
      </p:pic>
      <p:pic>
        <p:nvPicPr>
          <p:cNvPr id="35" name="Picture 3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292480" y="1768680"/>
            <a:ext cx="5494680" cy="4384080"/>
          </a:xfrm>
          <a:prstGeom prst="rect">
            <a:avLst/>
          </a:prstGeom>
          <a:ln>
            <a:noFill/>
          </a:ln>
        </p:spPr>
      </p:pic>
      <p:pic>
        <p:nvPicPr>
          <p:cNvPr id="71" name="Picture 7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GB"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GB"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360000" y="360000"/>
            <a:ext cx="9429840" cy="6909840"/>
          </a:xfrm>
          <a:prstGeom prst="rect">
            <a:avLst/>
          </a:prstGeom>
          <a:noFill/>
          <a:ln>
            <a:noFill/>
          </a:ln>
        </p:spPr>
        <p:txBody>
          <a:bodyPr lIns="90000" tIns="45000" rIns="90000" bIns="45000"/>
          <a:lstStyle/>
          <a:p>
            <a:r>
              <a:rPr lang="en-GB" sz="2600" b="1">
                <a:latin typeface="Arial"/>
              </a:rPr>
              <a:t>Python Native Datatypes</a:t>
            </a:r>
            <a:endParaRPr/>
          </a:p>
          <a:p>
            <a:r>
              <a:rPr lang="en-GB" sz="2200" b="1">
                <a:latin typeface="Arial"/>
              </a:rPr>
              <a:t>Python Numbers </a:t>
            </a:r>
            <a:endParaRPr/>
          </a:p>
          <a:p>
            <a:endParaRPr/>
          </a:p>
          <a:p>
            <a:endParaRPr/>
          </a:p>
        </p:txBody>
      </p:sp>
      <p:sp>
        <p:nvSpPr>
          <p:cNvPr id="73" name="CustomShape 2"/>
          <p:cNvSpPr/>
          <p:nvPr/>
        </p:nvSpPr>
        <p:spPr>
          <a:xfrm>
            <a:off x="216000" y="1440000"/>
            <a:ext cx="9717840" cy="5397840"/>
          </a:xfrm>
          <a:prstGeom prst="rect">
            <a:avLst/>
          </a:prstGeom>
          <a:noFill/>
          <a:ln>
            <a:noFill/>
          </a:ln>
        </p:spPr>
        <p:txBody>
          <a:bodyPr lIns="90000" tIns="45000" rIns="90000" bIns="45000"/>
          <a:lstStyle/>
          <a:p>
            <a:r>
              <a:rPr lang="en-GB">
                <a:latin typeface="Arial"/>
              </a:rPr>
              <a:t>While integers can be of any length, a floating point number is accurate only up to 15 decimal places (the 16th place is inaccurate).</a:t>
            </a:r>
            <a:endParaRPr/>
          </a:p>
          <a:p>
            <a:r>
              <a:rPr lang="en-GB">
                <a:latin typeface="Arial"/>
              </a:rPr>
              <a:t>Numbers we deal with everyday are decimal (base 10) number system. But computer programmers (generally embedded programmer) need to work with binary (base 2), hexadecimal (base 16) and octal (base 8) number systems. In Python we can represent these numbers by appropriately placing a prefix before that number. </a:t>
            </a:r>
            <a:endParaRPr/>
          </a:p>
          <a:p>
            <a:r>
              <a:rPr lang="en-GB">
                <a:latin typeface="Arial"/>
              </a:rPr>
              <a:t>Following table lists these prefix.</a:t>
            </a:r>
            <a:endParaRPr/>
          </a:p>
          <a:p>
            <a:endParaRPr/>
          </a:p>
          <a:p>
            <a:endParaRPr/>
          </a:p>
        </p:txBody>
      </p:sp>
      <p:pic>
        <p:nvPicPr>
          <p:cNvPr id="74" name="Picture 73"/>
          <p:cNvPicPr/>
          <p:nvPr/>
        </p:nvPicPr>
        <p:blipFill>
          <a:blip r:embed="rId2"/>
          <a:stretch>
            <a:fillRect/>
          </a:stretch>
        </p:blipFill>
        <p:spPr>
          <a:xfrm>
            <a:off x="1769760" y="3705840"/>
            <a:ext cx="7084080" cy="363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10040" y="349560"/>
            <a:ext cx="9402480" cy="6990840"/>
          </a:xfrm>
          <a:prstGeom prst="rect">
            <a:avLst/>
          </a:prstGeom>
          <a:noFill/>
          <a:ln>
            <a:noFill/>
          </a:ln>
        </p:spPr>
        <p:txBody>
          <a:bodyPr lIns="90000" tIns="45000" rIns="90000" bIns="45000"/>
          <a:lstStyle/>
          <a:p>
            <a:r>
              <a:rPr lang="en-GB" b="1">
                <a:latin typeface="Arial"/>
              </a:rPr>
              <a:t>Deleting or Removing Elements from a List</a:t>
            </a:r>
            <a:endParaRPr/>
          </a:p>
          <a:p>
            <a:r>
              <a:rPr lang="en-GB">
                <a:latin typeface="Arial"/>
              </a:rPr>
              <a:t>We can delete one or more items from a list using the keyword del. It can even delete the list entirely.</a:t>
            </a:r>
            <a:endParaRPr/>
          </a:p>
          <a:p>
            <a:r>
              <a:rPr lang="en-GB">
                <a:latin typeface="Liberation Mono;Cumberland AMT;Cumberland;Courier New;Cousine;Nimbus Mono L;DejaVu Sans Mono;Courier;Lucida Sans Typewriter;Lucida Typewriter;Monaco;Monospaced"/>
              </a:rPr>
              <a:t>&gt;&gt;&gt; my_list = ['p','r','o','b','l','e','m']</a:t>
            </a:r>
            <a:endParaRPr/>
          </a:p>
          <a:p>
            <a:endParaRPr/>
          </a:p>
          <a:p>
            <a:r>
              <a:rPr lang="en-GB">
                <a:latin typeface="Liberation Mono;Cumberland AMT;Cumberland;Courier New;Cousine;Nimbus Mono L;DejaVu Sans Mono;Courier;Lucida Sans Typewriter;Lucida Typewriter;Monaco;Monospaced"/>
              </a:rPr>
              <a:t>&gt;&gt;&gt; del my_list[2]    # delete one item</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['p', 'r', 'b', 'l', 'e', 'm']</a:t>
            </a:r>
            <a:endParaRPr/>
          </a:p>
          <a:p>
            <a:endParaRPr/>
          </a:p>
          <a:p>
            <a:endParaRPr/>
          </a:p>
          <a:p>
            <a:r>
              <a:rPr lang="en-GB">
                <a:latin typeface="Liberation Mono;Cumberland AMT;Cumberland;Courier New;Cousine;Nimbus Mono L;DejaVu Sans Mono;Courier;Lucida Sans Typewriter;Lucida Typewriter;Monaco;Monospaced"/>
              </a:rPr>
              <a:t>&gt;&gt;&gt; del my_list[1:5]  # delete multiplt items</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['p', 'm']</a:t>
            </a:r>
            <a:endParaRPr/>
          </a:p>
          <a:p>
            <a:endParaRPr/>
          </a:p>
          <a:p>
            <a:endParaRPr/>
          </a:p>
          <a:p>
            <a:r>
              <a:rPr lang="en-GB">
                <a:latin typeface="Liberation Mono;Cumberland AMT;Cumberland;Courier New;Cousine;Nimbus Mono L;DejaVu Sans Mono;Courier;Lucida Sans Typewriter;Lucida Typewriter;Monaco;Monospaced"/>
              </a:rPr>
              <a:t>&gt;&gt;&gt; del my_list       # delete entire list</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a:t>
            </a:r>
            <a:endParaRPr/>
          </a:p>
          <a:p>
            <a:r>
              <a:rPr lang="en-GB">
                <a:latin typeface="Liberation Mono;Cumberland AMT;Cumberland;Courier New;Cousine;Nimbus Mono L;DejaVu Sans Mono;Courier;Lucida Sans Typewriter;Lucida Typewriter;Monaco;Monospaced"/>
              </a:rPr>
              <a:t>NameError: name 'my_list' is not defined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32840" y="228960"/>
            <a:ext cx="9788040" cy="7159680"/>
          </a:xfrm>
          <a:prstGeom prst="rect">
            <a:avLst/>
          </a:prstGeom>
          <a:noFill/>
          <a:ln>
            <a:noFill/>
          </a:ln>
        </p:spPr>
        <p:txBody>
          <a:bodyPr lIns="90000" tIns="45000" rIns="90000" bIns="45000"/>
          <a:lstStyle/>
          <a:p>
            <a:r>
              <a:rPr lang="en-GB">
                <a:latin typeface="Arial"/>
              </a:rPr>
              <a:t>We can use </a:t>
            </a:r>
            <a:r>
              <a:rPr lang="en-GB" b="1">
                <a:latin typeface="Arial"/>
              </a:rPr>
              <a:t>remove()</a:t>
            </a:r>
            <a:r>
              <a:rPr lang="en-GB">
                <a:latin typeface="Arial"/>
              </a:rPr>
              <a:t> method to remove the given item or </a:t>
            </a:r>
            <a:r>
              <a:rPr lang="en-GB" b="1">
                <a:latin typeface="Arial"/>
              </a:rPr>
              <a:t>pop()</a:t>
            </a:r>
            <a:r>
              <a:rPr lang="en-GB">
                <a:latin typeface="Arial"/>
              </a:rPr>
              <a:t> method to remove an item at the given index. </a:t>
            </a:r>
            <a:endParaRPr/>
          </a:p>
          <a:p>
            <a:endParaRPr/>
          </a:p>
          <a:p>
            <a:r>
              <a:rPr lang="en-GB">
                <a:latin typeface="Arial"/>
              </a:rPr>
              <a:t>The pop() method removes and returns the last item if index is not provided. </a:t>
            </a:r>
            <a:endParaRPr/>
          </a:p>
          <a:p>
            <a:endParaRPr/>
          </a:p>
          <a:p>
            <a:r>
              <a:rPr lang="en-GB">
                <a:latin typeface="Arial"/>
              </a:rPr>
              <a:t>This helps us implement lists as stacks (first in, last out data structure). </a:t>
            </a:r>
            <a:endParaRPr/>
          </a:p>
          <a:p>
            <a:r>
              <a:rPr lang="en-GB">
                <a:latin typeface="Arial"/>
              </a:rPr>
              <a:t>We can also use the </a:t>
            </a:r>
            <a:r>
              <a:rPr lang="en-GB" b="1">
                <a:latin typeface="Arial"/>
              </a:rPr>
              <a:t>clear()</a:t>
            </a:r>
            <a:r>
              <a:rPr lang="en-GB">
                <a:latin typeface="Arial"/>
              </a:rPr>
              <a:t> method to empty a list.</a:t>
            </a:r>
            <a:endParaRPr/>
          </a:p>
          <a:p>
            <a:r>
              <a:rPr lang="en-GB">
                <a:latin typeface="Liberation Mono;Cumberland AMT;Cumberland;Courier New;Cousine;Nimbus Mono L;DejaVu Sans Mono;Courier;Lucida Sans Typewriter;Lucida Typewriter;Monaco;Monospaced"/>
              </a:rPr>
              <a:t>&gt;&gt;&gt; my_list = ['p','r','o','b','l','e','m']</a:t>
            </a:r>
            <a:endParaRPr/>
          </a:p>
          <a:p>
            <a:r>
              <a:rPr lang="en-GB">
                <a:latin typeface="Liberation Mono;Cumberland AMT;Cumberland;Courier New;Cousine;Nimbus Mono L;DejaVu Sans Mono;Courier;Lucida Sans Typewriter;Lucida Typewriter;Monaco;Monospaced"/>
              </a:rPr>
              <a:t>&gt;&gt;&gt; my_list.remove('p')</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['r', 'o', 'b', 'l', 'e', 'm']</a:t>
            </a:r>
            <a:endParaRPr/>
          </a:p>
          <a:p>
            <a:endParaRPr/>
          </a:p>
          <a:p>
            <a:r>
              <a:rPr lang="en-GB">
                <a:latin typeface="Liberation Mono;Cumberland AMT;Cumberland;Courier New;Cousine;Nimbus Mono L;DejaVu Sans Mono;Courier;Lucida Sans Typewriter;Lucida Typewriter;Monaco;Monospaced"/>
              </a:rPr>
              <a:t>&gt;&gt;&gt; my_list.pop(1)</a:t>
            </a:r>
            <a:endParaRPr/>
          </a:p>
          <a:p>
            <a:r>
              <a:rPr lang="en-GB">
                <a:latin typeface="Liberation Mono;Cumberland AMT;Cumberland;Courier New;Cousine;Nimbus Mono L;DejaVu Sans Mono;Courier;Lucida Sans Typewriter;Lucida Typewriter;Monaco;Monospaced"/>
              </a:rPr>
              <a:t>'o'</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['r', 'b', 'l', 'e', 'm']</a:t>
            </a:r>
            <a:endParaRPr/>
          </a:p>
          <a:p>
            <a:r>
              <a:rPr lang="en-GB">
                <a:latin typeface="Liberation Mono;Cumberland AMT;Cumberland;Courier New;Cousine;Nimbus Mono L;DejaVu Sans Mono;Courier;Lucida Sans Typewriter;Lucida Typewriter;Monaco;Monospaced"/>
              </a:rPr>
              <a:t>&gt;&gt;&gt; my_list.pop()</a:t>
            </a:r>
            <a:endParaRPr/>
          </a:p>
          <a:p>
            <a:r>
              <a:rPr lang="en-GB">
                <a:latin typeface="Liberation Mono;Cumberland AMT;Cumberland;Courier New;Cousine;Nimbus Mono L;DejaVu Sans Mono;Courier;Lucida Sans Typewriter;Lucida Typewriter;Monaco;Monospaced"/>
              </a:rPr>
              <a:t>'m'</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['r', 'b', 'l', 'e']</a:t>
            </a:r>
            <a:endParaRPr/>
          </a:p>
          <a:p>
            <a:r>
              <a:rPr lang="en-GB">
                <a:latin typeface="Liberation Mono;Cumberland AMT;Cumberland;Courier New;Cousine;Nimbus Mono L;DejaVu Sans Mono;Courier;Lucida Sans Typewriter;Lucida Typewriter;Monaco;Monospaced"/>
              </a:rPr>
              <a:t>&gt;&gt;&gt; my_list.clear()     --- may not work in lower versions</a:t>
            </a:r>
            <a:endParaRPr/>
          </a:p>
          <a:p>
            <a:r>
              <a:rPr lang="en-GB">
                <a:latin typeface="Liberation Mono;Cumberland AMT;Cumberland;Courier New;Cousine;Nimbus Mono L;DejaVu Sans Mono;Courier;Lucida Sans Typewriter;Lucida Typewriter;Monaco;Monospaced"/>
              </a:rPr>
              <a:t>&gt;&gt;&gt; my_list             –-- Added in Python 3.3 </a:t>
            </a:r>
            <a:endParaRPr/>
          </a:p>
          <a:p>
            <a:r>
              <a:rPr lang="en-GB">
                <a:latin typeface="Liberation Mono;Cumberland AMT;Cumberland;Courier New;Cousine;Nimbus Mono L;DejaVu Sans Mono;Courier;Lucida Sans Typewriter;Lucida Typewriter;Monaco;Monospaced"/>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87240" y="542520"/>
            <a:ext cx="8823600" cy="6725520"/>
          </a:xfrm>
          <a:prstGeom prst="rect">
            <a:avLst/>
          </a:prstGeom>
          <a:noFill/>
          <a:ln>
            <a:noFill/>
          </a:ln>
        </p:spPr>
      </p:sp>
      <p:sp>
        <p:nvSpPr>
          <p:cNvPr id="87" name="CustomShape 2"/>
          <p:cNvSpPr/>
          <p:nvPr/>
        </p:nvSpPr>
        <p:spPr>
          <a:xfrm>
            <a:off x="648000" y="360000"/>
            <a:ext cx="8998200" cy="6910200"/>
          </a:xfrm>
          <a:prstGeom prst="rect">
            <a:avLst/>
          </a:prstGeom>
          <a:noFill/>
          <a:ln>
            <a:noFill/>
          </a:ln>
        </p:spPr>
        <p:txBody>
          <a:bodyPr lIns="90000" tIns="45000" rIns="90000" bIns="45000"/>
          <a:lstStyle/>
          <a:p>
            <a:endParaRPr/>
          </a:p>
          <a:p>
            <a:endParaRPr/>
          </a:p>
          <a:p>
            <a:r>
              <a:rPr lang="en-GB">
                <a:latin typeface="Arial"/>
              </a:rPr>
              <a:t>Finally, we can also delete items in a list by assigning an empty list to a slice of elements.</a:t>
            </a:r>
            <a:endParaRPr/>
          </a:p>
          <a:p>
            <a:endParaRPr/>
          </a:p>
          <a:p>
            <a:r>
              <a:rPr lang="en-GB">
                <a:latin typeface="Liberation Mono;Cumberland AMT;Cumberland;Courier New;Cousine;Nimbus Mono L;DejaVu Sans Mono;Courier;Lucida Sans Typewriter;Lucida Typewriter;Monaco;Monospaced"/>
              </a:rPr>
              <a:t>&gt;&gt;&gt; my_list = ['p','r','o','b','l','e','m']</a:t>
            </a:r>
            <a:endParaRPr/>
          </a:p>
          <a:p>
            <a:r>
              <a:rPr lang="en-GB">
                <a:latin typeface="Liberation Mono;Cumberland AMT;Cumberland;Courier New;Cousine;Nimbus Mono L;DejaVu Sans Mono;Courier;Lucida Sans Typewriter;Lucida Typewriter;Monaco;Monospaced"/>
              </a:rPr>
              <a:t>&gt;&gt;&gt; my_list[2:3] = []</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['p', 'r', 'b', 'l', 'e', 'm']</a:t>
            </a:r>
            <a:endParaRPr/>
          </a:p>
          <a:p>
            <a:endParaRPr/>
          </a:p>
          <a:p>
            <a:endParaRPr/>
          </a:p>
          <a:p>
            <a:endParaRPr/>
          </a:p>
          <a:p>
            <a:r>
              <a:rPr lang="en-GB">
                <a:latin typeface="Liberation Mono;Cumberland AMT;Cumberland;Courier New;Cousine;Nimbus Mono L;DejaVu Sans Mono;Courier;Lucida Sans Typewriter;Lucida Typewriter;Monaco;Monospaced"/>
              </a:rPr>
              <a:t>&gt;&gt;&gt; my_list[2:5] = []</a:t>
            </a:r>
            <a:endParaRPr/>
          </a:p>
          <a:p>
            <a:r>
              <a:rPr lang="en-GB">
                <a:latin typeface="Liberation Mono;Cumberland AMT;Cumberland;Courier New;Cousine;Nimbus Mono L;DejaVu Sans Mono;Courier;Lucida Sans Typewriter;Lucida Typewriter;Monaco;Monospaced"/>
              </a:rPr>
              <a:t>&gt;&gt;&gt; my_list</a:t>
            </a:r>
            <a:endParaRPr/>
          </a:p>
          <a:p>
            <a:r>
              <a:rPr lang="en-GB">
                <a:latin typeface="Liberation Mono;Cumberland AMT;Cumberland;Courier New;Cousine;Nimbus Mono L;DejaVu Sans Mono;Courier;Lucida Sans Typewriter;Lucida Typewriter;Monaco;Monospaced"/>
              </a:rPr>
              <a:t>['p', 'r', 'm']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60000" y="360000"/>
            <a:ext cx="9430560" cy="6910560"/>
          </a:xfrm>
          <a:prstGeom prst="rect">
            <a:avLst/>
          </a:prstGeom>
          <a:noFill/>
          <a:ln>
            <a:noFill/>
          </a:ln>
        </p:spPr>
        <p:txBody>
          <a:bodyPr lIns="90000" tIns="45000" rIns="90000" bIns="45000"/>
          <a:lstStyle/>
          <a:p>
            <a:r>
              <a:rPr lang="en-GB" sz="2200" b="1">
                <a:latin typeface="Arial"/>
              </a:rPr>
              <a:t>List Membership Test</a:t>
            </a:r>
            <a:endParaRPr/>
          </a:p>
          <a:p>
            <a:endParaRPr/>
          </a:p>
          <a:p>
            <a:r>
              <a:rPr lang="en-GB" sz="2200">
                <a:latin typeface="Arial"/>
              </a:rPr>
              <a:t>We can test if an item exists in a list or not, using the keyword in.</a:t>
            </a:r>
            <a:endParaRPr/>
          </a:p>
          <a:p>
            <a:r>
              <a:rPr lang="en-GB" sz="2200">
                <a:latin typeface="Liberation Mono;Cumberland AMT;Cumberland;Courier New;Cousine;Nimbus Mono L;DejaVu Sans Mono;Courier;Lucida Sans Typewriter;Lucida Typewriter;Monaco;Monospaced"/>
              </a:rPr>
              <a:t>&gt;&gt;&gt; my_list = ['p','r','o','b','l','e','m']</a:t>
            </a:r>
            <a:endParaRPr/>
          </a:p>
          <a:p>
            <a:r>
              <a:rPr lang="en-GB" sz="2200">
                <a:latin typeface="Liberation Mono;Cumberland AMT;Cumberland;Courier New;Cousine;Nimbus Mono L;DejaVu Sans Mono;Courier;Lucida Sans Typewriter;Lucida Typewriter;Monaco;Monospaced"/>
              </a:rPr>
              <a:t>&gt;&gt;&gt; 'p' in my_list</a:t>
            </a:r>
            <a:endParaRPr/>
          </a:p>
          <a:p>
            <a:r>
              <a:rPr lang="en-GB" sz="2200">
                <a:latin typeface="Liberation Mono;Cumberland AMT;Cumberland;Courier New;Cousine;Nimbus Mono L;DejaVu Sans Mono;Courier;Lucida Sans Typewriter;Lucida Typewriter;Monaco;Monospaced"/>
              </a:rPr>
              <a:t>True</a:t>
            </a:r>
            <a:endParaRPr/>
          </a:p>
          <a:p>
            <a:endParaRPr/>
          </a:p>
          <a:p>
            <a:endParaRPr/>
          </a:p>
          <a:p>
            <a:r>
              <a:rPr lang="en-GB" sz="2200">
                <a:latin typeface="Liberation Mono;Cumberland AMT;Cumberland;Courier New;Cousine;Nimbus Mono L;DejaVu Sans Mono;Courier;Lucida Sans Typewriter;Lucida Typewriter;Monaco;Monospaced"/>
              </a:rPr>
              <a:t>&gt;&gt;&gt; 'a' in my_list</a:t>
            </a:r>
            <a:endParaRPr/>
          </a:p>
          <a:p>
            <a:r>
              <a:rPr lang="en-GB" sz="2200">
                <a:latin typeface="Liberation Mono;Cumberland AMT;Cumberland;Courier New;Cousine;Nimbus Mono L;DejaVu Sans Mono;Courier;Lucida Sans Typewriter;Lucida Typewriter;Monaco;Monospaced"/>
              </a:rPr>
              <a:t>False</a:t>
            </a:r>
            <a:endParaRPr/>
          </a:p>
          <a:p>
            <a:endParaRPr/>
          </a:p>
          <a:p>
            <a:endParaRPr/>
          </a:p>
          <a:p>
            <a:r>
              <a:rPr lang="en-GB" sz="2200">
                <a:latin typeface="Liberation Mono;Cumberland AMT;Cumberland;Courier New;Cousine;Nimbus Mono L;DejaVu Sans Mono;Courier;Lucida Sans Typewriter;Lucida Typewriter;Monaco;Monospaced"/>
              </a:rPr>
              <a:t>&gt;&gt;&gt; 'c' not in my_list</a:t>
            </a:r>
            <a:endParaRPr/>
          </a:p>
          <a:p>
            <a:r>
              <a:rPr lang="en-GB" sz="2200">
                <a:latin typeface="Liberation Mono;Cumberland AMT;Cumberland;Courier New;Cousine;Nimbus Mono L;DejaVu Sans Mono;Courier;Lucida Sans Typewriter;Lucida Typewriter;Monaco;Monospaced"/>
              </a:rPr>
              <a:t>True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p:nvPr/>
        </p:nvPicPr>
        <p:blipFill>
          <a:blip r:embed="rId2"/>
          <a:stretch>
            <a:fillRect/>
          </a:stretch>
        </p:blipFill>
        <p:spPr>
          <a:xfrm>
            <a:off x="969480" y="72000"/>
            <a:ext cx="7885080" cy="3598560"/>
          </a:xfrm>
          <a:prstGeom prst="rect">
            <a:avLst/>
          </a:prstGeom>
          <a:ln>
            <a:noFill/>
          </a:ln>
        </p:spPr>
      </p:pic>
      <p:pic>
        <p:nvPicPr>
          <p:cNvPr id="90" name="Picture 89"/>
          <p:cNvPicPr/>
          <p:nvPr/>
        </p:nvPicPr>
        <p:blipFill>
          <a:blip r:embed="rId3"/>
          <a:stretch>
            <a:fillRect/>
          </a:stretch>
        </p:blipFill>
        <p:spPr>
          <a:xfrm>
            <a:off x="1040400" y="3816000"/>
            <a:ext cx="7742160" cy="2684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32000" y="288000"/>
            <a:ext cx="9358560" cy="6999840"/>
          </a:xfrm>
          <a:prstGeom prst="rect">
            <a:avLst/>
          </a:prstGeom>
          <a:noFill/>
          <a:ln>
            <a:noFill/>
          </a:ln>
        </p:spPr>
        <p:txBody>
          <a:bodyPr lIns="90000" tIns="45000" rIns="90000" bIns="45000"/>
          <a:lstStyle/>
          <a:p>
            <a:endParaRPr/>
          </a:p>
          <a:p>
            <a:endParaRPr/>
          </a:p>
          <a:p>
            <a:r>
              <a:rPr lang="en-GB">
                <a:latin typeface="Arial"/>
              </a:rPr>
              <a:t>&gt;&gt;&gt; len(my_list)</a:t>
            </a:r>
            <a:endParaRPr/>
          </a:p>
          <a:p>
            <a:r>
              <a:rPr lang="en-GB">
                <a:latin typeface="Arial"/>
              </a:rPr>
              <a:t>7</a:t>
            </a:r>
            <a:endParaRPr/>
          </a:p>
          <a:p>
            <a:endParaRPr/>
          </a:p>
          <a:p>
            <a:r>
              <a:rPr lang="en-GB">
                <a:latin typeface="Arial"/>
              </a:rPr>
              <a:t>&gt;&gt;&gt; min(my_list)</a:t>
            </a:r>
            <a:endParaRPr/>
          </a:p>
          <a:p>
            <a:r>
              <a:rPr lang="en-GB">
                <a:latin typeface="Arial"/>
              </a:rPr>
              <a:t>0</a:t>
            </a:r>
            <a:endParaRPr/>
          </a:p>
          <a:p>
            <a:endParaRPr/>
          </a:p>
          <a:p>
            <a:endParaRPr/>
          </a:p>
          <a:p>
            <a:r>
              <a:rPr lang="en-GB">
                <a:latin typeface="Arial"/>
              </a:rPr>
              <a:t>&gt;&gt;&gt; list1=[101,981,'abcd','xyz','m']  </a:t>
            </a:r>
            <a:endParaRPr/>
          </a:p>
          <a:p>
            <a:r>
              <a:rPr lang="en-GB">
                <a:latin typeface="Arial"/>
              </a:rPr>
              <a:t>&gt;&gt;&gt; list2=['aman','shekhar',100.45,98.2]  </a:t>
            </a:r>
            <a:endParaRPr/>
          </a:p>
          <a:p>
            <a:r>
              <a:rPr lang="en-GB">
                <a:latin typeface="Arial"/>
              </a:rPr>
              <a:t>&gt;&gt;&gt; list3=[101,981,'abcd','xyz','m']  </a:t>
            </a:r>
            <a:endParaRPr/>
          </a:p>
          <a:p>
            <a:r>
              <a:rPr lang="en-GB">
                <a:latin typeface="Arial"/>
              </a:rPr>
              <a:t>&gt;&gt;&gt; cmp(list1,list2)</a:t>
            </a:r>
            <a:endParaRPr/>
          </a:p>
          <a:p>
            <a:r>
              <a:rPr lang="en-GB">
                <a:latin typeface="Arial"/>
              </a:rPr>
              <a:t>-1</a:t>
            </a:r>
            <a:endParaRPr/>
          </a:p>
          <a:p>
            <a:r>
              <a:rPr lang="en-GB">
                <a:latin typeface="Arial"/>
              </a:rPr>
              <a:t>&gt;&gt;&gt; cmp(list2,list1)</a:t>
            </a:r>
            <a:endParaRPr/>
          </a:p>
          <a:p>
            <a:r>
              <a:rPr lang="en-GB">
                <a:latin typeface="Arial"/>
              </a:rPr>
              <a:t>1</a:t>
            </a:r>
            <a:endParaRPr/>
          </a:p>
          <a:p>
            <a:r>
              <a:rPr lang="en-GB">
                <a:latin typeface="Arial"/>
              </a:rPr>
              <a:t>&gt;&gt;&gt; cmp(list3,list1) </a:t>
            </a:r>
            <a:endParaRPr/>
          </a:p>
          <a:p>
            <a:r>
              <a:rPr lang="en-GB">
                <a:latin typeface="Arial"/>
              </a:rPr>
              <a:t>0</a:t>
            </a:r>
            <a:endParaRPr/>
          </a:p>
          <a:p>
            <a:r>
              <a:rPr lang="en-GB">
                <a:latin typeface="Arial"/>
              </a:rPr>
              <a:t>&gt;&gt;&gt; </a:t>
            </a:r>
            <a:endParaRPr/>
          </a:p>
          <a:p>
            <a:endParaRPr/>
          </a:p>
          <a:p>
            <a:endParaRPr/>
          </a:p>
          <a:p>
            <a:endParaRPr/>
          </a:p>
          <a:p>
            <a:endParaRPr/>
          </a:p>
          <a:p>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64000" y="648000"/>
            <a:ext cx="7990560" cy="6478560"/>
          </a:xfrm>
          <a:prstGeom prst="rect">
            <a:avLst/>
          </a:prstGeom>
          <a:noFill/>
          <a:ln>
            <a:noFill/>
          </a:ln>
        </p:spPr>
        <p:txBody>
          <a:bodyPr lIns="90000" tIns="45000" rIns="90000" bIns="45000"/>
          <a:lstStyle/>
          <a:p>
            <a:endParaRPr dirty="0"/>
          </a:p>
          <a:p>
            <a:r>
              <a:rPr lang="en-GB" dirty="0">
                <a:latin typeface="Liberation Mono;Cumberland AMT;Cumberland;Courier New;Cousine;Nimbus Mono L;DejaVu Sans Mono;Courier;Lucida Sans Typewriter;Lucida Typewriter;Monaco;Monospaced"/>
              </a:rPr>
              <a:t>&gt;&gt;&gt; my_list=[1,2,3,4,5]</a:t>
            </a:r>
            <a:endParaRPr dirty="0"/>
          </a:p>
          <a:p>
            <a:r>
              <a:rPr lang="en-GB" dirty="0">
                <a:latin typeface="Liberation Mono;Cumberland AMT;Cumberland;Courier New;Cousine;Nimbus Mono L;DejaVu Sans Mono;Courier;Lucida Sans Typewriter;Lucida Typewriter;Monaco;Monospaced"/>
              </a:rPr>
              <a:t>&gt;&gt;&gt; sum(my_list)</a:t>
            </a:r>
            <a:endParaRPr dirty="0"/>
          </a:p>
          <a:p>
            <a:r>
              <a:rPr lang="en-GB" dirty="0">
                <a:latin typeface="Liberation Mono;Cumberland AMT;Cumberland;Courier New;Cousine;Nimbus Mono L;DejaVu Sans Mono;Courier;Lucida Sans Typewriter;Lucida Typewriter;Monaco;Monospaced"/>
              </a:rPr>
              <a:t>15</a:t>
            </a:r>
            <a:endParaRPr dirty="0"/>
          </a:p>
          <a:p>
            <a:endParaRPr dirty="0"/>
          </a:p>
          <a:p>
            <a:r>
              <a:rPr lang="en-GB" dirty="0">
                <a:latin typeface="Liberation Mono;Cumberland AMT;Cumberland;Courier New;Cousine;Nimbus Mono L;DejaVu Sans Mono;Courier;Lucida Sans Typewriter;Lucida Typewriter;Monaco;Monospaced"/>
              </a:rPr>
              <a:t>&gt;&gt;&gt; a = [3, 6, 8, 2, 78, 1, 23, 45, 9]</a:t>
            </a:r>
            <a:endParaRPr dirty="0"/>
          </a:p>
          <a:p>
            <a:r>
              <a:rPr lang="en-GB" dirty="0">
                <a:latin typeface="Liberation Mono;Cumberland AMT;Cumberland;Courier New;Cousine;Nimbus Mono L;DejaVu Sans Mono;Courier;Lucida Sans Typewriter;Lucida Typewriter;Monaco;Monospaced"/>
              </a:rPr>
              <a:t>&gt;&gt;&gt; sorted(a)</a:t>
            </a:r>
            <a:endParaRPr dirty="0"/>
          </a:p>
          <a:p>
            <a:r>
              <a:rPr lang="en-GB" dirty="0">
                <a:latin typeface="Liberation Mono;Cumberland AMT;Cumberland;Courier New;Cousine;Nimbus Mono L;DejaVu Sans Mono;Courier;Lucida Sans Typewriter;Lucida Typewriter;Monaco;Monospaced"/>
              </a:rPr>
              <a:t>[1, 2, 3, 6, 8, 9, 23, 45, 78]</a:t>
            </a:r>
            <a:endParaRPr dirty="0"/>
          </a:p>
          <a:p>
            <a:r>
              <a:rPr lang="en-GB" dirty="0">
                <a:latin typeface="Liberation Mono;Cumberland AMT;Cumberland;Courier New;Cousine;Nimbus Mono L;DejaVu Sans Mono;Courier;Lucida Sans Typewriter;Lucida Typewriter;Monaco;Monospaced"/>
              </a:rPr>
              <a:t>&gt;&gt;&gt; a</a:t>
            </a:r>
            <a:endParaRPr dirty="0"/>
          </a:p>
          <a:p>
            <a:r>
              <a:rPr lang="en-GB" dirty="0">
                <a:latin typeface="Liberation Mono;Cumberland AMT;Cumberland;Courier New;Cousine;Nimbus Mono L;DejaVu Sans Mono;Courier;Lucida Sans Typewriter;Lucida Typewriter;Monaco;Monospaced"/>
              </a:rPr>
              <a:t>[3, 6, 8, 2, 78, 1, 23, 45, 9]</a:t>
            </a:r>
            <a:endParaRPr dirty="0"/>
          </a:p>
          <a:p>
            <a:r>
              <a:rPr lang="en-GB" dirty="0">
                <a:latin typeface="Liberation Mono;Cumberland AMT;Cumberland;Courier New;Cousine;Nimbus Mono L;DejaVu Sans Mono;Courier;Lucida Sans Typewriter;Lucida Typewriter;Monaco;Monospaced"/>
              </a:rPr>
              <a:t>&gt;&gt;&gt; sorted(a, reverse=True)</a:t>
            </a:r>
            <a:endParaRPr dirty="0"/>
          </a:p>
          <a:p>
            <a:r>
              <a:rPr lang="en-GB" dirty="0">
                <a:latin typeface="Liberation Mono;Cumberland AMT;Cumberland;Courier New;Cousine;Nimbus Mono L;DejaVu Sans Mono;Courier;Lucida Sans Typewriter;Lucida Typewriter;Monaco;Monospaced"/>
              </a:rPr>
              <a:t>[78, 45, 23, 9, 8, 6, 3, 2, 1]</a:t>
            </a:r>
            <a:endParaRPr dirty="0"/>
          </a:p>
          <a:p>
            <a:endParaRPr dirty="0"/>
          </a:p>
          <a:p>
            <a:endParaRPr dirty="0"/>
          </a:p>
          <a:p>
            <a:r>
              <a:rPr lang="en-GB" dirty="0">
                <a:latin typeface="Liberation Mono;Cumberland AMT;Cumberland;Courier New;Cousine;Nimbus Mono L;DejaVu Sans Mono;Courier;Lucida Sans Typewriter;Lucida Typewriter;Monaco;Monospaced"/>
              </a:rPr>
              <a:t> </a:t>
            </a:r>
            <a:endParaRPr dirty="0"/>
          </a:p>
          <a:p>
            <a:endParaRPr dirty="0"/>
          </a:p>
          <a:p>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Comprehensions</a:t>
            </a:r>
            <a:br>
              <a:rPr lang="en-US" b="1" dirty="0" smtClean="0"/>
            </a:br>
            <a:endParaRPr lang="en-US" dirty="0"/>
          </a:p>
        </p:txBody>
      </p:sp>
      <p:sp>
        <p:nvSpPr>
          <p:cNvPr id="3" name="Subtitle 2"/>
          <p:cNvSpPr>
            <a:spLocks noGrp="1"/>
          </p:cNvSpPr>
          <p:nvPr>
            <p:ph type="subTitle"/>
          </p:nvPr>
        </p:nvSpPr>
        <p:spPr>
          <a:xfrm>
            <a:off x="504000" y="1768679"/>
            <a:ext cx="9072000" cy="4830557"/>
          </a:xfrm>
        </p:spPr>
        <p:txBody>
          <a:bodyPr/>
          <a:lstStyle/>
          <a:p>
            <a:r>
              <a:rPr lang="en-US" dirty="0" smtClean="0"/>
              <a:t>List comprehensions provide a concise way to create lists. Common applications are to make new lists where each element is the result of some operations applied to each member of another sequence or iterable, or to create a subsequence of those elements that satisfy a certain condition.</a:t>
            </a:r>
          </a:p>
          <a:p>
            <a:r>
              <a:rPr lang="en-US" dirty="0" smtClean="0"/>
              <a:t>For example, assume we want to create a list of squares, like using loop:</a:t>
            </a:r>
          </a:p>
          <a:p>
            <a:r>
              <a:rPr lang="en-US" dirty="0"/>
              <a:t> </a:t>
            </a:r>
            <a:r>
              <a:rPr lang="en-US" dirty="0" smtClean="0"/>
              <a:t>          </a:t>
            </a:r>
            <a:r>
              <a:rPr lang="en-US" b="1" dirty="0" smtClean="0"/>
              <a:t>squares = [] </a:t>
            </a:r>
          </a:p>
          <a:p>
            <a:r>
              <a:rPr lang="en-US" b="1" dirty="0"/>
              <a:t> </a:t>
            </a:r>
            <a:r>
              <a:rPr lang="en-US" b="1" dirty="0" smtClean="0"/>
              <a:t>            for x in range(10): </a:t>
            </a:r>
          </a:p>
          <a:p>
            <a:r>
              <a:rPr lang="en-US" b="1" dirty="0"/>
              <a:t> </a:t>
            </a:r>
            <a:r>
              <a:rPr lang="en-US" b="1" dirty="0" smtClean="0"/>
              <a:t>                squares.append(x**2) </a:t>
            </a:r>
          </a:p>
          <a:p>
            <a:r>
              <a:rPr lang="en-US" b="1" dirty="0" smtClean="0"/>
              <a:t>  output</a:t>
            </a:r>
            <a:endParaRPr lang="en-US" b="1" dirty="0"/>
          </a:p>
          <a:p>
            <a:r>
              <a:rPr lang="en-US" b="1" dirty="0" smtClean="0"/>
              <a:t>    squares [0, 1, 4, 9, 16, 25, 36, 49, 64, 81</a:t>
            </a:r>
            <a:r>
              <a:rPr lang="en-US" dirty="0" smtClean="0"/>
              <a:t>] </a:t>
            </a:r>
          </a:p>
          <a:p>
            <a:endParaRPr lang="en-US" dirty="0" smtClean="0"/>
          </a:p>
          <a:p>
            <a:r>
              <a:rPr lang="en-US" b="1" dirty="0" smtClean="0"/>
              <a:t>We can obtain the same result with list comprehensions:</a:t>
            </a:r>
          </a:p>
          <a:p>
            <a:r>
              <a:rPr lang="en-US" b="1" dirty="0" smtClean="0"/>
              <a:t>                  squares = [x**2 for x in range(10)] </a:t>
            </a:r>
          </a:p>
          <a:p>
            <a:r>
              <a:rPr lang="en-US" b="1" dirty="0" smtClean="0"/>
              <a:t>   output</a:t>
            </a:r>
          </a:p>
          <a:p>
            <a:r>
              <a:rPr lang="en-US" b="1" dirty="0" smtClean="0"/>
              <a:t>    squares [0, 1, 4, 9, 16, 25, 36, 49, 64, 81</a:t>
            </a:r>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288000" y="288000"/>
            <a:ext cx="9501840" cy="7053840"/>
          </a:xfrm>
          <a:prstGeom prst="rect">
            <a:avLst/>
          </a:prstGeom>
          <a:noFill/>
          <a:ln>
            <a:noFill/>
          </a:ln>
        </p:spPr>
        <p:txBody>
          <a:bodyPr lIns="90000" tIns="45000" rIns="90000" bIns="45000"/>
          <a:lstStyle/>
          <a:p>
            <a:r>
              <a:rPr lang="en-GB" sz="2200" b="1">
                <a:latin typeface="Arial"/>
              </a:rPr>
              <a:t>Python List</a:t>
            </a:r>
            <a:endParaRPr/>
          </a:p>
          <a:p>
            <a:r>
              <a:rPr lang="en-GB" sz="2200" b="1">
                <a:latin typeface="Arial"/>
              </a:rPr>
              <a:t>Creating a List</a:t>
            </a:r>
            <a:endParaRPr/>
          </a:p>
          <a:p>
            <a:r>
              <a:rPr lang="en-GB" sz="2200">
                <a:latin typeface="Arial"/>
              </a:rPr>
              <a:t>In Python programming, a list is created by placing all the items (elements) inside a square bracket [ ], separated by commas. </a:t>
            </a:r>
            <a:endParaRPr/>
          </a:p>
          <a:p>
            <a:r>
              <a:rPr lang="en-GB" sz="2200">
                <a:latin typeface="Arial"/>
              </a:rPr>
              <a:t>It can have any number of items and they may be of different types (integer, float, string etc.). </a:t>
            </a:r>
            <a:endParaRPr/>
          </a:p>
          <a:p>
            <a:r>
              <a:rPr lang="en-GB" sz="2200">
                <a:latin typeface="Arial"/>
              </a:rPr>
              <a:t>A list can even have another list as an item. These are called nested list.</a:t>
            </a:r>
            <a:endParaRPr/>
          </a:p>
          <a:p>
            <a:r>
              <a:rPr lang="en-GB" sz="2200">
                <a:latin typeface="Arial"/>
              </a:rPr>
              <a:t>Examples:</a:t>
            </a:r>
            <a:endParaRPr/>
          </a:p>
          <a:p>
            <a:r>
              <a:rPr lang="en-GB" sz="2200">
                <a:latin typeface="Arial"/>
              </a:rPr>
              <a:t>my_list = []                  # empty list</a:t>
            </a:r>
            <a:endParaRPr/>
          </a:p>
          <a:p>
            <a:endParaRPr/>
          </a:p>
          <a:p>
            <a:r>
              <a:rPr lang="en-GB" sz="2200">
                <a:latin typeface="Arial"/>
              </a:rPr>
              <a:t>my_list = [1, 2, 3]              # list of integers</a:t>
            </a:r>
            <a:endParaRPr/>
          </a:p>
          <a:p>
            <a:endParaRPr/>
          </a:p>
          <a:p>
            <a:r>
              <a:rPr lang="en-GB" sz="2200">
                <a:latin typeface="Arial"/>
              </a:rPr>
              <a:t>my_list = [1, "Hello", 3.4]                  # list with mixed datatypes</a:t>
            </a:r>
            <a:endParaRPr/>
          </a:p>
          <a:p>
            <a:endParaRPr/>
          </a:p>
          <a:p>
            <a:r>
              <a:rPr lang="en-GB" sz="2200">
                <a:latin typeface="Arial"/>
              </a:rPr>
              <a:t>my_list = ["mouse", [8, 4, 6]]                  # nested list</a:t>
            </a:r>
            <a:endParaRPr/>
          </a:p>
          <a:p>
            <a:endParaRPr/>
          </a:p>
          <a:p>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216000" y="288000"/>
            <a:ext cx="9645840" cy="7053840"/>
          </a:xfrm>
          <a:prstGeom prst="rect">
            <a:avLst/>
          </a:prstGeom>
          <a:noFill/>
          <a:ln>
            <a:noFill/>
          </a:ln>
        </p:spPr>
        <p:txBody>
          <a:bodyPr lIns="90000" tIns="45000" rIns="90000" bIns="45000"/>
          <a:lstStyle/>
          <a:p>
            <a:endParaRPr/>
          </a:p>
          <a:p>
            <a:endParaRPr/>
          </a:p>
          <a:p>
            <a:r>
              <a:rPr lang="en-GB" sz="2400" b="1">
                <a:latin typeface="Arial"/>
              </a:rPr>
              <a:t>Accessing Elements in a List</a:t>
            </a:r>
            <a:endParaRPr/>
          </a:p>
          <a:p>
            <a:r>
              <a:rPr lang="en-GB" sz="2200">
                <a:latin typeface="Arial"/>
              </a:rPr>
              <a:t>There are various ways in which we can access the elements of a list.</a:t>
            </a:r>
            <a:endParaRPr/>
          </a:p>
          <a:p>
            <a:endParaRPr/>
          </a:p>
          <a:p>
            <a:r>
              <a:rPr lang="en-GB" sz="2200" b="1">
                <a:latin typeface="Arial"/>
              </a:rPr>
              <a:t>1) Indexing</a:t>
            </a:r>
            <a:endParaRPr/>
          </a:p>
          <a:p>
            <a:pPr>
              <a:lnSpc>
                <a:spcPct val="100000"/>
              </a:lnSpc>
              <a:buSzPct val="45000"/>
              <a:buFont typeface="StarSymbol"/>
              <a:buChar char="l"/>
            </a:pPr>
            <a:r>
              <a:rPr lang="en-GB" sz="2200">
                <a:latin typeface="Arial"/>
              </a:rPr>
              <a:t>We can use the index operator [] to access an item in a list. </a:t>
            </a:r>
            <a:endParaRPr/>
          </a:p>
          <a:p>
            <a:pPr>
              <a:lnSpc>
                <a:spcPct val="100000"/>
              </a:lnSpc>
              <a:buSzPct val="45000"/>
              <a:buFont typeface="StarSymbol"/>
              <a:buChar char="l"/>
            </a:pPr>
            <a:r>
              <a:rPr lang="en-GB" sz="2200">
                <a:latin typeface="Arial"/>
              </a:rPr>
              <a:t>Index starts from 0. So, a list having 5 elements will have index from 0 to 4. </a:t>
            </a:r>
            <a:endParaRPr/>
          </a:p>
          <a:p>
            <a:pPr>
              <a:lnSpc>
                <a:spcPct val="100000"/>
              </a:lnSpc>
              <a:buSzPct val="45000"/>
              <a:buFont typeface="StarSymbol"/>
              <a:buChar char="l"/>
            </a:pPr>
            <a:r>
              <a:rPr lang="en-GB" sz="2200">
                <a:latin typeface="Arial"/>
              </a:rPr>
              <a:t>Trying to access an element other that this will raise an IndexError. </a:t>
            </a:r>
            <a:endParaRPr/>
          </a:p>
          <a:p>
            <a:pPr>
              <a:lnSpc>
                <a:spcPct val="100000"/>
              </a:lnSpc>
              <a:buSzPct val="45000"/>
              <a:buFont typeface="StarSymbol"/>
              <a:buChar char="l"/>
            </a:pPr>
            <a:r>
              <a:rPr lang="en-GB" sz="2200">
                <a:latin typeface="Arial"/>
              </a:rPr>
              <a:t>The index must be an integer. We can't use float or other types, this will result into TypeError. </a:t>
            </a:r>
            <a:endParaRPr/>
          </a:p>
          <a:p>
            <a:pPr>
              <a:lnSpc>
                <a:spcPct val="100000"/>
              </a:lnSpc>
              <a:buSzPct val="45000"/>
              <a:buFont typeface="StarSymbol"/>
              <a:buChar char="l"/>
            </a:pPr>
            <a:r>
              <a:rPr lang="en-GB" sz="2200">
                <a:latin typeface="Arial"/>
              </a:rPr>
              <a:t>Nested list are accessed using nested indexing.</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820080" y="506160"/>
            <a:ext cx="8582400" cy="6617160"/>
          </a:xfrm>
          <a:prstGeom prst="rect">
            <a:avLst/>
          </a:prstGeom>
          <a:noFill/>
          <a:ln>
            <a:noFill/>
          </a:ln>
        </p:spPr>
        <p:txBody>
          <a:bodyPr lIns="90000" tIns="45000" rIns="90000" bIns="45000"/>
          <a:lstStyle/>
          <a:p>
            <a:r>
              <a:rPr lang="en-GB" sz="2200">
                <a:latin typeface="Liberation Mono;Cumberland AMT;Cumberland;Courier New;Cousine;Nimbus Mono L;DejaVu Sans Mono;Courier;Lucida Sans Typewriter;Lucida Typewriter;Monaco;Monospaced"/>
              </a:rPr>
              <a:t>Example:</a:t>
            </a:r>
            <a:endParaRPr/>
          </a:p>
          <a:p>
            <a:endParaRPr/>
          </a:p>
          <a:p>
            <a:r>
              <a:rPr lang="en-GB" sz="2200">
                <a:latin typeface="Liberation Mono;Cumberland AMT;Cumberland;Courier New;Cousine;Nimbus Mono L;DejaVu Sans Mono;Courier;Lucida Sans Typewriter;Lucida Typewriter;Monaco;Monospaced"/>
              </a:rPr>
              <a:t>&gt;&gt;&gt; my_list = ['p','r','o','b','e']</a:t>
            </a:r>
            <a:endParaRPr/>
          </a:p>
          <a:p>
            <a:r>
              <a:rPr lang="en-GB" sz="2200">
                <a:latin typeface="Liberation Mono;Cumberland AMT;Cumberland;Courier New;Cousine;Nimbus Mono L;DejaVu Sans Mono;Courier;Lucida Sans Typewriter;Lucida Typewriter;Monaco;Monospaced"/>
              </a:rPr>
              <a:t>&gt;&gt;&gt; my_list[0]</a:t>
            </a:r>
            <a:endParaRPr/>
          </a:p>
          <a:p>
            <a:r>
              <a:rPr lang="en-GB" sz="2200">
                <a:latin typeface="Liberation Mono;Cumberland AMT;Cumberland;Courier New;Cousine;Nimbus Mono L;DejaVu Sans Mono;Courier;Lucida Sans Typewriter;Lucida Typewriter;Monaco;Monospaced"/>
              </a:rPr>
              <a:t>'p'</a:t>
            </a:r>
            <a:endParaRPr/>
          </a:p>
          <a:p>
            <a:r>
              <a:rPr lang="en-GB" sz="2200">
                <a:latin typeface="Liberation Mono;Cumberland AMT;Cumberland;Courier New;Cousine;Nimbus Mono L;DejaVu Sans Mono;Courier;Lucida Sans Typewriter;Lucida Typewriter;Monaco;Monospaced"/>
              </a:rPr>
              <a:t>&gt;&gt;&gt; my_list[2]</a:t>
            </a:r>
            <a:endParaRPr/>
          </a:p>
          <a:p>
            <a:r>
              <a:rPr lang="en-GB" sz="2200">
                <a:latin typeface="Liberation Mono;Cumberland AMT;Cumberland;Courier New;Cousine;Nimbus Mono L;DejaVu Sans Mono;Courier;Lucida Sans Typewriter;Lucida Typewriter;Monaco;Monospaced"/>
              </a:rPr>
              <a:t>'o'</a:t>
            </a:r>
            <a:endParaRPr/>
          </a:p>
          <a:p>
            <a:r>
              <a:rPr lang="en-GB" sz="2200">
                <a:latin typeface="Liberation Mono;Cumberland AMT;Cumberland;Courier New;Cousine;Nimbus Mono L;DejaVu Sans Mono;Courier;Lucida Sans Typewriter;Lucida Typewriter;Monaco;Monospaced"/>
              </a:rPr>
              <a:t>&gt;&gt;&gt; my_list[4]</a:t>
            </a:r>
            <a:endParaRPr/>
          </a:p>
          <a:p>
            <a:r>
              <a:rPr lang="en-GB" sz="2200">
                <a:latin typeface="Liberation Mono;Cumberland AMT;Cumberland;Courier New;Cousine;Nimbus Mono L;DejaVu Sans Mono;Courier;Lucida Sans Typewriter;Lucida Typewriter;Monaco;Monospaced"/>
              </a:rPr>
              <a:t>'e'</a:t>
            </a:r>
            <a:endParaRPr/>
          </a:p>
          <a:p>
            <a:r>
              <a:rPr lang="en-GB" sz="2200">
                <a:latin typeface="Liberation Mono;Cumberland AMT;Cumberland;Courier New;Cousine;Nimbus Mono L;DejaVu Sans Mono;Courier;Lucida Sans Typewriter;Lucida Typewriter;Monaco;Monospaced"/>
              </a:rPr>
              <a:t>&gt;&gt;&gt; my_list[4.0]</a:t>
            </a:r>
            <a:endParaRPr/>
          </a:p>
          <a:p>
            <a:r>
              <a:rPr lang="en-GB" sz="2200">
                <a:latin typeface="Liberation Mono;Cumberland AMT;Cumberland;Courier New;Cousine;Nimbus Mono L;DejaVu Sans Mono;Courier;Lucida Sans Typewriter;Lucida Typewriter;Monaco;Monospaced"/>
              </a:rPr>
              <a:t>...</a:t>
            </a:r>
            <a:endParaRPr/>
          </a:p>
          <a:p>
            <a:r>
              <a:rPr lang="en-GB" sz="2200">
                <a:latin typeface="Liberation Mono;Cumberland AMT;Cumberland;Courier New;Cousine;Nimbus Mono L;DejaVu Sans Mono;Courier;Lucida Sans Typewriter;Lucida Typewriter;Monaco;Monospaced"/>
              </a:rPr>
              <a:t>TypeError: list indices must be integers, not float</a:t>
            </a:r>
            <a:endParaRPr/>
          </a:p>
          <a:p>
            <a:r>
              <a:rPr lang="en-GB" sz="2200">
                <a:latin typeface="Liberation Mono;Cumberland AMT;Cumberland;Courier New;Cousine;Nimbus Mono L;DejaVu Sans Mono;Courier;Lucida Sans Typewriter;Lucida Typewriter;Monaco;Monospaced"/>
              </a:rPr>
              <a:t>&gt;&gt;&gt; my_list[5]</a:t>
            </a:r>
            <a:endParaRPr/>
          </a:p>
          <a:p>
            <a:r>
              <a:rPr lang="en-GB" sz="2200">
                <a:latin typeface="Liberation Mono;Cumberland AMT;Cumberland;Courier New;Cousine;Nimbus Mono L;DejaVu Sans Mono;Courier;Lucida Sans Typewriter;Lucida Typewriter;Monaco;Monospaced"/>
              </a:rPr>
              <a:t>...</a:t>
            </a:r>
            <a:endParaRPr/>
          </a:p>
          <a:p>
            <a:r>
              <a:rPr lang="en-GB" sz="2200">
                <a:latin typeface="Liberation Mono;Cumberland AMT;Cumberland;Courier New;Cousine;Nimbus Mono L;DejaVu Sans Mono;Courier;Lucida Sans Typewriter;Lucida Typewriter;Monaco;Monospaced"/>
              </a:rPr>
              <a:t>IndexError: list index out of range</a:t>
            </a:r>
            <a:endParaRPr/>
          </a:p>
          <a:p>
            <a:r>
              <a:rPr lang="en-GB" sz="2200">
                <a:latin typeface="Liberation Mono;Cumberland AMT;Cumberland;Courier New;Cousine;Nimbus Mono L;DejaVu Sans Mono;Courier;Lucida Sans Typewriter;Lucida Typewriter;Monaco;Monospaced"/>
              </a:rPr>
              <a:t>&gt;&gt;&gt; n_list = ["Happy", [2,0,1,5]]</a:t>
            </a:r>
            <a:endParaRPr/>
          </a:p>
          <a:p>
            <a:r>
              <a:rPr lang="en-GB" sz="2200">
                <a:latin typeface="Liberation Mono;Cumberland AMT;Cumberland;Courier New;Cousine;Nimbus Mono L;DejaVu Sans Mono;Courier;Lucida Sans Typewriter;Lucida Typewriter;Monaco;Monospaced"/>
              </a:rPr>
              <a:t>&gt;&gt;&gt; n_list[0][1]    # nested indexing</a:t>
            </a:r>
            <a:endParaRPr/>
          </a:p>
          <a:p>
            <a:r>
              <a:rPr lang="en-GB" sz="2200">
                <a:latin typeface="Liberation Mono;Cumberland AMT;Cumberland;Courier New;Cousine;Nimbus Mono L;DejaVu Sans Mono;Courier;Lucida Sans Typewriter;Lucida Typewriter;Monaco;Monospaced"/>
              </a:rPr>
              <a:t>'a'</a:t>
            </a:r>
            <a:endParaRPr/>
          </a:p>
          <a:p>
            <a:r>
              <a:rPr lang="en-GB" sz="2200">
                <a:latin typeface="Liberation Mono;Cumberland AMT;Cumberland;Courier New;Cousine;Nimbus Mono L;DejaVu Sans Mono;Courier;Lucida Sans Typewriter;Lucida Typewriter;Monaco;Monospaced"/>
              </a:rPr>
              <a:t>&gt;&gt;&gt; n_list[1][3]    # nested indexing</a:t>
            </a:r>
            <a:endParaRPr/>
          </a:p>
          <a:p>
            <a:r>
              <a:rPr lang="en-GB" sz="2200">
                <a:latin typeface="Liberation Mono;Cumberland AMT;Cumberland;Courier New;Cousine;Nimbus Mono L;DejaVu Sans Mono;Courier;Lucida Sans Typewriter;Lucida Typewriter;Monaco;Monospaced"/>
              </a:rPr>
              <a:t>5</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61800" y="228960"/>
            <a:ext cx="9498600" cy="7014960"/>
          </a:xfrm>
          <a:prstGeom prst="rect">
            <a:avLst/>
          </a:prstGeom>
          <a:noFill/>
          <a:ln>
            <a:noFill/>
          </a:ln>
        </p:spPr>
        <p:txBody>
          <a:bodyPr lIns="90000" tIns="45000" rIns="90000" bIns="45000"/>
          <a:lstStyle/>
          <a:p>
            <a:endParaRPr/>
          </a:p>
          <a:p>
            <a:r>
              <a:rPr lang="en-GB" b="1">
                <a:latin typeface="Arial"/>
              </a:rPr>
              <a:t>2) </a:t>
            </a:r>
            <a:r>
              <a:rPr lang="en-GB" sz="2200" b="1">
                <a:latin typeface="Arial"/>
              </a:rPr>
              <a:t>Negative indexing</a:t>
            </a:r>
            <a:endParaRPr/>
          </a:p>
          <a:p>
            <a:pPr>
              <a:lnSpc>
                <a:spcPct val="100000"/>
              </a:lnSpc>
              <a:buSzPct val="45000"/>
              <a:buFont typeface="StarSymbol"/>
              <a:buChar char="l"/>
            </a:pPr>
            <a:r>
              <a:rPr lang="en-GB" sz="2200">
                <a:latin typeface="Arial"/>
              </a:rPr>
              <a:t>Python allows negative indexing for its sequences. </a:t>
            </a:r>
            <a:endParaRPr/>
          </a:p>
          <a:p>
            <a:pPr>
              <a:lnSpc>
                <a:spcPct val="100000"/>
              </a:lnSpc>
              <a:buSzPct val="45000"/>
              <a:buFont typeface="StarSymbol"/>
              <a:buChar char="l"/>
            </a:pPr>
            <a:r>
              <a:rPr lang="en-GB" sz="2200">
                <a:latin typeface="Arial"/>
              </a:rPr>
              <a:t>The index of -1 refers to the last item, -2 to the second last item and so on.</a:t>
            </a:r>
            <a:endParaRPr/>
          </a:p>
          <a:p>
            <a:pPr>
              <a:lnSpc>
                <a:spcPct val="100000"/>
              </a:lnSpc>
            </a:pPr>
            <a:endParaRPr/>
          </a:p>
          <a:p>
            <a:pPr>
              <a:lnSpc>
                <a:spcPct val="100000"/>
              </a:lnSpc>
            </a:pPr>
            <a:r>
              <a:rPr lang="en-GB" sz="2200">
                <a:latin typeface="Arial"/>
              </a:rPr>
              <a:t>Example:</a:t>
            </a:r>
            <a:endParaRPr/>
          </a:p>
          <a:p>
            <a:pPr>
              <a:lnSpc>
                <a:spcPct val="100000"/>
              </a:lnSpc>
            </a:pPr>
            <a:r>
              <a:rPr lang="en-GB" sz="2200">
                <a:latin typeface="Liberation Mono;Cumberland AMT;Cumberland;Courier New;Cousine;Nimbus Mono L;DejaVu Sans Mono;Courier;Lucida Sans Typewriter;Lucida Typewriter;Monaco;Monospaced"/>
              </a:rPr>
              <a:t>&gt;&gt;&gt; my_list = ['p','r','o','b','e']</a:t>
            </a:r>
            <a:endParaRPr/>
          </a:p>
          <a:p>
            <a:pPr>
              <a:lnSpc>
                <a:spcPct val="100000"/>
              </a:lnSpc>
            </a:pPr>
            <a:r>
              <a:rPr lang="en-GB" sz="2200">
                <a:latin typeface="Liberation Mono;Cumberland AMT;Cumberland;Courier New;Cousine;Nimbus Mono L;DejaVu Sans Mono;Courier;Lucida Sans Typewriter;Lucida Typewriter;Monaco;Monospaced"/>
              </a:rPr>
              <a:t>&gt;&gt;&gt; my_list[-1]</a:t>
            </a:r>
            <a:endParaRPr/>
          </a:p>
          <a:p>
            <a:pPr>
              <a:lnSpc>
                <a:spcPct val="100000"/>
              </a:lnSpc>
            </a:pPr>
            <a:r>
              <a:rPr lang="en-GB" sz="2200">
                <a:latin typeface="Liberation Mono;Cumberland AMT;Cumberland;Courier New;Cousine;Nimbus Mono L;DejaVu Sans Mono;Courier;Lucida Sans Typewriter;Lucida Typewriter;Monaco;Monospaced"/>
              </a:rPr>
              <a:t>'e'</a:t>
            </a:r>
            <a:endParaRPr/>
          </a:p>
          <a:p>
            <a:pPr>
              <a:lnSpc>
                <a:spcPct val="100000"/>
              </a:lnSpc>
            </a:pPr>
            <a:r>
              <a:rPr lang="en-GB" sz="2200">
                <a:latin typeface="Liberation Mono;Cumberland AMT;Cumberland;Courier New;Cousine;Nimbus Mono L;DejaVu Sans Mono;Courier;Lucida Sans Typewriter;Lucida Typewriter;Monaco;Monospaced"/>
              </a:rPr>
              <a:t>&gt;&gt;&gt; my_list[-5]</a:t>
            </a:r>
            <a:endParaRPr/>
          </a:p>
          <a:p>
            <a:pPr>
              <a:lnSpc>
                <a:spcPct val="100000"/>
              </a:lnSpc>
            </a:pPr>
            <a:r>
              <a:rPr lang="en-GB" sz="2200">
                <a:latin typeface="Liberation Mono;Cumberland AMT;Cumberland;Courier New;Cousine;Nimbus Mono L;DejaVu Sans Mono;Courier;Lucida Sans Typewriter;Lucida Typewriter;Monaco;Monospaced"/>
              </a:rPr>
              <a:t>'p'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17080" y="301320"/>
            <a:ext cx="9679680" cy="7014960"/>
          </a:xfrm>
          <a:prstGeom prst="rect">
            <a:avLst/>
          </a:prstGeom>
          <a:noFill/>
          <a:ln>
            <a:noFill/>
          </a:ln>
        </p:spPr>
        <p:txBody>
          <a:bodyPr lIns="90000" tIns="45000" rIns="90000" bIns="45000"/>
          <a:lstStyle/>
          <a:p>
            <a:r>
              <a:rPr lang="en-GB" b="1">
                <a:latin typeface="Arial"/>
              </a:rPr>
              <a:t>3) Slicing</a:t>
            </a:r>
            <a:endParaRPr/>
          </a:p>
          <a:p>
            <a:r>
              <a:rPr lang="en-GB">
                <a:latin typeface="Arial"/>
              </a:rPr>
              <a:t>We can access a range of items in a list by using the slicing operator (colon).</a:t>
            </a:r>
            <a:endParaRPr/>
          </a:p>
          <a:p>
            <a:r>
              <a:rPr lang="en-GB">
                <a:latin typeface="Liberation Mono;Cumberland AMT;Cumberland;Courier New;Cousine;Nimbus Mono L;DejaVu Sans Mono;Courier;Lucida Sans Typewriter;Lucida Typewriter;Monaco;Monospaced"/>
              </a:rPr>
              <a:t>&gt;&gt;&gt; my_list = ['p','r','o','g','r','a','m','i','z']</a:t>
            </a:r>
            <a:endParaRPr/>
          </a:p>
          <a:p>
            <a:r>
              <a:rPr lang="en-GB">
                <a:latin typeface="Liberation Mono;Cumberland AMT;Cumberland;Courier New;Cousine;Nimbus Mono L;DejaVu Sans Mono;Courier;Lucida Sans Typewriter;Lucida Typewriter;Monaco;Monospaced"/>
              </a:rPr>
              <a:t>&gt;&gt;&gt; my_list[2:5]    # elements 3rd to 5th</a:t>
            </a:r>
            <a:endParaRPr/>
          </a:p>
          <a:p>
            <a:r>
              <a:rPr lang="en-GB">
                <a:latin typeface="Liberation Mono;Cumberland AMT;Cumberland;Courier New;Cousine;Nimbus Mono L;DejaVu Sans Mono;Courier;Lucida Sans Typewriter;Lucida Typewriter;Monaco;Monospaced"/>
              </a:rPr>
              <a:t>['o', 'g', 'r']</a:t>
            </a:r>
            <a:endParaRPr/>
          </a:p>
          <a:p>
            <a:endParaRPr/>
          </a:p>
          <a:p>
            <a:r>
              <a:rPr lang="en-GB">
                <a:latin typeface="Liberation Mono;Cumberland AMT;Cumberland;Courier New;Cousine;Nimbus Mono L;DejaVu Sans Mono;Courier;Lucida Sans Typewriter;Lucida Typewriter;Monaco;Monospaced"/>
              </a:rPr>
              <a:t>&gt;&gt;&gt; my_list[:-5]    # elements beginning to 4th</a:t>
            </a:r>
            <a:endParaRPr/>
          </a:p>
          <a:p>
            <a:r>
              <a:rPr lang="en-GB">
                <a:latin typeface="Liberation Mono;Cumberland AMT;Cumberland;Courier New;Cousine;Nimbus Mono L;DejaVu Sans Mono;Courier;Lucida Sans Typewriter;Lucida Typewriter;Monaco;Monospaced"/>
              </a:rPr>
              <a:t>['p', 'r', 'o', 'g']</a:t>
            </a:r>
            <a:endParaRPr/>
          </a:p>
          <a:p>
            <a:endParaRPr/>
          </a:p>
          <a:p>
            <a:r>
              <a:rPr lang="en-GB">
                <a:latin typeface="Liberation Mono;Cumberland AMT;Cumberland;Courier New;Cousine;Nimbus Mono L;DejaVu Sans Mono;Courier;Lucida Sans Typewriter;Lucida Typewriter;Monaco;Monospaced"/>
              </a:rPr>
              <a:t>&gt;&gt;&gt; my_list[5:]     # elements 6th to end</a:t>
            </a:r>
            <a:endParaRPr/>
          </a:p>
          <a:p>
            <a:r>
              <a:rPr lang="en-GB">
                <a:latin typeface="Liberation Mono;Cumberland AMT;Cumberland;Courier New;Cousine;Nimbus Mono L;DejaVu Sans Mono;Courier;Lucida Sans Typewriter;Lucida Typewriter;Monaco;Monospaced"/>
              </a:rPr>
              <a:t>['a', 'm', 'i', 'z']</a:t>
            </a:r>
            <a:endParaRPr/>
          </a:p>
          <a:p>
            <a:endParaRPr/>
          </a:p>
          <a:p>
            <a:r>
              <a:rPr lang="en-GB">
                <a:latin typeface="Liberation Mono;Cumberland AMT;Cumberland;Courier New;Cousine;Nimbus Mono L;DejaVu Sans Mono;Courier;Lucida Sans Typewriter;Lucida Typewriter;Monaco;Monospaced"/>
              </a:rPr>
              <a:t>&gt;&gt;&gt; my_list[:]      # elements beginning to end</a:t>
            </a:r>
            <a:endParaRPr/>
          </a:p>
          <a:p>
            <a:r>
              <a:rPr lang="en-GB">
                <a:latin typeface="Liberation Mono;Cumberland AMT;Cumberland;Courier New;Cousine;Nimbus Mono L;DejaVu Sans Mono;Courier;Lucida Sans Typewriter;Lucida Typewriter;Monaco;Monospaced"/>
              </a:rPr>
              <a:t>['p', 'r', 'o', 'g', 'r', 'a', 'm', 'i', 'z'] </a:t>
            </a:r>
            <a:endParaRPr/>
          </a:p>
          <a:p>
            <a:endParaRPr/>
          </a:p>
          <a:p>
            <a:r>
              <a:rPr lang="en-GB">
                <a:latin typeface="Liberation Mono;Cumberland AMT;Cumberland;Courier New;Cousine;Nimbus Mono L;DejaVu Sans Mono;Courier;Lucida Sans Typewriter;Lucida Typewriter;Monaco;Monospaced"/>
              </a:rPr>
              <a:t>Slicing can be best visualized by considering the index to be between the elements as shown below. So if we want to access a range, we need two index that will slice that portion from the list.</a:t>
            </a:r>
            <a:endParaRPr/>
          </a:p>
          <a:p>
            <a:endParaRPr/>
          </a:p>
        </p:txBody>
      </p:sp>
      <p:pic>
        <p:nvPicPr>
          <p:cNvPr id="80" name="Picture 79"/>
          <p:cNvPicPr/>
          <p:nvPr/>
        </p:nvPicPr>
        <p:blipFill>
          <a:blip r:embed="rId2"/>
          <a:stretch>
            <a:fillRect/>
          </a:stretch>
        </p:blipFill>
        <p:spPr>
          <a:xfrm>
            <a:off x="2682720" y="5497920"/>
            <a:ext cx="3578760" cy="1131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61800" y="446040"/>
            <a:ext cx="9450720" cy="6846120"/>
          </a:xfrm>
          <a:prstGeom prst="rect">
            <a:avLst/>
          </a:prstGeom>
          <a:noFill/>
          <a:ln>
            <a:noFill/>
          </a:ln>
        </p:spPr>
        <p:txBody>
          <a:bodyPr lIns="90000" tIns="45000" rIns="90000" bIns="45000"/>
          <a:lstStyle/>
          <a:p>
            <a:r>
              <a:rPr lang="en-GB" sz="2200" b="1">
                <a:latin typeface="Arial"/>
              </a:rPr>
              <a:t>Changing or Adding Elements to a List</a:t>
            </a:r>
            <a:endParaRPr/>
          </a:p>
          <a:p>
            <a:endParaRPr/>
          </a:p>
          <a:p>
            <a:r>
              <a:rPr lang="en-GB" sz="2200">
                <a:latin typeface="Arial"/>
              </a:rPr>
              <a:t>List are mutable, meaning, their elements can be changed unlike string or tuple. </a:t>
            </a:r>
            <a:endParaRPr/>
          </a:p>
          <a:p>
            <a:endParaRPr/>
          </a:p>
          <a:p>
            <a:r>
              <a:rPr lang="en-GB" sz="2200">
                <a:latin typeface="Arial"/>
              </a:rPr>
              <a:t>We can use assignment operator (=) to change an item or a range of items.</a:t>
            </a:r>
            <a:endParaRPr/>
          </a:p>
          <a:p>
            <a:endParaRPr/>
          </a:p>
          <a:p>
            <a:r>
              <a:rPr lang="en-GB" sz="2200">
                <a:latin typeface="Liberation Mono;Cumberland AMT;Cumberland;Courier New;Cousine;Nimbus Mono L;DejaVu Sans Mono;Courier;Lucida Sans Typewriter;Lucida Typewriter;Monaco;Monospaced"/>
              </a:rPr>
              <a:t>&gt;&gt;&gt; odd = [2, 4, 6, 8]    # mistake values</a:t>
            </a:r>
            <a:endParaRPr/>
          </a:p>
          <a:p>
            <a:r>
              <a:rPr lang="en-GB" sz="2200">
                <a:latin typeface="Liberation Mono;Cumberland AMT;Cumberland;Courier New;Cousine;Nimbus Mono L;DejaVu Sans Mono;Courier;Lucida Sans Typewriter;Lucida Typewriter;Monaco;Monospaced"/>
              </a:rPr>
              <a:t>&gt;&gt;&gt; odd[0] = 1            # change the 1st item</a:t>
            </a:r>
            <a:endParaRPr/>
          </a:p>
          <a:p>
            <a:r>
              <a:rPr lang="en-GB" sz="2200">
                <a:latin typeface="Liberation Mono;Cumberland AMT;Cumberland;Courier New;Cousine;Nimbus Mono L;DejaVu Sans Mono;Courier;Lucida Sans Typewriter;Lucida Typewriter;Monaco;Monospaced"/>
              </a:rPr>
              <a:t>&gt;&gt;&gt; odd</a:t>
            </a:r>
            <a:endParaRPr/>
          </a:p>
          <a:p>
            <a:r>
              <a:rPr lang="en-GB" sz="2200">
                <a:latin typeface="Liberation Mono;Cumberland AMT;Cumberland;Courier New;Cousine;Nimbus Mono L;DejaVu Sans Mono;Courier;Lucida Sans Typewriter;Lucida Typewriter;Monaco;Monospaced"/>
              </a:rPr>
              <a:t>[1, 4, 6, 8]</a:t>
            </a:r>
            <a:endParaRPr/>
          </a:p>
          <a:p>
            <a:endParaRPr/>
          </a:p>
          <a:p>
            <a:r>
              <a:rPr lang="en-GB" sz="2200">
                <a:latin typeface="Liberation Mono;Cumberland AMT;Cumberland;Courier New;Cousine;Nimbus Mono L;DejaVu Sans Mono;Courier;Lucida Sans Typewriter;Lucida Typewriter;Monaco;Monospaced"/>
              </a:rPr>
              <a:t>&gt;&gt;&gt; odd[1:4] = [3, 5, 7]  # change 2nd to 4th items</a:t>
            </a:r>
            <a:endParaRPr/>
          </a:p>
          <a:p>
            <a:r>
              <a:rPr lang="en-GB" sz="2200">
                <a:latin typeface="Liberation Mono;Cumberland AMT;Cumberland;Courier New;Cousine;Nimbus Mono L;DejaVu Sans Mono;Courier;Lucida Sans Typewriter;Lucida Typewriter;Monaco;Monospaced"/>
              </a:rPr>
              <a:t>&gt;&gt;&gt; odd                   # changed values</a:t>
            </a:r>
            <a:endParaRPr/>
          </a:p>
          <a:p>
            <a:r>
              <a:rPr lang="en-GB" sz="2200">
                <a:latin typeface="Liberation Mono;Cumberland AMT;Cumberland;Courier New;Cousine;Nimbus Mono L;DejaVu Sans Mono;Courier;Lucida Sans Typewriter;Lucida Typewriter;Monaco;Monospaced"/>
              </a:rPr>
              <a:t>[1, 3, 5, 7</a:t>
            </a:r>
            <a:endParaRPr/>
          </a:p>
          <a:p>
            <a:r>
              <a:rPr lang="en-GB" sz="2200">
                <a:latin typeface="Liberation Mono;Cumberland AMT;Cumberland;Courier New;Cousine;Nimbus Mono L;DejaVu Sans Mono;Courier;Lucida Sans Typewriter;Lucida Typewriter;Monaco;Monospaced"/>
              </a:rPr>
              <a:t>] </a:t>
            </a:r>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000" y="144000"/>
            <a:ext cx="9863280" cy="6273720"/>
          </a:xfrm>
          <a:prstGeom prst="rect">
            <a:avLst/>
          </a:prstGeom>
        </p:spPr>
        <p:txBody>
          <a:bodyPr lIns="90000" tIns="45000" rIns="90000" bIns="45000"/>
          <a:lstStyle/>
          <a:p>
            <a:r>
              <a:rPr lang="en-GB" sz="2200">
                <a:latin typeface="Liberation Mono;Cumberland AMT;Cumberland;Courier New;Cousine;Nimbus Mono L;DejaVu Sans Mono;Courier;Lucida Sans Typewriter;Lucida Typewriter;Monaco;Monospaced"/>
              </a:rPr>
              <a:t>We can add one item to a list using </a:t>
            </a:r>
            <a:r>
              <a:rPr lang="en-GB" sz="2200" b="1">
                <a:latin typeface="Liberation Mono;Cumberland AMT;Cumberland;Courier New;Cousine;Nimbus Mono L;DejaVu Sans Mono;Courier;Lucida Sans Typewriter;Lucida Typewriter;Monaco;Monospaced"/>
              </a:rPr>
              <a:t>append()</a:t>
            </a:r>
            <a:r>
              <a:rPr lang="en-GB" sz="2200">
                <a:latin typeface="Liberation Mono;Cumberland AMT;Cumberland;Courier New;Cousine;Nimbus Mono L;DejaVu Sans Mono;Courier;Lucida Sans Typewriter;Lucida Typewriter;Monaco;Monospaced"/>
              </a:rPr>
              <a:t> method or add several items using </a:t>
            </a:r>
            <a:r>
              <a:rPr lang="en-GB" sz="2200" b="1">
                <a:latin typeface="Liberation Mono;Cumberland AMT;Cumberland;Courier New;Cousine;Nimbus Mono L;DejaVu Sans Mono;Courier;Lucida Sans Typewriter;Lucida Typewriter;Monaco;Monospaced"/>
              </a:rPr>
              <a:t>extend()</a:t>
            </a:r>
            <a:r>
              <a:rPr lang="en-GB" sz="2200">
                <a:latin typeface="Liberation Mono;Cumberland AMT;Cumberland;Courier New;Cousine;Nimbus Mono L;DejaVu Sans Mono;Courier;Lucida Sans Typewriter;Lucida Typewriter;Monaco;Monospaced"/>
              </a:rPr>
              <a:t> method.</a:t>
            </a:r>
            <a:endParaRPr/>
          </a:p>
          <a:p>
            <a:endParaRPr/>
          </a:p>
          <a:p>
            <a:r>
              <a:rPr lang="en-GB" sz="2200">
                <a:latin typeface="Liberation Mono;Cumberland AMT;Cumberland;Courier New;Cousine;Nimbus Mono L;DejaVu Sans Mono;Courier;Lucida Sans Typewriter;Lucida Typewriter;Monaco;Monospaced"/>
              </a:rPr>
              <a:t>&gt;&gt;&gt; odd</a:t>
            </a:r>
            <a:endParaRPr/>
          </a:p>
          <a:p>
            <a:r>
              <a:rPr lang="en-GB" sz="2200">
                <a:latin typeface="Liberation Mono;Cumberland AMT;Cumberland;Courier New;Cousine;Nimbus Mono L;DejaVu Sans Mono;Courier;Lucida Sans Typewriter;Lucida Typewriter;Monaco;Monospaced"/>
              </a:rPr>
              <a:t>[1, 3, 5]</a:t>
            </a:r>
            <a:endParaRPr/>
          </a:p>
          <a:p>
            <a:r>
              <a:rPr lang="en-GB" sz="2200">
                <a:latin typeface="Liberation Mono;Cumberland AMT;Cumberland;Courier New;Cousine;Nimbus Mono L;DejaVu Sans Mono;Courier;Lucida Sans Typewriter;Lucida Typewriter;Monaco;Monospaced"/>
              </a:rPr>
              <a:t>&gt;&gt;&gt; odd.append(7)</a:t>
            </a:r>
            <a:endParaRPr/>
          </a:p>
          <a:p>
            <a:r>
              <a:rPr lang="en-GB" sz="2200">
                <a:latin typeface="Liberation Mono;Cumberland AMT;Cumberland;Courier New;Cousine;Nimbus Mono L;DejaVu Sans Mono;Courier;Lucida Sans Typewriter;Lucida Typewriter;Monaco;Monospaced"/>
              </a:rPr>
              <a:t>&gt;&gt;&gt; odd</a:t>
            </a:r>
            <a:endParaRPr/>
          </a:p>
          <a:p>
            <a:endParaRPr/>
          </a:p>
          <a:p>
            <a:r>
              <a:rPr lang="en-GB" sz="2200">
                <a:latin typeface="Liberation Mono;Cumberland AMT;Cumberland;Courier New;Cousine;Nimbus Mono L;DejaVu Sans Mono;Courier;Lucida Sans Typewriter;Lucida Typewriter;Monaco;Monospaced"/>
              </a:rPr>
              <a:t>[1, 3, 5, 7]</a:t>
            </a:r>
            <a:endParaRPr/>
          </a:p>
          <a:p>
            <a:r>
              <a:rPr lang="en-GB" sz="2200">
                <a:latin typeface="Liberation Mono;Cumberland AMT;Cumberland;Courier New;Cousine;Nimbus Mono L;DejaVu Sans Mono;Courier;Lucida Sans Typewriter;Lucida Typewriter;Monaco;Monospaced"/>
              </a:rPr>
              <a:t>&gt;&gt;&gt; odd.extend([9, 11, 13])</a:t>
            </a:r>
            <a:endParaRPr/>
          </a:p>
          <a:p>
            <a:r>
              <a:rPr lang="en-GB" sz="2200">
                <a:latin typeface="Liberation Mono;Cumberland AMT;Cumberland;Courier New;Cousine;Nimbus Mono L;DejaVu Sans Mono;Courier;Lucida Sans Typewriter;Lucida Typewriter;Monaco;Monospaced"/>
              </a:rPr>
              <a:t>&gt;&gt;&gt; odd</a:t>
            </a:r>
            <a:endParaRPr/>
          </a:p>
          <a:p>
            <a:r>
              <a:rPr lang="en-GB" sz="2200">
                <a:latin typeface="Liberation Mono;Cumberland AMT;Cumberland;Courier New;Cousine;Nimbus Mono L;DejaVu Sans Mono;Courier;Lucida Sans Typewriter;Lucida Typewriter;Monaco;Monospaced"/>
              </a:rPr>
              <a:t>[1, 3, 5, 7, 9, 11, 13]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72360" y="96120"/>
            <a:ext cx="9679680" cy="7653960"/>
          </a:xfrm>
          <a:prstGeom prst="rect">
            <a:avLst/>
          </a:prstGeom>
          <a:noFill/>
          <a:ln>
            <a:noFill/>
          </a:ln>
        </p:spPr>
        <p:txBody>
          <a:bodyPr lIns="90000" tIns="45000" rIns="90000" bIns="45000"/>
          <a:lstStyle/>
          <a:p>
            <a:r>
              <a:rPr lang="en-GB">
                <a:latin typeface="Arial"/>
              </a:rPr>
              <a:t>We can also use + operator to combine two lists. This is also called concatenation. </a:t>
            </a:r>
            <a:endParaRPr/>
          </a:p>
          <a:p>
            <a:r>
              <a:rPr lang="en-GB">
                <a:latin typeface="Arial"/>
              </a:rPr>
              <a:t>The * operator repeats a list for the given number of times.</a:t>
            </a:r>
            <a:endParaRPr/>
          </a:p>
          <a:p>
            <a:r>
              <a:rPr lang="en-GB">
                <a:latin typeface="Liberation Mono;Cumberland AMT;Cumberland;Courier New;Cousine;Nimbus Mono L;DejaVu Sans Mono;Courier;Lucida Sans Typewriter;Lucida Typewriter;Monaco;Monospaced"/>
              </a:rPr>
              <a:t>&gt;&gt;&gt; odd</a:t>
            </a:r>
            <a:endParaRPr/>
          </a:p>
          <a:p>
            <a:r>
              <a:rPr lang="en-GB">
                <a:latin typeface="Liberation Mono;Cumberland AMT;Cumberland;Courier New;Cousine;Nimbus Mono L;DejaVu Sans Mono;Courier;Lucida Sans Typewriter;Lucida Typewriter;Monaco;Monospaced"/>
              </a:rPr>
              <a:t>[1, 3, 5]</a:t>
            </a:r>
            <a:endParaRPr/>
          </a:p>
          <a:p>
            <a:r>
              <a:rPr lang="en-GB">
                <a:latin typeface="Liberation Mono;Cumberland AMT;Cumberland;Courier New;Cousine;Nimbus Mono L;DejaVu Sans Mono;Courier;Lucida Sans Typewriter;Lucida Typewriter;Monaco;Monospaced"/>
              </a:rPr>
              <a:t>&gt;&gt;&gt; odd + [9, 7, 5]</a:t>
            </a:r>
            <a:endParaRPr/>
          </a:p>
          <a:p>
            <a:r>
              <a:rPr lang="en-GB">
                <a:latin typeface="Liberation Mono;Cumberland AMT;Cumberland;Courier New;Cousine;Nimbus Mono L;DejaVu Sans Mono;Courier;Lucida Sans Typewriter;Lucida Typewriter;Monaco;Monospaced"/>
              </a:rPr>
              <a:t>[1, 3, 5, 9, 7, 5]</a:t>
            </a:r>
            <a:endParaRPr/>
          </a:p>
          <a:p>
            <a:r>
              <a:rPr lang="en-GB">
                <a:latin typeface="Liberation Mono;Cumberland AMT;Cumberland;Courier New;Cousine;Nimbus Mono L;DejaVu Sans Mono;Courier;Lucida Sans Typewriter;Lucida Typewriter;Monaco;Monospaced"/>
              </a:rPr>
              <a:t>&gt;&gt;&gt; ["re"] * 3</a:t>
            </a:r>
            <a:endParaRPr/>
          </a:p>
          <a:p>
            <a:r>
              <a:rPr lang="en-GB">
                <a:latin typeface="Liberation Mono;Cumberland AMT;Cumberland;Courier New;Cousine;Nimbus Mono L;DejaVu Sans Mono;Courier;Lucida Sans Typewriter;Lucida Typewriter;Monaco;Monospaced"/>
              </a:rPr>
              <a:t>['re', 're', 're'] </a:t>
            </a:r>
            <a:endParaRPr/>
          </a:p>
          <a:p>
            <a:endParaRPr/>
          </a:p>
          <a:p>
            <a:r>
              <a:rPr lang="en-GB">
                <a:latin typeface="Liberation Mono;Cumberland AMT;Cumberland;Courier New;Cousine;Nimbus Mono L;DejaVu Sans Mono;Courier;Lucida Sans Typewriter;Lucida Typewriter;Monaco;Monospaced"/>
              </a:rPr>
              <a:t>Furthermore, we can insert one item at a desired location by using the method </a:t>
            </a:r>
            <a:r>
              <a:rPr lang="en-GB" b="1">
                <a:latin typeface="Liberation Mono;Cumberland AMT;Cumberland;Courier New;Cousine;Nimbus Mono L;DejaVu Sans Mono;Courier;Lucida Sans Typewriter;Lucida Typewriter;Monaco;Monospaced"/>
              </a:rPr>
              <a:t>insert()</a:t>
            </a:r>
            <a:r>
              <a:rPr lang="en-GB">
                <a:latin typeface="Liberation Mono;Cumberland AMT;Cumberland;Courier New;Cousine;Nimbus Mono L;DejaVu Sans Mono;Courier;Lucida Sans Typewriter;Lucida Typewriter;Monaco;Monospaced"/>
              </a:rPr>
              <a:t> or insert multiple items by squeezing it into an empty slice of a list.</a:t>
            </a:r>
            <a:endParaRPr/>
          </a:p>
          <a:p>
            <a:endParaRPr/>
          </a:p>
          <a:p>
            <a:r>
              <a:rPr lang="en-GB">
                <a:latin typeface="Liberation Mono;Cumberland AMT;Cumberland;Courier New;Cousine;Nimbus Mono L;DejaVu Sans Mono;Courier;Lucida Sans Typewriter;Lucida Typewriter;Monaco;Monospaced"/>
              </a:rPr>
              <a:t>&gt;&gt;&gt; odd</a:t>
            </a:r>
            <a:endParaRPr/>
          </a:p>
          <a:p>
            <a:r>
              <a:rPr lang="en-GB">
                <a:latin typeface="Liberation Mono;Cumberland AMT;Cumberland;Courier New;Cousine;Nimbus Mono L;DejaVu Sans Mono;Courier;Lucida Sans Typewriter;Lucida Typewriter;Monaco;Monospaced"/>
              </a:rPr>
              <a:t>[1, 9]</a:t>
            </a:r>
            <a:endParaRPr/>
          </a:p>
          <a:p>
            <a:endParaRPr/>
          </a:p>
          <a:p>
            <a:r>
              <a:rPr lang="en-GB">
                <a:latin typeface="Liberation Mono;Cumberland AMT;Cumberland;Courier New;Cousine;Nimbus Mono L;DejaVu Sans Mono;Courier;Lucida Sans Typewriter;Lucida Typewriter;Monaco;Monospaced"/>
              </a:rPr>
              <a:t>&gt;&gt;&gt; odd.insert(1,3)</a:t>
            </a:r>
            <a:endParaRPr/>
          </a:p>
          <a:p>
            <a:r>
              <a:rPr lang="en-GB">
                <a:latin typeface="Liberation Mono;Cumberland AMT;Cumberland;Courier New;Cousine;Nimbus Mono L;DejaVu Sans Mono;Courier;Lucida Sans Typewriter;Lucida Typewriter;Monaco;Monospaced"/>
              </a:rPr>
              <a:t>&gt;&gt;&gt; odd</a:t>
            </a:r>
            <a:endParaRPr/>
          </a:p>
          <a:p>
            <a:r>
              <a:rPr lang="en-GB">
                <a:latin typeface="Liberation Mono;Cumberland AMT;Cumberland;Courier New;Cousine;Nimbus Mono L;DejaVu Sans Mono;Courier;Lucida Sans Typewriter;Lucida Typewriter;Monaco;Monospaced"/>
              </a:rPr>
              <a:t>[1, 3, 9]</a:t>
            </a:r>
            <a:endParaRPr/>
          </a:p>
          <a:p>
            <a:endParaRPr/>
          </a:p>
          <a:p>
            <a:r>
              <a:rPr lang="en-GB">
                <a:latin typeface="Liberation Mono;Cumberland AMT;Cumberland;Courier New;Cousine;Nimbus Mono L;DejaVu Sans Mono;Courier;Lucida Sans Typewriter;Lucida Typewriter;Monaco;Monospaced"/>
              </a:rPr>
              <a:t>&gt;&gt;&gt; odd[2:2] = [5, 7]  --- just inserting </a:t>
            </a:r>
            <a:endParaRPr/>
          </a:p>
          <a:p>
            <a:r>
              <a:rPr lang="en-GB">
                <a:latin typeface="Liberation Mono;Cumberland AMT;Cumberland;Courier New;Cousine;Nimbus Mono L;DejaVu Sans Mono;Courier;Lucida Sans Typewriter;Lucida Typewriter;Monaco;Monospaced"/>
              </a:rPr>
              <a:t>&gt;&gt;&gt; odd</a:t>
            </a:r>
            <a:endParaRPr/>
          </a:p>
          <a:p>
            <a:r>
              <a:rPr lang="en-GB">
                <a:latin typeface="Liberation Mono;Cumberland AMT;Cumberland;Courier New;Cousine;Nimbus Mono L;DejaVu Sans Mono;Courier;Lucida Sans Typewriter;Lucida Typewriter;Monaco;Monospaced"/>
              </a:rPr>
              <a:t>[1, 3, 5, 7, 9]</a:t>
            </a:r>
            <a:endParaRPr/>
          </a:p>
          <a:p>
            <a:endParaRPr/>
          </a:p>
          <a:p>
            <a:r>
              <a:rPr lang="en-GB">
                <a:latin typeface="Liberation Mono;Cumberland AMT;Cumberland;Courier New;Cousine;Nimbus Mono L;DejaVu Sans Mono;Courier;Lucida Sans Typewriter;Lucida Typewriter;Monaco;Monospaced"/>
              </a:rPr>
              <a:t>&gt;&gt;&gt;odd[3:4]=[1,2,3,4,5]  ---- inserting with replacement </a:t>
            </a:r>
            <a:endParaRPr/>
          </a:p>
          <a:p>
            <a:r>
              <a:rPr lang="en-GB">
                <a:latin typeface="Liberation Mono;Cumberland AMT;Cumberland;Courier New;Cousine;Nimbus Mono L;DejaVu Sans Mono;Courier;Lucida Sans Typewriter;Lucida Typewriter;Monaco;Monospaced"/>
              </a:rPr>
              <a:t>&gt;&gt;&gt; odd</a:t>
            </a:r>
            <a:endParaRPr/>
          </a:p>
          <a:p>
            <a:r>
              <a:rPr lang="en-GB">
                <a:latin typeface="Liberation Mono;Cumberland AMT;Cumberland;Courier New;Cousine;Nimbus Mono L;DejaVu Sans Mono;Courier;Lucida Sans Typewriter;Lucida Typewriter;Monaco;Monospaced"/>
              </a:rPr>
              <a:t>[1, 3, 7, 1, 2, 3, 4, 5, 9]</a:t>
            </a:r>
            <a:endParaRPr/>
          </a:p>
          <a:p>
            <a:endParaRPr/>
          </a:p>
          <a:p>
            <a:r>
              <a:rPr lang="en-GB">
                <a:latin typeface="Liberation Mono;Cumberland AMT;Cumberland;Courier New;Cousine;Nimbus Mono L;DejaVu Sans Mono;Courier;Lucida Sans Typewriter;Lucida Typewriter;Monaco;Monospaced"/>
              </a:rPr>
              <a:t>  </a:t>
            </a:r>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1689</Words>
  <PresentationFormat>Custom</PresentationFormat>
  <Paragraphs>249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List Comprehensions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Ramesh</cp:lastModifiedBy>
  <cp:revision>3</cp:revision>
  <dcterms:modified xsi:type="dcterms:W3CDTF">2016-09-02T17:32:02Z</dcterms:modified>
</cp:coreProperties>
</file>