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326" r:id="rId38"/>
    <p:sldId id="293" r:id="rId39"/>
    <p:sldId id="294" r:id="rId40"/>
    <p:sldId id="295" r:id="rId41"/>
    <p:sldId id="327"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F536BD-AAC0-458C-8B98-46017034A9BD}"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E7E4-1414-47C3-8828-0DEF3F3A49A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F536BD-AAC0-458C-8B98-46017034A9BD}"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E7E4-1414-47C3-8828-0DEF3F3A49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F536BD-AAC0-458C-8B98-46017034A9BD}"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E7E4-1414-47C3-8828-0DEF3F3A49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F536BD-AAC0-458C-8B98-46017034A9BD}"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E7E4-1414-47C3-8828-0DEF3F3A49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F536BD-AAC0-458C-8B98-46017034A9BD}"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E7E4-1414-47C3-8828-0DEF3F3A49A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F536BD-AAC0-458C-8B98-46017034A9BD}"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8E7E4-1414-47C3-8828-0DEF3F3A49A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F536BD-AAC0-458C-8B98-46017034A9BD}" type="datetimeFigureOut">
              <a:rPr lang="en-US" smtClean="0"/>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8E7E4-1414-47C3-8828-0DEF3F3A49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F536BD-AAC0-458C-8B98-46017034A9BD}" type="datetimeFigureOut">
              <a:rPr lang="en-US" smtClean="0"/>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8E7E4-1414-47C3-8828-0DEF3F3A49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536BD-AAC0-458C-8B98-46017034A9BD}" type="datetimeFigureOut">
              <a:rPr lang="en-US" smtClean="0"/>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8E7E4-1414-47C3-8828-0DEF3F3A49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F536BD-AAC0-458C-8B98-46017034A9BD}"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8E7E4-1414-47C3-8828-0DEF3F3A49A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F536BD-AAC0-458C-8B98-46017034A9BD}"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8E7E4-1414-47C3-8828-0DEF3F3A49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536BD-AAC0-458C-8B98-46017034A9BD}" type="datetimeFigureOut">
              <a:rPr lang="en-US" smtClean="0"/>
              <a:t>11/5/2015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8E7E4-1414-47C3-8828-0DEF3F3A49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CLASS DESIGN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400" i="1" dirty="0" smtClean="0">
                <a:solidFill>
                  <a:schemeClr val="accent2"/>
                </a:solidFill>
              </a:rPr>
              <a:t>Mechanism Layers</a:t>
            </a:r>
          </a:p>
          <a:p>
            <a:pPr>
              <a:buNone/>
            </a:pPr>
            <a:r>
              <a:rPr lang="en-US" sz="2400" dirty="0" smtClean="0"/>
              <a:t>Mechanism recursion means building the system out of layers of needed support mechanisms. In providing </a:t>
            </a:r>
            <a:r>
              <a:rPr lang="en-US" sz="2400" i="1" dirty="0" smtClean="0"/>
              <a:t>functionality, various mechanisms are needed to store information, sequence control, coordinate objects, transmit information, perform computations, and provide other kinds of computing infrastructure</a:t>
            </a:r>
            <a:r>
              <a:rPr lang="en-US" sz="2400" dirty="0" smtClean="0"/>
              <a:t>. </a:t>
            </a:r>
          </a:p>
          <a:p>
            <a:pPr>
              <a:buNone/>
            </a:pPr>
            <a:r>
              <a:rPr lang="en-US" sz="2400" dirty="0" smtClean="0"/>
              <a:t>ATM Ex: There is a need for both communications and distribution infrastructure. The bank and ATM computers are at different locations and must quickly and efficiently communicate each other.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600" i="1" dirty="0" smtClean="0">
                <a:solidFill>
                  <a:schemeClr val="accent2"/>
                </a:solidFill>
              </a:rPr>
              <a:t>Refactoring:</a:t>
            </a:r>
          </a:p>
          <a:p>
            <a:pPr>
              <a:buNone/>
            </a:pPr>
            <a:endParaRPr lang="en-US" sz="2600" dirty="0" smtClean="0"/>
          </a:p>
          <a:p>
            <a:r>
              <a:rPr lang="en-US" sz="2600" dirty="0" smtClean="0"/>
              <a:t>The initial design of a set of operations will contain inconsistencies, redundancies, and inefficiencies. This is natural, because it is impossible to get a large design correct in one pass.</a:t>
            </a:r>
          </a:p>
          <a:p>
            <a:pPr>
              <a:buNone/>
            </a:pPr>
            <a:r>
              <a:rPr lang="en-US" sz="2600" i="1" dirty="0" smtClean="0"/>
              <a:t>refactoring </a:t>
            </a:r>
            <a:r>
              <a:rPr lang="en-US" sz="2600" i="1" u="sng" dirty="0" smtClean="0"/>
              <a:t>as changes to the internal structure of software to improve its design without altering its external functionality</a:t>
            </a:r>
            <a:r>
              <a:rPr lang="en-US" sz="2600" dirty="0" smtClean="0"/>
              <a:t>.</a:t>
            </a:r>
          </a:p>
          <a:p>
            <a:pPr>
              <a:buNone/>
            </a:pPr>
            <a:r>
              <a:rPr lang="en-US" sz="2600" dirty="0" smtClean="0"/>
              <a:t> It means that one should step back, look across many different classes and operations, and reorganize them to support further development better.</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Autofit/>
          </a:bodyPr>
          <a:lstStyle/>
          <a:p>
            <a:pPr>
              <a:buNone/>
            </a:pPr>
            <a:r>
              <a:rPr lang="en-US" sz="2000" b="1" dirty="0" smtClean="0"/>
              <a:t>Design Optimization:</a:t>
            </a:r>
            <a:endParaRPr lang="en-US" sz="2000" dirty="0" smtClean="0"/>
          </a:p>
          <a:p>
            <a:pPr>
              <a:buNone/>
            </a:pPr>
            <a:r>
              <a:rPr lang="en-US" sz="2000" dirty="0" smtClean="0"/>
              <a:t>A good way to design a system is to first get the logic correct and then optimize it. That is because it is difficult to optimize a design at the same time of its </a:t>
            </a:r>
            <a:r>
              <a:rPr lang="en-US" sz="2000" dirty="0" smtClean="0"/>
              <a:t>creation.</a:t>
            </a:r>
          </a:p>
          <a:p>
            <a:pPr>
              <a:buNone/>
            </a:pPr>
            <a:r>
              <a:rPr lang="en-US" sz="2000" i="1" u="sng" dirty="0" smtClean="0"/>
              <a:t>Tasks </a:t>
            </a:r>
            <a:r>
              <a:rPr lang="en-US" sz="2000" i="1" u="sng" dirty="0" smtClean="0"/>
              <a:t>involved in design optimization:</a:t>
            </a:r>
            <a:endParaRPr lang="en-US" sz="2000" dirty="0" smtClean="0"/>
          </a:p>
          <a:p>
            <a:r>
              <a:rPr lang="en-US" sz="2000" b="1" dirty="0" smtClean="0"/>
              <a:t>Provide efficient access paths: [By adding Redundant Association</a:t>
            </a:r>
            <a:r>
              <a:rPr lang="en-US" sz="2000" b="1" dirty="0" smtClean="0"/>
              <a:t>]</a:t>
            </a:r>
          </a:p>
          <a:p>
            <a:endParaRPr lang="en-US" sz="2000" b="1" dirty="0"/>
          </a:p>
          <a:p>
            <a:endParaRPr lang="en-US" sz="2000" b="1" dirty="0" smtClean="0"/>
          </a:p>
          <a:p>
            <a:endParaRPr lang="en-US" sz="2000" b="1" dirty="0"/>
          </a:p>
          <a:p>
            <a:endParaRPr lang="en-US" sz="2000" b="1" dirty="0" smtClean="0"/>
          </a:p>
          <a:p>
            <a:r>
              <a:rPr lang="en-US" sz="2000" dirty="0" smtClean="0"/>
              <a:t>Consider </a:t>
            </a:r>
            <a:r>
              <a:rPr lang="en-US" sz="2000" dirty="0"/>
              <a:t>the design of a company's employee skills database. Figure shows a portion of the analysis class model. The operation </a:t>
            </a:r>
            <a:r>
              <a:rPr lang="en-US" sz="2000" i="1" dirty="0" err="1"/>
              <a:t>Company.findSkill</a:t>
            </a:r>
            <a:r>
              <a:rPr lang="en-US" sz="2000" i="1" dirty="0"/>
              <a:t>( ) </a:t>
            </a:r>
            <a:r>
              <a:rPr lang="en-US" sz="2000" dirty="0"/>
              <a:t>returns a set of persons in the company with a given skill. E.g. an application might need all the employees who speak Japanese. For this example, suppose that the company has 1000 employees, each of whom has 10 skills on average. A simple nested loop would traverse </a:t>
            </a:r>
            <a:r>
              <a:rPr lang="en-US" sz="2000" i="1" dirty="0"/>
              <a:t>Employs </a:t>
            </a:r>
            <a:r>
              <a:rPr lang="en-US" sz="2000" dirty="0"/>
              <a:t>1000 times and </a:t>
            </a:r>
            <a:r>
              <a:rPr lang="en-US" sz="2000" i="1" dirty="0" err="1"/>
              <a:t>HasSkill</a:t>
            </a:r>
            <a:r>
              <a:rPr lang="en-US" sz="2000" i="1" dirty="0"/>
              <a:t> </a:t>
            </a:r>
            <a:r>
              <a:rPr lang="en-US" sz="2000" dirty="0"/>
              <a:t>10,000 times. If only 5 employees actually speak Japanese, then the test-to-hit ratio is 2000.</a:t>
            </a:r>
          </a:p>
          <a:p>
            <a:endParaRPr lang="en-US" sz="2000" dirty="0" smtClean="0"/>
          </a:p>
          <a:p>
            <a:pPr>
              <a:buNone/>
            </a:pPr>
            <a:endParaRPr lang="en-US" sz="2000" dirty="0"/>
          </a:p>
        </p:txBody>
      </p:sp>
      <p:pic>
        <p:nvPicPr>
          <p:cNvPr id="4" name="Picture 3"/>
          <p:cNvPicPr/>
          <p:nvPr/>
        </p:nvPicPr>
        <p:blipFill>
          <a:blip r:embed="rId2"/>
          <a:srcRect/>
          <a:stretch>
            <a:fillRect/>
          </a:stretch>
        </p:blipFill>
        <p:spPr bwMode="auto">
          <a:xfrm>
            <a:off x="1447800" y="2590800"/>
            <a:ext cx="57150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sz="2400" dirty="0"/>
              <a:t>E.g. Following figure adds the derived association </a:t>
            </a:r>
            <a:r>
              <a:rPr lang="en-US" sz="2400" i="1" dirty="0" err="1"/>
              <a:t>SpeaksLanguage</a:t>
            </a:r>
            <a:r>
              <a:rPr lang="en-US" sz="2400" i="1" dirty="0"/>
              <a:t> </a:t>
            </a:r>
            <a:r>
              <a:rPr lang="en-US" sz="2400" dirty="0"/>
              <a:t>from </a:t>
            </a:r>
            <a:r>
              <a:rPr lang="en-US" sz="2400" i="1" dirty="0"/>
              <a:t>Company </a:t>
            </a:r>
            <a:r>
              <a:rPr lang="en-US" sz="2400" dirty="0"/>
              <a:t>to </a:t>
            </a:r>
            <a:r>
              <a:rPr lang="en-US" sz="2400" i="1" dirty="0"/>
              <a:t>Person, </a:t>
            </a:r>
            <a:r>
              <a:rPr lang="en-US" sz="2400" dirty="0"/>
              <a:t>where the qualifier is the language spoken. </a:t>
            </a:r>
          </a:p>
          <a:p>
            <a:pPr>
              <a:buNone/>
            </a:pPr>
            <a:endParaRPr lang="en-US" dirty="0"/>
          </a:p>
        </p:txBody>
      </p:sp>
      <p:pic>
        <p:nvPicPr>
          <p:cNvPr id="4" name="Picture 3"/>
          <p:cNvPicPr/>
          <p:nvPr/>
        </p:nvPicPr>
        <p:blipFill>
          <a:blip r:embed="rId2"/>
          <a:srcRect/>
          <a:stretch>
            <a:fillRect/>
          </a:stretch>
        </p:blipFill>
        <p:spPr bwMode="auto">
          <a:xfrm>
            <a:off x="1905000" y="1981200"/>
            <a:ext cx="4876800" cy="2438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endParaRPr lang="en-US" sz="2400" b="1" dirty="0" smtClean="0"/>
          </a:p>
          <a:p>
            <a:pPr>
              <a:buNone/>
            </a:pPr>
            <a:endParaRPr lang="en-US" sz="2400" b="1" dirty="0"/>
          </a:p>
          <a:p>
            <a:pPr>
              <a:buNone/>
            </a:pPr>
            <a:r>
              <a:rPr lang="en-US" sz="2400" b="1" dirty="0" smtClean="0"/>
              <a:t>Rearrange </a:t>
            </a:r>
            <a:r>
              <a:rPr lang="en-US" sz="2400" b="1" dirty="0"/>
              <a:t>the computation for greater </a:t>
            </a:r>
            <a:r>
              <a:rPr lang="en-US" sz="2400" b="1" dirty="0" smtClean="0"/>
              <a:t>efficiency</a:t>
            </a:r>
          </a:p>
          <a:p>
            <a:pPr>
              <a:buNone/>
            </a:pPr>
            <a:endParaRPr lang="en-US" sz="2400" b="1" dirty="0"/>
          </a:p>
          <a:p>
            <a:pPr>
              <a:buNone/>
            </a:pPr>
            <a:endParaRPr lang="en-US" sz="2400" dirty="0"/>
          </a:p>
          <a:p>
            <a:r>
              <a:rPr lang="en-US" sz="2400" dirty="0"/>
              <a:t>After adjusting the structure of the class model to optimize frequent traversals, the next thing to optimize is the algorithm itself. One key to algorithm optimization is to </a:t>
            </a:r>
            <a:r>
              <a:rPr lang="en-US" sz="2400" u="sng" dirty="0"/>
              <a:t>eliminate dead paths</a:t>
            </a:r>
            <a:r>
              <a:rPr lang="en-US" sz="2400" dirty="0"/>
              <a:t> as early as possible. </a:t>
            </a:r>
          </a:p>
          <a:p>
            <a:pPr>
              <a:buNone/>
            </a:pP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62500" lnSpcReduction="20000"/>
          </a:bodyPr>
          <a:lstStyle/>
          <a:p>
            <a:pPr>
              <a:buNone/>
            </a:pPr>
            <a:r>
              <a:rPr lang="en-US" b="1" dirty="0"/>
              <a:t>Save intermediate results (derived values) to avoid re-computation.</a:t>
            </a:r>
            <a:endParaRPr lang="en-US" dirty="0"/>
          </a:p>
          <a:p>
            <a:r>
              <a:rPr lang="en-US" dirty="0"/>
              <a:t>Sometimes it is helpful to define new classes to cache derived attributes and avoid re-computation. Cache must be updated if any of the objects on which it depends are changed.</a:t>
            </a:r>
          </a:p>
          <a:p>
            <a:pPr>
              <a:buNone/>
            </a:pPr>
            <a:r>
              <a:rPr lang="en-US" i="1" u="sng" dirty="0">
                <a:solidFill>
                  <a:schemeClr val="accent2"/>
                </a:solidFill>
              </a:rPr>
              <a:t>Three ways to handle updates</a:t>
            </a:r>
            <a:r>
              <a:rPr lang="en-US" dirty="0">
                <a:solidFill>
                  <a:schemeClr val="accent2"/>
                </a:solidFill>
              </a:rPr>
              <a:t>:</a:t>
            </a:r>
          </a:p>
          <a:p>
            <a:pPr lvl="0">
              <a:buNone/>
            </a:pPr>
            <a:r>
              <a:rPr lang="en-US" i="1" u="sng" dirty="0" smtClean="0"/>
              <a:t>Explicit </a:t>
            </a:r>
            <a:r>
              <a:rPr lang="en-US" i="1" u="sng" dirty="0"/>
              <a:t>update</a:t>
            </a:r>
            <a:r>
              <a:rPr lang="en-US" dirty="0"/>
              <a:t>: The designer inserts code into the update operation of source attributes to explicitly update the derived attributes that depend on it.</a:t>
            </a:r>
          </a:p>
          <a:p>
            <a:pPr lvl="0">
              <a:buNone/>
            </a:pPr>
            <a:r>
              <a:rPr lang="en-US" i="1" u="sng" dirty="0"/>
              <a:t>Periodic re-computation:</a:t>
            </a:r>
            <a:r>
              <a:rPr lang="en-US" dirty="0"/>
              <a:t> Applications often update values in bunches. All the derived attributes could be re-computed periodically, instead of after each source change. Periodic re-computation is simpler than explicit update and less prone to bugs. On the other hand, if the data changes incrementally a few objects at a time, full re-computation can be inefficient.</a:t>
            </a:r>
          </a:p>
          <a:p>
            <a:pPr lvl="0">
              <a:buNone/>
            </a:pPr>
            <a:r>
              <a:rPr lang="en-US" i="1" u="sng" dirty="0"/>
              <a:t>Active values:</a:t>
            </a:r>
            <a:r>
              <a:rPr lang="en-US" dirty="0"/>
              <a:t> An </a:t>
            </a:r>
            <a:r>
              <a:rPr lang="en-US" i="1" dirty="0"/>
              <a:t>active value </a:t>
            </a:r>
            <a:r>
              <a:rPr lang="en-US" dirty="0"/>
              <a:t>is a value that is automatically kept consistent with its source values. A special registration mechanism records the dependency of derived attributes on source attributes. The mechanism monitors the values of source attributes and updates the values of the derived attributes whenever there is a change. Some programming languages provide active values.</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400" b="1" dirty="0"/>
              <a:t>Reification of Behavior</a:t>
            </a:r>
            <a:r>
              <a:rPr lang="en-US" sz="2400" b="1" dirty="0" smtClean="0"/>
              <a:t>:</a:t>
            </a:r>
          </a:p>
          <a:p>
            <a:pPr>
              <a:buNone/>
            </a:pPr>
            <a:endParaRPr lang="en-US" sz="2400" dirty="0"/>
          </a:p>
          <a:p>
            <a:r>
              <a:rPr lang="en-US" sz="2400" i="1" u="sng" dirty="0"/>
              <a:t>Behavior is reified</a:t>
            </a:r>
            <a:r>
              <a:rPr lang="en-US" sz="2400" dirty="0"/>
              <a:t> by </a:t>
            </a:r>
            <a:r>
              <a:rPr lang="en-US" sz="2400" i="1" u="sng" dirty="0"/>
              <a:t>encoding</a:t>
            </a:r>
            <a:r>
              <a:rPr lang="en-US" sz="2400" dirty="0"/>
              <a:t> it into an object and </a:t>
            </a:r>
            <a:r>
              <a:rPr lang="en-US" sz="2400" i="1" u="sng" dirty="0"/>
              <a:t>decoding</a:t>
            </a:r>
            <a:r>
              <a:rPr lang="en-US" sz="2400" dirty="0"/>
              <a:t> it when it is run. </a:t>
            </a:r>
          </a:p>
          <a:p>
            <a:r>
              <a:rPr lang="en-US" sz="2400" i="1" dirty="0"/>
              <a:t>Reification </a:t>
            </a:r>
            <a:r>
              <a:rPr lang="en-US" sz="2400" dirty="0"/>
              <a:t>is the </a:t>
            </a:r>
            <a:r>
              <a:rPr lang="en-US" sz="2400" i="1" u="sng" dirty="0"/>
              <a:t>promotion of something that is not an object into an object</a:t>
            </a:r>
            <a:r>
              <a:rPr lang="en-US" sz="2400" dirty="0"/>
              <a:t>. Behavior usually meets this description. If behavior is reified then it can be stored, passed to other operations, and transformed. Reification adds complexity but can dramatically expand the flexibility of a system.</a:t>
            </a:r>
          </a:p>
          <a:p>
            <a:pPr>
              <a:buNone/>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buNone/>
            </a:pPr>
            <a:r>
              <a:rPr lang="en-US" sz="2400" b="1" dirty="0"/>
              <a:t>Adjustment of Inheritance</a:t>
            </a:r>
            <a:endParaRPr lang="en-US" sz="2400" dirty="0"/>
          </a:p>
          <a:p>
            <a:pPr>
              <a:buNone/>
            </a:pPr>
            <a:r>
              <a:rPr lang="en-US" sz="2400" dirty="0"/>
              <a:t>As class design progresses, definitions of classes and operations are often adjusted to increase inheritance-by performing the following steps.</a:t>
            </a:r>
          </a:p>
          <a:p>
            <a:pPr lvl="0"/>
            <a:r>
              <a:rPr lang="en-US" sz="2400" b="1" dirty="0"/>
              <a:t>Rearrange classes and operations to increase inheritance</a:t>
            </a:r>
            <a:r>
              <a:rPr lang="en-US" sz="2400" b="1" dirty="0" smtClean="0"/>
              <a:t>.</a:t>
            </a:r>
          </a:p>
          <a:p>
            <a:pPr>
              <a:buNone/>
            </a:pPr>
            <a:r>
              <a:rPr lang="en-US" sz="2400" i="1" u="sng" dirty="0"/>
              <a:t>Following kinds of adjustments</a:t>
            </a:r>
            <a:r>
              <a:rPr lang="en-US" sz="2400" dirty="0"/>
              <a:t> can be used to increase the chance of inheritance.</a:t>
            </a:r>
          </a:p>
          <a:p>
            <a:pPr>
              <a:buFont typeface="Wingdings" pitchFamily="2" charset="2"/>
              <a:buChar char="q"/>
            </a:pPr>
            <a:r>
              <a:rPr lang="en-US" sz="2400" i="1" u="sng" dirty="0"/>
              <a:t>Operations with optional arguments</a:t>
            </a:r>
            <a:r>
              <a:rPr lang="en-US" sz="2400" dirty="0"/>
              <a:t>:</a:t>
            </a:r>
          </a:p>
          <a:p>
            <a:pPr>
              <a:buFont typeface="Wingdings" pitchFamily="2" charset="2"/>
              <a:buChar char="q"/>
            </a:pPr>
            <a:r>
              <a:rPr lang="en-US" sz="2400" i="1" u="sng" dirty="0"/>
              <a:t>Operations that are special cases:</a:t>
            </a:r>
            <a:r>
              <a:rPr lang="en-US" sz="2400" dirty="0"/>
              <a:t> </a:t>
            </a:r>
          </a:p>
          <a:p>
            <a:pPr>
              <a:buFont typeface="Wingdings" pitchFamily="2" charset="2"/>
              <a:buChar char="q"/>
            </a:pPr>
            <a:r>
              <a:rPr lang="en-US" sz="2400" i="1" u="sng" dirty="0"/>
              <a:t>Inconsistent names</a:t>
            </a:r>
            <a:r>
              <a:rPr lang="en-US" sz="2400" dirty="0"/>
              <a:t>: </a:t>
            </a:r>
          </a:p>
          <a:p>
            <a:pPr>
              <a:buFont typeface="Wingdings" pitchFamily="2" charset="2"/>
              <a:buChar char="q"/>
            </a:pPr>
            <a:r>
              <a:rPr lang="en-US" sz="2400" i="1" u="sng" dirty="0"/>
              <a:t>Irrelevant operations</a:t>
            </a:r>
            <a:r>
              <a:rPr lang="en-US" sz="2400" dirty="0"/>
              <a:t>: </a:t>
            </a:r>
            <a:endParaRPr lang="en-US" sz="2400" b="1" dirty="0" smtClean="0"/>
          </a:p>
          <a:p>
            <a:r>
              <a:rPr lang="en-US" sz="2400" b="1" dirty="0"/>
              <a:t>Abstract common behavior out of groups of classes</a:t>
            </a:r>
            <a:r>
              <a:rPr lang="en-US" sz="2400" b="1" dirty="0" smtClean="0"/>
              <a:t>.</a:t>
            </a:r>
          </a:p>
          <a:p>
            <a:pPr lvl="0"/>
            <a:r>
              <a:rPr lang="en-US" sz="2400" b="1" dirty="0"/>
              <a:t>Use delegation to share behavior when inheritance is semantically invalid.</a:t>
            </a:r>
            <a:endParaRPr lang="en-US" sz="2400" dirty="0"/>
          </a:p>
          <a:p>
            <a:endParaRPr lang="en-US" sz="2400" dirty="0"/>
          </a:p>
          <a:p>
            <a:pPr lvl="0"/>
            <a:endParaRPr lang="en-US" sz="2400" dirty="0"/>
          </a:p>
          <a:p>
            <a:pPr>
              <a:buNone/>
            </a:pP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400" b="1" dirty="0"/>
              <a:t>Organizing a Class Design</a:t>
            </a:r>
            <a:endParaRPr lang="en-US" sz="2400" dirty="0"/>
          </a:p>
          <a:p>
            <a:r>
              <a:rPr lang="en-US" sz="2400" dirty="0"/>
              <a:t>Programs consist of discrete physical units that can be edited, compiled, imported, or otherwise manipulated. In some languages, such as C and Fortran, the units are source files. In </a:t>
            </a:r>
            <a:r>
              <a:rPr lang="en-US" sz="2400" dirty="0" err="1"/>
              <a:t>Ada</a:t>
            </a:r>
            <a:r>
              <a:rPr lang="en-US" sz="2400" dirty="0"/>
              <a:t> and Java, the package is an explicit language construct. </a:t>
            </a:r>
            <a:endParaRPr lang="en-US" sz="2400" dirty="0" smtClean="0"/>
          </a:p>
          <a:p>
            <a:pPr>
              <a:buNone/>
            </a:pPr>
            <a:r>
              <a:rPr lang="en-US" sz="2400" i="1" u="sng" dirty="0"/>
              <a:t>Steps to organize a class design:</a:t>
            </a:r>
            <a:endParaRPr lang="en-US" sz="2400" dirty="0"/>
          </a:p>
          <a:p>
            <a:r>
              <a:rPr lang="en-US" sz="2400" b="1" dirty="0"/>
              <a:t>Hide internal information from outside view [Information hiding</a:t>
            </a:r>
            <a:r>
              <a:rPr lang="en-US" sz="2400" b="1" dirty="0" smtClean="0"/>
              <a:t>]:</a:t>
            </a:r>
          </a:p>
          <a:p>
            <a:r>
              <a:rPr lang="en-US" sz="2400" b="1" dirty="0"/>
              <a:t>Maintain coherence of entities</a:t>
            </a:r>
            <a:r>
              <a:rPr lang="en-US" sz="2400" b="1" dirty="0" smtClean="0"/>
              <a:t>:</a:t>
            </a:r>
          </a:p>
          <a:p>
            <a:r>
              <a:rPr lang="en-US" sz="2400" b="1" dirty="0"/>
              <a:t>Fine-tune definition of packages</a:t>
            </a:r>
            <a:r>
              <a:rPr lang="en-US" sz="2400" b="1" dirty="0" smtClean="0"/>
              <a:t>:</a:t>
            </a:r>
            <a:endParaRPr lang="en-US" sz="2400" dirty="0"/>
          </a:p>
          <a:p>
            <a:pPr>
              <a:buNone/>
            </a:pP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sz="2400" b="1" dirty="0"/>
              <a:t>Hide internal information from outside view [Information hiding]:</a:t>
            </a:r>
            <a:endParaRPr lang="en-US" sz="2400" dirty="0"/>
          </a:p>
          <a:p>
            <a:pPr>
              <a:buNone/>
            </a:pPr>
            <a:r>
              <a:rPr lang="en-US" sz="2400" i="1" u="sng" dirty="0"/>
              <a:t>Ways to hide information</a:t>
            </a:r>
            <a:r>
              <a:rPr lang="en-US" sz="2400" dirty="0"/>
              <a:t>:</a:t>
            </a:r>
          </a:p>
          <a:p>
            <a:pPr lvl="0"/>
            <a:r>
              <a:rPr lang="en-US" sz="2400" b="1" dirty="0"/>
              <a:t>Limit the scope of class-model traversals</a:t>
            </a:r>
            <a:r>
              <a:rPr lang="en-US" sz="2400" dirty="0"/>
              <a:t>:</a:t>
            </a:r>
          </a:p>
          <a:p>
            <a:r>
              <a:rPr lang="en-US" sz="2400" b="1" dirty="0"/>
              <a:t>Do not directly access foreign attributes</a:t>
            </a:r>
            <a:r>
              <a:rPr lang="en-US" sz="2400" dirty="0"/>
              <a:t>: </a:t>
            </a:r>
          </a:p>
          <a:p>
            <a:r>
              <a:rPr lang="en-US" sz="2400" b="1" dirty="0"/>
              <a:t>Define interfaces at a high a level of abstraction</a:t>
            </a:r>
            <a:r>
              <a:rPr lang="en-US" sz="2400" dirty="0"/>
              <a:t>. </a:t>
            </a:r>
          </a:p>
          <a:p>
            <a:r>
              <a:rPr lang="en-US" sz="2400" b="1" dirty="0"/>
              <a:t>Hide external objects:</a:t>
            </a:r>
            <a:r>
              <a:rPr lang="en-US" sz="2400" dirty="0"/>
              <a:t> </a:t>
            </a:r>
            <a:endParaRPr lang="en-US" sz="2400" dirty="0" smtClean="0"/>
          </a:p>
          <a:p>
            <a:r>
              <a:rPr lang="en-US" sz="2400" b="1" dirty="0"/>
              <a:t>Avoid cascading method calls.</a:t>
            </a:r>
            <a:endParaRPr lang="en-US" sz="2400" dirty="0"/>
          </a:p>
          <a:p>
            <a:pPr>
              <a:buNone/>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2800" dirty="0" smtClean="0"/>
              <a:t>In the analysis phase determines what the implementation must do, </a:t>
            </a:r>
          </a:p>
          <a:p>
            <a:pPr>
              <a:buNone/>
            </a:pPr>
            <a:r>
              <a:rPr lang="en-US" sz="2800" dirty="0" smtClean="0"/>
              <a:t>The System design phase determines the plan of attack,</a:t>
            </a:r>
          </a:p>
          <a:p>
            <a:pPr>
              <a:buNone/>
            </a:pPr>
            <a:r>
              <a:rPr lang="en-US" sz="2800" dirty="0" smtClean="0"/>
              <a:t>The purpose of class design is to complete the definitions of the classes and associations and choose algorithm for operations.</a:t>
            </a:r>
          </a:p>
          <a:p>
            <a:pPr>
              <a:buNone/>
            </a:pPr>
            <a:endParaRPr lang="en-US" sz="2800" dirty="0" smtClean="0"/>
          </a:p>
          <a:p>
            <a:pPr>
              <a:buNone/>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400" b="1" dirty="0"/>
              <a:t>Maintain coherence of entities:</a:t>
            </a:r>
            <a:endParaRPr lang="en-US" sz="2400" dirty="0"/>
          </a:p>
          <a:p>
            <a:r>
              <a:rPr lang="en-US" sz="2400" dirty="0"/>
              <a:t>Coherence is another important design principle. An entity, such as a class, an operation, or a package, is coherent if it is organized on a consistent plan and all its parts fit together toward a common goal. </a:t>
            </a:r>
          </a:p>
          <a:p>
            <a:r>
              <a:rPr lang="en-US" sz="2400" dirty="0"/>
              <a:t>A </a:t>
            </a:r>
            <a:r>
              <a:rPr lang="en-US" sz="2400" u="sng" dirty="0"/>
              <a:t>method</a:t>
            </a:r>
            <a:r>
              <a:rPr lang="en-US" sz="2400" dirty="0"/>
              <a:t> should do one thing well. A single method should not contain both policy and implementation. </a:t>
            </a:r>
          </a:p>
          <a:p>
            <a:r>
              <a:rPr lang="en-US" sz="2400" u="sng" dirty="0"/>
              <a:t>Policy</a:t>
            </a:r>
            <a:r>
              <a:rPr lang="en-US" sz="2400" dirty="0"/>
              <a:t> involves making decisions, gathering global information, interacting with the outside world, and interpreting special cases. </a:t>
            </a:r>
          </a:p>
          <a:p>
            <a:r>
              <a:rPr lang="en-US" sz="2400" u="sng" dirty="0"/>
              <a:t>An implementation method</a:t>
            </a:r>
            <a:r>
              <a:rPr lang="en-US" sz="2400" dirty="0"/>
              <a:t> encodes exactly one algorithm, without making any decisions, assumptions, defaults, or deviations.</a:t>
            </a:r>
          </a:p>
          <a:p>
            <a:pPr>
              <a:buNone/>
            </a:pP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400" b="1" dirty="0"/>
              <a:t>Fine-tune definition of packages:</a:t>
            </a:r>
            <a:endParaRPr lang="en-US" sz="2400" dirty="0"/>
          </a:p>
          <a:p>
            <a:r>
              <a:rPr lang="en-US" sz="2400" dirty="0"/>
              <a:t>During analysis the class model is partitioned into packages. This initial organization may not be suitable or optimal for implementation.</a:t>
            </a:r>
          </a:p>
          <a:p>
            <a:r>
              <a:rPr lang="en-US" sz="2400" dirty="0"/>
              <a:t>The interface between two packages consists of the associations that relate classes in one package to classes in the other and operations that access classes across package boundaries.</a:t>
            </a:r>
          </a:p>
          <a:p>
            <a:pPr>
              <a:buNone/>
            </a:pP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US" sz="4800" b="1" u="sng" dirty="0"/>
              <a:t>Implementation </a:t>
            </a:r>
            <a:r>
              <a:rPr lang="en-US" sz="4800" b="1" u="sng" dirty="0" smtClean="0"/>
              <a:t>Modeling</a:t>
            </a:r>
          </a:p>
          <a:p>
            <a:pPr>
              <a:buNone/>
            </a:pPr>
            <a:endParaRPr lang="en-US" sz="4800" b="1" u="sng" dirty="0"/>
          </a:p>
          <a:p>
            <a:pPr>
              <a:buNone/>
            </a:pPr>
            <a:endParaRPr lang="en-US" sz="4800" dirty="0"/>
          </a:p>
          <a:p>
            <a:pPr>
              <a:buNone/>
            </a:pPr>
            <a:r>
              <a:rPr lang="en-US" sz="2400" dirty="0"/>
              <a:t>Implementation is the final development stage that addresses the specifics of programming languages. Implementation should be straightforward and almost mechanical, because all the difficult decisions should have made during design.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400" b="1" u="sng" dirty="0"/>
              <a:t>Overview of Implementation:</a:t>
            </a:r>
            <a:endParaRPr lang="en-US" sz="2400" dirty="0"/>
          </a:p>
          <a:p>
            <a:r>
              <a:rPr lang="en-US" sz="2400" dirty="0"/>
              <a:t>Implementation finally capitalizes the careful preparation from analysis and design. </a:t>
            </a:r>
          </a:p>
          <a:p>
            <a:r>
              <a:rPr lang="en-US" sz="2400" i="1" dirty="0"/>
              <a:t>Implementation modeling:</a:t>
            </a:r>
            <a:r>
              <a:rPr lang="en-US" sz="2400" dirty="0"/>
              <a:t> Addressing implementation issues that transcend languages. It involves the following steps: The first two steps are motivated by the theory of transformations. A </a:t>
            </a:r>
            <a:r>
              <a:rPr lang="en-US" sz="2400" i="1" dirty="0"/>
              <a:t>transformation </a:t>
            </a:r>
            <a:r>
              <a:rPr lang="en-US" sz="2400" dirty="0"/>
              <a:t>is a mapping from the domain of models to the range of models.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lvl="0">
              <a:buNone/>
            </a:pPr>
            <a:r>
              <a:rPr lang="en-US" sz="2400" b="1" dirty="0"/>
              <a:t>Fine-tune classes: </a:t>
            </a:r>
            <a:endParaRPr lang="en-US" sz="2400" dirty="0"/>
          </a:p>
          <a:p>
            <a:pPr>
              <a:buNone/>
            </a:pPr>
            <a:r>
              <a:rPr lang="en-US" sz="2400" dirty="0"/>
              <a:t>Sometimes it is helpful to fine-tune classes before writing code in order to simplify </a:t>
            </a:r>
            <a:r>
              <a:rPr lang="en-US" sz="2400" dirty="0" smtClean="0"/>
              <a:t>development </a:t>
            </a:r>
            <a:r>
              <a:rPr lang="en-US" sz="2400" dirty="0"/>
              <a:t>or to improve performance</a:t>
            </a:r>
            <a:r>
              <a:rPr lang="en-US" sz="2400" dirty="0" smtClean="0"/>
              <a:t>.</a:t>
            </a:r>
          </a:p>
          <a:p>
            <a:pPr lvl="0">
              <a:buNone/>
            </a:pPr>
            <a:r>
              <a:rPr lang="en-US" sz="2400" u="sng" dirty="0"/>
              <a:t>Partition a class. </a:t>
            </a:r>
            <a:endParaRPr lang="en-US" sz="2400" u="sng" dirty="0" smtClean="0"/>
          </a:p>
          <a:p>
            <a:pPr lvl="0">
              <a:buNone/>
            </a:pPr>
            <a:endParaRPr lang="en-US" sz="2400" u="sng" dirty="0"/>
          </a:p>
          <a:p>
            <a:pPr lvl="0">
              <a:buNone/>
            </a:pPr>
            <a:endParaRPr lang="en-US" sz="2400" u="sng" dirty="0" smtClean="0"/>
          </a:p>
          <a:p>
            <a:pPr lvl="0">
              <a:buNone/>
            </a:pPr>
            <a:endParaRPr lang="en-US" sz="2400" u="sng" dirty="0"/>
          </a:p>
          <a:p>
            <a:pPr lvl="0">
              <a:buNone/>
            </a:pPr>
            <a:r>
              <a:rPr lang="en-US" sz="2400" dirty="0"/>
              <a:t>In figure, home and office information can be represented for a person with a single class or the information can be split into two classes. Both approaches are correct. If home and office data are much, it would be better to separate them.</a:t>
            </a:r>
          </a:p>
          <a:p>
            <a:pPr>
              <a:buNone/>
            </a:pPr>
            <a:endParaRPr lang="en-US" sz="2400" dirty="0"/>
          </a:p>
        </p:txBody>
      </p:sp>
      <p:pic>
        <p:nvPicPr>
          <p:cNvPr id="4" name="Picture 3"/>
          <p:cNvPicPr/>
          <p:nvPr/>
        </p:nvPicPr>
        <p:blipFill>
          <a:blip r:embed="rId2"/>
          <a:srcRect/>
          <a:stretch>
            <a:fillRect/>
          </a:stretch>
        </p:blipFill>
        <p:spPr bwMode="auto">
          <a:xfrm>
            <a:off x="1981200" y="2362200"/>
            <a:ext cx="4943475" cy="12382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lvl="0">
              <a:buNone/>
            </a:pPr>
            <a:r>
              <a:rPr lang="en-US" sz="2400" u="sng" dirty="0"/>
              <a:t>Merge classes</a:t>
            </a:r>
            <a:r>
              <a:rPr lang="en-US" sz="2400" dirty="0"/>
              <a:t>. The converse to partitioning a class is to merge classes. If it is started with </a:t>
            </a:r>
            <a:r>
              <a:rPr lang="en-US" sz="2400" i="1" dirty="0" err="1"/>
              <a:t>PersonHomelnfo</a:t>
            </a:r>
            <a:r>
              <a:rPr lang="en-US" sz="2400" i="1" dirty="0"/>
              <a:t> </a:t>
            </a:r>
            <a:r>
              <a:rPr lang="en-US" sz="2400" dirty="0"/>
              <a:t>and </a:t>
            </a:r>
            <a:r>
              <a:rPr lang="en-US" sz="2400" i="1" dirty="0" err="1"/>
              <a:t>PersonOfficelnfo</a:t>
            </a:r>
            <a:r>
              <a:rPr lang="en-US" sz="2400" i="1" dirty="0"/>
              <a:t>, </a:t>
            </a:r>
            <a:r>
              <a:rPr lang="en-US" sz="2400" dirty="0"/>
              <a:t>they can be combined</a:t>
            </a:r>
            <a:r>
              <a:rPr lang="en-US" sz="2400" dirty="0" smtClean="0"/>
              <a:t>.</a:t>
            </a:r>
          </a:p>
          <a:p>
            <a:pPr lvl="0">
              <a:buNone/>
            </a:pPr>
            <a:endParaRPr lang="en-US" sz="2400" dirty="0"/>
          </a:p>
          <a:p>
            <a:pPr lvl="0">
              <a:buNone/>
            </a:pPr>
            <a:endParaRPr lang="en-US" sz="2400" dirty="0" smtClean="0"/>
          </a:p>
          <a:p>
            <a:pPr>
              <a:buNone/>
            </a:pPr>
            <a:r>
              <a:rPr lang="en-US" sz="2400" u="sng" dirty="0"/>
              <a:t>Partition / merge attributes:</a:t>
            </a:r>
            <a:r>
              <a:rPr lang="en-US" sz="2400" dirty="0"/>
              <a:t> Attributes can be adjusted by partitioning and merging, as below. </a:t>
            </a:r>
          </a:p>
          <a:p>
            <a:pPr lvl="0">
              <a:buNone/>
            </a:pPr>
            <a:endParaRPr lang="en-US" sz="2400" dirty="0"/>
          </a:p>
          <a:p>
            <a:pPr>
              <a:buNone/>
            </a:pPr>
            <a:endParaRPr lang="en-US" sz="2400" dirty="0"/>
          </a:p>
        </p:txBody>
      </p:sp>
      <p:pic>
        <p:nvPicPr>
          <p:cNvPr id="4" name="Picture 3"/>
          <p:cNvPicPr/>
          <p:nvPr/>
        </p:nvPicPr>
        <p:blipFill>
          <a:blip r:embed="rId2"/>
          <a:srcRect/>
          <a:stretch>
            <a:fillRect/>
          </a:stretch>
        </p:blipFill>
        <p:spPr bwMode="auto">
          <a:xfrm>
            <a:off x="2895600" y="1676400"/>
            <a:ext cx="3228975" cy="74295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895600" y="3657600"/>
            <a:ext cx="3038475" cy="82391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lvl="0">
              <a:buNone/>
            </a:pPr>
            <a:r>
              <a:rPr lang="en-US" sz="2400" u="sng" dirty="0"/>
              <a:t>Promote an attribute / demote a class</a:t>
            </a:r>
            <a:r>
              <a:rPr lang="en-US" sz="2400" u="sng" dirty="0" smtClean="0"/>
              <a:t>:</a:t>
            </a:r>
          </a:p>
          <a:p>
            <a:pPr lvl="0">
              <a:buNone/>
            </a:pPr>
            <a:endParaRPr lang="en-US" sz="2400" u="sng" dirty="0"/>
          </a:p>
          <a:p>
            <a:pPr lvl="0">
              <a:buNone/>
            </a:pPr>
            <a:endParaRPr lang="en-US" sz="2400" u="sng" dirty="0" smtClean="0"/>
          </a:p>
          <a:p>
            <a:pPr lvl="0">
              <a:buNone/>
            </a:pPr>
            <a:endParaRPr lang="en-US" sz="2400" u="sng" dirty="0"/>
          </a:p>
          <a:p>
            <a:pPr lvl="0">
              <a:buNone/>
            </a:pPr>
            <a:endParaRPr lang="en-US" sz="2400" u="sng" dirty="0" smtClean="0"/>
          </a:p>
          <a:p>
            <a:pPr lvl="0">
              <a:buNone/>
            </a:pPr>
            <a:endParaRPr lang="en-US" sz="2400" u="sng" dirty="0"/>
          </a:p>
          <a:p>
            <a:pPr lvl="0">
              <a:buNone/>
            </a:pPr>
            <a:endParaRPr lang="en-US" sz="2400" u="sng" dirty="0" smtClean="0"/>
          </a:p>
          <a:p>
            <a:pPr>
              <a:buNone/>
            </a:pPr>
            <a:r>
              <a:rPr lang="en-US" sz="2400" dirty="0"/>
              <a:t>As figure shows, address as an attribute can be represented as one class, or as several related classes. The bottom model would be helpful if address data is to be preloaded for an application.</a:t>
            </a:r>
          </a:p>
          <a:p>
            <a:pPr lvl="0">
              <a:buNone/>
            </a:pPr>
            <a:endParaRPr lang="en-US" sz="2400" dirty="0"/>
          </a:p>
          <a:p>
            <a:pPr>
              <a:buNone/>
            </a:pPr>
            <a:endParaRPr lang="en-US" sz="2400" dirty="0"/>
          </a:p>
        </p:txBody>
      </p:sp>
      <p:pic>
        <p:nvPicPr>
          <p:cNvPr id="4" name="Picture 3"/>
          <p:cNvPicPr/>
          <p:nvPr/>
        </p:nvPicPr>
        <p:blipFill>
          <a:blip r:embed="rId2"/>
          <a:srcRect/>
          <a:stretch>
            <a:fillRect/>
          </a:stretch>
        </p:blipFill>
        <p:spPr bwMode="auto">
          <a:xfrm>
            <a:off x="1524000" y="1371600"/>
            <a:ext cx="4572000" cy="22098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172200"/>
          </a:xfrm>
        </p:spPr>
        <p:txBody>
          <a:bodyPr>
            <a:normAutofit fontScale="92500"/>
          </a:bodyPr>
          <a:lstStyle/>
          <a:p>
            <a:pPr lvl="0">
              <a:buNone/>
            </a:pPr>
            <a:r>
              <a:rPr lang="en-US" sz="2400" b="1" dirty="0"/>
              <a:t>Fine-tune generalizations</a:t>
            </a:r>
            <a:r>
              <a:rPr lang="en-US" sz="2400" b="1" dirty="0" smtClean="0"/>
              <a:t>:</a:t>
            </a:r>
          </a:p>
          <a:p>
            <a:r>
              <a:rPr lang="en-US" sz="2400" dirty="0"/>
              <a:t>add one prior to coding</a:t>
            </a:r>
            <a:r>
              <a:rPr lang="en-US" sz="2400" dirty="0" smtClean="0"/>
              <a:t>.</a:t>
            </a:r>
          </a:p>
          <a:p>
            <a:endParaRPr lang="en-US" sz="2400" dirty="0"/>
          </a:p>
          <a:p>
            <a:endParaRPr lang="en-US" sz="2400" dirty="0" smtClean="0"/>
          </a:p>
          <a:p>
            <a:pPr>
              <a:buNone/>
            </a:pPr>
            <a:endParaRPr lang="en-US" sz="2400" dirty="0" smtClean="0"/>
          </a:p>
          <a:p>
            <a:pPr>
              <a:buNone/>
            </a:pPr>
            <a:endParaRPr lang="en-US" sz="2400" dirty="0"/>
          </a:p>
          <a:p>
            <a:pPr>
              <a:buNone/>
            </a:pPr>
            <a:endParaRPr lang="en-US" sz="2400" dirty="0"/>
          </a:p>
          <a:p>
            <a:r>
              <a:rPr lang="en-US" sz="2400" dirty="0"/>
              <a:t>E.g. A language translation service converts a </a:t>
            </a:r>
            <a:r>
              <a:rPr lang="en-US" sz="2400" i="1" dirty="0" err="1"/>
              <a:t>TranslationConcept</a:t>
            </a:r>
            <a:r>
              <a:rPr lang="en-US" sz="2400" i="1" dirty="0"/>
              <a:t> </a:t>
            </a:r>
            <a:r>
              <a:rPr lang="en-US" sz="2400" dirty="0"/>
              <a:t>into a </a:t>
            </a:r>
            <a:r>
              <a:rPr lang="en-US" sz="2400" i="1" dirty="0"/>
              <a:t>Phrase </a:t>
            </a:r>
            <a:r>
              <a:rPr lang="en-US" sz="2400" dirty="0"/>
              <a:t>in the desired language. A </a:t>
            </a:r>
            <a:r>
              <a:rPr lang="en-US" sz="2400" i="1" dirty="0" err="1"/>
              <a:t>MajorLanguage</a:t>
            </a:r>
            <a:r>
              <a:rPr lang="en-US" sz="2400" i="1" dirty="0"/>
              <a:t> </a:t>
            </a:r>
            <a:r>
              <a:rPr lang="en-US" sz="2400" dirty="0"/>
              <a:t>is a language such as English, French, or Japanese. A </a:t>
            </a:r>
            <a:r>
              <a:rPr lang="en-US" sz="2400" i="1" dirty="0" err="1"/>
              <a:t>MinorLanguage</a:t>
            </a:r>
            <a:r>
              <a:rPr lang="en-US" sz="2400" i="1" dirty="0"/>
              <a:t> </a:t>
            </a:r>
            <a:r>
              <a:rPr lang="en-US" sz="2400" dirty="0"/>
              <a:t>is a dialect such as American English, British English, or Australian English. All entries in the application database that must be translated store a </a:t>
            </a:r>
            <a:r>
              <a:rPr lang="en-US" sz="2400" i="1" dirty="0" err="1"/>
              <a:t>translationConceptID</a:t>
            </a:r>
            <a:r>
              <a:rPr lang="en-US" sz="2400" i="1" dirty="0"/>
              <a:t>. </a:t>
            </a:r>
            <a:r>
              <a:rPr lang="en-US" sz="2400" dirty="0"/>
              <a:t>The translator first tries to find the phrase for a concept in the specified </a:t>
            </a:r>
            <a:r>
              <a:rPr lang="en-US" sz="2400" i="1" dirty="0" err="1"/>
              <a:t>MinorLanguage</a:t>
            </a:r>
            <a:r>
              <a:rPr lang="en-US" sz="2400" i="1" dirty="0"/>
              <a:t> </a:t>
            </a:r>
            <a:r>
              <a:rPr lang="en-US" sz="2400" dirty="0"/>
              <a:t>and then, if that is not found, looks for the concept in the corresponding </a:t>
            </a:r>
            <a:r>
              <a:rPr lang="en-US" sz="2400" i="1" dirty="0" err="1"/>
              <a:t>MajorLanguage</a:t>
            </a:r>
            <a:r>
              <a:rPr lang="en-US" sz="2400" i="1" dirty="0"/>
              <a:t>.</a:t>
            </a:r>
            <a:endParaRPr lang="en-US" sz="2400" dirty="0"/>
          </a:p>
          <a:p>
            <a:pPr lvl="0">
              <a:buNone/>
            </a:pPr>
            <a:endParaRPr lang="en-US" sz="2400" dirty="0"/>
          </a:p>
          <a:p>
            <a:pPr>
              <a:buNone/>
            </a:pPr>
            <a:endParaRPr lang="en-US" sz="2400" dirty="0"/>
          </a:p>
        </p:txBody>
      </p:sp>
      <p:pic>
        <p:nvPicPr>
          <p:cNvPr id="4" name="Picture 3"/>
          <p:cNvPicPr/>
          <p:nvPr/>
        </p:nvPicPr>
        <p:blipFill>
          <a:blip r:embed="rId2"/>
          <a:srcRect/>
          <a:stretch>
            <a:fillRect/>
          </a:stretch>
        </p:blipFill>
        <p:spPr bwMode="auto">
          <a:xfrm>
            <a:off x="3886200" y="609600"/>
            <a:ext cx="4953000" cy="26765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lvl="0">
              <a:buNone/>
            </a:pPr>
            <a:r>
              <a:rPr lang="en-US" sz="2400" b="1" dirty="0"/>
              <a:t>Realize associations:</a:t>
            </a:r>
            <a:endParaRPr lang="en-US" sz="2400" dirty="0"/>
          </a:p>
          <a:p>
            <a:r>
              <a:rPr lang="en-US" sz="2400" dirty="0"/>
              <a:t>Associations are the "glue" of the class model, providing access paths between objects and a strategy for implementing them must be formulated</a:t>
            </a:r>
            <a:r>
              <a:rPr lang="en-US" sz="2400" dirty="0" smtClean="0"/>
              <a:t>.</a:t>
            </a:r>
          </a:p>
          <a:p>
            <a:pPr>
              <a:buNone/>
            </a:pPr>
            <a:endParaRPr lang="en-US" sz="2400" dirty="0" smtClean="0"/>
          </a:p>
          <a:p>
            <a:pPr>
              <a:buNone/>
            </a:pPr>
            <a:r>
              <a:rPr lang="en-US" sz="2400" u="sng" dirty="0"/>
              <a:t>Analyzing association traversal</a:t>
            </a:r>
            <a:r>
              <a:rPr lang="en-US" sz="2400" dirty="0"/>
              <a:t>: </a:t>
            </a:r>
          </a:p>
          <a:p>
            <a:pPr>
              <a:buNone/>
            </a:pPr>
            <a:r>
              <a:rPr lang="en-US" sz="2400" u="sng" dirty="0"/>
              <a:t>One-way Associations:</a:t>
            </a:r>
            <a:endParaRPr lang="en-US" sz="2400" dirty="0"/>
          </a:p>
          <a:p>
            <a:r>
              <a:rPr lang="en-US" sz="2400" dirty="0"/>
              <a:t>One-way association can be implemented with a pointer – an attribute that contains an object reference. </a:t>
            </a:r>
            <a:endParaRPr lang="en-US" sz="2400" dirty="0" smtClean="0"/>
          </a:p>
          <a:p>
            <a:endParaRPr lang="en-US" sz="2400" dirty="0"/>
          </a:p>
          <a:p>
            <a:endParaRPr lang="en-US" sz="2400" dirty="0"/>
          </a:p>
        </p:txBody>
      </p:sp>
      <p:pic>
        <p:nvPicPr>
          <p:cNvPr id="4" name="Picture 3"/>
          <p:cNvPicPr/>
          <p:nvPr/>
        </p:nvPicPr>
        <p:blipFill>
          <a:blip r:embed="rId2"/>
          <a:srcRect/>
          <a:stretch>
            <a:fillRect/>
          </a:stretch>
        </p:blipFill>
        <p:spPr bwMode="auto">
          <a:xfrm>
            <a:off x="2667000" y="4419600"/>
            <a:ext cx="5181600" cy="1371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a:buNone/>
            </a:pPr>
            <a:r>
              <a:rPr lang="en-US" sz="2000" u="sng" dirty="0"/>
              <a:t>Two-way Associations:</a:t>
            </a:r>
            <a:endParaRPr lang="en-US" sz="2000" dirty="0"/>
          </a:p>
          <a:p>
            <a:r>
              <a:rPr lang="en-US" sz="2000" dirty="0"/>
              <a:t>Many associations are traversed in both directions, although not usually with equal frequency. There are </a:t>
            </a:r>
            <a:r>
              <a:rPr lang="en-US" sz="2000" i="1" u="sng" dirty="0"/>
              <a:t>three approaches</a:t>
            </a:r>
            <a:r>
              <a:rPr lang="en-US" sz="2000" dirty="0"/>
              <a:t> to their implementation.</a:t>
            </a:r>
          </a:p>
          <a:p>
            <a:r>
              <a:rPr lang="en-US" sz="2000" i="1" u="sng" dirty="0"/>
              <a:t>Implement one-way</a:t>
            </a:r>
            <a:r>
              <a:rPr lang="en-US" sz="2000" dirty="0"/>
              <a:t>: Implement as a pointer in one direction only and perform a search when backward traversal is required. </a:t>
            </a:r>
          </a:p>
          <a:p>
            <a:r>
              <a:rPr lang="en-US" sz="2000" i="1" u="sng" dirty="0"/>
              <a:t>Implement two-way</a:t>
            </a:r>
            <a:r>
              <a:rPr lang="en-US" sz="2000" dirty="0"/>
              <a:t>: Implement with pointers in both directions as below.</a:t>
            </a:r>
          </a:p>
          <a:p>
            <a:r>
              <a:rPr lang="en-US" sz="2000" dirty="0"/>
              <a:t>This approach permits fast access, but if either direction is updated, then the other must also be updated to keep the link consistent. This approach is useful if accesses outnumber updates.</a:t>
            </a:r>
          </a:p>
          <a:p>
            <a:r>
              <a:rPr lang="en-US" sz="2000" dirty="0"/>
              <a:t>Dual pointers enable fast traversal of an association in either direction, but introduce redundancy, complicating maintenance.</a:t>
            </a:r>
          </a:p>
          <a:p>
            <a:pPr>
              <a:buNone/>
            </a:pPr>
            <a:endParaRPr lang="en-US" sz="2000" dirty="0"/>
          </a:p>
        </p:txBody>
      </p:sp>
      <p:pic>
        <p:nvPicPr>
          <p:cNvPr id="4" name="Picture 3"/>
          <p:cNvPicPr/>
          <p:nvPr/>
        </p:nvPicPr>
        <p:blipFill>
          <a:blip r:embed="rId2"/>
          <a:srcRect/>
          <a:stretch>
            <a:fillRect/>
          </a:stretch>
        </p:blipFill>
        <p:spPr bwMode="auto">
          <a:xfrm>
            <a:off x="2971800" y="4876800"/>
            <a:ext cx="4419600" cy="1295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400" i="1" u="sng" dirty="0" smtClean="0"/>
              <a:t>Steps involved in the class design:</a:t>
            </a:r>
            <a:endParaRPr lang="en-US" sz="2400" dirty="0" smtClean="0"/>
          </a:p>
          <a:p>
            <a:pPr lvl="0"/>
            <a:r>
              <a:rPr lang="en-US" sz="2400" dirty="0" smtClean="0"/>
              <a:t>Bridge the gap from high-level requirements to low-level services. </a:t>
            </a:r>
          </a:p>
          <a:p>
            <a:pPr lvl="0"/>
            <a:r>
              <a:rPr lang="en-US" sz="2400" dirty="0" smtClean="0"/>
              <a:t>Realize use cases with operations. </a:t>
            </a:r>
          </a:p>
          <a:p>
            <a:pPr lvl="0"/>
            <a:r>
              <a:rPr lang="en-US" sz="2400" dirty="0" smtClean="0"/>
              <a:t>Formulate an algorithm for each operation. </a:t>
            </a:r>
          </a:p>
          <a:p>
            <a:pPr lvl="0"/>
            <a:r>
              <a:rPr lang="en-US" sz="2400" dirty="0" err="1" smtClean="0"/>
              <a:t>Recurse</a:t>
            </a:r>
            <a:r>
              <a:rPr lang="en-US" sz="2400" dirty="0" smtClean="0"/>
              <a:t> downward to design operations that support higher-level operations. </a:t>
            </a:r>
          </a:p>
          <a:p>
            <a:pPr lvl="0"/>
            <a:r>
              <a:rPr lang="en-US" sz="2400" dirty="0" err="1" smtClean="0"/>
              <a:t>Refactor</a:t>
            </a:r>
            <a:r>
              <a:rPr lang="en-US" sz="2400" dirty="0" smtClean="0"/>
              <a:t> the model for a cleaner design. </a:t>
            </a:r>
          </a:p>
          <a:p>
            <a:pPr lvl="0"/>
            <a:r>
              <a:rPr lang="en-US" sz="2400" dirty="0" smtClean="0"/>
              <a:t>Optimize access paths to data. </a:t>
            </a:r>
          </a:p>
          <a:p>
            <a:pPr lvl="0"/>
            <a:r>
              <a:rPr lang="en-US" sz="2400" dirty="0" smtClean="0"/>
              <a:t>Reify behavior that must be manipulated. </a:t>
            </a:r>
          </a:p>
          <a:p>
            <a:pPr lvl="0"/>
            <a:r>
              <a:rPr lang="en-US" sz="2400" dirty="0" smtClean="0"/>
              <a:t>Adjust class structure to increase inheritance. </a:t>
            </a:r>
          </a:p>
          <a:p>
            <a:pPr lvl="0"/>
            <a:r>
              <a:rPr lang="en-US" sz="2400" dirty="0" smtClean="0"/>
              <a:t>Organize classes and associations. </a:t>
            </a:r>
          </a:p>
          <a:p>
            <a:pPr>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400" i="1" u="sng" dirty="0"/>
              <a:t>Implement with an association object</a:t>
            </a:r>
            <a:r>
              <a:rPr lang="en-US" sz="2400" dirty="0"/>
              <a:t>: Implement with a distinct association object, independent of either class, as below.</a:t>
            </a:r>
          </a:p>
          <a:p>
            <a:r>
              <a:rPr lang="en-US" sz="2400" dirty="0"/>
              <a:t>An association object is a set of pairs of associated objects (triples for qualified associations) stored in a single variable-size object.</a:t>
            </a:r>
          </a:p>
          <a:p>
            <a:pPr>
              <a:buNone/>
            </a:pPr>
            <a:endParaRPr lang="en-US" sz="2400" dirty="0"/>
          </a:p>
        </p:txBody>
      </p:sp>
      <p:pic>
        <p:nvPicPr>
          <p:cNvPr id="4" name="Picture 3"/>
          <p:cNvPicPr/>
          <p:nvPr/>
        </p:nvPicPr>
        <p:blipFill>
          <a:blip r:embed="rId2"/>
          <a:srcRect/>
          <a:stretch>
            <a:fillRect/>
          </a:stretch>
        </p:blipFill>
        <p:spPr bwMode="auto">
          <a:xfrm>
            <a:off x="2438400" y="3048000"/>
            <a:ext cx="4800600" cy="2819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lvl="0">
              <a:buNone/>
            </a:pPr>
            <a:r>
              <a:rPr lang="en-US" sz="2200" b="1" dirty="0"/>
              <a:t>Prepare for testing:</a:t>
            </a:r>
            <a:endParaRPr lang="en-US" sz="2200" dirty="0"/>
          </a:p>
          <a:p>
            <a:r>
              <a:rPr lang="en-US" sz="2200" i="1" u="sng" dirty="0"/>
              <a:t>Testing is a quality assurance mechanism</a:t>
            </a:r>
            <a:r>
              <a:rPr lang="en-US" sz="2200" dirty="0"/>
              <a:t> for catching residual errors. Furthermore, testing provides an independent measure of the quality of software. The number of bugs found for a given testing effort is an indicator of software quality. </a:t>
            </a:r>
          </a:p>
          <a:p>
            <a:r>
              <a:rPr lang="en-US" sz="2200" i="1" u="sng" dirty="0"/>
              <a:t>Finding the occasional, odd error is difficult if the software is sound</a:t>
            </a:r>
            <a:r>
              <a:rPr lang="en-US" sz="2200" dirty="0"/>
              <a:t>. Fixing the errors is a much easier problem. In contrast, if the software is haphazard, it can also be difficult to fix the errors.</a:t>
            </a:r>
          </a:p>
          <a:p>
            <a:r>
              <a:rPr lang="en-US" sz="2200" i="1" u="sng" dirty="0"/>
              <a:t>However the nature of the testing changes as stage proceeds</a:t>
            </a:r>
            <a:r>
              <a:rPr lang="en-US" sz="2200" dirty="0"/>
              <a:t>. </a:t>
            </a:r>
          </a:p>
          <a:p>
            <a:pPr lvl="0"/>
            <a:r>
              <a:rPr lang="en-US" sz="2200" b="1" i="1" dirty="0"/>
              <a:t>During analysis</a:t>
            </a:r>
            <a:r>
              <a:rPr lang="en-US" sz="2200" dirty="0"/>
              <a:t>, model is tested against user expectations by asking questions and seeing if the model answers them. </a:t>
            </a:r>
          </a:p>
          <a:p>
            <a:pPr lvl="0"/>
            <a:r>
              <a:rPr lang="en-US" sz="2200" b="1" i="1" dirty="0"/>
              <a:t>During design</a:t>
            </a:r>
            <a:r>
              <a:rPr lang="en-US" sz="2200" dirty="0"/>
              <a:t>, architecture is tested and its performance can be simulated. </a:t>
            </a:r>
          </a:p>
          <a:p>
            <a:pPr lvl="0"/>
            <a:r>
              <a:rPr lang="en-US" sz="2200" b="1" i="1" dirty="0"/>
              <a:t>During implementation</a:t>
            </a:r>
            <a:r>
              <a:rPr lang="en-US" sz="2200" dirty="0"/>
              <a:t>, actual code is tested - the model serves as a guide for paths to traverse.</a:t>
            </a:r>
          </a:p>
          <a:p>
            <a:pPr>
              <a:buNone/>
            </a:pPr>
            <a:endParaRPr lang="en-US" sz="2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400" u="sng" dirty="0"/>
              <a:t>System Testing: </a:t>
            </a:r>
            <a:endParaRPr lang="en-US" sz="2400" dirty="0"/>
          </a:p>
          <a:p>
            <a:r>
              <a:rPr lang="en-US" sz="2400" dirty="0"/>
              <a:t>The final step is system testing</a:t>
            </a:r>
            <a:r>
              <a:rPr lang="en-US" sz="2400" i="1" dirty="0"/>
              <a:t>, </a:t>
            </a:r>
            <a:r>
              <a:rPr lang="en-US" sz="2400" dirty="0"/>
              <a:t>where the entire application is checked. Ideally, a separate team apart from the developers should carry out system testing-this is a natural role for a </a:t>
            </a:r>
            <a:r>
              <a:rPr lang="en-US" sz="2400" i="1" u="sng" dirty="0"/>
              <a:t>quality assurance</a:t>
            </a:r>
            <a:r>
              <a:rPr lang="en-US" sz="2400" dirty="0"/>
              <a:t> (QA) organization</a:t>
            </a:r>
            <a:r>
              <a:rPr lang="en-US" sz="2400" dirty="0" smtClean="0"/>
              <a:t>.</a:t>
            </a:r>
          </a:p>
          <a:p>
            <a:pPr>
              <a:buNone/>
            </a:pPr>
            <a:r>
              <a:rPr lang="en-US" sz="2400" dirty="0"/>
              <a:t>The </a:t>
            </a:r>
            <a:r>
              <a:rPr lang="en-US" sz="2400" i="1" u="sng" dirty="0"/>
              <a:t>scenarios</a:t>
            </a:r>
            <a:r>
              <a:rPr lang="en-US" sz="2400" dirty="0"/>
              <a:t> of the interaction model define system-level </a:t>
            </a:r>
            <a:r>
              <a:rPr lang="en-US" sz="2400" i="1" u="sng" dirty="0"/>
              <a:t>test cases</a:t>
            </a:r>
            <a:r>
              <a:rPr lang="en-US" sz="2400" dirty="0"/>
              <a:t>. </a:t>
            </a:r>
          </a:p>
          <a:p>
            <a:pPr>
              <a:buNone/>
            </a:pPr>
            <a:r>
              <a:rPr lang="en-US" sz="2400" dirty="0"/>
              <a:t>As much as possible, use a </a:t>
            </a:r>
            <a:r>
              <a:rPr lang="en-US" sz="2400" i="1" u="sng" dirty="0"/>
              <a:t>test suite</a:t>
            </a:r>
            <a:r>
              <a:rPr lang="en-US" sz="2400" dirty="0"/>
              <a:t>. The test suite is helpful for </a:t>
            </a:r>
          </a:p>
          <a:p>
            <a:pPr lvl="0"/>
            <a:r>
              <a:rPr lang="en-US" sz="2400" dirty="0"/>
              <a:t>Rechecking code after bug fixes </a:t>
            </a:r>
          </a:p>
          <a:p>
            <a:pPr lvl="0"/>
            <a:r>
              <a:rPr lang="en-US" sz="2400" dirty="0"/>
              <a:t>Detecting errors that creep into future software releases. </a:t>
            </a:r>
          </a:p>
          <a:p>
            <a:pPr>
              <a:buNone/>
            </a:pP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5400" b="1" dirty="0"/>
              <a:t>Legacy </a:t>
            </a:r>
            <a:r>
              <a:rPr lang="en-US" sz="5400" b="1" dirty="0" smtClean="0"/>
              <a:t>Systems</a:t>
            </a:r>
            <a:endParaRPr lang="en-US" sz="5400"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400" dirty="0"/>
              <a:t>Most development does not involve new applications but rather evolves existing ones. An application is built completely from scratch rarely. Even to build a new application, the information is gathered from existing applications and is integrated with new. Requirements, ideas, data, and code can be salvaged.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400" b="1" dirty="0"/>
              <a:t>Reverse Engineering:</a:t>
            </a:r>
            <a:endParaRPr lang="en-US" sz="2400" dirty="0"/>
          </a:p>
          <a:p>
            <a:pPr lvl="0"/>
            <a:r>
              <a:rPr lang="en-US" sz="2400" dirty="0"/>
              <a:t>It is the process of </a:t>
            </a:r>
            <a:r>
              <a:rPr lang="en-US" sz="2400" i="1" u="sng" dirty="0"/>
              <a:t>examining implementation artifacts</a:t>
            </a:r>
            <a:r>
              <a:rPr lang="en-US" sz="2400" dirty="0"/>
              <a:t> and </a:t>
            </a:r>
            <a:r>
              <a:rPr lang="en-US" sz="2400" i="1" u="sng" dirty="0"/>
              <a:t>inferring the underlying logical intent</a:t>
            </a:r>
            <a:r>
              <a:rPr lang="en-US" sz="2400" dirty="0"/>
              <a:t>. </a:t>
            </a:r>
          </a:p>
          <a:p>
            <a:r>
              <a:rPr lang="en-US" sz="2400" dirty="0"/>
              <a:t>When building new applications, the purpose of reverse engineering is to salvage useful information.</a:t>
            </a:r>
          </a:p>
          <a:p>
            <a:r>
              <a:rPr lang="en-US" sz="2400" dirty="0"/>
              <a:t>The reverse engineer must determine what to preserve and what to discard.</a:t>
            </a:r>
          </a:p>
          <a:p>
            <a:pPr>
              <a:buNone/>
            </a:pP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400" i="1" u="sng" dirty="0"/>
              <a:t>Reverse Engineering vs. Forward Engineering:</a:t>
            </a:r>
            <a:endParaRPr lang="en-US" sz="2400" dirty="0"/>
          </a:p>
          <a:p>
            <a:r>
              <a:rPr lang="en-US" sz="2400" dirty="0"/>
              <a:t>Reverse engineering is the </a:t>
            </a:r>
            <a:r>
              <a:rPr lang="en-US" sz="2400" i="1" u="sng" dirty="0"/>
              <a:t>inverse</a:t>
            </a:r>
            <a:r>
              <a:rPr lang="en-US" sz="2400" dirty="0"/>
              <a:t> to </a:t>
            </a:r>
            <a:r>
              <a:rPr lang="en-US" sz="2400" i="1" u="sng" dirty="0"/>
              <a:t>normal development (forward engineering</a:t>
            </a:r>
            <a:r>
              <a:rPr lang="en-US" sz="2400" dirty="0"/>
              <a:t>) and requires different mindset. i.e. it starts with the actual application and works backward to deduce the requirements that spawned the software.</a:t>
            </a:r>
          </a:p>
          <a:p>
            <a:pPr>
              <a:buNone/>
            </a:pP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1219200"/>
          <a:ext cx="8534400" cy="5107504"/>
        </p:xfrm>
        <a:graphic>
          <a:graphicData uri="http://schemas.openxmlformats.org/drawingml/2006/table">
            <a:tbl>
              <a:tblPr firstRow="1" bandRow="1">
                <a:tableStyleId>{5C22544A-7EE6-4342-B048-85BDC9FD1C3A}</a:tableStyleId>
              </a:tblPr>
              <a:tblGrid>
                <a:gridCol w="640080"/>
                <a:gridCol w="4558145"/>
                <a:gridCol w="3336175"/>
              </a:tblGrid>
              <a:tr h="595829">
                <a:tc>
                  <a:txBody>
                    <a:bodyPr/>
                    <a:lstStyle/>
                    <a:p>
                      <a:pPr marL="0" marR="0" algn="ctr">
                        <a:lnSpc>
                          <a:spcPct val="115000"/>
                        </a:lnSpc>
                        <a:spcBef>
                          <a:spcPts val="0"/>
                        </a:spcBef>
                        <a:spcAft>
                          <a:spcPts val="0"/>
                        </a:spcAft>
                      </a:pPr>
                      <a:r>
                        <a:rPr lang="en-US" sz="1600" b="1" dirty="0" err="1">
                          <a:latin typeface="Berlin Sans FB"/>
                          <a:ea typeface="Calibri"/>
                          <a:cs typeface="Times New Roman"/>
                        </a:rPr>
                        <a:t>Sl.No</a:t>
                      </a:r>
                      <a:r>
                        <a:rPr lang="en-US" sz="1600" b="1" dirty="0">
                          <a:latin typeface="Berlin Sans FB"/>
                          <a:ea typeface="Calibri"/>
                          <a:cs typeface="Times New Roman"/>
                        </a:rPr>
                        <a:t>.</a:t>
                      </a:r>
                      <a:endParaRPr lang="en-US" sz="16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latin typeface="Berlin Sans FB"/>
                          <a:ea typeface="Calibri"/>
                          <a:cs typeface="Times New Roman"/>
                        </a:rPr>
                        <a:t>Forward engineering</a:t>
                      </a:r>
                      <a:endParaRPr lang="en-US" sz="16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a:latin typeface="Berlin Sans FB"/>
                          <a:ea typeface="Calibri"/>
                          <a:cs typeface="Times New Roman"/>
                        </a:rPr>
                        <a:t>Reverse engineering</a:t>
                      </a:r>
                      <a:endParaRPr lang="en-US" sz="1600">
                        <a:latin typeface="Calibri"/>
                        <a:ea typeface="Calibri"/>
                        <a:cs typeface="Times New Roman"/>
                      </a:endParaRPr>
                    </a:p>
                  </a:txBody>
                  <a:tcPr marL="68580" marR="68580" marT="0" marB="0"/>
                </a:tc>
              </a:tr>
              <a:tr h="470971">
                <a:tc>
                  <a:txBody>
                    <a:bodyPr/>
                    <a:lstStyle/>
                    <a:p>
                      <a:pPr marL="0" marR="0" algn="just">
                        <a:lnSpc>
                          <a:spcPct val="115000"/>
                        </a:lnSpc>
                        <a:spcBef>
                          <a:spcPts val="0"/>
                        </a:spcBef>
                        <a:spcAft>
                          <a:spcPts val="0"/>
                        </a:spcAft>
                      </a:pPr>
                      <a:r>
                        <a:rPr lang="en-US" sz="1600">
                          <a:latin typeface="Book Antiqua"/>
                          <a:ea typeface="Calibri"/>
                          <a:cs typeface="Times New Roman"/>
                        </a:rPr>
                        <a:t>1</a:t>
                      </a:r>
                      <a:endParaRPr lang="en-US" sz="16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latin typeface="Book Antiqua"/>
                          <a:ea typeface="Calibri"/>
                          <a:cs typeface="Arial"/>
                        </a:rPr>
                        <a:t>Given requirements, develop an application</a:t>
                      </a:r>
                      <a:endParaRPr lang="en-US" sz="16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latin typeface="Book Antiqua"/>
                          <a:ea typeface="Calibri"/>
                          <a:cs typeface="Arial"/>
                        </a:rPr>
                        <a:t>Given an application, deduce tentative requirements.</a:t>
                      </a:r>
                      <a:endParaRPr lang="en-US" sz="1600">
                        <a:latin typeface="Calibri"/>
                        <a:ea typeface="Calibri"/>
                        <a:cs typeface="Times New Roman"/>
                      </a:endParaRPr>
                    </a:p>
                  </a:txBody>
                  <a:tcPr marL="68580" marR="68580" marT="0" marB="0"/>
                </a:tc>
              </a:tr>
              <a:tr h="789542">
                <a:tc>
                  <a:txBody>
                    <a:bodyPr/>
                    <a:lstStyle/>
                    <a:p>
                      <a:pPr marL="0" marR="0" algn="just">
                        <a:lnSpc>
                          <a:spcPct val="115000"/>
                        </a:lnSpc>
                        <a:spcBef>
                          <a:spcPts val="0"/>
                        </a:spcBef>
                        <a:spcAft>
                          <a:spcPts val="0"/>
                        </a:spcAft>
                      </a:pPr>
                      <a:r>
                        <a:rPr lang="en-US" sz="1600">
                          <a:latin typeface="Book Antiqua"/>
                          <a:ea typeface="Calibri"/>
                          <a:cs typeface="Times New Roman"/>
                        </a:rPr>
                        <a:t>2</a:t>
                      </a:r>
                      <a:endParaRPr lang="en-US" sz="16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latin typeface="Book Antiqua"/>
                          <a:ea typeface="Calibri"/>
                          <a:cs typeface="Arial"/>
                        </a:rPr>
                        <a:t>More certain. The developer has requirements and must deliver an application that implements them.</a:t>
                      </a:r>
                      <a:endParaRPr lang="en-US" sz="16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latin typeface="Book Antiqua"/>
                          <a:ea typeface="Calibri"/>
                          <a:cs typeface="Arial"/>
                        </a:rPr>
                        <a:t>Less certain. An implementation can yield different requirements depending on the reverse engineer's interpretation.</a:t>
                      </a:r>
                      <a:endParaRPr lang="en-US" sz="1600" dirty="0">
                        <a:latin typeface="Calibri"/>
                        <a:ea typeface="Calibri"/>
                        <a:cs typeface="Times New Roman"/>
                      </a:endParaRPr>
                    </a:p>
                  </a:txBody>
                  <a:tcPr marL="68580" marR="68580" marT="0" marB="0"/>
                </a:tc>
              </a:tr>
              <a:tr h="762000">
                <a:tc>
                  <a:txBody>
                    <a:bodyPr/>
                    <a:lstStyle/>
                    <a:p>
                      <a:pPr marL="0" marR="0" algn="just">
                        <a:lnSpc>
                          <a:spcPct val="115000"/>
                        </a:lnSpc>
                        <a:spcBef>
                          <a:spcPts val="0"/>
                        </a:spcBef>
                        <a:spcAft>
                          <a:spcPts val="0"/>
                        </a:spcAft>
                      </a:pPr>
                      <a:r>
                        <a:rPr lang="en-US" sz="1600">
                          <a:latin typeface="Book Antiqua"/>
                          <a:ea typeface="Calibri"/>
                          <a:cs typeface="Times New Roman"/>
                        </a:rPr>
                        <a:t>3</a:t>
                      </a:r>
                      <a:endParaRPr lang="en-US" sz="16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latin typeface="Book Antiqua"/>
                          <a:ea typeface="Calibri"/>
                          <a:cs typeface="Arial"/>
                        </a:rPr>
                        <a:t>Prescriptive. Developers are told how to work.</a:t>
                      </a:r>
                      <a:endParaRPr lang="en-US" sz="16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latin typeface="Book Antiqua"/>
                          <a:ea typeface="Calibri"/>
                          <a:cs typeface="Arial"/>
                        </a:rPr>
                        <a:t>Adaptive. The reverse engineer must find out what the developer actually did.</a:t>
                      </a:r>
                      <a:endParaRPr lang="en-US" sz="1600">
                        <a:latin typeface="Calibri"/>
                        <a:ea typeface="Calibri"/>
                        <a:cs typeface="Times New Roman"/>
                      </a:endParaRPr>
                    </a:p>
                  </a:txBody>
                  <a:tcPr marL="68580" marR="68580" marT="0" marB="0"/>
                </a:tc>
              </a:tr>
              <a:tr h="381000">
                <a:tc>
                  <a:txBody>
                    <a:bodyPr/>
                    <a:lstStyle/>
                    <a:p>
                      <a:pPr marL="0" marR="0" algn="just">
                        <a:lnSpc>
                          <a:spcPct val="115000"/>
                        </a:lnSpc>
                        <a:spcBef>
                          <a:spcPts val="0"/>
                        </a:spcBef>
                        <a:spcAft>
                          <a:spcPts val="0"/>
                        </a:spcAft>
                      </a:pPr>
                      <a:r>
                        <a:rPr lang="en-US" sz="1600">
                          <a:latin typeface="Book Antiqua"/>
                          <a:ea typeface="Calibri"/>
                          <a:cs typeface="Times New Roman"/>
                        </a:rPr>
                        <a:t>4</a:t>
                      </a:r>
                      <a:endParaRPr lang="en-US" sz="16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latin typeface="Book Antiqua"/>
                          <a:ea typeface="Calibri"/>
                          <a:cs typeface="Arial"/>
                        </a:rPr>
                        <a:t>More mature. Skilled staff readily available.</a:t>
                      </a:r>
                      <a:endParaRPr lang="en-US" sz="16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latin typeface="Book Antiqua"/>
                          <a:ea typeface="Calibri"/>
                          <a:cs typeface="Arial"/>
                        </a:rPr>
                        <a:t>Less mature. Skilled staff sparse.</a:t>
                      </a:r>
                      <a:endParaRPr lang="en-US" sz="1600">
                        <a:latin typeface="Calibri"/>
                        <a:ea typeface="Calibri"/>
                        <a:cs typeface="Times New Roman"/>
                      </a:endParaRPr>
                    </a:p>
                  </a:txBody>
                  <a:tcPr marL="68580" marR="68580" marT="0" marB="0"/>
                </a:tc>
              </a:tr>
              <a:tr h="685800">
                <a:tc>
                  <a:txBody>
                    <a:bodyPr/>
                    <a:lstStyle/>
                    <a:p>
                      <a:pPr marL="0" marR="0" algn="just">
                        <a:lnSpc>
                          <a:spcPct val="115000"/>
                        </a:lnSpc>
                        <a:spcBef>
                          <a:spcPts val="0"/>
                        </a:spcBef>
                        <a:spcAft>
                          <a:spcPts val="0"/>
                        </a:spcAft>
                      </a:pPr>
                      <a:r>
                        <a:rPr lang="en-US" sz="1600">
                          <a:latin typeface="Book Antiqua"/>
                          <a:ea typeface="Calibri"/>
                          <a:cs typeface="Times New Roman"/>
                        </a:rPr>
                        <a:t>5</a:t>
                      </a:r>
                      <a:endParaRPr lang="en-US" sz="16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latin typeface="Book Antiqua"/>
                          <a:ea typeface="Calibri"/>
                          <a:cs typeface="Arial"/>
                        </a:rPr>
                        <a:t>Time consuming (months to years of work)</a:t>
                      </a:r>
                      <a:endParaRPr lang="en-US" sz="16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latin typeface="Book Antiqua"/>
                          <a:ea typeface="Calibri"/>
                          <a:cs typeface="Arial"/>
                        </a:rPr>
                        <a:t>Can be performed 10 to 100 times faster than forward engineering (days to weeks of work).</a:t>
                      </a:r>
                      <a:endParaRPr lang="en-US" sz="1600">
                        <a:latin typeface="Calibri"/>
                        <a:ea typeface="Calibri"/>
                        <a:cs typeface="Times New Roman"/>
                      </a:endParaRPr>
                    </a:p>
                  </a:txBody>
                  <a:tcPr marL="68580" marR="68580" marT="0" marB="0"/>
                </a:tc>
              </a:tr>
              <a:tr h="595829">
                <a:tc>
                  <a:txBody>
                    <a:bodyPr/>
                    <a:lstStyle/>
                    <a:p>
                      <a:pPr marL="0" marR="0" algn="just">
                        <a:lnSpc>
                          <a:spcPct val="115000"/>
                        </a:lnSpc>
                        <a:spcBef>
                          <a:spcPts val="0"/>
                        </a:spcBef>
                        <a:spcAft>
                          <a:spcPts val="0"/>
                        </a:spcAft>
                      </a:pPr>
                      <a:r>
                        <a:rPr lang="en-US" sz="1600">
                          <a:latin typeface="Book Antiqua"/>
                          <a:ea typeface="Calibri"/>
                          <a:cs typeface="Times New Roman"/>
                        </a:rPr>
                        <a:t>6</a:t>
                      </a:r>
                      <a:endParaRPr lang="en-US" sz="16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latin typeface="Book Antiqua"/>
                          <a:ea typeface="Calibri"/>
                          <a:cs typeface="Arial"/>
                        </a:rPr>
                        <a:t>The model must be correct and complete or the application will fail. </a:t>
                      </a:r>
                      <a:endParaRPr lang="en-US" sz="16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latin typeface="Book Antiqua"/>
                          <a:ea typeface="Calibri"/>
                          <a:cs typeface="Arial"/>
                        </a:rPr>
                        <a:t>The model can be imperfect. Salvaging partial information is still useful.</a:t>
                      </a:r>
                      <a:endParaRPr lang="en-US" sz="1600" dirty="0">
                        <a:latin typeface="Calibri"/>
                        <a:ea typeface="Calibri"/>
                        <a:cs typeface="Times New Roman"/>
                      </a:endParaRPr>
                    </a:p>
                  </a:txBody>
                  <a:tcPr marL="68580" marR="68580" marT="0" marB="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400" i="1" u="sng" dirty="0"/>
              <a:t>Inputs to reverse engineering: </a:t>
            </a:r>
            <a:endParaRPr lang="en-US" sz="2400" dirty="0"/>
          </a:p>
          <a:p>
            <a:pPr>
              <a:buNone/>
            </a:pPr>
            <a:r>
              <a:rPr lang="en-US" sz="2400" dirty="0"/>
              <a:t>Reverse engineer must be resourceful and consider all inputs. The available information varies widely across problems.</a:t>
            </a:r>
          </a:p>
          <a:p>
            <a:r>
              <a:rPr lang="en-US" sz="2400" b="1" i="1" u="sng" dirty="0"/>
              <a:t>Programming code.</a:t>
            </a:r>
            <a:r>
              <a:rPr lang="en-US" sz="2400" dirty="0"/>
              <a:t> </a:t>
            </a:r>
          </a:p>
          <a:p>
            <a:r>
              <a:rPr lang="en-US" sz="2400" b="1" i="1" u="sng" dirty="0"/>
              <a:t>Database structure</a:t>
            </a:r>
            <a:r>
              <a:rPr lang="en-US" sz="2400" dirty="0"/>
              <a:t>: </a:t>
            </a:r>
          </a:p>
          <a:p>
            <a:r>
              <a:rPr lang="en-US" sz="2400" b="1" i="1" u="sng" dirty="0"/>
              <a:t>Data</a:t>
            </a:r>
            <a:r>
              <a:rPr lang="en-US" sz="2400" dirty="0"/>
              <a:t>: </a:t>
            </a:r>
          </a:p>
          <a:p>
            <a:r>
              <a:rPr lang="en-US" sz="2400" b="1" i="1" u="sng" dirty="0"/>
              <a:t>Forms and reports</a:t>
            </a:r>
            <a:r>
              <a:rPr lang="en-US" sz="2400" dirty="0"/>
              <a:t>: </a:t>
            </a:r>
          </a:p>
          <a:p>
            <a:r>
              <a:rPr lang="en-US" sz="2400" b="1" i="1" u="sng" dirty="0"/>
              <a:t>Documentation</a:t>
            </a:r>
            <a:r>
              <a:rPr lang="en-US" sz="2400" dirty="0"/>
              <a:t>: </a:t>
            </a:r>
          </a:p>
          <a:p>
            <a:r>
              <a:rPr lang="en-US" sz="2400" b="1" i="1" u="sng" dirty="0"/>
              <a:t>Application understanding</a:t>
            </a:r>
            <a:r>
              <a:rPr lang="en-US" sz="2400" dirty="0"/>
              <a:t>: </a:t>
            </a:r>
          </a:p>
          <a:p>
            <a:r>
              <a:rPr lang="en-US" sz="2400" b="1" i="1" u="sng" dirty="0"/>
              <a:t>Test case:</a:t>
            </a:r>
            <a:r>
              <a:rPr lang="en-US" sz="2400" dirty="0"/>
              <a:t>.</a:t>
            </a:r>
          </a:p>
          <a:p>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400" i="1" u="sng" dirty="0"/>
              <a:t>Outputs from Reverse Engineering:</a:t>
            </a:r>
            <a:endParaRPr lang="en-US" sz="2400" dirty="0"/>
          </a:p>
          <a:p>
            <a:pPr>
              <a:buNone/>
            </a:pPr>
            <a:r>
              <a:rPr lang="en-US" sz="2400" dirty="0"/>
              <a:t>Reverse engineering has several useful outputs.</a:t>
            </a:r>
          </a:p>
          <a:p>
            <a:r>
              <a:rPr lang="en-US" sz="2400" b="1" i="1" u="sng" dirty="0" smtClean="0"/>
              <a:t>Models</a:t>
            </a:r>
            <a:endParaRPr lang="en-US" sz="2400" dirty="0"/>
          </a:p>
          <a:p>
            <a:r>
              <a:rPr lang="en-US" sz="2400" b="1" i="1" u="sng" dirty="0" smtClean="0"/>
              <a:t>Mappings</a:t>
            </a:r>
            <a:endParaRPr lang="en-US" sz="2400" dirty="0"/>
          </a:p>
          <a:p>
            <a:r>
              <a:rPr lang="en-US" sz="2400" b="1" i="1" u="sng" dirty="0" smtClean="0"/>
              <a:t>Logs</a:t>
            </a:r>
            <a:endParaRPr lang="en-US" sz="2400" dirty="0"/>
          </a:p>
          <a:p>
            <a:pPr>
              <a:buNone/>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pPr>
              <a:buNone/>
            </a:pPr>
            <a:r>
              <a:rPr lang="en-US" sz="3100" b="1" dirty="0" smtClean="0"/>
              <a:t>Bridging the Gap between a set of features that the system should achieve and a set of available resources:</a:t>
            </a:r>
            <a:r>
              <a:rPr lang="en-US" sz="3100" dirty="0" smtClean="0"/>
              <a:t> </a:t>
            </a:r>
          </a:p>
          <a:p>
            <a:r>
              <a:rPr lang="en-US" sz="3100" dirty="0" smtClean="0"/>
              <a:t>There is often a disconnect between the desired </a:t>
            </a:r>
            <a:r>
              <a:rPr lang="en-US" sz="3100" i="1" u="sng" dirty="0" smtClean="0"/>
              <a:t>features</a:t>
            </a:r>
            <a:r>
              <a:rPr lang="en-US" sz="3100" dirty="0" smtClean="0"/>
              <a:t> and the available </a:t>
            </a:r>
            <a:r>
              <a:rPr lang="en-US" sz="3100" i="1" u="sng" dirty="0" smtClean="0"/>
              <a:t>resources</a:t>
            </a:r>
            <a:r>
              <a:rPr lang="en-US" sz="3100" dirty="0" smtClean="0"/>
              <a:t>. </a:t>
            </a:r>
          </a:p>
          <a:p>
            <a:pPr>
              <a:buNone/>
            </a:pPr>
            <a:r>
              <a:rPr lang="en-US" sz="3100" dirty="0" smtClean="0"/>
              <a:t>There are several sources of high-level  </a:t>
            </a:r>
            <a:r>
              <a:rPr lang="en-US" sz="3100" i="1" u="sng" dirty="0" smtClean="0"/>
              <a:t>needs </a:t>
            </a:r>
            <a:r>
              <a:rPr lang="en-US" sz="3100" i="1" dirty="0" smtClean="0"/>
              <a:t> ,    </a:t>
            </a:r>
            <a:r>
              <a:rPr lang="en-US" sz="3100" i="1" u="sng" dirty="0" smtClean="0"/>
              <a:t>Resources</a:t>
            </a:r>
            <a:r>
              <a:rPr lang="en-US" sz="3100" dirty="0" smtClean="0"/>
              <a:t> include the operating system infrastructure, class libraries, and previous applications</a:t>
            </a:r>
          </a:p>
          <a:p>
            <a:pPr>
              <a:buNone/>
            </a:pPr>
            <a:r>
              <a:rPr lang="en-US" sz="3100" dirty="0" smtClean="0"/>
              <a:t>E.g. A salesman can use a spreadsheet to construct a formula for his commission based on various assumptions. The resources are a good match for the task. </a:t>
            </a:r>
          </a:p>
          <a:p>
            <a:pPr lvl="0">
              <a:buNone/>
            </a:pPr>
            <a:r>
              <a:rPr lang="en-US" sz="3100" dirty="0" smtClean="0"/>
              <a:t>E.g. To build a Web-based ordering system can not be readily built from a spreadsheet or a programming language, because there is too big a gap between the features and the resources. Hence </a:t>
            </a:r>
            <a:r>
              <a:rPr lang="en-US" sz="3100" i="1" u="sng" dirty="0" smtClean="0"/>
              <a:t>intermediate elements</a:t>
            </a:r>
            <a:r>
              <a:rPr lang="en-US" sz="3100" dirty="0" smtClean="0"/>
              <a:t> must be invented, so that each element can be expressed in terms of a few elements at the next lower level.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a:buNone/>
            </a:pPr>
            <a:r>
              <a:rPr lang="en-US" sz="2400" b="1" dirty="0"/>
              <a:t>Building the Class Model</a:t>
            </a:r>
            <a:r>
              <a:rPr lang="en-US" sz="2400" b="1" dirty="0" smtClean="0"/>
              <a:t>:</a:t>
            </a:r>
          </a:p>
          <a:p>
            <a:pPr>
              <a:buNone/>
            </a:pPr>
            <a:endParaRPr lang="en-US" sz="2400" dirty="0"/>
          </a:p>
          <a:p>
            <a:r>
              <a:rPr lang="en-US" sz="2400" dirty="0"/>
              <a:t>Reverse engineering begins with constructing a class model of the application to understand the classes and relationships. </a:t>
            </a:r>
          </a:p>
          <a:p>
            <a:pPr>
              <a:buNone/>
            </a:pPr>
            <a:r>
              <a:rPr lang="en-US" sz="2400" i="1" u="sng" dirty="0">
                <a:solidFill>
                  <a:schemeClr val="accent2"/>
                </a:solidFill>
              </a:rPr>
              <a:t>Three distinct phases in building the class model</a:t>
            </a:r>
            <a:r>
              <a:rPr lang="en-US" sz="2400" i="1" dirty="0"/>
              <a:t>:</a:t>
            </a:r>
            <a:r>
              <a:rPr lang="en-US" sz="2400" dirty="0"/>
              <a:t>  Using</a:t>
            </a:r>
          </a:p>
          <a:p>
            <a:pPr lvl="0">
              <a:buNone/>
            </a:pPr>
            <a:r>
              <a:rPr lang="en-US" sz="2400" b="1" i="1" dirty="0"/>
              <a:t>Implementation Recovery: </a:t>
            </a:r>
            <a:r>
              <a:rPr lang="en-US" sz="2400" dirty="0"/>
              <a:t>Application is learnt first quickly and an initial class model is created. If the program is written in an OO language, classes and generalizations can be recovered directly. Otherwise the data structures and operations must be studied and then classes are determined manually.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474345"/>
            <a:ext cx="8001000" cy="6001643"/>
          </a:xfrm>
          <a:prstGeom prst="rect">
            <a:avLst/>
          </a:prstGeom>
        </p:spPr>
        <p:txBody>
          <a:bodyPr wrap="square">
            <a:spAutoFit/>
          </a:bodyPr>
          <a:lstStyle/>
          <a:p>
            <a:pPr lvl="0">
              <a:buNone/>
            </a:pPr>
            <a:r>
              <a:rPr lang="en-US" sz="2400" b="1" i="1" dirty="0" smtClean="0"/>
              <a:t>Design Recovery: </a:t>
            </a:r>
            <a:r>
              <a:rPr lang="en-US" sz="2400" dirty="0" smtClean="0"/>
              <a:t>Application is probed to recover associations. The typical implementation of an association is as a single pointer attribute. The multiplicity in the forward direction is usually clear. In contrast, the multiplicity in the reverse direction is typically not declared, and it must be determined from general knowledge or examination of the code.</a:t>
            </a:r>
          </a:p>
          <a:p>
            <a:pPr>
              <a:buNone/>
            </a:pPr>
            <a:r>
              <a:rPr lang="en-US" sz="2400" b="1" i="1" dirty="0" smtClean="0"/>
              <a:t>Analysis Recovery: </a:t>
            </a:r>
            <a:endParaRPr lang="en-US" sz="2400" dirty="0" smtClean="0"/>
          </a:p>
          <a:p>
            <a:r>
              <a:rPr lang="en-US" sz="2400" dirty="0" smtClean="0"/>
              <a:t>Finally, the model is refined and made more abstract. Any remaining design artifacts are removed and errors if any are eliminated.</a:t>
            </a:r>
          </a:p>
          <a:p>
            <a:r>
              <a:rPr lang="en-US" sz="2400" dirty="0" smtClean="0"/>
              <a:t>If the source code is not object oriented, generalizations are inferred by recognizing similarities and differences in structure and behavior. Similarly, aggregations – compositions, qualifiers and association classes are better determined with level of application understanding and careful study of the code.</a:t>
            </a:r>
          </a:p>
          <a:p>
            <a:pPr>
              <a:buNone/>
            </a:pP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400" b="1" dirty="0"/>
              <a:t>Reverse Engineering Tips:</a:t>
            </a:r>
            <a:endParaRPr lang="en-US" sz="2400" dirty="0"/>
          </a:p>
          <a:p>
            <a:pPr>
              <a:buNone/>
            </a:pPr>
            <a:r>
              <a:rPr lang="en-US" sz="2400" dirty="0"/>
              <a:t>They help during reverse engineering and building class, interaction, and state models:</a:t>
            </a:r>
          </a:p>
          <a:p>
            <a:r>
              <a:rPr lang="en-US" sz="2400" u="sng" dirty="0"/>
              <a:t>Distinguish suppositions from facts</a:t>
            </a:r>
            <a:endParaRPr lang="en-US" sz="2400" dirty="0"/>
          </a:p>
          <a:p>
            <a:r>
              <a:rPr lang="en-US" sz="2400" u="sng" dirty="0"/>
              <a:t>Use a flexible process</a:t>
            </a:r>
            <a:endParaRPr lang="en-US" sz="2400" dirty="0"/>
          </a:p>
          <a:p>
            <a:r>
              <a:rPr lang="en-US" sz="2400" u="sng" dirty="0"/>
              <a:t>Expect multiple interpretations</a:t>
            </a:r>
            <a:endParaRPr lang="en-US" sz="2400" dirty="0"/>
          </a:p>
          <a:p>
            <a:r>
              <a:rPr lang="en-US" sz="2400" u="sng" dirty="0"/>
              <a:t>Don't be discouraged by approximate results</a:t>
            </a:r>
            <a:endParaRPr lang="en-US" sz="2400" dirty="0"/>
          </a:p>
          <a:p>
            <a:r>
              <a:rPr lang="en-US" sz="2400" u="sng" dirty="0"/>
              <a:t>Expect odd constructs</a:t>
            </a:r>
            <a:endParaRPr lang="en-US" sz="2400" dirty="0"/>
          </a:p>
          <a:p>
            <a:r>
              <a:rPr lang="en-US" sz="2400" u="sng" dirty="0"/>
              <a:t>Watch for a consistent style</a:t>
            </a:r>
            <a:endParaRPr lang="en-US" sz="2400" dirty="0"/>
          </a:p>
          <a:p>
            <a:pPr>
              <a:buNone/>
            </a:pPr>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400" b="1" dirty="0"/>
              <a:t>Wrapping:</a:t>
            </a:r>
            <a:endParaRPr lang="en-US" sz="2400" dirty="0"/>
          </a:p>
          <a:p>
            <a:pPr lvl="0"/>
            <a:r>
              <a:rPr lang="en-US" sz="2400" dirty="0"/>
              <a:t>A </a:t>
            </a:r>
            <a:r>
              <a:rPr lang="en-US" sz="2400" b="1" i="1" dirty="0">
                <a:solidFill>
                  <a:schemeClr val="accent2"/>
                </a:solidFill>
              </a:rPr>
              <a:t>wrapper</a:t>
            </a:r>
            <a:r>
              <a:rPr lang="en-US" sz="2400" i="1" dirty="0"/>
              <a:t> </a:t>
            </a:r>
            <a:r>
              <a:rPr lang="en-US" sz="2400" dirty="0"/>
              <a:t>is a </a:t>
            </a:r>
            <a:r>
              <a:rPr lang="en-US" sz="2400" i="1" dirty="0"/>
              <a:t>collection of interfaces that control access to a system</a:t>
            </a:r>
            <a:r>
              <a:rPr lang="en-US" sz="2400" dirty="0"/>
              <a:t>. It consists of a </a:t>
            </a:r>
            <a:r>
              <a:rPr lang="en-US" sz="2400" i="1" dirty="0"/>
              <a:t>set of boundary classes</a:t>
            </a:r>
            <a:r>
              <a:rPr lang="en-US" sz="2400" dirty="0"/>
              <a:t> that provide the interfaces, and it should be designed to follow good OO principles. The boundary classes’ methods call the existing system using the existing operations.</a:t>
            </a:r>
          </a:p>
          <a:p>
            <a:pPr>
              <a:buNone/>
            </a:pP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a:buNone/>
            </a:pPr>
            <a:r>
              <a:rPr lang="en-US" sz="2400" b="1" dirty="0"/>
              <a:t>Maintenance:</a:t>
            </a:r>
            <a:endParaRPr lang="en-US" sz="2400" dirty="0"/>
          </a:p>
          <a:p>
            <a:pPr>
              <a:buNone/>
            </a:pPr>
            <a:r>
              <a:rPr lang="en-US" sz="2400" dirty="0"/>
              <a:t>Much of the software literature treats maintenance as being monolithic, but is </a:t>
            </a:r>
            <a:r>
              <a:rPr lang="en-US" sz="2400" i="1" u="sng" dirty="0"/>
              <a:t>more perceptive</a:t>
            </a:r>
            <a:r>
              <a:rPr lang="en-US" sz="2400" dirty="0"/>
              <a:t> </a:t>
            </a:r>
            <a:r>
              <a:rPr lang="en-US" sz="2400" dirty="0" smtClean="0"/>
              <a:t>, According </a:t>
            </a:r>
            <a:r>
              <a:rPr lang="en-US" sz="2400" dirty="0"/>
              <a:t>to [</a:t>
            </a:r>
            <a:r>
              <a:rPr lang="en-US" sz="2400" dirty="0" err="1"/>
              <a:t>Rajlich</a:t>
            </a:r>
            <a:r>
              <a:rPr lang="en-US" sz="2400" dirty="0"/>
              <a:t>], </a:t>
            </a:r>
            <a:r>
              <a:rPr lang="en-US" sz="2400" i="1" dirty="0"/>
              <a:t>software moves through five stages</a:t>
            </a:r>
            <a:r>
              <a:rPr lang="en-US" sz="2400" dirty="0"/>
              <a:t>.</a:t>
            </a:r>
          </a:p>
          <a:p>
            <a:pPr lvl="0">
              <a:buFont typeface="Wingdings" pitchFamily="2" charset="2"/>
              <a:buChar char="ü"/>
            </a:pPr>
            <a:r>
              <a:rPr lang="en-US" sz="2400" u="sng" dirty="0"/>
              <a:t>Initial development</a:t>
            </a:r>
            <a:endParaRPr lang="en-US" sz="2400" dirty="0"/>
          </a:p>
          <a:p>
            <a:pPr>
              <a:buFont typeface="Wingdings" pitchFamily="2" charset="2"/>
              <a:buChar char="ü"/>
            </a:pPr>
            <a:r>
              <a:rPr lang="en-US" sz="2400" u="sng" dirty="0"/>
              <a:t>Evolution</a:t>
            </a:r>
            <a:endParaRPr lang="en-US" sz="2400" dirty="0"/>
          </a:p>
          <a:p>
            <a:pPr>
              <a:buFont typeface="Wingdings" pitchFamily="2" charset="2"/>
              <a:buChar char="ü"/>
            </a:pPr>
            <a:r>
              <a:rPr lang="en-US" sz="2400" u="sng" dirty="0"/>
              <a:t>Servicing:</a:t>
            </a:r>
            <a:endParaRPr lang="en-US" sz="2400" dirty="0"/>
          </a:p>
          <a:p>
            <a:pPr>
              <a:buFont typeface="Wingdings" pitchFamily="2" charset="2"/>
              <a:buChar char="ü"/>
            </a:pPr>
            <a:r>
              <a:rPr lang="en-US" sz="2400" u="sng" dirty="0"/>
              <a:t>Phase-out</a:t>
            </a:r>
            <a:endParaRPr lang="en-US" sz="2400" dirty="0"/>
          </a:p>
          <a:p>
            <a:pPr>
              <a:buFont typeface="Wingdings" pitchFamily="2" charset="2"/>
              <a:buChar char="ü"/>
            </a:pPr>
            <a:r>
              <a:rPr lang="en-US" sz="2400" u="sng" dirty="0"/>
              <a:t>Closedown</a:t>
            </a:r>
            <a:r>
              <a:rPr lang="en-US" sz="2400" u="sng" dirty="0" smtClean="0"/>
              <a:t>:</a:t>
            </a:r>
            <a:endParaRPr lang="en-US" sz="2400" dirty="0"/>
          </a:p>
          <a:p>
            <a:r>
              <a:rPr lang="en-US" sz="2400" dirty="0"/>
              <a:t>These five stages do not have a rigid wall between them, but there is a continual decline in the technical quality of the software as it proceeds through its lifetime. </a:t>
            </a:r>
            <a:endParaRPr lang="en-US" sz="2400" dirty="0" smtClean="0"/>
          </a:p>
          <a:p>
            <a:r>
              <a:rPr lang="en-US" sz="2400" dirty="0"/>
              <a:t>The software engineering goal is to slow the decline and keep software in the evolution and servicing stages as long as possible.</a:t>
            </a:r>
          </a:p>
          <a:p>
            <a:pPr>
              <a:buNone/>
            </a:pP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7200" b="1" i="1" dirty="0" smtClean="0">
              <a:solidFill>
                <a:schemeClr val="accent2"/>
              </a:solidFill>
            </a:endParaRPr>
          </a:p>
          <a:p>
            <a:pPr algn="ctr">
              <a:buNone/>
            </a:pPr>
            <a:r>
              <a:rPr lang="en-US" sz="7200" b="1" i="1" dirty="0" smtClean="0">
                <a:solidFill>
                  <a:schemeClr val="accent2"/>
                </a:solidFill>
              </a:rPr>
              <a:t>THANK YOU</a:t>
            </a:r>
            <a:endParaRPr lang="en-US" sz="7200" b="1" i="1" dirty="0">
              <a:solidFill>
                <a:schemeClr val="accent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sz="2400" b="1" dirty="0" smtClean="0"/>
              <a:t>Realizing Use Cases:</a:t>
            </a:r>
            <a:endParaRPr lang="en-US" sz="2400" dirty="0" smtClean="0"/>
          </a:p>
          <a:p>
            <a:pPr lvl="0">
              <a:buNone/>
            </a:pPr>
            <a:r>
              <a:rPr lang="en-US" sz="2400" dirty="0" smtClean="0"/>
              <a:t>The </a:t>
            </a:r>
            <a:r>
              <a:rPr lang="en-US" sz="2400" i="1" u="sng" dirty="0" smtClean="0"/>
              <a:t>complex operations</a:t>
            </a:r>
            <a:r>
              <a:rPr lang="en-US" sz="2400" dirty="0" smtClean="0"/>
              <a:t>, most of which come from use cases, are </a:t>
            </a:r>
            <a:r>
              <a:rPr lang="en-US" sz="2400" i="1" u="sng" dirty="0" smtClean="0"/>
              <a:t>elaborated.</a:t>
            </a:r>
            <a:endParaRPr lang="en-US" sz="2400" dirty="0" smtClean="0"/>
          </a:p>
          <a:p>
            <a:pPr>
              <a:buNone/>
            </a:pPr>
            <a:r>
              <a:rPr lang="en-US" sz="2400" i="1" dirty="0" smtClean="0"/>
              <a:t>Use cases define the required behavior, but they do not define its realization</a:t>
            </a:r>
            <a:r>
              <a:rPr lang="en-US" sz="2400" i="1" dirty="0" smtClean="0">
                <a:solidFill>
                  <a:schemeClr val="accent2"/>
                </a:solidFill>
              </a:rPr>
              <a:t>. Realization means to choose among the options and prepare for implementation. </a:t>
            </a:r>
          </a:p>
          <a:p>
            <a:pPr>
              <a:buNone/>
            </a:pPr>
            <a:r>
              <a:rPr lang="en-US" sz="2400" i="1" dirty="0" smtClean="0"/>
              <a:t>Use cases define system-level behavior:</a:t>
            </a:r>
          </a:p>
          <a:p>
            <a:pPr>
              <a:buNone/>
            </a:pPr>
            <a:r>
              <a:rPr lang="en-US" sz="2400" dirty="0" smtClean="0"/>
              <a:t>ATM ex:  consider a use case of process transaction .</a:t>
            </a:r>
          </a:p>
          <a:p>
            <a:pPr>
              <a:buNone/>
            </a:pPr>
            <a:r>
              <a:rPr lang="en-US" sz="2400" dirty="0" smtClean="0"/>
              <a:t>Withdrawal: It involves number of functionalities , get amount from customer, verify that amount with the account balance, verify that amount is within bank’s policies, verify that ATM has sufficient cash, disburse funds, debit bank account, and post entry on the customer’s receipt. </a:t>
            </a:r>
          </a:p>
          <a:p>
            <a:pPr>
              <a:buNone/>
            </a:pPr>
            <a:endParaRPr lang="en-US" sz="2400" i="1"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a:bodyPr>
          <a:lstStyle/>
          <a:p>
            <a:pPr>
              <a:buNone/>
            </a:pPr>
            <a:r>
              <a:rPr lang="en-US" sz="2600" b="1" dirty="0" smtClean="0"/>
              <a:t>Designing Algorithms:</a:t>
            </a:r>
            <a:endParaRPr lang="en-US" sz="2600" dirty="0" smtClean="0"/>
          </a:p>
          <a:p>
            <a:pPr>
              <a:buNone/>
            </a:pPr>
            <a:r>
              <a:rPr lang="en-US" sz="2400" dirty="0" smtClean="0"/>
              <a:t>An </a:t>
            </a:r>
            <a:r>
              <a:rPr lang="en-US" sz="2400" i="1" dirty="0" smtClean="0"/>
              <a:t>algorithm is formulated </a:t>
            </a:r>
            <a:r>
              <a:rPr lang="en-US" sz="2400" dirty="0" smtClean="0"/>
              <a:t>for each operation. </a:t>
            </a:r>
          </a:p>
          <a:p>
            <a:pPr>
              <a:buNone/>
            </a:pPr>
            <a:r>
              <a:rPr lang="en-US" sz="2400" dirty="0" smtClean="0"/>
              <a:t>The analysis specification tells </a:t>
            </a:r>
            <a:r>
              <a:rPr lang="en-US" sz="2400" i="1" dirty="0" smtClean="0"/>
              <a:t>what </a:t>
            </a:r>
            <a:r>
              <a:rPr lang="en-US" sz="2400" dirty="0" smtClean="0"/>
              <a:t>the operation does for its clients, but the algorithm shows </a:t>
            </a:r>
            <a:r>
              <a:rPr lang="en-US" sz="2400" i="1" dirty="0" smtClean="0"/>
              <a:t>how </a:t>
            </a:r>
            <a:r>
              <a:rPr lang="en-US" sz="2400" dirty="0" smtClean="0"/>
              <a:t>it is done. </a:t>
            </a:r>
          </a:p>
          <a:p>
            <a:pPr>
              <a:buNone/>
            </a:pPr>
            <a:r>
              <a:rPr lang="en-US" sz="2600" i="1" u="sng" dirty="0" smtClean="0"/>
              <a:t>Steps to design algorithms:</a:t>
            </a:r>
            <a:endParaRPr lang="en-US" sz="2600" dirty="0" smtClean="0"/>
          </a:p>
          <a:p>
            <a:pPr lvl="0"/>
            <a:r>
              <a:rPr lang="en-US" sz="2600" b="1" dirty="0" smtClean="0">
                <a:solidFill>
                  <a:schemeClr val="accent2"/>
                </a:solidFill>
              </a:rPr>
              <a:t>Choose algorithms that minimize the cost of implementing operations.</a:t>
            </a:r>
          </a:p>
          <a:p>
            <a:pPr lvl="0">
              <a:buNone/>
            </a:pPr>
            <a:r>
              <a:rPr lang="en-US" sz="2600" i="1" dirty="0" smtClean="0"/>
              <a:t>	</a:t>
            </a:r>
            <a:r>
              <a:rPr lang="en-US" sz="2400" i="1" dirty="0" smtClean="0"/>
              <a:t>Computational complexity</a:t>
            </a:r>
            <a:r>
              <a:rPr lang="en-US" sz="2400" dirty="0" smtClean="0"/>
              <a:t>: That is, how the execution time (or memory) grows with the </a:t>
            </a:r>
            <a:r>
              <a:rPr lang="en-US" sz="2400" i="1" dirty="0" smtClean="0"/>
              <a:t>number of input values</a:t>
            </a:r>
            <a:r>
              <a:rPr lang="en-US" sz="2400" dirty="0" smtClean="0"/>
              <a:t>: </a:t>
            </a:r>
            <a:r>
              <a:rPr lang="en-US" sz="2400" i="1" dirty="0" smtClean="0"/>
              <a:t>constant time, linear, quadratic, or exponential</a:t>
            </a:r>
            <a:r>
              <a:rPr lang="en-US" sz="2400" dirty="0" smtClean="0"/>
              <a:t>. </a:t>
            </a:r>
          </a:p>
          <a:p>
            <a:pPr lvl="0">
              <a:buNone/>
            </a:pPr>
            <a:r>
              <a:rPr lang="en-US" sz="2400" i="1" dirty="0" smtClean="0"/>
              <a:t>	Ease of implementation and understandability</a:t>
            </a:r>
            <a:r>
              <a:rPr lang="en-US" sz="2400" dirty="0" smtClean="0"/>
              <a:t>: </a:t>
            </a:r>
          </a:p>
          <a:p>
            <a:pPr lvl="0">
              <a:buNone/>
            </a:pPr>
            <a:r>
              <a:rPr lang="en-US" sz="2400" i="1" dirty="0" smtClean="0"/>
              <a:t>	Flexibility</a:t>
            </a:r>
            <a:r>
              <a:rPr lang="en-US" sz="2400" dirty="0" smtClean="0"/>
              <a:t>: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lvl="0">
              <a:buNone/>
            </a:pPr>
            <a:r>
              <a:rPr lang="en-US" sz="2600" b="1" dirty="0" smtClean="0">
                <a:solidFill>
                  <a:schemeClr val="accent2"/>
                </a:solidFill>
              </a:rPr>
              <a:t>Select data structures appropriate to the algorithms.</a:t>
            </a:r>
          </a:p>
          <a:p>
            <a:pPr lvl="0">
              <a:buNone/>
            </a:pPr>
            <a:endParaRPr lang="en-US" sz="2600" dirty="0" smtClean="0">
              <a:solidFill>
                <a:schemeClr val="accent2"/>
              </a:solidFill>
            </a:endParaRPr>
          </a:p>
          <a:p>
            <a:pPr lvl="0">
              <a:buNone/>
            </a:pPr>
            <a:r>
              <a:rPr lang="en-US" sz="2600" b="1" dirty="0" smtClean="0">
                <a:solidFill>
                  <a:schemeClr val="accent2"/>
                </a:solidFill>
              </a:rPr>
              <a:t>Define new internal classes and operations as necessary.</a:t>
            </a:r>
          </a:p>
          <a:p>
            <a:pPr lvl="0">
              <a:buNone/>
            </a:pPr>
            <a:endParaRPr lang="en-US" sz="2600" dirty="0" smtClean="0">
              <a:solidFill>
                <a:schemeClr val="accent2"/>
              </a:solidFill>
            </a:endParaRPr>
          </a:p>
          <a:p>
            <a:pPr lvl="0">
              <a:buNone/>
            </a:pPr>
            <a:r>
              <a:rPr lang="en-US" sz="2600" b="1" dirty="0" smtClean="0">
                <a:solidFill>
                  <a:schemeClr val="accent2"/>
                </a:solidFill>
              </a:rPr>
              <a:t>Assign operations to appropriate classes.</a:t>
            </a:r>
            <a:endParaRPr lang="en-US" sz="2600" dirty="0" smtClean="0">
              <a:solidFill>
                <a:schemeClr val="accent2"/>
              </a:solidFill>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sz="2400" b="1" dirty="0" err="1" smtClean="0">
                <a:solidFill>
                  <a:schemeClr val="accent2"/>
                </a:solidFill>
              </a:rPr>
              <a:t>Recursing</a:t>
            </a:r>
            <a:r>
              <a:rPr lang="en-US" sz="2400" b="1" dirty="0" smtClean="0">
                <a:solidFill>
                  <a:schemeClr val="accent2"/>
                </a:solidFill>
              </a:rPr>
              <a:t> Downward</a:t>
            </a:r>
          </a:p>
          <a:p>
            <a:pPr>
              <a:buNone/>
            </a:pPr>
            <a:r>
              <a:rPr lang="en-US" sz="2400" dirty="0" smtClean="0"/>
              <a:t>Better to organize operations as layers-operations in higher layers invoke operations in lower layers. </a:t>
            </a:r>
          </a:p>
          <a:p>
            <a:pPr>
              <a:buNone/>
            </a:pPr>
            <a:r>
              <a:rPr lang="en-US" sz="2400" dirty="0" smtClean="0"/>
              <a:t>The design process generally works top down i.e. start with higher-level operations and proceed to define lower-level operations.</a:t>
            </a:r>
          </a:p>
          <a:p>
            <a:pPr>
              <a:buNone/>
            </a:pPr>
            <a:r>
              <a:rPr lang="en-US" sz="2400" dirty="0" smtClean="0"/>
              <a:t>Downward recursion proceeds in two main ways:</a:t>
            </a:r>
          </a:p>
          <a:p>
            <a:pPr>
              <a:buNone/>
            </a:pPr>
            <a:r>
              <a:rPr lang="en-US" sz="2400" dirty="0" smtClean="0"/>
              <a:t>				 by </a:t>
            </a:r>
            <a:r>
              <a:rPr lang="en-US" sz="2400" dirty="0" smtClean="0">
                <a:solidFill>
                  <a:schemeClr val="accent2"/>
                </a:solidFill>
              </a:rPr>
              <a:t>functionality</a:t>
            </a:r>
            <a:r>
              <a:rPr lang="en-US" sz="2400" dirty="0" smtClean="0"/>
              <a:t> </a:t>
            </a:r>
          </a:p>
          <a:p>
            <a:pPr>
              <a:buNone/>
            </a:pPr>
            <a:r>
              <a:rPr lang="en-US" sz="2400" dirty="0" smtClean="0"/>
              <a:t>		                    and by </a:t>
            </a:r>
            <a:r>
              <a:rPr lang="en-US" sz="2400" dirty="0" smtClean="0">
                <a:solidFill>
                  <a:schemeClr val="accent2"/>
                </a:solidFill>
              </a:rPr>
              <a:t>mechanism</a:t>
            </a:r>
            <a:r>
              <a:rPr lang="en-US" sz="2400" dirty="0" smtClean="0"/>
              <a:t>.</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2400" i="1" dirty="0" smtClean="0">
                <a:solidFill>
                  <a:schemeClr val="accent2"/>
                </a:solidFill>
              </a:rPr>
              <a:t>Functionality Layers</a:t>
            </a:r>
          </a:p>
          <a:p>
            <a:pPr>
              <a:buNone/>
            </a:pPr>
            <a:endParaRPr lang="en-US" sz="2400" i="1" dirty="0" smtClean="0">
              <a:solidFill>
                <a:schemeClr val="accent2"/>
              </a:solidFill>
            </a:endParaRPr>
          </a:p>
          <a:p>
            <a:r>
              <a:rPr lang="en-US" sz="2400" dirty="0" smtClean="0"/>
              <a:t>Functionality recursion means taking the required high-level functionality and breaking it into lesser operations. </a:t>
            </a:r>
          </a:p>
          <a:p>
            <a:pPr>
              <a:buNone/>
            </a:pPr>
            <a:r>
              <a:rPr lang="en-US" sz="2400" i="1" u="sng" dirty="0" smtClean="0"/>
              <a:t>Dangers of functionality recursion: </a:t>
            </a:r>
            <a:endParaRPr lang="en-US" sz="2400" dirty="0" smtClean="0"/>
          </a:p>
          <a:p>
            <a:pPr lvl="0">
              <a:buNone/>
            </a:pPr>
            <a:r>
              <a:rPr lang="en-US" sz="2400" i="1" dirty="0" smtClean="0"/>
              <a:t>Arbitrary decomposition</a:t>
            </a:r>
            <a:r>
              <a:rPr lang="en-US" sz="2400" dirty="0" smtClean="0"/>
              <a:t>: It makes the pieces not related well to classes. To avoid this, similar operations must be combined and the operations are assigned to classes.</a:t>
            </a:r>
          </a:p>
          <a:p>
            <a:pPr>
              <a:buNone/>
            </a:pP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3148</Words>
  <Application>Microsoft Office PowerPoint</Application>
  <PresentationFormat>On-screen Show (4:3)</PresentationFormat>
  <Paragraphs>249</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CLASS DESIGN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DESIGN</dc:title>
  <dc:creator>puneeth</dc:creator>
  <cp:lastModifiedBy>puneeth</cp:lastModifiedBy>
  <cp:revision>10</cp:revision>
  <dcterms:created xsi:type="dcterms:W3CDTF">2015-11-05T17:00:25Z</dcterms:created>
  <dcterms:modified xsi:type="dcterms:W3CDTF">2015-11-05T18:57:30Z</dcterms:modified>
</cp:coreProperties>
</file>