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Lst>
  <p:notesMasterIdLst>
    <p:notesMasterId r:id="rId72"/>
  </p:notesMasterIdLst>
  <p:handoutMasterIdLst>
    <p:handoutMasterId r:id="rId73"/>
  </p:handoutMasterIdLst>
  <p:sldIdLst>
    <p:sldId id="470" r:id="rId2"/>
    <p:sldId id="471" r:id="rId3"/>
    <p:sldId id="273" r:id="rId4"/>
    <p:sldId id="475" r:id="rId5"/>
    <p:sldId id="274" r:id="rId6"/>
    <p:sldId id="472" r:id="rId7"/>
    <p:sldId id="477" r:id="rId8"/>
    <p:sldId id="473" r:id="rId9"/>
    <p:sldId id="479" r:id="rId10"/>
    <p:sldId id="497" r:id="rId11"/>
    <p:sldId id="498" r:id="rId12"/>
    <p:sldId id="277" r:id="rId13"/>
    <p:sldId id="480" r:id="rId14"/>
    <p:sldId id="489" r:id="rId15"/>
    <p:sldId id="490" r:id="rId16"/>
    <p:sldId id="279" r:id="rId17"/>
    <p:sldId id="494" r:id="rId18"/>
    <p:sldId id="495" r:id="rId19"/>
    <p:sldId id="496" r:id="rId20"/>
    <p:sldId id="492" r:id="rId21"/>
    <p:sldId id="493" r:id="rId22"/>
    <p:sldId id="487" r:id="rId23"/>
    <p:sldId id="364" r:id="rId24"/>
    <p:sldId id="366" r:id="rId25"/>
    <p:sldId id="499" r:id="rId26"/>
    <p:sldId id="367" r:id="rId27"/>
    <p:sldId id="500" r:id="rId28"/>
    <p:sldId id="501" r:id="rId29"/>
    <p:sldId id="502" r:id="rId30"/>
    <p:sldId id="369" r:id="rId31"/>
    <p:sldId id="503" r:id="rId32"/>
    <p:sldId id="504" r:id="rId33"/>
    <p:sldId id="506" r:id="rId34"/>
    <p:sldId id="507" r:id="rId35"/>
    <p:sldId id="288" r:id="rId36"/>
    <p:sldId id="289" r:id="rId37"/>
    <p:sldId id="508" r:id="rId38"/>
    <p:sldId id="509" r:id="rId39"/>
    <p:sldId id="510" r:id="rId40"/>
    <p:sldId id="511" r:id="rId41"/>
    <p:sldId id="505" r:id="rId42"/>
    <p:sldId id="294" r:id="rId43"/>
    <p:sldId id="513" r:id="rId44"/>
    <p:sldId id="515" r:id="rId45"/>
    <p:sldId id="514" r:id="rId46"/>
    <p:sldId id="517" r:id="rId47"/>
    <p:sldId id="525" r:id="rId48"/>
    <p:sldId id="533" r:id="rId49"/>
    <p:sldId id="526" r:id="rId50"/>
    <p:sldId id="527" r:id="rId51"/>
    <p:sldId id="534" r:id="rId52"/>
    <p:sldId id="529" r:id="rId53"/>
    <p:sldId id="530" r:id="rId54"/>
    <p:sldId id="531" r:id="rId55"/>
    <p:sldId id="536" r:id="rId56"/>
    <p:sldId id="532" r:id="rId57"/>
    <p:sldId id="535" r:id="rId58"/>
    <p:sldId id="537" r:id="rId59"/>
    <p:sldId id="425" r:id="rId60"/>
    <p:sldId id="538" r:id="rId61"/>
    <p:sldId id="539" r:id="rId62"/>
    <p:sldId id="541" r:id="rId63"/>
    <p:sldId id="310" r:id="rId64"/>
    <p:sldId id="540" r:id="rId65"/>
    <p:sldId id="542" r:id="rId66"/>
    <p:sldId id="543" r:id="rId67"/>
    <p:sldId id="545" r:id="rId68"/>
    <p:sldId id="546" r:id="rId69"/>
    <p:sldId id="547" r:id="rId70"/>
    <p:sldId id="544" r:id="rId71"/>
  </p:sldIdLst>
  <p:sldSz cx="9144000" cy="6858000" type="screen4x3"/>
  <p:notesSz cx="7099300" cy="10234613"/>
  <p:defaultTex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3399"/>
    <a:srgbClr val="000099"/>
    <a:srgbClr val="808080"/>
    <a:srgbClr val="5F5F5F"/>
    <a:srgbClr val="3399FF"/>
    <a:srgbClr val="000066"/>
    <a:srgbClr val="0033CC"/>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215" autoAdjust="0"/>
    <p:restoredTop sz="93369" autoAdjust="0"/>
  </p:normalViewPr>
  <p:slideViewPr>
    <p:cSldViewPr>
      <p:cViewPr>
        <p:scale>
          <a:sx n="70" d="100"/>
          <a:sy n="70" d="100"/>
        </p:scale>
        <p:origin x="-127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9B8F6142-F1D0-4637-96F7-E4664D4176A5}" type="datetime3">
              <a:rPr lang="en-US"/>
              <a:pPr/>
              <a:t>16 September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57C84157-CAC9-4329-91AD-EB3C6746FA38}" type="slidenum">
              <a:rPr lang="en-US"/>
              <a:pPr/>
              <a:t>‹#›</a:t>
            </a:fld>
            <a:endParaRPr lang="en-US"/>
          </a:p>
        </p:txBody>
      </p:sp>
    </p:spTree>
    <p:extLst>
      <p:ext uri="{BB962C8B-B14F-4D97-AF65-F5344CB8AC3E}">
        <p14:creationId xmlns="" xmlns:p14="http://schemas.microsoft.com/office/powerpoint/2010/main" val="1515107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FCF21089-5A8E-4805-BE21-6386A8343079}" type="datetime3">
              <a:rPr lang="en-US"/>
              <a:pPr/>
              <a:t>16 September 2018</a:t>
            </a:fld>
            <a:endParaRPr lang="en-US"/>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EE145C4F-ECA4-4DD7-819E-C9FECED27844}" type="slidenum">
              <a:rPr lang="en-US"/>
              <a:pPr/>
              <a:t>‹#›</a:t>
            </a:fld>
            <a:endParaRPr lang="en-US"/>
          </a:p>
        </p:txBody>
      </p:sp>
    </p:spTree>
    <p:extLst>
      <p:ext uri="{BB962C8B-B14F-4D97-AF65-F5344CB8AC3E}">
        <p14:creationId xmlns="" xmlns:p14="http://schemas.microsoft.com/office/powerpoint/2010/main" val="28357628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r>
              <a:rPr lang="en-US" sz="1000" b="0">
                <a:solidFill>
                  <a:prstClr val="black"/>
                </a:solidFill>
                <a:latin typeface="Times New Roman" pitchFamily="18" charset="0"/>
              </a:rPr>
              <a:t>CS252 S05</a:t>
            </a:r>
          </a:p>
        </p:txBody>
      </p:sp>
      <p:sp>
        <p:nvSpPr>
          <p:cNvPr id="111619"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fld id="{DFD11393-F911-43FD-9512-6DE9D61A420F}" type="slidenum">
              <a:rPr lang="en-US" sz="1000" b="0">
                <a:solidFill>
                  <a:prstClr val="black"/>
                </a:solidFill>
                <a:latin typeface="Times New Roman" pitchFamily="18" charset="0"/>
              </a:rPr>
              <a:pPr/>
              <a:t>26</a:t>
            </a:fld>
            <a:endParaRPr lang="en-US" sz="1000" b="0">
              <a:solidFill>
                <a:prstClr val="black"/>
              </a:solidFill>
              <a:latin typeface="Times New Roman" pitchFamily="18" charset="0"/>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r>
              <a:rPr lang="en-US" sz="1000" b="0">
                <a:solidFill>
                  <a:prstClr val="black"/>
                </a:solidFill>
                <a:latin typeface="Times New Roman" pitchFamily="18" charset="0"/>
              </a:rPr>
              <a:t>CS252 S05</a:t>
            </a:r>
          </a:p>
        </p:txBody>
      </p:sp>
      <p:sp>
        <p:nvSpPr>
          <p:cNvPr id="113667"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fld id="{EEE28203-9DA9-4865-9D15-5DEE03CEBF7B}" type="slidenum">
              <a:rPr lang="en-US" sz="1000" b="0">
                <a:solidFill>
                  <a:prstClr val="black"/>
                </a:solidFill>
                <a:latin typeface="Times New Roman" pitchFamily="18" charset="0"/>
              </a:rPr>
              <a:pPr/>
              <a:t>30</a:t>
            </a:fld>
            <a:endParaRPr lang="en-US" sz="1000" b="0">
              <a:solidFill>
                <a:prstClr val="black"/>
              </a:solidFill>
              <a:latin typeface="Times New Roman" pitchFamily="18" charset="0"/>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ea typeface="ＭＳ Ｐゴシック" charset="-128"/>
              </a:defRPr>
            </a:lvl1pPr>
            <a:lvl2pPr marL="37931725" indent="-37474525" defTabSz="863600">
              <a:defRPr sz="1600" b="1">
                <a:solidFill>
                  <a:schemeClr val="hlink"/>
                </a:solidFill>
                <a:latin typeface="Arial" charset="0"/>
                <a:ea typeface="ＭＳ Ｐゴシック" charset="-128"/>
              </a:defRPr>
            </a:lvl2pPr>
            <a:lvl3pPr>
              <a:defRPr sz="1600" b="1">
                <a:solidFill>
                  <a:schemeClr val="hlink"/>
                </a:solidFill>
                <a:latin typeface="Arial" charset="0"/>
                <a:ea typeface="ＭＳ Ｐゴシック" charset="-128"/>
              </a:defRPr>
            </a:lvl3pPr>
            <a:lvl4pPr>
              <a:defRPr sz="1600" b="1">
                <a:solidFill>
                  <a:schemeClr val="hlink"/>
                </a:solidFill>
                <a:latin typeface="Arial" charset="0"/>
                <a:ea typeface="ＭＳ Ｐゴシック" charset="-128"/>
              </a:defRPr>
            </a:lvl4pPr>
            <a:lvl5pPr>
              <a:defRPr sz="1600" b="1">
                <a:solidFill>
                  <a:schemeClr val="hlink"/>
                </a:solidFill>
                <a:latin typeface="Arial" charset="0"/>
                <a:ea typeface="ＭＳ Ｐゴシック" charset="-128"/>
              </a:defRPr>
            </a:lvl5pPr>
            <a:lvl6pPr marL="457200" eaLnBrk="0" fontAlgn="base" hangingPunct="0">
              <a:spcBef>
                <a:spcPct val="50000"/>
              </a:spcBef>
              <a:spcAft>
                <a:spcPct val="0"/>
              </a:spcAft>
              <a:defRPr sz="1600" b="1">
                <a:solidFill>
                  <a:schemeClr val="hlink"/>
                </a:solidFill>
                <a:latin typeface="Arial" charset="0"/>
                <a:ea typeface="ＭＳ Ｐゴシック" charset="-128"/>
              </a:defRPr>
            </a:lvl6pPr>
            <a:lvl7pPr marL="914400" eaLnBrk="0" fontAlgn="base" hangingPunct="0">
              <a:spcBef>
                <a:spcPct val="50000"/>
              </a:spcBef>
              <a:spcAft>
                <a:spcPct val="0"/>
              </a:spcAft>
              <a:defRPr sz="1600" b="1">
                <a:solidFill>
                  <a:schemeClr val="hlink"/>
                </a:solidFill>
                <a:latin typeface="Arial" charset="0"/>
                <a:ea typeface="ＭＳ Ｐゴシック" charset="-128"/>
              </a:defRPr>
            </a:lvl7pPr>
            <a:lvl8pPr marL="1371600" eaLnBrk="0" fontAlgn="base" hangingPunct="0">
              <a:spcBef>
                <a:spcPct val="50000"/>
              </a:spcBef>
              <a:spcAft>
                <a:spcPct val="0"/>
              </a:spcAft>
              <a:defRPr sz="1600" b="1">
                <a:solidFill>
                  <a:schemeClr val="hlink"/>
                </a:solidFill>
                <a:latin typeface="Arial" charset="0"/>
                <a:ea typeface="ＭＳ Ｐゴシック" charset="-128"/>
              </a:defRPr>
            </a:lvl8pPr>
            <a:lvl9pPr marL="1828800" eaLnBrk="0" fontAlgn="base" hangingPunct="0">
              <a:spcBef>
                <a:spcPct val="50000"/>
              </a:spcBef>
              <a:spcAft>
                <a:spcPct val="0"/>
              </a:spcAft>
              <a:defRPr sz="1600" b="1">
                <a:solidFill>
                  <a:schemeClr val="hlink"/>
                </a:solidFill>
                <a:latin typeface="Arial" charset="0"/>
                <a:ea typeface="ＭＳ Ｐゴシック" charset="-128"/>
              </a:defRPr>
            </a:lvl9pPr>
          </a:lstStyle>
          <a:p>
            <a:r>
              <a:rPr lang="en-US" sz="1000" b="0">
                <a:solidFill>
                  <a:prstClr val="black"/>
                </a:solidFill>
                <a:latin typeface="Times New Roman" charset="0"/>
              </a:rPr>
              <a:t>CS252 S05</a:t>
            </a:r>
          </a:p>
        </p:txBody>
      </p:sp>
      <p:sp>
        <p:nvSpPr>
          <p:cNvPr id="80899"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ea typeface="ＭＳ Ｐゴシック" charset="-128"/>
              </a:defRPr>
            </a:lvl1pPr>
            <a:lvl2pPr marL="37931725" indent="-37474525" defTabSz="863600">
              <a:defRPr sz="1600" b="1">
                <a:solidFill>
                  <a:schemeClr val="hlink"/>
                </a:solidFill>
                <a:latin typeface="Arial" charset="0"/>
                <a:ea typeface="ＭＳ Ｐゴシック" charset="-128"/>
              </a:defRPr>
            </a:lvl2pPr>
            <a:lvl3pPr>
              <a:defRPr sz="1600" b="1">
                <a:solidFill>
                  <a:schemeClr val="hlink"/>
                </a:solidFill>
                <a:latin typeface="Arial" charset="0"/>
                <a:ea typeface="ＭＳ Ｐゴシック" charset="-128"/>
              </a:defRPr>
            </a:lvl3pPr>
            <a:lvl4pPr>
              <a:defRPr sz="1600" b="1">
                <a:solidFill>
                  <a:schemeClr val="hlink"/>
                </a:solidFill>
                <a:latin typeface="Arial" charset="0"/>
                <a:ea typeface="ＭＳ Ｐゴシック" charset="-128"/>
              </a:defRPr>
            </a:lvl4pPr>
            <a:lvl5pPr>
              <a:defRPr sz="1600" b="1">
                <a:solidFill>
                  <a:schemeClr val="hlink"/>
                </a:solidFill>
                <a:latin typeface="Arial" charset="0"/>
                <a:ea typeface="ＭＳ Ｐゴシック" charset="-128"/>
              </a:defRPr>
            </a:lvl5pPr>
            <a:lvl6pPr marL="457200" eaLnBrk="0" fontAlgn="base" hangingPunct="0">
              <a:spcBef>
                <a:spcPct val="50000"/>
              </a:spcBef>
              <a:spcAft>
                <a:spcPct val="0"/>
              </a:spcAft>
              <a:defRPr sz="1600" b="1">
                <a:solidFill>
                  <a:schemeClr val="hlink"/>
                </a:solidFill>
                <a:latin typeface="Arial" charset="0"/>
                <a:ea typeface="ＭＳ Ｐゴシック" charset="-128"/>
              </a:defRPr>
            </a:lvl6pPr>
            <a:lvl7pPr marL="914400" eaLnBrk="0" fontAlgn="base" hangingPunct="0">
              <a:spcBef>
                <a:spcPct val="50000"/>
              </a:spcBef>
              <a:spcAft>
                <a:spcPct val="0"/>
              </a:spcAft>
              <a:defRPr sz="1600" b="1">
                <a:solidFill>
                  <a:schemeClr val="hlink"/>
                </a:solidFill>
                <a:latin typeface="Arial" charset="0"/>
                <a:ea typeface="ＭＳ Ｐゴシック" charset="-128"/>
              </a:defRPr>
            </a:lvl7pPr>
            <a:lvl8pPr marL="1371600" eaLnBrk="0" fontAlgn="base" hangingPunct="0">
              <a:spcBef>
                <a:spcPct val="50000"/>
              </a:spcBef>
              <a:spcAft>
                <a:spcPct val="0"/>
              </a:spcAft>
              <a:defRPr sz="1600" b="1">
                <a:solidFill>
                  <a:schemeClr val="hlink"/>
                </a:solidFill>
                <a:latin typeface="Arial" charset="0"/>
                <a:ea typeface="ＭＳ Ｐゴシック" charset="-128"/>
              </a:defRPr>
            </a:lvl8pPr>
            <a:lvl9pPr marL="1828800" eaLnBrk="0" fontAlgn="base" hangingPunct="0">
              <a:spcBef>
                <a:spcPct val="50000"/>
              </a:spcBef>
              <a:spcAft>
                <a:spcPct val="0"/>
              </a:spcAft>
              <a:defRPr sz="1600" b="1">
                <a:solidFill>
                  <a:schemeClr val="hlink"/>
                </a:solidFill>
                <a:latin typeface="Arial" charset="0"/>
                <a:ea typeface="ＭＳ Ｐゴシック" charset="-128"/>
              </a:defRPr>
            </a:lvl9pPr>
          </a:lstStyle>
          <a:p>
            <a:fld id="{12DD6E69-2253-4602-A4AA-C4C6E157EC06}" type="slidenum">
              <a:rPr lang="en-US" sz="1000" b="0">
                <a:solidFill>
                  <a:prstClr val="black"/>
                </a:solidFill>
                <a:latin typeface="Times New Roman" charset="0"/>
              </a:rPr>
              <a:pPr/>
              <a:t>59</a:t>
            </a:fld>
            <a:endParaRPr lang="en-US" sz="1000" b="0">
              <a:solidFill>
                <a:prstClr val="black"/>
              </a:solidFill>
              <a:latin typeface="Times New Roman"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258BF8D6-0C22-4D3C-B8E1-5C2ED1D02D63}" type="slidenum">
              <a:rPr lang="en-US"/>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2B6A0966-9AD7-4B0C-92D3-52058A760946}"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16 September 2018</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r>
              <a:rPr lang="en-US" sz="1000" b="0">
                <a:solidFill>
                  <a:prstClr val="black"/>
                </a:solidFill>
                <a:latin typeface="Times New Roman" pitchFamily="18" charset="0"/>
              </a:rPr>
              <a:t>CS252 S05</a:t>
            </a:r>
          </a:p>
        </p:txBody>
      </p:sp>
      <p:sp>
        <p:nvSpPr>
          <p:cNvPr id="108547"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fld id="{06B3ED5F-FCDE-4D5C-BA27-06B146C8C028}" type="slidenum">
              <a:rPr lang="en-US" sz="1000" b="0">
                <a:solidFill>
                  <a:prstClr val="black"/>
                </a:solidFill>
                <a:latin typeface="Times New Roman" pitchFamily="18" charset="0"/>
              </a:rPr>
              <a:pPr/>
              <a:t>23</a:t>
            </a:fld>
            <a:endParaRPr lang="en-US" sz="1000" b="0">
              <a:solidFill>
                <a:prstClr val="black"/>
              </a:solidFill>
              <a:latin typeface="Times New Roman" pitchFamily="18"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r>
              <a:rPr lang="en-US" sz="1000" b="0">
                <a:solidFill>
                  <a:prstClr val="black"/>
                </a:solidFill>
                <a:latin typeface="Times New Roman" pitchFamily="18" charset="0"/>
              </a:rPr>
              <a:t>CS252 S05</a:t>
            </a:r>
          </a:p>
        </p:txBody>
      </p:sp>
      <p:sp>
        <p:nvSpPr>
          <p:cNvPr id="110595"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63600">
              <a:defRPr sz="1600" b="1">
                <a:solidFill>
                  <a:schemeClr val="hlink"/>
                </a:solidFill>
                <a:latin typeface="Arial" charset="0"/>
              </a:defRPr>
            </a:lvl1pPr>
            <a:lvl2pPr marL="742950" indent="-285750" defTabSz="863600">
              <a:defRPr sz="1600" b="1">
                <a:solidFill>
                  <a:schemeClr val="hlink"/>
                </a:solidFill>
                <a:latin typeface="Arial" charset="0"/>
              </a:defRPr>
            </a:lvl2pPr>
            <a:lvl3pPr marL="1143000" indent="-228600" defTabSz="863600">
              <a:defRPr sz="1600" b="1">
                <a:solidFill>
                  <a:schemeClr val="hlink"/>
                </a:solidFill>
                <a:latin typeface="Arial" charset="0"/>
              </a:defRPr>
            </a:lvl3pPr>
            <a:lvl4pPr marL="1600200" indent="-228600" defTabSz="863600">
              <a:defRPr sz="1600" b="1">
                <a:solidFill>
                  <a:schemeClr val="hlink"/>
                </a:solidFill>
                <a:latin typeface="Arial" charset="0"/>
              </a:defRPr>
            </a:lvl4pPr>
            <a:lvl5pPr marL="2057400" indent="-228600" defTabSz="863600">
              <a:defRPr sz="1600" b="1">
                <a:solidFill>
                  <a:schemeClr val="hlink"/>
                </a:solidFill>
                <a:latin typeface="Arial" charset="0"/>
              </a:defRPr>
            </a:lvl5pPr>
            <a:lvl6pPr marL="2514600" indent="-228600" defTabSz="863600" eaLnBrk="0" fontAlgn="base" hangingPunct="0">
              <a:spcBef>
                <a:spcPct val="50000"/>
              </a:spcBef>
              <a:spcAft>
                <a:spcPct val="0"/>
              </a:spcAft>
              <a:defRPr sz="1600" b="1">
                <a:solidFill>
                  <a:schemeClr val="hlink"/>
                </a:solidFill>
                <a:latin typeface="Arial" charset="0"/>
              </a:defRPr>
            </a:lvl6pPr>
            <a:lvl7pPr marL="2971800" indent="-228600" defTabSz="863600" eaLnBrk="0" fontAlgn="base" hangingPunct="0">
              <a:spcBef>
                <a:spcPct val="50000"/>
              </a:spcBef>
              <a:spcAft>
                <a:spcPct val="0"/>
              </a:spcAft>
              <a:defRPr sz="1600" b="1">
                <a:solidFill>
                  <a:schemeClr val="hlink"/>
                </a:solidFill>
                <a:latin typeface="Arial" charset="0"/>
              </a:defRPr>
            </a:lvl7pPr>
            <a:lvl8pPr marL="3429000" indent="-228600" defTabSz="863600" eaLnBrk="0" fontAlgn="base" hangingPunct="0">
              <a:spcBef>
                <a:spcPct val="50000"/>
              </a:spcBef>
              <a:spcAft>
                <a:spcPct val="0"/>
              </a:spcAft>
              <a:defRPr sz="1600" b="1">
                <a:solidFill>
                  <a:schemeClr val="hlink"/>
                </a:solidFill>
                <a:latin typeface="Arial" charset="0"/>
              </a:defRPr>
            </a:lvl8pPr>
            <a:lvl9pPr marL="3886200" indent="-228600" defTabSz="863600" eaLnBrk="0" fontAlgn="base" hangingPunct="0">
              <a:spcBef>
                <a:spcPct val="50000"/>
              </a:spcBef>
              <a:spcAft>
                <a:spcPct val="0"/>
              </a:spcAft>
              <a:defRPr sz="1600" b="1">
                <a:solidFill>
                  <a:schemeClr val="hlink"/>
                </a:solidFill>
                <a:latin typeface="Arial" charset="0"/>
              </a:defRPr>
            </a:lvl9pPr>
          </a:lstStyle>
          <a:p>
            <a:fld id="{7FF03C34-F790-443B-9134-B45715EA6D28}" type="slidenum">
              <a:rPr lang="en-US" sz="1000" b="0">
                <a:solidFill>
                  <a:prstClr val="black"/>
                </a:solidFill>
                <a:latin typeface="Times New Roman" pitchFamily="18" charset="0"/>
              </a:rPr>
              <a:pPr/>
              <a:t>24</a:t>
            </a:fld>
            <a:endParaRPr lang="en-US" sz="1000" b="0">
              <a:solidFill>
                <a:prstClr val="black"/>
              </a:solidFill>
              <a:latin typeface="Times New Roman" pitchFamily="18" charset="0"/>
            </a:endParaRPr>
          </a:p>
        </p:txBody>
      </p:sp>
      <p:sp>
        <p:nvSpPr>
          <p:cNvPr id="110596" name="Rectangle 2"/>
          <p:cNvSpPr>
            <a:spLocks noGrp="1" noRot="1" noChangeAspect="1" noChangeArrowheads="1" noTextEdit="1"/>
          </p:cNvSpPr>
          <p:nvPr>
            <p:ph type="sldImg"/>
          </p:nvPr>
        </p:nvSpPr>
        <p:spPr>
          <a:xfrm>
            <a:off x="1001713" y="774700"/>
            <a:ext cx="5095875" cy="3822700"/>
          </a:xfrm>
          <a:ln/>
        </p:spPr>
      </p:sp>
      <p:sp>
        <p:nvSpPr>
          <p:cNvPr id="110597" name="Rectangle 3"/>
          <p:cNvSpPr>
            <a:spLocks noGrp="1" noChangeArrowheads="1"/>
          </p:cNvSpPr>
          <p:nvPr>
            <p:ph type="body" idx="1"/>
          </p:nvPr>
        </p:nvSpPr>
        <p:spPr>
          <a:xfrm>
            <a:off x="945957" y="4861781"/>
            <a:ext cx="5207386" cy="460456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5A5DE0-01E4-44D8-900F-7415E1985FC8}"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7A573E7B-3DF7-4BC8-9AF5-8E92D5ED83DA}"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6EFA2C-E38B-482A-8744-A67A79197C1B}"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9E332541-8D8A-4AC3-BDF7-DFA4CB9D08F5}"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E34684-914D-4EDE-B87D-0BAA7531186E}"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99917B41-489A-41F6-B402-E98A40CF514C}"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30200"/>
            <a:ext cx="7292975" cy="736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193800"/>
            <a:ext cx="376555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1193800"/>
            <a:ext cx="376555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fld id="{195DD576-5FCC-446C-8023-3D1B81B759FF}" type="datetime1">
              <a:rPr lang="en-US">
                <a:solidFill>
                  <a:srgbClr val="00AE00"/>
                </a:solidFill>
              </a:rPr>
              <a:pPr/>
              <a:t>9/16/2018</a:t>
            </a:fld>
            <a:endParaRPr lang="en-US">
              <a:solidFill>
                <a:srgbClr val="00AE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     , </a:t>
            </a:r>
            <a:r>
              <a:rPr lang="en-US" dirty="0"/>
              <a:t>Basic Pipelining &amp; Performance</a:t>
            </a:r>
          </a:p>
        </p:txBody>
      </p:sp>
      <p:sp>
        <p:nvSpPr>
          <p:cNvPr id="7" name="Rectangle 4"/>
          <p:cNvSpPr>
            <a:spLocks noGrp="1" noChangeArrowheads="1"/>
          </p:cNvSpPr>
          <p:nvPr>
            <p:ph type="sldNum" sz="quarter" idx="12"/>
          </p:nvPr>
        </p:nvSpPr>
        <p:spPr>
          <a:ln/>
        </p:spPr>
        <p:txBody>
          <a:bodyPr/>
          <a:lstStyle>
            <a:lvl1pPr>
              <a:defRPr/>
            </a:lvl1pPr>
          </a:lstStyle>
          <a:p>
            <a:fld id="{854E708E-AC66-4B5B-9434-6F2138FBEAF0}" type="slidenum">
              <a:rPr lang="en-US">
                <a:solidFill>
                  <a:srgbClr val="00AE00"/>
                </a:solidFill>
              </a:rPr>
              <a:pPr/>
              <a:t>‹#›</a:t>
            </a:fld>
            <a:endParaRPr lang="en-US" b="0">
              <a:solidFill>
                <a:srgbClr val="FBBA03"/>
              </a:solidFill>
            </a:endParaRPr>
          </a:p>
        </p:txBody>
      </p:sp>
    </p:spTree>
    <p:extLst>
      <p:ext uri="{BB962C8B-B14F-4D97-AF65-F5344CB8AC3E}">
        <p14:creationId xmlns="" xmlns:p14="http://schemas.microsoft.com/office/powerpoint/2010/main" val="278938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869AE-7EFD-4FE9-BD7C-334EE934A4FF}"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0C9054D1-C13D-4BA9-8B81-ECD0155F7F31}"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0807DF-84E0-4378-B511-952C792474F0}" type="datetime1">
              <a:rPr lang="en-US" smtClean="0">
                <a:solidFill>
                  <a:srgbClr val="00AE00"/>
                </a:solidFill>
              </a:rPr>
              <a:pPr/>
              <a:t>9/16/2018</a:t>
            </a:fld>
            <a:endParaRPr lang="en-US">
              <a:solidFill>
                <a:srgbClr val="00AE00"/>
              </a:solidFill>
            </a:endParaRPr>
          </a:p>
        </p:txBody>
      </p:sp>
      <p:sp>
        <p:nvSpPr>
          <p:cNvPr id="6" name="Footer Placeholder 5"/>
          <p:cNvSpPr>
            <a:spLocks noGrp="1"/>
          </p:cNvSpPr>
          <p:nvPr>
            <p:ph type="ftr" sz="quarter" idx="11"/>
          </p:nvPr>
        </p:nvSpPr>
        <p:spPr/>
        <p:txBody>
          <a:bodyPr/>
          <a:lstStyle/>
          <a:p>
            <a:pPr>
              <a:defRPr/>
            </a:pPr>
            <a:r>
              <a:rPr lang="en-US" dirty="0" smtClean="0"/>
              <a:t>     , Basic Pipelining &amp; Performance</a:t>
            </a:r>
            <a:endParaRPr lang="en-US" dirty="0"/>
          </a:p>
        </p:txBody>
      </p:sp>
      <p:sp>
        <p:nvSpPr>
          <p:cNvPr id="7" name="Slide Number Placeholder 6"/>
          <p:cNvSpPr>
            <a:spLocks noGrp="1"/>
          </p:cNvSpPr>
          <p:nvPr>
            <p:ph type="sldNum" sz="quarter" idx="12"/>
          </p:nvPr>
        </p:nvSpPr>
        <p:spPr/>
        <p:txBody>
          <a:bodyPr/>
          <a:lstStyle/>
          <a:p>
            <a:fld id="{A86CF61A-198F-4568-8F7A-D45684BC950B}"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777BFB-C014-4998-99FF-3C82303F4A09}" type="datetime1">
              <a:rPr lang="en-US" smtClean="0">
                <a:solidFill>
                  <a:srgbClr val="00AE00"/>
                </a:solidFill>
              </a:rPr>
              <a:pPr/>
              <a:t>9/16/2018</a:t>
            </a:fld>
            <a:endParaRPr lang="en-US">
              <a:solidFill>
                <a:srgbClr val="00AE00"/>
              </a:solidFill>
            </a:endParaRPr>
          </a:p>
        </p:txBody>
      </p:sp>
      <p:sp>
        <p:nvSpPr>
          <p:cNvPr id="8" name="Footer Placeholder 7"/>
          <p:cNvSpPr>
            <a:spLocks noGrp="1"/>
          </p:cNvSpPr>
          <p:nvPr>
            <p:ph type="ftr" sz="quarter" idx="11"/>
          </p:nvPr>
        </p:nvSpPr>
        <p:spPr/>
        <p:txBody>
          <a:bodyPr/>
          <a:lstStyle/>
          <a:p>
            <a:pPr>
              <a:defRPr/>
            </a:pPr>
            <a:r>
              <a:rPr lang="en-US" dirty="0" smtClean="0"/>
              <a:t>     , Basic Pipelining &amp; Performance</a:t>
            </a:r>
            <a:endParaRPr lang="en-US" dirty="0"/>
          </a:p>
        </p:txBody>
      </p:sp>
      <p:sp>
        <p:nvSpPr>
          <p:cNvPr id="9" name="Slide Number Placeholder 8"/>
          <p:cNvSpPr>
            <a:spLocks noGrp="1"/>
          </p:cNvSpPr>
          <p:nvPr>
            <p:ph type="sldNum" sz="quarter" idx="12"/>
          </p:nvPr>
        </p:nvSpPr>
        <p:spPr/>
        <p:txBody>
          <a:bodyPr/>
          <a:lstStyle/>
          <a:p>
            <a:fld id="{73593329-7E93-4CB8-A8FA-ED86DE82F317}"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DC4BCF-DEF3-4788-BA5F-6EFF2CE33173}" type="datetime1">
              <a:rPr lang="en-US" smtClean="0">
                <a:solidFill>
                  <a:srgbClr val="00AE00"/>
                </a:solidFill>
              </a:rPr>
              <a:pPr/>
              <a:t>9/16/2018</a:t>
            </a:fld>
            <a:endParaRPr lang="en-US">
              <a:solidFill>
                <a:srgbClr val="00AE00"/>
              </a:solidFill>
            </a:endParaRPr>
          </a:p>
        </p:txBody>
      </p:sp>
      <p:sp>
        <p:nvSpPr>
          <p:cNvPr id="4" name="Footer Placeholder 3"/>
          <p:cNvSpPr>
            <a:spLocks noGrp="1"/>
          </p:cNvSpPr>
          <p:nvPr>
            <p:ph type="ftr" sz="quarter" idx="11"/>
          </p:nvPr>
        </p:nvSpPr>
        <p:spPr/>
        <p:txBody>
          <a:bodyPr/>
          <a:lstStyle/>
          <a:p>
            <a:pPr>
              <a:defRPr/>
            </a:pPr>
            <a:r>
              <a:rPr lang="en-US" dirty="0" smtClean="0"/>
              <a:t>     , Basic Pipelining &amp; Performance</a:t>
            </a:r>
            <a:endParaRPr lang="en-US" dirty="0"/>
          </a:p>
        </p:txBody>
      </p:sp>
      <p:sp>
        <p:nvSpPr>
          <p:cNvPr id="5" name="Slide Number Placeholder 4"/>
          <p:cNvSpPr>
            <a:spLocks noGrp="1"/>
          </p:cNvSpPr>
          <p:nvPr>
            <p:ph type="sldNum" sz="quarter" idx="12"/>
          </p:nvPr>
        </p:nvSpPr>
        <p:spPr/>
        <p:txBody>
          <a:bodyPr/>
          <a:lstStyle/>
          <a:p>
            <a:fld id="{E8EC814F-2C1E-4305-8546-7AA9F8CEC7B2}"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D1376-6B22-4008-94A1-BFD62FE30340}" type="datetime1">
              <a:rPr lang="en-US" smtClean="0">
                <a:solidFill>
                  <a:srgbClr val="00AE00"/>
                </a:solidFill>
              </a:rPr>
              <a:pPr/>
              <a:t>9/16/2018</a:t>
            </a:fld>
            <a:endParaRPr lang="en-US">
              <a:solidFill>
                <a:srgbClr val="00AE00"/>
              </a:solidFill>
            </a:endParaRPr>
          </a:p>
        </p:txBody>
      </p:sp>
      <p:sp>
        <p:nvSpPr>
          <p:cNvPr id="3" name="Footer Placeholder 2"/>
          <p:cNvSpPr>
            <a:spLocks noGrp="1"/>
          </p:cNvSpPr>
          <p:nvPr>
            <p:ph type="ftr" sz="quarter" idx="11"/>
          </p:nvPr>
        </p:nvSpPr>
        <p:spPr/>
        <p:txBody>
          <a:bodyPr/>
          <a:lstStyle/>
          <a:p>
            <a:pPr>
              <a:defRPr/>
            </a:pPr>
            <a:r>
              <a:rPr lang="en-US" dirty="0" smtClean="0"/>
              <a:t>     , Basic Pipelining &amp; Performance</a:t>
            </a:r>
            <a:endParaRPr lang="en-US" dirty="0"/>
          </a:p>
        </p:txBody>
      </p:sp>
      <p:sp>
        <p:nvSpPr>
          <p:cNvPr id="4" name="Slide Number Placeholder 3"/>
          <p:cNvSpPr>
            <a:spLocks noGrp="1"/>
          </p:cNvSpPr>
          <p:nvPr>
            <p:ph type="sldNum" sz="quarter" idx="12"/>
          </p:nvPr>
        </p:nvSpPr>
        <p:spPr/>
        <p:txBody>
          <a:bodyPr/>
          <a:lstStyle/>
          <a:p>
            <a:fld id="{4B9E6E2D-90A9-4E7A-BB50-25664ABEEE0E}"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1242AD-377B-4AD1-B899-84833C2ABD66}" type="datetime1">
              <a:rPr lang="en-US" smtClean="0">
                <a:solidFill>
                  <a:srgbClr val="00AE00"/>
                </a:solidFill>
              </a:rPr>
              <a:pPr/>
              <a:t>9/16/2018</a:t>
            </a:fld>
            <a:endParaRPr lang="en-US">
              <a:solidFill>
                <a:srgbClr val="00AE00"/>
              </a:solidFill>
            </a:endParaRPr>
          </a:p>
        </p:txBody>
      </p:sp>
      <p:sp>
        <p:nvSpPr>
          <p:cNvPr id="6" name="Footer Placeholder 5"/>
          <p:cNvSpPr>
            <a:spLocks noGrp="1"/>
          </p:cNvSpPr>
          <p:nvPr>
            <p:ph type="ftr" sz="quarter" idx="11"/>
          </p:nvPr>
        </p:nvSpPr>
        <p:spPr/>
        <p:txBody>
          <a:bodyPr/>
          <a:lstStyle/>
          <a:p>
            <a:pPr>
              <a:defRPr/>
            </a:pPr>
            <a:r>
              <a:rPr lang="en-US" dirty="0" smtClean="0"/>
              <a:t>     , Basic Pipelining &amp; Performance</a:t>
            </a:r>
            <a:endParaRPr lang="en-US" dirty="0"/>
          </a:p>
        </p:txBody>
      </p:sp>
      <p:sp>
        <p:nvSpPr>
          <p:cNvPr id="7" name="Slide Number Placeholder 6"/>
          <p:cNvSpPr>
            <a:spLocks noGrp="1"/>
          </p:cNvSpPr>
          <p:nvPr>
            <p:ph type="sldNum" sz="quarter" idx="12"/>
          </p:nvPr>
        </p:nvSpPr>
        <p:spPr/>
        <p:txBody>
          <a:bodyPr/>
          <a:lstStyle/>
          <a:p>
            <a:fld id="{C8F1AFCF-217D-4A17-ABFA-2A8F748D5190}" type="slidenum">
              <a:rPr lang="en-US" smtClean="0">
                <a:solidFill>
                  <a:srgbClr val="00AE00"/>
                </a:solidFill>
              </a: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26095-DF78-409B-9688-C002D058D4F5}" type="datetime1">
              <a:rPr lang="en-US" smtClean="0">
                <a:solidFill>
                  <a:srgbClr val="00AE00"/>
                </a:solidFill>
              </a:rPr>
              <a:pPr/>
              <a:t>9/16/2018</a:t>
            </a:fld>
            <a:endParaRPr lang="en-US">
              <a:solidFill>
                <a:srgbClr val="00AE00"/>
              </a:solidFill>
            </a:endParaRPr>
          </a:p>
        </p:txBody>
      </p:sp>
      <p:sp>
        <p:nvSpPr>
          <p:cNvPr id="6" name="Footer Placeholder 5"/>
          <p:cNvSpPr>
            <a:spLocks noGrp="1"/>
          </p:cNvSpPr>
          <p:nvPr>
            <p:ph type="ftr" sz="quarter" idx="11"/>
          </p:nvPr>
        </p:nvSpPr>
        <p:spPr/>
        <p:txBody>
          <a:bodyPr/>
          <a:lstStyle/>
          <a:p>
            <a:pPr>
              <a:defRPr/>
            </a:pPr>
            <a:r>
              <a:rPr lang="en-US" dirty="0" smtClean="0"/>
              <a:t>     , Basic Pipelining &amp; Performance</a:t>
            </a:r>
            <a:endParaRPr lang="en-US" dirty="0"/>
          </a:p>
        </p:txBody>
      </p:sp>
      <p:sp>
        <p:nvSpPr>
          <p:cNvPr id="7" name="Slide Number Placeholder 6"/>
          <p:cNvSpPr>
            <a:spLocks noGrp="1"/>
          </p:cNvSpPr>
          <p:nvPr>
            <p:ph type="sldNum" sz="quarter" idx="12"/>
          </p:nvPr>
        </p:nvSpPr>
        <p:spPr/>
        <p:txBody>
          <a:bodyPr/>
          <a:lstStyle/>
          <a:p>
            <a:fld id="{E31F1987-2820-4C1B-97C3-29A67333B30C}" type="slidenum">
              <a:rPr lang="en-US" smtClean="0">
                <a:solidFill>
                  <a:srgbClr val="00AE00"/>
                </a:solidFill>
              </a: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buClrTx/>
              <a:buSzTx/>
              <a:buFontTx/>
              <a:buNone/>
            </a:pPr>
            <a:fld id="{FF59E283-9CD2-4B2D-B1B2-DA53DB268A4E}" type="datetime1">
              <a:rPr lang="en-US" b="1" smtClean="0">
                <a:solidFill>
                  <a:srgbClr val="00AE00"/>
                </a:solidFill>
                <a:ea typeface="ＭＳ Ｐゴシック" charset="-128"/>
              </a:rPr>
              <a:pPr eaLnBrk="0" hangingPunct="0">
                <a:buClrTx/>
                <a:buSzTx/>
                <a:buFontTx/>
                <a:buNone/>
              </a:pPr>
              <a:t>9/16/2018</a:t>
            </a:fld>
            <a:endParaRPr lang="en-US" b="1" smtClean="0">
              <a:solidFill>
                <a:srgbClr val="00AE00"/>
              </a:solidFill>
              <a:ea typeface="ＭＳ Ｐゴシック"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buClrTx/>
              <a:buSzTx/>
              <a:buFontTx/>
              <a:buNone/>
              <a:defRPr/>
            </a:pPr>
            <a:r>
              <a:rPr lang="en-US" b="1" dirty="0" smtClean="0"/>
              <a:t>     , Basic Pipelining &amp; Performance</a:t>
            </a:r>
            <a:endParaRPr lang="en-US" b="1"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buClrTx/>
              <a:buSzTx/>
              <a:buFontTx/>
              <a:buNone/>
            </a:pPr>
            <a:fld id="{2DE3AAD8-9F9D-428F-B1B9-91074D003098}" type="slidenum">
              <a:rPr lang="en-US" b="1" smtClean="0">
                <a:solidFill>
                  <a:srgbClr val="00AE00"/>
                </a:solidFill>
                <a:ea typeface="ＭＳ Ｐゴシック" charset="-128"/>
              </a:rPr>
              <a:pPr eaLnBrk="0" hangingPunct="0">
                <a:buClrTx/>
                <a:buSzTx/>
                <a:buFontTx/>
                <a:buNone/>
              </a:pPr>
              <a:t>‹#›</a:t>
            </a:fld>
            <a:endParaRPr lang="en-US" smtClean="0">
              <a:solidFill>
                <a:srgbClr val="FBBA03"/>
              </a:solidFill>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solidFill>
                  <a:srgbClr val="000099"/>
                </a:solidFill>
                <a:latin typeface="Arial" charset="0"/>
              </a:rPr>
              <a:t>Chapter 3</a:t>
            </a:r>
            <a:r>
              <a:rPr lang="en-GB" dirty="0" smtClean="0">
                <a:solidFill>
                  <a:srgbClr val="000099"/>
                </a:solidFill>
                <a:latin typeface="Arial" charset="0"/>
              </a:rPr>
              <a:t/>
            </a:r>
            <a:br>
              <a:rPr lang="en-GB" dirty="0" smtClean="0">
                <a:solidFill>
                  <a:srgbClr val="000099"/>
                </a:solidFill>
                <a:latin typeface="Arial" charset="0"/>
              </a:rPr>
            </a:br>
            <a:r>
              <a:rPr lang="en-GB" dirty="0" smtClean="0">
                <a:solidFill>
                  <a:srgbClr val="0066FF"/>
                </a:solidFill>
                <a:latin typeface="Arial" charset="0"/>
              </a:rPr>
              <a:t>Instruction-Level Parallelism and Its Exploitation</a:t>
            </a:r>
            <a:br>
              <a:rPr lang="en-GB" dirty="0" smtClean="0">
                <a:solidFill>
                  <a:srgbClr val="0066FF"/>
                </a:solidFill>
                <a:latin typeface="Arial" charset="0"/>
              </a:rPr>
            </a:br>
            <a:endParaRPr lang="en-IN" dirty="0"/>
          </a:p>
        </p:txBody>
      </p:sp>
      <p:sp>
        <p:nvSpPr>
          <p:cNvPr id="4" name="Date Placeholder 3"/>
          <p:cNvSpPr>
            <a:spLocks noGrp="1"/>
          </p:cNvSpPr>
          <p:nvPr>
            <p:ph type="dt" sz="half" idx="10"/>
          </p:nvPr>
        </p:nvSpPr>
        <p:spPr/>
        <p:txBody>
          <a:bodyPr/>
          <a:lstStyle/>
          <a:p>
            <a:fld id="{2C5A5DE0-01E4-44D8-900F-7415E1985FC8}" type="datetime1">
              <a:rPr lang="en-US" smtClean="0">
                <a:solidFill>
                  <a:srgbClr val="00AE00"/>
                </a:solidFill>
              </a:rPr>
              <a:pPr/>
              <a:t>9/16/2018</a:t>
            </a:fld>
            <a:endParaRPr lang="en-US" dirty="0">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7A573E7B-3DF7-4BC8-9AF5-8E92D5ED83DA}" type="slidenum">
              <a:rPr lang="en-US" smtClean="0">
                <a:solidFill>
                  <a:srgbClr val="00AE00"/>
                </a:solidFill>
              </a:rPr>
              <a:pPr/>
              <a:t>1</a:t>
            </a:fld>
            <a:endParaRPr lang="en-US" b="0" dirty="0">
              <a:solidFill>
                <a:srgbClr val="FBBA0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 </a:t>
            </a:r>
          </a:p>
        </p:txBody>
      </p:sp>
      <p:pic>
        <p:nvPicPr>
          <p:cNvPr id="68611" name="Picture 2"/>
          <p:cNvPicPr>
            <a:picLocks noGrp="1" noChangeAspect="1" noChangeArrowheads="1"/>
          </p:cNvPicPr>
          <p:nvPr>
            <p:ph idx="1"/>
          </p:nvPr>
        </p:nvPicPr>
        <p:blipFill>
          <a:blip r:embed="rId2"/>
          <a:srcRect/>
          <a:stretch>
            <a:fillRect/>
          </a:stretch>
        </p:blipFill>
        <p:spPr>
          <a:xfrm>
            <a:off x="1295400" y="1219200"/>
            <a:ext cx="6248400" cy="4805363"/>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 </a:t>
            </a:r>
          </a:p>
        </p:txBody>
      </p:sp>
      <p:pic>
        <p:nvPicPr>
          <p:cNvPr id="69635" name="Picture 2"/>
          <p:cNvPicPr>
            <a:picLocks noGrp="1" noChangeAspect="1" noChangeArrowheads="1"/>
          </p:cNvPicPr>
          <p:nvPr>
            <p:ph idx="1"/>
          </p:nvPr>
        </p:nvPicPr>
        <p:blipFill>
          <a:blip r:embed="rId2"/>
          <a:srcRect/>
          <a:stretch>
            <a:fillRect/>
          </a:stretch>
        </p:blipFill>
        <p:spPr>
          <a:xfrm>
            <a:off x="1219200" y="914400"/>
            <a:ext cx="6705600" cy="5176838"/>
          </a:xfr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lnSpc>
                <a:spcPct val="90000"/>
              </a:lnSpc>
            </a:pPr>
            <a:r>
              <a:rPr lang="en-US" dirty="0" smtClean="0"/>
              <a:t>Control Dependence</a:t>
            </a:r>
          </a:p>
        </p:txBody>
      </p:sp>
      <p:sp>
        <p:nvSpPr>
          <p:cNvPr id="242691" name="Rectangle 3"/>
          <p:cNvSpPr>
            <a:spLocks noGrp="1" noChangeArrowheads="1"/>
          </p:cNvSpPr>
          <p:nvPr>
            <p:ph idx="1"/>
          </p:nvPr>
        </p:nvSpPr>
        <p:spPr>
          <a:xfrm>
            <a:off x="457200" y="1357298"/>
            <a:ext cx="8229600" cy="4768865"/>
          </a:xfrm>
        </p:spPr>
        <p:txBody>
          <a:bodyPr>
            <a:normAutofit fontScale="92500" lnSpcReduction="20000"/>
          </a:bodyPr>
          <a:lstStyle/>
          <a:p>
            <a:pPr lvl="1">
              <a:lnSpc>
                <a:spcPct val="90000"/>
              </a:lnSpc>
              <a:buNone/>
            </a:pPr>
            <a:endParaRPr lang="en-US" sz="2400" dirty="0" smtClean="0"/>
          </a:p>
          <a:p>
            <a:pPr>
              <a:lnSpc>
                <a:spcPct val="90000"/>
              </a:lnSpc>
            </a:pPr>
            <a:r>
              <a:rPr lang="en-US" sz="2800" dirty="0" smtClean="0"/>
              <a:t>Control Dependence</a:t>
            </a:r>
          </a:p>
          <a:p>
            <a:pPr lvl="1">
              <a:lnSpc>
                <a:spcPct val="90000"/>
              </a:lnSpc>
            </a:pPr>
            <a:r>
              <a:rPr lang="en-US" sz="2400" dirty="0" smtClean="0"/>
              <a:t>Ordering of instruction </a:t>
            </a:r>
            <a:r>
              <a:rPr lang="en-US" sz="2400" dirty="0" err="1" smtClean="0"/>
              <a:t>i</a:t>
            </a:r>
            <a:r>
              <a:rPr lang="en-US" sz="2400" dirty="0" smtClean="0"/>
              <a:t> with respect to a branch instruction</a:t>
            </a:r>
          </a:p>
          <a:p>
            <a:pPr lvl="1">
              <a:lnSpc>
                <a:spcPct val="90000"/>
              </a:lnSpc>
            </a:pPr>
            <a:r>
              <a:rPr lang="en-IN" sz="2400" dirty="0"/>
              <a:t>S1 is control dependent on p1, and S2 is control dependent on p2 but not on p1.</a:t>
            </a:r>
            <a:endParaRPr lang="en-US" sz="2400" dirty="0" smtClean="0"/>
          </a:p>
          <a:p>
            <a:pPr lvl="2">
              <a:lnSpc>
                <a:spcPct val="90000"/>
              </a:lnSpc>
            </a:pPr>
            <a:r>
              <a:rPr lang="en-US" sz="2000" dirty="0" smtClean="0"/>
              <a:t>Instruction control dependent on a branch cannot be moved before the branch so that its execution is no longer controlled by the branch (e.g., cannot move s1 before if(p1) )</a:t>
            </a:r>
          </a:p>
          <a:p>
            <a:pPr lvl="2">
              <a:lnSpc>
                <a:spcPct val="90000"/>
              </a:lnSpc>
            </a:pPr>
            <a:r>
              <a:rPr lang="en-US" sz="2000" dirty="0" smtClean="0"/>
              <a:t>An instruction not control dependent on a branch cannot be moved after the branch so that its execution is controlled by the branch (e.g., cannot move p3=0 into {s2})</a:t>
            </a:r>
          </a:p>
          <a:p>
            <a:pPr lvl="1" algn="ctr">
              <a:lnSpc>
                <a:spcPct val="90000"/>
              </a:lnSpc>
              <a:buNone/>
            </a:pPr>
            <a:r>
              <a:rPr lang="en-US" sz="2400" dirty="0" smtClean="0"/>
              <a:t>if (p1) </a:t>
            </a:r>
          </a:p>
          <a:p>
            <a:pPr lvl="1" algn="ctr">
              <a:lnSpc>
                <a:spcPct val="90000"/>
              </a:lnSpc>
              <a:buNone/>
            </a:pPr>
            <a:r>
              <a:rPr lang="en-US" sz="2400" dirty="0" smtClean="0"/>
              <a:t>{s1};</a:t>
            </a:r>
          </a:p>
          <a:p>
            <a:pPr lvl="1" algn="ctr">
              <a:lnSpc>
                <a:spcPct val="90000"/>
              </a:lnSpc>
              <a:buNone/>
            </a:pPr>
            <a:r>
              <a:rPr lang="en-US" sz="2400" dirty="0" smtClean="0"/>
              <a:t> p3=0;</a:t>
            </a:r>
          </a:p>
          <a:p>
            <a:pPr lvl="1" algn="ctr">
              <a:lnSpc>
                <a:spcPct val="90000"/>
              </a:lnSpc>
              <a:buNone/>
            </a:pPr>
            <a:r>
              <a:rPr lang="en-US" altLang="zh-CN" dirty="0" smtClean="0"/>
              <a:t>if (p2) </a:t>
            </a:r>
          </a:p>
          <a:p>
            <a:pPr lvl="1" algn="ctr">
              <a:lnSpc>
                <a:spcPct val="90000"/>
              </a:lnSpc>
              <a:buNone/>
            </a:pPr>
            <a:r>
              <a:rPr lang="en-US" altLang="zh-CN" dirty="0" smtClean="0"/>
              <a:t>{s2};</a:t>
            </a:r>
            <a:endParaRPr lang="en-US" sz="2400" dirty="0" smtClean="0"/>
          </a:p>
          <a:p>
            <a:pPr lvl="2">
              <a:lnSpc>
                <a:spcPct val="90000"/>
              </a:lnSpc>
            </a:pPr>
            <a:endParaRPr lang="en-US" dirty="0" smtClean="0"/>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algn="just"/>
            <a:r>
              <a:rPr lang="en-IN" sz="2400" dirty="0"/>
              <a:t>When processors preserve strict program order, they ensure that </a:t>
            </a:r>
            <a:r>
              <a:rPr lang="en-IN" sz="2400" dirty="0" smtClean="0"/>
              <a:t>control dependences </a:t>
            </a:r>
            <a:r>
              <a:rPr lang="en-IN" sz="2400" dirty="0"/>
              <a:t>are also preserved</a:t>
            </a:r>
            <a:r>
              <a:rPr lang="en-IN" sz="2400" dirty="0" smtClean="0"/>
              <a:t>.</a:t>
            </a:r>
          </a:p>
          <a:p>
            <a:pPr algn="just"/>
            <a:r>
              <a:rPr lang="en-IN" sz="2400" dirty="0" smtClean="0"/>
              <a:t>Control dependence </a:t>
            </a:r>
            <a:r>
              <a:rPr lang="en-IN" sz="2400" dirty="0"/>
              <a:t>is not the critical property that must be preserved</a:t>
            </a:r>
            <a:r>
              <a:rPr lang="en-IN" sz="2400" dirty="0" smtClean="0"/>
              <a:t>.</a:t>
            </a:r>
          </a:p>
          <a:p>
            <a:pPr algn="just"/>
            <a:r>
              <a:rPr lang="en-IN" sz="2400" dirty="0" smtClean="0"/>
              <a:t>Two </a:t>
            </a:r>
            <a:r>
              <a:rPr lang="en-IN" sz="2400" dirty="0"/>
              <a:t>properties critical to </a:t>
            </a:r>
            <a:r>
              <a:rPr lang="en-IN" sz="2400" b="1" dirty="0"/>
              <a:t>program </a:t>
            </a:r>
            <a:r>
              <a:rPr lang="en-IN" sz="2400" b="1" dirty="0" smtClean="0"/>
              <a:t>correctness</a:t>
            </a:r>
            <a:r>
              <a:rPr lang="en-IN" sz="2400" dirty="0" smtClean="0"/>
              <a:t>—</a:t>
            </a:r>
            <a:r>
              <a:rPr lang="en-IN" sz="2400" dirty="0"/>
              <a:t>exception </a:t>
            </a:r>
            <a:r>
              <a:rPr lang="en-IN" sz="2400" dirty="0" smtClean="0"/>
              <a:t>behaviour and the </a:t>
            </a:r>
            <a:r>
              <a:rPr lang="en-IN" sz="2400" dirty="0"/>
              <a:t>data flow</a:t>
            </a:r>
            <a:r>
              <a:rPr lang="en-IN" sz="2400" dirty="0" smtClean="0"/>
              <a:t>.</a:t>
            </a:r>
          </a:p>
          <a:p>
            <a:pPr algn="just">
              <a:buNone/>
            </a:pPr>
            <a:r>
              <a:rPr lang="en-US" sz="2400" dirty="0"/>
              <a:t> </a:t>
            </a:r>
            <a:r>
              <a:rPr lang="en-US" sz="2400" dirty="0" smtClean="0"/>
              <a:t>  -</a:t>
            </a:r>
            <a:r>
              <a:rPr lang="en-IN" sz="2000" b="1" dirty="0" smtClean="0">
                <a:solidFill>
                  <a:srgbClr val="FF0000"/>
                </a:solidFill>
              </a:rPr>
              <a:t>Exception behaviour </a:t>
            </a:r>
            <a:r>
              <a:rPr lang="en-IN" sz="2000" b="1" dirty="0"/>
              <a:t>means that any changes in the ordering </a:t>
            </a:r>
            <a:r>
              <a:rPr lang="en-IN" sz="2000" b="1" dirty="0" smtClean="0"/>
              <a:t>      of instruction </a:t>
            </a:r>
            <a:r>
              <a:rPr lang="en-IN" sz="2000" b="1" dirty="0"/>
              <a:t>execution must not change how exceptions are raised in the </a:t>
            </a:r>
            <a:r>
              <a:rPr lang="en-IN" sz="2000" b="1" dirty="0" smtClean="0"/>
              <a:t>program</a:t>
            </a:r>
          </a:p>
          <a:p>
            <a:pPr algn="just">
              <a:buNone/>
            </a:pPr>
            <a:r>
              <a:rPr lang="en-US" sz="2000" b="1" dirty="0" smtClean="0"/>
              <a:t>   - </a:t>
            </a:r>
            <a:r>
              <a:rPr lang="en-IN" sz="2000" b="1" dirty="0"/>
              <a:t>The </a:t>
            </a:r>
            <a:r>
              <a:rPr lang="en-IN" sz="2000" b="1" dirty="0">
                <a:solidFill>
                  <a:srgbClr val="FF0000"/>
                </a:solidFill>
              </a:rPr>
              <a:t>data flow </a:t>
            </a:r>
            <a:r>
              <a:rPr lang="en-IN" sz="2000" b="1" dirty="0"/>
              <a:t>is the actual flow of data </a:t>
            </a:r>
            <a:r>
              <a:rPr lang="en-IN" sz="2000" b="1" dirty="0" smtClean="0"/>
              <a:t>values among </a:t>
            </a:r>
            <a:r>
              <a:rPr lang="en-IN" sz="2000" b="1" dirty="0"/>
              <a:t>instructions that produce results and those that consume them.</a:t>
            </a:r>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13</a:t>
            </a:fld>
            <a:endParaRPr lang="en-US" b="0">
              <a:solidFill>
                <a:srgbClr val="FBBA0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 </a:t>
            </a:r>
          </a:p>
        </p:txBody>
      </p:sp>
      <p:pic>
        <p:nvPicPr>
          <p:cNvPr id="80899" name="Picture 2"/>
          <p:cNvPicPr>
            <a:picLocks noGrp="1" noChangeAspect="1" noChangeArrowheads="1"/>
          </p:cNvPicPr>
          <p:nvPr>
            <p:ph idx="1"/>
          </p:nvPr>
        </p:nvPicPr>
        <p:blipFill>
          <a:blip r:embed="rId2"/>
          <a:srcRect/>
          <a:stretch>
            <a:fillRect/>
          </a:stretch>
        </p:blipFill>
        <p:spPr>
          <a:xfrm>
            <a:off x="762000" y="1143000"/>
            <a:ext cx="7467600" cy="4729163"/>
          </a:xfr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 </a:t>
            </a:r>
          </a:p>
        </p:txBody>
      </p:sp>
      <p:pic>
        <p:nvPicPr>
          <p:cNvPr id="81923" name="Picture 2"/>
          <p:cNvPicPr>
            <a:picLocks noGrp="1" noChangeAspect="1" noChangeArrowheads="1"/>
          </p:cNvPicPr>
          <p:nvPr>
            <p:ph idx="1"/>
          </p:nvPr>
        </p:nvPicPr>
        <p:blipFill>
          <a:blip r:embed="rId2"/>
          <a:srcRect/>
          <a:stretch>
            <a:fillRect/>
          </a:stretch>
        </p:blipFill>
        <p:spPr>
          <a:xfrm>
            <a:off x="609600" y="914400"/>
            <a:ext cx="7086600" cy="4995863"/>
          </a:xfrm>
          <a:noFill/>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232788"/>
            <a:ext cx="8281987" cy="584775"/>
          </a:xfrm>
        </p:spPr>
        <p:txBody>
          <a:bodyPr/>
          <a:lstStyle/>
          <a:p>
            <a:r>
              <a:rPr lang="en-AU" sz="3200" dirty="0" smtClean="0"/>
              <a:t>Compiler Techniques for Exposing ILP</a:t>
            </a:r>
            <a:endParaRPr lang="en-AU" sz="3200" dirty="0"/>
          </a:p>
        </p:txBody>
      </p:sp>
      <p:sp>
        <p:nvSpPr>
          <p:cNvPr id="242691" name="Rectangle 3"/>
          <p:cNvSpPr>
            <a:spLocks noGrp="1" noChangeArrowheads="1"/>
          </p:cNvSpPr>
          <p:nvPr>
            <p:ph idx="1"/>
          </p:nvPr>
        </p:nvSpPr>
        <p:spPr/>
        <p:txBody>
          <a:bodyPr/>
          <a:lstStyle/>
          <a:p>
            <a:pPr lvl="1">
              <a:lnSpc>
                <a:spcPct val="90000"/>
              </a:lnSpc>
              <a:buNone/>
            </a:pPr>
            <a:r>
              <a:rPr lang="en-US" dirty="0" smtClean="0"/>
              <a:t> </a:t>
            </a:r>
          </a:p>
        </p:txBody>
      </p:sp>
      <p:sp>
        <p:nvSpPr>
          <p:cNvPr id="5" name="Footer Placeholder 3"/>
          <p:cNvSpPr>
            <a:spLocks noGrp="1"/>
          </p:cNvSpPr>
          <p:nvPr>
            <p:ph type="ftr" sz="quarter" idx="11"/>
          </p:nvPr>
        </p:nvSpPr>
        <p:spPr/>
        <p:txBody>
          <a:bodyPr/>
          <a:lstStyle/>
          <a:p>
            <a:r>
              <a:rPr lang="en-US" dirty="0" smtClean="0"/>
              <a:t>    </a:t>
            </a:r>
            <a:endParaRPr lang="en-AU" dirty="0"/>
          </a:p>
        </p:txBody>
      </p:sp>
      <p:sp>
        <p:nvSpPr>
          <p:cNvPr id="7" name="Rectangle 6"/>
          <p:cNvSpPr/>
          <p:nvPr/>
        </p:nvSpPr>
        <p:spPr>
          <a:xfrm>
            <a:off x="428596" y="1285860"/>
            <a:ext cx="8286808" cy="4259628"/>
          </a:xfrm>
          <a:prstGeom prst="rect">
            <a:avLst/>
          </a:prstGeom>
        </p:spPr>
        <p:txBody>
          <a:bodyPr wrap="square">
            <a:spAutoFit/>
          </a:bodyPr>
          <a:lstStyle/>
          <a:p>
            <a:pPr algn="just">
              <a:lnSpc>
                <a:spcPct val="150000"/>
              </a:lnSpc>
              <a:buFont typeface="Arial" pitchFamily="34" charset="0"/>
              <a:buChar char="•"/>
            </a:pPr>
            <a:r>
              <a:rPr lang="en-US" sz="2000" dirty="0" smtClean="0">
                <a:latin typeface="+mn-lt"/>
              </a:rPr>
              <a:t>To keep a pipeline full, parallelism among instructions must be exploited by ﬁnding sequences of unrelated instructions that can be overlapped in the pipeline. </a:t>
            </a:r>
          </a:p>
          <a:p>
            <a:pPr algn="just">
              <a:lnSpc>
                <a:spcPct val="150000"/>
              </a:lnSpc>
              <a:buFont typeface="Arial" pitchFamily="34" charset="0"/>
              <a:buChar char="•"/>
            </a:pPr>
            <a:r>
              <a:rPr lang="en-US" sz="2000" b="1" dirty="0" smtClean="0">
                <a:latin typeface="+mn-lt"/>
              </a:rPr>
              <a:t>To avoid a pipeline stall</a:t>
            </a:r>
            <a:r>
              <a:rPr lang="en-US" sz="2000" dirty="0" smtClean="0">
                <a:latin typeface="+mn-lt"/>
              </a:rPr>
              <a:t>, a dependent instruction must be separated from the source instruction</a:t>
            </a:r>
          </a:p>
          <a:p>
            <a:pPr algn="just">
              <a:lnSpc>
                <a:spcPct val="150000"/>
              </a:lnSpc>
              <a:buFont typeface="Arial" pitchFamily="34" charset="0"/>
              <a:buChar char="•"/>
            </a:pPr>
            <a:r>
              <a:rPr lang="en-US" sz="2000" dirty="0" smtClean="0">
                <a:latin typeface="+mn-lt"/>
              </a:rPr>
              <a:t>Loop unrolling is </a:t>
            </a:r>
            <a:r>
              <a:rPr lang="en-US" sz="2000" dirty="0" smtClean="0">
                <a:solidFill>
                  <a:srgbClr val="FF0000"/>
                </a:solidFill>
                <a:latin typeface="+mn-lt"/>
              </a:rPr>
              <a:t>replicating loop body multiple times</a:t>
            </a:r>
            <a:r>
              <a:rPr lang="en-US" sz="2000" dirty="0" smtClean="0">
                <a:latin typeface="+mn-lt"/>
              </a:rPr>
              <a:t>, adjusting loop termination code.</a:t>
            </a:r>
          </a:p>
          <a:p>
            <a:pPr algn="just">
              <a:buFont typeface="Arial" pitchFamily="34" charset="0"/>
              <a:buChar char="•"/>
            </a:pPr>
            <a:endParaRPr lang="en-IN" sz="2000" dirty="0" smtClean="0">
              <a:latin typeface="+mn-lt"/>
            </a:endParaRPr>
          </a:p>
          <a:p>
            <a:endParaRPr lang="en-IN" sz="2400" dirty="0">
              <a:latin typeface="+mn-lt"/>
            </a:endParaRPr>
          </a:p>
        </p:txBody>
      </p:sp>
      <p:sp>
        <p:nvSpPr>
          <p:cNvPr id="8"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 </a:t>
            </a:r>
          </a:p>
        </p:txBody>
      </p:sp>
      <p:pic>
        <p:nvPicPr>
          <p:cNvPr id="87045" name="Picture 5"/>
          <p:cNvPicPr>
            <a:picLocks noChangeAspect="1" noChangeArrowheads="1"/>
          </p:cNvPicPr>
          <p:nvPr/>
        </p:nvPicPr>
        <p:blipFill>
          <a:blip r:embed="rId2"/>
          <a:srcRect/>
          <a:stretch>
            <a:fillRect/>
          </a:stretch>
        </p:blipFill>
        <p:spPr bwMode="auto">
          <a:xfrm>
            <a:off x="838200" y="4495800"/>
            <a:ext cx="6172200" cy="1571625"/>
          </a:xfrm>
          <a:prstGeom prst="rect">
            <a:avLst/>
          </a:prstGeom>
          <a:noFill/>
          <a:ln w="9525">
            <a:noFill/>
            <a:miter lim="800000"/>
            <a:headEnd/>
            <a:tailEnd/>
          </a:ln>
          <a:effectLst/>
        </p:spPr>
      </p:pic>
      <p:pic>
        <p:nvPicPr>
          <p:cNvPr id="87046" name="Picture 6"/>
          <p:cNvPicPr>
            <a:picLocks noGrp="1" noChangeAspect="1" noChangeArrowheads="1"/>
          </p:cNvPicPr>
          <p:nvPr>
            <p:ph idx="1"/>
          </p:nvPr>
        </p:nvPicPr>
        <p:blipFill>
          <a:blip r:embed="rId3"/>
          <a:srcRect/>
          <a:stretch>
            <a:fillRect/>
          </a:stretch>
        </p:blipFill>
        <p:spPr bwMode="auto">
          <a:xfrm>
            <a:off x="838200" y="914400"/>
            <a:ext cx="7458075" cy="3352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Delay(Assumption)</a:t>
            </a:r>
            <a:endParaRPr lang="en-IN" dirty="0"/>
          </a:p>
        </p:txBody>
      </p:sp>
      <p:pic>
        <p:nvPicPr>
          <p:cNvPr id="197634" name="Picture 2"/>
          <p:cNvPicPr>
            <a:picLocks noGrp="1" noChangeAspect="1" noChangeArrowheads="1"/>
          </p:cNvPicPr>
          <p:nvPr>
            <p:ph idx="1"/>
          </p:nvPr>
        </p:nvPicPr>
        <p:blipFill>
          <a:blip r:embed="rId2"/>
          <a:srcRect/>
          <a:stretch>
            <a:fillRect/>
          </a:stretch>
        </p:blipFill>
        <p:spPr bwMode="auto">
          <a:xfrm>
            <a:off x="757237" y="2057400"/>
            <a:ext cx="7629525" cy="35813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19</a:t>
            </a:fld>
            <a:endParaRPr lang="en-US" b="0">
              <a:solidFill>
                <a:srgbClr val="FBBA03"/>
              </a:solidFill>
            </a:endParaRPr>
          </a:p>
        </p:txBody>
      </p:sp>
      <p:pic>
        <p:nvPicPr>
          <p:cNvPr id="342018" name="Picture 2"/>
          <p:cNvPicPr>
            <a:picLocks noGrp="1" noChangeAspect="1" noChangeArrowheads="1"/>
          </p:cNvPicPr>
          <p:nvPr>
            <p:ph idx="1"/>
          </p:nvPr>
        </p:nvPicPr>
        <p:blipFill>
          <a:blip r:embed="rId2"/>
          <a:srcRect/>
          <a:stretch>
            <a:fillRect/>
          </a:stretch>
        </p:blipFill>
        <p:spPr bwMode="auto">
          <a:xfrm>
            <a:off x="714348" y="2000240"/>
            <a:ext cx="7715304"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Autofit/>
          </a:bodyPr>
          <a:lstStyle/>
          <a:p>
            <a:pPr algn="just"/>
            <a:r>
              <a:rPr lang="en-US" sz="2400" dirty="0"/>
              <a:t>The potential overlap among instruction execution is called </a:t>
            </a:r>
            <a:r>
              <a:rPr lang="en-US" sz="2400" b="1" dirty="0"/>
              <a:t>Instruction Level Parallelism (ILP) </a:t>
            </a:r>
            <a:r>
              <a:rPr lang="en-US" sz="2400" dirty="0"/>
              <a:t>since instructions can be executed in parallel. There are mainly two approaches to exploit ILP</a:t>
            </a:r>
            <a:r>
              <a:rPr lang="en-US" sz="2400" dirty="0" smtClean="0"/>
              <a:t>.</a:t>
            </a:r>
            <a:endParaRPr lang="en-IN" sz="2400" dirty="0"/>
          </a:p>
          <a:p>
            <a:pPr lvl="0" algn="just"/>
            <a:r>
              <a:rPr lang="en-US" sz="2400" dirty="0"/>
              <a:t>Hardware based approach: </a:t>
            </a:r>
            <a:endParaRPr lang="en-US" sz="2400" dirty="0" smtClean="0"/>
          </a:p>
          <a:p>
            <a:pPr lvl="0" algn="just">
              <a:buNone/>
            </a:pPr>
            <a:r>
              <a:rPr lang="en-US" sz="2400" dirty="0"/>
              <a:t> </a:t>
            </a:r>
            <a:r>
              <a:rPr lang="en-US" sz="2400" dirty="0" smtClean="0"/>
              <a:t>   </a:t>
            </a:r>
            <a:r>
              <a:rPr lang="en-US" sz="2400" dirty="0" err="1" smtClean="0"/>
              <a:t>ex:Intel</a:t>
            </a:r>
            <a:r>
              <a:rPr lang="en-US" sz="2400" dirty="0" smtClean="0"/>
              <a:t> </a:t>
            </a:r>
            <a:r>
              <a:rPr lang="en-US" sz="2400" dirty="0"/>
              <a:t>Pentium </a:t>
            </a:r>
            <a:r>
              <a:rPr lang="en-US" sz="2400" dirty="0" smtClean="0"/>
              <a:t>series</a:t>
            </a:r>
            <a:r>
              <a:rPr lang="en-US" sz="2400" dirty="0"/>
              <a:t> </a:t>
            </a:r>
            <a:endParaRPr lang="en-IN" sz="2400" dirty="0"/>
          </a:p>
          <a:p>
            <a:pPr algn="just"/>
            <a:r>
              <a:rPr lang="en-US" sz="2400" dirty="0"/>
              <a:t>Software based approach: </a:t>
            </a:r>
            <a:endParaRPr lang="en-US" sz="2400" dirty="0" smtClean="0"/>
          </a:p>
          <a:p>
            <a:pPr algn="just">
              <a:buNone/>
            </a:pPr>
            <a:r>
              <a:rPr lang="en-US" sz="2400" dirty="0"/>
              <a:t> </a:t>
            </a:r>
            <a:r>
              <a:rPr lang="en-US" sz="2400" dirty="0" smtClean="0"/>
              <a:t>     </a:t>
            </a:r>
            <a:r>
              <a:rPr lang="en-US" sz="2400" dirty="0" err="1" smtClean="0"/>
              <a:t>ex:Intel</a:t>
            </a:r>
            <a:r>
              <a:rPr lang="en-US" sz="2400" dirty="0" smtClean="0"/>
              <a:t> </a:t>
            </a:r>
            <a:r>
              <a:rPr lang="en-US" sz="2400" dirty="0"/>
              <a:t>Itanium</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dirty="0">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2</a:t>
            </a:fld>
            <a:endParaRPr lang="en-US" b="0">
              <a:solidFill>
                <a:srgbClr val="FBBA03"/>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 </a:t>
            </a:r>
          </a:p>
        </p:txBody>
      </p:sp>
      <p:pic>
        <p:nvPicPr>
          <p:cNvPr id="88067" name="Picture 2"/>
          <p:cNvPicPr>
            <a:picLocks noGrp="1" noChangeAspect="1" noChangeArrowheads="1"/>
          </p:cNvPicPr>
          <p:nvPr>
            <p:ph idx="1"/>
          </p:nvPr>
        </p:nvPicPr>
        <p:blipFill>
          <a:blip r:embed="rId2"/>
          <a:srcRect/>
          <a:stretch>
            <a:fillRect/>
          </a:stretch>
        </p:blipFill>
        <p:spPr>
          <a:xfrm>
            <a:off x="838200" y="762000"/>
            <a:ext cx="7315200" cy="5486400"/>
          </a:xfrm>
          <a:noFill/>
        </p:spPr>
      </p:pic>
      <p:pic>
        <p:nvPicPr>
          <p:cNvPr id="4" name="Picture 2"/>
          <p:cNvPicPr>
            <a:picLocks noChangeAspect="1" noChangeArrowheads="1"/>
          </p:cNvPicPr>
          <p:nvPr/>
        </p:nvPicPr>
        <p:blipFill>
          <a:blip r:embed="rId3"/>
          <a:srcRect/>
          <a:stretch>
            <a:fillRect/>
          </a:stretch>
        </p:blipFill>
        <p:spPr>
          <a:xfrm>
            <a:off x="609600" y="228600"/>
            <a:ext cx="7848600" cy="5867400"/>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t> </a:t>
            </a:r>
          </a:p>
        </p:txBody>
      </p:sp>
      <p:pic>
        <p:nvPicPr>
          <p:cNvPr id="90115" name="Picture 2"/>
          <p:cNvPicPr>
            <a:picLocks noGrp="1" noChangeAspect="1" noChangeArrowheads="1"/>
          </p:cNvPicPr>
          <p:nvPr>
            <p:ph idx="1"/>
          </p:nvPr>
        </p:nvPicPr>
        <p:blipFill>
          <a:blip r:embed="rId2"/>
          <a:srcRect/>
          <a:stretch>
            <a:fillRect/>
          </a:stretch>
        </p:blipFill>
        <p:spPr>
          <a:xfrm>
            <a:off x="609600" y="533400"/>
            <a:ext cx="7696200" cy="5500688"/>
          </a:xfr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r>
              <a:rPr lang="en-IN" sz="2800" b="1" dirty="0"/>
              <a:t>Summary of the Loop </a:t>
            </a:r>
            <a:r>
              <a:rPr lang="en-IN" sz="2800" b="1" dirty="0" smtClean="0"/>
              <a:t>Unrolling and Scheduling</a:t>
            </a:r>
          </a:p>
          <a:p>
            <a:pPr>
              <a:buNone/>
            </a:pPr>
            <a:endParaRPr lang="en-IN" sz="28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22</a:t>
            </a:fld>
            <a:endParaRPr lang="en-US" b="0">
              <a:solidFill>
                <a:srgbClr val="FBBA03"/>
              </a:solidFill>
            </a:endParaRPr>
          </a:p>
        </p:txBody>
      </p:sp>
      <p:pic>
        <p:nvPicPr>
          <p:cNvPr id="433155" name="Picture 3"/>
          <p:cNvPicPr>
            <a:picLocks noChangeAspect="1" noChangeArrowheads="1"/>
          </p:cNvPicPr>
          <p:nvPr/>
        </p:nvPicPr>
        <p:blipFill>
          <a:blip r:embed="rId2"/>
          <a:srcRect/>
          <a:stretch>
            <a:fillRect/>
          </a:stretch>
        </p:blipFill>
        <p:spPr bwMode="auto">
          <a:xfrm>
            <a:off x="1142976" y="2228850"/>
            <a:ext cx="6858048" cy="3700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type="title"/>
          </p:nvPr>
        </p:nvSpPr>
        <p:spPr/>
        <p:txBody>
          <a:bodyPr>
            <a:normAutofit fontScale="90000"/>
          </a:bodyPr>
          <a:lstStyle/>
          <a:p>
            <a:r>
              <a:rPr lang="en-US" sz="3600" dirty="0" smtClean="0"/>
              <a:t>Reducing Branch Cost With Prediction</a:t>
            </a:r>
            <a:r>
              <a:rPr lang="en-US" dirty="0" smtClean="0"/>
              <a:t/>
            </a:r>
            <a:br>
              <a:rPr lang="en-US" dirty="0" smtClean="0"/>
            </a:br>
            <a:r>
              <a:rPr lang="en-US" sz="3100" b="1" dirty="0" smtClean="0"/>
              <a:t>Static Branch Prediction</a:t>
            </a:r>
          </a:p>
        </p:txBody>
      </p:sp>
      <p:sp>
        <p:nvSpPr>
          <p:cNvPr id="1031" name="Rectangle 4"/>
          <p:cNvSpPr>
            <a:spLocks noGrp="1" noChangeArrowheads="1"/>
          </p:cNvSpPr>
          <p:nvPr>
            <p:ph type="body" sz="half" idx="1"/>
          </p:nvPr>
        </p:nvSpPr>
        <p:spPr>
          <a:xfrm>
            <a:off x="698500" y="1500174"/>
            <a:ext cx="7378700" cy="4621226"/>
          </a:xfrm>
        </p:spPr>
        <p:txBody>
          <a:bodyPr/>
          <a:lstStyle/>
          <a:p>
            <a:r>
              <a:rPr lang="en-US" sz="2000" dirty="0" smtClean="0"/>
              <a:t>To reorder code around branches, need to predict branch </a:t>
            </a:r>
            <a:r>
              <a:rPr lang="en-US" sz="2000" b="1" dirty="0" smtClean="0"/>
              <a:t>statically when compile </a:t>
            </a:r>
          </a:p>
          <a:p>
            <a:r>
              <a:rPr lang="en-US" sz="2000" dirty="0" smtClean="0"/>
              <a:t>Simplest scheme is to predict a branch as taken</a:t>
            </a:r>
          </a:p>
          <a:p>
            <a:pPr lvl="1"/>
            <a:r>
              <a:rPr lang="en-US" sz="1600" dirty="0" smtClean="0"/>
              <a:t>Average misprediction = untaken branch frequency = 34% SPEC</a:t>
            </a:r>
          </a:p>
          <a:p>
            <a:endParaRPr lang="en-US" sz="2000" dirty="0" smtClean="0"/>
          </a:p>
        </p:txBody>
      </p:sp>
      <p:sp>
        <p:nvSpPr>
          <p:cNvPr id="1027" name="Date Placeholder 4"/>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9A3E56F5-68A0-419F-8006-B4158B85DF97}" type="datetime1">
              <a:rPr lang="en-US" sz="1400" smtClean="0">
                <a:solidFill>
                  <a:srgbClr val="00AE00"/>
                </a:solidFill>
                <a:latin typeface="Times New Roman" pitchFamily="18" charset="0"/>
              </a:rPr>
              <a:pPr/>
              <a:t>9/16/2018</a:t>
            </a:fld>
            <a:endParaRPr lang="en-US" sz="1400" smtClean="0">
              <a:solidFill>
                <a:srgbClr val="00AE00"/>
              </a:solidFill>
              <a:latin typeface="Times New Roman" pitchFamily="18" charset="0"/>
            </a:endParaRPr>
          </a:p>
        </p:txBody>
      </p:sp>
      <p:sp>
        <p:nvSpPr>
          <p:cNvPr id="1028"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r>
              <a:rPr lang="en-US" sz="1400" dirty="0" smtClean="0">
                <a:solidFill>
                  <a:srgbClr val="114FFB"/>
                </a:solidFill>
                <a:latin typeface="Helvetica" pitchFamily="34" charset="0"/>
              </a:rPr>
              <a:t>     , Instruction Level Parallelism</a:t>
            </a:r>
          </a:p>
        </p:txBody>
      </p:sp>
      <p:sp>
        <p:nvSpPr>
          <p:cNvPr id="1029"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C28F5C30-E68D-4878-9120-930187568778}" type="slidenum">
              <a:rPr lang="en-US" sz="1400" smtClean="0">
                <a:solidFill>
                  <a:srgbClr val="00AE00"/>
                </a:solidFill>
                <a:latin typeface="Times New Roman" pitchFamily="18" charset="0"/>
              </a:rPr>
              <a:pPr/>
              <a:t>23</a:t>
            </a:fld>
            <a:endParaRPr lang="en-US" sz="1400" b="0" smtClean="0">
              <a:solidFill>
                <a:srgbClr val="FBBA03"/>
              </a:solidFill>
              <a:latin typeface="Times New Roman" pitchFamily="18" charset="0"/>
            </a:endParaRPr>
          </a:p>
        </p:txBody>
      </p:sp>
      <p:sp>
        <p:nvSpPr>
          <p:cNvPr id="1032" name="Text Box 5"/>
          <p:cNvSpPr txBox="1">
            <a:spLocks noChangeArrowheads="1"/>
          </p:cNvSpPr>
          <p:nvPr/>
        </p:nvSpPr>
        <p:spPr bwMode="auto">
          <a:xfrm>
            <a:off x="714348" y="2928934"/>
            <a:ext cx="7605738"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pPr algn="just" eaLnBrk="0" hangingPunct="0">
              <a:lnSpc>
                <a:spcPct val="90000"/>
              </a:lnSpc>
              <a:spcBef>
                <a:spcPct val="30000"/>
              </a:spcBef>
              <a:buClrTx/>
              <a:buSzPct val="100000"/>
              <a:buFontTx/>
              <a:buChar char="•"/>
            </a:pPr>
            <a:r>
              <a:rPr lang="en-US" sz="2000" b="0" dirty="0" smtClean="0">
                <a:solidFill>
                  <a:srgbClr val="000000"/>
                </a:solidFill>
                <a:latin typeface="+mn-lt"/>
              </a:rPr>
              <a:t> More accurate scheme predicts branches using </a:t>
            </a:r>
            <a:r>
              <a:rPr lang="en-US" sz="2000" dirty="0" smtClean="0">
                <a:solidFill>
                  <a:srgbClr val="000000"/>
                </a:solidFill>
                <a:latin typeface="+mn-lt"/>
              </a:rPr>
              <a:t>profile information collected from earlier runs</a:t>
            </a:r>
            <a:r>
              <a:rPr lang="en-US" sz="2000" b="0" dirty="0" smtClean="0">
                <a:solidFill>
                  <a:srgbClr val="000000"/>
                </a:solidFill>
                <a:latin typeface="+mn-lt"/>
              </a:rPr>
              <a:t>, and modify prediction based on last run</a:t>
            </a:r>
          </a:p>
          <a:p>
            <a:pPr eaLnBrk="0" hangingPunct="0">
              <a:spcBef>
                <a:spcPct val="50000"/>
              </a:spcBef>
              <a:buClrTx/>
              <a:buSzTx/>
              <a:buFontTx/>
              <a:buNone/>
            </a:pPr>
            <a:endParaRPr lang="en-US" sz="2000" dirty="0" smtClean="0">
              <a:solidFill>
                <a:srgbClr val="FC0128"/>
              </a:solidFill>
            </a:endParaRPr>
          </a:p>
        </p:txBody>
      </p:sp>
    </p:spTree>
    <p:extLst>
      <p:ext uri="{BB962C8B-B14F-4D97-AF65-F5344CB8AC3E}">
        <p14:creationId xmlns="" xmlns:p14="http://schemas.microsoft.com/office/powerpoint/2010/main" val="3461645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a:xfrm>
            <a:off x="914400" y="0"/>
            <a:ext cx="7162800" cy="1143000"/>
          </a:xfrm>
          <a:noFill/>
        </p:spPr>
        <p:txBody>
          <a:bodyPr lIns="90488" tIns="44450" rIns="90488" bIns="44450"/>
          <a:lstStyle/>
          <a:p>
            <a:r>
              <a:rPr lang="en-US" smtClean="0"/>
              <a:t>Dynamic Branch Prediction</a:t>
            </a:r>
          </a:p>
        </p:txBody>
      </p:sp>
      <p:sp>
        <p:nvSpPr>
          <p:cNvPr id="1089539" name="Rectangle 3"/>
          <p:cNvSpPr>
            <a:spLocks noGrp="1" noChangeArrowheads="1"/>
          </p:cNvSpPr>
          <p:nvPr>
            <p:ph idx="1"/>
          </p:nvPr>
        </p:nvSpPr>
        <p:spPr>
          <a:xfrm>
            <a:off x="571472" y="1428736"/>
            <a:ext cx="8004175" cy="3825875"/>
          </a:xfrm>
          <a:noFill/>
        </p:spPr>
        <p:txBody>
          <a:bodyPr lIns="90488" tIns="44450" rIns="90488" bIns="44450">
            <a:normAutofit/>
          </a:bodyPr>
          <a:lstStyle/>
          <a:p>
            <a:pPr algn="just"/>
            <a:r>
              <a:rPr lang="en-IN" sz="2400" dirty="0" smtClean="0"/>
              <a:t>Dynamic branch-prediction scheme is a branch-prediction buffer or branch history table.</a:t>
            </a:r>
          </a:p>
          <a:p>
            <a:pPr algn="just"/>
            <a:r>
              <a:rPr lang="en-IN" sz="2400" dirty="0" smtClean="0"/>
              <a:t>small memory indexed by the lower portion of the address of the branch instruction.</a:t>
            </a:r>
          </a:p>
          <a:p>
            <a:pPr algn="just"/>
            <a:r>
              <a:rPr lang="en-IN" sz="2400" dirty="0" smtClean="0"/>
              <a:t>The memory contains a bit that says whether the branch was recently taken or not</a:t>
            </a:r>
            <a:r>
              <a:rPr lang="en-IN" dirty="0" smtClean="0"/>
              <a:t>.</a:t>
            </a:r>
          </a:p>
          <a:p>
            <a:pPr algn="just"/>
            <a:r>
              <a:rPr lang="en-US" sz="2400" dirty="0" smtClean="0"/>
              <a:t>Prediction may or may not be correct.</a:t>
            </a:r>
          </a:p>
        </p:txBody>
      </p:sp>
      <p:sp>
        <p:nvSpPr>
          <p:cNvPr id="53250"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0C781FB3-0CAC-4587-B4A6-90ADCEF88FE7}" type="datetime1">
              <a:rPr lang="en-US" sz="1400" smtClean="0">
                <a:solidFill>
                  <a:srgbClr val="00AE00"/>
                </a:solidFill>
                <a:latin typeface="Times New Roman" pitchFamily="18" charset="0"/>
              </a:rPr>
              <a:pPr/>
              <a:t>9/16/2018</a:t>
            </a:fld>
            <a:endParaRPr lang="en-US" sz="1400" smtClean="0">
              <a:solidFill>
                <a:srgbClr val="00AE00"/>
              </a:solidFill>
              <a:latin typeface="Times New Roman" pitchFamily="18" charset="0"/>
            </a:endParaRPr>
          </a:p>
        </p:txBody>
      </p:sp>
      <p:sp>
        <p:nvSpPr>
          <p:cNvPr id="5325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r>
              <a:rPr lang="en-US" sz="1400" dirty="0" smtClean="0">
                <a:solidFill>
                  <a:srgbClr val="114FFB"/>
                </a:solidFill>
                <a:latin typeface="Helvetica" pitchFamily="34" charset="0"/>
              </a:rPr>
              <a:t>     , Instruction Level Parallelism</a:t>
            </a:r>
          </a:p>
        </p:txBody>
      </p:sp>
      <p:sp>
        <p:nvSpPr>
          <p:cNvPr id="5325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2F218226-E8E5-4477-A98C-E9061E34E0D4}" type="slidenum">
              <a:rPr lang="en-US" sz="1400" smtClean="0">
                <a:solidFill>
                  <a:srgbClr val="00AE00"/>
                </a:solidFill>
                <a:latin typeface="Times New Roman" pitchFamily="18" charset="0"/>
              </a:rPr>
              <a:pPr/>
              <a:t>24</a:t>
            </a:fld>
            <a:endParaRPr lang="en-US" sz="1400" b="0" smtClean="0">
              <a:solidFill>
                <a:srgbClr val="FBBA03"/>
              </a:solidFill>
              <a:latin typeface="Times New Roman" pitchFamily="18" charset="0"/>
            </a:endParaRPr>
          </a:p>
        </p:txBody>
      </p:sp>
    </p:spTree>
    <p:extLst>
      <p:ext uri="{BB962C8B-B14F-4D97-AF65-F5344CB8AC3E}">
        <p14:creationId xmlns="" xmlns:p14="http://schemas.microsoft.com/office/powerpoint/2010/main" val="1694817658"/>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a:buNone/>
            </a:pPr>
            <a:r>
              <a:rPr lang="en-IN" sz="2400" b="1" u="sng" dirty="0" smtClean="0"/>
              <a:t>Solution 1:1-bit prediction scheme</a:t>
            </a:r>
            <a:endParaRPr lang="en-IN" sz="2400" dirty="0" smtClean="0"/>
          </a:p>
          <a:p>
            <a:pPr algn="just"/>
            <a:r>
              <a:rPr lang="en-IN" sz="2400" dirty="0" smtClean="0"/>
              <a:t>The simple prediction scheme </a:t>
            </a:r>
          </a:p>
          <a:p>
            <a:pPr algn="just"/>
            <a:r>
              <a:rPr lang="en-IN" sz="2400" dirty="0" smtClean="0"/>
              <a:t>It has a performance shortcoming: </a:t>
            </a:r>
          </a:p>
          <a:p>
            <a:pPr algn="just"/>
            <a:r>
              <a:rPr lang="en-IN" sz="2400" dirty="0" smtClean="0"/>
              <a:t>Even if a branch is almost always taken, we will likely predict incorrectly twice, rather than once</a:t>
            </a:r>
          </a:p>
          <a:p>
            <a:pPr algn="just"/>
            <a:r>
              <a:rPr lang="en-IN" sz="2400" dirty="0" smtClean="0"/>
              <a:t> when it is not taken, since the misprediction causes the prediction bit to be flipped.</a:t>
            </a:r>
            <a:endParaRPr lang="en-US" sz="2400" dirty="0" smtClean="0"/>
          </a:p>
          <a:p>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25</a:t>
            </a:fld>
            <a:endParaRPr lang="en-US" b="0">
              <a:solidFill>
                <a:srgbClr val="FBBA03"/>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3"/>
          <p:cNvSpPr>
            <a:spLocks noGrp="1" noChangeArrowheads="1"/>
          </p:cNvSpPr>
          <p:nvPr>
            <p:ph type="title"/>
          </p:nvPr>
        </p:nvSpPr>
        <p:spPr>
          <a:xfrm>
            <a:off x="914400" y="0"/>
            <a:ext cx="7162800" cy="1143000"/>
          </a:xfrm>
          <a:noFill/>
        </p:spPr>
        <p:txBody>
          <a:bodyPr lIns="90488" tIns="44450" rIns="90488" bIns="44450"/>
          <a:lstStyle/>
          <a:p>
            <a:r>
              <a:rPr lang="en-US" dirty="0" smtClean="0"/>
              <a:t>  </a:t>
            </a:r>
          </a:p>
        </p:txBody>
      </p:sp>
      <p:sp>
        <p:nvSpPr>
          <p:cNvPr id="54277" name="Rectangle 2"/>
          <p:cNvSpPr>
            <a:spLocks noGrp="1" noChangeArrowheads="1"/>
          </p:cNvSpPr>
          <p:nvPr>
            <p:ph idx="1"/>
          </p:nvPr>
        </p:nvSpPr>
        <p:spPr>
          <a:xfrm>
            <a:off x="608013" y="1255712"/>
            <a:ext cx="7918450" cy="4887931"/>
          </a:xfrm>
          <a:noFill/>
        </p:spPr>
        <p:txBody>
          <a:bodyPr lIns="90488" tIns="44450" rIns="90488" bIns="44450">
            <a:normAutofit fontScale="32500" lnSpcReduction="20000"/>
          </a:bodyPr>
          <a:lstStyle/>
          <a:p>
            <a:endParaRPr lang="en-US" b="1" dirty="0" smtClean="0"/>
          </a:p>
          <a:p>
            <a:r>
              <a:rPr lang="en-US" sz="8600" b="1" dirty="0" smtClean="0"/>
              <a:t>Solution: </a:t>
            </a:r>
            <a:r>
              <a:rPr lang="en-IN" sz="8600" b="1" dirty="0" smtClean="0"/>
              <a:t>2-bit prediction schemes</a:t>
            </a:r>
            <a:endParaRPr lang="en-US" sz="8600" dirty="0" smtClean="0"/>
          </a:p>
          <a:p>
            <a:pPr algn="just"/>
            <a:r>
              <a:rPr lang="en-IN" sz="7400" dirty="0" smtClean="0"/>
              <a:t>prediction will miss only  </a:t>
            </a:r>
            <a:r>
              <a:rPr lang="en-US" sz="7400" dirty="0" smtClean="0"/>
              <a:t>if we  misprediction </a:t>
            </a:r>
            <a:r>
              <a:rPr lang="en-US" sz="7400" i="1" dirty="0" smtClean="0"/>
              <a:t>twice</a:t>
            </a:r>
            <a:endParaRPr lang="en-IN" sz="7400" dirty="0" smtClean="0"/>
          </a:p>
          <a:p>
            <a:pPr algn="just"/>
            <a:r>
              <a:rPr lang="en-IN" sz="7400" dirty="0" smtClean="0"/>
              <a:t>special “cache” accessed with the instruction address during the IF pipe stage</a:t>
            </a:r>
          </a:p>
          <a:p>
            <a:pPr algn="just"/>
            <a:r>
              <a:rPr lang="en-IN" sz="7400" dirty="0" smtClean="0"/>
              <a:t>If the instruction is decoded as a branch and if the branch is predicted as taken, fetching begins from the target as soon as the PC is known.</a:t>
            </a:r>
          </a:p>
          <a:p>
            <a:pPr algn="just"/>
            <a:r>
              <a:rPr lang="en-IN" sz="7400" dirty="0" smtClean="0"/>
              <a:t>Otherwise, sequential fetching and executing continue.</a:t>
            </a:r>
          </a:p>
          <a:p>
            <a:r>
              <a:rPr lang="en-IN" sz="7400" dirty="0" smtClean="0"/>
              <a:t>To exploit more ILP, the accuracy of our branch prediction becomes critical.</a:t>
            </a:r>
          </a:p>
          <a:p>
            <a:endParaRPr lang="en-US" sz="4200" dirty="0" smtClean="0"/>
          </a:p>
          <a:p>
            <a:pPr>
              <a:buFontTx/>
              <a:buNone/>
            </a:pPr>
            <a:endParaRPr lang="en-US" sz="4200"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endParaRPr lang="en-US" dirty="0" smtClean="0"/>
          </a:p>
          <a:p>
            <a:endParaRPr lang="en-US" dirty="0" smtClean="0"/>
          </a:p>
          <a:p>
            <a:endParaRPr lang="en-US" dirty="0"/>
          </a:p>
          <a:p>
            <a:endParaRPr lang="en-US" dirty="0" smtClean="0"/>
          </a:p>
          <a:p>
            <a:endParaRPr lang="en-US" dirty="0"/>
          </a:p>
        </p:txBody>
      </p:sp>
      <p:sp>
        <p:nvSpPr>
          <p:cNvPr id="54274"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98B82FF0-E417-4A79-AFB5-55B563EA550A}" type="datetime1">
              <a:rPr lang="en-US" sz="1400" smtClean="0">
                <a:solidFill>
                  <a:srgbClr val="00AE00"/>
                </a:solidFill>
                <a:latin typeface="Times New Roman" pitchFamily="18" charset="0"/>
              </a:rPr>
              <a:pPr/>
              <a:t>9/16/2018</a:t>
            </a:fld>
            <a:endParaRPr lang="en-US" sz="1400" smtClean="0">
              <a:solidFill>
                <a:srgbClr val="00AE00"/>
              </a:solidFill>
              <a:latin typeface="Times New Roman" pitchFamily="18" charset="0"/>
            </a:endParaRPr>
          </a:p>
        </p:txBody>
      </p:sp>
      <p:sp>
        <p:nvSpPr>
          <p:cNvPr id="5427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r>
              <a:rPr lang="en-US" sz="1400" dirty="0" smtClean="0">
                <a:solidFill>
                  <a:srgbClr val="114FFB"/>
                </a:solidFill>
                <a:latin typeface="Helvetica" pitchFamily="34" charset="0"/>
              </a:rPr>
              <a:t>     , Instruction Level Parallelism</a:t>
            </a:r>
          </a:p>
        </p:txBody>
      </p:sp>
      <p:sp>
        <p:nvSpPr>
          <p:cNvPr id="5427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D1080704-16DB-46EF-A143-1100A4D8968A}" type="slidenum">
              <a:rPr lang="en-US" sz="1400" smtClean="0">
                <a:solidFill>
                  <a:srgbClr val="00AE00"/>
                </a:solidFill>
                <a:latin typeface="Times New Roman" pitchFamily="18" charset="0"/>
              </a:rPr>
              <a:pPr/>
              <a:t>26</a:t>
            </a:fld>
            <a:endParaRPr lang="en-US" sz="1400" b="0" smtClean="0">
              <a:solidFill>
                <a:srgbClr val="FBBA03"/>
              </a:solidFill>
              <a:latin typeface="Times New Roman" pitchFamily="18" charset="0"/>
            </a:endParaRPr>
          </a:p>
        </p:txBody>
      </p:sp>
      <p:sp>
        <p:nvSpPr>
          <p:cNvPr id="54279" name="Rectangle 4"/>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eaLnBrk="0" hangingPunct="0">
              <a:spcBef>
                <a:spcPct val="50000"/>
              </a:spcBef>
              <a:buClrTx/>
              <a:buSzTx/>
              <a:buFontTx/>
              <a:buNone/>
            </a:pPr>
            <a:endParaRPr lang="en-US" sz="1600" b="1" smtClean="0">
              <a:solidFill>
                <a:srgbClr val="FC0128"/>
              </a:solidFill>
              <a:latin typeface="Arial" charset="0"/>
            </a:endParaRPr>
          </a:p>
        </p:txBody>
      </p:sp>
      <p:sp>
        <p:nvSpPr>
          <p:cNvPr id="54280" name="Rectangle 5"/>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eaLnBrk="0" hangingPunct="0">
              <a:spcBef>
                <a:spcPct val="50000"/>
              </a:spcBef>
              <a:buClrTx/>
              <a:buSzTx/>
              <a:buFontTx/>
              <a:buNone/>
            </a:pPr>
            <a:endParaRPr lang="en-US" sz="1600" b="1" smtClean="0">
              <a:solidFill>
                <a:srgbClr val="FC0128"/>
              </a:solidFill>
              <a:latin typeface="Arial" charset="0"/>
            </a:endParaRPr>
          </a:p>
        </p:txBody>
      </p:sp>
      <p:sp>
        <p:nvSpPr>
          <p:cNvPr id="54281" name="Rectangle 6"/>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eaLnBrk="0" hangingPunct="0">
              <a:spcBef>
                <a:spcPct val="50000"/>
              </a:spcBef>
              <a:buClrTx/>
              <a:buSzTx/>
              <a:buFontTx/>
              <a:buNone/>
            </a:pPr>
            <a:endParaRPr lang="en-US" sz="1600" b="1" smtClean="0">
              <a:solidFill>
                <a:srgbClr val="FC0128"/>
              </a:solidFill>
              <a:latin typeface="Arial" charset="0"/>
            </a:endParaRPr>
          </a:p>
        </p:txBody>
      </p:sp>
      <p:sp>
        <p:nvSpPr>
          <p:cNvPr id="54282" name="Rectangle 7"/>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eaLnBrk="0" hangingPunct="0">
              <a:spcBef>
                <a:spcPct val="50000"/>
              </a:spcBef>
              <a:buClrTx/>
              <a:buSzTx/>
              <a:buFontTx/>
              <a:buNone/>
            </a:pPr>
            <a:endParaRPr lang="en-US" sz="1600" b="1" smtClean="0">
              <a:solidFill>
                <a:srgbClr val="FC0128"/>
              </a:solidFill>
              <a:latin typeface="Arial" charset="0"/>
            </a:endParaRPr>
          </a:p>
        </p:txBody>
      </p:sp>
    </p:spTree>
    <p:extLst>
      <p:ext uri="{BB962C8B-B14F-4D97-AF65-F5344CB8AC3E}">
        <p14:creationId xmlns="" xmlns:p14="http://schemas.microsoft.com/office/powerpoint/2010/main" val="244823752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7">
                                            <p:txEl>
                                              <p:pRg st="1" end="1"/>
                                            </p:txEl>
                                          </p:spTgt>
                                        </p:tgtEl>
                                        <p:attrNameLst>
                                          <p:attrName>style.visibility</p:attrName>
                                        </p:attrNameLst>
                                      </p:cBhvr>
                                      <p:to>
                                        <p:strVal val="visible"/>
                                      </p:to>
                                    </p:set>
                                    <p:animEffect transition="in" filter="blinds(horizontal)">
                                      <p:cBhvr>
                                        <p:cTn id="7" dur="500"/>
                                        <p:tgtEl>
                                          <p:spTgt spid="542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7">
                                            <p:txEl>
                                              <p:pRg st="2" end="2"/>
                                            </p:txEl>
                                          </p:spTgt>
                                        </p:tgtEl>
                                        <p:attrNameLst>
                                          <p:attrName>style.visibility</p:attrName>
                                        </p:attrNameLst>
                                      </p:cBhvr>
                                      <p:to>
                                        <p:strVal val="visible"/>
                                      </p:to>
                                    </p:set>
                                    <p:animEffect transition="in" filter="blinds(horizontal)">
                                      <p:cBhvr>
                                        <p:cTn id="12" dur="500"/>
                                        <p:tgtEl>
                                          <p:spTgt spid="542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7">
                                            <p:txEl>
                                              <p:pRg st="3" end="3"/>
                                            </p:txEl>
                                          </p:spTgt>
                                        </p:tgtEl>
                                        <p:attrNameLst>
                                          <p:attrName>style.visibility</p:attrName>
                                        </p:attrNameLst>
                                      </p:cBhvr>
                                      <p:to>
                                        <p:strVal val="visible"/>
                                      </p:to>
                                    </p:set>
                                    <p:animEffect transition="in" filter="blinds(horizontal)">
                                      <p:cBhvr>
                                        <p:cTn id="17" dur="500"/>
                                        <p:tgtEl>
                                          <p:spTgt spid="542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7">
                                            <p:txEl>
                                              <p:pRg st="4" end="4"/>
                                            </p:txEl>
                                          </p:spTgt>
                                        </p:tgtEl>
                                        <p:attrNameLst>
                                          <p:attrName>style.visibility</p:attrName>
                                        </p:attrNameLst>
                                      </p:cBhvr>
                                      <p:to>
                                        <p:strVal val="visible"/>
                                      </p:to>
                                    </p:set>
                                    <p:animEffect transition="in" filter="blinds(horizontal)">
                                      <p:cBhvr>
                                        <p:cTn id="22" dur="500"/>
                                        <p:tgtEl>
                                          <p:spTgt spid="542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77">
                                            <p:txEl>
                                              <p:pRg st="5" end="5"/>
                                            </p:txEl>
                                          </p:spTgt>
                                        </p:tgtEl>
                                        <p:attrNameLst>
                                          <p:attrName>style.visibility</p:attrName>
                                        </p:attrNameLst>
                                      </p:cBhvr>
                                      <p:to>
                                        <p:strVal val="visible"/>
                                      </p:to>
                                    </p:set>
                                    <p:animEffect transition="in" filter="blinds(horizontal)">
                                      <p:cBhvr>
                                        <p:cTn id="27" dur="500"/>
                                        <p:tgtEl>
                                          <p:spTgt spid="542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77">
                                            <p:txEl>
                                              <p:pRg st="6" end="6"/>
                                            </p:txEl>
                                          </p:spTgt>
                                        </p:tgtEl>
                                        <p:attrNameLst>
                                          <p:attrName>style.visibility</p:attrName>
                                        </p:attrNameLst>
                                      </p:cBhvr>
                                      <p:to>
                                        <p:strVal val="visible"/>
                                      </p:to>
                                    </p:set>
                                    <p:animEffect transition="in" filter="blinds(horizontal)">
                                      <p:cBhvr>
                                        <p:cTn id="32" dur="500"/>
                                        <p:tgtEl>
                                          <p:spTgt spid="542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27</a:t>
            </a:fld>
            <a:endParaRPr lang="en-US" b="0">
              <a:solidFill>
                <a:srgbClr val="FBBA03"/>
              </a:solidFill>
            </a:endParaRPr>
          </a:p>
        </p:txBody>
      </p:sp>
      <p:pic>
        <p:nvPicPr>
          <p:cNvPr id="7" name="Picture 1"/>
          <p:cNvPicPr>
            <a:picLocks noGrp="1" noChangeAspect="1" noChangeArrowheads="1"/>
          </p:cNvPicPr>
          <p:nvPr>
            <p:ph idx="1"/>
          </p:nvPr>
        </p:nvPicPr>
        <p:blipFill>
          <a:blip r:embed="rId2"/>
          <a:srcRect/>
          <a:stretch>
            <a:fillRect/>
          </a:stretch>
        </p:blipFill>
        <p:spPr bwMode="auto">
          <a:xfrm>
            <a:off x="1000100" y="1500174"/>
            <a:ext cx="6715171"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Correlating Branch Predictors</a:t>
            </a:r>
            <a:endParaRPr lang="en-IN" dirty="0"/>
          </a:p>
        </p:txBody>
      </p:sp>
      <p:sp>
        <p:nvSpPr>
          <p:cNvPr id="3" name="Content Placeholder 2"/>
          <p:cNvSpPr>
            <a:spLocks noGrp="1"/>
          </p:cNvSpPr>
          <p:nvPr>
            <p:ph idx="1"/>
          </p:nvPr>
        </p:nvSpPr>
        <p:spPr/>
        <p:txBody>
          <a:bodyPr/>
          <a:lstStyle/>
          <a:p>
            <a:r>
              <a:rPr lang="en-IN" sz="2400" dirty="0" smtClean="0"/>
              <a:t>The 2-bit predictor schemes use only the recent behaviour of </a:t>
            </a:r>
            <a:r>
              <a:rPr lang="en-IN" sz="2400" b="1" dirty="0" smtClean="0"/>
              <a:t>a single branch </a:t>
            </a:r>
            <a:r>
              <a:rPr lang="en-IN" sz="2400" dirty="0" smtClean="0"/>
              <a:t>to predict the future behaviour of that branch</a:t>
            </a:r>
          </a:p>
          <a:p>
            <a:pPr algn="just"/>
            <a:r>
              <a:rPr lang="en-IN" sz="2400" dirty="0" smtClean="0"/>
              <a:t>Prediction accuracy if we also look at the </a:t>
            </a:r>
            <a:r>
              <a:rPr lang="en-IN" sz="2400" b="1" dirty="0" smtClean="0"/>
              <a:t>recent behaviour of other branches </a:t>
            </a:r>
            <a:r>
              <a:rPr lang="en-IN" sz="2400" dirty="0" smtClean="0"/>
              <a:t>rather than just the branch we are trying to predict.</a:t>
            </a:r>
          </a:p>
          <a:p>
            <a:r>
              <a:rPr lang="en-IN" sz="2400" dirty="0" smtClean="0"/>
              <a:t>Branch predictors that use the </a:t>
            </a:r>
            <a:r>
              <a:rPr lang="en-IN" sz="2400" dirty="0" err="1" smtClean="0"/>
              <a:t>behavior</a:t>
            </a:r>
            <a:r>
              <a:rPr lang="en-IN" sz="2400" dirty="0" smtClean="0"/>
              <a:t> of other branches to make a prediction are called </a:t>
            </a:r>
            <a:r>
              <a:rPr lang="en-IN" sz="2400" i="1" dirty="0" smtClean="0"/>
              <a:t>correlating predictors</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28</a:t>
            </a:fld>
            <a:endParaRPr lang="en-US" b="0">
              <a:solidFill>
                <a:srgbClr val="FBBA03"/>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29</a:t>
            </a:fld>
            <a:endParaRPr lang="en-US" b="0">
              <a:solidFill>
                <a:srgbClr val="FBBA03"/>
              </a:solidFill>
            </a:endParaRPr>
          </a:p>
        </p:txBody>
      </p:sp>
      <p:pic>
        <p:nvPicPr>
          <p:cNvPr id="343042" name="Picture 2"/>
          <p:cNvPicPr>
            <a:picLocks noGrp="1" noChangeAspect="1" noChangeArrowheads="1"/>
          </p:cNvPicPr>
          <p:nvPr>
            <p:ph idx="1"/>
          </p:nvPr>
        </p:nvPicPr>
        <p:blipFill>
          <a:blip r:embed="rId2"/>
          <a:srcRect/>
          <a:stretch>
            <a:fillRect/>
          </a:stretch>
        </p:blipFill>
        <p:spPr bwMode="auto">
          <a:xfrm>
            <a:off x="1643042" y="3143248"/>
            <a:ext cx="4800600" cy="1514475"/>
          </a:xfrm>
          <a:prstGeom prst="rect">
            <a:avLst/>
          </a:prstGeom>
          <a:noFill/>
          <a:ln w="9525">
            <a:noFill/>
            <a:miter lim="800000"/>
            <a:headEnd/>
            <a:tailEnd/>
          </a:ln>
          <a:effectLst/>
        </p:spPr>
      </p:pic>
      <p:pic>
        <p:nvPicPr>
          <p:cNvPr id="343043" name="Picture 3"/>
          <p:cNvPicPr>
            <a:picLocks noChangeAspect="1" noChangeArrowheads="1"/>
          </p:cNvPicPr>
          <p:nvPr/>
        </p:nvPicPr>
        <p:blipFill>
          <a:blip r:embed="rId3"/>
          <a:srcRect/>
          <a:stretch>
            <a:fillRect/>
          </a:stretch>
        </p:blipFill>
        <p:spPr bwMode="auto">
          <a:xfrm>
            <a:off x="2714612" y="357166"/>
            <a:ext cx="4214842" cy="2662248"/>
          </a:xfrm>
          <a:prstGeom prst="rect">
            <a:avLst/>
          </a:prstGeom>
          <a:noFill/>
          <a:ln w="9525">
            <a:noFill/>
            <a:miter lim="800000"/>
            <a:headEnd/>
            <a:tailEnd/>
          </a:ln>
          <a:effectLst/>
        </p:spPr>
      </p:pic>
      <p:sp>
        <p:nvSpPr>
          <p:cNvPr id="9" name="Rectangle 8"/>
          <p:cNvSpPr/>
          <p:nvPr/>
        </p:nvSpPr>
        <p:spPr>
          <a:xfrm>
            <a:off x="571472" y="4714884"/>
            <a:ext cx="8072494" cy="646331"/>
          </a:xfrm>
          <a:prstGeom prst="rect">
            <a:avLst/>
          </a:prstGeom>
        </p:spPr>
        <p:txBody>
          <a:bodyPr wrap="square">
            <a:spAutoFit/>
          </a:bodyPr>
          <a:lstStyle/>
          <a:p>
            <a:r>
              <a:rPr lang="en-IN" sz="1800" dirty="0" smtClean="0">
                <a:latin typeface="+mn-lt"/>
              </a:rPr>
              <a:t>A predictor that uses only the behaviour of a single branch to predict the outcome of that branch can never capture this behaviour.</a:t>
            </a:r>
            <a:endParaRPr lang="en-IN" sz="18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Instruction-Level Parallelism</a:t>
            </a:r>
            <a:endParaRPr lang="en-AU" dirty="0"/>
          </a:p>
        </p:txBody>
      </p:sp>
      <p:sp>
        <p:nvSpPr>
          <p:cNvPr id="242691" name="Rectangle 3"/>
          <p:cNvSpPr>
            <a:spLocks noGrp="1" noChangeArrowheads="1"/>
          </p:cNvSpPr>
          <p:nvPr>
            <p:ph idx="1"/>
          </p:nvPr>
        </p:nvSpPr>
        <p:spPr/>
        <p:txBody>
          <a:bodyPr>
            <a:normAutofit fontScale="92500" lnSpcReduction="10000"/>
          </a:bodyPr>
          <a:lstStyle/>
          <a:p>
            <a:pPr>
              <a:lnSpc>
                <a:spcPct val="90000"/>
              </a:lnSpc>
            </a:pPr>
            <a:r>
              <a:rPr lang="en-US" sz="2400" dirty="0" smtClean="0"/>
              <a:t>When exploiting instruction-level parallelism, goal is to maximize minimize CPI</a:t>
            </a:r>
            <a:endParaRPr lang="en-US" sz="2400" dirty="0"/>
          </a:p>
          <a:p>
            <a:pPr>
              <a:lnSpc>
                <a:spcPct val="90000"/>
              </a:lnSpc>
              <a:buNone/>
            </a:pPr>
            <a:r>
              <a:rPr lang="en-US" sz="2800" dirty="0" smtClean="0"/>
              <a:t>  	   </a:t>
            </a:r>
            <a:r>
              <a:rPr lang="en-US" sz="1700" b="1" dirty="0" smtClean="0"/>
              <a:t>Pipeline CPI =Ideal pipeline CPI +Structural stalls +Data hazard stalls +Control stalls</a:t>
            </a:r>
          </a:p>
          <a:p>
            <a:pPr algn="just">
              <a:lnSpc>
                <a:spcPct val="90000"/>
              </a:lnSpc>
            </a:pPr>
            <a:r>
              <a:rPr lang="en-US" sz="2400" dirty="0"/>
              <a:t>By reducing each of the terms on the right hand side, it is possible to minimize the overall pipeline CPI</a:t>
            </a:r>
            <a:r>
              <a:rPr lang="en-US" sz="2400" dirty="0" smtClean="0"/>
              <a:t>.</a:t>
            </a:r>
          </a:p>
          <a:p>
            <a:pPr algn="just">
              <a:lnSpc>
                <a:spcPct val="90000"/>
              </a:lnSpc>
            </a:pPr>
            <a:r>
              <a:rPr lang="en-US" sz="2400" b="1" dirty="0" smtClean="0"/>
              <a:t>Loop-Level Parallelism</a:t>
            </a:r>
            <a:endParaRPr lang="en-US" sz="2400" b="1" dirty="0"/>
          </a:p>
          <a:p>
            <a:pPr algn="just">
              <a:lnSpc>
                <a:spcPct val="90000"/>
              </a:lnSpc>
              <a:buNone/>
            </a:pPr>
            <a:r>
              <a:rPr lang="en-US" sz="2400" dirty="0" smtClean="0"/>
              <a:t>      -Exploit </a:t>
            </a:r>
            <a:r>
              <a:rPr lang="en-US" sz="2400" dirty="0"/>
              <a:t>the parallelism among iterations of a </a:t>
            </a:r>
            <a:r>
              <a:rPr lang="en-US" sz="2400" dirty="0" smtClean="0"/>
              <a:t>loop(dynamically by compiler or by hardware)</a:t>
            </a:r>
          </a:p>
          <a:p>
            <a:pPr algn="just">
              <a:lnSpc>
                <a:spcPct val="90000"/>
              </a:lnSpc>
              <a:buNone/>
            </a:pPr>
            <a:r>
              <a:rPr lang="en-US" sz="2400" dirty="0"/>
              <a:t> </a:t>
            </a:r>
            <a:r>
              <a:rPr lang="en-US" sz="2400" dirty="0" smtClean="0"/>
              <a:t>             for(</a:t>
            </a:r>
            <a:r>
              <a:rPr lang="en-US" sz="2400" dirty="0" err="1" smtClean="0"/>
              <a:t>i</a:t>
            </a:r>
            <a:r>
              <a:rPr lang="en-US" sz="2400" dirty="0" smtClean="0"/>
              <a:t>=1;i&lt;=1000;i&lt;=i+1)</a:t>
            </a:r>
          </a:p>
          <a:p>
            <a:pPr algn="just">
              <a:lnSpc>
                <a:spcPct val="90000"/>
              </a:lnSpc>
              <a:buNone/>
            </a:pPr>
            <a:r>
              <a:rPr lang="en-US" sz="2400" dirty="0"/>
              <a:t> </a:t>
            </a:r>
            <a:r>
              <a:rPr lang="en-US" sz="2400" dirty="0" smtClean="0"/>
              <a:t>                    x[</a:t>
            </a:r>
            <a:r>
              <a:rPr lang="en-US" sz="2400" dirty="0" err="1" smtClean="0"/>
              <a:t>i</a:t>
            </a:r>
            <a:r>
              <a:rPr lang="en-US" sz="2400" dirty="0" smtClean="0"/>
              <a:t>]=x[</a:t>
            </a:r>
            <a:r>
              <a:rPr lang="en-US" sz="2400" dirty="0" err="1" smtClean="0"/>
              <a:t>i</a:t>
            </a:r>
            <a:r>
              <a:rPr lang="en-US" sz="2400" dirty="0" smtClean="0"/>
              <a:t>] + y[</a:t>
            </a:r>
            <a:r>
              <a:rPr lang="en-US" sz="2400" dirty="0" err="1" smtClean="0"/>
              <a:t>i</a:t>
            </a:r>
            <a:r>
              <a:rPr lang="en-US" sz="2400" dirty="0" smtClean="0"/>
              <a:t>]</a:t>
            </a:r>
          </a:p>
          <a:p>
            <a:pPr algn="just"/>
            <a:r>
              <a:rPr lang="en-IN" sz="2000" dirty="0" smtClean="0"/>
              <a:t>There </a:t>
            </a:r>
            <a:r>
              <a:rPr lang="en-IN" sz="2000" dirty="0"/>
              <a:t>are a number of techniques </a:t>
            </a:r>
            <a:r>
              <a:rPr lang="en-IN" sz="2000" dirty="0" smtClean="0"/>
              <a:t>for </a:t>
            </a:r>
            <a:r>
              <a:rPr lang="en-IN" sz="2000" dirty="0"/>
              <a:t>converting </a:t>
            </a:r>
            <a:r>
              <a:rPr lang="en-IN" sz="2000" dirty="0" smtClean="0"/>
              <a:t> loop level parallelism </a:t>
            </a:r>
            <a:r>
              <a:rPr lang="en-IN" sz="2000" dirty="0"/>
              <a:t>into instruction-level </a:t>
            </a:r>
            <a:r>
              <a:rPr lang="en-IN" sz="2000" dirty="0" smtClean="0"/>
              <a:t>parallelism </a:t>
            </a:r>
            <a:r>
              <a:rPr lang="en-IN" sz="2000" b="1" dirty="0"/>
              <a:t>by unrolling the loop</a:t>
            </a:r>
            <a:r>
              <a:rPr lang="en-IN" sz="2000" b="1" dirty="0" smtClean="0"/>
              <a:t>.</a:t>
            </a:r>
          </a:p>
          <a:p>
            <a:r>
              <a:rPr lang="en-IN" sz="2000" dirty="0" smtClean="0"/>
              <a:t>Exploiting </a:t>
            </a:r>
            <a:r>
              <a:rPr lang="en-IN" sz="2000" dirty="0"/>
              <a:t>loop-level parallelism is </a:t>
            </a:r>
            <a:r>
              <a:rPr lang="en-IN" sz="2000" dirty="0" smtClean="0"/>
              <a:t>the use </a:t>
            </a:r>
            <a:r>
              <a:rPr lang="en-IN" sz="2000" dirty="0"/>
              <a:t>of </a:t>
            </a:r>
            <a:r>
              <a:rPr lang="en-IN" sz="2000" b="1" dirty="0"/>
              <a:t>vector instructions</a:t>
            </a:r>
            <a:endParaRPr lang="en-US" sz="2000" b="1" dirty="0" smtClean="0"/>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a:xfrm>
            <a:off x="571472" y="0"/>
            <a:ext cx="8229600" cy="1143000"/>
          </a:xfrm>
        </p:spPr>
        <p:txBody>
          <a:bodyPr/>
          <a:lstStyle/>
          <a:p>
            <a:r>
              <a:rPr lang="en-US" dirty="0" smtClean="0"/>
              <a:t> </a:t>
            </a:r>
          </a:p>
        </p:txBody>
      </p:sp>
      <p:sp>
        <p:nvSpPr>
          <p:cNvPr id="55302" name="Rectangle 3"/>
          <p:cNvSpPr>
            <a:spLocks noGrp="1" noChangeArrowheads="1"/>
          </p:cNvSpPr>
          <p:nvPr>
            <p:ph idx="1"/>
          </p:nvPr>
        </p:nvSpPr>
        <p:spPr/>
        <p:txBody>
          <a:bodyPr>
            <a:normAutofit/>
          </a:bodyPr>
          <a:lstStyle/>
          <a:p>
            <a:pPr algn="just"/>
            <a:r>
              <a:rPr lang="en-IN" sz="2400" dirty="0" smtClean="0"/>
              <a:t> (1,2) predictor uses the 2-bit branch predictors in predicting a particular branch. </a:t>
            </a:r>
          </a:p>
          <a:p>
            <a:pPr algn="just"/>
            <a:r>
              <a:rPr lang="en-IN" sz="2400" dirty="0" smtClean="0"/>
              <a:t>(</a:t>
            </a:r>
            <a:r>
              <a:rPr lang="en-IN" sz="2400" dirty="0" err="1" smtClean="0"/>
              <a:t>m,n</a:t>
            </a:r>
            <a:r>
              <a:rPr lang="en-IN" sz="2400" dirty="0" smtClean="0"/>
              <a:t>) predictor uses the </a:t>
            </a:r>
            <a:r>
              <a:rPr lang="en-IN" sz="2400" dirty="0" err="1" smtClean="0"/>
              <a:t>behavior</a:t>
            </a:r>
            <a:r>
              <a:rPr lang="en-IN" sz="2400" dirty="0" smtClean="0"/>
              <a:t> of the last m branches to choose from 2</a:t>
            </a:r>
            <a:r>
              <a:rPr lang="en-IN" sz="4800" baseline="30000" dirty="0" smtClean="0"/>
              <a:t>m</a:t>
            </a:r>
            <a:r>
              <a:rPr lang="en-IN" sz="2400" dirty="0" smtClean="0"/>
              <a:t> branch predictors, each of which is an n-bit predictor.</a:t>
            </a:r>
          </a:p>
          <a:p>
            <a:pPr>
              <a:buNone/>
            </a:pPr>
            <a:r>
              <a:rPr lang="en-IN" sz="2400" dirty="0" smtClean="0"/>
              <a:t>       The number of bits in an (</a:t>
            </a:r>
            <a:r>
              <a:rPr lang="en-IN" sz="2400" i="1" dirty="0" err="1" smtClean="0"/>
              <a:t>m,n</a:t>
            </a:r>
            <a:r>
              <a:rPr lang="en-IN" sz="2400" i="1" dirty="0" smtClean="0"/>
              <a:t>) </a:t>
            </a:r>
            <a:r>
              <a:rPr lang="en-IN" sz="2400" dirty="0" smtClean="0"/>
              <a:t>predictor =</a:t>
            </a:r>
          </a:p>
          <a:p>
            <a:pPr>
              <a:buNone/>
            </a:pPr>
            <a:r>
              <a:rPr lang="en-IN" sz="2400" dirty="0" smtClean="0"/>
              <a:t>      </a:t>
            </a:r>
            <a:r>
              <a:rPr lang="en-IN" sz="2400" dirty="0" smtClean="0">
                <a:solidFill>
                  <a:srgbClr val="FF0000"/>
                </a:solidFill>
              </a:rPr>
              <a:t>2</a:t>
            </a:r>
            <a:r>
              <a:rPr lang="en-IN" sz="2400" baseline="30000" dirty="0" smtClean="0">
                <a:solidFill>
                  <a:srgbClr val="FF0000"/>
                </a:solidFill>
              </a:rPr>
              <a:t>m</a:t>
            </a:r>
            <a:r>
              <a:rPr lang="en-IN" sz="2400" dirty="0" smtClean="0">
                <a:solidFill>
                  <a:srgbClr val="FF0000"/>
                </a:solidFill>
              </a:rPr>
              <a:t> × n × Number of prediction entries selected by the branch address</a:t>
            </a:r>
          </a:p>
        </p:txBody>
      </p:sp>
      <p:sp>
        <p:nvSpPr>
          <p:cNvPr id="55298"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B9963B80-4097-4659-BA05-F00F9CB74E38}" type="datetime1">
              <a:rPr lang="en-US" sz="1400" smtClean="0">
                <a:solidFill>
                  <a:srgbClr val="00AE00"/>
                </a:solidFill>
                <a:latin typeface="Times New Roman" pitchFamily="18" charset="0"/>
              </a:rPr>
              <a:pPr/>
              <a:t>9/16/2018</a:t>
            </a:fld>
            <a:endParaRPr lang="en-US" sz="1400" smtClean="0">
              <a:solidFill>
                <a:srgbClr val="00AE00"/>
              </a:solidFill>
              <a:latin typeface="Times New Roman" pitchFamily="18" charset="0"/>
            </a:endParaRPr>
          </a:p>
        </p:txBody>
      </p:sp>
      <p:sp>
        <p:nvSpPr>
          <p:cNvPr id="5529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r>
              <a:rPr lang="en-US" sz="1400" dirty="0" smtClean="0">
                <a:solidFill>
                  <a:srgbClr val="114FFB"/>
                </a:solidFill>
                <a:latin typeface="Helvetica" pitchFamily="34" charset="0"/>
              </a:rPr>
              <a:t>     , Instruction Level Parallelism</a:t>
            </a:r>
          </a:p>
        </p:txBody>
      </p:sp>
      <p:sp>
        <p:nvSpPr>
          <p:cNvPr id="5530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defRPr>
            </a:lvl1pPr>
            <a:lvl2pPr marL="742950" indent="-285750">
              <a:defRPr sz="1600" b="1">
                <a:solidFill>
                  <a:schemeClr val="hlink"/>
                </a:solidFill>
                <a:latin typeface="Arial" charset="0"/>
              </a:defRPr>
            </a:lvl2pPr>
            <a:lvl3pPr marL="1143000" indent="-228600">
              <a:defRPr sz="1600" b="1">
                <a:solidFill>
                  <a:schemeClr val="hlink"/>
                </a:solidFill>
                <a:latin typeface="Arial" charset="0"/>
              </a:defRPr>
            </a:lvl3pPr>
            <a:lvl4pPr marL="1600200" indent="-228600">
              <a:defRPr sz="1600" b="1">
                <a:solidFill>
                  <a:schemeClr val="hlink"/>
                </a:solidFill>
                <a:latin typeface="Arial" charset="0"/>
              </a:defRPr>
            </a:lvl4pPr>
            <a:lvl5pPr marL="2057400" indent="-228600">
              <a:defRPr sz="1600" b="1">
                <a:solidFill>
                  <a:schemeClr val="hlink"/>
                </a:solidFill>
                <a:latin typeface="Arial" charset="0"/>
              </a:defRPr>
            </a:lvl5pPr>
            <a:lvl6pPr marL="2514600" indent="-228600" eaLnBrk="0" fontAlgn="base" hangingPunct="0">
              <a:spcBef>
                <a:spcPct val="50000"/>
              </a:spcBef>
              <a:spcAft>
                <a:spcPct val="0"/>
              </a:spcAft>
              <a:defRPr sz="1600" b="1">
                <a:solidFill>
                  <a:schemeClr val="hlink"/>
                </a:solidFill>
                <a:latin typeface="Arial" charset="0"/>
              </a:defRPr>
            </a:lvl6pPr>
            <a:lvl7pPr marL="2971800" indent="-228600" eaLnBrk="0" fontAlgn="base" hangingPunct="0">
              <a:spcBef>
                <a:spcPct val="50000"/>
              </a:spcBef>
              <a:spcAft>
                <a:spcPct val="0"/>
              </a:spcAft>
              <a:defRPr sz="1600" b="1">
                <a:solidFill>
                  <a:schemeClr val="hlink"/>
                </a:solidFill>
                <a:latin typeface="Arial" charset="0"/>
              </a:defRPr>
            </a:lvl7pPr>
            <a:lvl8pPr marL="3429000" indent="-228600" eaLnBrk="0" fontAlgn="base" hangingPunct="0">
              <a:spcBef>
                <a:spcPct val="50000"/>
              </a:spcBef>
              <a:spcAft>
                <a:spcPct val="0"/>
              </a:spcAft>
              <a:defRPr sz="1600" b="1">
                <a:solidFill>
                  <a:schemeClr val="hlink"/>
                </a:solidFill>
                <a:latin typeface="Arial" charset="0"/>
              </a:defRPr>
            </a:lvl8pPr>
            <a:lvl9pPr marL="3886200" indent="-228600" eaLnBrk="0" fontAlgn="base" hangingPunct="0">
              <a:spcBef>
                <a:spcPct val="50000"/>
              </a:spcBef>
              <a:spcAft>
                <a:spcPct val="0"/>
              </a:spcAft>
              <a:defRPr sz="1600" b="1">
                <a:solidFill>
                  <a:schemeClr val="hlink"/>
                </a:solidFill>
                <a:latin typeface="Arial" charset="0"/>
              </a:defRPr>
            </a:lvl9pPr>
          </a:lstStyle>
          <a:p>
            <a:fld id="{16DE84E2-071A-4208-982E-9B5188CD2C93}" type="slidenum">
              <a:rPr lang="en-US" sz="1400" smtClean="0">
                <a:solidFill>
                  <a:srgbClr val="00AE00"/>
                </a:solidFill>
                <a:latin typeface="Times New Roman" pitchFamily="18" charset="0"/>
              </a:rPr>
              <a:pPr/>
              <a:t>30</a:t>
            </a:fld>
            <a:endParaRPr lang="en-US" sz="1400" b="0" smtClean="0">
              <a:solidFill>
                <a:srgbClr val="FBBA03"/>
              </a:solidFill>
              <a:latin typeface="Times New Roman" pitchFamily="18" charset="0"/>
            </a:endParaRPr>
          </a:p>
        </p:txBody>
      </p:sp>
    </p:spTree>
    <p:extLst>
      <p:ext uri="{BB962C8B-B14F-4D97-AF65-F5344CB8AC3E}">
        <p14:creationId xmlns="" xmlns:p14="http://schemas.microsoft.com/office/powerpoint/2010/main" val="158260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3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algn="just"/>
            <a:r>
              <a:rPr lang="en-IN" sz="2400" dirty="0" smtClean="0"/>
              <a:t>How many bits are in the (0,2) branch predictor with 4K entries? How many entries are in a (2,2) predictor with the same number of bits?</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31</a:t>
            </a:fld>
            <a:endParaRPr lang="en-US" b="0">
              <a:solidFill>
                <a:srgbClr val="FBBA03"/>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32</a:t>
            </a:fld>
            <a:endParaRPr lang="en-US" b="0">
              <a:solidFill>
                <a:srgbClr val="FBBA03"/>
              </a:solidFill>
            </a:endParaRPr>
          </a:p>
        </p:txBody>
      </p:sp>
      <p:pic>
        <p:nvPicPr>
          <p:cNvPr id="344066" name="Picture 2"/>
          <p:cNvPicPr>
            <a:picLocks noGrp="1" noChangeAspect="1" noChangeArrowheads="1"/>
          </p:cNvPicPr>
          <p:nvPr>
            <p:ph idx="1"/>
          </p:nvPr>
        </p:nvPicPr>
        <p:blipFill>
          <a:blip r:embed="rId2"/>
          <a:srcRect/>
          <a:stretch>
            <a:fillRect/>
          </a:stretch>
        </p:blipFill>
        <p:spPr bwMode="auto">
          <a:xfrm>
            <a:off x="1643042" y="1857364"/>
            <a:ext cx="5753100" cy="33186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33</a:t>
            </a:fld>
            <a:endParaRPr lang="en-US" b="0">
              <a:solidFill>
                <a:srgbClr val="FBBA03"/>
              </a:solidFill>
            </a:endParaRPr>
          </a:p>
        </p:txBody>
      </p:sp>
      <p:pic>
        <p:nvPicPr>
          <p:cNvPr id="346114" name="Picture 2"/>
          <p:cNvPicPr>
            <a:picLocks noGrp="1" noChangeAspect="1" noChangeArrowheads="1"/>
          </p:cNvPicPr>
          <p:nvPr>
            <p:ph idx="1"/>
          </p:nvPr>
        </p:nvPicPr>
        <p:blipFill>
          <a:blip r:embed="rId2"/>
          <a:srcRect/>
          <a:stretch>
            <a:fillRect/>
          </a:stretch>
        </p:blipFill>
        <p:spPr bwMode="auto">
          <a:xfrm>
            <a:off x="1285852" y="3143248"/>
            <a:ext cx="4191000" cy="1266825"/>
          </a:xfrm>
          <a:prstGeom prst="rect">
            <a:avLst/>
          </a:prstGeom>
          <a:noFill/>
          <a:ln w="9525">
            <a:noFill/>
            <a:miter lim="800000"/>
            <a:headEnd/>
            <a:tailEnd/>
          </a:ln>
          <a:effectLst/>
        </p:spPr>
      </p:pic>
      <p:pic>
        <p:nvPicPr>
          <p:cNvPr id="346116" name="Picture 4"/>
          <p:cNvPicPr>
            <a:picLocks noChangeAspect="1" noChangeArrowheads="1"/>
          </p:cNvPicPr>
          <p:nvPr/>
        </p:nvPicPr>
        <p:blipFill>
          <a:blip r:embed="rId3"/>
          <a:srcRect/>
          <a:stretch>
            <a:fillRect/>
          </a:stretch>
        </p:blipFill>
        <p:spPr bwMode="auto">
          <a:xfrm>
            <a:off x="1214414" y="1000108"/>
            <a:ext cx="5900744" cy="14001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34</a:t>
            </a:fld>
            <a:endParaRPr lang="en-US" b="0">
              <a:solidFill>
                <a:srgbClr val="FBBA03"/>
              </a:solidFill>
            </a:endParaRPr>
          </a:p>
        </p:txBody>
      </p:sp>
      <p:pic>
        <p:nvPicPr>
          <p:cNvPr id="347138" name="Picture 2"/>
          <p:cNvPicPr>
            <a:picLocks noGrp="1" noChangeAspect="1" noChangeArrowheads="1"/>
          </p:cNvPicPr>
          <p:nvPr>
            <p:ph idx="1"/>
          </p:nvPr>
        </p:nvPicPr>
        <p:blipFill>
          <a:blip r:embed="rId2"/>
          <a:srcRect/>
          <a:stretch>
            <a:fillRect/>
          </a:stretch>
        </p:blipFill>
        <p:spPr bwMode="auto">
          <a:xfrm>
            <a:off x="2214546" y="2071678"/>
            <a:ext cx="5143536"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862013" y="214290"/>
            <a:ext cx="8281987" cy="707886"/>
          </a:xfrm>
        </p:spPr>
        <p:txBody>
          <a:bodyPr>
            <a:noAutofit/>
          </a:bodyPr>
          <a:lstStyle/>
          <a:p>
            <a:r>
              <a:rPr lang="en-IN" sz="3600" dirty="0" smtClean="0"/>
              <a:t>Overcoming Data Hazards with </a:t>
            </a:r>
            <a:r>
              <a:rPr lang="en-AU" sz="3600" dirty="0" smtClean="0"/>
              <a:t>Dynamic Scheduling </a:t>
            </a:r>
            <a:endParaRPr lang="en-AU" sz="3600" dirty="0"/>
          </a:p>
        </p:txBody>
      </p:sp>
      <p:sp>
        <p:nvSpPr>
          <p:cNvPr id="242691" name="Rectangle 3"/>
          <p:cNvSpPr>
            <a:spLocks noGrp="1" noChangeArrowheads="1"/>
          </p:cNvSpPr>
          <p:nvPr>
            <p:ph idx="1"/>
          </p:nvPr>
        </p:nvSpPr>
        <p:spPr/>
        <p:txBody>
          <a:bodyPr>
            <a:normAutofit fontScale="92500"/>
          </a:bodyPr>
          <a:lstStyle/>
          <a:p>
            <a:pPr algn="just">
              <a:lnSpc>
                <a:spcPct val="90000"/>
              </a:lnSpc>
            </a:pPr>
            <a:r>
              <a:rPr lang="en-US" sz="2000" dirty="0" smtClean="0"/>
              <a:t>Rearrange order of instructions to </a:t>
            </a:r>
            <a:r>
              <a:rPr lang="en-US" sz="2000" b="1" dirty="0" smtClean="0"/>
              <a:t>reduce stalls </a:t>
            </a:r>
            <a:r>
              <a:rPr lang="en-US" sz="2000" dirty="0" smtClean="0"/>
              <a:t>while maintaining data flow</a:t>
            </a:r>
          </a:p>
          <a:p>
            <a:pPr algn="just">
              <a:lnSpc>
                <a:spcPct val="90000"/>
              </a:lnSpc>
            </a:pPr>
            <a:endParaRPr lang="en-US" sz="2000" dirty="0" smtClean="0"/>
          </a:p>
          <a:p>
            <a:pPr algn="just">
              <a:lnSpc>
                <a:spcPct val="90000"/>
              </a:lnSpc>
            </a:pPr>
            <a:r>
              <a:rPr lang="en-US" sz="2000" dirty="0" smtClean="0"/>
              <a:t>Advantages:</a:t>
            </a:r>
          </a:p>
          <a:p>
            <a:pPr lvl="1" algn="just">
              <a:lnSpc>
                <a:spcPct val="90000"/>
              </a:lnSpc>
            </a:pPr>
            <a:r>
              <a:rPr lang="en-US" sz="2000" dirty="0" smtClean="0"/>
              <a:t>Compiler doesn’t need to have knowledge of microarchitecture</a:t>
            </a:r>
          </a:p>
          <a:p>
            <a:pPr lvl="1" algn="just">
              <a:lnSpc>
                <a:spcPct val="90000"/>
              </a:lnSpc>
            </a:pPr>
            <a:r>
              <a:rPr lang="en-US" sz="2000" dirty="0" smtClean="0"/>
              <a:t>Handles cases where dependencies are unknown at compile time</a:t>
            </a:r>
          </a:p>
          <a:p>
            <a:pPr algn="just">
              <a:buNone/>
            </a:pPr>
            <a:r>
              <a:rPr lang="en-IN" sz="2200" dirty="0" smtClean="0"/>
              <a:t>        -allows the processor to tolerate unpredictable delays such as  cache misses, by executing other code while waiting for the miss to resolve</a:t>
            </a:r>
          </a:p>
          <a:p>
            <a:pPr algn="just">
              <a:buNone/>
            </a:pPr>
            <a:r>
              <a:rPr lang="en-US" sz="2200" dirty="0" smtClean="0"/>
              <a:t>       - </a:t>
            </a:r>
            <a:r>
              <a:rPr lang="en-IN" sz="2400" dirty="0" smtClean="0"/>
              <a:t>allows code that was compiled with one pipeline in mind to run efficiently on a different pipeline</a:t>
            </a:r>
            <a:endParaRPr lang="en-US" sz="2200" dirty="0" smtClean="0"/>
          </a:p>
          <a:p>
            <a:pPr lvl="1" algn="just">
              <a:lnSpc>
                <a:spcPct val="90000"/>
              </a:lnSpc>
            </a:pPr>
            <a:endParaRPr lang="en-US" sz="2000" dirty="0" smtClean="0"/>
          </a:p>
          <a:p>
            <a:pPr algn="just">
              <a:lnSpc>
                <a:spcPct val="90000"/>
              </a:lnSpc>
            </a:pPr>
            <a:r>
              <a:rPr lang="en-US" sz="2000" dirty="0" smtClean="0"/>
              <a:t>Disadvantage:</a:t>
            </a:r>
          </a:p>
          <a:p>
            <a:pPr lvl="1" algn="just">
              <a:lnSpc>
                <a:spcPct val="90000"/>
              </a:lnSpc>
            </a:pPr>
            <a:r>
              <a:rPr lang="en-US" sz="2000" dirty="0" smtClean="0"/>
              <a:t>Substantial increase in hardware complexity</a:t>
            </a:r>
          </a:p>
          <a:p>
            <a:pPr lvl="1" algn="just">
              <a:lnSpc>
                <a:spcPct val="90000"/>
              </a:lnSpc>
            </a:pPr>
            <a:r>
              <a:rPr lang="en-US" sz="2000" dirty="0" smtClean="0"/>
              <a:t>Complicates exceptions</a:t>
            </a:r>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normAutofit fontScale="90000"/>
          </a:bodyPr>
          <a:lstStyle/>
          <a:p>
            <a:r>
              <a:rPr lang="en-AU" dirty="0" smtClean="0"/>
              <a:t>Dynamic Scheduling</a:t>
            </a:r>
            <a:endParaRPr lang="en-AU" dirty="0"/>
          </a:p>
        </p:txBody>
      </p:sp>
      <p:sp>
        <p:nvSpPr>
          <p:cNvPr id="242691" name="Rectangle 3"/>
          <p:cNvSpPr>
            <a:spLocks noGrp="1" noChangeArrowheads="1"/>
          </p:cNvSpPr>
          <p:nvPr>
            <p:ph idx="1"/>
          </p:nvPr>
        </p:nvSpPr>
        <p:spPr/>
        <p:txBody>
          <a:bodyPr>
            <a:normAutofit/>
          </a:bodyPr>
          <a:lstStyle/>
          <a:p>
            <a:pPr algn="just"/>
            <a:r>
              <a:rPr lang="en-IN" sz="2400" dirty="0" smtClean="0"/>
              <a:t>In a dynamically scheduled pipeline, all instructions pass through out of  order  execution.</a:t>
            </a:r>
          </a:p>
          <a:p>
            <a:pPr algn="just"/>
            <a:r>
              <a:rPr lang="en-US" sz="2400" dirty="0" smtClean="0"/>
              <a:t>We have </a:t>
            </a:r>
            <a:r>
              <a:rPr lang="en-IN" sz="2400" dirty="0" smtClean="0"/>
              <a:t>split the ID pipe stage of our simple five-stage pipeline into two stages:</a:t>
            </a:r>
          </a:p>
          <a:p>
            <a:pPr>
              <a:buNone/>
            </a:pPr>
            <a:r>
              <a:rPr lang="en-IN" sz="2400" dirty="0" smtClean="0"/>
              <a:t>     1. Issue—Decode instructions, check for structural hazards.</a:t>
            </a:r>
          </a:p>
          <a:p>
            <a:pPr>
              <a:buNone/>
            </a:pPr>
            <a:r>
              <a:rPr lang="en-IN" sz="2400" dirty="0" smtClean="0"/>
              <a:t>     2. Read operands—Wait until no data hazards, then read operands.</a:t>
            </a:r>
            <a:endParaRPr lang="en-US" sz="2400" dirty="0" smtClean="0"/>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2400" b="1" dirty="0" smtClean="0"/>
              <a:t>Score boarding : </a:t>
            </a:r>
            <a:r>
              <a:rPr lang="en-IN" sz="2400" dirty="0" smtClean="0"/>
              <a:t>is a technique for allowing instructions to execute out of order when there are sufficient resources and no data dependences;</a:t>
            </a:r>
            <a:endParaRPr lang="en-US" sz="2400" dirty="0" smtClean="0"/>
          </a:p>
          <a:p>
            <a:pPr>
              <a:lnSpc>
                <a:spcPct val="90000"/>
              </a:lnSpc>
            </a:pPr>
            <a:r>
              <a:rPr lang="en-US" sz="2400" b="1" dirty="0" smtClean="0"/>
              <a:t>Tomasulo’s Approach</a:t>
            </a:r>
          </a:p>
          <a:p>
            <a:pPr lvl="1">
              <a:lnSpc>
                <a:spcPct val="90000"/>
              </a:lnSpc>
            </a:pPr>
            <a:r>
              <a:rPr lang="en-US" sz="2400" dirty="0" smtClean="0"/>
              <a:t>Tracks when operands are available</a:t>
            </a:r>
          </a:p>
          <a:p>
            <a:pPr lvl="1">
              <a:lnSpc>
                <a:spcPct val="90000"/>
              </a:lnSpc>
            </a:pPr>
            <a:r>
              <a:rPr lang="en-US" sz="2400" dirty="0" smtClean="0"/>
              <a:t>Introduces register renaming in hardware</a:t>
            </a:r>
          </a:p>
          <a:p>
            <a:pPr lvl="2">
              <a:lnSpc>
                <a:spcPct val="90000"/>
              </a:lnSpc>
            </a:pPr>
            <a:r>
              <a:rPr lang="en-US" dirty="0" smtClean="0"/>
              <a:t>Minimizes WAW and WAR hazards</a:t>
            </a:r>
          </a:p>
          <a:p>
            <a:pPr>
              <a:buNone/>
            </a:pP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37</a:t>
            </a:fld>
            <a:endParaRPr lang="en-US" b="0">
              <a:solidFill>
                <a:srgbClr val="FBBA03"/>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Tomasulo’s</a:t>
            </a:r>
            <a:r>
              <a:rPr lang="en-IN" dirty="0" smtClean="0"/>
              <a:t> scheme</a:t>
            </a:r>
            <a:r>
              <a:rPr lang="en-US" dirty="0" smtClean="0"/>
              <a:t> </a:t>
            </a:r>
            <a:endParaRPr lang="en-IN" dirty="0"/>
          </a:p>
        </p:txBody>
      </p:sp>
      <p:sp>
        <p:nvSpPr>
          <p:cNvPr id="3" name="Content Placeholder 2"/>
          <p:cNvSpPr>
            <a:spLocks noGrp="1"/>
          </p:cNvSpPr>
          <p:nvPr>
            <p:ph idx="1"/>
          </p:nvPr>
        </p:nvSpPr>
        <p:spPr/>
        <p:txBody>
          <a:bodyPr>
            <a:normAutofit lnSpcReduction="10000"/>
          </a:bodyPr>
          <a:lstStyle/>
          <a:p>
            <a:pPr algn="just"/>
            <a:r>
              <a:rPr lang="en-IN" sz="2400" dirty="0" smtClean="0"/>
              <a:t>Register renaming eliminates these hazards by renaming all destination registers</a:t>
            </a:r>
          </a:p>
          <a:p>
            <a:pPr algn="just"/>
            <a:r>
              <a:rPr lang="en-IN" sz="2400" dirty="0" smtClean="0"/>
              <a:t>out-of-order write does not affect any instructions that depend on an earlier value of an operand</a:t>
            </a:r>
          </a:p>
          <a:p>
            <a:pPr algn="just"/>
            <a:r>
              <a:rPr lang="en-IN" sz="2400" dirty="0" smtClean="0"/>
              <a:t>In </a:t>
            </a:r>
            <a:r>
              <a:rPr lang="en-IN" sz="2400" dirty="0" err="1" smtClean="0"/>
              <a:t>Tomasulo’s</a:t>
            </a:r>
            <a:r>
              <a:rPr lang="en-IN" sz="2400" dirty="0" smtClean="0"/>
              <a:t> scheme, register renaming is provided by reservation stations, which buffer the operands of instructions waiting to issue</a:t>
            </a:r>
          </a:p>
          <a:p>
            <a:pPr algn="just"/>
            <a:r>
              <a:rPr lang="en-IN" sz="2400" dirty="0" smtClean="0"/>
              <a:t>Reservation station fetches and buffers an operand as soon as it is available, eliminating the need to get the operand from a register</a:t>
            </a:r>
          </a:p>
          <a:p>
            <a:pPr algn="just"/>
            <a:r>
              <a:rPr lang="en-IN" sz="2400" dirty="0" smtClean="0"/>
              <a:t>More reservation stations than real registers: eliminate hazards</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dirty="0">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38</a:t>
            </a:fld>
            <a:endParaRPr lang="en-US" b="0" dirty="0">
              <a:solidFill>
                <a:srgbClr val="FBBA03"/>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algn="just"/>
            <a:r>
              <a:rPr lang="en-IN" sz="2400" b="1" dirty="0" smtClean="0"/>
              <a:t>Hazard detection and execution control are distributed:</a:t>
            </a:r>
          </a:p>
          <a:p>
            <a:pPr algn="just"/>
            <a:r>
              <a:rPr lang="en-IN" sz="2400" dirty="0" smtClean="0"/>
              <a:t>The information held in the reservation stations ,</a:t>
            </a:r>
          </a:p>
          <a:p>
            <a:pPr algn="just"/>
            <a:r>
              <a:rPr lang="en-IN" sz="2400" dirty="0" smtClean="0"/>
              <a:t>results are passed directly to functional units from the reservation stations where they are buffered, rather than going through the registers.</a:t>
            </a:r>
          </a:p>
          <a:p>
            <a:pPr algn="just"/>
            <a:r>
              <a:rPr lang="en-IN" sz="2400" dirty="0" smtClean="0"/>
              <a:t> Instructions are sent from the instruction unit into the instruction queue from which they are issued in FIFO order. </a:t>
            </a:r>
          </a:p>
          <a:p>
            <a:pPr algn="just"/>
            <a:r>
              <a:rPr lang="en-IN" sz="2400" dirty="0" smtClean="0"/>
              <a:t>The reservation stations include the operation and the actual operands, as well as information used for detecting and resolving hazards.</a:t>
            </a:r>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dirty="0">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39</a:t>
            </a:fld>
            <a:endParaRPr lang="en-US" b="0" dirty="0">
              <a:solidFill>
                <a:srgbClr val="FBBA0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E89A8A2D-11B2-4859-A6B8-F37D022606E4}" type="slidenum">
              <a:rPr lang="en-US"/>
              <a:pPr/>
              <a:t>4</a:t>
            </a:fld>
            <a:endParaRPr lang="en-US"/>
          </a:p>
        </p:txBody>
      </p:sp>
      <p:sp>
        <p:nvSpPr>
          <p:cNvPr id="6147" name="Rectangle 2"/>
          <p:cNvSpPr>
            <a:spLocks noGrp="1" noChangeArrowheads="1"/>
          </p:cNvSpPr>
          <p:nvPr>
            <p:ph type="title"/>
          </p:nvPr>
        </p:nvSpPr>
        <p:spPr/>
        <p:txBody>
          <a:bodyPr/>
          <a:lstStyle/>
          <a:p>
            <a:r>
              <a:rPr lang="en-US" sz="3200" smtClean="0"/>
              <a:t>Basic Blocks &amp; ILP</a:t>
            </a:r>
          </a:p>
        </p:txBody>
      </p:sp>
      <p:sp>
        <p:nvSpPr>
          <p:cNvPr id="6148" name="Rectangle 3"/>
          <p:cNvSpPr>
            <a:spLocks noGrp="1" noChangeArrowheads="1"/>
          </p:cNvSpPr>
          <p:nvPr>
            <p:ph type="body" idx="1"/>
          </p:nvPr>
        </p:nvSpPr>
        <p:spPr>
          <a:xfrm>
            <a:off x="685800" y="1295400"/>
            <a:ext cx="5581650" cy="4800600"/>
          </a:xfrm>
        </p:spPr>
        <p:txBody>
          <a:bodyPr>
            <a:normAutofit/>
          </a:bodyPr>
          <a:lstStyle/>
          <a:p>
            <a:pPr>
              <a:buFontTx/>
              <a:buChar char="•"/>
            </a:pPr>
            <a:r>
              <a:rPr lang="en-US" sz="2400" dirty="0" smtClean="0"/>
              <a:t>A basic block is a straight-line code segment with no branches in or out of it.</a:t>
            </a:r>
          </a:p>
          <a:p>
            <a:pPr>
              <a:buFontTx/>
              <a:buChar char="•"/>
            </a:pPr>
            <a:r>
              <a:rPr lang="en-US" sz="2400" dirty="0" smtClean="0"/>
              <a:t>Tend to be small:</a:t>
            </a:r>
          </a:p>
          <a:p>
            <a:pPr lvl="1"/>
            <a:r>
              <a:rPr lang="en-US" sz="2400" dirty="0" smtClean="0"/>
              <a:t>4-7 instructions on average.</a:t>
            </a:r>
          </a:p>
          <a:p>
            <a:pPr>
              <a:buFontTx/>
              <a:buChar char="•"/>
            </a:pPr>
            <a:r>
              <a:rPr lang="en-US" sz="2400" dirty="0" smtClean="0"/>
              <a:t>ILP within a basic block is limited.</a:t>
            </a:r>
          </a:p>
          <a:p>
            <a:pPr lvl="1"/>
            <a:r>
              <a:rPr lang="en-US" sz="2400" dirty="0" smtClean="0"/>
              <a:t>Need ways to parallelize execution across multiple basic blocks!</a:t>
            </a:r>
          </a:p>
          <a:p>
            <a:endParaRPr lang="en-US" dirty="0" smtClean="0"/>
          </a:p>
        </p:txBody>
      </p:sp>
      <p:grpSp>
        <p:nvGrpSpPr>
          <p:cNvPr id="2" name="Group 4"/>
          <p:cNvGrpSpPr>
            <a:grpSpLocks/>
          </p:cNvGrpSpPr>
          <p:nvPr/>
        </p:nvGrpSpPr>
        <p:grpSpPr bwMode="auto">
          <a:xfrm>
            <a:off x="7053263" y="1333500"/>
            <a:ext cx="1609725" cy="3746500"/>
            <a:chOff x="4416" y="1248"/>
            <a:chExt cx="1014" cy="2360"/>
          </a:xfrm>
        </p:grpSpPr>
        <p:sp>
          <p:nvSpPr>
            <p:cNvPr id="6150" name="Rectangle 5"/>
            <p:cNvSpPr>
              <a:spLocks noChangeArrowheads="1"/>
            </p:cNvSpPr>
            <p:nvPr/>
          </p:nvSpPr>
          <p:spPr bwMode="auto">
            <a:xfrm>
              <a:off x="4416" y="1680"/>
              <a:ext cx="480" cy="672"/>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6151" name="Line 6"/>
            <p:cNvSpPr>
              <a:spLocks noChangeShapeType="1"/>
            </p:cNvSpPr>
            <p:nvPr/>
          </p:nvSpPr>
          <p:spPr bwMode="auto">
            <a:xfrm>
              <a:off x="4656" y="1248"/>
              <a:ext cx="0" cy="432"/>
            </a:xfrm>
            <a:prstGeom prst="line">
              <a:avLst/>
            </a:prstGeom>
            <a:noFill/>
            <a:ln w="25400">
              <a:solidFill>
                <a:schemeClr val="tx1"/>
              </a:solidFill>
              <a:round/>
              <a:headEnd/>
              <a:tailEnd type="triangle" w="med" len="med"/>
            </a:ln>
          </p:spPr>
          <p:txBody>
            <a:bodyPr wrap="none" anchor="ctr"/>
            <a:lstStyle/>
            <a:p>
              <a:endParaRPr lang="en-IN"/>
            </a:p>
          </p:txBody>
        </p:sp>
        <p:sp>
          <p:nvSpPr>
            <p:cNvPr id="6152" name="Rectangle 7"/>
            <p:cNvSpPr>
              <a:spLocks noChangeArrowheads="1"/>
            </p:cNvSpPr>
            <p:nvPr/>
          </p:nvSpPr>
          <p:spPr bwMode="auto">
            <a:xfrm>
              <a:off x="4416" y="2640"/>
              <a:ext cx="480" cy="624"/>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6153" name="Line 8"/>
            <p:cNvSpPr>
              <a:spLocks noChangeShapeType="1"/>
            </p:cNvSpPr>
            <p:nvPr/>
          </p:nvSpPr>
          <p:spPr bwMode="auto">
            <a:xfrm>
              <a:off x="4656" y="2352"/>
              <a:ext cx="0" cy="288"/>
            </a:xfrm>
            <a:prstGeom prst="line">
              <a:avLst/>
            </a:prstGeom>
            <a:noFill/>
            <a:ln w="25400">
              <a:solidFill>
                <a:schemeClr val="tx1"/>
              </a:solidFill>
              <a:round/>
              <a:headEnd/>
              <a:tailEnd type="triangle" w="med" len="med"/>
            </a:ln>
          </p:spPr>
          <p:txBody>
            <a:bodyPr wrap="none" anchor="ctr"/>
            <a:lstStyle/>
            <a:p>
              <a:endParaRPr lang="en-IN"/>
            </a:p>
          </p:txBody>
        </p:sp>
        <p:sp>
          <p:nvSpPr>
            <p:cNvPr id="6154" name="Line 9"/>
            <p:cNvSpPr>
              <a:spLocks noChangeShapeType="1"/>
            </p:cNvSpPr>
            <p:nvPr/>
          </p:nvSpPr>
          <p:spPr bwMode="auto">
            <a:xfrm>
              <a:off x="4656" y="3264"/>
              <a:ext cx="0" cy="336"/>
            </a:xfrm>
            <a:prstGeom prst="line">
              <a:avLst/>
            </a:prstGeom>
            <a:noFill/>
            <a:ln w="25400">
              <a:solidFill>
                <a:schemeClr val="tx1"/>
              </a:solidFill>
              <a:round/>
              <a:headEnd/>
              <a:tailEnd type="triangle" w="med" len="med"/>
            </a:ln>
          </p:spPr>
          <p:txBody>
            <a:bodyPr wrap="none" anchor="ctr"/>
            <a:lstStyle/>
            <a:p>
              <a:endParaRPr lang="en-IN"/>
            </a:p>
          </p:txBody>
        </p:sp>
        <p:cxnSp>
          <p:nvCxnSpPr>
            <p:cNvPr id="6155" name="AutoShape 10"/>
            <p:cNvCxnSpPr>
              <a:cxnSpLocks noChangeShapeType="1"/>
              <a:stCxn id="6154" idx="0"/>
              <a:endCxn id="6154" idx="1"/>
            </p:cNvCxnSpPr>
            <p:nvPr/>
          </p:nvCxnSpPr>
          <p:spPr bwMode="auto">
            <a:xfrm>
              <a:off x="4656" y="3256"/>
              <a:ext cx="0" cy="352"/>
            </a:xfrm>
            <a:prstGeom prst="straightConnector1">
              <a:avLst/>
            </a:prstGeom>
            <a:noFill/>
            <a:ln w="25400">
              <a:solidFill>
                <a:schemeClr val="tx1"/>
              </a:solidFill>
              <a:round/>
              <a:headEnd/>
              <a:tailEnd type="triangle" w="med" len="med"/>
            </a:ln>
          </p:spPr>
        </p:cxnSp>
        <p:sp>
          <p:nvSpPr>
            <p:cNvPr id="6156" name="Oval 11"/>
            <p:cNvSpPr>
              <a:spLocks noChangeArrowheads="1"/>
            </p:cNvSpPr>
            <p:nvPr/>
          </p:nvSpPr>
          <p:spPr bwMode="auto">
            <a:xfrm>
              <a:off x="4608" y="1392"/>
              <a:ext cx="96" cy="96"/>
            </a:xfrm>
            <a:prstGeom prst="ellipse">
              <a:avLst/>
            </a:prstGeom>
            <a:solidFill>
              <a:schemeClr val="tx1"/>
            </a:solidFill>
            <a:ln w="25400">
              <a:noFill/>
              <a:round/>
              <a:headEnd/>
              <a:tailEnd/>
            </a:ln>
          </p:spPr>
          <p:txBody>
            <a:bodyPr wrap="none" anchor="ctr"/>
            <a:lstStyle/>
            <a:p>
              <a:endParaRPr lang="en-US"/>
            </a:p>
          </p:txBody>
        </p:sp>
        <p:sp>
          <p:nvSpPr>
            <p:cNvPr id="6157" name="Oval 12"/>
            <p:cNvSpPr>
              <a:spLocks noChangeArrowheads="1"/>
            </p:cNvSpPr>
            <p:nvPr/>
          </p:nvSpPr>
          <p:spPr bwMode="auto">
            <a:xfrm>
              <a:off x="4608" y="3360"/>
              <a:ext cx="96" cy="96"/>
            </a:xfrm>
            <a:prstGeom prst="ellipse">
              <a:avLst/>
            </a:prstGeom>
            <a:solidFill>
              <a:schemeClr val="tx1"/>
            </a:solidFill>
            <a:ln w="25400">
              <a:noFill/>
              <a:round/>
              <a:headEnd/>
              <a:tailEnd/>
            </a:ln>
          </p:spPr>
          <p:txBody>
            <a:bodyPr wrap="none" anchor="ctr"/>
            <a:lstStyle/>
            <a:p>
              <a:endParaRPr lang="en-US"/>
            </a:p>
          </p:txBody>
        </p:sp>
        <p:sp>
          <p:nvSpPr>
            <p:cNvPr id="6158" name="Oval 13"/>
            <p:cNvSpPr>
              <a:spLocks noChangeArrowheads="1"/>
            </p:cNvSpPr>
            <p:nvPr/>
          </p:nvSpPr>
          <p:spPr bwMode="auto">
            <a:xfrm>
              <a:off x="4608" y="2400"/>
              <a:ext cx="96" cy="96"/>
            </a:xfrm>
            <a:prstGeom prst="ellipse">
              <a:avLst/>
            </a:prstGeom>
            <a:solidFill>
              <a:schemeClr val="tx1"/>
            </a:solidFill>
            <a:ln w="25400">
              <a:noFill/>
              <a:round/>
              <a:headEnd/>
              <a:tailEnd/>
            </a:ln>
          </p:spPr>
          <p:txBody>
            <a:bodyPr wrap="none" anchor="ctr"/>
            <a:lstStyle/>
            <a:p>
              <a:endParaRPr lang="en-US"/>
            </a:p>
          </p:txBody>
        </p:sp>
        <p:cxnSp>
          <p:nvCxnSpPr>
            <p:cNvPr id="6159" name="AutoShape 14"/>
            <p:cNvCxnSpPr>
              <a:cxnSpLocks noChangeShapeType="1"/>
              <a:stCxn id="6156" idx="6"/>
              <a:endCxn id="6158" idx="6"/>
            </p:cNvCxnSpPr>
            <p:nvPr/>
          </p:nvCxnSpPr>
          <p:spPr bwMode="auto">
            <a:xfrm>
              <a:off x="4704" y="1440"/>
              <a:ext cx="1" cy="1008"/>
            </a:xfrm>
            <a:prstGeom prst="bentConnector3">
              <a:avLst>
                <a:gd name="adj1" fmla="val 35500014"/>
              </a:avLst>
            </a:prstGeom>
            <a:noFill/>
            <a:ln w="25400">
              <a:solidFill>
                <a:schemeClr val="tx1"/>
              </a:solidFill>
              <a:miter lim="800000"/>
              <a:headEnd/>
              <a:tailEnd type="triangle" w="med" len="med"/>
            </a:ln>
          </p:spPr>
        </p:cxnSp>
        <p:cxnSp>
          <p:nvCxnSpPr>
            <p:cNvPr id="6160" name="AutoShape 15"/>
            <p:cNvCxnSpPr>
              <a:cxnSpLocks noChangeShapeType="1"/>
              <a:stCxn id="6157" idx="2"/>
              <a:endCxn id="6158" idx="2"/>
            </p:cNvCxnSpPr>
            <p:nvPr/>
          </p:nvCxnSpPr>
          <p:spPr bwMode="auto">
            <a:xfrm rot="10800000" flipH="1">
              <a:off x="4608" y="2448"/>
              <a:ext cx="1" cy="960"/>
            </a:xfrm>
            <a:prstGeom prst="bentConnector3">
              <a:avLst>
                <a:gd name="adj1" fmla="val -32200009"/>
              </a:avLst>
            </a:prstGeom>
            <a:noFill/>
            <a:ln w="25400">
              <a:solidFill>
                <a:schemeClr val="tx1"/>
              </a:solidFill>
              <a:miter lim="800000"/>
              <a:headEnd/>
              <a:tailEnd type="triangle" w="med" len="med"/>
            </a:ln>
          </p:spPr>
        </p:cxnSp>
        <p:sp>
          <p:nvSpPr>
            <p:cNvPr id="6161" name="Text Box 16"/>
            <p:cNvSpPr txBox="1">
              <a:spLocks noChangeArrowheads="1"/>
            </p:cNvSpPr>
            <p:nvPr/>
          </p:nvSpPr>
          <p:spPr bwMode="auto">
            <a:xfrm>
              <a:off x="5132" y="1814"/>
              <a:ext cx="202" cy="212"/>
            </a:xfrm>
            <a:prstGeom prst="rect">
              <a:avLst/>
            </a:prstGeom>
            <a:noFill/>
            <a:ln w="25400">
              <a:noFill/>
              <a:miter lim="800000"/>
              <a:headEnd/>
              <a:tailEnd/>
            </a:ln>
          </p:spPr>
          <p:txBody>
            <a:bodyPr wrap="none" anchor="ctr">
              <a:spAutoFit/>
            </a:bodyPr>
            <a:lstStyle/>
            <a:p>
              <a:pPr algn="ctr"/>
              <a:r>
                <a:rPr lang="en-US" sz="1600" b="0">
                  <a:solidFill>
                    <a:schemeClr val="tx1"/>
                  </a:solidFill>
                  <a:latin typeface="Times New Roman" pitchFamily="18" charset="0"/>
                </a:rPr>
                <a:t>If</a:t>
              </a:r>
            </a:p>
          </p:txBody>
        </p:sp>
        <p:sp>
          <p:nvSpPr>
            <p:cNvPr id="6162" name="Text Box 17"/>
            <p:cNvSpPr txBox="1">
              <a:spLocks noChangeArrowheads="1"/>
            </p:cNvSpPr>
            <p:nvPr/>
          </p:nvSpPr>
          <p:spPr bwMode="auto">
            <a:xfrm>
              <a:off x="5044" y="2832"/>
              <a:ext cx="386" cy="212"/>
            </a:xfrm>
            <a:prstGeom prst="rect">
              <a:avLst/>
            </a:prstGeom>
            <a:noFill/>
            <a:ln w="25400">
              <a:noFill/>
              <a:miter lim="800000"/>
              <a:headEnd/>
              <a:tailEnd/>
            </a:ln>
          </p:spPr>
          <p:txBody>
            <a:bodyPr wrap="none" anchor="ctr">
              <a:spAutoFit/>
            </a:bodyPr>
            <a:lstStyle/>
            <a:p>
              <a:pPr algn="ctr"/>
              <a:r>
                <a:rPr lang="en-US" sz="1600" b="0">
                  <a:solidFill>
                    <a:schemeClr val="tx1"/>
                  </a:solidFill>
                  <a:latin typeface="Times New Roman" pitchFamily="18" charset="0"/>
                </a:rPr>
                <a:t>Loop</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r>
              <a:rPr lang="en-IN" sz="2000" dirty="0" smtClean="0"/>
              <a:t>All results from either the FP units or the load unit are put on the CDB, which goes to the FP register file as well as to the reservation stations and store buffers. </a:t>
            </a:r>
          </a:p>
          <a:p>
            <a:r>
              <a:rPr lang="en-IN" sz="2000" dirty="0" smtClean="0"/>
              <a:t>The </a:t>
            </a:r>
            <a:r>
              <a:rPr lang="en-IN" sz="2000" dirty="0" err="1" smtClean="0"/>
              <a:t>FPadders</a:t>
            </a:r>
            <a:r>
              <a:rPr lang="en-IN" sz="2000" dirty="0" smtClean="0"/>
              <a:t> implement addition and subtraction, and the FP multipliers do multiplication and division.</a:t>
            </a:r>
          </a:p>
          <a:p>
            <a:endParaRPr lang="en-IN" sz="20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40</a:t>
            </a:fld>
            <a:endParaRPr lang="en-US" b="0">
              <a:solidFill>
                <a:srgbClr val="FBBA03"/>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dirty="0">
              <a:solidFill>
                <a:srgbClr val="00AE00"/>
              </a:solidFill>
            </a:endParaRPr>
          </a:p>
        </p:txBody>
      </p:sp>
      <p:sp>
        <p:nvSpPr>
          <p:cNvPr id="5" name="Footer Placeholder 4"/>
          <p:cNvSpPr>
            <a:spLocks noGrp="1"/>
          </p:cNvSpPr>
          <p:nvPr>
            <p:ph type="ftr" sz="quarter" idx="11"/>
          </p:nvPr>
        </p:nvSpPr>
        <p:spPr/>
        <p:txBody>
          <a:bodyPr/>
          <a:lstStyle/>
          <a:p>
            <a:pPr>
              <a:defRPr/>
            </a:pPr>
            <a:r>
              <a:rPr lang="en-US" dirty="0"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41</a:t>
            </a:fld>
            <a:endParaRPr lang="en-US" b="0" dirty="0">
              <a:solidFill>
                <a:srgbClr val="FBBA03"/>
              </a:solidFill>
            </a:endParaRPr>
          </a:p>
        </p:txBody>
      </p:sp>
      <p:pic>
        <p:nvPicPr>
          <p:cNvPr id="345090" name="Picture 2"/>
          <p:cNvPicPr>
            <a:picLocks noGrp="1" noChangeAspect="1" noChangeArrowheads="1"/>
          </p:cNvPicPr>
          <p:nvPr>
            <p:ph idx="1"/>
          </p:nvPr>
        </p:nvPicPr>
        <p:blipFill>
          <a:blip r:embed="rId2"/>
          <a:srcRect/>
          <a:stretch>
            <a:fillRect/>
          </a:stretch>
        </p:blipFill>
        <p:spPr bwMode="auto">
          <a:xfrm>
            <a:off x="785786" y="1500174"/>
            <a:ext cx="7358114"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normAutofit fontScale="90000"/>
          </a:bodyPr>
          <a:lstStyle/>
          <a:p>
            <a:r>
              <a:rPr lang="en-AU" dirty="0" smtClean="0"/>
              <a:t>Tomasulo’s Algorithm</a:t>
            </a:r>
            <a:endParaRPr lang="en-AU" dirty="0"/>
          </a:p>
        </p:txBody>
      </p:sp>
      <p:sp>
        <p:nvSpPr>
          <p:cNvPr id="242691" name="Rectangle 3"/>
          <p:cNvSpPr>
            <a:spLocks noGrp="1" noChangeArrowheads="1"/>
          </p:cNvSpPr>
          <p:nvPr>
            <p:ph idx="1"/>
          </p:nvPr>
        </p:nvSpPr>
        <p:spPr/>
        <p:txBody>
          <a:bodyPr>
            <a:normAutofit/>
          </a:bodyPr>
          <a:lstStyle/>
          <a:p>
            <a:pPr>
              <a:lnSpc>
                <a:spcPct val="90000"/>
              </a:lnSpc>
            </a:pPr>
            <a:r>
              <a:rPr lang="en-US" sz="2400" dirty="0" smtClean="0"/>
              <a:t>Three Steps:</a:t>
            </a:r>
          </a:p>
          <a:p>
            <a:pPr lvl="1">
              <a:lnSpc>
                <a:spcPct val="90000"/>
              </a:lnSpc>
            </a:pPr>
            <a:r>
              <a:rPr lang="en-US" sz="2000" dirty="0" smtClean="0"/>
              <a:t>Issue</a:t>
            </a:r>
          </a:p>
          <a:p>
            <a:pPr lvl="2">
              <a:lnSpc>
                <a:spcPct val="90000"/>
              </a:lnSpc>
            </a:pPr>
            <a:r>
              <a:rPr lang="en-US" sz="1800" dirty="0" smtClean="0"/>
              <a:t>Get next instruction from FIFO queue</a:t>
            </a:r>
          </a:p>
          <a:p>
            <a:pPr lvl="2">
              <a:lnSpc>
                <a:spcPct val="90000"/>
              </a:lnSpc>
            </a:pPr>
            <a:r>
              <a:rPr lang="en-US" sz="1800" dirty="0" smtClean="0"/>
              <a:t>If available RS, issue the instruction to the RS with operand values if available</a:t>
            </a:r>
          </a:p>
          <a:p>
            <a:pPr lvl="1">
              <a:lnSpc>
                <a:spcPct val="90000"/>
              </a:lnSpc>
            </a:pPr>
            <a:r>
              <a:rPr lang="en-US" sz="2000" dirty="0" smtClean="0"/>
              <a:t>Execute</a:t>
            </a:r>
          </a:p>
          <a:p>
            <a:pPr lvl="1">
              <a:lnSpc>
                <a:spcPct val="90000"/>
              </a:lnSpc>
              <a:buNone/>
            </a:pPr>
            <a:r>
              <a:rPr lang="en-US" sz="2000" dirty="0" smtClean="0"/>
              <a:t>         . </a:t>
            </a:r>
            <a:r>
              <a:rPr lang="en-IN" sz="2000" dirty="0" smtClean="0"/>
              <a:t>If one or more of the operands is not yet available ,monitor the        </a:t>
            </a:r>
          </a:p>
          <a:p>
            <a:pPr lvl="1">
              <a:lnSpc>
                <a:spcPct val="90000"/>
              </a:lnSpc>
              <a:buNone/>
            </a:pPr>
            <a:r>
              <a:rPr lang="en-IN" sz="2000" dirty="0" smtClean="0"/>
              <a:t>           common bus while waiting for it to be computed</a:t>
            </a:r>
            <a:endParaRPr lang="en-US" sz="2000" dirty="0" smtClean="0"/>
          </a:p>
          <a:p>
            <a:pPr lvl="2">
              <a:lnSpc>
                <a:spcPct val="90000"/>
              </a:lnSpc>
            </a:pPr>
            <a:r>
              <a:rPr lang="en-US" sz="1800" dirty="0" smtClean="0"/>
              <a:t>When all operands are ready, issue the instruction</a:t>
            </a:r>
          </a:p>
          <a:p>
            <a:pPr lvl="2">
              <a:lnSpc>
                <a:spcPct val="90000"/>
              </a:lnSpc>
            </a:pPr>
            <a:r>
              <a:rPr lang="en-US" sz="1800" dirty="0" smtClean="0"/>
              <a:t>Loads and store maintained in program order through effective address</a:t>
            </a:r>
          </a:p>
          <a:p>
            <a:pPr lvl="1">
              <a:lnSpc>
                <a:spcPct val="90000"/>
              </a:lnSpc>
            </a:pPr>
            <a:r>
              <a:rPr lang="en-US" sz="2000" dirty="0" smtClean="0"/>
              <a:t>Write result</a:t>
            </a:r>
          </a:p>
          <a:p>
            <a:pPr lvl="2">
              <a:lnSpc>
                <a:spcPct val="90000"/>
              </a:lnSpc>
            </a:pPr>
            <a:r>
              <a:rPr lang="en-US" sz="1800" dirty="0" smtClean="0"/>
              <a:t>When result is available write it to  CDB from their to register and into any reservation station.</a:t>
            </a:r>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lnSpcReduction="10000"/>
          </a:bodyPr>
          <a:lstStyle/>
          <a:p>
            <a:r>
              <a:rPr lang="en-IN" sz="2400" dirty="0" smtClean="0"/>
              <a:t>Op—The operation to perform on source operands S1 and S2.</a:t>
            </a:r>
          </a:p>
          <a:p>
            <a:r>
              <a:rPr lang="en-IN" sz="2400" dirty="0" smtClean="0"/>
              <a:t> </a:t>
            </a:r>
            <a:r>
              <a:rPr lang="en-IN" sz="2400" dirty="0" err="1" smtClean="0"/>
              <a:t>Qj</a:t>
            </a:r>
            <a:r>
              <a:rPr lang="en-IN" sz="2400" dirty="0" smtClean="0"/>
              <a:t>, </a:t>
            </a:r>
            <a:r>
              <a:rPr lang="en-IN" sz="2400" dirty="0" err="1" smtClean="0"/>
              <a:t>Qk</a:t>
            </a:r>
            <a:r>
              <a:rPr lang="en-IN" sz="2400" dirty="0" smtClean="0"/>
              <a:t>—The reservation stations that will produce the corresponding source operand; a value of zero indicates that the source operand is already available in </a:t>
            </a:r>
            <a:r>
              <a:rPr lang="en-IN" sz="2400" dirty="0" err="1" smtClean="0"/>
              <a:t>Vj</a:t>
            </a:r>
            <a:r>
              <a:rPr lang="en-IN" sz="2400" dirty="0" smtClean="0"/>
              <a:t> or </a:t>
            </a:r>
            <a:r>
              <a:rPr lang="en-IN" sz="2400" dirty="0" err="1" smtClean="0"/>
              <a:t>Vk</a:t>
            </a:r>
            <a:r>
              <a:rPr lang="en-IN" sz="2400" dirty="0" smtClean="0"/>
              <a:t>, or is unnecessary. </a:t>
            </a:r>
          </a:p>
          <a:p>
            <a:r>
              <a:rPr lang="en-IN" sz="2400" dirty="0" smtClean="0"/>
              <a:t>A—Used to hold information for the memory address calculation for a load or store.</a:t>
            </a:r>
          </a:p>
          <a:p>
            <a:r>
              <a:rPr lang="en-IN" sz="2400" dirty="0" err="1" smtClean="0"/>
              <a:t>Vj</a:t>
            </a:r>
            <a:r>
              <a:rPr lang="en-IN" sz="2400" dirty="0" smtClean="0"/>
              <a:t>, </a:t>
            </a:r>
            <a:r>
              <a:rPr lang="en-IN" sz="2400" dirty="0" err="1" smtClean="0"/>
              <a:t>Vk</a:t>
            </a:r>
            <a:r>
              <a:rPr lang="en-IN" sz="2400" dirty="0" smtClean="0"/>
              <a:t>—The value of the source operands. </a:t>
            </a:r>
          </a:p>
          <a:p>
            <a:r>
              <a:rPr lang="en-IN" sz="2400" dirty="0" smtClean="0"/>
              <a:t>Busy—Indicates that this reservation station and its accompanying functional unit are occupied.</a:t>
            </a:r>
          </a:p>
          <a:p>
            <a:r>
              <a:rPr lang="en-IN" sz="2400" dirty="0" err="1" smtClean="0"/>
              <a:t>Qi</a:t>
            </a:r>
            <a:r>
              <a:rPr lang="en-IN" sz="2400" dirty="0" smtClean="0"/>
              <a:t>—The number of the reservation station that contains the operation whose result should be stored into this register</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43</a:t>
            </a:fld>
            <a:endParaRPr lang="en-US" b="0">
              <a:solidFill>
                <a:srgbClr val="FBBA0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Dynamic Scheduling: Examples and the Algorithm</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44</a:t>
            </a:fld>
            <a:endParaRPr lang="en-US" b="0">
              <a:solidFill>
                <a:srgbClr val="FBBA03"/>
              </a:solidFill>
            </a:endParaRPr>
          </a:p>
        </p:txBody>
      </p:sp>
      <p:pic>
        <p:nvPicPr>
          <p:cNvPr id="351234" name="Picture 2"/>
          <p:cNvPicPr>
            <a:picLocks noGrp="1" noChangeAspect="1" noChangeArrowheads="1"/>
          </p:cNvPicPr>
          <p:nvPr>
            <p:ph idx="1"/>
          </p:nvPr>
        </p:nvPicPr>
        <p:blipFill>
          <a:blip r:embed="rId2"/>
          <a:srcRect/>
          <a:stretch>
            <a:fillRect/>
          </a:stretch>
        </p:blipFill>
        <p:spPr bwMode="auto">
          <a:xfrm>
            <a:off x="3067050" y="3139281"/>
            <a:ext cx="3009900" cy="1447800"/>
          </a:xfrm>
          <a:prstGeom prst="rect">
            <a:avLst/>
          </a:prstGeom>
          <a:noFill/>
          <a:ln w="9525">
            <a:noFill/>
            <a:miter lim="800000"/>
            <a:headEnd/>
            <a:tailEnd/>
          </a:ln>
          <a:effectLst/>
        </p:spPr>
      </p:pic>
      <p:sp>
        <p:nvSpPr>
          <p:cNvPr id="9" name="Rectangle 8"/>
          <p:cNvSpPr/>
          <p:nvPr/>
        </p:nvSpPr>
        <p:spPr>
          <a:xfrm>
            <a:off x="0" y="1643050"/>
            <a:ext cx="9144000" cy="830997"/>
          </a:xfrm>
          <a:prstGeom prst="rect">
            <a:avLst/>
          </a:prstGeom>
        </p:spPr>
        <p:txBody>
          <a:bodyPr wrap="square">
            <a:spAutoFit/>
          </a:bodyPr>
          <a:lstStyle/>
          <a:p>
            <a:pPr algn="just"/>
            <a:r>
              <a:rPr lang="en-IN" sz="2400" dirty="0" err="1" smtClean="0">
                <a:latin typeface="+mn-lt"/>
              </a:rPr>
              <a:t>Q.Show</a:t>
            </a:r>
            <a:r>
              <a:rPr lang="en-IN" sz="2400" dirty="0" smtClean="0">
                <a:latin typeface="+mn-lt"/>
              </a:rPr>
              <a:t> what the information tables look like for the following code sequence when only the first load has completed and written its result</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45</a:t>
            </a:fld>
            <a:endParaRPr lang="en-US" b="0">
              <a:solidFill>
                <a:srgbClr val="FBBA03"/>
              </a:solidFill>
            </a:endParaRPr>
          </a:p>
        </p:txBody>
      </p:sp>
      <p:sp>
        <p:nvSpPr>
          <p:cNvPr id="8" name="Content Placeholder 7"/>
          <p:cNvSpPr>
            <a:spLocks noGrp="1"/>
          </p:cNvSpPr>
          <p:nvPr>
            <p:ph idx="1"/>
          </p:nvPr>
        </p:nvSpPr>
        <p:spPr/>
        <p:txBody>
          <a:bodyPr/>
          <a:lstStyle/>
          <a:p>
            <a:endParaRPr lang="en-IN"/>
          </a:p>
        </p:txBody>
      </p:sp>
      <p:pic>
        <p:nvPicPr>
          <p:cNvPr id="349188" name="Picture 4"/>
          <p:cNvPicPr>
            <a:picLocks noChangeAspect="1" noChangeArrowheads="1"/>
          </p:cNvPicPr>
          <p:nvPr/>
        </p:nvPicPr>
        <p:blipFill>
          <a:blip r:embed="rId2"/>
          <a:srcRect/>
          <a:stretch>
            <a:fillRect/>
          </a:stretch>
        </p:blipFill>
        <p:spPr bwMode="auto">
          <a:xfrm>
            <a:off x="357158" y="952501"/>
            <a:ext cx="8215342" cy="533401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Hardware-Based Speculation</a:t>
            </a:r>
            <a:endParaRPr lang="en-US" dirty="0"/>
          </a:p>
        </p:txBody>
      </p:sp>
      <p:sp>
        <p:nvSpPr>
          <p:cNvPr id="3" name="Content Placeholder 2"/>
          <p:cNvSpPr>
            <a:spLocks noGrp="1"/>
          </p:cNvSpPr>
          <p:nvPr>
            <p:ph idx="1"/>
          </p:nvPr>
        </p:nvSpPr>
        <p:spPr/>
        <p:txBody>
          <a:bodyPr>
            <a:normAutofit/>
          </a:bodyPr>
          <a:lstStyle/>
          <a:p>
            <a:r>
              <a:rPr lang="en-US" sz="2000" dirty="0" smtClean="0"/>
              <a:t>Extends the idea of dynamic scheduling with three key ideas:</a:t>
            </a:r>
          </a:p>
          <a:p>
            <a:pPr marL="971550" lvl="1" indent="-514350">
              <a:buFont typeface="+mj-lt"/>
              <a:buAutoNum type="arabicPeriod"/>
            </a:pPr>
            <a:r>
              <a:rPr lang="en-US" sz="2000" dirty="0" smtClean="0"/>
              <a:t>Dynamic branch prediction </a:t>
            </a:r>
            <a:r>
              <a:rPr lang="en-IN" sz="2000" dirty="0" smtClean="0"/>
              <a:t>to choose which instructions to execute</a:t>
            </a:r>
            <a:endParaRPr lang="en-US" sz="2000" dirty="0" smtClean="0"/>
          </a:p>
          <a:p>
            <a:pPr marL="971550" lvl="1" indent="-514350">
              <a:buFont typeface="+mj-lt"/>
              <a:buAutoNum type="arabicPeriod"/>
            </a:pPr>
            <a:r>
              <a:rPr lang="en-US" sz="2000" dirty="0" smtClean="0"/>
              <a:t>Speculation to allow the execution of instructions before control dependencies are resolved</a:t>
            </a:r>
          </a:p>
          <a:p>
            <a:pPr marL="971550" lvl="1" indent="-514350">
              <a:buFont typeface="+mj-lt"/>
              <a:buAutoNum type="arabicPeriod"/>
            </a:pPr>
            <a:r>
              <a:rPr lang="en-US" sz="2000" dirty="0" smtClean="0"/>
              <a:t>Dynamic scheduling to deal with scheduling different combinations of basic blocks</a:t>
            </a:r>
          </a:p>
          <a:p>
            <a:pPr marL="1371600" lvl="2" indent="-514350"/>
            <a:r>
              <a:rPr lang="en-US" sz="2000" dirty="0" smtClean="0"/>
              <a:t>What we saw earlier was within a basic block</a:t>
            </a:r>
          </a:p>
          <a:p>
            <a:pPr algn="just"/>
            <a:r>
              <a:rPr lang="en-IN" sz="2000" dirty="0" smtClean="0">
                <a:solidFill>
                  <a:srgbClr val="FF0000"/>
                </a:solidFill>
              </a:rPr>
              <a:t>Dynamic scheduling without speculation only partially overlaps basic blocks because it requires that a branch be resolved before actually executing any instructions</a:t>
            </a:r>
          </a:p>
          <a:p>
            <a:pPr algn="just"/>
            <a:r>
              <a:rPr lang="en-IN" sz="2000" dirty="0" smtClean="0">
                <a:solidFill>
                  <a:srgbClr val="FF0000"/>
                </a:solidFill>
              </a:rPr>
              <a:t>Hardware-based speculation follows the predicted flow of data values to</a:t>
            </a:r>
          </a:p>
          <a:p>
            <a:pPr algn="just">
              <a:buNone/>
            </a:pPr>
            <a:r>
              <a:rPr lang="en-IN" sz="2000" dirty="0" smtClean="0">
                <a:solidFill>
                  <a:srgbClr val="FF0000"/>
                </a:solidFill>
              </a:rPr>
              <a:t>      choose when to execute instructions.</a:t>
            </a:r>
            <a:endParaRPr lang="en-US" sz="2000" dirty="0">
              <a:solidFill>
                <a:srgbClr val="FF0000"/>
              </a:solidFill>
            </a:endParaRPr>
          </a:p>
        </p:txBody>
      </p:sp>
    </p:spTree>
    <p:extLst>
      <p:ext uri="{BB962C8B-B14F-4D97-AF65-F5344CB8AC3E}">
        <p14:creationId xmlns:p14="http://schemas.microsoft.com/office/powerpoint/2010/main" xmlns="" val="680643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Hardware-Based Speculation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Extends the idea of dynamic scheduling with three key ideas:</a:t>
            </a:r>
          </a:p>
          <a:p>
            <a:pPr marL="971550" lvl="1" indent="-514350">
              <a:buFont typeface="+mj-lt"/>
              <a:buAutoNum type="arabicPeriod"/>
            </a:pPr>
            <a:r>
              <a:rPr lang="en-US" dirty="0" smtClean="0"/>
              <a:t>Dynamic branch prediction</a:t>
            </a:r>
          </a:p>
          <a:p>
            <a:pPr marL="971550" lvl="1" indent="-514350">
              <a:buFont typeface="+mj-lt"/>
              <a:buAutoNum type="arabicPeriod"/>
            </a:pPr>
            <a:r>
              <a:rPr lang="en-US" dirty="0" smtClean="0"/>
              <a:t>Speculation to allow the execution of instructions before control dependencies are resolved</a:t>
            </a:r>
          </a:p>
          <a:p>
            <a:pPr marL="971550" lvl="1" indent="-514350">
              <a:buFont typeface="+mj-lt"/>
              <a:buAutoNum type="arabicPeriod"/>
            </a:pPr>
            <a:r>
              <a:rPr lang="en-US" dirty="0" smtClean="0"/>
              <a:t>Dynamic scheduling to deal with scheduling different combinations of basic blocks</a:t>
            </a:r>
          </a:p>
          <a:p>
            <a:pPr marL="1371600" lvl="2" indent="-514350"/>
            <a:r>
              <a:rPr lang="en-US" dirty="0" smtClean="0"/>
              <a:t>What we saw earlier was within a basic block</a:t>
            </a:r>
          </a:p>
          <a:p>
            <a:pPr marL="571500" indent="-514350"/>
            <a:r>
              <a:rPr lang="en-US" dirty="0"/>
              <a:t>Modern processors </a:t>
            </a:r>
            <a:r>
              <a:rPr lang="en-US" dirty="0" smtClean="0"/>
              <a:t>started using speculation around the introduction of the PowerPC 603, </a:t>
            </a:r>
            <a:r>
              <a:rPr lang="en-US" dirty="0"/>
              <a:t>Intel Pentium </a:t>
            </a:r>
            <a:r>
              <a:rPr lang="en-US" dirty="0" smtClean="0"/>
              <a:t>II and extend </a:t>
            </a:r>
            <a:r>
              <a:rPr lang="en-US" dirty="0" err="1"/>
              <a:t>Tomasulo’s</a:t>
            </a:r>
            <a:r>
              <a:rPr lang="en-US" dirty="0"/>
              <a:t> approach to support speculation</a:t>
            </a:r>
          </a:p>
          <a:p>
            <a:pPr marL="571500" indent="-514350"/>
            <a:endParaRPr lang="en-US" dirty="0"/>
          </a:p>
        </p:txBody>
      </p:sp>
    </p:spTree>
    <p:extLst>
      <p:ext uri="{BB962C8B-B14F-4D97-AF65-F5344CB8AC3E}">
        <p14:creationId xmlns:p14="http://schemas.microsoft.com/office/powerpoint/2010/main" xmlns="" val="680643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Speculating with </a:t>
            </a:r>
            <a:r>
              <a:rPr lang="en-US" dirty="0" err="1" smtClean="0"/>
              <a:t>Tomasulo</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IN" b="1" dirty="0" smtClean="0"/>
              <a:t>The key difference  between </a:t>
            </a:r>
            <a:r>
              <a:rPr lang="en-IN" b="1" dirty="0" err="1" smtClean="0"/>
              <a:t>Tomasulo’s</a:t>
            </a:r>
            <a:r>
              <a:rPr lang="en-IN" b="1" dirty="0" smtClean="0"/>
              <a:t> algorithm and Speculation</a:t>
            </a:r>
          </a:p>
          <a:p>
            <a:r>
              <a:rPr lang="en-IN" dirty="0" smtClean="0"/>
              <a:t>once an instruction writes its result, any subsequently issued instructions will find the result in the register file. </a:t>
            </a:r>
          </a:p>
          <a:p>
            <a:r>
              <a:rPr lang="en-IN" dirty="0" smtClean="0"/>
              <a:t>With speculation, the register file is not updated until the instruction commits</a:t>
            </a:r>
            <a:endParaRPr lang="en-US" dirty="0" smtClean="0"/>
          </a:p>
          <a:p>
            <a:r>
              <a:rPr lang="en-US" dirty="0" smtClean="0"/>
              <a:t>Add </a:t>
            </a:r>
            <a:r>
              <a:rPr lang="en-US" dirty="0"/>
              <a:t>a hardware buffer, called the </a:t>
            </a:r>
            <a:r>
              <a:rPr lang="en-US" b="1" dirty="0"/>
              <a:t>reorder buffer </a:t>
            </a:r>
            <a:r>
              <a:rPr lang="en-US" dirty="0"/>
              <a:t>(</a:t>
            </a:r>
            <a:r>
              <a:rPr lang="en-US" b="1" dirty="0"/>
              <a:t>ROB</a:t>
            </a:r>
            <a:r>
              <a:rPr lang="en-US" dirty="0"/>
              <a:t>), with registers to hold the result of an instruction between completion and </a:t>
            </a:r>
            <a:r>
              <a:rPr lang="en-US" dirty="0" smtClean="0"/>
              <a:t>commit</a:t>
            </a:r>
          </a:p>
          <a:p>
            <a:pPr algn="just"/>
            <a:r>
              <a:rPr lang="en-IN" dirty="0" smtClean="0"/>
              <a:t>ROB supplies operands in the interval between</a:t>
            </a:r>
          </a:p>
          <a:p>
            <a:pPr algn="just">
              <a:buNone/>
            </a:pPr>
            <a:r>
              <a:rPr lang="en-IN" dirty="0" smtClean="0"/>
              <a:t>     completion of instruction execution and instruction commit</a:t>
            </a:r>
          </a:p>
          <a:p>
            <a:pPr algn="just"/>
            <a:r>
              <a:rPr lang="en-IN" b="1" dirty="0" smtClean="0"/>
              <a:t>allow instructions to execute out of order but to force them to commit </a:t>
            </a:r>
            <a:r>
              <a:rPr lang="en-IN" b="1" i="1" dirty="0" smtClean="0"/>
              <a:t>in order</a:t>
            </a:r>
            <a:endParaRPr lang="en-US" b="1" dirty="0" smtClean="0"/>
          </a:p>
          <a:p>
            <a:endParaRPr lang="en-US" dirty="0"/>
          </a:p>
        </p:txBody>
      </p:sp>
    </p:spTree>
    <p:extLst>
      <p:ext uri="{BB962C8B-B14F-4D97-AF65-F5344CB8AC3E}">
        <p14:creationId xmlns:p14="http://schemas.microsoft.com/office/powerpoint/2010/main" xmlns="" val="1026278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Speculating with </a:t>
            </a:r>
            <a:r>
              <a:rPr lang="en-US" dirty="0" err="1" smtClean="0"/>
              <a:t>Tomasulo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Separate </a:t>
            </a:r>
            <a:r>
              <a:rPr lang="en-US" dirty="0"/>
              <a:t>execution from </a:t>
            </a:r>
            <a:r>
              <a:rPr lang="en-US" dirty="0" smtClean="0"/>
              <a:t>completion</a:t>
            </a:r>
          </a:p>
          <a:p>
            <a:pPr lvl="1"/>
            <a:r>
              <a:rPr lang="en-US" dirty="0" smtClean="0"/>
              <a:t>Allow </a:t>
            </a:r>
            <a:r>
              <a:rPr lang="en-US" dirty="0"/>
              <a:t>instructions to execute speculatively but do not let instructions update registers or memory until they are no longer speculative</a:t>
            </a:r>
          </a:p>
          <a:p>
            <a:r>
              <a:rPr lang="en-US" dirty="0" smtClean="0"/>
              <a:t>Instruction Commit</a:t>
            </a:r>
          </a:p>
          <a:p>
            <a:pPr lvl="1"/>
            <a:r>
              <a:rPr lang="en-US" dirty="0" smtClean="0"/>
              <a:t>After </a:t>
            </a:r>
            <a:r>
              <a:rPr lang="en-US" dirty="0"/>
              <a:t>an instruction is no longer speculative </a:t>
            </a:r>
            <a:r>
              <a:rPr lang="en-US" dirty="0" smtClean="0"/>
              <a:t>it is </a:t>
            </a:r>
            <a:r>
              <a:rPr lang="en-US" dirty="0"/>
              <a:t>allowed to make register and memory </a:t>
            </a:r>
            <a:r>
              <a:rPr lang="en-US" dirty="0" smtClean="0"/>
              <a:t>updates</a:t>
            </a:r>
            <a:endParaRPr lang="en-US" dirty="0"/>
          </a:p>
          <a:p>
            <a:r>
              <a:rPr lang="en-US" dirty="0" smtClean="0"/>
              <a:t>Allow </a:t>
            </a:r>
            <a:r>
              <a:rPr lang="en-US" dirty="0"/>
              <a:t>instructions to execute and complete out of order but force them to commit in order</a:t>
            </a:r>
          </a:p>
          <a:p>
            <a:r>
              <a:rPr lang="en-US" dirty="0" smtClean="0"/>
              <a:t>Add </a:t>
            </a:r>
            <a:r>
              <a:rPr lang="en-US" dirty="0"/>
              <a:t>a hardware buffer, called the </a:t>
            </a:r>
            <a:r>
              <a:rPr lang="en-US" b="1" dirty="0"/>
              <a:t>reorder buffer </a:t>
            </a:r>
            <a:r>
              <a:rPr lang="en-US" dirty="0"/>
              <a:t>(</a:t>
            </a:r>
            <a:r>
              <a:rPr lang="en-US" b="1" dirty="0"/>
              <a:t>ROB</a:t>
            </a:r>
            <a:r>
              <a:rPr lang="en-US" dirty="0"/>
              <a:t>), with registers to hold the result of an instruction between completion and </a:t>
            </a:r>
            <a:r>
              <a:rPr lang="en-US" dirty="0" smtClean="0"/>
              <a:t>commit</a:t>
            </a:r>
          </a:p>
          <a:p>
            <a:pPr lvl="1"/>
            <a:r>
              <a:rPr lang="en-US" dirty="0" smtClean="0"/>
              <a:t>Acts as a FIFO queue in order issued</a:t>
            </a:r>
            <a:endParaRPr lang="en-US" dirty="0"/>
          </a:p>
          <a:p>
            <a:endParaRPr lang="en-US" dirty="0"/>
          </a:p>
        </p:txBody>
      </p:sp>
    </p:spTree>
    <p:extLst>
      <p:ext uri="{BB962C8B-B14F-4D97-AF65-F5344CB8AC3E}">
        <p14:creationId xmlns:p14="http://schemas.microsoft.com/office/powerpoint/2010/main" xmlns="" val="102627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Dependence</a:t>
            </a:r>
            <a:endParaRPr lang="en-AU" dirty="0"/>
          </a:p>
        </p:txBody>
      </p:sp>
      <p:sp>
        <p:nvSpPr>
          <p:cNvPr id="242691" name="Rectangle 3"/>
          <p:cNvSpPr>
            <a:spLocks noGrp="1" noChangeArrowheads="1"/>
          </p:cNvSpPr>
          <p:nvPr>
            <p:ph idx="1"/>
          </p:nvPr>
        </p:nvSpPr>
        <p:spPr/>
        <p:txBody>
          <a:bodyPr>
            <a:normAutofit fontScale="92500"/>
          </a:bodyPr>
          <a:lstStyle/>
          <a:p>
            <a:pPr algn="just"/>
            <a:r>
              <a:rPr lang="en-IN" sz="2400" dirty="0"/>
              <a:t>Determining how one instruction depends on another </a:t>
            </a:r>
            <a:endParaRPr lang="en-IN" sz="2400" dirty="0" smtClean="0"/>
          </a:p>
          <a:p>
            <a:pPr algn="just"/>
            <a:r>
              <a:rPr lang="en-IN" sz="2400" dirty="0" smtClean="0"/>
              <a:t>determining how </a:t>
            </a:r>
            <a:r>
              <a:rPr lang="en-IN" sz="2400" dirty="0"/>
              <a:t>much parallelism exists in a program and how that parallelism can </a:t>
            </a:r>
            <a:r>
              <a:rPr lang="en-IN" sz="2400" dirty="0" smtClean="0"/>
              <a:t>be exploited.</a:t>
            </a:r>
          </a:p>
          <a:p>
            <a:pPr algn="just"/>
            <a:r>
              <a:rPr lang="en-IN" sz="2400" dirty="0"/>
              <a:t>If two instructions </a:t>
            </a:r>
            <a:r>
              <a:rPr lang="en-IN" sz="2400" dirty="0" smtClean="0"/>
              <a:t>are parallel, they </a:t>
            </a:r>
            <a:r>
              <a:rPr lang="en-IN" sz="2400" dirty="0"/>
              <a:t>can execute simultaneously in a pipeline of arbitrary depth </a:t>
            </a:r>
            <a:r>
              <a:rPr lang="en-IN" sz="2400" dirty="0" smtClean="0"/>
              <a:t>without causing </a:t>
            </a:r>
            <a:r>
              <a:rPr lang="en-IN" sz="2400" dirty="0"/>
              <a:t>any stalls, assuming the pipeline has sufficient resources</a:t>
            </a:r>
            <a:endParaRPr lang="en-US" sz="2400" dirty="0" smtClean="0"/>
          </a:p>
          <a:p>
            <a:pPr>
              <a:lnSpc>
                <a:spcPct val="90000"/>
              </a:lnSpc>
            </a:pPr>
            <a:r>
              <a:rPr lang="en-IN" sz="2400" dirty="0"/>
              <a:t>If two instructions are dependent, they are not </a:t>
            </a:r>
            <a:r>
              <a:rPr lang="en-IN" sz="2400" dirty="0" smtClean="0"/>
              <a:t>parallel</a:t>
            </a:r>
          </a:p>
          <a:p>
            <a:pPr>
              <a:lnSpc>
                <a:spcPct val="90000"/>
              </a:lnSpc>
              <a:buNone/>
            </a:pPr>
            <a:r>
              <a:rPr lang="en-US" sz="2400" dirty="0" smtClean="0"/>
              <a:t>Types:</a:t>
            </a:r>
          </a:p>
          <a:p>
            <a:pPr lvl="1">
              <a:lnSpc>
                <a:spcPct val="110000"/>
              </a:lnSpc>
            </a:pPr>
            <a:r>
              <a:rPr lang="en-US" dirty="0" smtClean="0"/>
              <a:t>Data dependence: RAW</a:t>
            </a:r>
          </a:p>
          <a:p>
            <a:pPr lvl="1">
              <a:lnSpc>
                <a:spcPct val="110000"/>
              </a:lnSpc>
            </a:pPr>
            <a:r>
              <a:rPr lang="en-US" dirty="0" smtClean="0"/>
              <a:t>Name dependence: WAR, WAW</a:t>
            </a:r>
          </a:p>
          <a:p>
            <a:pPr lvl="1">
              <a:lnSpc>
                <a:spcPct val="110000"/>
              </a:lnSpc>
            </a:pPr>
            <a:r>
              <a:rPr lang="en-US" dirty="0" smtClean="0"/>
              <a:t>Control dependence: branch, jump, etc.</a:t>
            </a:r>
          </a:p>
          <a:p>
            <a:endParaRPr lang="en-US" sz="2800" dirty="0" smtClean="0"/>
          </a:p>
          <a:p>
            <a:pPr lvl="1">
              <a:lnSpc>
                <a:spcPct val="90000"/>
              </a:lnSpc>
            </a:pPr>
            <a:endParaRPr lang="en-US" sz="2400" dirty="0" smtClean="0"/>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Tomasulo</a:t>
            </a:r>
            <a:r>
              <a:rPr lang="en-US" dirty="0" smtClean="0"/>
              <a:t> Architecture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00118" y="1600200"/>
            <a:ext cx="5543763"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98737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Tomasulo</a:t>
            </a:r>
            <a:r>
              <a:rPr lang="en-US" dirty="0" smtClean="0"/>
              <a:t> and Reorder Buffer</a:t>
            </a:r>
            <a:endParaRPr lang="en-US" dirty="0"/>
          </a:p>
        </p:txBody>
      </p:sp>
      <p:sp>
        <p:nvSpPr>
          <p:cNvPr id="3" name="Content Placeholder 2"/>
          <p:cNvSpPr>
            <a:spLocks noGrp="1"/>
          </p:cNvSpPr>
          <p:nvPr>
            <p:ph idx="1"/>
          </p:nvPr>
        </p:nvSpPr>
        <p:spPr>
          <a:xfrm>
            <a:off x="457200" y="1600200"/>
            <a:ext cx="3581400" cy="4525963"/>
          </a:xfrm>
        </p:spPr>
        <p:txBody>
          <a:bodyPr>
            <a:normAutofit fontScale="77500" lnSpcReduction="20000"/>
          </a:bodyPr>
          <a:lstStyle/>
          <a:p>
            <a:r>
              <a:rPr lang="en-US" sz="3100" dirty="0" smtClean="0"/>
              <a:t>Sits between Execution and Register File</a:t>
            </a:r>
          </a:p>
          <a:p>
            <a:r>
              <a:rPr lang="en-US" sz="3100" dirty="0" smtClean="0"/>
              <a:t>In this case integrated with Store buffer</a:t>
            </a:r>
          </a:p>
          <a:p>
            <a:r>
              <a:rPr lang="en-US" sz="3100" dirty="0" smtClean="0"/>
              <a:t>Reservation stations use ROB slot as a tag</a:t>
            </a:r>
          </a:p>
          <a:p>
            <a:r>
              <a:rPr lang="en-US" sz="3100" dirty="0"/>
              <a:t>Instructions commit </a:t>
            </a:r>
            <a:r>
              <a:rPr lang="en-US" sz="3100" dirty="0" smtClean="0"/>
              <a:t>at </a:t>
            </a:r>
            <a:r>
              <a:rPr lang="en-US" sz="3100" dirty="0"/>
              <a:t>head of </a:t>
            </a:r>
            <a:r>
              <a:rPr lang="en-US" sz="3100" dirty="0" smtClean="0"/>
              <a:t>ROB FIFO queue</a:t>
            </a:r>
            <a:endParaRPr lang="en-US" sz="3100" dirty="0"/>
          </a:p>
          <a:p>
            <a:pPr lvl="1"/>
            <a:r>
              <a:rPr lang="en-US" dirty="0" smtClean="0">
                <a:solidFill>
                  <a:srgbClr val="FF0000"/>
                </a:solidFill>
              </a:rPr>
              <a:t>Easy </a:t>
            </a:r>
            <a:r>
              <a:rPr lang="en-US" dirty="0">
                <a:solidFill>
                  <a:srgbClr val="FF0000"/>
                </a:solidFill>
              </a:rPr>
              <a:t>to undo </a:t>
            </a:r>
            <a:br>
              <a:rPr lang="en-US" dirty="0">
                <a:solidFill>
                  <a:srgbClr val="FF0000"/>
                </a:solidFill>
              </a:rPr>
            </a:br>
            <a:r>
              <a:rPr lang="en-US" dirty="0">
                <a:solidFill>
                  <a:srgbClr val="FF0000"/>
                </a:solidFill>
              </a:rPr>
              <a:t>speculated instructions </a:t>
            </a:r>
            <a:br>
              <a:rPr lang="en-US" dirty="0">
                <a:solidFill>
                  <a:srgbClr val="FF0000"/>
                </a:solidFill>
              </a:rPr>
            </a:br>
            <a:r>
              <a:rPr lang="en-US" dirty="0">
                <a:solidFill>
                  <a:srgbClr val="FF0000"/>
                </a:solidFill>
              </a:rPr>
              <a:t>on </a:t>
            </a:r>
            <a:r>
              <a:rPr lang="en-US" dirty="0" err="1">
                <a:solidFill>
                  <a:srgbClr val="FF0000"/>
                </a:solidFill>
              </a:rPr>
              <a:t>mispredicted</a:t>
            </a:r>
            <a:r>
              <a:rPr lang="en-US" dirty="0">
                <a:solidFill>
                  <a:srgbClr val="FF0000"/>
                </a:solidFill>
              </a:rPr>
              <a:t> branches </a:t>
            </a:r>
            <a:br>
              <a:rPr lang="en-US" dirty="0">
                <a:solidFill>
                  <a:srgbClr val="FF0000"/>
                </a:solidFill>
              </a:rPr>
            </a:br>
            <a:r>
              <a:rPr lang="en-US" dirty="0">
                <a:solidFill>
                  <a:srgbClr val="FF0000"/>
                </a:solidFill>
              </a:rPr>
              <a:t>or on exceptions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14800" y="1447800"/>
            <a:ext cx="4835355"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7519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Instruction Type Field</a:t>
            </a:r>
          </a:p>
          <a:p>
            <a:pPr lvl="1"/>
            <a:r>
              <a:rPr lang="en-US" dirty="0" smtClean="0"/>
              <a:t>Indicates whether the instruction is a </a:t>
            </a:r>
            <a:r>
              <a:rPr lang="en-US" b="1" dirty="0" smtClean="0"/>
              <a:t>branch, store, or register operation</a:t>
            </a:r>
          </a:p>
          <a:p>
            <a:r>
              <a:rPr lang="en-US" dirty="0" smtClean="0"/>
              <a:t>Destination Field</a:t>
            </a:r>
          </a:p>
          <a:p>
            <a:pPr lvl="1"/>
            <a:r>
              <a:rPr lang="en-US" dirty="0" smtClean="0"/>
              <a:t>Register number for loads, ALU ops, or memory address for stores</a:t>
            </a:r>
          </a:p>
          <a:p>
            <a:r>
              <a:rPr lang="en-US" dirty="0" smtClean="0"/>
              <a:t>Value Field</a:t>
            </a:r>
          </a:p>
          <a:p>
            <a:pPr lvl="1"/>
            <a:r>
              <a:rPr lang="en-US" dirty="0" smtClean="0"/>
              <a:t>Holds the value of the instruction result until instruction commits</a:t>
            </a:r>
          </a:p>
          <a:p>
            <a:r>
              <a:rPr lang="en-US" dirty="0" smtClean="0"/>
              <a:t>Ready Field</a:t>
            </a:r>
          </a:p>
          <a:p>
            <a:pPr lvl="1"/>
            <a:r>
              <a:rPr lang="en-US" dirty="0" smtClean="0"/>
              <a:t>Indicates if instruction has completed execution and the value is ready</a:t>
            </a:r>
            <a:endParaRPr lang="en-US" dirty="0"/>
          </a:p>
        </p:txBody>
      </p:sp>
    </p:spTree>
    <p:extLst>
      <p:ext uri="{BB962C8B-B14F-4D97-AF65-F5344CB8AC3E}">
        <p14:creationId xmlns:p14="http://schemas.microsoft.com/office/powerpoint/2010/main" xmlns="" val="21980934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Execution</a:t>
            </a:r>
            <a:endParaRPr lang="en-US" dirty="0"/>
          </a:p>
        </p:txBody>
      </p:sp>
      <p:sp>
        <p:nvSpPr>
          <p:cNvPr id="5" name="Rectangle 3"/>
          <p:cNvSpPr txBox="1">
            <a:spLocks noChangeArrowheads="1"/>
          </p:cNvSpPr>
          <p:nvPr/>
        </p:nvSpPr>
        <p:spPr>
          <a:xfrm>
            <a:off x="533400" y="1371600"/>
            <a:ext cx="8305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 typeface="Wingdings" pitchFamily="2" charset="2"/>
              <a:buAutoNum type="arabicPeriod"/>
            </a:pPr>
            <a:r>
              <a:rPr lang="en-US" sz="2000" u="sng" dirty="0" smtClean="0"/>
              <a:t>Issue</a:t>
            </a:r>
            <a:r>
              <a:rPr lang="en-US" sz="2000" dirty="0" smtClean="0"/>
              <a:t>: Get an instruction from the Instruction Queue</a:t>
            </a:r>
          </a:p>
          <a:p>
            <a:pPr marL="990600" lvl="1" indent="-533400">
              <a:lnSpc>
                <a:spcPct val="90000"/>
              </a:lnSpc>
              <a:buFont typeface="Wingdings" pitchFamily="2" charset="2"/>
              <a:buChar char="§"/>
            </a:pPr>
            <a:r>
              <a:rPr lang="en-US" sz="1800" dirty="0" smtClean="0"/>
              <a:t>If the reservation station </a:t>
            </a:r>
            <a:r>
              <a:rPr lang="en-US" sz="1800" dirty="0" smtClean="0">
                <a:solidFill>
                  <a:schemeClr val="hlink"/>
                </a:solidFill>
              </a:rPr>
              <a:t>and the ROB </a:t>
            </a:r>
            <a:r>
              <a:rPr lang="en-US" sz="1800" dirty="0" smtClean="0"/>
              <a:t>has a free slot (no structural hazard), issue the instruction to the reservation station </a:t>
            </a:r>
            <a:r>
              <a:rPr lang="en-US" sz="1800" dirty="0" smtClean="0">
                <a:solidFill>
                  <a:schemeClr val="hlink"/>
                </a:solidFill>
              </a:rPr>
              <a:t>and the ROB</a:t>
            </a:r>
            <a:r>
              <a:rPr lang="en-US" sz="1800" dirty="0" smtClean="0"/>
              <a:t>, send operands to the reservation station if available in the register file </a:t>
            </a:r>
            <a:r>
              <a:rPr lang="en-US" sz="1800" dirty="0" smtClean="0">
                <a:solidFill>
                  <a:srgbClr val="0000FF"/>
                </a:solidFill>
              </a:rPr>
              <a:t>or the ROB</a:t>
            </a:r>
            <a:r>
              <a:rPr lang="en-US" sz="1800" dirty="0" smtClean="0"/>
              <a:t>.  </a:t>
            </a:r>
            <a:r>
              <a:rPr lang="en-US" sz="1800" dirty="0" smtClean="0">
                <a:solidFill>
                  <a:srgbClr val="0000FF"/>
                </a:solidFill>
              </a:rPr>
              <a:t>The allocated ROB slot number is sent to the reservation station to use as a tag when placing data on the CDB.</a:t>
            </a:r>
          </a:p>
          <a:p>
            <a:pPr marL="609600" indent="-609600">
              <a:lnSpc>
                <a:spcPct val="90000"/>
              </a:lnSpc>
              <a:buFont typeface="Wingdings" pitchFamily="2" charset="2"/>
              <a:buAutoNum type="arabicPeriod"/>
            </a:pPr>
            <a:r>
              <a:rPr lang="en-US" sz="2000" u="sng" dirty="0" smtClean="0"/>
              <a:t>Execution</a:t>
            </a:r>
            <a:r>
              <a:rPr lang="en-US" sz="2000" dirty="0" smtClean="0"/>
              <a:t>:  Operate on operands (EX)</a:t>
            </a:r>
          </a:p>
          <a:p>
            <a:pPr marL="990600" lvl="1" indent="-533400">
              <a:lnSpc>
                <a:spcPct val="90000"/>
              </a:lnSpc>
              <a:buFont typeface="Wingdings" pitchFamily="2" charset="2"/>
              <a:buChar char="§"/>
            </a:pPr>
            <a:r>
              <a:rPr lang="en-US" sz="1800" dirty="0" smtClean="0"/>
              <a:t>When both operands ready then execute; if not ready, watch CDB for result</a:t>
            </a:r>
          </a:p>
          <a:p>
            <a:pPr marL="609600" indent="-609600">
              <a:lnSpc>
                <a:spcPct val="90000"/>
              </a:lnSpc>
              <a:buFont typeface="Wingdings" pitchFamily="2" charset="2"/>
              <a:buAutoNum type="arabicPeriod"/>
            </a:pPr>
            <a:r>
              <a:rPr lang="en-US" sz="2000" u="sng" dirty="0" smtClean="0"/>
              <a:t>Write result</a:t>
            </a:r>
            <a:r>
              <a:rPr lang="en-US" sz="2000" dirty="0" smtClean="0"/>
              <a:t>:  Finish execution (WB)</a:t>
            </a:r>
          </a:p>
          <a:p>
            <a:pPr marL="990600" lvl="1" indent="-533400">
              <a:lnSpc>
                <a:spcPct val="90000"/>
              </a:lnSpc>
              <a:buFont typeface="Wingdings" pitchFamily="2" charset="2"/>
              <a:buChar char="§"/>
            </a:pPr>
            <a:r>
              <a:rPr lang="en-US" sz="1800" dirty="0" smtClean="0"/>
              <a:t>Write on CDB to all awaiting units </a:t>
            </a:r>
            <a:r>
              <a:rPr lang="en-US" sz="1800" dirty="0" smtClean="0">
                <a:solidFill>
                  <a:schemeClr val="hlink"/>
                </a:solidFill>
              </a:rPr>
              <a:t>and to the ROB using the tag</a:t>
            </a:r>
            <a:r>
              <a:rPr lang="en-US" sz="1800" dirty="0" smtClean="0"/>
              <a:t>;  mark reservation station available</a:t>
            </a:r>
          </a:p>
          <a:p>
            <a:pPr marL="609600" indent="-609600">
              <a:lnSpc>
                <a:spcPct val="90000"/>
              </a:lnSpc>
              <a:buFont typeface="Wingdings" pitchFamily="2" charset="2"/>
              <a:buAutoNum type="arabicPeriod" startAt="4"/>
            </a:pPr>
            <a:r>
              <a:rPr lang="en-US" sz="2000" u="sng" dirty="0" smtClean="0">
                <a:solidFill>
                  <a:schemeClr val="hlink"/>
                </a:solidFill>
              </a:rPr>
              <a:t>Commit</a:t>
            </a:r>
            <a:r>
              <a:rPr lang="en-US" sz="2000" dirty="0" smtClean="0">
                <a:solidFill>
                  <a:schemeClr val="hlink"/>
                </a:solidFill>
              </a:rPr>
              <a:t>:  Update register or memory with the ROB result</a:t>
            </a:r>
          </a:p>
          <a:p>
            <a:pPr marL="990600" lvl="1" indent="-533400">
              <a:lnSpc>
                <a:spcPct val="90000"/>
              </a:lnSpc>
              <a:buFont typeface="Wingdings" pitchFamily="2" charset="2"/>
              <a:buChar char="§"/>
            </a:pPr>
            <a:r>
              <a:rPr lang="en-US" sz="1800" dirty="0" smtClean="0">
                <a:solidFill>
                  <a:schemeClr val="hlink"/>
                </a:solidFill>
              </a:rPr>
              <a:t>When an instruction reaches the head of the ROB and results are present, update the register with the result or store to memory and remove the instruction from the ROB</a:t>
            </a:r>
          </a:p>
          <a:p>
            <a:pPr marL="990600" lvl="1" indent="-533400">
              <a:lnSpc>
                <a:spcPct val="90000"/>
              </a:lnSpc>
              <a:buFont typeface="Wingdings" pitchFamily="2" charset="2"/>
              <a:buChar char="§"/>
            </a:pPr>
            <a:r>
              <a:rPr lang="en-US" sz="1800" b="1" dirty="0" smtClean="0">
                <a:solidFill>
                  <a:schemeClr val="hlink"/>
                </a:solidFill>
              </a:rPr>
              <a:t>If an incorrectly predicted branch reaches the head of the ROB, flush the ROB, and restart at the correct successor of the branch</a:t>
            </a:r>
          </a:p>
          <a:p>
            <a:pPr marL="990600" lvl="1" indent="-533400">
              <a:lnSpc>
                <a:spcPct val="90000"/>
              </a:lnSpc>
              <a:buFont typeface="Wingdings" pitchFamily="2" charset="2"/>
              <a:buChar char="§"/>
            </a:pPr>
            <a:endParaRPr lang="en-US" sz="1800" dirty="0" smtClean="0">
              <a:solidFill>
                <a:schemeClr val="hlink"/>
              </a:solidFill>
            </a:endParaRPr>
          </a:p>
          <a:p>
            <a:pPr marL="609600" indent="-609600">
              <a:lnSpc>
                <a:spcPct val="90000"/>
              </a:lnSpc>
              <a:buFont typeface="Wingdings" pitchFamily="2" charset="2"/>
              <a:buNone/>
            </a:pPr>
            <a:endParaRPr lang="en-US" sz="1600" dirty="0"/>
          </a:p>
        </p:txBody>
      </p:sp>
      <p:sp>
        <p:nvSpPr>
          <p:cNvPr id="6" name="Text Box 4"/>
          <p:cNvSpPr txBox="1">
            <a:spLocks noChangeArrowheads="1"/>
          </p:cNvSpPr>
          <p:nvPr/>
        </p:nvSpPr>
        <p:spPr bwMode="auto">
          <a:xfrm>
            <a:off x="2971800" y="6306790"/>
            <a:ext cx="308841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b="1" dirty="0" smtClean="0">
                <a:solidFill>
                  <a:schemeClr val="hlink"/>
                </a:solidFill>
              </a:rPr>
              <a:t>Blue text </a:t>
            </a:r>
            <a:r>
              <a:rPr lang="en-US" sz="1600" b="1" dirty="0">
                <a:solidFill>
                  <a:schemeClr val="hlink"/>
                </a:solidFill>
              </a:rPr>
              <a:t>= </a:t>
            </a:r>
            <a:r>
              <a:rPr lang="en-US" sz="1600" b="1" dirty="0" smtClean="0">
                <a:solidFill>
                  <a:schemeClr val="hlink"/>
                </a:solidFill>
              </a:rPr>
              <a:t>Change from </a:t>
            </a:r>
            <a:r>
              <a:rPr lang="en-US" sz="1600" b="1" dirty="0" err="1" smtClean="0">
                <a:solidFill>
                  <a:schemeClr val="hlink"/>
                </a:solidFill>
              </a:rPr>
              <a:t>Tomasulo</a:t>
            </a:r>
            <a:endParaRPr lang="en-US" sz="1600" b="1" dirty="0">
              <a:solidFill>
                <a:schemeClr val="hlink"/>
              </a:solidFill>
            </a:endParaRPr>
          </a:p>
        </p:txBody>
      </p:sp>
    </p:spTree>
    <p:extLst>
      <p:ext uri="{BB962C8B-B14F-4D97-AF65-F5344CB8AC3E}">
        <p14:creationId xmlns:p14="http://schemas.microsoft.com/office/powerpoint/2010/main" xmlns="" val="2203525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p>
            <a:fld id="{AACA5C1A-E2C1-44D0-A896-C6EE052268AA}" type="slidenum">
              <a:rPr lang="en-US" b="1" smtClean="0">
                <a:solidFill>
                  <a:schemeClr val="accent2"/>
                </a:solidFill>
                <a:ea typeface="MS PGothic" pitchFamily="34" charset="-128"/>
              </a:rPr>
              <a:pPr/>
              <a:t>54</a:t>
            </a:fld>
            <a:endParaRPr lang="en-US" smtClean="0">
              <a:solidFill>
                <a:srgbClr val="FBBA03"/>
              </a:solidFill>
              <a:ea typeface="MS PGothic" pitchFamily="34" charset="-128"/>
            </a:endParaRPr>
          </a:p>
        </p:txBody>
      </p:sp>
      <p:sp>
        <p:nvSpPr>
          <p:cNvPr id="103427" name="Rectangle 2"/>
          <p:cNvSpPr>
            <a:spLocks noGrp="1" noChangeArrowheads="1"/>
          </p:cNvSpPr>
          <p:nvPr>
            <p:ph type="title"/>
          </p:nvPr>
        </p:nvSpPr>
        <p:spPr>
          <a:xfrm>
            <a:off x="457200" y="274638"/>
            <a:ext cx="8229600" cy="296842"/>
          </a:xfrm>
        </p:spPr>
        <p:txBody>
          <a:bodyPr>
            <a:noAutofit/>
          </a:bodyPr>
          <a:lstStyle/>
          <a:p>
            <a:r>
              <a:rPr lang="en-IN" sz="2800" b="1" dirty="0" smtClean="0"/>
              <a:t>Exploiting ILP Using Multiple Issue and Static</a:t>
            </a:r>
            <a:br>
              <a:rPr lang="en-IN" sz="2800" b="1" dirty="0" smtClean="0"/>
            </a:br>
            <a:r>
              <a:rPr lang="en-IN" sz="2800" b="1" dirty="0" smtClean="0"/>
              <a:t>Scheduling</a:t>
            </a:r>
            <a:endParaRPr lang="en-US" sz="2800" dirty="0" smtClean="0"/>
          </a:p>
        </p:txBody>
      </p:sp>
      <p:sp>
        <p:nvSpPr>
          <p:cNvPr id="103428" name="Rectangle 3"/>
          <p:cNvSpPr>
            <a:spLocks noGrp="1" noChangeArrowheads="1"/>
          </p:cNvSpPr>
          <p:nvPr>
            <p:ph type="body" idx="1"/>
          </p:nvPr>
        </p:nvSpPr>
        <p:spPr>
          <a:xfrm>
            <a:off x="533400" y="1143000"/>
            <a:ext cx="8229600" cy="4978400"/>
          </a:xfrm>
        </p:spPr>
        <p:txBody>
          <a:bodyPr>
            <a:noAutofit/>
          </a:bodyPr>
          <a:lstStyle/>
          <a:p>
            <a:pPr marL="457200" indent="-457200">
              <a:lnSpc>
                <a:spcPct val="80000"/>
              </a:lnSpc>
            </a:pPr>
            <a:r>
              <a:rPr lang="en-US" sz="2400" dirty="0" smtClean="0"/>
              <a:t>CPI </a:t>
            </a:r>
            <a:r>
              <a:rPr lang="en-US" sz="2400" dirty="0" smtClean="0">
                <a:cs typeface="Arial" charset="0"/>
              </a:rPr>
              <a:t>≥</a:t>
            </a:r>
            <a:r>
              <a:rPr lang="en-US" sz="2400" dirty="0" smtClean="0"/>
              <a:t> 1 if issue only 1 instruction every clock cycle </a:t>
            </a:r>
          </a:p>
          <a:p>
            <a:pPr marL="457200" indent="-457200">
              <a:lnSpc>
                <a:spcPct val="80000"/>
              </a:lnSpc>
            </a:pPr>
            <a:r>
              <a:rPr lang="en-US" sz="2400" dirty="0" smtClean="0"/>
              <a:t>Multiple-issue processors come in 3 flavors: </a:t>
            </a:r>
          </a:p>
          <a:p>
            <a:pPr marL="800100" lvl="1" indent="-342900">
              <a:lnSpc>
                <a:spcPct val="80000"/>
              </a:lnSpc>
              <a:buFontTx/>
              <a:buAutoNum type="arabicPeriod"/>
            </a:pPr>
            <a:r>
              <a:rPr lang="en-US" sz="2400" dirty="0" smtClean="0">
                <a:solidFill>
                  <a:srgbClr val="FF0000"/>
                </a:solidFill>
              </a:rPr>
              <a:t>statically-scheduled superscalar processors,</a:t>
            </a:r>
          </a:p>
          <a:p>
            <a:pPr marL="800100" lvl="1" indent="-342900">
              <a:lnSpc>
                <a:spcPct val="80000"/>
              </a:lnSpc>
              <a:buFontTx/>
              <a:buAutoNum type="arabicPeriod"/>
            </a:pPr>
            <a:r>
              <a:rPr lang="en-US" sz="2400" dirty="0" smtClean="0">
                <a:solidFill>
                  <a:srgbClr val="FF0000"/>
                </a:solidFill>
              </a:rPr>
              <a:t>dynamically-scheduled superscalar processors, and </a:t>
            </a:r>
          </a:p>
          <a:p>
            <a:pPr marL="800100" lvl="1" indent="-342900">
              <a:lnSpc>
                <a:spcPct val="80000"/>
              </a:lnSpc>
              <a:buFontTx/>
              <a:buAutoNum type="arabicPeriod"/>
            </a:pPr>
            <a:r>
              <a:rPr lang="en-US" sz="2400" dirty="0" smtClean="0">
                <a:solidFill>
                  <a:srgbClr val="FF0000"/>
                </a:solidFill>
              </a:rPr>
              <a:t>VLIW (very long instruction word) processors (static </a:t>
            </a:r>
            <a:r>
              <a:rPr lang="en-US" sz="2400" dirty="0" err="1" smtClean="0">
                <a:solidFill>
                  <a:srgbClr val="FF0000"/>
                </a:solidFill>
              </a:rPr>
              <a:t>sched</a:t>
            </a:r>
            <a:r>
              <a:rPr lang="en-US" sz="2400" dirty="0" smtClean="0">
                <a:solidFill>
                  <a:srgbClr val="FF0000"/>
                </a:solidFill>
              </a:rPr>
              <a:t>.)</a:t>
            </a:r>
          </a:p>
          <a:p>
            <a:pPr marL="457200" indent="-457200">
              <a:lnSpc>
                <a:spcPct val="80000"/>
              </a:lnSpc>
            </a:pPr>
            <a:r>
              <a:rPr lang="en-US" sz="2400" dirty="0" smtClean="0"/>
              <a:t>The 2 types of superscalar processors issue varying numbers of instructions per clock </a:t>
            </a:r>
          </a:p>
          <a:p>
            <a:pPr marL="800100" lvl="1" indent="-342900">
              <a:lnSpc>
                <a:spcPct val="80000"/>
              </a:lnSpc>
            </a:pPr>
            <a:r>
              <a:rPr lang="en-US" sz="2400" dirty="0" smtClean="0"/>
              <a:t>use in-order execution if they are statically scheduled, or </a:t>
            </a:r>
          </a:p>
          <a:p>
            <a:pPr marL="800100" lvl="1" indent="-342900">
              <a:lnSpc>
                <a:spcPct val="80000"/>
              </a:lnSpc>
            </a:pPr>
            <a:r>
              <a:rPr lang="en-US" sz="2400" dirty="0" smtClean="0"/>
              <a:t>out-of-order execution if they are dynamically scheduled </a:t>
            </a:r>
          </a:p>
          <a:p>
            <a:pPr marL="457200" indent="-457200">
              <a:lnSpc>
                <a:spcPct val="80000"/>
              </a:lnSpc>
            </a:pPr>
            <a:r>
              <a:rPr lang="en-US" sz="2400" dirty="0" smtClean="0"/>
              <a:t>VLIW processors, in contrast, issue a fixed number of instructions formatted either as one large instruction or as a fixed instruction packet with the parallelism among instructions explicitly indicated by the instruction (Intel/HP Itanium)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55</a:t>
            </a:fld>
            <a:endParaRPr lang="en-US" b="0">
              <a:solidFill>
                <a:srgbClr val="FBBA03"/>
              </a:solidFill>
            </a:endParaRPr>
          </a:p>
        </p:txBody>
      </p:sp>
      <p:pic>
        <p:nvPicPr>
          <p:cNvPr id="352258" name="Picture 2"/>
          <p:cNvPicPr>
            <a:picLocks noGrp="1" noChangeAspect="1" noChangeArrowheads="1"/>
          </p:cNvPicPr>
          <p:nvPr>
            <p:ph idx="1"/>
          </p:nvPr>
        </p:nvPicPr>
        <p:blipFill>
          <a:blip r:embed="rId2"/>
          <a:srcRect/>
          <a:stretch>
            <a:fillRect/>
          </a:stretch>
        </p:blipFill>
        <p:spPr bwMode="auto">
          <a:xfrm>
            <a:off x="457200" y="1932607"/>
            <a:ext cx="8229600" cy="3861148"/>
          </a:xfrm>
          <a:prstGeom prst="rect">
            <a:avLst/>
          </a:prstGeom>
          <a:noFill/>
          <a:ln w="9525">
            <a:noFill/>
            <a:miter lim="800000"/>
            <a:headEnd/>
            <a:tailEnd/>
          </a:ln>
          <a:effectLst/>
        </p:spPr>
      </p:pic>
      <p:pic>
        <p:nvPicPr>
          <p:cNvPr id="352259" name="Picture 3"/>
          <p:cNvPicPr>
            <a:picLocks noChangeAspect="1" noChangeArrowheads="1"/>
          </p:cNvPicPr>
          <p:nvPr/>
        </p:nvPicPr>
        <p:blipFill>
          <a:blip r:embed="rId3"/>
          <a:srcRect/>
          <a:stretch>
            <a:fillRect/>
          </a:stretch>
        </p:blipFill>
        <p:spPr bwMode="auto">
          <a:xfrm>
            <a:off x="714348" y="5857892"/>
            <a:ext cx="7981950" cy="16192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p:spPr>
        <p:txBody>
          <a:bodyPr/>
          <a:lstStyle/>
          <a:p>
            <a:fld id="{A16F4F8B-DCBA-4671-865F-276648507BDE}" type="slidenum">
              <a:rPr lang="en-US" b="1" smtClean="0">
                <a:solidFill>
                  <a:schemeClr val="accent2"/>
                </a:solidFill>
                <a:ea typeface="MS PGothic" pitchFamily="34" charset="-128"/>
              </a:rPr>
              <a:pPr/>
              <a:t>56</a:t>
            </a:fld>
            <a:endParaRPr lang="en-US" smtClean="0">
              <a:solidFill>
                <a:srgbClr val="FBBA03"/>
              </a:solidFill>
              <a:ea typeface="MS PGothic" pitchFamily="34" charset="-128"/>
            </a:endParaRPr>
          </a:p>
        </p:txBody>
      </p:sp>
      <p:sp>
        <p:nvSpPr>
          <p:cNvPr id="104451" name="Rectangle 2"/>
          <p:cNvSpPr>
            <a:spLocks noGrp="1" noChangeArrowheads="1"/>
          </p:cNvSpPr>
          <p:nvPr>
            <p:ph type="title"/>
          </p:nvPr>
        </p:nvSpPr>
        <p:spPr>
          <a:xfrm>
            <a:off x="342900" y="228600"/>
            <a:ext cx="8458200" cy="1143000"/>
          </a:xfrm>
        </p:spPr>
        <p:txBody>
          <a:bodyPr/>
          <a:lstStyle/>
          <a:p>
            <a:r>
              <a:rPr lang="en-US" smtClean="0"/>
              <a:t>VLIW: Very Large Instruction Word</a:t>
            </a:r>
          </a:p>
        </p:txBody>
      </p:sp>
      <p:sp>
        <p:nvSpPr>
          <p:cNvPr id="104452" name="Rectangle 3"/>
          <p:cNvSpPr>
            <a:spLocks noGrp="1" noChangeArrowheads="1"/>
          </p:cNvSpPr>
          <p:nvPr>
            <p:ph type="body" idx="1"/>
          </p:nvPr>
        </p:nvSpPr>
        <p:spPr>
          <a:xfrm>
            <a:off x="304800" y="1371600"/>
            <a:ext cx="8382000" cy="4724400"/>
          </a:xfrm>
        </p:spPr>
        <p:txBody>
          <a:bodyPr>
            <a:normAutofit/>
          </a:bodyPr>
          <a:lstStyle/>
          <a:p>
            <a:pPr algn="just"/>
            <a:r>
              <a:rPr lang="en-IN" sz="2400" dirty="0" smtClean="0"/>
              <a:t>Packages the multiple operations into one very long instruction, or requires that the instructions in the issue packet satisfy the same constraints.</a:t>
            </a:r>
          </a:p>
          <a:p>
            <a:pPr algn="just"/>
            <a:r>
              <a:rPr lang="en-IN" sz="2400" dirty="0" smtClean="0"/>
              <a:t>advantage of a VLIW increases as the maximum issue rate grows</a:t>
            </a:r>
          </a:p>
          <a:p>
            <a:pPr algn="just"/>
            <a:r>
              <a:rPr lang="en-IN" sz="2400" dirty="0" smtClean="0"/>
              <a:t>To keep the functional units busy, there must be enough parallelism in a code sequence to fill the available operation slots.</a:t>
            </a:r>
            <a:endParaRPr lang="en-US" sz="24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71232"/>
            <a:ext cx="8281987" cy="646331"/>
          </a:xfrm>
        </p:spPr>
        <p:txBody>
          <a:bodyPr/>
          <a:lstStyle/>
          <a:p>
            <a:r>
              <a:rPr lang="en-AU" sz="3600" dirty="0" smtClean="0"/>
              <a:t>VLIW Processors</a:t>
            </a:r>
            <a:endParaRPr lang="en-AU" sz="3600" dirty="0"/>
          </a:p>
        </p:txBody>
      </p:sp>
      <p:sp>
        <p:nvSpPr>
          <p:cNvPr id="242691" name="Rectangle 3"/>
          <p:cNvSpPr>
            <a:spLocks noGrp="1" noChangeArrowheads="1"/>
          </p:cNvSpPr>
          <p:nvPr>
            <p:ph idx="1"/>
          </p:nvPr>
        </p:nvSpPr>
        <p:spPr/>
        <p:txBody>
          <a:bodyPr>
            <a:normAutofit/>
          </a:bodyPr>
          <a:lstStyle/>
          <a:p>
            <a:pPr>
              <a:lnSpc>
                <a:spcPct val="90000"/>
              </a:lnSpc>
            </a:pPr>
            <a:r>
              <a:rPr lang="en-US" sz="2400" dirty="0" smtClean="0"/>
              <a:t>Package multiple operations into one instruction</a:t>
            </a:r>
          </a:p>
          <a:p>
            <a:pPr>
              <a:lnSpc>
                <a:spcPct val="90000"/>
              </a:lnSpc>
            </a:pPr>
            <a:endParaRPr lang="en-US" sz="2400" dirty="0" smtClean="0"/>
          </a:p>
          <a:p>
            <a:pPr>
              <a:lnSpc>
                <a:spcPct val="90000"/>
              </a:lnSpc>
            </a:pPr>
            <a:r>
              <a:rPr lang="en-US" sz="2400" dirty="0" smtClean="0"/>
              <a:t>Example VLIW processor:</a:t>
            </a:r>
          </a:p>
          <a:p>
            <a:pPr lvl="1">
              <a:lnSpc>
                <a:spcPct val="90000"/>
              </a:lnSpc>
            </a:pPr>
            <a:r>
              <a:rPr lang="en-US" sz="2400" dirty="0" smtClean="0"/>
              <a:t>One integer instruction (or branch)</a:t>
            </a:r>
          </a:p>
          <a:p>
            <a:pPr lvl="1">
              <a:lnSpc>
                <a:spcPct val="90000"/>
              </a:lnSpc>
            </a:pPr>
            <a:r>
              <a:rPr lang="en-US" sz="2400" dirty="0" smtClean="0"/>
              <a:t>Two independent floating-point operations</a:t>
            </a:r>
          </a:p>
          <a:p>
            <a:pPr lvl="1">
              <a:lnSpc>
                <a:spcPct val="90000"/>
              </a:lnSpc>
            </a:pPr>
            <a:r>
              <a:rPr lang="en-US" sz="2400" dirty="0" smtClean="0"/>
              <a:t>Two independent memory references</a:t>
            </a:r>
          </a:p>
          <a:p>
            <a:pPr>
              <a:lnSpc>
                <a:spcPct val="90000"/>
              </a:lnSpc>
            </a:pPr>
            <a:endParaRPr lang="en-US" sz="2400" dirty="0" smtClean="0"/>
          </a:p>
          <a:p>
            <a:pPr>
              <a:lnSpc>
                <a:spcPct val="90000"/>
              </a:lnSpc>
            </a:pPr>
            <a:r>
              <a:rPr lang="en-US" sz="2400" dirty="0" smtClean="0"/>
              <a:t>Must be enough parallelism in code to fill the available slots</a:t>
            </a:r>
          </a:p>
          <a:p>
            <a:pPr>
              <a:lnSpc>
                <a:spcPct val="90000"/>
              </a:lnSpc>
            </a:pPr>
            <a:endParaRPr lang="en-US" dirty="0" smtClean="0"/>
          </a:p>
        </p:txBody>
      </p:sp>
      <p:sp>
        <p:nvSpPr>
          <p:cNvPr id="5" name="Footer Placeholder 3"/>
          <p:cNvSpPr>
            <a:spLocks noGrp="1"/>
          </p:cNvSpPr>
          <p:nvPr>
            <p:ph type="ftr" sz="quarter" idx="11"/>
          </p:nvPr>
        </p:nvSpPr>
        <p:spPr/>
        <p:txBody>
          <a:bodyPr/>
          <a:lstStyle/>
          <a:p>
            <a:r>
              <a:rPr lang="en-US" dirty="0" smtClean="0"/>
              <a:t>    </a:t>
            </a:r>
            <a:endParaRPr lang="en-AU" dirty="0"/>
          </a:p>
        </p:txBody>
      </p:sp>
      <p:sp>
        <p:nvSpPr>
          <p:cNvPr id="242693" name="Text Box 5"/>
          <p:cNvSpPr txBox="1">
            <a:spLocks noChangeArrowheads="1"/>
          </p:cNvSpPr>
          <p:nvPr/>
        </p:nvSpPr>
        <p:spPr bwMode="auto">
          <a:xfrm rot="5400000">
            <a:off x="7015247" y="1761930"/>
            <a:ext cx="389080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Multiple Issue and Static Scheduling</a:t>
            </a:r>
            <a:endParaRPr lang="en-US" sz="1800" dirty="0">
              <a:solidFill>
                <a:srgbClr val="0066FF"/>
              </a:solidFill>
              <a:latin typeface="Arial"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58</a:t>
            </a:fld>
            <a:endParaRPr lang="en-US" b="0">
              <a:solidFill>
                <a:srgbClr val="FBBA03"/>
              </a:solidFill>
            </a:endParaRPr>
          </a:p>
        </p:txBody>
      </p:sp>
      <p:pic>
        <p:nvPicPr>
          <p:cNvPr id="353282" name="Picture 2"/>
          <p:cNvPicPr>
            <a:picLocks noGrp="1" noChangeAspect="1" noChangeArrowheads="1"/>
          </p:cNvPicPr>
          <p:nvPr>
            <p:ph idx="1"/>
          </p:nvPr>
        </p:nvPicPr>
        <p:blipFill>
          <a:blip r:embed="rId2"/>
          <a:srcRect/>
          <a:stretch>
            <a:fillRect/>
          </a:stretch>
        </p:blipFill>
        <p:spPr bwMode="auto">
          <a:xfrm>
            <a:off x="642910" y="714356"/>
            <a:ext cx="7429552" cy="5429288"/>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normAutofit fontScale="90000"/>
          </a:bodyPr>
          <a:lstStyle/>
          <a:p>
            <a:r>
              <a:rPr lang="en-US" dirty="0" smtClean="0"/>
              <a:t>Problems with 1st Generation VLIW</a:t>
            </a:r>
          </a:p>
        </p:txBody>
      </p:sp>
      <p:sp>
        <p:nvSpPr>
          <p:cNvPr id="79878" name="Rectangle 3"/>
          <p:cNvSpPr>
            <a:spLocks noGrp="1" noChangeArrowheads="1"/>
          </p:cNvSpPr>
          <p:nvPr>
            <p:ph idx="1"/>
          </p:nvPr>
        </p:nvSpPr>
        <p:spPr>
          <a:xfrm>
            <a:off x="457200" y="1295400"/>
            <a:ext cx="8458200" cy="4875213"/>
          </a:xfrm>
        </p:spPr>
        <p:txBody>
          <a:bodyPr/>
          <a:lstStyle/>
          <a:p>
            <a:pPr>
              <a:lnSpc>
                <a:spcPct val="90000"/>
              </a:lnSpc>
            </a:pPr>
            <a:r>
              <a:rPr lang="en-US" dirty="0" smtClean="0"/>
              <a:t>Disadvantages:</a:t>
            </a:r>
          </a:p>
          <a:p>
            <a:pPr lvl="1">
              <a:lnSpc>
                <a:spcPct val="90000"/>
              </a:lnSpc>
            </a:pPr>
            <a:r>
              <a:rPr lang="en-US" dirty="0" smtClean="0"/>
              <a:t>Statically finding parallelism</a:t>
            </a:r>
          </a:p>
          <a:p>
            <a:pPr lvl="1">
              <a:lnSpc>
                <a:spcPct val="90000"/>
              </a:lnSpc>
            </a:pPr>
            <a:r>
              <a:rPr lang="en-US" dirty="0" smtClean="0"/>
              <a:t>Code size</a:t>
            </a:r>
          </a:p>
          <a:p>
            <a:pPr lvl="1">
              <a:lnSpc>
                <a:spcPct val="90000"/>
              </a:lnSpc>
            </a:pPr>
            <a:r>
              <a:rPr lang="en-US" dirty="0" smtClean="0"/>
              <a:t>No hazard detection hardware</a:t>
            </a:r>
          </a:p>
          <a:p>
            <a:pPr lvl="1">
              <a:lnSpc>
                <a:spcPct val="90000"/>
              </a:lnSpc>
            </a:pPr>
            <a:r>
              <a:rPr lang="en-US" dirty="0" smtClean="0"/>
              <a:t>Binary code compatibility</a:t>
            </a:r>
          </a:p>
        </p:txBody>
      </p:sp>
      <p:sp>
        <p:nvSpPr>
          <p:cNvPr id="79874"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ea typeface="ＭＳ Ｐゴシック" charset="-128"/>
              </a:defRPr>
            </a:lvl1pPr>
            <a:lvl2pPr marL="37931725" indent="-37474525">
              <a:defRPr sz="1600" b="1">
                <a:solidFill>
                  <a:schemeClr val="hlink"/>
                </a:solidFill>
                <a:latin typeface="Arial" charset="0"/>
                <a:ea typeface="ＭＳ Ｐゴシック" charset="-128"/>
              </a:defRPr>
            </a:lvl2pPr>
            <a:lvl3pPr>
              <a:defRPr sz="1600" b="1">
                <a:solidFill>
                  <a:schemeClr val="hlink"/>
                </a:solidFill>
                <a:latin typeface="Arial" charset="0"/>
                <a:ea typeface="ＭＳ Ｐゴシック" charset="-128"/>
              </a:defRPr>
            </a:lvl3pPr>
            <a:lvl4pPr>
              <a:defRPr sz="1600" b="1">
                <a:solidFill>
                  <a:schemeClr val="hlink"/>
                </a:solidFill>
                <a:latin typeface="Arial" charset="0"/>
                <a:ea typeface="ＭＳ Ｐゴシック" charset="-128"/>
              </a:defRPr>
            </a:lvl4pPr>
            <a:lvl5pPr>
              <a:defRPr sz="1600" b="1">
                <a:solidFill>
                  <a:schemeClr val="hlink"/>
                </a:solidFill>
                <a:latin typeface="Arial" charset="0"/>
                <a:ea typeface="ＭＳ Ｐゴシック" charset="-128"/>
              </a:defRPr>
            </a:lvl5pPr>
            <a:lvl6pPr marL="457200" eaLnBrk="0" fontAlgn="base" hangingPunct="0">
              <a:spcBef>
                <a:spcPct val="50000"/>
              </a:spcBef>
              <a:spcAft>
                <a:spcPct val="0"/>
              </a:spcAft>
              <a:defRPr sz="1600" b="1">
                <a:solidFill>
                  <a:schemeClr val="hlink"/>
                </a:solidFill>
                <a:latin typeface="Arial" charset="0"/>
                <a:ea typeface="ＭＳ Ｐゴシック" charset="-128"/>
              </a:defRPr>
            </a:lvl6pPr>
            <a:lvl7pPr marL="914400" eaLnBrk="0" fontAlgn="base" hangingPunct="0">
              <a:spcBef>
                <a:spcPct val="50000"/>
              </a:spcBef>
              <a:spcAft>
                <a:spcPct val="0"/>
              </a:spcAft>
              <a:defRPr sz="1600" b="1">
                <a:solidFill>
                  <a:schemeClr val="hlink"/>
                </a:solidFill>
                <a:latin typeface="Arial" charset="0"/>
                <a:ea typeface="ＭＳ Ｐゴシック" charset="-128"/>
              </a:defRPr>
            </a:lvl7pPr>
            <a:lvl8pPr marL="1371600" eaLnBrk="0" fontAlgn="base" hangingPunct="0">
              <a:spcBef>
                <a:spcPct val="50000"/>
              </a:spcBef>
              <a:spcAft>
                <a:spcPct val="0"/>
              </a:spcAft>
              <a:defRPr sz="1600" b="1">
                <a:solidFill>
                  <a:schemeClr val="hlink"/>
                </a:solidFill>
                <a:latin typeface="Arial" charset="0"/>
                <a:ea typeface="ＭＳ Ｐゴシック" charset="-128"/>
              </a:defRPr>
            </a:lvl8pPr>
            <a:lvl9pPr marL="1828800" eaLnBrk="0" fontAlgn="base" hangingPunct="0">
              <a:spcBef>
                <a:spcPct val="50000"/>
              </a:spcBef>
              <a:spcAft>
                <a:spcPct val="0"/>
              </a:spcAft>
              <a:defRPr sz="1600" b="1">
                <a:solidFill>
                  <a:schemeClr val="hlink"/>
                </a:solidFill>
                <a:latin typeface="Arial" charset="0"/>
                <a:ea typeface="ＭＳ Ｐゴシック" charset="-128"/>
              </a:defRPr>
            </a:lvl9pPr>
          </a:lstStyle>
          <a:p>
            <a:fld id="{02A2F0E8-A7D0-41B1-8E3B-6267127DCCA0}" type="datetime1">
              <a:rPr lang="en-US" sz="1400">
                <a:solidFill>
                  <a:srgbClr val="00AE00"/>
                </a:solidFill>
                <a:latin typeface="Times New Roman" charset="0"/>
              </a:rPr>
              <a:pPr/>
              <a:t>9/16/2018</a:t>
            </a:fld>
            <a:endParaRPr lang="en-US" sz="1400">
              <a:solidFill>
                <a:srgbClr val="00AE00"/>
              </a:solidFill>
              <a:latin typeface="Times New Roman" charset="0"/>
            </a:endParaRPr>
          </a:p>
        </p:txBody>
      </p:sp>
      <p:sp>
        <p:nvSpPr>
          <p:cNvPr id="7987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ea typeface="ＭＳ Ｐゴシック" charset="-128"/>
              </a:defRPr>
            </a:lvl1pPr>
            <a:lvl2pPr marL="37931725" indent="-37474525">
              <a:defRPr sz="1600" b="1">
                <a:solidFill>
                  <a:schemeClr val="hlink"/>
                </a:solidFill>
                <a:latin typeface="Arial" charset="0"/>
                <a:ea typeface="ＭＳ Ｐゴシック" charset="-128"/>
              </a:defRPr>
            </a:lvl2pPr>
            <a:lvl3pPr>
              <a:defRPr sz="1600" b="1">
                <a:solidFill>
                  <a:schemeClr val="hlink"/>
                </a:solidFill>
                <a:latin typeface="Arial" charset="0"/>
                <a:ea typeface="ＭＳ Ｐゴシック" charset="-128"/>
              </a:defRPr>
            </a:lvl3pPr>
            <a:lvl4pPr>
              <a:defRPr sz="1600" b="1">
                <a:solidFill>
                  <a:schemeClr val="hlink"/>
                </a:solidFill>
                <a:latin typeface="Arial" charset="0"/>
                <a:ea typeface="ＭＳ Ｐゴシック" charset="-128"/>
              </a:defRPr>
            </a:lvl4pPr>
            <a:lvl5pPr>
              <a:defRPr sz="1600" b="1">
                <a:solidFill>
                  <a:schemeClr val="hlink"/>
                </a:solidFill>
                <a:latin typeface="Arial" charset="0"/>
                <a:ea typeface="ＭＳ Ｐゴシック" charset="-128"/>
              </a:defRPr>
            </a:lvl5pPr>
            <a:lvl6pPr marL="457200" eaLnBrk="0" fontAlgn="base" hangingPunct="0">
              <a:spcBef>
                <a:spcPct val="50000"/>
              </a:spcBef>
              <a:spcAft>
                <a:spcPct val="0"/>
              </a:spcAft>
              <a:defRPr sz="1600" b="1">
                <a:solidFill>
                  <a:schemeClr val="hlink"/>
                </a:solidFill>
                <a:latin typeface="Arial" charset="0"/>
                <a:ea typeface="ＭＳ Ｐゴシック" charset="-128"/>
              </a:defRPr>
            </a:lvl6pPr>
            <a:lvl7pPr marL="914400" eaLnBrk="0" fontAlgn="base" hangingPunct="0">
              <a:spcBef>
                <a:spcPct val="50000"/>
              </a:spcBef>
              <a:spcAft>
                <a:spcPct val="0"/>
              </a:spcAft>
              <a:defRPr sz="1600" b="1">
                <a:solidFill>
                  <a:schemeClr val="hlink"/>
                </a:solidFill>
                <a:latin typeface="Arial" charset="0"/>
                <a:ea typeface="ＭＳ Ｐゴシック" charset="-128"/>
              </a:defRPr>
            </a:lvl7pPr>
            <a:lvl8pPr marL="1371600" eaLnBrk="0" fontAlgn="base" hangingPunct="0">
              <a:spcBef>
                <a:spcPct val="50000"/>
              </a:spcBef>
              <a:spcAft>
                <a:spcPct val="0"/>
              </a:spcAft>
              <a:defRPr sz="1600" b="1">
                <a:solidFill>
                  <a:schemeClr val="hlink"/>
                </a:solidFill>
                <a:latin typeface="Arial" charset="0"/>
                <a:ea typeface="ＭＳ Ｐゴシック" charset="-128"/>
              </a:defRPr>
            </a:lvl8pPr>
            <a:lvl9pPr marL="1828800" eaLnBrk="0" fontAlgn="base" hangingPunct="0">
              <a:spcBef>
                <a:spcPct val="50000"/>
              </a:spcBef>
              <a:spcAft>
                <a:spcPct val="0"/>
              </a:spcAft>
              <a:defRPr sz="1600" b="1">
                <a:solidFill>
                  <a:schemeClr val="hlink"/>
                </a:solidFill>
                <a:latin typeface="Arial" charset="0"/>
                <a:ea typeface="ＭＳ Ｐゴシック" charset="-128"/>
              </a:defRPr>
            </a:lvl9pPr>
          </a:lstStyle>
          <a:p>
            <a:r>
              <a:rPr lang="en-US" sz="1400" dirty="0" smtClean="0">
                <a:solidFill>
                  <a:srgbClr val="114FFB"/>
                </a:solidFill>
                <a:latin typeface="Helvetica" charset="0"/>
              </a:rPr>
              <a:t>      </a:t>
            </a:r>
            <a:r>
              <a:rPr lang="en-US" sz="1400" dirty="0">
                <a:solidFill>
                  <a:srgbClr val="114FFB"/>
                </a:solidFill>
                <a:latin typeface="Helvetica" charset="0"/>
              </a:rPr>
              <a:t>Thread Level Parallelism</a:t>
            </a:r>
          </a:p>
        </p:txBody>
      </p:sp>
      <p:sp>
        <p:nvSpPr>
          <p:cNvPr id="7987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hlink"/>
                </a:solidFill>
                <a:latin typeface="Arial" charset="0"/>
                <a:ea typeface="ＭＳ Ｐゴシック" charset="-128"/>
              </a:defRPr>
            </a:lvl1pPr>
            <a:lvl2pPr marL="37931725" indent="-37474525">
              <a:defRPr sz="1600" b="1">
                <a:solidFill>
                  <a:schemeClr val="hlink"/>
                </a:solidFill>
                <a:latin typeface="Arial" charset="0"/>
                <a:ea typeface="ＭＳ Ｐゴシック" charset="-128"/>
              </a:defRPr>
            </a:lvl2pPr>
            <a:lvl3pPr>
              <a:defRPr sz="1600" b="1">
                <a:solidFill>
                  <a:schemeClr val="hlink"/>
                </a:solidFill>
                <a:latin typeface="Arial" charset="0"/>
                <a:ea typeface="ＭＳ Ｐゴシック" charset="-128"/>
              </a:defRPr>
            </a:lvl3pPr>
            <a:lvl4pPr>
              <a:defRPr sz="1600" b="1">
                <a:solidFill>
                  <a:schemeClr val="hlink"/>
                </a:solidFill>
                <a:latin typeface="Arial" charset="0"/>
                <a:ea typeface="ＭＳ Ｐゴシック" charset="-128"/>
              </a:defRPr>
            </a:lvl4pPr>
            <a:lvl5pPr>
              <a:defRPr sz="1600" b="1">
                <a:solidFill>
                  <a:schemeClr val="hlink"/>
                </a:solidFill>
                <a:latin typeface="Arial" charset="0"/>
                <a:ea typeface="ＭＳ Ｐゴシック" charset="-128"/>
              </a:defRPr>
            </a:lvl5pPr>
            <a:lvl6pPr marL="457200" eaLnBrk="0" fontAlgn="base" hangingPunct="0">
              <a:spcBef>
                <a:spcPct val="50000"/>
              </a:spcBef>
              <a:spcAft>
                <a:spcPct val="0"/>
              </a:spcAft>
              <a:defRPr sz="1600" b="1">
                <a:solidFill>
                  <a:schemeClr val="hlink"/>
                </a:solidFill>
                <a:latin typeface="Arial" charset="0"/>
                <a:ea typeface="ＭＳ Ｐゴシック" charset="-128"/>
              </a:defRPr>
            </a:lvl6pPr>
            <a:lvl7pPr marL="914400" eaLnBrk="0" fontAlgn="base" hangingPunct="0">
              <a:spcBef>
                <a:spcPct val="50000"/>
              </a:spcBef>
              <a:spcAft>
                <a:spcPct val="0"/>
              </a:spcAft>
              <a:defRPr sz="1600" b="1">
                <a:solidFill>
                  <a:schemeClr val="hlink"/>
                </a:solidFill>
                <a:latin typeface="Arial" charset="0"/>
                <a:ea typeface="ＭＳ Ｐゴシック" charset="-128"/>
              </a:defRPr>
            </a:lvl7pPr>
            <a:lvl8pPr marL="1371600" eaLnBrk="0" fontAlgn="base" hangingPunct="0">
              <a:spcBef>
                <a:spcPct val="50000"/>
              </a:spcBef>
              <a:spcAft>
                <a:spcPct val="0"/>
              </a:spcAft>
              <a:defRPr sz="1600" b="1">
                <a:solidFill>
                  <a:schemeClr val="hlink"/>
                </a:solidFill>
                <a:latin typeface="Arial" charset="0"/>
                <a:ea typeface="ＭＳ Ｐゴシック" charset="-128"/>
              </a:defRPr>
            </a:lvl8pPr>
            <a:lvl9pPr marL="1828800" eaLnBrk="0" fontAlgn="base" hangingPunct="0">
              <a:spcBef>
                <a:spcPct val="50000"/>
              </a:spcBef>
              <a:spcAft>
                <a:spcPct val="0"/>
              </a:spcAft>
              <a:defRPr sz="1600" b="1">
                <a:solidFill>
                  <a:schemeClr val="hlink"/>
                </a:solidFill>
                <a:latin typeface="Arial" charset="0"/>
                <a:ea typeface="ＭＳ Ｐゴシック" charset="-128"/>
              </a:defRPr>
            </a:lvl9pPr>
          </a:lstStyle>
          <a:p>
            <a:fld id="{C0995693-5FFD-4AA8-82A5-16F35EE3A965}" type="slidenum">
              <a:rPr lang="en-US" sz="1400">
                <a:solidFill>
                  <a:srgbClr val="00AE00"/>
                </a:solidFill>
                <a:latin typeface="Times New Roman" charset="0"/>
              </a:rPr>
              <a:pPr/>
              <a:t>59</a:t>
            </a:fld>
            <a:endParaRPr lang="en-US" sz="1400" b="0">
              <a:solidFill>
                <a:srgbClr val="FBBA03"/>
              </a:solidFill>
              <a:latin typeface="Times New Roman" charset="0"/>
            </a:endParaRPr>
          </a:p>
        </p:txBody>
      </p:sp>
    </p:spTree>
    <p:extLst>
      <p:ext uri="{BB962C8B-B14F-4D97-AF65-F5344CB8AC3E}">
        <p14:creationId xmlns="" xmlns:p14="http://schemas.microsoft.com/office/powerpoint/2010/main" val="39796476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lvl="1">
              <a:lnSpc>
                <a:spcPct val="90000"/>
              </a:lnSpc>
            </a:pPr>
            <a:r>
              <a:rPr lang="en-US" sz="2400" dirty="0" smtClean="0"/>
              <a:t>Data dependency</a:t>
            </a:r>
          </a:p>
          <a:p>
            <a:pPr lvl="2" algn="just">
              <a:lnSpc>
                <a:spcPct val="90000"/>
              </a:lnSpc>
            </a:pPr>
            <a:r>
              <a:rPr lang="en-US" sz="2000" dirty="0" smtClean="0"/>
              <a:t>Instruction </a:t>
            </a:r>
            <a:r>
              <a:rPr lang="en-US" sz="2000" i="1" dirty="0" smtClean="0"/>
              <a:t>j</a:t>
            </a:r>
            <a:r>
              <a:rPr lang="en-US" sz="2000" dirty="0" smtClean="0"/>
              <a:t> is data dependent on instruction </a:t>
            </a:r>
            <a:r>
              <a:rPr lang="en-US" sz="2000" i="1" dirty="0" err="1" smtClean="0"/>
              <a:t>i</a:t>
            </a:r>
            <a:r>
              <a:rPr lang="en-US" sz="2000" dirty="0" smtClean="0"/>
              <a:t> if</a:t>
            </a:r>
          </a:p>
          <a:p>
            <a:pPr lvl="3" algn="just">
              <a:lnSpc>
                <a:spcPct val="90000"/>
              </a:lnSpc>
            </a:pPr>
            <a:r>
              <a:rPr lang="en-US" sz="1800" dirty="0" smtClean="0"/>
              <a:t>Instruction </a:t>
            </a:r>
            <a:r>
              <a:rPr lang="en-US" sz="1800" i="1" dirty="0" err="1" smtClean="0"/>
              <a:t>i</a:t>
            </a:r>
            <a:r>
              <a:rPr lang="en-US" sz="1800" dirty="0" smtClean="0"/>
              <a:t> produces a result that may be used by instruction </a:t>
            </a:r>
            <a:r>
              <a:rPr lang="en-US" sz="1800" i="1" dirty="0" smtClean="0"/>
              <a:t>j</a:t>
            </a:r>
          </a:p>
          <a:p>
            <a:pPr lvl="3" algn="just">
              <a:lnSpc>
                <a:spcPct val="90000"/>
              </a:lnSpc>
            </a:pPr>
            <a:r>
              <a:rPr lang="en-US" sz="1800" dirty="0" smtClean="0"/>
              <a:t>Instruction </a:t>
            </a:r>
            <a:r>
              <a:rPr lang="en-US" sz="1800" i="1" dirty="0" smtClean="0"/>
              <a:t>j</a:t>
            </a:r>
            <a:r>
              <a:rPr lang="en-US" sz="1800" dirty="0" smtClean="0"/>
              <a:t> is data dependent on instruction </a:t>
            </a:r>
            <a:r>
              <a:rPr lang="en-US" sz="1800" i="1" dirty="0" smtClean="0"/>
              <a:t>k</a:t>
            </a:r>
            <a:r>
              <a:rPr lang="en-US" sz="1800" dirty="0" smtClean="0"/>
              <a:t> and instruction </a:t>
            </a:r>
            <a:r>
              <a:rPr lang="en-US" sz="1800" i="1" dirty="0" smtClean="0"/>
              <a:t>k</a:t>
            </a:r>
            <a:r>
              <a:rPr lang="en-US" sz="1800" dirty="0" smtClean="0"/>
              <a:t> is data dependent on instruction </a:t>
            </a:r>
            <a:endParaRPr lang="en-US" sz="1800" i="1" dirty="0" smtClean="0"/>
          </a:p>
          <a:p>
            <a:pPr lvl="3" algn="just">
              <a:lnSpc>
                <a:spcPct val="90000"/>
              </a:lnSpc>
            </a:pPr>
            <a:r>
              <a:rPr lang="en-IN" sz="2000" dirty="0" smtClean="0"/>
              <a:t>The </a:t>
            </a:r>
            <a:r>
              <a:rPr lang="en-IN" sz="2000" b="1" dirty="0"/>
              <a:t>second condition </a:t>
            </a:r>
            <a:r>
              <a:rPr lang="en-IN" sz="2000" dirty="0"/>
              <a:t>simply states that one instruction is </a:t>
            </a:r>
            <a:endParaRPr lang="en-IN" sz="2000" dirty="0" smtClean="0"/>
          </a:p>
          <a:p>
            <a:pPr algn="just">
              <a:buNone/>
            </a:pPr>
            <a:r>
              <a:rPr lang="en-IN" sz="2000" dirty="0"/>
              <a:t> </a:t>
            </a:r>
            <a:r>
              <a:rPr lang="en-IN" sz="2000" dirty="0" smtClean="0"/>
              <a:t>                             dependent </a:t>
            </a:r>
            <a:r>
              <a:rPr lang="en-IN" sz="2000" dirty="0"/>
              <a:t>on another </a:t>
            </a:r>
            <a:r>
              <a:rPr lang="en-IN" sz="2000" dirty="0" smtClean="0"/>
              <a:t>if  there </a:t>
            </a:r>
            <a:r>
              <a:rPr lang="en-IN" sz="2000" dirty="0"/>
              <a:t>exists a chain of </a:t>
            </a:r>
            <a:r>
              <a:rPr lang="en-IN" sz="2000" dirty="0" smtClean="0"/>
              <a:t>          </a:t>
            </a:r>
          </a:p>
          <a:p>
            <a:pPr algn="just">
              <a:buNone/>
            </a:pPr>
            <a:r>
              <a:rPr lang="en-IN" sz="2000" dirty="0" smtClean="0"/>
              <a:t>                             dependences of  the first type between the two instructions</a:t>
            </a:r>
            <a:endParaRPr lang="en-US" sz="2000" i="1" dirty="0" smtClean="0"/>
          </a:p>
          <a:p>
            <a:pPr lvl="3">
              <a:lnSpc>
                <a:spcPct val="90000"/>
              </a:lnSpc>
            </a:pPr>
            <a:endParaRPr lang="en-US" sz="1800" i="1" dirty="0" smtClean="0"/>
          </a:p>
          <a:p>
            <a:pPr algn="just">
              <a:lnSpc>
                <a:spcPct val="90000"/>
              </a:lnSpc>
            </a:pPr>
            <a:r>
              <a:rPr lang="en-US" sz="2800" dirty="0" smtClean="0">
                <a:solidFill>
                  <a:srgbClr val="FF0000"/>
                </a:solidFill>
              </a:rPr>
              <a:t>Dependent instructions cannot be executed simultaneously</a:t>
            </a:r>
          </a:p>
          <a:p>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a:t>
            </a:fld>
            <a:endParaRPr lang="en-US" b="0">
              <a:solidFill>
                <a:srgbClr val="FBBA03"/>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Advanced Techniques for Instruction Delivery</a:t>
            </a:r>
            <a:br>
              <a:rPr lang="en-IN" b="1" dirty="0" smtClean="0"/>
            </a:br>
            <a:r>
              <a:rPr lang="en-IN" b="1" dirty="0" smtClean="0"/>
              <a:t>and Speculation</a:t>
            </a:r>
            <a:endParaRPr lang="en-IN" dirty="0"/>
          </a:p>
        </p:txBody>
      </p:sp>
      <p:sp>
        <p:nvSpPr>
          <p:cNvPr id="3" name="Content Placeholder 2"/>
          <p:cNvSpPr>
            <a:spLocks noGrp="1"/>
          </p:cNvSpPr>
          <p:nvPr>
            <p:ph idx="1"/>
          </p:nvPr>
        </p:nvSpPr>
        <p:spPr>
          <a:xfrm>
            <a:off x="500034" y="1785926"/>
            <a:ext cx="8229600" cy="4525963"/>
          </a:xfrm>
        </p:spPr>
        <p:txBody>
          <a:bodyPr>
            <a:normAutofit/>
          </a:bodyPr>
          <a:lstStyle/>
          <a:p>
            <a:r>
              <a:rPr lang="en-IN" sz="2400" dirty="0" smtClean="0"/>
              <a:t>Delivering 4–8 instructions every clock cycle.</a:t>
            </a:r>
          </a:p>
          <a:p>
            <a:pPr>
              <a:buFont typeface="Wingdings" pitchFamily="2" charset="2"/>
              <a:buChar char="Ø"/>
            </a:pPr>
            <a:r>
              <a:rPr lang="en-IN" sz="2400" dirty="0" smtClean="0"/>
              <a:t>advanced speculation techniques</a:t>
            </a:r>
          </a:p>
          <a:p>
            <a:pPr>
              <a:buFont typeface="Wingdings" pitchFamily="2" charset="2"/>
              <a:buChar char="Ø"/>
            </a:pPr>
            <a:r>
              <a:rPr lang="en-IN" sz="2400" dirty="0" smtClean="0"/>
              <a:t> use of register renaming</a:t>
            </a:r>
          </a:p>
          <a:p>
            <a:pPr>
              <a:buFont typeface="Wingdings" pitchFamily="2" charset="2"/>
              <a:buChar char="Ø"/>
            </a:pPr>
            <a:r>
              <a:rPr lang="en-IN" sz="2400" dirty="0" smtClean="0"/>
              <a:t> reorder buffers</a:t>
            </a:r>
          </a:p>
          <a:p>
            <a:pPr>
              <a:buFont typeface="Wingdings" pitchFamily="2" charset="2"/>
              <a:buChar char="Ø"/>
            </a:pPr>
            <a:r>
              <a:rPr lang="en-IN" sz="2400" dirty="0" smtClean="0"/>
              <a:t>the aggressiveness of speculation</a:t>
            </a:r>
          </a:p>
          <a:p>
            <a:pPr>
              <a:buFont typeface="Wingdings" pitchFamily="2" charset="2"/>
              <a:buChar char="Ø"/>
            </a:pPr>
            <a:r>
              <a:rPr lang="en-IN" sz="2400" dirty="0" smtClean="0"/>
              <a:t>value prediction</a:t>
            </a:r>
          </a:p>
          <a:p>
            <a:r>
              <a:rPr lang="en-IN" sz="2400" dirty="0" smtClean="0"/>
              <a:t> which could further enhance ILP.</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60</a:t>
            </a:fld>
            <a:endParaRPr lang="en-US" b="0">
              <a:solidFill>
                <a:srgbClr val="FBBA03"/>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Increasing Instruction Fetch Bandwidth</a:t>
            </a:r>
            <a:endParaRPr lang="en-IN" dirty="0"/>
          </a:p>
        </p:txBody>
      </p:sp>
      <p:sp>
        <p:nvSpPr>
          <p:cNvPr id="3" name="Content Placeholder 2"/>
          <p:cNvSpPr>
            <a:spLocks noGrp="1"/>
          </p:cNvSpPr>
          <p:nvPr>
            <p:ph idx="1"/>
          </p:nvPr>
        </p:nvSpPr>
        <p:spPr/>
        <p:txBody>
          <a:bodyPr>
            <a:normAutofit/>
          </a:bodyPr>
          <a:lstStyle/>
          <a:p>
            <a:pPr algn="just"/>
            <a:r>
              <a:rPr lang="en-IN" sz="2800" dirty="0" smtClean="0"/>
              <a:t>A multiple issue processor will require that the average number of instructions fetched every clock cycle be at least as large as the average throughput.</a:t>
            </a:r>
            <a:endParaRPr lang="en-IN" sz="28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61</a:t>
            </a:fld>
            <a:endParaRPr lang="en-US" b="0">
              <a:solidFill>
                <a:srgbClr val="FBBA0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Branch-Target Buffer</a:t>
            </a:r>
            <a:endParaRPr lang="en-IN" dirty="0"/>
          </a:p>
        </p:txBody>
      </p:sp>
      <p:sp>
        <p:nvSpPr>
          <p:cNvPr id="3" name="Content Placeholder 2"/>
          <p:cNvSpPr>
            <a:spLocks noGrp="1"/>
          </p:cNvSpPr>
          <p:nvPr>
            <p:ph idx="1"/>
          </p:nvPr>
        </p:nvSpPr>
        <p:spPr/>
        <p:txBody>
          <a:bodyPr>
            <a:normAutofit/>
          </a:bodyPr>
          <a:lstStyle/>
          <a:p>
            <a:pPr algn="just"/>
            <a:r>
              <a:rPr lang="en-IN" sz="2400" dirty="0" smtClean="0"/>
              <a:t>If the instruction is a branch and we know what the next PC should be, we can have a branch penalty of zero.</a:t>
            </a:r>
          </a:p>
          <a:p>
            <a:pPr algn="just"/>
            <a:r>
              <a:rPr lang="en-IN" sz="2400" dirty="0" smtClean="0"/>
              <a:t>A branch-prediction cache that stores the predicted </a:t>
            </a:r>
            <a:r>
              <a:rPr lang="en-IN" sz="2400" b="1" dirty="0" smtClean="0"/>
              <a:t>address for the next instruction after a branch is called a branch-target buffer or branch-target cache</a:t>
            </a:r>
          </a:p>
          <a:p>
            <a:pPr algn="just"/>
            <a:r>
              <a:rPr lang="en-IN" sz="2400" dirty="0" smtClean="0"/>
              <a:t>If the PC of the fetched instruction matches a PC in the prediction buffer, then the corresponding predicted PC is used as the next PC.</a:t>
            </a:r>
          </a:p>
          <a:p>
            <a:pPr algn="just"/>
            <a:r>
              <a:rPr lang="en-IN" sz="2400" dirty="0" smtClean="0"/>
              <a:t>If a matching entry is found in the branch-target buffer, fetching begins immediately at the predicted PC.</a:t>
            </a: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62</a:t>
            </a:fld>
            <a:endParaRPr lang="en-US" b="0">
              <a:solidFill>
                <a:srgbClr val="FBBA03"/>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Branch-Target Buffer</a:t>
            </a:r>
            <a:endParaRPr lang="en-US" dirty="0"/>
          </a:p>
        </p:txBody>
      </p:sp>
      <p:sp>
        <p:nvSpPr>
          <p:cNvPr id="242691" name="Rectangle 3"/>
          <p:cNvSpPr>
            <a:spLocks noGrp="1" noChangeArrowheads="1"/>
          </p:cNvSpPr>
          <p:nvPr>
            <p:ph idx="1"/>
          </p:nvPr>
        </p:nvSpPr>
        <p:spPr/>
        <p:txBody>
          <a:bodyPr/>
          <a:lstStyle/>
          <a:p>
            <a:pPr lvl="1">
              <a:buNone/>
            </a:pPr>
            <a:endParaRPr lang="en-US" sz="1600" dirty="0" smtClean="0"/>
          </a:p>
        </p:txBody>
      </p:sp>
      <p:sp>
        <p:nvSpPr>
          <p:cNvPr id="5" name="Footer Placeholder 3"/>
          <p:cNvSpPr>
            <a:spLocks noGrp="1"/>
          </p:cNvSpPr>
          <p:nvPr>
            <p:ph type="ftr" sz="quarter" idx="11"/>
          </p:nvPr>
        </p:nvSpPr>
        <p:spPr/>
        <p:txBody>
          <a:bodyPr/>
          <a:lstStyle/>
          <a:p>
            <a:r>
              <a:rPr lang="en-US" dirty="0" smtClean="0"/>
              <a:t>    </a:t>
            </a:r>
            <a:endParaRPr lang="en-AU" dirty="0"/>
          </a:p>
        </p:txBody>
      </p:sp>
      <p:pic>
        <p:nvPicPr>
          <p:cNvPr id="2" name="Picture 2"/>
          <p:cNvPicPr>
            <a:picLocks noChangeAspect="1" noChangeArrowheads="1"/>
          </p:cNvPicPr>
          <p:nvPr/>
        </p:nvPicPr>
        <p:blipFill>
          <a:blip r:embed="rId3" cstate="print"/>
          <a:srcRect/>
          <a:stretch>
            <a:fillRect/>
          </a:stretch>
        </p:blipFill>
        <p:spPr bwMode="auto">
          <a:xfrm>
            <a:off x="928662" y="2357430"/>
            <a:ext cx="6572296" cy="35472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64</a:t>
            </a:fld>
            <a:endParaRPr lang="en-US" b="0">
              <a:solidFill>
                <a:srgbClr val="FBBA03"/>
              </a:solidFill>
            </a:endParaRPr>
          </a:p>
        </p:txBody>
      </p:sp>
      <p:pic>
        <p:nvPicPr>
          <p:cNvPr id="7" name="Picture 3"/>
          <p:cNvPicPr>
            <a:picLocks noGrp="1" noChangeAspect="1" noChangeArrowheads="1"/>
          </p:cNvPicPr>
          <p:nvPr>
            <p:ph idx="1"/>
          </p:nvPr>
        </p:nvPicPr>
        <p:blipFill>
          <a:blip r:embed="rId2" cstate="print"/>
          <a:srcRect/>
          <a:stretch>
            <a:fillRect/>
          </a:stretch>
        </p:blipFill>
        <p:spPr bwMode="auto">
          <a:xfrm>
            <a:off x="571472" y="500042"/>
            <a:ext cx="7858180" cy="5626121"/>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65</a:t>
            </a:fld>
            <a:endParaRPr lang="en-US" b="0">
              <a:solidFill>
                <a:srgbClr val="FBBA03"/>
              </a:solidFill>
            </a:endParaRPr>
          </a:p>
        </p:txBody>
      </p:sp>
      <p:pic>
        <p:nvPicPr>
          <p:cNvPr id="249858" name="Picture 2"/>
          <p:cNvPicPr>
            <a:picLocks noGrp="1" noChangeAspect="1" noChangeArrowheads="1"/>
          </p:cNvPicPr>
          <p:nvPr>
            <p:ph idx="1"/>
          </p:nvPr>
        </p:nvPicPr>
        <p:blipFill>
          <a:blip r:embed="rId2"/>
          <a:srcRect/>
          <a:stretch>
            <a:fillRect/>
          </a:stretch>
        </p:blipFill>
        <p:spPr bwMode="auto">
          <a:xfrm>
            <a:off x="1000100" y="1571612"/>
            <a:ext cx="7643866" cy="2071702"/>
          </a:xfrm>
          <a:prstGeom prst="rect">
            <a:avLst/>
          </a:prstGeom>
          <a:noFill/>
          <a:ln w="9525">
            <a:noFill/>
            <a:miter lim="800000"/>
            <a:headEnd/>
            <a:tailEnd/>
          </a:ln>
          <a:effectLst/>
        </p:spPr>
      </p:pic>
      <p:pic>
        <p:nvPicPr>
          <p:cNvPr id="249859" name="Picture 3"/>
          <p:cNvPicPr>
            <a:picLocks noChangeAspect="1" noChangeArrowheads="1"/>
          </p:cNvPicPr>
          <p:nvPr/>
        </p:nvPicPr>
        <p:blipFill>
          <a:blip r:embed="rId3"/>
          <a:srcRect/>
          <a:stretch>
            <a:fillRect/>
          </a:stretch>
        </p:blipFill>
        <p:spPr bwMode="auto">
          <a:xfrm>
            <a:off x="1214414" y="3786190"/>
            <a:ext cx="6629400" cy="2071702"/>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66</a:t>
            </a:fld>
            <a:endParaRPr lang="en-US" b="0">
              <a:solidFill>
                <a:srgbClr val="FBBA03"/>
              </a:solidFill>
            </a:endParaRPr>
          </a:p>
        </p:txBody>
      </p:sp>
      <p:pic>
        <p:nvPicPr>
          <p:cNvPr id="250882" name="Picture 2"/>
          <p:cNvPicPr>
            <a:picLocks noGrp="1" noChangeAspect="1" noChangeArrowheads="1"/>
          </p:cNvPicPr>
          <p:nvPr>
            <p:ph idx="1"/>
          </p:nvPr>
        </p:nvPicPr>
        <p:blipFill>
          <a:blip r:embed="rId2"/>
          <a:srcRect/>
          <a:stretch>
            <a:fillRect/>
          </a:stretch>
        </p:blipFill>
        <p:spPr bwMode="auto">
          <a:xfrm>
            <a:off x="542925" y="2143116"/>
            <a:ext cx="8058150" cy="342902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algn="just"/>
            <a:r>
              <a:rPr lang="en-IN" sz="2400" dirty="0" smtClean="0"/>
              <a:t>For the following instructions draw the status of reorder buffer, reservation station when MUL.D is ready to go to commit and two load instructions all ready  </a:t>
            </a:r>
            <a:r>
              <a:rPr lang="en-IN" sz="2400" dirty="0" err="1" smtClean="0"/>
              <a:t>commited</a:t>
            </a:r>
            <a:r>
              <a:rPr lang="en-IN" sz="2400" dirty="0" smtClean="0"/>
              <a:t>.</a:t>
            </a:r>
          </a:p>
          <a:p>
            <a:pPr algn="just"/>
            <a:r>
              <a:rPr lang="en-IN" sz="2400" dirty="0" smtClean="0"/>
              <a:t>Assume the following latencies. add is 2 clock cycles, multiply is 6 clock cycles, and divide is 12 clock cycles. </a:t>
            </a:r>
          </a:p>
          <a:p>
            <a:pPr algn="just">
              <a:buNone/>
            </a:pPr>
            <a:endParaRPr lang="en-IN" sz="2400"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67</a:t>
            </a:fld>
            <a:endParaRPr lang="en-US" b="0">
              <a:solidFill>
                <a:srgbClr val="FBBA03"/>
              </a:solidFill>
            </a:endParaRPr>
          </a:p>
        </p:txBody>
      </p:sp>
      <p:pic>
        <p:nvPicPr>
          <p:cNvPr id="1027" name="Picture 3"/>
          <p:cNvPicPr>
            <a:picLocks noChangeAspect="1" noChangeArrowheads="1"/>
          </p:cNvPicPr>
          <p:nvPr/>
        </p:nvPicPr>
        <p:blipFill>
          <a:blip r:embed="rId2"/>
          <a:srcRect/>
          <a:stretch>
            <a:fillRect/>
          </a:stretch>
        </p:blipFill>
        <p:spPr bwMode="auto">
          <a:xfrm>
            <a:off x="2571736" y="4071942"/>
            <a:ext cx="4071966" cy="142876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68</a:t>
            </a:fld>
            <a:endParaRPr lang="en-US" b="0">
              <a:solidFill>
                <a:srgbClr val="FBBA03"/>
              </a:solidFill>
            </a:endParaRPr>
          </a:p>
        </p:txBody>
      </p:sp>
      <p:pic>
        <p:nvPicPr>
          <p:cNvPr id="7" name="Content Placeholder 6"/>
          <p:cNvPicPr>
            <a:picLocks noGrp="1"/>
          </p:cNvPicPr>
          <p:nvPr>
            <p:ph idx="1"/>
          </p:nvPr>
        </p:nvPicPr>
        <p:blipFill>
          <a:blip r:embed="rId2" cstate="print"/>
          <a:srcRect/>
          <a:stretch>
            <a:fillRect/>
          </a:stretch>
        </p:blipFill>
        <p:spPr bwMode="auto">
          <a:xfrm>
            <a:off x="857224" y="1857364"/>
            <a:ext cx="7715304" cy="3500462"/>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69</a:t>
            </a:fld>
            <a:endParaRPr lang="en-US" b="0">
              <a:solidFill>
                <a:srgbClr val="FBBA03"/>
              </a:solidFill>
            </a:endParaRPr>
          </a:p>
        </p:txBody>
      </p:sp>
      <p:pic>
        <p:nvPicPr>
          <p:cNvPr id="7" name="Content Placeholder 6"/>
          <p:cNvPicPr>
            <a:picLocks noGrp="1"/>
          </p:cNvPicPr>
          <p:nvPr>
            <p:ph idx="1"/>
          </p:nvPr>
        </p:nvPicPr>
        <p:blipFill>
          <a:blip r:embed="rId2" cstate="print"/>
          <a:srcRect/>
          <a:stretch>
            <a:fillRect/>
          </a:stretch>
        </p:blipFill>
        <p:spPr bwMode="auto">
          <a:xfrm>
            <a:off x="785786" y="1928802"/>
            <a:ext cx="8001055" cy="350046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AE834726-BB71-41C6-A8E2-97DA8AC8DDC5}" type="slidenum">
              <a:rPr lang="en-US"/>
              <a:pPr/>
              <a:t>7</a:t>
            </a:fld>
            <a:endParaRPr lang="en-US"/>
          </a:p>
        </p:txBody>
      </p:sp>
      <p:sp>
        <p:nvSpPr>
          <p:cNvPr id="9219" name="Rectangle 4"/>
          <p:cNvSpPr>
            <a:spLocks noGrp="1" noChangeArrowheads="1"/>
          </p:cNvSpPr>
          <p:nvPr>
            <p:ph type="title"/>
          </p:nvPr>
        </p:nvSpPr>
        <p:spPr>
          <a:noFill/>
        </p:spPr>
        <p:txBody>
          <a:bodyPr/>
          <a:lstStyle/>
          <a:p>
            <a:r>
              <a:rPr lang="en-US" smtClean="0"/>
              <a:t>Data Dependence</a:t>
            </a:r>
          </a:p>
        </p:txBody>
      </p:sp>
      <p:sp>
        <p:nvSpPr>
          <p:cNvPr id="9220" name="Rectangle 7"/>
          <p:cNvSpPr>
            <a:spLocks noChangeArrowheads="1"/>
          </p:cNvSpPr>
          <p:nvPr/>
        </p:nvSpPr>
        <p:spPr bwMode="auto">
          <a:xfrm>
            <a:off x="381000" y="1344613"/>
            <a:ext cx="8382000" cy="4751387"/>
          </a:xfrm>
          <a:prstGeom prst="rect">
            <a:avLst/>
          </a:prstGeom>
          <a:noFill/>
          <a:ln w="9525">
            <a:noFill/>
            <a:miter lim="800000"/>
            <a:headEnd/>
            <a:tailEnd/>
          </a:ln>
        </p:spPr>
        <p:txBody>
          <a:bodyPr/>
          <a:lstStyle/>
          <a:p>
            <a:pPr marL="342900" indent="-342900">
              <a:spcBef>
                <a:spcPct val="20000"/>
              </a:spcBef>
              <a:buFontTx/>
              <a:buChar char="•"/>
            </a:pPr>
            <a:endParaRPr lang="en-US" sz="2400" dirty="0">
              <a:solidFill>
                <a:schemeClr val="tx1"/>
              </a:solidFill>
            </a:endParaRPr>
          </a:p>
          <a:p>
            <a:pPr marL="742950" lvl="1" indent="-285750">
              <a:spcBef>
                <a:spcPct val="20000"/>
              </a:spcBef>
            </a:pPr>
            <a:endParaRPr lang="en-US" sz="2000" b="0" dirty="0">
              <a:solidFill>
                <a:schemeClr val="tx1"/>
              </a:solidFill>
            </a:endParaRPr>
          </a:p>
          <a:p>
            <a:pPr>
              <a:lnSpc>
                <a:spcPct val="90000"/>
              </a:lnSpc>
              <a:buFont typeface="Arial" pitchFamily="34" charset="0"/>
              <a:buChar char="•"/>
            </a:pPr>
            <a:r>
              <a:rPr lang="en-US" sz="2400" dirty="0" smtClean="0">
                <a:latin typeface="+mn-lt"/>
              </a:rPr>
              <a:t>Dependencies are a property of programs</a:t>
            </a:r>
          </a:p>
          <a:p>
            <a:pPr>
              <a:lnSpc>
                <a:spcPct val="90000"/>
              </a:lnSpc>
              <a:buFont typeface="Arial" pitchFamily="34" charset="0"/>
              <a:buChar char="•"/>
            </a:pPr>
            <a:r>
              <a:rPr lang="en-US" sz="2400" dirty="0" smtClean="0">
                <a:latin typeface="+mn-lt"/>
              </a:rPr>
              <a:t>Pipeline organization determines if dependence is detected and if it causes a stall</a:t>
            </a:r>
          </a:p>
          <a:p>
            <a:pPr>
              <a:lnSpc>
                <a:spcPct val="90000"/>
              </a:lnSpc>
              <a:buFont typeface="Arial" pitchFamily="34" charset="0"/>
              <a:buChar char="•"/>
            </a:pPr>
            <a:r>
              <a:rPr lang="en-US" sz="2400" dirty="0" smtClean="0">
                <a:latin typeface="+mn-lt"/>
              </a:rPr>
              <a:t>Potential for a RAW hazard</a:t>
            </a:r>
          </a:p>
          <a:p>
            <a:pPr>
              <a:lnSpc>
                <a:spcPct val="90000"/>
              </a:lnSpc>
              <a:buFont typeface="Arial" pitchFamily="34" charset="0"/>
              <a:buChar char="•"/>
            </a:pPr>
            <a:endParaRPr lang="en-US" sz="2400" dirty="0" smtClean="0">
              <a:latin typeface="+mn-lt"/>
            </a:endParaRPr>
          </a:p>
          <a:p>
            <a:pPr>
              <a:lnSpc>
                <a:spcPct val="90000"/>
              </a:lnSpc>
            </a:pPr>
            <a:r>
              <a:rPr lang="en-US" sz="2400" dirty="0" smtClean="0">
                <a:latin typeface="+mn-lt"/>
              </a:rPr>
              <a:t>Data dependence conveys:</a:t>
            </a:r>
          </a:p>
          <a:p>
            <a:pPr lvl="1">
              <a:lnSpc>
                <a:spcPct val="90000"/>
              </a:lnSpc>
            </a:pPr>
            <a:r>
              <a:rPr lang="en-US" sz="2400" dirty="0" smtClean="0">
                <a:latin typeface="+mn-lt"/>
              </a:rPr>
              <a:t>Possibility of a hazard</a:t>
            </a:r>
          </a:p>
          <a:p>
            <a:pPr lvl="1">
              <a:lnSpc>
                <a:spcPct val="90000"/>
              </a:lnSpc>
            </a:pPr>
            <a:r>
              <a:rPr lang="en-US" sz="2400" dirty="0" smtClean="0">
                <a:latin typeface="+mn-lt"/>
              </a:rPr>
              <a:t>Order in which results must be calculated</a:t>
            </a:r>
          </a:p>
          <a:p>
            <a:pPr lvl="1">
              <a:lnSpc>
                <a:spcPct val="90000"/>
              </a:lnSpc>
            </a:pPr>
            <a:r>
              <a:rPr lang="en-US" sz="2400" dirty="0" smtClean="0">
                <a:latin typeface="+mn-lt"/>
              </a:rPr>
              <a:t>Upper bound on exploitable instruction level parallelism</a:t>
            </a:r>
          </a:p>
          <a:p>
            <a:pPr lvl="1">
              <a:lnSpc>
                <a:spcPct val="90000"/>
              </a:lnSpc>
            </a:pPr>
            <a:endParaRPr lang="en-US" sz="2400" dirty="0" smtClean="0">
              <a:latin typeface="+mn-lt"/>
            </a:endParaRPr>
          </a:p>
          <a:p>
            <a:pPr marL="342900" indent="-342900">
              <a:lnSpc>
                <a:spcPct val="110000"/>
              </a:lnSpc>
              <a:spcBef>
                <a:spcPct val="20000"/>
              </a:spcBef>
              <a:buFontTx/>
              <a:buChar char="•"/>
            </a:pPr>
            <a:endParaRPr lang="en-US" sz="2400" dirty="0">
              <a:solidFill>
                <a:schemeClr val="tx1"/>
              </a:solidFill>
            </a:endParaRPr>
          </a:p>
          <a:p>
            <a:pPr marL="342900" indent="-342900">
              <a:spcBef>
                <a:spcPct val="20000"/>
              </a:spcBef>
              <a:buFontTx/>
              <a:buChar char="•"/>
            </a:pPr>
            <a:endParaRPr lang="en-US" sz="2000" dirty="0">
              <a:solidFill>
                <a:schemeClr val="tx1"/>
              </a:solidFill>
              <a:latin typeface="Courier New" pitchFamily="49" charset="0"/>
            </a:endParaRPr>
          </a:p>
        </p:txBody>
      </p:sp>
      <p:pic>
        <p:nvPicPr>
          <p:cNvPr id="432130" name="Picture 2"/>
          <p:cNvPicPr>
            <a:picLocks noChangeAspect="1" noChangeArrowheads="1"/>
          </p:cNvPicPr>
          <p:nvPr/>
        </p:nvPicPr>
        <p:blipFill>
          <a:blip r:embed="rId3"/>
          <a:srcRect/>
          <a:stretch>
            <a:fillRect/>
          </a:stretch>
        </p:blipFill>
        <p:spPr bwMode="auto">
          <a:xfrm>
            <a:off x="785786" y="1071546"/>
            <a:ext cx="1785950"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70</a:t>
            </a:fld>
            <a:endParaRPr lang="en-US" b="0">
              <a:solidFill>
                <a:srgbClr val="FBBA03"/>
              </a:solidFill>
            </a:endParaRPr>
          </a:p>
        </p:txBody>
      </p:sp>
      <p:pic>
        <p:nvPicPr>
          <p:cNvPr id="251906" name="Picture 2"/>
          <p:cNvPicPr>
            <a:picLocks noGrp="1" noChangeAspect="1" noChangeArrowheads="1"/>
          </p:cNvPicPr>
          <p:nvPr>
            <p:ph idx="1"/>
          </p:nvPr>
        </p:nvPicPr>
        <p:blipFill>
          <a:blip r:embed="rId2"/>
          <a:srcRect/>
          <a:stretch>
            <a:fillRect/>
          </a:stretch>
        </p:blipFill>
        <p:spPr bwMode="auto">
          <a:xfrm>
            <a:off x="500034" y="642918"/>
            <a:ext cx="7929618" cy="548324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fld id="{640F2DE7-CAD7-47D5-909C-533996815CBD}" type="datetime1">
              <a:rPr lang="en-US" smtClean="0">
                <a:solidFill>
                  <a:srgbClr val="00AE00"/>
                </a:solidFill>
              </a:rPr>
              <a:pPr/>
              <a:t>9/16/2018</a:t>
            </a:fld>
            <a:endParaRPr lang="en-US">
              <a:solidFill>
                <a:srgbClr val="00AE00"/>
              </a:solidFill>
            </a:endParaRPr>
          </a:p>
        </p:txBody>
      </p:sp>
      <p:sp>
        <p:nvSpPr>
          <p:cNvPr id="5" name="Footer Placeholder 4"/>
          <p:cNvSpPr>
            <a:spLocks noGrp="1"/>
          </p:cNvSpPr>
          <p:nvPr>
            <p:ph type="ftr" sz="quarter" idx="11"/>
          </p:nvPr>
        </p:nvSpPr>
        <p:spPr/>
        <p:txBody>
          <a:bodyPr/>
          <a:lstStyle/>
          <a:p>
            <a:pPr>
              <a:defRPr/>
            </a:pPr>
            <a:r>
              <a:rPr lang="en-US" smtClean="0"/>
              <a:t>     , Basic Pipelining &amp; Performance</a:t>
            </a:r>
            <a:endParaRPr lang="en-US" dirty="0"/>
          </a:p>
        </p:txBody>
      </p:sp>
      <p:sp>
        <p:nvSpPr>
          <p:cNvPr id="6" name="Slide Number Placeholder 5"/>
          <p:cNvSpPr>
            <a:spLocks noGrp="1"/>
          </p:cNvSpPr>
          <p:nvPr>
            <p:ph type="sldNum" sz="quarter" idx="12"/>
          </p:nvPr>
        </p:nvSpPr>
        <p:spPr/>
        <p:txBody>
          <a:bodyPr/>
          <a:lstStyle/>
          <a:p>
            <a:fld id="{B4F6FAF9-35E0-4041-A297-426CE314F725}" type="slidenum">
              <a:rPr lang="en-US" smtClean="0">
                <a:solidFill>
                  <a:srgbClr val="00AE00"/>
                </a:solidFill>
              </a:rPr>
              <a:pPr/>
              <a:t>8</a:t>
            </a:fld>
            <a:endParaRPr lang="en-US" b="0">
              <a:solidFill>
                <a:srgbClr val="FBBA03"/>
              </a:solidFill>
            </a:endParaRPr>
          </a:p>
        </p:txBody>
      </p:sp>
      <p:sp>
        <p:nvSpPr>
          <p:cNvPr id="8" name="Content Placeholder 7"/>
          <p:cNvSpPr>
            <a:spLocks noGrp="1"/>
          </p:cNvSpPr>
          <p:nvPr>
            <p:ph idx="1"/>
          </p:nvPr>
        </p:nvSpPr>
        <p:spPr/>
        <p:txBody>
          <a:bodyPr/>
          <a:lstStyle/>
          <a:p>
            <a:pPr>
              <a:buNone/>
            </a:pPr>
            <a:r>
              <a:rPr lang="en-US" dirty="0" smtClean="0"/>
              <a:t>  </a:t>
            </a:r>
            <a:endParaRPr lang="en-IN" dirty="0"/>
          </a:p>
        </p:txBody>
      </p:sp>
      <p:pic>
        <p:nvPicPr>
          <p:cNvPr id="431108" name="Picture 4"/>
          <p:cNvPicPr>
            <a:picLocks noChangeAspect="1" noChangeArrowheads="1"/>
          </p:cNvPicPr>
          <p:nvPr/>
        </p:nvPicPr>
        <p:blipFill>
          <a:blip r:embed="rId2"/>
          <a:srcRect/>
          <a:stretch>
            <a:fillRect/>
          </a:stretch>
        </p:blipFill>
        <p:spPr bwMode="auto">
          <a:xfrm>
            <a:off x="1514475" y="919163"/>
            <a:ext cx="6115050" cy="50196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2857488" y="2000240"/>
            <a:ext cx="19812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Name Dependence</a:t>
            </a:r>
            <a:endParaRPr lang="en-AU" dirty="0"/>
          </a:p>
        </p:txBody>
      </p:sp>
      <p:sp>
        <p:nvSpPr>
          <p:cNvPr id="242691" name="Rectangle 3"/>
          <p:cNvSpPr>
            <a:spLocks noGrp="1" noChangeArrowheads="1"/>
          </p:cNvSpPr>
          <p:nvPr>
            <p:ph idx="1"/>
          </p:nvPr>
        </p:nvSpPr>
        <p:spPr/>
        <p:txBody>
          <a:bodyPr>
            <a:normAutofit fontScale="85000" lnSpcReduction="20000"/>
          </a:bodyPr>
          <a:lstStyle/>
          <a:p>
            <a:pPr>
              <a:lnSpc>
                <a:spcPct val="90000"/>
              </a:lnSpc>
            </a:pPr>
            <a:r>
              <a:rPr lang="en-US" sz="2800" dirty="0" smtClean="0"/>
              <a:t>Two instructions use the same register or memory location ,called </a:t>
            </a:r>
            <a:r>
              <a:rPr lang="en-US" sz="2800" b="1" dirty="0" smtClean="0"/>
              <a:t>name</a:t>
            </a:r>
            <a:endParaRPr lang="en-US" sz="2800" b="1" dirty="0"/>
          </a:p>
          <a:p>
            <a:pPr>
              <a:lnSpc>
                <a:spcPct val="90000"/>
              </a:lnSpc>
              <a:buNone/>
            </a:pPr>
            <a:r>
              <a:rPr lang="en-US" sz="2800" b="1" dirty="0" smtClean="0"/>
              <a:t>. </a:t>
            </a:r>
            <a:r>
              <a:rPr lang="en-US" sz="2800" b="1" dirty="0"/>
              <a:t> </a:t>
            </a:r>
            <a:r>
              <a:rPr lang="en-US" sz="2800" dirty="0" smtClean="0"/>
              <a:t>There is no flow of data between instruction associated with that name.</a:t>
            </a:r>
          </a:p>
          <a:p>
            <a:pPr lvl="1">
              <a:lnSpc>
                <a:spcPct val="90000"/>
              </a:lnSpc>
            </a:pPr>
            <a:r>
              <a:rPr lang="en-US" sz="2400" dirty="0" smtClean="0"/>
              <a:t>Not a true data dependence, but is a problem </a:t>
            </a:r>
            <a:r>
              <a:rPr lang="en-US" sz="2400" b="1" dirty="0" smtClean="0"/>
              <a:t>when reordering instructions</a:t>
            </a:r>
          </a:p>
          <a:p>
            <a:pPr lvl="1">
              <a:lnSpc>
                <a:spcPct val="90000"/>
              </a:lnSpc>
            </a:pPr>
            <a:r>
              <a:rPr lang="en-US" sz="2400" dirty="0" err="1" smtClean="0"/>
              <a:t>Antidependence</a:t>
            </a:r>
            <a:r>
              <a:rPr lang="en-US" sz="2400" dirty="0" smtClean="0"/>
              <a:t>:  instruction j writes a register or memory location that instruction </a:t>
            </a:r>
            <a:r>
              <a:rPr lang="en-US" sz="2400" dirty="0" err="1" smtClean="0"/>
              <a:t>i</a:t>
            </a:r>
            <a:r>
              <a:rPr lang="en-US" sz="2400" dirty="0" smtClean="0"/>
              <a:t> reads(WAR)</a:t>
            </a:r>
          </a:p>
          <a:p>
            <a:pPr lvl="2">
              <a:lnSpc>
                <a:spcPct val="90000"/>
              </a:lnSpc>
            </a:pPr>
            <a:r>
              <a:rPr lang="en-US" sz="2000" dirty="0" smtClean="0"/>
              <a:t>Initial ordering (</a:t>
            </a:r>
            <a:r>
              <a:rPr lang="en-US" sz="2000" dirty="0" err="1" smtClean="0"/>
              <a:t>i</a:t>
            </a:r>
            <a:r>
              <a:rPr lang="en-US" sz="2000" dirty="0" smtClean="0"/>
              <a:t> before j) must be preserved</a:t>
            </a:r>
          </a:p>
          <a:p>
            <a:pPr lvl="2">
              <a:lnSpc>
                <a:spcPct val="90000"/>
              </a:lnSpc>
            </a:pPr>
            <a:endParaRPr lang="en-US" sz="2000" dirty="0" smtClean="0"/>
          </a:p>
          <a:p>
            <a:pPr lvl="1">
              <a:lnSpc>
                <a:spcPct val="90000"/>
              </a:lnSpc>
            </a:pPr>
            <a:r>
              <a:rPr lang="en-US" sz="2400" dirty="0" smtClean="0"/>
              <a:t>Output dependence:  instruction </a:t>
            </a:r>
            <a:r>
              <a:rPr lang="en-US" sz="2400" dirty="0" err="1" smtClean="0"/>
              <a:t>i</a:t>
            </a:r>
            <a:r>
              <a:rPr lang="en-US" sz="2400" dirty="0" smtClean="0"/>
              <a:t> and instruction j write the same register or memory location(WAW)</a:t>
            </a:r>
          </a:p>
          <a:p>
            <a:pPr lvl="2">
              <a:lnSpc>
                <a:spcPct val="90000"/>
              </a:lnSpc>
            </a:pPr>
            <a:r>
              <a:rPr lang="en-US" sz="2000" dirty="0" smtClean="0"/>
              <a:t>Ordering must be preserved</a:t>
            </a:r>
          </a:p>
          <a:p>
            <a:pPr lvl="2">
              <a:lnSpc>
                <a:spcPct val="90000"/>
              </a:lnSpc>
            </a:pPr>
            <a:endParaRPr lang="en-US" sz="2000" dirty="0" smtClean="0"/>
          </a:p>
          <a:p>
            <a:pPr>
              <a:lnSpc>
                <a:spcPct val="90000"/>
              </a:lnSpc>
            </a:pPr>
            <a:r>
              <a:rPr lang="en-US" sz="2800" dirty="0" smtClean="0"/>
              <a:t>To resolve, use register renaming techniques: can be done by hardware or by compiler.</a:t>
            </a:r>
          </a:p>
        </p:txBody>
      </p:sp>
      <p:sp>
        <p:nvSpPr>
          <p:cNvPr id="5" name="Footer Placeholder 3"/>
          <p:cNvSpPr>
            <a:spLocks noGrp="1"/>
          </p:cNvSpPr>
          <p:nvPr>
            <p:ph type="ftr" sz="quarter" idx="11"/>
          </p:nvPr>
        </p:nvSpPr>
        <p:spPr/>
        <p:txBody>
          <a:bodyPr/>
          <a:lstStyle/>
          <a:p>
            <a:r>
              <a:rPr lang="en-US" dirty="0" smtClean="0"/>
              <a:t>    </a:t>
            </a: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43477</TotalTime>
  <Words>3439</Words>
  <Application>Microsoft Office PowerPoint</Application>
  <PresentationFormat>On-screen Show (4:3)</PresentationFormat>
  <Paragraphs>516</Paragraphs>
  <Slides>70</Slides>
  <Notes>17</Notes>
  <HiddenSlides>1</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Chapter 3 Instruction-Level Parallelism and Its Exploitation </vt:lpstr>
      <vt:lpstr>Introduction</vt:lpstr>
      <vt:lpstr>Instruction-Level Parallelism</vt:lpstr>
      <vt:lpstr>Basic Blocks &amp; ILP</vt:lpstr>
      <vt:lpstr>Dependence</vt:lpstr>
      <vt:lpstr> </vt:lpstr>
      <vt:lpstr>Data Dependence</vt:lpstr>
      <vt:lpstr> </vt:lpstr>
      <vt:lpstr>Name Dependence</vt:lpstr>
      <vt:lpstr> </vt:lpstr>
      <vt:lpstr> </vt:lpstr>
      <vt:lpstr>Control Dependence</vt:lpstr>
      <vt:lpstr> </vt:lpstr>
      <vt:lpstr> </vt:lpstr>
      <vt:lpstr> </vt:lpstr>
      <vt:lpstr>Compiler Techniques for Exposing ILP</vt:lpstr>
      <vt:lpstr> </vt:lpstr>
      <vt:lpstr>Delay(Assumption)</vt:lpstr>
      <vt:lpstr> </vt:lpstr>
      <vt:lpstr> </vt:lpstr>
      <vt:lpstr> </vt:lpstr>
      <vt:lpstr> </vt:lpstr>
      <vt:lpstr>Reducing Branch Cost With Prediction Static Branch Prediction</vt:lpstr>
      <vt:lpstr>Dynamic Branch Prediction</vt:lpstr>
      <vt:lpstr> </vt:lpstr>
      <vt:lpstr>  </vt:lpstr>
      <vt:lpstr> </vt:lpstr>
      <vt:lpstr>Correlating Branch Predictors</vt:lpstr>
      <vt:lpstr> </vt:lpstr>
      <vt:lpstr> </vt:lpstr>
      <vt:lpstr> </vt:lpstr>
      <vt:lpstr> </vt:lpstr>
      <vt:lpstr> </vt:lpstr>
      <vt:lpstr> </vt:lpstr>
      <vt:lpstr>Overcoming Data Hazards with Dynamic Scheduling </vt:lpstr>
      <vt:lpstr>Dynamic Scheduling</vt:lpstr>
      <vt:lpstr>Slide 37</vt:lpstr>
      <vt:lpstr>Tomasulo’s scheme </vt:lpstr>
      <vt:lpstr> </vt:lpstr>
      <vt:lpstr> </vt:lpstr>
      <vt:lpstr> </vt:lpstr>
      <vt:lpstr>Tomasulo’s Algorithm</vt:lpstr>
      <vt:lpstr> </vt:lpstr>
      <vt:lpstr>Dynamic Scheduling: Examples and the Algorithm</vt:lpstr>
      <vt:lpstr> </vt:lpstr>
      <vt:lpstr>Hardware-Based Speculation</vt:lpstr>
      <vt:lpstr>Hardware-Based Speculation</vt:lpstr>
      <vt:lpstr>Speculating with Tomasulo</vt:lpstr>
      <vt:lpstr>Speculating with Tomasulo</vt:lpstr>
      <vt:lpstr>Original Tomasulo Architecture</vt:lpstr>
      <vt:lpstr>Tomasulo and Reorder Buffer</vt:lpstr>
      <vt:lpstr>ROB Data Structure</vt:lpstr>
      <vt:lpstr>Instruction Execution</vt:lpstr>
      <vt:lpstr>Exploiting ILP Using Multiple Issue and Static Scheduling</vt:lpstr>
      <vt:lpstr> </vt:lpstr>
      <vt:lpstr>VLIW: Very Large Instruction Word</vt:lpstr>
      <vt:lpstr>VLIW Processors</vt:lpstr>
      <vt:lpstr> </vt:lpstr>
      <vt:lpstr>Problems with 1st Generation VLIW</vt:lpstr>
      <vt:lpstr>Advanced Techniques for Instruction Delivery and Speculation</vt:lpstr>
      <vt:lpstr>Increasing Instruction Fetch Bandwidth</vt:lpstr>
      <vt:lpstr>Branch-Target Buffer</vt:lpstr>
      <vt:lpstr>Branch-Target Buffer</vt:lpstr>
      <vt:lpstr> </vt:lpstr>
      <vt:lpstr> </vt:lpstr>
      <vt:lpstr> </vt:lpstr>
      <vt:lpstr> </vt:lpstr>
      <vt:lpstr> </vt:lpstr>
      <vt:lpstr> </vt:lpstr>
      <vt:lpstr> </vt:lpstr>
    </vt:vector>
  </TitlesOfParts>
  <Company>Ashenden Designs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HEGDE</cp:lastModifiedBy>
  <cp:revision>1079</cp:revision>
  <cp:lastPrinted>2012-10-24T20:14:19Z</cp:lastPrinted>
  <dcterms:created xsi:type="dcterms:W3CDTF">2008-07-27T22:34:41Z</dcterms:created>
  <dcterms:modified xsi:type="dcterms:W3CDTF">2018-09-16T17:35:21Z</dcterms:modified>
</cp:coreProperties>
</file>