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8"/>
  </p:notesMasterIdLst>
  <p:sldIdLst>
    <p:sldId id="256" r:id="rId2"/>
    <p:sldId id="382" r:id="rId3"/>
    <p:sldId id="383" r:id="rId4"/>
    <p:sldId id="384" r:id="rId5"/>
    <p:sldId id="385" r:id="rId6"/>
    <p:sldId id="386" r:id="rId7"/>
    <p:sldId id="387" r:id="rId8"/>
    <p:sldId id="388" r:id="rId9"/>
    <p:sldId id="389" r:id="rId10"/>
    <p:sldId id="390" r:id="rId11"/>
    <p:sldId id="394" r:id="rId12"/>
    <p:sldId id="395" r:id="rId13"/>
    <p:sldId id="397" r:id="rId14"/>
    <p:sldId id="398" r:id="rId15"/>
    <p:sldId id="399" r:id="rId16"/>
    <p:sldId id="402" r:id="rId17"/>
    <p:sldId id="403" r:id="rId18"/>
    <p:sldId id="406" r:id="rId19"/>
    <p:sldId id="407" r:id="rId20"/>
    <p:sldId id="408" r:id="rId21"/>
    <p:sldId id="410" r:id="rId22"/>
    <p:sldId id="411" r:id="rId23"/>
    <p:sldId id="412" r:id="rId24"/>
    <p:sldId id="413" r:id="rId25"/>
    <p:sldId id="414" r:id="rId26"/>
    <p:sldId id="415" r:id="rId27"/>
    <p:sldId id="417" r:id="rId28"/>
    <p:sldId id="419" r:id="rId29"/>
    <p:sldId id="420" r:id="rId30"/>
    <p:sldId id="421" r:id="rId31"/>
    <p:sldId id="423" r:id="rId32"/>
    <p:sldId id="424" r:id="rId33"/>
    <p:sldId id="426" r:id="rId34"/>
    <p:sldId id="427" r:id="rId35"/>
    <p:sldId id="428" r:id="rId36"/>
    <p:sldId id="474" r:id="rId37"/>
    <p:sldId id="475" r:id="rId38"/>
    <p:sldId id="476" r:id="rId39"/>
    <p:sldId id="477" r:id="rId40"/>
    <p:sldId id="430" r:id="rId41"/>
    <p:sldId id="431" r:id="rId42"/>
    <p:sldId id="432" r:id="rId43"/>
    <p:sldId id="433" r:id="rId44"/>
    <p:sldId id="434" r:id="rId45"/>
    <p:sldId id="435" r:id="rId46"/>
    <p:sldId id="436" r:id="rId47"/>
    <p:sldId id="437" r:id="rId48"/>
    <p:sldId id="438" r:id="rId49"/>
    <p:sldId id="439" r:id="rId50"/>
    <p:sldId id="441" r:id="rId51"/>
    <p:sldId id="442" r:id="rId52"/>
    <p:sldId id="443" r:id="rId53"/>
    <p:sldId id="447" r:id="rId54"/>
    <p:sldId id="448" r:id="rId55"/>
    <p:sldId id="450" r:id="rId56"/>
    <p:sldId id="451" r:id="rId57"/>
    <p:sldId id="452" r:id="rId58"/>
    <p:sldId id="453" r:id="rId59"/>
    <p:sldId id="454" r:id="rId60"/>
    <p:sldId id="456" r:id="rId61"/>
    <p:sldId id="457" r:id="rId62"/>
    <p:sldId id="458" r:id="rId63"/>
    <p:sldId id="459" r:id="rId64"/>
    <p:sldId id="460" r:id="rId65"/>
    <p:sldId id="461" r:id="rId66"/>
    <p:sldId id="462" r:id="rId67"/>
    <p:sldId id="463" r:id="rId68"/>
    <p:sldId id="464" r:id="rId69"/>
    <p:sldId id="465" r:id="rId70"/>
    <p:sldId id="466" r:id="rId71"/>
    <p:sldId id="467" r:id="rId72"/>
    <p:sldId id="468" r:id="rId73"/>
    <p:sldId id="470" r:id="rId74"/>
    <p:sldId id="471" r:id="rId75"/>
    <p:sldId id="472" r:id="rId76"/>
    <p:sldId id="473"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0000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4660"/>
  </p:normalViewPr>
  <p:slideViewPr>
    <p:cSldViewPr>
      <p:cViewPr varScale="1">
        <p:scale>
          <a:sx n="82" d="100"/>
          <a:sy n="82" d="100"/>
        </p:scale>
        <p:origin x="160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A17A9FE-7408-4905-8FC0-1F7A03DDF93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0723" name="Rectangle 3">
            <a:extLst>
              <a:ext uri="{FF2B5EF4-FFF2-40B4-BE49-F238E27FC236}">
                <a16:creationId xmlns:a16="http://schemas.microsoft.com/office/drawing/2014/main" id="{3653EC6D-1BD8-45FC-AA03-3DCA9AC9861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86020" name="Rectangle 4">
            <a:extLst>
              <a:ext uri="{FF2B5EF4-FFF2-40B4-BE49-F238E27FC236}">
                <a16:creationId xmlns:a16="http://schemas.microsoft.com/office/drawing/2014/main" id="{801C3C73-FBA0-47E1-A4CF-3DDA84468A8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EDA384AD-F61E-4B8B-8AF6-DAADFA9F797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A3475145-EAF9-453C-A190-39C95F0A67E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0727" name="Rectangle 7">
            <a:extLst>
              <a:ext uri="{FF2B5EF4-FFF2-40B4-BE49-F238E27FC236}">
                <a16:creationId xmlns:a16="http://schemas.microsoft.com/office/drawing/2014/main" id="{D3857F83-B2B1-4AA0-99AB-419487DB8B0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173F08-5C0E-466A-B32A-5495645641D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67354E0-82D6-4C5C-B0D6-5FCB366476D6}"/>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C931C0CC-D234-4D21-A0E2-C9A8CFC5F3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6260" name="Slide Number Placeholder 3">
            <a:extLst>
              <a:ext uri="{FF2B5EF4-FFF2-40B4-BE49-F238E27FC236}">
                <a16:creationId xmlns:a16="http://schemas.microsoft.com/office/drawing/2014/main" id="{49075A4B-4C5F-4979-AB5F-EC71493A6EB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729921-7D73-425E-82B1-DEB4548A70E3}" type="slidenum">
              <a:rPr lang="en-US" altLang="en-US"/>
              <a:pPr eaLnBrk="1" hangingPunct="1"/>
              <a:t>64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4AA07029-3FDE-4732-BD0E-37881E58804D}"/>
              </a:ext>
            </a:extLst>
          </p:cNvPr>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defRPr/>
            </a:pPr>
            <a:endParaRPr lang="en-US" sz="2400">
              <a:latin typeface="Times New Roman" pitchFamily="18" charset="0"/>
              <a:cs typeface="+mn-cs"/>
            </a:endParaRPr>
          </a:p>
        </p:txBody>
      </p:sp>
      <p:sp>
        <p:nvSpPr>
          <p:cNvPr id="5" name="AutoShape 3">
            <a:extLst>
              <a:ext uri="{FF2B5EF4-FFF2-40B4-BE49-F238E27FC236}">
                <a16:creationId xmlns:a16="http://schemas.microsoft.com/office/drawing/2014/main" id="{057E43A1-0EBC-4F7E-ACA1-8795CC6E6F42}"/>
              </a:ext>
            </a:extLst>
          </p:cNvPr>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defRPr/>
            </a:pPr>
            <a:endParaRPr lang="en-US" sz="2400">
              <a:latin typeface="Times New Roman" pitchFamily="18" charset="0"/>
              <a:cs typeface="+mn-cs"/>
            </a:endParaRPr>
          </a:p>
        </p:txBody>
      </p:sp>
      <p:sp>
        <p:nvSpPr>
          <p:cNvPr id="6" name="AutoShape 4">
            <a:extLst>
              <a:ext uri="{FF2B5EF4-FFF2-40B4-BE49-F238E27FC236}">
                <a16:creationId xmlns:a16="http://schemas.microsoft.com/office/drawing/2014/main" id="{28CA0691-1D93-40C8-8908-6FC1B0F646E6}"/>
              </a:ext>
            </a:extLst>
          </p:cNvPr>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defRPr/>
            </a:pPr>
            <a:endParaRPr lang="en-US">
              <a:latin typeface="Arial" charset="0"/>
              <a:cs typeface="+mn-cs"/>
            </a:endParaRPr>
          </a:p>
        </p:txBody>
      </p:sp>
      <p:sp>
        <p:nvSpPr>
          <p:cNvPr id="12186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12186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a:extLst>
              <a:ext uri="{FF2B5EF4-FFF2-40B4-BE49-F238E27FC236}">
                <a16:creationId xmlns:a16="http://schemas.microsoft.com/office/drawing/2014/main" id="{F7D0E9E0-3318-485E-B50E-37BC8BBA8A49}"/>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12AA5FB4-5153-4D28-AB65-B6B9464AB02B}"/>
              </a:ext>
            </a:extLst>
          </p:cNvPr>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a:extLst>
              <a:ext uri="{FF2B5EF4-FFF2-40B4-BE49-F238E27FC236}">
                <a16:creationId xmlns:a16="http://schemas.microsoft.com/office/drawing/2014/main" id="{FCE2602C-7BDD-4B32-939C-36951502B25A}"/>
              </a:ext>
            </a:extLst>
          </p:cNvPr>
          <p:cNvSpPr>
            <a:spLocks noGrp="1" noChangeArrowheads="1"/>
          </p:cNvSpPr>
          <p:nvPr>
            <p:ph type="sldNum" sz="quarter" idx="12"/>
          </p:nvPr>
        </p:nvSpPr>
        <p:spPr>
          <a:xfrm>
            <a:off x="6858000" y="6391275"/>
            <a:ext cx="1600200" cy="457200"/>
          </a:xfrm>
        </p:spPr>
        <p:txBody>
          <a:bodyPr/>
          <a:lstStyle>
            <a:lvl1pPr>
              <a:defRPr/>
            </a:lvl1pPr>
          </a:lstStyle>
          <a:p>
            <a:fld id="{4C2F5195-AEF3-4D49-BC8F-1774463A2B9A}" type="slidenum">
              <a:rPr lang="en-US" altLang="en-US"/>
              <a:pPr/>
              <a:t>‹#›</a:t>
            </a:fld>
            <a:endParaRPr lang="en-US" altLang="en-US"/>
          </a:p>
        </p:txBody>
      </p:sp>
    </p:spTree>
    <p:extLst>
      <p:ext uri="{BB962C8B-B14F-4D97-AF65-F5344CB8AC3E}">
        <p14:creationId xmlns:p14="http://schemas.microsoft.com/office/powerpoint/2010/main" val="232379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C9512E8-0D12-4664-A526-6C1DBAFA00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73958A-ED82-4B75-AFFC-1F7549275B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F4303B-0A5D-409C-8232-B6DEB88AE7FA}"/>
              </a:ext>
            </a:extLst>
          </p:cNvPr>
          <p:cNvSpPr>
            <a:spLocks noGrp="1" noChangeArrowheads="1"/>
          </p:cNvSpPr>
          <p:nvPr>
            <p:ph type="sldNum" sz="quarter" idx="12"/>
          </p:nvPr>
        </p:nvSpPr>
        <p:spPr>
          <a:ln/>
        </p:spPr>
        <p:txBody>
          <a:bodyPr/>
          <a:lstStyle>
            <a:lvl1pPr>
              <a:defRPr/>
            </a:lvl1pPr>
          </a:lstStyle>
          <a:p>
            <a:fld id="{5CAB8FAA-E52D-4869-BE35-AF754ECB283C}" type="slidenum">
              <a:rPr lang="en-US" altLang="en-US"/>
              <a:pPr/>
              <a:t>‹#›</a:t>
            </a:fld>
            <a:endParaRPr lang="en-US" altLang="en-US"/>
          </a:p>
        </p:txBody>
      </p:sp>
    </p:spTree>
    <p:extLst>
      <p:ext uri="{BB962C8B-B14F-4D97-AF65-F5344CB8AC3E}">
        <p14:creationId xmlns:p14="http://schemas.microsoft.com/office/powerpoint/2010/main" val="276399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0"/>
            <a:ext cx="19240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0"/>
            <a:ext cx="56197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26882B-FA34-4E94-B971-331723F985B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B874E4-A71F-4118-9B55-5DCE4D1488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D4AE73-8F7E-4AED-9C3F-63C659E5E272}"/>
              </a:ext>
            </a:extLst>
          </p:cNvPr>
          <p:cNvSpPr>
            <a:spLocks noGrp="1" noChangeArrowheads="1"/>
          </p:cNvSpPr>
          <p:nvPr>
            <p:ph type="sldNum" sz="quarter" idx="12"/>
          </p:nvPr>
        </p:nvSpPr>
        <p:spPr>
          <a:ln/>
        </p:spPr>
        <p:txBody>
          <a:bodyPr/>
          <a:lstStyle>
            <a:lvl1pPr>
              <a:defRPr/>
            </a:lvl1pPr>
          </a:lstStyle>
          <a:p>
            <a:fld id="{1815EBF0-76FB-4FF2-83A8-AB0316AE1BA5}" type="slidenum">
              <a:rPr lang="en-US" altLang="en-US"/>
              <a:pPr/>
              <a:t>‹#›</a:t>
            </a:fld>
            <a:endParaRPr lang="en-US" altLang="en-US"/>
          </a:p>
        </p:txBody>
      </p:sp>
    </p:spTree>
    <p:extLst>
      <p:ext uri="{BB962C8B-B14F-4D97-AF65-F5344CB8AC3E}">
        <p14:creationId xmlns:p14="http://schemas.microsoft.com/office/powerpoint/2010/main" val="331546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FFF6B8F-0C0F-41E9-BF0C-232F092174A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7CA8E6-954C-48FD-A1F9-53FEC70229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CBDDFA7-19A5-4D6B-B1FC-B9CF08D0B4A0}"/>
              </a:ext>
            </a:extLst>
          </p:cNvPr>
          <p:cNvSpPr>
            <a:spLocks noGrp="1" noChangeArrowheads="1"/>
          </p:cNvSpPr>
          <p:nvPr>
            <p:ph type="sldNum" sz="quarter" idx="12"/>
          </p:nvPr>
        </p:nvSpPr>
        <p:spPr>
          <a:ln/>
        </p:spPr>
        <p:txBody>
          <a:bodyPr/>
          <a:lstStyle>
            <a:lvl1pPr>
              <a:defRPr/>
            </a:lvl1pPr>
          </a:lstStyle>
          <a:p>
            <a:fld id="{1DED9AD6-2558-4ECE-99A7-9D337D8C19DB}" type="slidenum">
              <a:rPr lang="en-US" altLang="en-US"/>
              <a:pPr/>
              <a:t>‹#›</a:t>
            </a:fld>
            <a:endParaRPr lang="en-US" altLang="en-US"/>
          </a:p>
        </p:txBody>
      </p:sp>
    </p:spTree>
    <p:extLst>
      <p:ext uri="{BB962C8B-B14F-4D97-AF65-F5344CB8AC3E}">
        <p14:creationId xmlns:p14="http://schemas.microsoft.com/office/powerpoint/2010/main" val="181361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6A22DC2-51BA-4CB3-899A-08CD13ED54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46A51A-0261-4361-9400-12586F9EFC1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E1C089-391F-4897-A227-F615A46BE0F7}"/>
              </a:ext>
            </a:extLst>
          </p:cNvPr>
          <p:cNvSpPr>
            <a:spLocks noGrp="1" noChangeArrowheads="1"/>
          </p:cNvSpPr>
          <p:nvPr>
            <p:ph type="sldNum" sz="quarter" idx="12"/>
          </p:nvPr>
        </p:nvSpPr>
        <p:spPr>
          <a:ln/>
        </p:spPr>
        <p:txBody>
          <a:bodyPr/>
          <a:lstStyle>
            <a:lvl1pPr>
              <a:defRPr/>
            </a:lvl1pPr>
          </a:lstStyle>
          <a:p>
            <a:fld id="{ABFF8997-2C61-4308-BC0B-07A307FF1579}" type="slidenum">
              <a:rPr lang="en-US" altLang="en-US"/>
              <a:pPr/>
              <a:t>‹#›</a:t>
            </a:fld>
            <a:endParaRPr lang="en-US" altLang="en-US"/>
          </a:p>
        </p:txBody>
      </p:sp>
    </p:spTree>
    <p:extLst>
      <p:ext uri="{BB962C8B-B14F-4D97-AF65-F5344CB8AC3E}">
        <p14:creationId xmlns:p14="http://schemas.microsoft.com/office/powerpoint/2010/main" val="408141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AAD0126-E555-4DC8-BA9C-BB9DCFAF62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7E8395-029A-4D7A-95E4-594CCEEF65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2435CE2-B387-423D-B79B-2C3DD064A391}"/>
              </a:ext>
            </a:extLst>
          </p:cNvPr>
          <p:cNvSpPr>
            <a:spLocks noGrp="1" noChangeArrowheads="1"/>
          </p:cNvSpPr>
          <p:nvPr>
            <p:ph type="sldNum" sz="quarter" idx="12"/>
          </p:nvPr>
        </p:nvSpPr>
        <p:spPr>
          <a:ln/>
        </p:spPr>
        <p:txBody>
          <a:bodyPr/>
          <a:lstStyle>
            <a:lvl1pPr>
              <a:defRPr/>
            </a:lvl1pPr>
          </a:lstStyle>
          <a:p>
            <a:fld id="{9A95601C-6ED4-4577-9FD9-1DC393C9727D}" type="slidenum">
              <a:rPr lang="en-US" altLang="en-US"/>
              <a:pPr/>
              <a:t>‹#›</a:t>
            </a:fld>
            <a:endParaRPr lang="en-US" altLang="en-US"/>
          </a:p>
        </p:txBody>
      </p:sp>
    </p:spTree>
    <p:extLst>
      <p:ext uri="{BB962C8B-B14F-4D97-AF65-F5344CB8AC3E}">
        <p14:creationId xmlns:p14="http://schemas.microsoft.com/office/powerpoint/2010/main" val="5584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350D04B-2391-4AC7-A2D5-4E5F2F4DD79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967FF43-3C22-429D-8B8C-D69724D65C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3D13EA9-3EEA-4493-BEE8-31BDC9640EB9}"/>
              </a:ext>
            </a:extLst>
          </p:cNvPr>
          <p:cNvSpPr>
            <a:spLocks noGrp="1" noChangeArrowheads="1"/>
          </p:cNvSpPr>
          <p:nvPr>
            <p:ph type="sldNum" sz="quarter" idx="12"/>
          </p:nvPr>
        </p:nvSpPr>
        <p:spPr>
          <a:ln/>
        </p:spPr>
        <p:txBody>
          <a:bodyPr/>
          <a:lstStyle>
            <a:lvl1pPr>
              <a:defRPr/>
            </a:lvl1pPr>
          </a:lstStyle>
          <a:p>
            <a:fld id="{FD202BC5-C1C8-410B-A662-6B1F563199F8}" type="slidenum">
              <a:rPr lang="en-US" altLang="en-US"/>
              <a:pPr/>
              <a:t>‹#›</a:t>
            </a:fld>
            <a:endParaRPr lang="en-US" altLang="en-US"/>
          </a:p>
        </p:txBody>
      </p:sp>
    </p:spTree>
    <p:extLst>
      <p:ext uri="{BB962C8B-B14F-4D97-AF65-F5344CB8AC3E}">
        <p14:creationId xmlns:p14="http://schemas.microsoft.com/office/powerpoint/2010/main" val="348894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59ADC18-24B1-43A4-BDF0-3B5DE2EA8FE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1D4D6E3-ECAD-4F37-9C0A-D8A5B48D8C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6A8F3EC-4ED7-4B25-A1D4-D7C5E10D2610}"/>
              </a:ext>
            </a:extLst>
          </p:cNvPr>
          <p:cNvSpPr>
            <a:spLocks noGrp="1" noChangeArrowheads="1"/>
          </p:cNvSpPr>
          <p:nvPr>
            <p:ph type="sldNum" sz="quarter" idx="12"/>
          </p:nvPr>
        </p:nvSpPr>
        <p:spPr>
          <a:ln/>
        </p:spPr>
        <p:txBody>
          <a:bodyPr/>
          <a:lstStyle>
            <a:lvl1pPr>
              <a:defRPr/>
            </a:lvl1pPr>
          </a:lstStyle>
          <a:p>
            <a:fld id="{443E9202-AEB4-429B-A50E-42A602DFC54B}" type="slidenum">
              <a:rPr lang="en-US" altLang="en-US"/>
              <a:pPr/>
              <a:t>‹#›</a:t>
            </a:fld>
            <a:endParaRPr lang="en-US" altLang="en-US"/>
          </a:p>
        </p:txBody>
      </p:sp>
    </p:spTree>
    <p:extLst>
      <p:ext uri="{BB962C8B-B14F-4D97-AF65-F5344CB8AC3E}">
        <p14:creationId xmlns:p14="http://schemas.microsoft.com/office/powerpoint/2010/main" val="167971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9541EFE-7A5D-4E0E-AFE0-7B5EE1FC467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351D430-0CBE-4B06-8E0F-9BEC956B4A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9DF271B-7335-40CF-8E7C-21684B84719F}"/>
              </a:ext>
            </a:extLst>
          </p:cNvPr>
          <p:cNvSpPr>
            <a:spLocks noGrp="1" noChangeArrowheads="1"/>
          </p:cNvSpPr>
          <p:nvPr>
            <p:ph type="sldNum" sz="quarter" idx="12"/>
          </p:nvPr>
        </p:nvSpPr>
        <p:spPr>
          <a:ln/>
        </p:spPr>
        <p:txBody>
          <a:bodyPr/>
          <a:lstStyle>
            <a:lvl1pPr>
              <a:defRPr/>
            </a:lvl1pPr>
          </a:lstStyle>
          <a:p>
            <a:fld id="{E88B6965-0886-441C-8EDB-711ABD58303C}" type="slidenum">
              <a:rPr lang="en-US" altLang="en-US"/>
              <a:pPr/>
              <a:t>‹#›</a:t>
            </a:fld>
            <a:endParaRPr lang="en-US" altLang="en-US"/>
          </a:p>
        </p:txBody>
      </p:sp>
    </p:spTree>
    <p:extLst>
      <p:ext uri="{BB962C8B-B14F-4D97-AF65-F5344CB8AC3E}">
        <p14:creationId xmlns:p14="http://schemas.microsoft.com/office/powerpoint/2010/main" val="409192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76B2DD2-6401-4B91-AEC4-F9642C8D555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F4934E0-A6AC-4242-832A-3BDBD07732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6640A5A-E1CA-4675-88D1-C462F88225F1}"/>
              </a:ext>
            </a:extLst>
          </p:cNvPr>
          <p:cNvSpPr>
            <a:spLocks noGrp="1" noChangeArrowheads="1"/>
          </p:cNvSpPr>
          <p:nvPr>
            <p:ph type="sldNum" sz="quarter" idx="12"/>
          </p:nvPr>
        </p:nvSpPr>
        <p:spPr>
          <a:ln/>
        </p:spPr>
        <p:txBody>
          <a:bodyPr/>
          <a:lstStyle>
            <a:lvl1pPr>
              <a:defRPr/>
            </a:lvl1pPr>
          </a:lstStyle>
          <a:p>
            <a:fld id="{D269E0C8-AB56-484A-ADFC-8122EB7D1640}" type="slidenum">
              <a:rPr lang="en-US" altLang="en-US"/>
              <a:pPr/>
              <a:t>‹#›</a:t>
            </a:fld>
            <a:endParaRPr lang="en-US" altLang="en-US"/>
          </a:p>
        </p:txBody>
      </p:sp>
    </p:spTree>
    <p:extLst>
      <p:ext uri="{BB962C8B-B14F-4D97-AF65-F5344CB8AC3E}">
        <p14:creationId xmlns:p14="http://schemas.microsoft.com/office/powerpoint/2010/main" val="41794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679ED1D-B0B0-4B95-ACD8-91D2147687B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1052A1C-3CCA-4C66-9719-2ABCE3F02B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3898B1-1BC1-44EB-9B3F-CDFA5680A92B}"/>
              </a:ext>
            </a:extLst>
          </p:cNvPr>
          <p:cNvSpPr>
            <a:spLocks noGrp="1" noChangeArrowheads="1"/>
          </p:cNvSpPr>
          <p:nvPr>
            <p:ph type="sldNum" sz="quarter" idx="12"/>
          </p:nvPr>
        </p:nvSpPr>
        <p:spPr>
          <a:ln/>
        </p:spPr>
        <p:txBody>
          <a:bodyPr/>
          <a:lstStyle>
            <a:lvl1pPr>
              <a:defRPr/>
            </a:lvl1pPr>
          </a:lstStyle>
          <a:p>
            <a:fld id="{4E3A2879-E02E-4F1C-98B4-3A3609093BDB}" type="slidenum">
              <a:rPr lang="en-US" altLang="en-US"/>
              <a:pPr/>
              <a:t>‹#›</a:t>
            </a:fld>
            <a:endParaRPr lang="en-US" altLang="en-US"/>
          </a:p>
        </p:txBody>
      </p:sp>
    </p:spTree>
    <p:extLst>
      <p:ext uri="{BB962C8B-B14F-4D97-AF65-F5344CB8AC3E}">
        <p14:creationId xmlns:p14="http://schemas.microsoft.com/office/powerpoint/2010/main" val="50791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7A8612-B88A-4546-9971-E3A2D97E437C}"/>
              </a:ext>
            </a:extLst>
          </p:cNvPr>
          <p:cNvSpPr>
            <a:spLocks noGrp="1" noChangeArrowheads="1"/>
          </p:cNvSpPr>
          <p:nvPr>
            <p:ph type="title"/>
          </p:nvPr>
        </p:nvSpPr>
        <p:spPr bwMode="auto">
          <a:xfrm>
            <a:off x="762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3742F24-0E58-45D4-85CF-020145777C5B}"/>
              </a:ext>
            </a:extLst>
          </p:cNvPr>
          <p:cNvSpPr>
            <a:spLocks noGrp="1" noChangeArrowheads="1"/>
          </p:cNvSpPr>
          <p:nvPr>
            <p:ph type="body" idx="1"/>
          </p:nvPr>
        </p:nvSpPr>
        <p:spPr bwMode="auto">
          <a:xfrm>
            <a:off x="762000" y="14478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0836" name="Rectangle 4">
            <a:extLst>
              <a:ext uri="{FF2B5EF4-FFF2-40B4-BE49-F238E27FC236}">
                <a16:creationId xmlns:a16="http://schemas.microsoft.com/office/drawing/2014/main" id="{696C81A7-4338-496D-8FA2-B12B2976AEC0}"/>
              </a:ext>
            </a:extLst>
          </p:cNvPr>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US"/>
          </a:p>
        </p:txBody>
      </p:sp>
      <p:sp>
        <p:nvSpPr>
          <p:cNvPr id="120837" name="Rectangle 5">
            <a:extLst>
              <a:ext uri="{FF2B5EF4-FFF2-40B4-BE49-F238E27FC236}">
                <a16:creationId xmlns:a16="http://schemas.microsoft.com/office/drawing/2014/main" id="{8DEF799A-0F37-46FA-BA61-45D05BD80135}"/>
              </a:ext>
            </a:extLst>
          </p:cNvPr>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US"/>
          </a:p>
        </p:txBody>
      </p:sp>
      <p:sp>
        <p:nvSpPr>
          <p:cNvPr id="120838" name="Rectangle 6">
            <a:extLst>
              <a:ext uri="{FF2B5EF4-FFF2-40B4-BE49-F238E27FC236}">
                <a16:creationId xmlns:a16="http://schemas.microsoft.com/office/drawing/2014/main" id="{C6001A20-0C72-4822-BB8F-4D1398239532}"/>
              </a:ext>
            </a:extLst>
          </p:cNvPr>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46B08A9E-4A52-4C99-8528-1067EC0BC67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6"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Palatino Linotype" pitchFamily="18" charset="0"/>
        </a:defRPr>
      </a:lvl2pPr>
      <a:lvl3pPr algn="l" rtl="0" eaLnBrk="0" fontAlgn="base" hangingPunct="0">
        <a:spcBef>
          <a:spcPct val="0"/>
        </a:spcBef>
        <a:spcAft>
          <a:spcPct val="0"/>
        </a:spcAft>
        <a:defRPr sz="3300">
          <a:solidFill>
            <a:schemeClr val="tx2"/>
          </a:solidFill>
          <a:latin typeface="Palatino Linotype" pitchFamily="18" charset="0"/>
        </a:defRPr>
      </a:lvl3pPr>
      <a:lvl4pPr algn="l" rtl="0" eaLnBrk="0" fontAlgn="base" hangingPunct="0">
        <a:spcBef>
          <a:spcPct val="0"/>
        </a:spcBef>
        <a:spcAft>
          <a:spcPct val="0"/>
        </a:spcAft>
        <a:defRPr sz="3300">
          <a:solidFill>
            <a:schemeClr val="tx2"/>
          </a:solidFill>
          <a:latin typeface="Palatino Linotype" pitchFamily="18" charset="0"/>
        </a:defRPr>
      </a:lvl4pPr>
      <a:lvl5pPr algn="l" rtl="0" eaLnBrk="0" fontAlgn="base" hangingPunct="0">
        <a:spcBef>
          <a:spcPct val="0"/>
        </a:spcBef>
        <a:spcAft>
          <a:spcPct val="0"/>
        </a:spcAft>
        <a:defRPr sz="3300">
          <a:solidFill>
            <a:schemeClr val="tx2"/>
          </a:solidFill>
          <a:latin typeface="Palatino Linotype" pitchFamily="18" charset="0"/>
        </a:defRPr>
      </a:lvl5pPr>
      <a:lvl6pPr marL="457200" algn="l" rtl="0" fontAlgn="base">
        <a:spcBef>
          <a:spcPct val="0"/>
        </a:spcBef>
        <a:spcAft>
          <a:spcPct val="0"/>
        </a:spcAft>
        <a:defRPr sz="3300">
          <a:solidFill>
            <a:schemeClr val="tx2"/>
          </a:solidFill>
          <a:latin typeface="Palatino Linotype" pitchFamily="18" charset="0"/>
        </a:defRPr>
      </a:lvl6pPr>
      <a:lvl7pPr marL="914400" algn="l" rtl="0" fontAlgn="base">
        <a:spcBef>
          <a:spcPct val="0"/>
        </a:spcBef>
        <a:spcAft>
          <a:spcPct val="0"/>
        </a:spcAft>
        <a:defRPr sz="3300">
          <a:solidFill>
            <a:schemeClr val="tx2"/>
          </a:solidFill>
          <a:latin typeface="Palatino Linotype" pitchFamily="18" charset="0"/>
        </a:defRPr>
      </a:lvl7pPr>
      <a:lvl8pPr marL="1371600" algn="l" rtl="0" fontAlgn="base">
        <a:spcBef>
          <a:spcPct val="0"/>
        </a:spcBef>
        <a:spcAft>
          <a:spcPct val="0"/>
        </a:spcAft>
        <a:defRPr sz="3300">
          <a:solidFill>
            <a:schemeClr val="tx2"/>
          </a:solidFill>
          <a:latin typeface="Palatino Linotype" pitchFamily="18" charset="0"/>
        </a:defRPr>
      </a:lvl8pPr>
      <a:lvl9pPr marL="1828800" algn="l" rtl="0" fontAlgn="base">
        <a:spcBef>
          <a:spcPct val="0"/>
        </a:spcBef>
        <a:spcAft>
          <a:spcPct val="0"/>
        </a:spcAft>
        <a:defRPr sz="33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BB3E4AC-B211-4738-8BE3-F789FDBE1702}"/>
              </a:ext>
            </a:extLst>
          </p:cNvPr>
          <p:cNvSpPr>
            <a:spLocks noGrp="1" noChangeArrowheads="1"/>
          </p:cNvSpPr>
          <p:nvPr>
            <p:ph type="ctrTitle"/>
          </p:nvPr>
        </p:nvSpPr>
        <p:spPr/>
        <p:txBody>
          <a:bodyPr/>
          <a:lstStyle/>
          <a:p>
            <a:pPr>
              <a:defRPr/>
            </a:pPr>
            <a:r>
              <a:rPr lang="en-US" sz="4000" b="1" u="wavy" dirty="0"/>
              <a:t>System Design</a:t>
            </a:r>
            <a:br>
              <a:rPr lang="en-US" sz="4000" dirty="0"/>
            </a:br>
            <a:endParaRPr lang="en-US" sz="4000" u="sng" dirty="0"/>
          </a:p>
        </p:txBody>
      </p:sp>
      <p:sp>
        <p:nvSpPr>
          <p:cNvPr id="3075" name="Rectangle 3">
            <a:extLst>
              <a:ext uri="{FF2B5EF4-FFF2-40B4-BE49-F238E27FC236}">
                <a16:creationId xmlns:a16="http://schemas.microsoft.com/office/drawing/2014/main" id="{6F1C000E-1A03-4ECC-A1E5-0EFF39A58F48}"/>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1404C85-2304-4BE7-B0DC-2A7E5F1D3ACF}"/>
              </a:ext>
            </a:extLst>
          </p:cNvPr>
          <p:cNvSpPr>
            <a:spLocks noGrp="1"/>
          </p:cNvSpPr>
          <p:nvPr>
            <p:ph type="title"/>
          </p:nvPr>
        </p:nvSpPr>
        <p:spPr/>
        <p:txBody>
          <a:bodyPr/>
          <a:lstStyle/>
          <a:p>
            <a:r>
              <a:rPr lang="en-US" altLang="en-US" sz="2400">
                <a:solidFill>
                  <a:srgbClr val="00B050"/>
                </a:solidFill>
              </a:rPr>
              <a:t> What are the qualities of "good" class libraries? [Korson-92]</a:t>
            </a:r>
          </a:p>
        </p:txBody>
      </p:sp>
      <p:sp>
        <p:nvSpPr>
          <p:cNvPr id="12291" name="Content Placeholder 2">
            <a:extLst>
              <a:ext uri="{FF2B5EF4-FFF2-40B4-BE49-F238E27FC236}">
                <a16:creationId xmlns:a16="http://schemas.microsoft.com/office/drawing/2014/main" id="{69975A51-C511-47CF-A9D8-5530A5FBBA5F}"/>
              </a:ext>
            </a:extLst>
          </p:cNvPr>
          <p:cNvSpPr>
            <a:spLocks noGrp="1"/>
          </p:cNvSpPr>
          <p:nvPr>
            <p:ph idx="1"/>
          </p:nvPr>
        </p:nvSpPr>
        <p:spPr>
          <a:xfrm>
            <a:off x="685800" y="1219200"/>
            <a:ext cx="7696200" cy="4419600"/>
          </a:xfrm>
        </p:spPr>
        <p:txBody>
          <a:bodyPr/>
          <a:lstStyle/>
          <a:p>
            <a:pPr algn="just"/>
            <a:r>
              <a:rPr lang="en-US" altLang="en-US" sz="2000" b="1" i="1">
                <a:solidFill>
                  <a:srgbClr val="00B050"/>
                </a:solidFill>
                <a:latin typeface="Agency FB" panose="020B0503020202020204" pitchFamily="34" charset="0"/>
                <a:cs typeface="Andalus" pitchFamily="2" charset="0"/>
              </a:rPr>
              <a:t>Coherence:</a:t>
            </a:r>
            <a:r>
              <a:rPr lang="en-US" altLang="en-US" sz="2000" b="1">
                <a:solidFill>
                  <a:srgbClr val="00B050"/>
                </a:solidFill>
                <a:latin typeface="Agency FB" panose="020B0503020202020204" pitchFamily="34" charset="0"/>
                <a:cs typeface="Andalus" pitchFamily="2" charset="0"/>
              </a:rPr>
              <a:t> </a:t>
            </a:r>
            <a:r>
              <a:rPr lang="en-US" altLang="en-US" sz="2000">
                <a:latin typeface="Andalus" pitchFamily="2" charset="0"/>
                <a:cs typeface="Andalus" pitchFamily="2" charset="0"/>
              </a:rPr>
              <a:t>A class library should be </a:t>
            </a:r>
            <a:r>
              <a:rPr lang="en-US" altLang="en-US" sz="2000" b="1">
                <a:solidFill>
                  <a:srgbClr val="FF33CC"/>
                </a:solidFill>
                <a:latin typeface="Andalus" pitchFamily="2" charset="0"/>
                <a:cs typeface="Andalus" pitchFamily="2" charset="0"/>
              </a:rPr>
              <a:t>organized</a:t>
            </a:r>
            <a:r>
              <a:rPr lang="en-US" altLang="en-US" sz="2000">
                <a:latin typeface="Andalus" pitchFamily="2" charset="0"/>
                <a:cs typeface="Andalus" pitchFamily="2" charset="0"/>
              </a:rPr>
              <a:t> about a </a:t>
            </a:r>
            <a:r>
              <a:rPr lang="en-US" altLang="en-US" sz="2000" b="1">
                <a:solidFill>
                  <a:srgbClr val="FF33CC"/>
                </a:solidFill>
                <a:latin typeface="Andalus" pitchFamily="2" charset="0"/>
                <a:cs typeface="Andalus" pitchFamily="2" charset="0"/>
              </a:rPr>
              <a:t>few.</a:t>
            </a:r>
          </a:p>
          <a:p>
            <a:pPr algn="just"/>
            <a:r>
              <a:rPr lang="en-US" altLang="en-US" sz="2000" b="1" i="1">
                <a:solidFill>
                  <a:srgbClr val="00B050"/>
                </a:solidFill>
                <a:latin typeface="Agency FB" panose="020B0503020202020204" pitchFamily="34" charset="0"/>
                <a:cs typeface="Andalus" pitchFamily="2" charset="0"/>
              </a:rPr>
              <a:t>Completeness:</a:t>
            </a:r>
            <a:r>
              <a:rPr lang="en-US" altLang="en-US" sz="2000">
                <a:latin typeface="Andalus" pitchFamily="2" charset="0"/>
                <a:cs typeface="Andalus" pitchFamily="2" charset="0"/>
              </a:rPr>
              <a:t> A class library should provide </a:t>
            </a:r>
            <a:r>
              <a:rPr lang="en-US" altLang="en-US" sz="2000" b="1">
                <a:solidFill>
                  <a:srgbClr val="FF33CC"/>
                </a:solidFill>
                <a:latin typeface="Andalus" pitchFamily="2" charset="0"/>
                <a:cs typeface="Andalus" pitchFamily="2" charset="0"/>
              </a:rPr>
              <a:t>complete behavior.</a:t>
            </a:r>
          </a:p>
          <a:p>
            <a:pPr algn="just"/>
            <a:r>
              <a:rPr lang="en-US" altLang="en-US" sz="2000" b="1" i="1">
                <a:solidFill>
                  <a:srgbClr val="00B050"/>
                </a:solidFill>
                <a:latin typeface="Agency FB" panose="020B0503020202020204" pitchFamily="34" charset="0"/>
                <a:cs typeface="Andalus" pitchFamily="2" charset="0"/>
              </a:rPr>
              <a:t>Consistency: </a:t>
            </a:r>
            <a:r>
              <a:rPr lang="en-US" altLang="en-US" sz="2000" b="1">
                <a:solidFill>
                  <a:srgbClr val="FF33CC"/>
                </a:solidFill>
                <a:latin typeface="Andalus" pitchFamily="2" charset="0"/>
                <a:cs typeface="Andalus" pitchFamily="2" charset="0"/>
              </a:rPr>
              <a:t>Polymorphic operations </a:t>
            </a:r>
            <a:r>
              <a:rPr lang="en-US" altLang="en-US" sz="2000">
                <a:latin typeface="Andalus" pitchFamily="2" charset="0"/>
                <a:cs typeface="Andalus" pitchFamily="2" charset="0"/>
              </a:rPr>
              <a:t>should have </a:t>
            </a:r>
            <a:r>
              <a:rPr lang="en-US" altLang="en-US" sz="2000" b="1">
                <a:solidFill>
                  <a:srgbClr val="FF33CC"/>
                </a:solidFill>
                <a:latin typeface="Andalus" pitchFamily="2" charset="0"/>
                <a:cs typeface="Andalus" pitchFamily="2" charset="0"/>
              </a:rPr>
              <a:t>consistent names and signatures across classes.</a:t>
            </a:r>
          </a:p>
          <a:p>
            <a:pPr algn="just"/>
            <a:r>
              <a:rPr lang="en-US" altLang="en-US" sz="2000" b="1" i="1">
                <a:solidFill>
                  <a:srgbClr val="00B050"/>
                </a:solidFill>
                <a:latin typeface="Agency FB" panose="020B0503020202020204" pitchFamily="34" charset="0"/>
                <a:cs typeface="Andalus" pitchFamily="2" charset="0"/>
              </a:rPr>
              <a:t>Efficiency: </a:t>
            </a:r>
            <a:r>
              <a:rPr lang="en-US" altLang="en-US" sz="2000">
                <a:latin typeface="Andalus" pitchFamily="2" charset="0"/>
                <a:cs typeface="Andalus" pitchFamily="2" charset="0"/>
              </a:rPr>
              <a:t>A library should provide </a:t>
            </a:r>
            <a:r>
              <a:rPr lang="en-US" altLang="en-US" sz="2000" b="1">
                <a:solidFill>
                  <a:srgbClr val="FF33CC"/>
                </a:solidFill>
                <a:latin typeface="Andalus" pitchFamily="2" charset="0"/>
                <a:cs typeface="Andalus" pitchFamily="2" charset="0"/>
              </a:rPr>
              <a:t>alternative implementations of algorithms</a:t>
            </a:r>
            <a:r>
              <a:rPr lang="en-US" altLang="en-US" sz="2000">
                <a:latin typeface="Andalus" pitchFamily="2" charset="0"/>
                <a:cs typeface="Andalus" pitchFamily="2" charset="0"/>
              </a:rPr>
              <a:t> (such as various sort algorithms) that </a:t>
            </a:r>
            <a:r>
              <a:rPr lang="en-US" altLang="en-US" sz="2000" b="1">
                <a:solidFill>
                  <a:srgbClr val="FF33CC"/>
                </a:solidFill>
                <a:latin typeface="Andalus" pitchFamily="2" charset="0"/>
                <a:cs typeface="Andalus" pitchFamily="2" charset="0"/>
              </a:rPr>
              <a:t>trade time and space.</a:t>
            </a:r>
          </a:p>
          <a:p>
            <a:pPr algn="just"/>
            <a:r>
              <a:rPr lang="en-US" altLang="en-US" sz="2000" b="1" i="1">
                <a:solidFill>
                  <a:srgbClr val="00B050"/>
                </a:solidFill>
                <a:latin typeface="Agency FB" panose="020B0503020202020204" pitchFamily="34" charset="0"/>
                <a:cs typeface="Andalus" pitchFamily="2" charset="0"/>
              </a:rPr>
              <a:t>Extensibility: </a:t>
            </a:r>
            <a:r>
              <a:rPr lang="en-US" altLang="en-US" sz="2000">
                <a:latin typeface="Andalus" pitchFamily="2" charset="0"/>
                <a:cs typeface="Andalus" pitchFamily="2" charset="0"/>
              </a:rPr>
              <a:t>The </a:t>
            </a:r>
            <a:r>
              <a:rPr lang="en-US" altLang="en-US" sz="2000" b="1">
                <a:solidFill>
                  <a:srgbClr val="FF33CC"/>
                </a:solidFill>
                <a:latin typeface="Andalus" pitchFamily="2" charset="0"/>
                <a:cs typeface="Andalus" pitchFamily="2" charset="0"/>
              </a:rPr>
              <a:t>user should be able to define subclasses </a:t>
            </a:r>
            <a:r>
              <a:rPr lang="en-US" altLang="en-US" sz="2000">
                <a:latin typeface="Andalus" pitchFamily="2" charset="0"/>
                <a:cs typeface="Andalus" pitchFamily="2" charset="0"/>
              </a:rPr>
              <a:t>for library classes.</a:t>
            </a:r>
          </a:p>
          <a:p>
            <a:pPr>
              <a:buFont typeface="Wingdings" panose="05000000000000000000" pitchFamily="2" charset="2"/>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55C8098-C605-4AFC-AFB4-36B42ABB1705}"/>
              </a:ext>
            </a:extLst>
          </p:cNvPr>
          <p:cNvSpPr>
            <a:spLocks noGrp="1"/>
          </p:cNvSpPr>
          <p:nvPr>
            <p:ph type="title"/>
          </p:nvPr>
        </p:nvSpPr>
        <p:spPr/>
        <p:txBody>
          <a:bodyPr/>
          <a:lstStyle/>
          <a:p>
            <a:r>
              <a:rPr lang="en-US" altLang="en-US" i="1">
                <a:solidFill>
                  <a:srgbClr val="00B050"/>
                </a:solidFill>
                <a:latin typeface="Agency FB" panose="020B0503020202020204" pitchFamily="34" charset="0"/>
              </a:rPr>
              <a:t>Frameworks:</a:t>
            </a:r>
            <a:endParaRPr lang="en-US" altLang="en-US"/>
          </a:p>
        </p:txBody>
      </p:sp>
      <p:sp>
        <p:nvSpPr>
          <p:cNvPr id="13315" name="Content Placeholder 2">
            <a:extLst>
              <a:ext uri="{FF2B5EF4-FFF2-40B4-BE49-F238E27FC236}">
                <a16:creationId xmlns:a16="http://schemas.microsoft.com/office/drawing/2014/main" id="{6071E925-7480-4B87-B9B9-36BB2366A752}"/>
              </a:ext>
            </a:extLst>
          </p:cNvPr>
          <p:cNvSpPr>
            <a:spLocks noGrp="1"/>
          </p:cNvSpPr>
          <p:nvPr>
            <p:ph idx="1"/>
          </p:nvPr>
        </p:nvSpPr>
        <p:spPr>
          <a:xfrm>
            <a:off x="685800" y="1066800"/>
            <a:ext cx="7696200" cy="5334000"/>
          </a:xfrm>
        </p:spPr>
        <p:txBody>
          <a:bodyPr/>
          <a:lstStyle/>
          <a:p>
            <a:pPr algn="just"/>
            <a:r>
              <a:rPr lang="en-US" altLang="en-US" sz="2400">
                <a:latin typeface="Berlin Sans FB" panose="020E0602020502020306" pitchFamily="34" charset="0"/>
              </a:rPr>
              <a:t>[Johnson-88]: </a:t>
            </a:r>
            <a:r>
              <a:rPr lang="en-US" altLang="en-US" sz="2400">
                <a:solidFill>
                  <a:srgbClr val="C00000"/>
                </a:solidFill>
                <a:latin typeface="Berlin Sans FB" panose="020E0602020502020306" pitchFamily="34" charset="0"/>
              </a:rPr>
              <a:t>S</a:t>
            </a:r>
            <a:r>
              <a:rPr lang="en-US" altLang="en-US" sz="2400" u="sng">
                <a:solidFill>
                  <a:srgbClr val="C00000"/>
                </a:solidFill>
                <a:latin typeface="Berlin Sans FB" panose="020E0602020502020306" pitchFamily="34" charset="0"/>
              </a:rPr>
              <a:t>keletal structure of a program</a:t>
            </a:r>
            <a:r>
              <a:rPr lang="en-US" altLang="en-US" sz="2400">
                <a:solidFill>
                  <a:srgbClr val="C00000"/>
                </a:solidFill>
                <a:latin typeface="Berlin Sans FB" panose="020E0602020502020306" pitchFamily="34" charset="0"/>
              </a:rPr>
              <a:t> </a:t>
            </a:r>
            <a:r>
              <a:rPr lang="en-US" altLang="en-US" sz="2400">
                <a:latin typeface="Berlin Sans FB" panose="020E0602020502020306" pitchFamily="34" charset="0"/>
              </a:rPr>
              <a:t>that must be </a:t>
            </a:r>
            <a:r>
              <a:rPr lang="en-US" altLang="en-US" sz="2400" u="sng">
                <a:solidFill>
                  <a:srgbClr val="FF33CC"/>
                </a:solidFill>
                <a:latin typeface="Berlin Sans FB" panose="020E0602020502020306" pitchFamily="34" charset="0"/>
              </a:rPr>
              <a:t>elaborated</a:t>
            </a:r>
            <a:r>
              <a:rPr lang="en-US" altLang="en-US" sz="2400">
                <a:latin typeface="Berlin Sans FB" panose="020E0602020502020306" pitchFamily="34" charset="0"/>
              </a:rPr>
              <a:t> </a:t>
            </a:r>
            <a:r>
              <a:rPr lang="en-US" altLang="en-US" sz="2400">
                <a:solidFill>
                  <a:srgbClr val="0000FF"/>
                </a:solidFill>
                <a:latin typeface="Berlin Sans FB" panose="020E0602020502020306" pitchFamily="34" charset="0"/>
              </a:rPr>
              <a:t>to build a complete application</a:t>
            </a:r>
            <a:r>
              <a:rPr lang="en-US" altLang="en-US" sz="2400">
                <a:latin typeface="Berlin Sans FB" panose="020E0602020502020306" pitchFamily="34" charset="0"/>
              </a:rPr>
              <a:t>. This elaboration often consists of </a:t>
            </a:r>
            <a:r>
              <a:rPr lang="en-US" altLang="en-US" sz="2400" u="sng">
                <a:solidFill>
                  <a:srgbClr val="FF33CC"/>
                </a:solidFill>
                <a:latin typeface="Berlin Sans FB" panose="020E0602020502020306" pitchFamily="34" charset="0"/>
              </a:rPr>
              <a:t>specializing abstract classes </a:t>
            </a:r>
            <a:r>
              <a:rPr lang="en-US" altLang="en-US" sz="2400">
                <a:latin typeface="Berlin Sans FB" panose="020E0602020502020306" pitchFamily="34" charset="0"/>
              </a:rPr>
              <a:t>with behavior </a:t>
            </a:r>
            <a:r>
              <a:rPr lang="en-US" altLang="en-US" sz="2400" u="sng">
                <a:solidFill>
                  <a:srgbClr val="FF33CC"/>
                </a:solidFill>
                <a:latin typeface="Berlin Sans FB" panose="020E0602020502020306" pitchFamily="34" charset="0"/>
              </a:rPr>
              <a:t>specific </a:t>
            </a:r>
            <a:r>
              <a:rPr lang="en-US" altLang="en-US" sz="2400">
                <a:latin typeface="Berlin Sans FB" panose="020E0602020502020306" pitchFamily="34" charset="0"/>
              </a:rPr>
              <a:t>to an </a:t>
            </a:r>
            <a:r>
              <a:rPr lang="en-US" altLang="en-US" sz="2400" u="sng">
                <a:solidFill>
                  <a:srgbClr val="FF33CC"/>
                </a:solidFill>
                <a:latin typeface="Berlin Sans FB" panose="020E0602020502020306" pitchFamily="34" charset="0"/>
              </a:rPr>
              <a:t>individual application</a:t>
            </a:r>
            <a:r>
              <a:rPr lang="en-US" altLang="en-US" sz="2400">
                <a:latin typeface="Berlin Sans FB" panose="020E0602020502020306" pitchFamily="34" charset="0"/>
              </a:rPr>
              <a:t>. </a:t>
            </a:r>
          </a:p>
          <a:p>
            <a:pPr algn="just"/>
            <a:r>
              <a:rPr lang="en-US" altLang="en-US" sz="2400">
                <a:latin typeface="Berlin Sans FB" panose="020E0602020502020306" pitchFamily="34" charset="0"/>
              </a:rPr>
              <a:t>A </a:t>
            </a:r>
            <a:r>
              <a:rPr lang="en-US" altLang="en-US" sz="2400">
                <a:solidFill>
                  <a:srgbClr val="0000FF"/>
                </a:solidFill>
                <a:latin typeface="Berlin Sans FB" panose="020E0602020502020306" pitchFamily="34" charset="0"/>
              </a:rPr>
              <a:t>class library </a:t>
            </a:r>
            <a:r>
              <a:rPr lang="en-US" altLang="en-US" sz="2400">
                <a:latin typeface="Berlin Sans FB" panose="020E0602020502020306" pitchFamily="34" charset="0"/>
              </a:rPr>
              <a:t>may accompany a </a:t>
            </a:r>
            <a:r>
              <a:rPr lang="en-US" altLang="en-US" sz="2400">
                <a:solidFill>
                  <a:srgbClr val="00B050"/>
                </a:solidFill>
                <a:latin typeface="Berlin Sans FB" panose="020E0602020502020306" pitchFamily="34" charset="0"/>
              </a:rPr>
              <a:t>framework, </a:t>
            </a:r>
            <a:r>
              <a:rPr lang="en-US" altLang="en-US" sz="2400">
                <a:latin typeface="Berlin Sans FB" panose="020E0602020502020306" pitchFamily="34" charset="0"/>
              </a:rPr>
              <a:t>so that the user can perform much of the </a:t>
            </a:r>
            <a:r>
              <a:rPr lang="en-US" altLang="en-US" sz="2400" u="sng">
                <a:solidFill>
                  <a:srgbClr val="FF33CC"/>
                </a:solidFill>
                <a:latin typeface="Berlin Sans FB" panose="020E0602020502020306" pitchFamily="34" charset="0"/>
              </a:rPr>
              <a:t>specialization</a:t>
            </a:r>
            <a:r>
              <a:rPr lang="en-US" altLang="en-US" sz="2400">
                <a:latin typeface="Berlin Sans FB" panose="020E0602020502020306" pitchFamily="34" charset="0"/>
              </a:rPr>
              <a:t> by choosing the </a:t>
            </a:r>
            <a:r>
              <a:rPr lang="en-US" altLang="en-US" sz="2400">
                <a:solidFill>
                  <a:srgbClr val="00B050"/>
                </a:solidFill>
                <a:latin typeface="Berlin Sans FB" panose="020E0602020502020306" pitchFamily="34" charset="0"/>
              </a:rPr>
              <a:t>appropriate subclasses </a:t>
            </a:r>
            <a:r>
              <a:rPr lang="en-US" altLang="en-US" sz="2400">
                <a:latin typeface="Berlin Sans FB" panose="020E0602020502020306" pitchFamily="34" charset="0"/>
              </a:rPr>
              <a:t>rather than programming </a:t>
            </a:r>
            <a:r>
              <a:rPr lang="en-US" altLang="en-US" sz="2400">
                <a:solidFill>
                  <a:srgbClr val="00B050"/>
                </a:solidFill>
                <a:latin typeface="Berlin Sans FB" panose="020E0602020502020306" pitchFamily="34" charset="0"/>
              </a:rPr>
              <a:t>subclass behavior from scratch</a:t>
            </a:r>
            <a:r>
              <a:rPr lang="en-US" altLang="en-US" sz="2400">
                <a:latin typeface="Berlin Sans FB" panose="020E0602020502020306" pitchFamily="34" charset="0"/>
              </a:rPr>
              <a:t>. </a:t>
            </a:r>
          </a:p>
          <a:p>
            <a:pPr algn="just"/>
            <a:r>
              <a:rPr lang="en-US" altLang="en-US" sz="2400">
                <a:latin typeface="Berlin Sans FB" panose="020E0602020502020306" pitchFamily="34" charset="0"/>
              </a:rPr>
              <a:t>Frameworks consist of </a:t>
            </a:r>
            <a:r>
              <a:rPr lang="en-US" altLang="en-US" sz="2400" u="sng">
                <a:solidFill>
                  <a:srgbClr val="00B050"/>
                </a:solidFill>
                <a:latin typeface="Berlin Sans FB" panose="020E0602020502020306" pitchFamily="34" charset="0"/>
              </a:rPr>
              <a:t>more than just the classes involved </a:t>
            </a:r>
            <a:r>
              <a:rPr lang="en-US" altLang="en-US" sz="2400">
                <a:latin typeface="Berlin Sans FB" panose="020E0602020502020306" pitchFamily="34" charset="0"/>
              </a:rPr>
              <a:t>and include </a:t>
            </a:r>
            <a:r>
              <a:rPr lang="en-US" altLang="en-US" sz="2400" i="1">
                <a:solidFill>
                  <a:srgbClr val="0000FF"/>
                </a:solidFill>
                <a:latin typeface="Berlin Sans FB" panose="020E0602020502020306" pitchFamily="34" charset="0"/>
              </a:rPr>
              <a:t>a paradigm for flow of control and shared invariants.</a:t>
            </a:r>
            <a:r>
              <a:rPr lang="en-US" altLang="en-US" sz="2400">
                <a:solidFill>
                  <a:srgbClr val="0000FF"/>
                </a:solidFill>
                <a:latin typeface="Berlin Sans FB" panose="020E0602020502020306" pitchFamily="34" charset="0"/>
              </a:rPr>
              <a:t> </a:t>
            </a:r>
            <a:r>
              <a:rPr lang="en-US" altLang="en-US" sz="2400">
                <a:latin typeface="Berlin Sans FB" panose="020E0602020502020306" pitchFamily="34" charset="0"/>
              </a:rPr>
              <a:t>Frameworks tend to be </a:t>
            </a:r>
            <a:r>
              <a:rPr lang="en-US" altLang="en-US" sz="2400" i="1">
                <a:solidFill>
                  <a:srgbClr val="FF33CC"/>
                </a:solidFill>
                <a:latin typeface="Berlin Sans FB" panose="020E0602020502020306" pitchFamily="34" charset="0"/>
              </a:rPr>
              <a:t>specific to a category of applications</a:t>
            </a:r>
            <a:r>
              <a:rPr lang="en-US" altLang="en-US" sz="2400">
                <a:latin typeface="Berlin Sans FB" panose="020E0602020502020306" pitchFamily="34" charset="0"/>
              </a:rPr>
              <a:t>; framework class libraries are typically </a:t>
            </a:r>
            <a:r>
              <a:rPr lang="en-US" altLang="en-US" sz="2400" i="1">
                <a:solidFill>
                  <a:srgbClr val="FF33CC"/>
                </a:solidFill>
                <a:latin typeface="Berlin Sans FB" panose="020E0602020502020306" pitchFamily="34" charset="0"/>
              </a:rPr>
              <a:t>application specific </a:t>
            </a:r>
            <a:r>
              <a:rPr lang="en-US" altLang="en-US" sz="2400">
                <a:latin typeface="Berlin Sans FB" panose="020E0602020502020306" pitchFamily="34" charset="0"/>
              </a:rPr>
              <a:t>and </a:t>
            </a:r>
            <a:r>
              <a:rPr lang="en-US" altLang="en-US" sz="2400" u="sng">
                <a:solidFill>
                  <a:srgbClr val="FF33CC"/>
                </a:solidFill>
                <a:latin typeface="Berlin Sans FB" panose="020E0602020502020306" pitchFamily="34" charset="0"/>
              </a:rPr>
              <a:t>not suitable for general use.</a:t>
            </a:r>
            <a:endParaRPr lang="en-US" altLang="en-US" sz="2400">
              <a:solidFill>
                <a:srgbClr val="FF33CC"/>
              </a:solidFill>
              <a:latin typeface="Berlin Sans FB" panose="020E0602020502020306" pitchFamily="34" charset="0"/>
            </a:endParaRPr>
          </a:p>
          <a:p>
            <a:pPr algn="just"/>
            <a:endParaRPr lang="en-US" altLang="en-US" sz="2400">
              <a:latin typeface="Berlin Sans FB" panose="020E0602020502020306"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15C8158-A71C-461E-8A07-CE9C22CFCB65}"/>
              </a:ext>
            </a:extLst>
          </p:cNvPr>
          <p:cNvSpPr>
            <a:spLocks noGrp="1"/>
          </p:cNvSpPr>
          <p:nvPr>
            <p:ph type="title"/>
          </p:nvPr>
        </p:nvSpPr>
        <p:spPr/>
        <p:txBody>
          <a:bodyPr/>
          <a:lstStyle/>
          <a:p>
            <a:r>
              <a:rPr lang="en-US" altLang="en-US" i="1">
                <a:solidFill>
                  <a:srgbClr val="00B050"/>
                </a:solidFill>
                <a:latin typeface="Agency FB" panose="020B0503020202020204" pitchFamily="34" charset="0"/>
              </a:rPr>
              <a:t>Patterns</a:t>
            </a:r>
            <a:br>
              <a:rPr lang="en-US" altLang="en-US">
                <a:solidFill>
                  <a:srgbClr val="00B050"/>
                </a:solidFill>
                <a:latin typeface="Agency FB" panose="020B0503020202020204" pitchFamily="34" charset="0"/>
              </a:rPr>
            </a:br>
            <a:endParaRPr lang="en-US" altLang="en-US"/>
          </a:p>
        </p:txBody>
      </p:sp>
      <p:sp>
        <p:nvSpPr>
          <p:cNvPr id="14339" name="Content Placeholder 2">
            <a:extLst>
              <a:ext uri="{FF2B5EF4-FFF2-40B4-BE49-F238E27FC236}">
                <a16:creationId xmlns:a16="http://schemas.microsoft.com/office/drawing/2014/main" id="{A016ED8C-DBA0-49F2-87AB-34046AA32DE9}"/>
              </a:ext>
            </a:extLst>
          </p:cNvPr>
          <p:cNvSpPr>
            <a:spLocks noGrp="1"/>
          </p:cNvSpPr>
          <p:nvPr>
            <p:ph idx="1"/>
          </p:nvPr>
        </p:nvSpPr>
        <p:spPr/>
        <p:txBody>
          <a:bodyPr/>
          <a:lstStyle/>
          <a:p>
            <a:pPr algn="just"/>
            <a:r>
              <a:rPr lang="en-US" altLang="en-US" sz="2400">
                <a:latin typeface="Baskerville Old Face" panose="02020602080505020303" pitchFamily="18" charset="0"/>
              </a:rPr>
              <a:t>A </a:t>
            </a:r>
            <a:r>
              <a:rPr lang="en-US" altLang="en-US" sz="2400" i="1">
                <a:latin typeface="Baskerville Old Face" panose="02020602080505020303" pitchFamily="18" charset="0"/>
              </a:rPr>
              <a:t>pattern </a:t>
            </a:r>
            <a:r>
              <a:rPr lang="en-US" altLang="en-US" sz="2400">
                <a:latin typeface="Baskerville Old Face" panose="02020602080505020303" pitchFamily="18" charset="0"/>
              </a:rPr>
              <a:t>is a </a:t>
            </a:r>
            <a:r>
              <a:rPr lang="en-US" altLang="en-US" sz="2400" b="1" u="sng">
                <a:solidFill>
                  <a:srgbClr val="0000FF"/>
                </a:solidFill>
                <a:latin typeface="Baskerville Old Face" panose="02020602080505020303" pitchFamily="18" charset="0"/>
              </a:rPr>
              <a:t>proven solution to a general problem</a:t>
            </a:r>
            <a:r>
              <a:rPr lang="en-US" altLang="en-US" sz="2400">
                <a:latin typeface="Baskerville Old Face" panose="02020602080505020303" pitchFamily="18" charset="0"/>
              </a:rPr>
              <a:t>. Various patterns target </a:t>
            </a:r>
            <a:r>
              <a:rPr lang="en-US" altLang="en-US" sz="2400" i="1" u="sng">
                <a:solidFill>
                  <a:srgbClr val="0000FF"/>
                </a:solidFill>
                <a:latin typeface="Baskerville Old Face" panose="02020602080505020303" pitchFamily="18" charset="0"/>
              </a:rPr>
              <a:t>different phases</a:t>
            </a:r>
            <a:r>
              <a:rPr lang="en-US" altLang="en-US" sz="2400" i="1">
                <a:solidFill>
                  <a:srgbClr val="0000FF"/>
                </a:solidFill>
                <a:latin typeface="Baskerville Old Face" panose="02020602080505020303" pitchFamily="18" charset="0"/>
              </a:rPr>
              <a:t> </a:t>
            </a:r>
            <a:r>
              <a:rPr lang="en-US" altLang="en-US" sz="2400">
                <a:latin typeface="Baskerville Old Face" panose="02020602080505020303" pitchFamily="18" charset="0"/>
              </a:rPr>
              <a:t>of the </a:t>
            </a:r>
            <a:r>
              <a:rPr lang="en-US" altLang="en-US" sz="2400">
                <a:solidFill>
                  <a:srgbClr val="FF33CC"/>
                </a:solidFill>
                <a:latin typeface="Baskerville Old Face" panose="02020602080505020303" pitchFamily="18" charset="0"/>
              </a:rPr>
              <a:t>software development lifecycle</a:t>
            </a:r>
            <a:r>
              <a:rPr lang="en-US" altLang="en-US" sz="2400">
                <a:latin typeface="Baskerville Old Face" panose="02020602080505020303" pitchFamily="18" charset="0"/>
              </a:rPr>
              <a:t>.</a:t>
            </a:r>
          </a:p>
          <a:p>
            <a:pPr algn="just"/>
            <a:r>
              <a:rPr lang="en-US" altLang="en-US" sz="2400">
                <a:latin typeface="Baskerville Old Face" panose="02020602080505020303" pitchFamily="18" charset="0"/>
              </a:rPr>
              <a:t> There are patterns for </a:t>
            </a:r>
            <a:r>
              <a:rPr lang="en-US" altLang="en-US" sz="2400">
                <a:solidFill>
                  <a:srgbClr val="FF33CC"/>
                </a:solidFill>
                <a:latin typeface="Baskerville Old Face" panose="02020602080505020303" pitchFamily="18" charset="0"/>
              </a:rPr>
              <a:t>analysis, architecture, design, and implementation</a:t>
            </a:r>
            <a:r>
              <a:rPr lang="en-US" altLang="en-US" sz="2400">
                <a:latin typeface="Baskerville Old Face" panose="02020602080505020303" pitchFamily="18" charset="0"/>
              </a:rPr>
              <a:t>.</a:t>
            </a:r>
          </a:p>
          <a:p>
            <a:pPr algn="just"/>
            <a:r>
              <a:rPr lang="en-US" altLang="en-US" sz="2400">
                <a:latin typeface="Baskerville Old Face" panose="02020602080505020303" pitchFamily="18" charset="0"/>
              </a:rPr>
              <a:t> Reuse can be achieved by using existing patterns, rather than reinventing solutions from scratch. A pattern comes with </a:t>
            </a:r>
            <a:r>
              <a:rPr lang="en-US" altLang="en-US" sz="2400" i="1" u="sng">
                <a:solidFill>
                  <a:srgbClr val="0000FF"/>
                </a:solidFill>
                <a:latin typeface="Baskerville Old Face" panose="02020602080505020303" pitchFamily="18" charset="0"/>
              </a:rPr>
              <a:t>guidelines </a:t>
            </a:r>
            <a:r>
              <a:rPr lang="en-US" altLang="en-US" sz="2400">
                <a:latin typeface="Baskerville Old Face" panose="02020602080505020303" pitchFamily="18" charset="0"/>
              </a:rPr>
              <a:t>on when to use it, as well as </a:t>
            </a:r>
            <a:r>
              <a:rPr lang="en-US" altLang="en-US" sz="2400" i="1" u="sng">
                <a:solidFill>
                  <a:srgbClr val="0000FF"/>
                </a:solidFill>
                <a:latin typeface="Baskerville Old Face" panose="02020602080505020303" pitchFamily="18" charset="0"/>
              </a:rPr>
              <a:t>trade-offs </a:t>
            </a:r>
            <a:r>
              <a:rPr lang="en-US" altLang="en-US" sz="2400">
                <a:latin typeface="Baskerville Old Face" panose="02020602080505020303" pitchFamily="18" charset="0"/>
              </a:rPr>
              <a:t>on its use.</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2C3FEF3-190A-4323-9A8F-8D4263B3D3FF}"/>
              </a:ext>
            </a:extLst>
          </p:cNvPr>
          <p:cNvSpPr>
            <a:spLocks noGrp="1"/>
          </p:cNvSpPr>
          <p:nvPr>
            <p:ph type="title"/>
          </p:nvPr>
        </p:nvSpPr>
        <p:spPr/>
        <p:txBody>
          <a:bodyPr/>
          <a:lstStyle/>
          <a:p>
            <a:endParaRPr lang="en-US" altLang="en-US"/>
          </a:p>
        </p:txBody>
      </p:sp>
      <p:sp>
        <p:nvSpPr>
          <p:cNvPr id="15363" name="Content Placeholder 2">
            <a:extLst>
              <a:ext uri="{FF2B5EF4-FFF2-40B4-BE49-F238E27FC236}">
                <a16:creationId xmlns:a16="http://schemas.microsoft.com/office/drawing/2014/main" id="{0CB2C3F2-CA10-4BE1-98D3-51F4C9003BA6}"/>
              </a:ext>
            </a:extLst>
          </p:cNvPr>
          <p:cNvSpPr>
            <a:spLocks noGrp="1"/>
          </p:cNvSpPr>
          <p:nvPr>
            <p:ph idx="1"/>
          </p:nvPr>
        </p:nvSpPr>
        <p:spPr/>
        <p:txBody>
          <a:bodyPr/>
          <a:lstStyle/>
          <a:p>
            <a:pPr algn="ctr">
              <a:buFont typeface="Wingdings" panose="05000000000000000000" pitchFamily="2" charset="2"/>
              <a:buNone/>
            </a:pPr>
            <a:r>
              <a:rPr lang="en-US" altLang="en-US" u="sng"/>
              <a:t>Pattern Vs. Framework</a:t>
            </a:r>
            <a:r>
              <a:rPr lang="en-US" altLang="en-US"/>
              <a:t>: </a:t>
            </a:r>
          </a:p>
          <a:p>
            <a:pPr algn="just"/>
            <a:r>
              <a:rPr lang="en-US" altLang="en-US">
                <a:solidFill>
                  <a:srgbClr val="FF33CC"/>
                </a:solidFill>
              </a:rPr>
              <a:t>A pattern is typically a </a:t>
            </a:r>
            <a:r>
              <a:rPr lang="en-US" altLang="en-US" i="1" u="sng">
                <a:solidFill>
                  <a:srgbClr val="FF33CC"/>
                </a:solidFill>
              </a:rPr>
              <a:t>small number </a:t>
            </a:r>
            <a:r>
              <a:rPr lang="en-US" altLang="en-US">
                <a:solidFill>
                  <a:srgbClr val="FF33CC"/>
                </a:solidFill>
              </a:rPr>
              <a:t>of classes and relationships</a:t>
            </a:r>
            <a:r>
              <a:rPr lang="en-US" altLang="en-US"/>
              <a:t>. </a:t>
            </a:r>
          </a:p>
          <a:p>
            <a:pPr algn="just"/>
            <a:r>
              <a:rPr lang="en-US" altLang="en-US">
                <a:solidFill>
                  <a:srgbClr val="0000FF"/>
                </a:solidFill>
              </a:rPr>
              <a:t>In contrast, a framework is </a:t>
            </a:r>
            <a:r>
              <a:rPr lang="en-US" altLang="en-US" i="1" u="sng">
                <a:solidFill>
                  <a:srgbClr val="0000FF"/>
                </a:solidFill>
              </a:rPr>
              <a:t>much broader in scope</a:t>
            </a:r>
            <a:r>
              <a:rPr lang="en-US" altLang="en-US">
                <a:solidFill>
                  <a:srgbClr val="0000FF"/>
                </a:solidFill>
              </a:rPr>
              <a:t> (typically at least an </a:t>
            </a:r>
            <a:r>
              <a:rPr lang="en-US" altLang="en-US" i="1" u="sng">
                <a:solidFill>
                  <a:srgbClr val="0000FF"/>
                </a:solidFill>
              </a:rPr>
              <a:t>order of magnitude</a:t>
            </a:r>
            <a:r>
              <a:rPr lang="en-US" altLang="en-US">
                <a:solidFill>
                  <a:srgbClr val="0000FF"/>
                </a:solidFill>
              </a:rPr>
              <a:t> larger) and covers an entire subsystem or application.</a:t>
            </a: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6256A40-7E14-426F-925F-9326C49851DB}"/>
              </a:ext>
            </a:extLst>
          </p:cNvPr>
          <p:cNvSpPr>
            <a:spLocks noGrp="1"/>
          </p:cNvSpPr>
          <p:nvPr>
            <p:ph type="title"/>
          </p:nvPr>
        </p:nvSpPr>
        <p:spPr/>
        <p:txBody>
          <a:bodyPr/>
          <a:lstStyle/>
          <a:p>
            <a:r>
              <a:rPr lang="en-US" altLang="en-US" sz="2800">
                <a:solidFill>
                  <a:srgbClr val="0000FF"/>
                </a:solidFill>
                <a:latin typeface="Algerian" panose="04020705040A02060702" pitchFamily="82" charset="0"/>
              </a:rPr>
              <a:t>Organize [breaking]the system into subsystems.</a:t>
            </a:r>
            <a:endParaRPr lang="en-US" altLang="en-US" sz="2800"/>
          </a:p>
        </p:txBody>
      </p:sp>
      <p:sp>
        <p:nvSpPr>
          <p:cNvPr id="3" name="Content Placeholder 2">
            <a:extLst>
              <a:ext uri="{FF2B5EF4-FFF2-40B4-BE49-F238E27FC236}">
                <a16:creationId xmlns:a16="http://schemas.microsoft.com/office/drawing/2014/main" id="{D0966B34-0893-4501-B64C-217C0E94285B}"/>
              </a:ext>
            </a:extLst>
          </p:cNvPr>
          <p:cNvSpPr>
            <a:spLocks noGrp="1"/>
          </p:cNvSpPr>
          <p:nvPr>
            <p:ph idx="1"/>
          </p:nvPr>
        </p:nvSpPr>
        <p:spPr>
          <a:xfrm>
            <a:off x="762000" y="1447800"/>
            <a:ext cx="7696200" cy="5029200"/>
          </a:xfrm>
        </p:spPr>
        <p:txBody>
          <a:bodyPr/>
          <a:lstStyle/>
          <a:p>
            <a:pPr algn="just">
              <a:defRPr/>
            </a:pPr>
            <a:r>
              <a:rPr lang="en-US" sz="2000" dirty="0">
                <a:solidFill>
                  <a:srgbClr val="0000FF"/>
                </a:solidFill>
                <a:latin typeface="Castellar" pitchFamily="18" charset="0"/>
              </a:rPr>
              <a:t>Divide the system into pieces - Each major piece is a </a:t>
            </a:r>
            <a:r>
              <a:rPr lang="en-US" sz="2000" i="1" u="sng" dirty="0">
                <a:solidFill>
                  <a:srgbClr val="0000FF"/>
                </a:solidFill>
                <a:latin typeface="Castellar" pitchFamily="18" charset="0"/>
              </a:rPr>
              <a:t>subsystem</a:t>
            </a:r>
            <a:r>
              <a:rPr lang="en-US" sz="2000" dirty="0">
                <a:solidFill>
                  <a:srgbClr val="0000FF"/>
                </a:solidFill>
                <a:latin typeface="Castellar" pitchFamily="18" charset="0"/>
              </a:rPr>
              <a:t> -  based on some </a:t>
            </a:r>
            <a:r>
              <a:rPr lang="en-US" sz="2000" u="sng" dirty="0">
                <a:solidFill>
                  <a:srgbClr val="0000FF"/>
                </a:solidFill>
                <a:latin typeface="Castellar" pitchFamily="18" charset="0"/>
              </a:rPr>
              <a:t>common theme</a:t>
            </a:r>
            <a:r>
              <a:rPr lang="en-US" sz="2000" dirty="0">
                <a:solidFill>
                  <a:srgbClr val="0000FF"/>
                </a:solidFill>
                <a:latin typeface="Castellar" pitchFamily="18" charset="0"/>
              </a:rPr>
              <a:t>, such as </a:t>
            </a:r>
          </a:p>
          <a:p>
            <a:pPr marL="973138" indent="0" algn="just">
              <a:defRPr/>
            </a:pPr>
            <a:r>
              <a:rPr lang="en-US" sz="2800" dirty="0">
                <a:solidFill>
                  <a:srgbClr val="0000FF"/>
                </a:solidFill>
                <a:latin typeface="Agency FB" pitchFamily="34" charset="0"/>
              </a:rPr>
              <a:t>Similar functionality, </a:t>
            </a:r>
          </a:p>
          <a:p>
            <a:pPr marL="973138" indent="0" algn="just">
              <a:defRPr/>
            </a:pPr>
            <a:r>
              <a:rPr lang="en-US" sz="2800" dirty="0">
                <a:solidFill>
                  <a:srgbClr val="0000FF"/>
                </a:solidFill>
                <a:latin typeface="Agency FB" pitchFamily="34" charset="0"/>
              </a:rPr>
              <a:t>Same physical location, </a:t>
            </a:r>
          </a:p>
          <a:p>
            <a:pPr marL="973138" indent="0" algn="just">
              <a:defRPr/>
            </a:pPr>
            <a:r>
              <a:rPr lang="en-US" sz="2800" dirty="0">
                <a:solidFill>
                  <a:srgbClr val="0000FF"/>
                </a:solidFill>
                <a:latin typeface="Agency FB" pitchFamily="34" charset="0"/>
              </a:rPr>
              <a:t>or Execution on the same kind of hardware. </a:t>
            </a:r>
          </a:p>
          <a:p>
            <a:pPr algn="just">
              <a:defRPr/>
            </a:pPr>
            <a:r>
              <a:rPr lang="en-US" sz="1600" dirty="0">
                <a:solidFill>
                  <a:srgbClr val="C00000"/>
                </a:solidFill>
                <a:latin typeface="Castellar" pitchFamily="18" charset="0"/>
              </a:rPr>
              <a:t>A subsystem is not an object nor a function but </a:t>
            </a:r>
            <a:r>
              <a:rPr lang="en-US" sz="1600" dirty="0">
                <a:solidFill>
                  <a:srgbClr val="FF33CC"/>
                </a:solidFill>
                <a:latin typeface="Castellar" pitchFamily="18" charset="0"/>
              </a:rPr>
              <a:t>a group of classes, associations, operations, events, and constraints that are interrelated and have a </a:t>
            </a:r>
            <a:r>
              <a:rPr lang="en-US" sz="2800" i="1" u="sng" dirty="0">
                <a:solidFill>
                  <a:srgbClr val="C00000"/>
                </a:solidFill>
                <a:latin typeface="Berlin Sans FB" pitchFamily="34" charset="0"/>
              </a:rPr>
              <a:t>well-defined and (hopefully) small interface </a:t>
            </a:r>
            <a:r>
              <a:rPr lang="en-US" sz="1600" dirty="0">
                <a:solidFill>
                  <a:srgbClr val="FF33CC"/>
                </a:solidFill>
                <a:latin typeface="Castellar" pitchFamily="18" charset="0"/>
              </a:rPr>
              <a:t>with other subsystems.</a:t>
            </a:r>
            <a:r>
              <a:rPr lang="en-US" sz="1600" dirty="0">
                <a:solidFill>
                  <a:srgbClr val="C00000"/>
                </a:solidFill>
                <a:latin typeface="Castellar" pitchFamily="18" charset="0"/>
              </a:rPr>
              <a:t> A subsystem is usually identified by the </a:t>
            </a:r>
            <a:r>
              <a:rPr lang="en-US" sz="2800" i="1" u="sng" dirty="0">
                <a:solidFill>
                  <a:srgbClr val="C00000"/>
                </a:solidFill>
                <a:latin typeface="Berlin Sans FB" pitchFamily="34" charset="0"/>
              </a:rPr>
              <a:t>services</a:t>
            </a:r>
            <a:r>
              <a:rPr lang="en-US" sz="1600" dirty="0">
                <a:solidFill>
                  <a:srgbClr val="C00000"/>
                </a:solidFill>
                <a:latin typeface="Castellar" pitchFamily="18" charset="0"/>
              </a:rPr>
              <a:t> it provides. </a:t>
            </a:r>
          </a:p>
          <a:p>
            <a:pPr algn="just">
              <a:buFont typeface="Wingdings" panose="05000000000000000000" pitchFamily="2" charset="2"/>
              <a:buNone/>
              <a:defRPr/>
            </a:pPr>
            <a:endParaRPr lang="en-US" sz="2800" dirty="0">
              <a:solidFill>
                <a:srgbClr val="0000FF"/>
              </a:solidFill>
              <a:latin typeface="Agency FB"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759E9A9-D290-4520-9EFD-9DCADF051765}"/>
              </a:ext>
            </a:extLst>
          </p:cNvPr>
          <p:cNvSpPr>
            <a:spLocks noGrp="1"/>
          </p:cNvSpPr>
          <p:nvPr>
            <p:ph type="title"/>
          </p:nvPr>
        </p:nvSpPr>
        <p:spPr/>
        <p:txBody>
          <a:bodyPr/>
          <a:lstStyle/>
          <a:p>
            <a:r>
              <a:rPr lang="en-US" altLang="en-US" sz="3600" i="1" u="sng">
                <a:solidFill>
                  <a:srgbClr val="C00000"/>
                </a:solidFill>
                <a:latin typeface="Berlin Sans FB" panose="020E0602020502020306" pitchFamily="34" charset="0"/>
              </a:rPr>
              <a:t>Services?</a:t>
            </a:r>
            <a:endParaRPr lang="en-US" altLang="en-US"/>
          </a:p>
        </p:txBody>
      </p:sp>
      <p:sp>
        <p:nvSpPr>
          <p:cNvPr id="17411" name="Content Placeholder 2">
            <a:extLst>
              <a:ext uri="{FF2B5EF4-FFF2-40B4-BE49-F238E27FC236}">
                <a16:creationId xmlns:a16="http://schemas.microsoft.com/office/drawing/2014/main" id="{B0957833-1176-499A-AF26-31B1B32C275F}"/>
              </a:ext>
            </a:extLst>
          </p:cNvPr>
          <p:cNvSpPr>
            <a:spLocks noGrp="1"/>
          </p:cNvSpPr>
          <p:nvPr>
            <p:ph idx="1"/>
          </p:nvPr>
        </p:nvSpPr>
        <p:spPr/>
        <p:txBody>
          <a:bodyPr/>
          <a:lstStyle/>
          <a:p>
            <a:pPr algn="just"/>
            <a:r>
              <a:rPr lang="en-US" altLang="en-US" sz="2400">
                <a:latin typeface="Berlin Sans FB" panose="020E0602020502020306" pitchFamily="34" charset="0"/>
              </a:rPr>
              <a:t>A </a:t>
            </a:r>
            <a:r>
              <a:rPr lang="en-US" altLang="en-US" sz="2400" i="1" u="sng">
                <a:latin typeface="Berlin Sans FB" panose="020E0602020502020306" pitchFamily="34" charset="0"/>
              </a:rPr>
              <a:t>service </a:t>
            </a:r>
            <a:r>
              <a:rPr lang="en-US" altLang="en-US" sz="2400">
                <a:latin typeface="Berlin Sans FB" panose="020E0602020502020306" pitchFamily="34" charset="0"/>
              </a:rPr>
              <a:t>is a </a:t>
            </a:r>
            <a:r>
              <a:rPr lang="en-US" altLang="en-US" sz="2400" i="1" u="sng">
                <a:solidFill>
                  <a:srgbClr val="FF33CC"/>
                </a:solidFill>
                <a:latin typeface="Berlin Sans FB" panose="020E0602020502020306" pitchFamily="34" charset="0"/>
              </a:rPr>
              <a:t>group of related functions</a:t>
            </a:r>
            <a:r>
              <a:rPr lang="en-US" altLang="en-US" sz="2400">
                <a:solidFill>
                  <a:srgbClr val="FF33CC"/>
                </a:solidFill>
                <a:latin typeface="Berlin Sans FB" panose="020E0602020502020306" pitchFamily="34" charset="0"/>
              </a:rPr>
              <a:t> </a:t>
            </a:r>
            <a:r>
              <a:rPr lang="en-US" altLang="en-US" sz="2400">
                <a:latin typeface="Berlin Sans FB" panose="020E0602020502020306" pitchFamily="34" charset="0"/>
              </a:rPr>
              <a:t>that </a:t>
            </a:r>
            <a:r>
              <a:rPr lang="en-US" altLang="en-US" sz="2400" i="1" u="sng">
                <a:solidFill>
                  <a:srgbClr val="FF33CC"/>
                </a:solidFill>
                <a:latin typeface="Berlin Sans FB" panose="020E0602020502020306" pitchFamily="34" charset="0"/>
              </a:rPr>
              <a:t>share some common purpose</a:t>
            </a:r>
            <a:r>
              <a:rPr lang="en-US" altLang="en-US" sz="2400">
                <a:latin typeface="Berlin Sans FB" panose="020E0602020502020306" pitchFamily="34" charset="0"/>
              </a:rPr>
              <a:t>, such as processing I/O, drawing pictures, or performing arithmetic. A subsystem defines a </a:t>
            </a:r>
            <a:r>
              <a:rPr lang="en-US" altLang="en-US" sz="2400" i="1" u="sng">
                <a:solidFill>
                  <a:srgbClr val="FF33CC"/>
                </a:solidFill>
                <a:latin typeface="Berlin Sans FB" panose="020E0602020502020306" pitchFamily="34" charset="0"/>
              </a:rPr>
              <a:t>coherent way </a:t>
            </a:r>
            <a:r>
              <a:rPr lang="en-US" altLang="en-US" sz="2400">
                <a:latin typeface="Berlin Sans FB" panose="020E0602020502020306" pitchFamily="34" charset="0"/>
              </a:rPr>
              <a:t>of looking at part of the problem. </a:t>
            </a:r>
          </a:p>
          <a:p>
            <a:pPr algn="just"/>
            <a:r>
              <a:rPr lang="en-US" altLang="en-US" sz="2400">
                <a:latin typeface="Baskerville Old Face" panose="02020602080505020303" pitchFamily="18" charset="0"/>
              </a:rPr>
              <a:t>E.g. the </a:t>
            </a:r>
            <a:r>
              <a:rPr lang="en-US" altLang="en-US" sz="2400" i="1" u="sng">
                <a:solidFill>
                  <a:srgbClr val="0000FF"/>
                </a:solidFill>
                <a:latin typeface="Berlin Sans FB" panose="020E0602020502020306" pitchFamily="34" charset="0"/>
              </a:rPr>
              <a:t>file system </a:t>
            </a:r>
            <a:r>
              <a:rPr lang="en-US" altLang="en-US" sz="2400">
                <a:latin typeface="Baskerville Old Face" panose="02020602080505020303" pitchFamily="18" charset="0"/>
              </a:rPr>
              <a:t>within an </a:t>
            </a:r>
            <a:r>
              <a:rPr lang="en-US" altLang="en-US" sz="2400" i="1" u="sng">
                <a:solidFill>
                  <a:srgbClr val="0000FF"/>
                </a:solidFill>
                <a:latin typeface="Berlin Sans FB" panose="020E0602020502020306" pitchFamily="34" charset="0"/>
              </a:rPr>
              <a:t>operating system </a:t>
            </a:r>
            <a:r>
              <a:rPr lang="en-US" altLang="en-US" sz="2400">
                <a:latin typeface="Baskerville Old Face" panose="02020602080505020303" pitchFamily="18" charset="0"/>
              </a:rPr>
              <a:t>is a subsystem; it comprises a set of related abstractions that are largely independent of abstractions in other subsystems, such as memory management and process control.</a:t>
            </a: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7B32EB8-21EB-43D3-ABCF-83C562BD83BF}"/>
              </a:ext>
            </a:extLst>
          </p:cNvPr>
          <p:cNvSpPr>
            <a:spLocks noGrp="1"/>
          </p:cNvSpPr>
          <p:nvPr>
            <p:ph type="title"/>
          </p:nvPr>
        </p:nvSpPr>
        <p:spPr/>
        <p:txBody>
          <a:bodyPr/>
          <a:lstStyle/>
          <a:p>
            <a:r>
              <a:rPr lang="en-US" altLang="en-US" sz="2800" u="sng">
                <a:solidFill>
                  <a:srgbClr val="0000FF"/>
                </a:solidFill>
              </a:rPr>
              <a:t>Organizing the decomposition of systems into subsystems:</a:t>
            </a:r>
            <a:r>
              <a:rPr lang="en-US" altLang="en-US" sz="2800">
                <a:solidFill>
                  <a:srgbClr val="0000FF"/>
                </a:solidFill>
              </a:rPr>
              <a:t> </a:t>
            </a:r>
          </a:p>
        </p:txBody>
      </p:sp>
      <p:sp>
        <p:nvSpPr>
          <p:cNvPr id="3" name="Content Placeholder 2">
            <a:extLst>
              <a:ext uri="{FF2B5EF4-FFF2-40B4-BE49-F238E27FC236}">
                <a16:creationId xmlns:a16="http://schemas.microsoft.com/office/drawing/2014/main" id="{CA5A6FA7-9A38-4ED1-8D42-F9E07B3787C0}"/>
              </a:ext>
            </a:extLst>
          </p:cNvPr>
          <p:cNvSpPr>
            <a:spLocks noGrp="1"/>
          </p:cNvSpPr>
          <p:nvPr>
            <p:ph idx="1"/>
          </p:nvPr>
        </p:nvSpPr>
        <p:spPr/>
        <p:txBody>
          <a:bodyPr/>
          <a:lstStyle/>
          <a:p>
            <a:pPr>
              <a:buFont typeface="Wingdings" panose="05000000000000000000" pitchFamily="2" charset="2"/>
              <a:buNone/>
              <a:defRPr/>
            </a:pPr>
            <a:r>
              <a:rPr lang="en-US" dirty="0">
                <a:solidFill>
                  <a:srgbClr val="0000FF"/>
                </a:solidFill>
                <a:latin typeface="Berlin Sans FB" pitchFamily="34" charset="0"/>
              </a:rPr>
              <a:t>As a sequence of </a:t>
            </a:r>
          </a:p>
          <a:p>
            <a:pPr>
              <a:buFont typeface="Wingdings" panose="05000000000000000000" pitchFamily="2" charset="2"/>
              <a:buNone/>
              <a:defRPr/>
            </a:pPr>
            <a:endParaRPr lang="en-US" dirty="0">
              <a:solidFill>
                <a:srgbClr val="0000FF"/>
              </a:solidFill>
              <a:latin typeface="Berlin Sans FB" pitchFamily="34" charset="0"/>
            </a:endParaRPr>
          </a:p>
          <a:p>
            <a:pPr marL="1150938" indent="0">
              <a:defRPr/>
            </a:pPr>
            <a:r>
              <a:rPr lang="en-US" dirty="0">
                <a:solidFill>
                  <a:srgbClr val="FF33CC"/>
                </a:solidFill>
                <a:latin typeface="Berlin Sans FB" pitchFamily="34" charset="0"/>
              </a:rPr>
              <a:t>Horizontal </a:t>
            </a:r>
            <a:r>
              <a:rPr lang="en-US" b="1" i="1" dirty="0">
                <a:solidFill>
                  <a:srgbClr val="FF33CC"/>
                </a:solidFill>
                <a:latin typeface="Berlin Sans FB" pitchFamily="34" charset="0"/>
              </a:rPr>
              <a:t>layers</a:t>
            </a:r>
            <a:r>
              <a:rPr lang="en-US" dirty="0">
                <a:solidFill>
                  <a:srgbClr val="FF33CC"/>
                </a:solidFill>
                <a:latin typeface="Berlin Sans FB" pitchFamily="34" charset="0"/>
              </a:rPr>
              <a:t>         or</a:t>
            </a:r>
          </a:p>
          <a:p>
            <a:pPr marL="1150938" indent="0">
              <a:defRPr/>
            </a:pPr>
            <a:r>
              <a:rPr lang="en-US" dirty="0">
                <a:solidFill>
                  <a:srgbClr val="FF33CC"/>
                </a:solidFill>
                <a:latin typeface="Berlin Sans FB" pitchFamily="34" charset="0"/>
              </a:rPr>
              <a:t>Vertical </a:t>
            </a:r>
            <a:r>
              <a:rPr lang="en-US" b="1" i="1" dirty="0">
                <a:solidFill>
                  <a:srgbClr val="FF33CC"/>
                </a:solidFill>
                <a:latin typeface="Berlin Sans FB" pitchFamily="34" charset="0"/>
              </a:rPr>
              <a:t>partitions</a:t>
            </a:r>
            <a:r>
              <a:rPr lang="en-US" dirty="0">
                <a:solidFill>
                  <a:srgbClr val="FF33CC"/>
                </a:solidFill>
                <a:latin typeface="Berlin Sans FB" pitchFamily="34" charset="0"/>
              </a:rPr>
              <a:t>.</a:t>
            </a:r>
          </a:p>
          <a:p>
            <a:pPr>
              <a:buFont typeface="Wingdings" panose="05000000000000000000" pitchFamily="2" charset="2"/>
              <a:buNone/>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0AC5FBE-2A25-4C45-9855-9FCC8A093046}"/>
              </a:ext>
            </a:extLst>
          </p:cNvPr>
          <p:cNvSpPr>
            <a:spLocks noGrp="1"/>
          </p:cNvSpPr>
          <p:nvPr>
            <p:ph type="title"/>
          </p:nvPr>
        </p:nvSpPr>
        <p:spPr/>
        <p:txBody>
          <a:bodyPr/>
          <a:lstStyle/>
          <a:p>
            <a:r>
              <a:rPr lang="en-US" altLang="en-US">
                <a:solidFill>
                  <a:srgbClr val="FF33CC"/>
                </a:solidFill>
              </a:rPr>
              <a:t>Layers</a:t>
            </a:r>
            <a:br>
              <a:rPr lang="en-US" altLang="en-US">
                <a:solidFill>
                  <a:srgbClr val="FF33CC"/>
                </a:solidFill>
              </a:rPr>
            </a:br>
            <a:endParaRPr lang="en-US" altLang="en-US">
              <a:solidFill>
                <a:srgbClr val="FF33CC"/>
              </a:solidFill>
            </a:endParaRPr>
          </a:p>
        </p:txBody>
      </p:sp>
      <p:sp>
        <p:nvSpPr>
          <p:cNvPr id="19459" name="Content Placeholder 2">
            <a:extLst>
              <a:ext uri="{FF2B5EF4-FFF2-40B4-BE49-F238E27FC236}">
                <a16:creationId xmlns:a16="http://schemas.microsoft.com/office/drawing/2014/main" id="{D93172A2-A27B-4826-AA72-125304999635}"/>
              </a:ext>
            </a:extLst>
          </p:cNvPr>
          <p:cNvSpPr>
            <a:spLocks noGrp="1"/>
          </p:cNvSpPr>
          <p:nvPr>
            <p:ph idx="1"/>
          </p:nvPr>
        </p:nvSpPr>
        <p:spPr>
          <a:xfrm>
            <a:off x="609600" y="762000"/>
            <a:ext cx="7696200" cy="5715000"/>
          </a:xfrm>
        </p:spPr>
        <p:txBody>
          <a:bodyPr/>
          <a:lstStyle/>
          <a:p>
            <a:pPr algn="just"/>
            <a:r>
              <a:rPr lang="en-US" altLang="en-US" sz="2400">
                <a:latin typeface="Berlin Sans FB" panose="020E0602020502020306" pitchFamily="34" charset="0"/>
              </a:rPr>
              <a:t>A </a:t>
            </a:r>
            <a:r>
              <a:rPr lang="en-US" altLang="en-US" sz="2400" i="1">
                <a:latin typeface="Berlin Sans FB" panose="020E0602020502020306" pitchFamily="34" charset="0"/>
              </a:rPr>
              <a:t>layered system </a:t>
            </a:r>
            <a:r>
              <a:rPr lang="en-US" altLang="en-US" sz="2400">
                <a:latin typeface="Berlin Sans FB" panose="020E0602020502020306" pitchFamily="34" charset="0"/>
              </a:rPr>
              <a:t>is an </a:t>
            </a:r>
            <a:r>
              <a:rPr lang="en-US" altLang="en-US" sz="2400" u="sng">
                <a:solidFill>
                  <a:srgbClr val="FF33CC"/>
                </a:solidFill>
                <a:latin typeface="Berlin Sans FB" panose="020E0602020502020306" pitchFamily="34" charset="0"/>
              </a:rPr>
              <a:t>ordered set of virtual worlds</a:t>
            </a:r>
            <a:r>
              <a:rPr lang="en-US" altLang="en-US" sz="2400">
                <a:solidFill>
                  <a:srgbClr val="FF33CC"/>
                </a:solidFill>
                <a:latin typeface="Berlin Sans FB" panose="020E0602020502020306" pitchFamily="34" charset="0"/>
              </a:rPr>
              <a:t> (a set of </a:t>
            </a:r>
            <a:r>
              <a:rPr lang="en-US" altLang="en-US" sz="2400" b="1" i="1" u="sng">
                <a:solidFill>
                  <a:srgbClr val="FF33CC"/>
                </a:solidFill>
                <a:latin typeface="Berlin Sans FB" panose="020E0602020502020306" pitchFamily="34" charset="0"/>
              </a:rPr>
              <a:t>tiers</a:t>
            </a:r>
            <a:r>
              <a:rPr lang="en-US" altLang="en-US" sz="2400" i="1">
                <a:solidFill>
                  <a:srgbClr val="FF33CC"/>
                </a:solidFill>
                <a:latin typeface="Berlin Sans FB" panose="020E0602020502020306" pitchFamily="34" charset="0"/>
              </a:rPr>
              <a:t>)</a:t>
            </a:r>
            <a:r>
              <a:rPr lang="en-US" altLang="en-US" sz="2400" i="1">
                <a:latin typeface="Berlin Sans FB" panose="020E0602020502020306" pitchFamily="34" charset="0"/>
              </a:rPr>
              <a:t>, </a:t>
            </a:r>
            <a:r>
              <a:rPr lang="en-US" altLang="en-US" sz="2400" u="sng">
                <a:solidFill>
                  <a:srgbClr val="FF33CC"/>
                </a:solidFill>
                <a:latin typeface="Berlin Sans FB" panose="020E0602020502020306" pitchFamily="34" charset="0"/>
              </a:rPr>
              <a:t>each built in terms of the ones below it and providing the implementation basis for the ones above it.</a:t>
            </a:r>
            <a:r>
              <a:rPr lang="en-US" altLang="en-US" sz="2400">
                <a:latin typeface="Berlin Sans FB" panose="020E0602020502020306" pitchFamily="34" charset="0"/>
              </a:rPr>
              <a:t> The </a:t>
            </a:r>
            <a:r>
              <a:rPr lang="en-US" altLang="en-US" sz="2400">
                <a:solidFill>
                  <a:srgbClr val="0000FF"/>
                </a:solidFill>
                <a:latin typeface="Berlin Sans FB" panose="020E0602020502020306" pitchFamily="34" charset="0"/>
              </a:rPr>
              <a:t>objects </a:t>
            </a:r>
            <a:r>
              <a:rPr lang="en-US" altLang="en-US" sz="2400">
                <a:latin typeface="Berlin Sans FB" panose="020E0602020502020306" pitchFamily="34" charset="0"/>
              </a:rPr>
              <a:t>in each layer can be </a:t>
            </a:r>
            <a:r>
              <a:rPr lang="en-US" altLang="en-US" sz="2400">
                <a:solidFill>
                  <a:srgbClr val="0000FF"/>
                </a:solidFill>
                <a:latin typeface="Berlin Sans FB" panose="020E0602020502020306" pitchFamily="34" charset="0"/>
              </a:rPr>
              <a:t>independent,</a:t>
            </a:r>
            <a:r>
              <a:rPr lang="en-US" altLang="en-US" sz="2400">
                <a:latin typeface="Berlin Sans FB" panose="020E0602020502020306" pitchFamily="34" charset="0"/>
              </a:rPr>
              <a:t> although there is often some correspondence between objects in different layers. </a:t>
            </a:r>
            <a:r>
              <a:rPr lang="en-US" altLang="en-US" sz="2400">
                <a:solidFill>
                  <a:srgbClr val="0000FF"/>
                </a:solidFill>
                <a:latin typeface="Berlin Sans FB" panose="020E0602020502020306" pitchFamily="34" charset="0"/>
              </a:rPr>
              <a:t>Knowledge is one-way only </a:t>
            </a:r>
            <a:r>
              <a:rPr lang="en-US" altLang="en-US" sz="2400">
                <a:latin typeface="Berlin Sans FB" panose="020E0602020502020306" pitchFamily="34" charset="0"/>
              </a:rPr>
              <a:t>- a subsystem knows about the layers below it, but has no knowledge of the layers above it. A </a:t>
            </a:r>
            <a:r>
              <a:rPr lang="en-US" altLang="en-US" sz="2400">
                <a:solidFill>
                  <a:srgbClr val="0000FF"/>
                </a:solidFill>
                <a:latin typeface="Berlin Sans FB" panose="020E0602020502020306" pitchFamily="34" charset="0"/>
              </a:rPr>
              <a:t>client-server relationship</a:t>
            </a:r>
            <a:r>
              <a:rPr lang="en-US" altLang="en-US" sz="2400">
                <a:latin typeface="Berlin Sans FB" panose="020E0602020502020306" pitchFamily="34" charset="0"/>
              </a:rPr>
              <a:t> exists between upper layers (</a:t>
            </a:r>
            <a:r>
              <a:rPr lang="en-US" altLang="en-US" sz="2400" u="sng">
                <a:solidFill>
                  <a:srgbClr val="FF33CC"/>
                </a:solidFill>
                <a:latin typeface="Berlin Sans FB" panose="020E0602020502020306" pitchFamily="34" charset="0"/>
              </a:rPr>
              <a:t>users of services</a:t>
            </a:r>
            <a:r>
              <a:rPr lang="en-US" altLang="en-US" sz="2400">
                <a:latin typeface="Berlin Sans FB" panose="020E0602020502020306" pitchFamily="34" charset="0"/>
              </a:rPr>
              <a:t>) and lower layers (</a:t>
            </a:r>
            <a:r>
              <a:rPr lang="en-US" altLang="en-US" sz="2400" u="sng">
                <a:solidFill>
                  <a:srgbClr val="FF33CC"/>
                </a:solidFill>
                <a:latin typeface="Berlin Sans FB" panose="020E0602020502020306" pitchFamily="34" charset="0"/>
              </a:rPr>
              <a:t>providers of services</a:t>
            </a:r>
            <a:r>
              <a:rPr lang="en-US" altLang="en-US" sz="2400">
                <a:latin typeface="Berlin Sans FB" panose="020E0602020502020306" pitchFamily="34" charset="0"/>
              </a:rPr>
              <a:t>).</a:t>
            </a:r>
          </a:p>
          <a:p>
            <a:pPr algn="just"/>
            <a:r>
              <a:rPr lang="en-US" altLang="en-US" sz="2000">
                <a:latin typeface="Book Antiqua" panose="02040602050305030304" pitchFamily="18" charset="0"/>
              </a:rPr>
              <a:t>E.g. In an interactive graphics system, windows are made from screen operations, which are implemented using pixel operations, which execute as device I/O operations.</a:t>
            </a:r>
          </a:p>
          <a:p>
            <a:endParaRPr lang="en-US" altLang="en-US">
              <a:latin typeface="Berlin Sans FB" panose="020E0602020502020306"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8A2887C-0A2E-4656-9CDC-C0EA1A4F1D25}"/>
              </a:ext>
            </a:extLst>
          </p:cNvPr>
          <p:cNvSpPr>
            <a:spLocks noGrp="1"/>
          </p:cNvSpPr>
          <p:nvPr>
            <p:ph type="title"/>
          </p:nvPr>
        </p:nvSpPr>
        <p:spPr>
          <a:xfrm>
            <a:off x="762000" y="0"/>
            <a:ext cx="7696200" cy="685800"/>
          </a:xfrm>
        </p:spPr>
        <p:txBody>
          <a:bodyPr/>
          <a:lstStyle/>
          <a:p>
            <a:r>
              <a:rPr lang="en-US" altLang="en-US">
                <a:solidFill>
                  <a:srgbClr val="FF33CC"/>
                </a:solidFill>
              </a:rPr>
              <a:t>Partitions</a:t>
            </a:r>
          </a:p>
        </p:txBody>
      </p:sp>
      <p:sp>
        <p:nvSpPr>
          <p:cNvPr id="20483" name="Content Placeholder 2">
            <a:extLst>
              <a:ext uri="{FF2B5EF4-FFF2-40B4-BE49-F238E27FC236}">
                <a16:creationId xmlns:a16="http://schemas.microsoft.com/office/drawing/2014/main" id="{EFED9328-1BC2-4E05-BEB9-DE9B5ECFC736}"/>
              </a:ext>
            </a:extLst>
          </p:cNvPr>
          <p:cNvSpPr>
            <a:spLocks noGrp="1"/>
          </p:cNvSpPr>
          <p:nvPr>
            <p:ph idx="1"/>
          </p:nvPr>
        </p:nvSpPr>
        <p:spPr/>
        <p:txBody>
          <a:bodyPr/>
          <a:lstStyle/>
          <a:p>
            <a:pPr algn="just"/>
            <a:r>
              <a:rPr lang="en-US" altLang="en-US" sz="2800" i="1">
                <a:latin typeface="Berlin Sans FB" panose="020E0602020502020306" pitchFamily="34" charset="0"/>
              </a:rPr>
              <a:t>Partitions </a:t>
            </a:r>
            <a:r>
              <a:rPr lang="en-US" altLang="en-US" sz="2800">
                <a:solidFill>
                  <a:srgbClr val="FF33CC"/>
                </a:solidFill>
                <a:latin typeface="Berlin Sans FB" panose="020E0602020502020306" pitchFamily="34" charset="0"/>
              </a:rPr>
              <a:t>vertically divide a system into several independent or weakly coupled subsystems, each providing one kind of service</a:t>
            </a:r>
            <a:r>
              <a:rPr lang="en-US" altLang="en-US" sz="2800">
                <a:latin typeface="Berlin Sans FB" panose="020E0602020502020306" pitchFamily="34" charset="0"/>
              </a:rPr>
              <a:t>. E.g. a computer operating system includes a file system, process control, virtual memory management, and device control. The subsystems may have some knowledge of each other, but this </a:t>
            </a:r>
            <a:r>
              <a:rPr lang="en-US" altLang="en-US" sz="2800">
                <a:solidFill>
                  <a:srgbClr val="FF33CC"/>
                </a:solidFill>
                <a:latin typeface="Berlin Sans FB" panose="020E0602020502020306" pitchFamily="34" charset="0"/>
              </a:rPr>
              <a:t>knowledge is not deep and avoids major design dependencies.</a:t>
            </a:r>
          </a:p>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E78149E-3E93-4803-999F-9EDF6D95ED67}"/>
              </a:ext>
            </a:extLst>
          </p:cNvPr>
          <p:cNvSpPr>
            <a:spLocks noGrp="1"/>
          </p:cNvSpPr>
          <p:nvPr>
            <p:ph type="title"/>
          </p:nvPr>
        </p:nvSpPr>
        <p:spPr/>
        <p:txBody>
          <a:bodyPr/>
          <a:lstStyle/>
          <a:p>
            <a:r>
              <a:rPr lang="en-US" altLang="en-US">
                <a:solidFill>
                  <a:srgbClr val="FF33CC"/>
                </a:solidFill>
              </a:rPr>
              <a:t>Layers Vs. Partitions:</a:t>
            </a:r>
          </a:p>
        </p:txBody>
      </p:sp>
      <p:graphicFrame>
        <p:nvGraphicFramePr>
          <p:cNvPr id="4" name="Content Placeholder 3">
            <a:extLst>
              <a:ext uri="{FF2B5EF4-FFF2-40B4-BE49-F238E27FC236}">
                <a16:creationId xmlns:a16="http://schemas.microsoft.com/office/drawing/2014/main" id="{AEBE2D39-EA1B-4720-A34C-B3EAB50D4737}"/>
              </a:ext>
            </a:extLst>
          </p:cNvPr>
          <p:cNvGraphicFramePr>
            <a:graphicFrameLocks noGrp="1"/>
          </p:cNvGraphicFramePr>
          <p:nvPr>
            <p:ph idx="1"/>
          </p:nvPr>
        </p:nvGraphicFramePr>
        <p:xfrm>
          <a:off x="762000" y="1447800"/>
          <a:ext cx="7696200" cy="3932238"/>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57237">
                <a:tc>
                  <a:txBody>
                    <a:bodyPr/>
                    <a:lstStyle/>
                    <a:p>
                      <a:pPr algn="ctr"/>
                      <a:r>
                        <a:rPr lang="en-US" sz="2400" b="1" kern="1200" dirty="0">
                          <a:solidFill>
                            <a:srgbClr val="FF33CC"/>
                          </a:solidFill>
                          <a:latin typeface="+mn-lt"/>
                          <a:ea typeface="+mn-ea"/>
                          <a:cs typeface="+mn-cs"/>
                        </a:rPr>
                        <a:t>Layers</a:t>
                      </a:r>
                    </a:p>
                  </a:txBody>
                  <a:tcPr marT="45724" marB="45724"/>
                </a:tc>
                <a:tc>
                  <a:txBody>
                    <a:bodyPr/>
                    <a:lstStyle/>
                    <a:p>
                      <a:pPr algn="ctr"/>
                      <a:r>
                        <a:rPr lang="en-US" sz="2400" dirty="0">
                          <a:solidFill>
                            <a:srgbClr val="FF33CC"/>
                          </a:solidFill>
                        </a:rPr>
                        <a:t>Partitions</a:t>
                      </a:r>
                      <a:endParaRPr lang="en-US" sz="2400" dirty="0"/>
                    </a:p>
                  </a:txBody>
                  <a:tcPr marT="45724" marB="45724"/>
                </a:tc>
                <a:extLst>
                  <a:ext uri="{0D108BD9-81ED-4DB2-BD59-A6C34878D82A}">
                    <a16:rowId xmlns:a16="http://schemas.microsoft.com/office/drawing/2014/main" val="10000"/>
                  </a:ext>
                </a:extLst>
              </a:tr>
              <a:tr h="1188816">
                <a:tc>
                  <a:txBody>
                    <a:bodyPr/>
                    <a:lstStyle/>
                    <a:p>
                      <a:pPr algn="just"/>
                      <a:r>
                        <a:rPr lang="en-US" sz="2400" kern="1200" dirty="0">
                          <a:solidFill>
                            <a:schemeClr val="dk1"/>
                          </a:solidFill>
                          <a:latin typeface="+mn-lt"/>
                          <a:ea typeface="+mn-ea"/>
                          <a:cs typeface="+mn-cs"/>
                        </a:rPr>
                        <a:t>Vary in their level of abstraction</a:t>
                      </a:r>
                      <a:endParaRPr lang="en-US" sz="2400" dirty="0"/>
                    </a:p>
                  </a:txBody>
                  <a:tcPr marT="45724" marB="45724"/>
                </a:tc>
                <a:tc>
                  <a:txBody>
                    <a:bodyPr/>
                    <a:lstStyle/>
                    <a:p>
                      <a:pPr algn="just"/>
                      <a:r>
                        <a:rPr lang="en-US" sz="2400" kern="1200" dirty="0">
                          <a:solidFill>
                            <a:schemeClr val="dk1"/>
                          </a:solidFill>
                          <a:latin typeface="+mn-lt"/>
                          <a:ea typeface="+mn-ea"/>
                          <a:cs typeface="+mn-cs"/>
                        </a:rPr>
                        <a:t>Merely divide a system into pieces, all of which have a </a:t>
                      </a:r>
                      <a:r>
                        <a:rPr lang="en-US" sz="2400" kern="1200" dirty="0">
                          <a:solidFill>
                            <a:srgbClr val="FF33CC"/>
                          </a:solidFill>
                          <a:latin typeface="+mn-lt"/>
                          <a:ea typeface="+mn-ea"/>
                          <a:cs typeface="+mn-cs"/>
                        </a:rPr>
                        <a:t>similar level of abstraction.</a:t>
                      </a:r>
                      <a:endParaRPr lang="en-US" sz="2400" dirty="0">
                        <a:solidFill>
                          <a:srgbClr val="FF33CC"/>
                        </a:solidFill>
                      </a:endParaRPr>
                    </a:p>
                  </a:txBody>
                  <a:tcPr marT="45724" marB="45724"/>
                </a:tc>
                <a:extLst>
                  <a:ext uri="{0D108BD9-81ED-4DB2-BD59-A6C34878D82A}">
                    <a16:rowId xmlns:a16="http://schemas.microsoft.com/office/drawing/2014/main" val="10001"/>
                  </a:ext>
                </a:extLst>
              </a:tr>
              <a:tr h="2286185">
                <a:tc>
                  <a:txBody>
                    <a:bodyPr/>
                    <a:lstStyle/>
                    <a:p>
                      <a:pPr algn="just"/>
                      <a:r>
                        <a:rPr lang="en-US" sz="2400" kern="1200" dirty="0">
                          <a:solidFill>
                            <a:schemeClr val="dk1"/>
                          </a:solidFill>
                          <a:latin typeface="+mn-lt"/>
                          <a:ea typeface="+mn-ea"/>
                          <a:cs typeface="+mn-cs"/>
                        </a:rPr>
                        <a:t>Ultimately depend on each other, usually in a </a:t>
                      </a:r>
                      <a:r>
                        <a:rPr lang="en-US" sz="2400" kern="1200" dirty="0">
                          <a:solidFill>
                            <a:srgbClr val="FF33CC"/>
                          </a:solidFill>
                          <a:latin typeface="+mn-lt"/>
                          <a:ea typeface="+mn-ea"/>
                          <a:cs typeface="+mn-cs"/>
                        </a:rPr>
                        <a:t>client-server relationship</a:t>
                      </a:r>
                      <a:r>
                        <a:rPr lang="en-US" sz="2400" kern="1200" dirty="0">
                          <a:solidFill>
                            <a:schemeClr val="dk1"/>
                          </a:solidFill>
                          <a:latin typeface="+mn-lt"/>
                          <a:ea typeface="+mn-ea"/>
                          <a:cs typeface="+mn-cs"/>
                        </a:rPr>
                        <a:t> through an open or closed architecture.</a:t>
                      </a:r>
                      <a:endParaRPr lang="en-US" sz="2400" dirty="0"/>
                    </a:p>
                  </a:txBody>
                  <a:tcPr marT="45724" marB="45724"/>
                </a:tc>
                <a:tc>
                  <a:txBody>
                    <a:bodyPr/>
                    <a:lstStyle/>
                    <a:p>
                      <a:pPr algn="just"/>
                      <a:r>
                        <a:rPr lang="en-US" sz="2400" kern="1200" dirty="0">
                          <a:solidFill>
                            <a:schemeClr val="dk1"/>
                          </a:solidFill>
                          <a:latin typeface="+mn-lt"/>
                          <a:ea typeface="+mn-ea"/>
                          <a:cs typeface="+mn-cs"/>
                        </a:rPr>
                        <a:t>Partitions are </a:t>
                      </a:r>
                      <a:r>
                        <a:rPr lang="en-US" sz="2400" kern="1200" dirty="0">
                          <a:solidFill>
                            <a:srgbClr val="FF33CC"/>
                          </a:solidFill>
                          <a:latin typeface="+mn-lt"/>
                          <a:ea typeface="+mn-ea"/>
                          <a:cs typeface="+mn-cs"/>
                        </a:rPr>
                        <a:t>peers </a:t>
                      </a:r>
                      <a:r>
                        <a:rPr lang="en-US" sz="2400" kern="1200" dirty="0">
                          <a:solidFill>
                            <a:schemeClr val="dk1"/>
                          </a:solidFill>
                          <a:latin typeface="+mn-lt"/>
                          <a:ea typeface="+mn-ea"/>
                          <a:cs typeface="+mn-cs"/>
                        </a:rPr>
                        <a:t>that are </a:t>
                      </a:r>
                      <a:r>
                        <a:rPr lang="en-US" sz="2400" kern="1200" dirty="0">
                          <a:solidFill>
                            <a:srgbClr val="FF33CC"/>
                          </a:solidFill>
                          <a:latin typeface="+mn-lt"/>
                          <a:ea typeface="+mn-ea"/>
                          <a:cs typeface="+mn-cs"/>
                        </a:rPr>
                        <a:t>independent or mutually dependent (peer-to-peer relationship).</a:t>
                      </a:r>
                    </a:p>
                  </a:txBody>
                  <a:tcPr marT="45724" marB="45724"/>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E24A3F-9F4D-4ACD-B587-01BA52F34475}"/>
              </a:ext>
            </a:extLst>
          </p:cNvPr>
          <p:cNvSpPr>
            <a:spLocks noGrp="1"/>
          </p:cNvSpPr>
          <p:nvPr>
            <p:ph type="title"/>
          </p:nvPr>
        </p:nvSpPr>
        <p:spPr/>
        <p:txBody>
          <a:bodyPr/>
          <a:lstStyle/>
          <a:p>
            <a:endParaRPr lang="en-US" altLang="en-US"/>
          </a:p>
        </p:txBody>
      </p:sp>
      <p:sp>
        <p:nvSpPr>
          <p:cNvPr id="4099" name="Content Placeholder 2">
            <a:extLst>
              <a:ext uri="{FF2B5EF4-FFF2-40B4-BE49-F238E27FC236}">
                <a16:creationId xmlns:a16="http://schemas.microsoft.com/office/drawing/2014/main" id="{A8892248-1F31-490D-9252-70635CA6884D}"/>
              </a:ext>
            </a:extLst>
          </p:cNvPr>
          <p:cNvSpPr>
            <a:spLocks noGrp="1"/>
          </p:cNvSpPr>
          <p:nvPr>
            <p:ph idx="1"/>
          </p:nvPr>
        </p:nvSpPr>
        <p:spPr>
          <a:xfrm>
            <a:off x="762000" y="1447800"/>
            <a:ext cx="7696200" cy="4800600"/>
          </a:xfrm>
        </p:spPr>
        <p:txBody>
          <a:bodyPr/>
          <a:lstStyle/>
          <a:p>
            <a:pPr algn="just"/>
            <a:r>
              <a:rPr lang="en-US" altLang="en-US" sz="2400"/>
              <a:t>After the analysis of a problem, it must be decided that </a:t>
            </a:r>
            <a:r>
              <a:rPr lang="en-US" altLang="en-US" sz="2400" i="1"/>
              <a:t>how to approach the design</a:t>
            </a:r>
            <a:r>
              <a:rPr lang="en-US" altLang="en-US" sz="2400"/>
              <a:t>. During system design, the </a:t>
            </a:r>
            <a:r>
              <a:rPr lang="en-US" altLang="en-US" sz="2400" u="sng">
                <a:solidFill>
                  <a:srgbClr val="FF33CC"/>
                </a:solidFill>
              </a:rPr>
              <a:t>high-level strategy </a:t>
            </a:r>
            <a:r>
              <a:rPr lang="en-US" altLang="en-US" sz="2400"/>
              <a:t>- the </a:t>
            </a:r>
            <a:r>
              <a:rPr lang="en-US" altLang="en-US" sz="2400" b="1" i="1" u="sng">
                <a:solidFill>
                  <a:srgbClr val="FF0000"/>
                </a:solidFill>
              </a:rPr>
              <a:t>system architecture </a:t>
            </a:r>
            <a:r>
              <a:rPr lang="en-US" altLang="en-US" sz="2400">
                <a:solidFill>
                  <a:srgbClr val="FF0000"/>
                </a:solidFill>
              </a:rPr>
              <a:t>- </a:t>
            </a:r>
            <a:r>
              <a:rPr lang="en-US" altLang="en-US" sz="2400"/>
              <a:t>is devised </a:t>
            </a:r>
            <a:r>
              <a:rPr lang="en-US" altLang="en-US" sz="2400">
                <a:solidFill>
                  <a:srgbClr val="FF33CC"/>
                </a:solidFill>
              </a:rPr>
              <a:t>for </a:t>
            </a:r>
            <a:r>
              <a:rPr lang="en-US" altLang="en-US" sz="2400" i="1">
                <a:solidFill>
                  <a:srgbClr val="C00000"/>
                </a:solidFill>
              </a:rPr>
              <a:t>solving the problem </a:t>
            </a:r>
            <a:r>
              <a:rPr lang="en-US" altLang="en-US" sz="2400">
                <a:solidFill>
                  <a:srgbClr val="FF33CC"/>
                </a:solidFill>
              </a:rPr>
              <a:t>and </a:t>
            </a:r>
            <a:r>
              <a:rPr lang="en-US" altLang="en-US" sz="2400" i="1">
                <a:solidFill>
                  <a:srgbClr val="7030A0"/>
                </a:solidFill>
              </a:rPr>
              <a:t>building a solution</a:t>
            </a:r>
            <a:r>
              <a:rPr lang="en-US" altLang="en-US" sz="2400"/>
              <a:t>. </a:t>
            </a:r>
          </a:p>
          <a:p>
            <a:pPr>
              <a:buFont typeface="Wingdings" panose="05000000000000000000" pitchFamily="2" charset="2"/>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5DC7100-F78B-4AD3-B4BD-B1B02AC32671}"/>
              </a:ext>
            </a:extLst>
          </p:cNvPr>
          <p:cNvSpPr>
            <a:spLocks noGrp="1"/>
          </p:cNvSpPr>
          <p:nvPr>
            <p:ph type="title"/>
          </p:nvPr>
        </p:nvSpPr>
        <p:spPr>
          <a:xfrm>
            <a:off x="762000" y="0"/>
            <a:ext cx="7696200" cy="838200"/>
          </a:xfrm>
        </p:spPr>
        <p:txBody>
          <a:bodyPr/>
          <a:lstStyle/>
          <a:p>
            <a:r>
              <a:rPr lang="en-US" altLang="en-US">
                <a:solidFill>
                  <a:srgbClr val="FF33CC"/>
                </a:solidFill>
              </a:rPr>
              <a:t>Combining Layers and Partitions</a:t>
            </a:r>
          </a:p>
        </p:txBody>
      </p:sp>
      <p:sp>
        <p:nvSpPr>
          <p:cNvPr id="22531" name="Content Placeholder 2">
            <a:extLst>
              <a:ext uri="{FF2B5EF4-FFF2-40B4-BE49-F238E27FC236}">
                <a16:creationId xmlns:a16="http://schemas.microsoft.com/office/drawing/2014/main" id="{70E066A5-13AF-4C72-8074-987C3DE7D215}"/>
              </a:ext>
            </a:extLst>
          </p:cNvPr>
          <p:cNvSpPr>
            <a:spLocks noGrp="1"/>
          </p:cNvSpPr>
          <p:nvPr>
            <p:ph idx="1"/>
          </p:nvPr>
        </p:nvSpPr>
        <p:spPr>
          <a:xfrm>
            <a:off x="762000" y="914400"/>
            <a:ext cx="7696200" cy="4038600"/>
          </a:xfrm>
        </p:spPr>
        <p:txBody>
          <a:bodyPr/>
          <a:lstStyle/>
          <a:p>
            <a:pPr algn="just"/>
            <a:r>
              <a:rPr lang="en-US" altLang="en-US" sz="2000"/>
              <a:t>A system can be decomposed into subsystems by </a:t>
            </a:r>
            <a:r>
              <a:rPr lang="en-US" altLang="en-US" sz="2000">
                <a:solidFill>
                  <a:srgbClr val="FF33CC"/>
                </a:solidFill>
              </a:rPr>
              <a:t>combining layers and partitions</a:t>
            </a:r>
            <a:r>
              <a:rPr lang="en-US" altLang="en-US" sz="2000"/>
              <a:t>. </a:t>
            </a:r>
            <a:r>
              <a:rPr lang="en-US" altLang="en-US" sz="2000" u="sng">
                <a:solidFill>
                  <a:srgbClr val="FF33CC"/>
                </a:solidFill>
              </a:rPr>
              <a:t>Layers can be partitioned, and partitions can be layered</a:t>
            </a:r>
            <a:r>
              <a:rPr lang="en-US" altLang="en-US" sz="2000">
                <a:solidFill>
                  <a:srgbClr val="FF33CC"/>
                </a:solidFill>
              </a:rPr>
              <a:t>.</a:t>
            </a:r>
            <a:r>
              <a:rPr lang="en-US" altLang="en-US" sz="2000"/>
              <a:t> Figure below shows a block diagram of a typical application, which involves simulation and interactive graphics. </a:t>
            </a:r>
          </a:p>
          <a:p>
            <a:pPr>
              <a:buFont typeface="Wingdings" panose="05000000000000000000" pitchFamily="2" charset="2"/>
              <a:buNone/>
            </a:pPr>
            <a:endParaRPr lang="en-US" altLang="en-US"/>
          </a:p>
        </p:txBody>
      </p:sp>
      <p:pic>
        <p:nvPicPr>
          <p:cNvPr id="22532" name="Picture 3">
            <a:extLst>
              <a:ext uri="{FF2B5EF4-FFF2-40B4-BE49-F238E27FC236}">
                <a16:creationId xmlns:a16="http://schemas.microsoft.com/office/drawing/2014/main" id="{30046D47-E8A5-4668-9698-99661E2DAF08}"/>
              </a:ext>
            </a:extLst>
          </p:cNvPr>
          <p:cNvPicPr>
            <a:picLocks noChangeAspect="1" noChangeArrowheads="1"/>
          </p:cNvPicPr>
          <p:nvPr/>
        </p:nvPicPr>
        <p:blipFill>
          <a:blip r:embed="rId2">
            <a:lum bright="-24000" contrast="54000"/>
            <a:extLst>
              <a:ext uri="{28A0092B-C50C-407E-A947-70E740481C1C}">
                <a14:useLocalDpi xmlns:a14="http://schemas.microsoft.com/office/drawing/2010/main" val="0"/>
              </a:ext>
            </a:extLst>
          </a:blip>
          <a:srcRect/>
          <a:stretch>
            <a:fillRect/>
          </a:stretch>
        </p:blipFill>
        <p:spPr bwMode="auto">
          <a:xfrm>
            <a:off x="1600200" y="2667000"/>
            <a:ext cx="5715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DF42F4C-1AB6-4E1E-AEFC-1D43DA88A4DF}"/>
              </a:ext>
            </a:extLst>
          </p:cNvPr>
          <p:cNvSpPr>
            <a:spLocks noGrp="1"/>
          </p:cNvSpPr>
          <p:nvPr>
            <p:ph type="title"/>
          </p:nvPr>
        </p:nvSpPr>
        <p:spPr/>
        <p:txBody>
          <a:bodyPr/>
          <a:lstStyle/>
          <a:p>
            <a:r>
              <a:rPr lang="en-US" altLang="en-US" sz="2800">
                <a:solidFill>
                  <a:srgbClr val="0000FF"/>
                </a:solidFill>
                <a:latin typeface="Algerian" panose="04020705040A02060702" pitchFamily="82" charset="0"/>
              </a:rPr>
              <a:t>Identifying Concurrency</a:t>
            </a:r>
            <a:br>
              <a:rPr lang="en-US" altLang="en-US" sz="2800">
                <a:solidFill>
                  <a:srgbClr val="0000FF"/>
                </a:solidFill>
                <a:latin typeface="Algerian" panose="04020705040A02060702" pitchFamily="82" charset="0"/>
              </a:rPr>
            </a:br>
            <a:endParaRPr lang="en-US" altLang="en-US" sz="2800">
              <a:solidFill>
                <a:srgbClr val="0000FF"/>
              </a:solidFill>
              <a:latin typeface="Algerian" panose="04020705040A02060702" pitchFamily="82" charset="0"/>
            </a:endParaRPr>
          </a:p>
        </p:txBody>
      </p:sp>
      <p:sp>
        <p:nvSpPr>
          <p:cNvPr id="23555" name="Content Placeholder 2">
            <a:extLst>
              <a:ext uri="{FF2B5EF4-FFF2-40B4-BE49-F238E27FC236}">
                <a16:creationId xmlns:a16="http://schemas.microsoft.com/office/drawing/2014/main" id="{7378E77C-A3AB-4E03-B9A0-170A512B6484}"/>
              </a:ext>
            </a:extLst>
          </p:cNvPr>
          <p:cNvSpPr>
            <a:spLocks noGrp="1"/>
          </p:cNvSpPr>
          <p:nvPr>
            <p:ph idx="1"/>
          </p:nvPr>
        </p:nvSpPr>
        <p:spPr>
          <a:xfrm>
            <a:off x="762000" y="1447800"/>
            <a:ext cx="7696200" cy="4648200"/>
          </a:xfrm>
        </p:spPr>
        <p:txBody>
          <a:bodyPr/>
          <a:lstStyle/>
          <a:p>
            <a:pPr algn="just"/>
            <a:r>
              <a:rPr lang="en-US" altLang="en-US" sz="2400" u="sng">
                <a:latin typeface="Baskerville Old Face" panose="02020602080505020303" pitchFamily="18" charset="0"/>
              </a:rPr>
              <a:t>In the analysis model,</a:t>
            </a:r>
            <a:r>
              <a:rPr lang="en-US" altLang="en-US" sz="2400">
                <a:latin typeface="Baskerville Old Face" panose="02020602080505020303" pitchFamily="18" charset="0"/>
              </a:rPr>
              <a:t> as in the real world and in hardware, </a:t>
            </a:r>
            <a:r>
              <a:rPr lang="en-US" altLang="en-US" sz="2400" u="sng">
                <a:latin typeface="Baskerville Old Face" panose="02020602080505020303" pitchFamily="18" charset="0"/>
              </a:rPr>
              <a:t>all objects are concurrent</a:t>
            </a:r>
            <a:r>
              <a:rPr lang="en-US" altLang="en-US" sz="2400">
                <a:latin typeface="Baskerville Old Face" panose="02020602080505020303" pitchFamily="18" charset="0"/>
              </a:rPr>
              <a:t>. </a:t>
            </a:r>
          </a:p>
          <a:p>
            <a:pPr algn="just"/>
            <a:r>
              <a:rPr lang="en-US" altLang="en-US" sz="2400">
                <a:latin typeface="Baskerville Old Face" panose="02020602080505020303" pitchFamily="18" charset="0"/>
              </a:rPr>
              <a:t>In an </a:t>
            </a:r>
            <a:r>
              <a:rPr lang="en-US" altLang="en-US" sz="2400" u="sng">
                <a:latin typeface="Baskerville Old Face" panose="02020602080505020303" pitchFamily="18" charset="0"/>
              </a:rPr>
              <a:t>implementation</a:t>
            </a:r>
            <a:r>
              <a:rPr lang="en-US" altLang="en-US" sz="2400">
                <a:latin typeface="Baskerville Old Face" panose="02020602080505020303" pitchFamily="18" charset="0"/>
              </a:rPr>
              <a:t>, however, not all software objects are concurrent, because </a:t>
            </a:r>
            <a:r>
              <a:rPr lang="en-US" altLang="en-US" sz="2400" u="sng">
                <a:solidFill>
                  <a:srgbClr val="0000FF"/>
                </a:solidFill>
                <a:latin typeface="Baskerville Old Face" panose="02020602080505020303" pitchFamily="18" charset="0"/>
              </a:rPr>
              <a:t>one processor may support many objects</a:t>
            </a:r>
            <a:r>
              <a:rPr lang="en-US" altLang="en-US" sz="2400">
                <a:solidFill>
                  <a:srgbClr val="0000FF"/>
                </a:solidFill>
                <a:latin typeface="Baskerville Old Face" panose="02020602080505020303" pitchFamily="18" charset="0"/>
              </a:rPr>
              <a:t>.</a:t>
            </a:r>
            <a:r>
              <a:rPr lang="en-US" altLang="en-US" sz="2400">
                <a:latin typeface="Baskerville Old Face" panose="02020602080505020303" pitchFamily="18" charset="0"/>
              </a:rPr>
              <a:t> In practice, many objects can be implemented on a single processor </a:t>
            </a:r>
            <a:r>
              <a:rPr lang="en-US" altLang="en-US" sz="2400">
                <a:solidFill>
                  <a:srgbClr val="FF33CC"/>
                </a:solidFill>
                <a:latin typeface="Baskerville Old Face" panose="02020602080505020303" pitchFamily="18" charset="0"/>
              </a:rPr>
              <a:t>if the objects cannot be active together</a:t>
            </a:r>
            <a:r>
              <a:rPr lang="en-US" altLang="en-US" sz="2400">
                <a:latin typeface="Baskerville Old Face" panose="02020602080505020303" pitchFamily="18" charset="0"/>
              </a:rPr>
              <a:t>. One important goal of system design is to identify the objects that must be </a:t>
            </a:r>
            <a:r>
              <a:rPr lang="en-US" altLang="en-US" sz="2400" u="sng">
                <a:latin typeface="Baskerville Old Face" panose="02020602080505020303" pitchFamily="18" charset="0"/>
              </a:rPr>
              <a:t>active concurrently </a:t>
            </a:r>
            <a:r>
              <a:rPr lang="en-US" altLang="en-US" sz="2400">
                <a:latin typeface="Baskerville Old Face" panose="02020602080505020303" pitchFamily="18" charset="0"/>
              </a:rPr>
              <a:t>and the objects that have </a:t>
            </a:r>
            <a:r>
              <a:rPr lang="en-US" altLang="en-US" sz="2400" u="sng">
                <a:latin typeface="Baskerville Old Face" panose="02020602080505020303" pitchFamily="18" charset="0"/>
              </a:rPr>
              <a:t>mutually</a:t>
            </a:r>
            <a:r>
              <a:rPr lang="en-US" altLang="en-US" sz="2400">
                <a:latin typeface="Baskerville Old Face" panose="02020602080505020303" pitchFamily="18" charset="0"/>
              </a:rPr>
              <a:t> </a:t>
            </a:r>
            <a:r>
              <a:rPr lang="en-US" altLang="en-US" sz="2400" u="sng">
                <a:latin typeface="Baskerville Old Face" panose="02020602080505020303" pitchFamily="18" charset="0"/>
              </a:rPr>
              <a:t>exclusive activity [</a:t>
            </a:r>
            <a:r>
              <a:rPr lang="en-US" altLang="en-US" sz="2400">
                <a:latin typeface="Baskerville Old Face" panose="02020602080505020303" pitchFamily="18" charset="0"/>
              </a:rPr>
              <a:t>Mutually exclusive objects can be folded onto a </a:t>
            </a:r>
            <a:r>
              <a:rPr lang="en-US" altLang="en-US" sz="2400" u="sng">
                <a:latin typeface="Baskerville Old Face" panose="02020602080505020303" pitchFamily="18" charset="0"/>
              </a:rPr>
              <a:t>single thread of control, or task</a:t>
            </a:r>
            <a:r>
              <a:rPr lang="en-US" altLang="en-US" sz="2400">
                <a:latin typeface="Baskerville Old Face" panose="02020602080505020303" pitchFamily="18" charset="0"/>
              </a:rPr>
              <a:t>]</a:t>
            </a:r>
          </a:p>
          <a:p>
            <a:pPr algn="just"/>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0AF7776-5A4E-458F-95B5-B21FDA4A16EA}"/>
              </a:ext>
            </a:extLst>
          </p:cNvPr>
          <p:cNvSpPr>
            <a:spLocks noGrp="1"/>
          </p:cNvSpPr>
          <p:nvPr>
            <p:ph type="title"/>
          </p:nvPr>
        </p:nvSpPr>
        <p:spPr/>
        <p:txBody>
          <a:bodyPr/>
          <a:lstStyle/>
          <a:p>
            <a:r>
              <a:rPr lang="en-US" altLang="en-US">
                <a:solidFill>
                  <a:srgbClr val="0000FF"/>
                </a:solidFill>
              </a:rPr>
              <a:t>Identifying Inherent Concurrency</a:t>
            </a:r>
          </a:p>
        </p:txBody>
      </p:sp>
      <p:sp>
        <p:nvSpPr>
          <p:cNvPr id="24579" name="Content Placeholder 2">
            <a:extLst>
              <a:ext uri="{FF2B5EF4-FFF2-40B4-BE49-F238E27FC236}">
                <a16:creationId xmlns:a16="http://schemas.microsoft.com/office/drawing/2014/main" id="{751CA023-9E0A-4AC2-8504-D3931E13B758}"/>
              </a:ext>
            </a:extLst>
          </p:cNvPr>
          <p:cNvSpPr>
            <a:spLocks noGrp="1"/>
          </p:cNvSpPr>
          <p:nvPr>
            <p:ph idx="1"/>
          </p:nvPr>
        </p:nvSpPr>
        <p:spPr/>
        <p:txBody>
          <a:bodyPr/>
          <a:lstStyle/>
          <a:p>
            <a:pPr algn="just"/>
            <a:r>
              <a:rPr lang="en-US" altLang="en-US" sz="2400"/>
              <a:t>The </a:t>
            </a:r>
            <a:r>
              <a:rPr lang="en-US" altLang="en-US" sz="2400" u="sng">
                <a:solidFill>
                  <a:srgbClr val="0000FF"/>
                </a:solidFill>
              </a:rPr>
              <a:t>state model</a:t>
            </a:r>
            <a:r>
              <a:rPr lang="en-US" altLang="en-US" sz="2400">
                <a:solidFill>
                  <a:srgbClr val="0000FF"/>
                </a:solidFill>
              </a:rPr>
              <a:t> </a:t>
            </a:r>
            <a:r>
              <a:rPr lang="en-US" altLang="en-US" sz="2400"/>
              <a:t>is the guide to </a:t>
            </a:r>
            <a:r>
              <a:rPr lang="en-US" altLang="en-US" sz="2400" u="sng">
                <a:solidFill>
                  <a:srgbClr val="0000FF"/>
                </a:solidFill>
              </a:rPr>
              <a:t>identifying concurrency. </a:t>
            </a:r>
            <a:r>
              <a:rPr lang="en-US" altLang="en-US" sz="2400"/>
              <a:t>Two objects are inherently concurrent </a:t>
            </a:r>
            <a:r>
              <a:rPr lang="en-US" altLang="en-US" sz="2400">
                <a:solidFill>
                  <a:srgbClr val="FF33CC"/>
                </a:solidFill>
              </a:rPr>
              <a:t>if they can receive events at the same time without interacting</a:t>
            </a:r>
            <a:r>
              <a:rPr lang="en-US" altLang="en-US" sz="2400"/>
              <a:t>. If the </a:t>
            </a:r>
            <a:r>
              <a:rPr lang="en-US" altLang="en-US" sz="2400">
                <a:solidFill>
                  <a:srgbClr val="FF33CC"/>
                </a:solidFill>
              </a:rPr>
              <a:t>events are unsynchronized</a:t>
            </a:r>
            <a:r>
              <a:rPr lang="en-US" altLang="en-US" sz="2400"/>
              <a:t>, objects can be </a:t>
            </a:r>
            <a:r>
              <a:rPr lang="en-US" altLang="en-US" sz="2400" u="sng">
                <a:solidFill>
                  <a:srgbClr val="0000FF"/>
                </a:solidFill>
              </a:rPr>
              <a:t>folded onto a single thread of control</a:t>
            </a:r>
            <a:r>
              <a:rPr lang="en-US" altLang="en-US" sz="2400"/>
              <a:t>. E.g. the engine and the wing controls on an airplane must operate concurrently (if not completely independently). Independent subsystems are desirable, because they can be assigned to different hardware units without any communication cost.</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62CF7BB-D238-48FF-A843-37370F02644E}"/>
              </a:ext>
            </a:extLst>
          </p:cNvPr>
          <p:cNvSpPr>
            <a:spLocks noGrp="1"/>
          </p:cNvSpPr>
          <p:nvPr>
            <p:ph type="title"/>
          </p:nvPr>
        </p:nvSpPr>
        <p:spPr/>
        <p:txBody>
          <a:bodyPr/>
          <a:lstStyle/>
          <a:p>
            <a:endParaRPr lang="en-US" altLang="en-US"/>
          </a:p>
        </p:txBody>
      </p:sp>
      <p:sp>
        <p:nvSpPr>
          <p:cNvPr id="25603" name="Content Placeholder 2">
            <a:extLst>
              <a:ext uri="{FF2B5EF4-FFF2-40B4-BE49-F238E27FC236}">
                <a16:creationId xmlns:a16="http://schemas.microsoft.com/office/drawing/2014/main" id="{F5083EAB-B203-4499-998B-F1BD4E64F22C}"/>
              </a:ext>
            </a:extLst>
          </p:cNvPr>
          <p:cNvSpPr>
            <a:spLocks noGrp="1"/>
          </p:cNvSpPr>
          <p:nvPr>
            <p:ph idx="1"/>
          </p:nvPr>
        </p:nvSpPr>
        <p:spPr/>
        <p:txBody>
          <a:bodyPr/>
          <a:lstStyle/>
          <a:p>
            <a:pPr algn="just"/>
            <a:r>
              <a:rPr lang="en-US" altLang="en-US" sz="2400">
                <a:latin typeface="Baskerville Old Face" panose="02020602080505020303" pitchFamily="18" charset="0"/>
              </a:rPr>
              <a:t>Two subsystems that are inherently concurrent </a:t>
            </a:r>
            <a:r>
              <a:rPr lang="en-US" altLang="en-US" sz="2400">
                <a:solidFill>
                  <a:srgbClr val="FF33CC"/>
                </a:solidFill>
                <a:latin typeface="Baskerville Old Face" panose="02020602080505020303" pitchFamily="18" charset="0"/>
              </a:rPr>
              <a:t>need not be implemented as separate hardware units.</a:t>
            </a:r>
            <a:r>
              <a:rPr lang="en-US" altLang="en-US" sz="2400">
                <a:latin typeface="Baskerville Old Face" panose="02020602080505020303" pitchFamily="18" charset="0"/>
              </a:rPr>
              <a:t> The purpose of hardware interrupts, operating systems, and tasking mechanisms is to </a:t>
            </a:r>
            <a:r>
              <a:rPr lang="en-US" altLang="en-US" sz="2400">
                <a:solidFill>
                  <a:srgbClr val="0000FF"/>
                </a:solidFill>
                <a:latin typeface="Berlin Sans FB" panose="020E0602020502020306" pitchFamily="34" charset="0"/>
              </a:rPr>
              <a:t>simulate</a:t>
            </a:r>
            <a:r>
              <a:rPr lang="en-US" altLang="en-US" sz="2400">
                <a:latin typeface="Baskerville Old Face" panose="02020602080505020303" pitchFamily="18" charset="0"/>
              </a:rPr>
              <a:t> </a:t>
            </a:r>
            <a:r>
              <a:rPr lang="en-US" altLang="en-US" sz="2400">
                <a:solidFill>
                  <a:srgbClr val="FF33CC"/>
                </a:solidFill>
                <a:latin typeface="Berlin Sans FB" panose="020E0602020502020306" pitchFamily="34" charset="0"/>
              </a:rPr>
              <a:t>logical concurrency </a:t>
            </a:r>
            <a:r>
              <a:rPr lang="en-US" altLang="en-US" sz="2400">
                <a:latin typeface="Baskerville Old Face" panose="02020602080505020303" pitchFamily="18" charset="0"/>
              </a:rPr>
              <a:t>in a </a:t>
            </a:r>
            <a:r>
              <a:rPr lang="en-US" altLang="en-US" sz="2400">
                <a:solidFill>
                  <a:srgbClr val="0000FF"/>
                </a:solidFill>
                <a:latin typeface="Berlin Sans FB" panose="020E0602020502020306" pitchFamily="34" charset="0"/>
              </a:rPr>
              <a:t>uni-processor</a:t>
            </a:r>
            <a:r>
              <a:rPr lang="en-US" altLang="en-US" sz="2400">
                <a:latin typeface="Baskerville Old Face" panose="02020602080505020303" pitchFamily="18" charset="0"/>
              </a:rPr>
              <a:t>. Separate sensors must, of course, process physically concurrent input, but if there are no timing constraints on response, then a multitasking operating system can handle the computation. </a:t>
            </a:r>
            <a:r>
              <a:rPr lang="en-US" altLang="en-US" sz="2400" i="1">
                <a:solidFill>
                  <a:srgbClr val="0000FF"/>
                </a:solidFill>
                <a:latin typeface="Baskerville Old Face" panose="02020602080505020303" pitchFamily="18" charset="0"/>
              </a:rPr>
              <a:t>Often the problem statement</a:t>
            </a:r>
            <a:r>
              <a:rPr lang="en-US" altLang="en-US" sz="2400">
                <a:latin typeface="Baskerville Old Face" panose="02020602080505020303" pitchFamily="18" charset="0"/>
              </a:rPr>
              <a:t> specifies that </a:t>
            </a:r>
            <a:r>
              <a:rPr lang="en-US" altLang="en-US" sz="2400" i="1">
                <a:solidFill>
                  <a:srgbClr val="FF33CC"/>
                </a:solidFill>
                <a:latin typeface="Baskerville Old Face" panose="02020602080505020303" pitchFamily="18" charset="0"/>
              </a:rPr>
              <a:t>distinct hardware units </a:t>
            </a:r>
            <a:r>
              <a:rPr lang="en-US" altLang="en-US" sz="2400">
                <a:latin typeface="Baskerville Old Face" panose="02020602080505020303" pitchFamily="18" charset="0"/>
              </a:rPr>
              <a:t>must implement the objects.</a:t>
            </a:r>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74CA304-12F3-4B4A-8C17-43CF12C0BAB6}"/>
              </a:ext>
            </a:extLst>
          </p:cNvPr>
          <p:cNvSpPr>
            <a:spLocks noGrp="1"/>
          </p:cNvSpPr>
          <p:nvPr>
            <p:ph type="title"/>
          </p:nvPr>
        </p:nvSpPr>
        <p:spPr>
          <a:xfrm>
            <a:off x="762000" y="0"/>
            <a:ext cx="7696200" cy="685800"/>
          </a:xfrm>
        </p:spPr>
        <p:txBody>
          <a:bodyPr/>
          <a:lstStyle/>
          <a:p>
            <a:r>
              <a:rPr lang="en-US" altLang="en-US">
                <a:solidFill>
                  <a:srgbClr val="0000FF"/>
                </a:solidFill>
              </a:rPr>
              <a:t>Defining Concurrent Tasks:</a:t>
            </a:r>
          </a:p>
        </p:txBody>
      </p:sp>
      <p:sp>
        <p:nvSpPr>
          <p:cNvPr id="26627" name="Content Placeholder 2">
            <a:extLst>
              <a:ext uri="{FF2B5EF4-FFF2-40B4-BE49-F238E27FC236}">
                <a16:creationId xmlns:a16="http://schemas.microsoft.com/office/drawing/2014/main" id="{85BCEBD8-D96B-4751-987C-5D09B2F093BF}"/>
              </a:ext>
            </a:extLst>
          </p:cNvPr>
          <p:cNvSpPr>
            <a:spLocks noGrp="1"/>
          </p:cNvSpPr>
          <p:nvPr>
            <p:ph idx="1"/>
          </p:nvPr>
        </p:nvSpPr>
        <p:spPr>
          <a:xfrm>
            <a:off x="533400" y="685800"/>
            <a:ext cx="7696200" cy="4495800"/>
          </a:xfrm>
        </p:spPr>
        <p:txBody>
          <a:bodyPr/>
          <a:lstStyle/>
          <a:p>
            <a:pPr algn="just"/>
            <a:r>
              <a:rPr lang="en-US" altLang="en-US" sz="2000">
                <a:latin typeface="Baskerville Old Face" panose="02020602080505020303" pitchFamily="18" charset="0"/>
              </a:rPr>
              <a:t>Although all objects are </a:t>
            </a:r>
            <a:r>
              <a:rPr lang="en-US" altLang="en-US" sz="2000">
                <a:solidFill>
                  <a:srgbClr val="0000FF"/>
                </a:solidFill>
                <a:latin typeface="Baskerville Old Face" panose="02020602080505020303" pitchFamily="18" charset="0"/>
              </a:rPr>
              <a:t>conceptually</a:t>
            </a:r>
            <a:r>
              <a:rPr lang="en-US" altLang="en-US" sz="2000">
                <a:solidFill>
                  <a:srgbClr val="FF33CC"/>
                </a:solidFill>
                <a:latin typeface="Baskerville Old Face" panose="02020602080505020303" pitchFamily="18" charset="0"/>
              </a:rPr>
              <a:t> concurrent</a:t>
            </a:r>
            <a:r>
              <a:rPr lang="en-US" altLang="en-US" sz="2000">
                <a:latin typeface="Baskerville Old Face" panose="02020602080505020303" pitchFamily="18" charset="0"/>
              </a:rPr>
              <a:t>, in practice many objects in a system are </a:t>
            </a:r>
            <a:r>
              <a:rPr lang="en-US" altLang="en-US" sz="2000" b="1" u="sng">
                <a:solidFill>
                  <a:srgbClr val="0000FF"/>
                </a:solidFill>
                <a:latin typeface="Agency FB" panose="020B0503020202020204" pitchFamily="34" charset="0"/>
              </a:rPr>
              <a:t>interdependent</a:t>
            </a:r>
            <a:r>
              <a:rPr lang="en-US" altLang="en-US" sz="2000" u="sng">
                <a:latin typeface="Baskerville Old Face" panose="02020602080505020303" pitchFamily="18" charset="0"/>
              </a:rPr>
              <a:t>.</a:t>
            </a:r>
            <a:r>
              <a:rPr lang="en-US" altLang="en-US" sz="2000">
                <a:latin typeface="Baskerville Old Face" panose="02020602080505020303" pitchFamily="18" charset="0"/>
              </a:rPr>
              <a:t> </a:t>
            </a:r>
          </a:p>
          <a:p>
            <a:pPr algn="just"/>
            <a:r>
              <a:rPr lang="en-US" altLang="en-US" sz="2000">
                <a:latin typeface="Baskerville Old Face" panose="02020602080505020303" pitchFamily="18" charset="0"/>
              </a:rPr>
              <a:t>By examining the </a:t>
            </a:r>
            <a:r>
              <a:rPr lang="en-US" altLang="en-US" sz="2000">
                <a:solidFill>
                  <a:srgbClr val="FF33CC"/>
                </a:solidFill>
                <a:latin typeface="Baskerville Old Face" panose="02020602080505020303" pitchFamily="18" charset="0"/>
              </a:rPr>
              <a:t>state diagrams </a:t>
            </a:r>
            <a:r>
              <a:rPr lang="en-US" altLang="en-US" sz="2000">
                <a:latin typeface="Baskerville Old Face" panose="02020602080505020303" pitchFamily="18" charset="0"/>
              </a:rPr>
              <a:t>of individual objects and the </a:t>
            </a:r>
            <a:r>
              <a:rPr lang="en-US" altLang="en-US" sz="2000">
                <a:solidFill>
                  <a:srgbClr val="0000FF"/>
                </a:solidFill>
                <a:latin typeface="Baskerville Old Face" panose="02020602080505020303" pitchFamily="18" charset="0"/>
              </a:rPr>
              <a:t>exchange of events among them</a:t>
            </a:r>
            <a:r>
              <a:rPr lang="en-US" altLang="en-US" sz="2000">
                <a:latin typeface="Baskerville Old Face" panose="02020602080505020303" pitchFamily="18" charset="0"/>
              </a:rPr>
              <a:t>, many objects can be often folded onto a single thread of control. </a:t>
            </a:r>
            <a:r>
              <a:rPr lang="en-US" altLang="en-US" sz="2000">
                <a:latin typeface="Berlin Sans FB Demi" panose="020E0802020502020306" pitchFamily="34" charset="0"/>
              </a:rPr>
              <a:t>A </a:t>
            </a:r>
            <a:r>
              <a:rPr lang="en-US" altLang="en-US" sz="2000" b="1" i="1" u="sng">
                <a:solidFill>
                  <a:srgbClr val="0000FF"/>
                </a:solidFill>
                <a:latin typeface="Berlin Sans FB Demi" panose="020E0802020502020306" pitchFamily="34" charset="0"/>
              </a:rPr>
              <a:t>thread of control</a:t>
            </a:r>
            <a:r>
              <a:rPr lang="en-US" altLang="en-US" sz="2000" i="1">
                <a:solidFill>
                  <a:srgbClr val="0000FF"/>
                </a:solidFill>
                <a:latin typeface="Berlin Sans FB Demi" panose="020E0802020502020306" pitchFamily="34" charset="0"/>
              </a:rPr>
              <a:t> </a:t>
            </a:r>
            <a:r>
              <a:rPr lang="en-US" altLang="en-US" sz="2000">
                <a:latin typeface="Berlin Sans FB Demi" panose="020E0802020502020306" pitchFamily="34" charset="0"/>
              </a:rPr>
              <a:t>is a </a:t>
            </a:r>
            <a:r>
              <a:rPr lang="en-US" altLang="en-US" sz="2000">
                <a:solidFill>
                  <a:srgbClr val="FF33CC"/>
                </a:solidFill>
                <a:latin typeface="Berlin Sans FB Demi" panose="020E0802020502020306" pitchFamily="34" charset="0"/>
              </a:rPr>
              <a:t>path</a:t>
            </a:r>
            <a:r>
              <a:rPr lang="en-US" altLang="en-US" sz="2000">
                <a:latin typeface="Berlin Sans FB Demi" panose="020E0802020502020306" pitchFamily="34" charset="0"/>
              </a:rPr>
              <a:t> </a:t>
            </a:r>
            <a:r>
              <a:rPr lang="en-US" altLang="en-US" sz="2000">
                <a:solidFill>
                  <a:srgbClr val="C00000"/>
                </a:solidFill>
                <a:latin typeface="Berlin Sans FB Demi" panose="020E0802020502020306" pitchFamily="34" charset="0"/>
              </a:rPr>
              <a:t>through a set of state diagrams</a:t>
            </a:r>
            <a:r>
              <a:rPr lang="en-US" altLang="en-US" sz="2000">
                <a:latin typeface="Berlin Sans FB Demi" panose="020E0802020502020306" pitchFamily="34" charset="0"/>
              </a:rPr>
              <a:t> </a:t>
            </a:r>
            <a:r>
              <a:rPr lang="en-US" altLang="en-US" sz="2000">
                <a:solidFill>
                  <a:srgbClr val="7030A0"/>
                </a:solidFill>
                <a:latin typeface="Berlin Sans FB Demi" panose="020E0802020502020306" pitchFamily="34" charset="0"/>
              </a:rPr>
              <a:t>on which only a single object at a time is active</a:t>
            </a:r>
            <a:r>
              <a:rPr lang="en-US" altLang="en-US" sz="2000">
                <a:latin typeface="Berlin Sans FB Demi" panose="020E0802020502020306" pitchFamily="34" charset="0"/>
              </a:rPr>
              <a:t>. </a:t>
            </a:r>
            <a:r>
              <a:rPr lang="en-US" altLang="en-US" sz="2000">
                <a:latin typeface="Baskerville Old Face" panose="02020602080505020303" pitchFamily="18" charset="0"/>
              </a:rPr>
              <a:t>A thread remains within a state diagram until an object sends an event to another object and waits for another event. The thread passes to the receiver of the event until it eventually returns to the original object. The thread splits if the object sends an event and continues executing.</a:t>
            </a:r>
          </a:p>
          <a:p>
            <a:pPr algn="just"/>
            <a:r>
              <a:rPr lang="en-US" altLang="en-US" sz="2000">
                <a:latin typeface="Baskerville Old Face" panose="02020602080505020303" pitchFamily="18" charset="0"/>
              </a:rPr>
              <a:t>On each thread of control, only a single object at a time is active. Threads of control can be implemented </a:t>
            </a:r>
            <a:r>
              <a:rPr lang="en-US" altLang="en-US" sz="2000" u="sng">
                <a:solidFill>
                  <a:srgbClr val="7030A0"/>
                </a:solidFill>
                <a:latin typeface="Algerian" panose="04020705040A02060702" pitchFamily="82" charset="0"/>
              </a:rPr>
              <a:t>as tasks </a:t>
            </a:r>
            <a:r>
              <a:rPr lang="en-US" altLang="en-US" sz="2000">
                <a:latin typeface="Baskerville Old Face" panose="02020602080505020303" pitchFamily="18" charset="0"/>
              </a:rPr>
              <a:t>in computer systems.</a:t>
            </a:r>
          </a:p>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3F404EC-0F16-49B5-B9C9-61F65B5FC600}"/>
              </a:ext>
            </a:extLst>
          </p:cNvPr>
          <p:cNvSpPr>
            <a:spLocks noGrp="1"/>
          </p:cNvSpPr>
          <p:nvPr>
            <p:ph type="title"/>
          </p:nvPr>
        </p:nvSpPr>
        <p:spPr/>
        <p:txBody>
          <a:bodyPr/>
          <a:lstStyle/>
          <a:p>
            <a:r>
              <a:rPr lang="en-US" altLang="en-US" sz="2800">
                <a:solidFill>
                  <a:srgbClr val="0000FF"/>
                </a:solidFill>
                <a:latin typeface="Algerian" panose="04020705040A02060702" pitchFamily="82" charset="0"/>
              </a:rPr>
              <a:t>Allocate subsystems to hardware</a:t>
            </a:r>
            <a:endParaRPr lang="en-US" altLang="en-US" sz="2800"/>
          </a:p>
        </p:txBody>
      </p:sp>
      <p:sp>
        <p:nvSpPr>
          <p:cNvPr id="3" name="Content Placeholder 2">
            <a:extLst>
              <a:ext uri="{FF2B5EF4-FFF2-40B4-BE49-F238E27FC236}">
                <a16:creationId xmlns:a16="http://schemas.microsoft.com/office/drawing/2014/main" id="{536719F7-0AA2-463D-8204-346BDB2ECE1A}"/>
              </a:ext>
            </a:extLst>
          </p:cNvPr>
          <p:cNvSpPr>
            <a:spLocks noGrp="1"/>
          </p:cNvSpPr>
          <p:nvPr>
            <p:ph idx="1"/>
          </p:nvPr>
        </p:nvSpPr>
        <p:spPr/>
        <p:txBody>
          <a:bodyPr/>
          <a:lstStyle/>
          <a:p>
            <a:pPr algn="just">
              <a:defRPr/>
            </a:pPr>
            <a:r>
              <a:rPr lang="en-US" sz="2400" dirty="0">
                <a:latin typeface="Agency FB" pitchFamily="34" charset="0"/>
              </a:rPr>
              <a:t>Each </a:t>
            </a:r>
            <a:r>
              <a:rPr lang="en-US" sz="2400" dirty="0">
                <a:solidFill>
                  <a:srgbClr val="7030A0"/>
                </a:solidFill>
                <a:latin typeface="Agency FB" pitchFamily="34" charset="0"/>
              </a:rPr>
              <a:t>concurrent subsystem </a:t>
            </a:r>
            <a:r>
              <a:rPr lang="en-US" sz="2400" dirty="0">
                <a:latin typeface="Agency FB" pitchFamily="34" charset="0"/>
              </a:rPr>
              <a:t>must be </a:t>
            </a:r>
            <a:r>
              <a:rPr lang="en-US" sz="2400" dirty="0">
                <a:solidFill>
                  <a:srgbClr val="FF33CC"/>
                </a:solidFill>
                <a:latin typeface="Agency FB" pitchFamily="34" charset="0"/>
              </a:rPr>
              <a:t>allocated to a hardware unit</a:t>
            </a:r>
            <a:r>
              <a:rPr lang="en-US" sz="2400" dirty="0">
                <a:latin typeface="Agency FB" pitchFamily="34" charset="0"/>
              </a:rPr>
              <a:t>, either a </a:t>
            </a:r>
            <a:r>
              <a:rPr lang="en-US" sz="2400" dirty="0">
                <a:solidFill>
                  <a:srgbClr val="FF33CC"/>
                </a:solidFill>
                <a:latin typeface="Agency FB" pitchFamily="34" charset="0"/>
              </a:rPr>
              <a:t>general-purpose processor </a:t>
            </a:r>
            <a:r>
              <a:rPr lang="en-US" sz="2400" dirty="0">
                <a:latin typeface="Agency FB" pitchFamily="34" charset="0"/>
              </a:rPr>
              <a:t>or a </a:t>
            </a:r>
            <a:r>
              <a:rPr lang="en-US" sz="2400" dirty="0">
                <a:solidFill>
                  <a:srgbClr val="0000FF"/>
                </a:solidFill>
                <a:latin typeface="Agency FB" pitchFamily="34" charset="0"/>
              </a:rPr>
              <a:t>specialized functional unit </a:t>
            </a:r>
            <a:r>
              <a:rPr lang="en-US" sz="2400" b="1" i="1" u="sng" dirty="0">
                <a:latin typeface="Agency FB" pitchFamily="34" charset="0"/>
              </a:rPr>
              <a:t>as follows</a:t>
            </a:r>
            <a:r>
              <a:rPr lang="en-US" sz="2400" dirty="0">
                <a:latin typeface="Agency FB" pitchFamily="34" charset="0"/>
              </a:rPr>
              <a:t>.</a:t>
            </a:r>
          </a:p>
          <a:p>
            <a:pPr indent="454025" algn="just">
              <a:buFont typeface="Wingdings" panose="05000000000000000000" pitchFamily="2" charset="2"/>
              <a:buChar char="ü"/>
              <a:defRPr/>
            </a:pPr>
            <a:r>
              <a:rPr lang="en-US" sz="2400" dirty="0">
                <a:solidFill>
                  <a:srgbClr val="0000FF"/>
                </a:solidFill>
                <a:latin typeface="Baskerville Old Face" pitchFamily="18" charset="0"/>
              </a:rPr>
              <a:t>Estimating Hardware Resource Requirements</a:t>
            </a:r>
          </a:p>
          <a:p>
            <a:pPr indent="454025" algn="just">
              <a:buFont typeface="Wingdings" panose="05000000000000000000" pitchFamily="2" charset="2"/>
              <a:buChar char="ü"/>
              <a:defRPr/>
            </a:pPr>
            <a:r>
              <a:rPr lang="en-US" sz="2400" dirty="0">
                <a:solidFill>
                  <a:srgbClr val="0000FF"/>
                </a:solidFill>
                <a:latin typeface="Baskerville Old Face" pitchFamily="18" charset="0"/>
              </a:rPr>
              <a:t>Making Hardware-Software Trade-offs</a:t>
            </a:r>
          </a:p>
          <a:p>
            <a:pPr indent="454025" algn="just">
              <a:buFont typeface="Wingdings" panose="05000000000000000000" pitchFamily="2" charset="2"/>
              <a:buChar char="ü"/>
              <a:defRPr/>
            </a:pPr>
            <a:r>
              <a:rPr lang="en-US" sz="2400" dirty="0">
                <a:solidFill>
                  <a:srgbClr val="0000FF"/>
                </a:solidFill>
                <a:latin typeface="Baskerville Old Face" pitchFamily="18" charset="0"/>
              </a:rPr>
              <a:t>Allocating Tasks to Processors</a:t>
            </a:r>
            <a:r>
              <a:rPr lang="en-US" sz="2400" b="1" i="1" dirty="0">
                <a:solidFill>
                  <a:srgbClr val="0000FF"/>
                </a:solidFill>
                <a:latin typeface="Baskerville Old Face" pitchFamily="18" charset="0"/>
              </a:rPr>
              <a:t> </a:t>
            </a:r>
            <a:endParaRPr lang="en-US" sz="2400" dirty="0">
              <a:solidFill>
                <a:srgbClr val="0000FF"/>
              </a:solidFill>
              <a:latin typeface="Baskerville Old Face" pitchFamily="18" charset="0"/>
            </a:endParaRPr>
          </a:p>
          <a:p>
            <a:pPr indent="454025" algn="just">
              <a:buFont typeface="Wingdings" panose="05000000000000000000" pitchFamily="2" charset="2"/>
              <a:buChar char="ü"/>
              <a:defRPr/>
            </a:pPr>
            <a:r>
              <a:rPr lang="en-US" sz="2400" dirty="0">
                <a:solidFill>
                  <a:srgbClr val="0000FF"/>
                </a:solidFill>
                <a:latin typeface="Baskerville Old Face" pitchFamily="18" charset="0"/>
              </a:rPr>
              <a:t>Determining Physical Connectivity</a:t>
            </a:r>
          </a:p>
          <a:p>
            <a:pPr algn="just">
              <a:buFont typeface="Wingdings" panose="05000000000000000000" pitchFamily="2" charset="2"/>
              <a:buNone/>
              <a:defRPr/>
            </a:pPr>
            <a:endParaRPr lang="en-US" sz="2400" dirty="0">
              <a:latin typeface="Agency FB" pitchFamily="34" charset="0"/>
            </a:endParaRPr>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8085EEE-8FDB-435C-BF66-A1E177FADF4C}"/>
              </a:ext>
            </a:extLst>
          </p:cNvPr>
          <p:cNvSpPr>
            <a:spLocks noGrp="1"/>
          </p:cNvSpPr>
          <p:nvPr>
            <p:ph type="title"/>
          </p:nvPr>
        </p:nvSpPr>
        <p:spPr/>
        <p:txBody>
          <a:bodyPr/>
          <a:lstStyle/>
          <a:p>
            <a:r>
              <a:rPr lang="en-US" altLang="en-US" sz="3200">
                <a:solidFill>
                  <a:srgbClr val="0000FF"/>
                </a:solidFill>
                <a:latin typeface="Baskerville Old Face" panose="02020602080505020303" pitchFamily="18" charset="0"/>
              </a:rPr>
              <a:t>Estimating Hardware Resource Requirements</a:t>
            </a:r>
            <a:endParaRPr lang="en-US" altLang="en-US" sz="3200"/>
          </a:p>
        </p:txBody>
      </p:sp>
      <p:sp>
        <p:nvSpPr>
          <p:cNvPr id="28675" name="Content Placeholder 2">
            <a:extLst>
              <a:ext uri="{FF2B5EF4-FFF2-40B4-BE49-F238E27FC236}">
                <a16:creationId xmlns:a16="http://schemas.microsoft.com/office/drawing/2014/main" id="{F212FE51-279F-4D91-8587-BF856C21B1E6}"/>
              </a:ext>
            </a:extLst>
          </p:cNvPr>
          <p:cNvSpPr>
            <a:spLocks noGrp="1"/>
          </p:cNvSpPr>
          <p:nvPr>
            <p:ph idx="1"/>
          </p:nvPr>
        </p:nvSpPr>
        <p:spPr/>
        <p:txBody>
          <a:bodyPr/>
          <a:lstStyle/>
          <a:p>
            <a:pPr algn="just"/>
            <a:r>
              <a:rPr lang="en-US" altLang="en-US" sz="2400">
                <a:latin typeface="Bell MT" panose="02020503060305020303" pitchFamily="18" charset="0"/>
              </a:rPr>
              <a:t>The decision to use multiple processors or hardware functional units is based on a </a:t>
            </a:r>
            <a:r>
              <a:rPr lang="en-US" altLang="en-US" sz="2400" i="1">
                <a:solidFill>
                  <a:srgbClr val="0000FF"/>
                </a:solidFill>
                <a:latin typeface="Bell MT" panose="02020503060305020303" pitchFamily="18" charset="0"/>
              </a:rPr>
              <a:t>need for higher performance </a:t>
            </a:r>
            <a:r>
              <a:rPr lang="en-US" altLang="en-US" sz="2400">
                <a:latin typeface="Bell MT" panose="02020503060305020303" pitchFamily="18" charset="0"/>
              </a:rPr>
              <a:t>than </a:t>
            </a:r>
            <a:r>
              <a:rPr lang="en-US" altLang="en-US" sz="2400" b="1" i="1">
                <a:solidFill>
                  <a:srgbClr val="FF33CC"/>
                </a:solidFill>
                <a:latin typeface="Bell MT" panose="02020503060305020303" pitchFamily="18" charset="0"/>
              </a:rPr>
              <a:t>a single CPU can provide</a:t>
            </a:r>
            <a:r>
              <a:rPr lang="en-US" altLang="en-US" sz="2400">
                <a:latin typeface="Bell MT" panose="02020503060305020303" pitchFamily="18" charset="0"/>
              </a:rPr>
              <a:t>. </a:t>
            </a:r>
          </a:p>
          <a:p>
            <a:pPr algn="just"/>
            <a:r>
              <a:rPr lang="en-US" altLang="en-US" sz="2400">
                <a:latin typeface="Bell MT" panose="02020503060305020303" pitchFamily="18" charset="0"/>
              </a:rPr>
              <a:t>The </a:t>
            </a:r>
            <a:r>
              <a:rPr lang="en-US" altLang="en-US" sz="2400">
                <a:solidFill>
                  <a:srgbClr val="0000FF"/>
                </a:solidFill>
                <a:latin typeface="Agency FB" panose="020B0503020202020204" pitchFamily="34" charset="0"/>
              </a:rPr>
              <a:t>number of processors</a:t>
            </a:r>
            <a:r>
              <a:rPr lang="en-US" altLang="en-US" sz="2400">
                <a:latin typeface="Bell MT" panose="02020503060305020303" pitchFamily="18" charset="0"/>
              </a:rPr>
              <a:t> required depends on the </a:t>
            </a:r>
            <a:r>
              <a:rPr lang="en-US" altLang="en-US" sz="2400">
                <a:solidFill>
                  <a:srgbClr val="FF33CC"/>
                </a:solidFill>
                <a:latin typeface="Agency FB" panose="020B0503020202020204" pitchFamily="34" charset="0"/>
              </a:rPr>
              <a:t>volume of computations</a:t>
            </a:r>
            <a:r>
              <a:rPr lang="en-US" altLang="en-US" sz="2400">
                <a:latin typeface="Bell MT" panose="02020503060305020303" pitchFamily="18" charset="0"/>
              </a:rPr>
              <a:t> and the </a:t>
            </a:r>
            <a:r>
              <a:rPr lang="en-US" altLang="en-US" sz="2400">
                <a:solidFill>
                  <a:srgbClr val="FF33CC"/>
                </a:solidFill>
                <a:latin typeface="Agency FB" panose="020B0503020202020204" pitchFamily="34" charset="0"/>
              </a:rPr>
              <a:t>speed of the machine.</a:t>
            </a:r>
            <a:r>
              <a:rPr lang="en-US" altLang="en-US" sz="2400">
                <a:latin typeface="Bell MT" panose="02020503060305020303" pitchFamily="18" charset="0"/>
              </a:rPr>
              <a:t> </a:t>
            </a:r>
          </a:p>
          <a:p>
            <a:pPr>
              <a:buFont typeface="Wingdings" panose="05000000000000000000" pitchFamily="2" charset="2"/>
              <a:buNone/>
            </a:pP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0675747-F9D3-49E0-82FF-02343501541B}"/>
              </a:ext>
            </a:extLst>
          </p:cNvPr>
          <p:cNvSpPr>
            <a:spLocks noGrp="1"/>
          </p:cNvSpPr>
          <p:nvPr>
            <p:ph type="title"/>
          </p:nvPr>
        </p:nvSpPr>
        <p:spPr>
          <a:xfrm>
            <a:off x="762000" y="0"/>
            <a:ext cx="7696200" cy="914400"/>
          </a:xfrm>
        </p:spPr>
        <p:txBody>
          <a:bodyPr/>
          <a:lstStyle/>
          <a:p>
            <a:r>
              <a:rPr lang="en-US" altLang="en-US" sz="3200">
                <a:solidFill>
                  <a:srgbClr val="0000FF"/>
                </a:solidFill>
                <a:latin typeface="Baskerville Old Face" panose="02020602080505020303" pitchFamily="18" charset="0"/>
              </a:rPr>
              <a:t>Making Hardware-Software Trade-offs</a:t>
            </a:r>
          </a:p>
        </p:txBody>
      </p:sp>
      <p:sp>
        <p:nvSpPr>
          <p:cNvPr id="30723" name="Content Placeholder 2">
            <a:extLst>
              <a:ext uri="{FF2B5EF4-FFF2-40B4-BE49-F238E27FC236}">
                <a16:creationId xmlns:a16="http://schemas.microsoft.com/office/drawing/2014/main" id="{AFA13DF1-7728-4BE3-8879-75BFB73C5C2C}"/>
              </a:ext>
            </a:extLst>
          </p:cNvPr>
          <p:cNvSpPr>
            <a:spLocks noGrp="1"/>
          </p:cNvSpPr>
          <p:nvPr>
            <p:ph idx="1"/>
          </p:nvPr>
        </p:nvSpPr>
        <p:spPr>
          <a:xfrm>
            <a:off x="762000" y="914400"/>
            <a:ext cx="7696200" cy="5029200"/>
          </a:xfrm>
        </p:spPr>
        <p:txBody>
          <a:bodyPr/>
          <a:lstStyle/>
          <a:p>
            <a:pPr algn="just"/>
            <a:r>
              <a:rPr lang="en-US" altLang="en-US" sz="2000">
                <a:latin typeface="Berlin Sans FB" panose="020E0602020502020306" pitchFamily="34" charset="0"/>
              </a:rPr>
              <a:t>Object orientation provides a good way for thinking about </a:t>
            </a:r>
            <a:r>
              <a:rPr lang="en-US" altLang="en-US" sz="2000">
                <a:solidFill>
                  <a:srgbClr val="C00000"/>
                </a:solidFill>
                <a:latin typeface="Berlin Sans FB" panose="020E0602020502020306" pitchFamily="34" charset="0"/>
              </a:rPr>
              <a:t>hardware.</a:t>
            </a:r>
            <a:r>
              <a:rPr lang="en-US" altLang="en-US" sz="2000">
                <a:latin typeface="Berlin Sans FB" panose="020E0602020502020306" pitchFamily="34" charset="0"/>
              </a:rPr>
              <a:t> It must be decided that </a:t>
            </a:r>
            <a:r>
              <a:rPr lang="en-US" altLang="en-US" sz="2000">
                <a:solidFill>
                  <a:srgbClr val="FF33CC"/>
                </a:solidFill>
                <a:latin typeface="Berlin Sans FB" panose="020E0602020502020306" pitchFamily="34" charset="0"/>
              </a:rPr>
              <a:t>which subsystems will be implemented </a:t>
            </a:r>
            <a:r>
              <a:rPr lang="en-US" altLang="en-US" sz="2000">
                <a:solidFill>
                  <a:srgbClr val="0000FF"/>
                </a:solidFill>
                <a:latin typeface="Berlin Sans FB" panose="020E0602020502020306" pitchFamily="34" charset="0"/>
              </a:rPr>
              <a:t>in hardware </a:t>
            </a:r>
            <a:r>
              <a:rPr lang="en-US" altLang="en-US" sz="2000">
                <a:latin typeface="Berlin Sans FB" panose="020E0602020502020306" pitchFamily="34" charset="0"/>
              </a:rPr>
              <a:t>and </a:t>
            </a:r>
            <a:r>
              <a:rPr lang="en-US" altLang="en-US" sz="2000">
                <a:solidFill>
                  <a:srgbClr val="FF33CC"/>
                </a:solidFill>
                <a:latin typeface="Berlin Sans FB" panose="020E0602020502020306" pitchFamily="34" charset="0"/>
              </a:rPr>
              <a:t>which </a:t>
            </a:r>
            <a:r>
              <a:rPr lang="en-US" altLang="en-US" sz="2000">
                <a:solidFill>
                  <a:srgbClr val="C00000"/>
                </a:solidFill>
                <a:latin typeface="Berlin Sans FB" panose="020E0602020502020306" pitchFamily="34" charset="0"/>
              </a:rPr>
              <a:t>in software. </a:t>
            </a:r>
          </a:p>
          <a:p>
            <a:pPr algn="just">
              <a:buFont typeface="Wingdings" panose="05000000000000000000" pitchFamily="2" charset="2"/>
              <a:buNone/>
            </a:pPr>
            <a:r>
              <a:rPr lang="en-US" altLang="en-US" sz="2000">
                <a:solidFill>
                  <a:srgbClr val="7030A0"/>
                </a:solidFill>
                <a:latin typeface="Berlin Sans FB" panose="020E0602020502020306" pitchFamily="34" charset="0"/>
              </a:rPr>
              <a:t>Two main reasons for implementing subsystems in hardware</a:t>
            </a:r>
            <a:r>
              <a:rPr lang="en-US" altLang="en-US" sz="2000">
                <a:latin typeface="Berlin Sans FB" panose="020E0602020502020306" pitchFamily="34" charset="0"/>
              </a:rPr>
              <a:t>:</a:t>
            </a:r>
          </a:p>
          <a:p>
            <a:pPr algn="just"/>
            <a:r>
              <a:rPr lang="en-US" altLang="en-US" sz="2000" b="1">
                <a:solidFill>
                  <a:srgbClr val="7030A0"/>
                </a:solidFill>
                <a:latin typeface="Algerian" panose="04020705040A02060702" pitchFamily="82" charset="0"/>
              </a:rPr>
              <a:t>Cost:</a:t>
            </a:r>
            <a:r>
              <a:rPr lang="en-US" altLang="en-US" sz="2000" b="1">
                <a:solidFill>
                  <a:srgbClr val="7030A0"/>
                </a:solidFill>
              </a:rPr>
              <a:t> </a:t>
            </a:r>
            <a:r>
              <a:rPr lang="en-US" altLang="en-US" sz="2000"/>
              <a:t>Existing hardware provides exactly the functionality required. Today it is easier to buy a floating-point chip than to implement floating point in software. Sensors and actuators must be hardware, of course. </a:t>
            </a:r>
          </a:p>
          <a:p>
            <a:pPr algn="just"/>
            <a:r>
              <a:rPr lang="en-US" altLang="en-US" sz="2000" b="1">
                <a:solidFill>
                  <a:srgbClr val="7030A0"/>
                </a:solidFill>
                <a:latin typeface="Algerian" panose="04020705040A02060702" pitchFamily="82" charset="0"/>
              </a:rPr>
              <a:t>Performance:</a:t>
            </a:r>
            <a:r>
              <a:rPr lang="en-US" altLang="en-US" sz="2000" b="1"/>
              <a:t> </a:t>
            </a:r>
            <a:r>
              <a:rPr lang="en-US" altLang="en-US" sz="2000"/>
              <a:t>The system requires a higher performance than a general-purpose CPU can provide, and more efficient hardware is available. </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2C2DCB4-866B-41FE-AD90-B015ACCF1E6B}"/>
              </a:ext>
            </a:extLst>
          </p:cNvPr>
          <p:cNvSpPr>
            <a:spLocks noGrp="1"/>
          </p:cNvSpPr>
          <p:nvPr>
            <p:ph type="title"/>
          </p:nvPr>
        </p:nvSpPr>
        <p:spPr>
          <a:xfrm>
            <a:off x="762000" y="0"/>
            <a:ext cx="7696200" cy="762000"/>
          </a:xfrm>
        </p:spPr>
        <p:txBody>
          <a:bodyPr/>
          <a:lstStyle/>
          <a:p>
            <a:r>
              <a:rPr lang="en-US" altLang="en-US" sz="3200">
                <a:solidFill>
                  <a:srgbClr val="0000FF"/>
                </a:solidFill>
                <a:latin typeface="Baskerville Old Face" panose="02020602080505020303" pitchFamily="18" charset="0"/>
              </a:rPr>
              <a:t>Allocating Tasks to Processors </a:t>
            </a:r>
          </a:p>
        </p:txBody>
      </p:sp>
      <p:sp>
        <p:nvSpPr>
          <p:cNvPr id="3" name="Content Placeholder 2">
            <a:extLst>
              <a:ext uri="{FF2B5EF4-FFF2-40B4-BE49-F238E27FC236}">
                <a16:creationId xmlns:a16="http://schemas.microsoft.com/office/drawing/2014/main" id="{DC20B8F9-AB8D-40A1-BCAA-0F9085B4A93F}"/>
              </a:ext>
            </a:extLst>
          </p:cNvPr>
          <p:cNvSpPr>
            <a:spLocks noGrp="1"/>
          </p:cNvSpPr>
          <p:nvPr>
            <p:ph idx="1"/>
          </p:nvPr>
        </p:nvSpPr>
        <p:spPr>
          <a:xfrm>
            <a:off x="762000" y="762000"/>
            <a:ext cx="7696200" cy="5867400"/>
          </a:xfrm>
        </p:spPr>
        <p:txBody>
          <a:bodyPr/>
          <a:lstStyle/>
          <a:p>
            <a:pPr marL="0" indent="0" algn="just">
              <a:buFont typeface="Wingdings" panose="05000000000000000000" pitchFamily="2" charset="2"/>
              <a:buNone/>
              <a:defRPr/>
            </a:pPr>
            <a:r>
              <a:rPr lang="en-US" sz="2000" dirty="0"/>
              <a:t>The system design must allocate tasks for the various software sub-systems </a:t>
            </a:r>
            <a:r>
              <a:rPr lang="en-US" sz="2000" dirty="0">
                <a:solidFill>
                  <a:srgbClr val="FF33CC"/>
                </a:solidFill>
              </a:rPr>
              <a:t>to processors</a:t>
            </a:r>
            <a:r>
              <a:rPr lang="en-US" sz="2000" dirty="0"/>
              <a:t>.</a:t>
            </a:r>
          </a:p>
          <a:p>
            <a:pPr algn="just">
              <a:buFont typeface="Wingdings" panose="05000000000000000000" pitchFamily="2" charset="2"/>
              <a:buNone/>
              <a:defRPr/>
            </a:pPr>
            <a:r>
              <a:rPr lang="en-US" sz="2000" u="sng" dirty="0">
                <a:solidFill>
                  <a:srgbClr val="FF33CC"/>
                </a:solidFill>
              </a:rPr>
              <a:t>Reasons for assigning </a:t>
            </a:r>
            <a:r>
              <a:rPr lang="en-US" sz="2000" u="sng" dirty="0">
                <a:solidFill>
                  <a:srgbClr val="C00000"/>
                </a:solidFill>
                <a:latin typeface="Berlin Sans FB Demi" pitchFamily="34" charset="0"/>
              </a:rPr>
              <a:t>tasks</a:t>
            </a:r>
            <a:r>
              <a:rPr lang="en-US" sz="2000" u="sng" dirty="0">
                <a:solidFill>
                  <a:srgbClr val="FF33CC"/>
                </a:solidFill>
              </a:rPr>
              <a:t> to </a:t>
            </a:r>
            <a:r>
              <a:rPr lang="en-US" sz="2000" u="sng" dirty="0">
                <a:solidFill>
                  <a:srgbClr val="0000FF"/>
                </a:solidFill>
                <a:latin typeface="Berlin Sans FB Demi" pitchFamily="34" charset="0"/>
              </a:rPr>
              <a:t>processors</a:t>
            </a:r>
            <a:r>
              <a:rPr lang="en-US" sz="2000" dirty="0"/>
              <a:t>: </a:t>
            </a:r>
          </a:p>
          <a:p>
            <a:pPr algn="just">
              <a:defRPr/>
            </a:pPr>
            <a:r>
              <a:rPr lang="en-US" sz="2000" b="1" dirty="0">
                <a:solidFill>
                  <a:srgbClr val="0000FF"/>
                </a:solidFill>
                <a:latin typeface="Agency FB" pitchFamily="34" charset="0"/>
              </a:rPr>
              <a:t>Logistics</a:t>
            </a:r>
            <a:r>
              <a:rPr lang="en-US" sz="2000" b="1" dirty="0">
                <a:latin typeface="Agency FB" pitchFamily="34" charset="0"/>
              </a:rPr>
              <a:t>: </a:t>
            </a:r>
            <a:r>
              <a:rPr lang="en-US" sz="2000" dirty="0">
                <a:latin typeface="Agency FB" pitchFamily="34" charset="0"/>
              </a:rPr>
              <a:t>Certain </a:t>
            </a:r>
            <a:r>
              <a:rPr lang="en-US" sz="2000" dirty="0">
                <a:solidFill>
                  <a:srgbClr val="FF33CC"/>
                </a:solidFill>
                <a:latin typeface="Agency FB" pitchFamily="34" charset="0"/>
              </a:rPr>
              <a:t>tasks are required at specific physical locations</a:t>
            </a:r>
            <a:r>
              <a:rPr lang="en-US" sz="2000" dirty="0">
                <a:latin typeface="Agency FB" pitchFamily="34" charset="0"/>
              </a:rPr>
              <a:t>, to control hardware, or to permit independent operation. E.g. an engineering </a:t>
            </a:r>
            <a:r>
              <a:rPr lang="en-US" sz="2000" dirty="0">
                <a:solidFill>
                  <a:srgbClr val="FF33CC"/>
                </a:solidFill>
                <a:latin typeface="Agency FB" pitchFamily="34" charset="0"/>
              </a:rPr>
              <a:t>workstation</a:t>
            </a:r>
            <a:r>
              <a:rPr lang="en-US" sz="2000" dirty="0">
                <a:latin typeface="Agency FB" pitchFamily="34" charset="0"/>
              </a:rPr>
              <a:t> needs its </a:t>
            </a:r>
            <a:r>
              <a:rPr lang="en-US" sz="2000" dirty="0">
                <a:solidFill>
                  <a:srgbClr val="FF33CC"/>
                </a:solidFill>
                <a:latin typeface="Agency FB" pitchFamily="34" charset="0"/>
              </a:rPr>
              <a:t>own operating system</a:t>
            </a:r>
            <a:r>
              <a:rPr lang="en-US" sz="2000" dirty="0">
                <a:latin typeface="Agency FB" pitchFamily="34" charset="0"/>
              </a:rPr>
              <a:t> to permit operation when the </a:t>
            </a:r>
            <a:r>
              <a:rPr lang="en-US" sz="2000" dirty="0">
                <a:solidFill>
                  <a:srgbClr val="0000FF"/>
                </a:solidFill>
                <a:latin typeface="Agency FB" pitchFamily="34" charset="0"/>
              </a:rPr>
              <a:t>inter-processor network is down</a:t>
            </a:r>
            <a:r>
              <a:rPr lang="en-US" sz="2000" dirty="0">
                <a:latin typeface="Agency FB" pitchFamily="34" charset="0"/>
              </a:rPr>
              <a:t>.</a:t>
            </a:r>
          </a:p>
          <a:p>
            <a:pPr algn="just">
              <a:defRPr/>
            </a:pPr>
            <a:r>
              <a:rPr lang="en-US" sz="2000" b="1" dirty="0">
                <a:solidFill>
                  <a:srgbClr val="0000FF"/>
                </a:solidFill>
                <a:latin typeface="Agency FB" pitchFamily="34" charset="0"/>
              </a:rPr>
              <a:t>Communication limits: </a:t>
            </a:r>
            <a:r>
              <a:rPr lang="en-US" sz="2000" dirty="0">
                <a:latin typeface="Agency FB" pitchFamily="34" charset="0"/>
              </a:rPr>
              <a:t>The </a:t>
            </a:r>
            <a:r>
              <a:rPr lang="en-US" sz="2000" dirty="0">
                <a:solidFill>
                  <a:srgbClr val="C00000"/>
                </a:solidFill>
                <a:latin typeface="Agency FB" pitchFamily="34" charset="0"/>
              </a:rPr>
              <a:t>response time or data flow rate </a:t>
            </a:r>
            <a:r>
              <a:rPr lang="en-US" sz="2000" dirty="0">
                <a:solidFill>
                  <a:srgbClr val="FF33CC"/>
                </a:solidFill>
                <a:latin typeface="Agency FB" pitchFamily="34" charset="0"/>
              </a:rPr>
              <a:t>exceeds</a:t>
            </a:r>
            <a:r>
              <a:rPr lang="en-US" sz="2000" dirty="0">
                <a:latin typeface="Agency FB" pitchFamily="34" charset="0"/>
              </a:rPr>
              <a:t> the available </a:t>
            </a:r>
            <a:r>
              <a:rPr lang="en-US" sz="2000" dirty="0">
                <a:solidFill>
                  <a:srgbClr val="FF33CC"/>
                </a:solidFill>
                <a:latin typeface="Agency FB" pitchFamily="34" charset="0"/>
              </a:rPr>
              <a:t>communication bandwidth </a:t>
            </a:r>
            <a:r>
              <a:rPr lang="en-US" sz="2000" dirty="0">
                <a:latin typeface="Agency FB" pitchFamily="34" charset="0"/>
              </a:rPr>
              <a:t>between </a:t>
            </a:r>
            <a:r>
              <a:rPr lang="en-US" sz="2000" dirty="0">
                <a:solidFill>
                  <a:srgbClr val="C00000"/>
                </a:solidFill>
                <a:latin typeface="Agency FB" pitchFamily="34" charset="0"/>
              </a:rPr>
              <a:t>a task and a piece of hardware. </a:t>
            </a:r>
            <a:r>
              <a:rPr lang="en-US" sz="2000" dirty="0">
                <a:latin typeface="Agency FB" pitchFamily="34" charset="0"/>
              </a:rPr>
              <a:t>E.g. high performance graphics devices require tightly coupled controllers because of their high internal data generation rates.</a:t>
            </a:r>
          </a:p>
          <a:p>
            <a:pPr algn="just">
              <a:defRPr/>
            </a:pPr>
            <a:r>
              <a:rPr lang="en-US" sz="2000" b="1" dirty="0">
                <a:solidFill>
                  <a:srgbClr val="0000FF"/>
                </a:solidFill>
                <a:latin typeface="Agency FB" pitchFamily="34" charset="0"/>
              </a:rPr>
              <a:t>Computation limits: </a:t>
            </a:r>
            <a:r>
              <a:rPr lang="en-US" sz="2000" dirty="0">
                <a:latin typeface="Agency FB" pitchFamily="34" charset="0"/>
              </a:rPr>
              <a:t>Computation rates are too great for a single processor, so </a:t>
            </a:r>
            <a:r>
              <a:rPr lang="en-US" sz="2000" dirty="0">
                <a:solidFill>
                  <a:srgbClr val="C00000"/>
                </a:solidFill>
                <a:latin typeface="Agency FB" pitchFamily="34" charset="0"/>
              </a:rPr>
              <a:t>several processors must support the tasks</a:t>
            </a:r>
            <a:r>
              <a:rPr lang="en-US" sz="2000" dirty="0">
                <a:latin typeface="Agency FB" pitchFamily="34" charset="0"/>
              </a:rPr>
              <a:t>. Communication costs can be </a:t>
            </a:r>
            <a:r>
              <a:rPr lang="en-US" sz="2000" dirty="0">
                <a:solidFill>
                  <a:srgbClr val="C00000"/>
                </a:solidFill>
                <a:latin typeface="Agency FB" pitchFamily="34" charset="0"/>
              </a:rPr>
              <a:t>minimized </a:t>
            </a:r>
            <a:r>
              <a:rPr lang="en-US" sz="2000" dirty="0">
                <a:latin typeface="Agency FB" pitchFamily="34" charset="0"/>
              </a:rPr>
              <a:t>by assigning </a:t>
            </a:r>
            <a:r>
              <a:rPr lang="en-US" sz="2000" dirty="0">
                <a:solidFill>
                  <a:srgbClr val="FF33CC"/>
                </a:solidFill>
                <a:latin typeface="Agency FB" pitchFamily="34" charset="0"/>
              </a:rPr>
              <a:t>highly interactive subsystems </a:t>
            </a:r>
            <a:r>
              <a:rPr lang="en-US" sz="2000" dirty="0">
                <a:latin typeface="Agency FB" pitchFamily="34" charset="0"/>
              </a:rPr>
              <a:t>to the </a:t>
            </a:r>
            <a:r>
              <a:rPr lang="en-US" sz="2000" dirty="0">
                <a:solidFill>
                  <a:srgbClr val="0000FF"/>
                </a:solidFill>
                <a:latin typeface="Agency FB" pitchFamily="34" charset="0"/>
              </a:rPr>
              <a:t>same processor</a:t>
            </a:r>
            <a:r>
              <a:rPr lang="en-US" sz="2000" dirty="0">
                <a:latin typeface="Agency FB" pitchFamily="34" charset="0"/>
              </a:rPr>
              <a:t>. </a:t>
            </a:r>
            <a:r>
              <a:rPr lang="en-US" sz="2000" dirty="0">
                <a:solidFill>
                  <a:srgbClr val="0000FF"/>
                </a:solidFill>
                <a:latin typeface="Agency FB" pitchFamily="34" charset="0"/>
              </a:rPr>
              <a:t>Independent subsystems </a:t>
            </a:r>
            <a:r>
              <a:rPr lang="en-US" sz="2000" dirty="0">
                <a:latin typeface="Agency FB" pitchFamily="34" charset="0"/>
              </a:rPr>
              <a:t>are assigned </a:t>
            </a:r>
            <a:r>
              <a:rPr lang="en-US" sz="2000" dirty="0">
                <a:solidFill>
                  <a:srgbClr val="FF33CC"/>
                </a:solidFill>
                <a:latin typeface="Agency FB" pitchFamily="34" charset="0"/>
              </a:rPr>
              <a:t>to separate processors</a:t>
            </a:r>
            <a:r>
              <a:rPr lang="en-US" sz="2000" dirty="0">
                <a:latin typeface="Agency FB" pitchFamily="34" charset="0"/>
              </a:rPr>
              <a:t>.</a:t>
            </a:r>
          </a:p>
          <a:p>
            <a:pPr algn="just">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6AE7A8D-D38D-44C5-80A4-9EEFF317CC52}"/>
              </a:ext>
            </a:extLst>
          </p:cNvPr>
          <p:cNvSpPr>
            <a:spLocks noGrp="1"/>
          </p:cNvSpPr>
          <p:nvPr>
            <p:ph type="title"/>
          </p:nvPr>
        </p:nvSpPr>
        <p:spPr/>
        <p:txBody>
          <a:bodyPr/>
          <a:lstStyle/>
          <a:p>
            <a:r>
              <a:rPr lang="en-US" altLang="en-US" sz="3200">
                <a:solidFill>
                  <a:srgbClr val="0000FF"/>
                </a:solidFill>
                <a:latin typeface="Baskerville Old Face" panose="02020602080505020303" pitchFamily="18" charset="0"/>
              </a:rPr>
              <a:t>Determining Physical Connectivity</a:t>
            </a:r>
            <a:endParaRPr lang="en-US" altLang="en-US" sz="3200"/>
          </a:p>
        </p:txBody>
      </p:sp>
      <p:sp>
        <p:nvSpPr>
          <p:cNvPr id="3" name="Content Placeholder 2">
            <a:extLst>
              <a:ext uri="{FF2B5EF4-FFF2-40B4-BE49-F238E27FC236}">
                <a16:creationId xmlns:a16="http://schemas.microsoft.com/office/drawing/2014/main" id="{9EAB63A2-2C82-4ABB-9F67-6C1C3622927A}"/>
              </a:ext>
            </a:extLst>
          </p:cNvPr>
          <p:cNvSpPr>
            <a:spLocks noGrp="1"/>
          </p:cNvSpPr>
          <p:nvPr>
            <p:ph idx="1"/>
          </p:nvPr>
        </p:nvSpPr>
        <p:spPr/>
        <p:txBody>
          <a:bodyPr/>
          <a:lstStyle/>
          <a:p>
            <a:pPr algn="just">
              <a:defRPr/>
            </a:pPr>
            <a:r>
              <a:rPr lang="en-US" sz="2400" dirty="0">
                <a:latin typeface="Berlin Sans FB" pitchFamily="34" charset="0"/>
              </a:rPr>
              <a:t>After determining the kinds and relative numbers of physical units, the </a:t>
            </a:r>
            <a:r>
              <a:rPr lang="en-US" sz="2400" dirty="0">
                <a:solidFill>
                  <a:srgbClr val="FF33CC"/>
                </a:solidFill>
                <a:latin typeface="Berlin Sans FB" pitchFamily="34" charset="0"/>
              </a:rPr>
              <a:t>arrangement and form </a:t>
            </a:r>
            <a:r>
              <a:rPr lang="en-US" sz="2400" dirty="0">
                <a:latin typeface="Berlin Sans FB" pitchFamily="34" charset="0"/>
              </a:rPr>
              <a:t>of the </a:t>
            </a:r>
            <a:r>
              <a:rPr lang="en-US" sz="2400" dirty="0">
                <a:solidFill>
                  <a:srgbClr val="FF33CC"/>
                </a:solidFill>
                <a:latin typeface="Berlin Sans FB" pitchFamily="34" charset="0"/>
              </a:rPr>
              <a:t>connections</a:t>
            </a:r>
            <a:r>
              <a:rPr lang="en-US" sz="2400" dirty="0">
                <a:latin typeface="Berlin Sans FB" pitchFamily="34" charset="0"/>
              </a:rPr>
              <a:t> among the physical units are determined.</a:t>
            </a:r>
          </a:p>
          <a:p>
            <a:pPr indent="1309688">
              <a:buFont typeface="Wingdings" panose="05000000000000000000" pitchFamily="2" charset="2"/>
              <a:buChar char="ü"/>
              <a:defRPr/>
            </a:pPr>
            <a:r>
              <a:rPr lang="en-US" sz="2800" b="1" dirty="0">
                <a:solidFill>
                  <a:srgbClr val="FF33CC"/>
                </a:solidFill>
                <a:latin typeface="Bradley Hand ITC" pitchFamily="66" charset="0"/>
              </a:rPr>
              <a:t>Connection topology: </a:t>
            </a:r>
          </a:p>
          <a:p>
            <a:pPr indent="1309688">
              <a:buFont typeface="Wingdings" panose="05000000000000000000" pitchFamily="2" charset="2"/>
              <a:buChar char="ü"/>
              <a:defRPr/>
            </a:pPr>
            <a:r>
              <a:rPr lang="en-US" sz="2800" b="1" dirty="0">
                <a:solidFill>
                  <a:srgbClr val="FF33CC"/>
                </a:solidFill>
                <a:latin typeface="Bradley Hand ITC" pitchFamily="66" charset="0"/>
              </a:rPr>
              <a:t>Repeated units: </a:t>
            </a:r>
          </a:p>
          <a:p>
            <a:pPr indent="1309688">
              <a:buFont typeface="Wingdings" panose="05000000000000000000" pitchFamily="2" charset="2"/>
              <a:buChar char="ü"/>
              <a:defRPr/>
            </a:pPr>
            <a:r>
              <a:rPr lang="en-US" sz="2800" b="1" dirty="0">
                <a:solidFill>
                  <a:srgbClr val="FF33CC"/>
                </a:solidFill>
                <a:latin typeface="Bradley Hand ITC" pitchFamily="66" charset="0"/>
              </a:rPr>
              <a:t>Communications: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C567-C3C5-4FA8-A7CE-DA29EB39D983}"/>
              </a:ext>
            </a:extLst>
          </p:cNvPr>
          <p:cNvSpPr>
            <a:spLocks noGrp="1"/>
          </p:cNvSpPr>
          <p:nvPr>
            <p:ph type="title"/>
          </p:nvPr>
        </p:nvSpPr>
        <p:spPr/>
        <p:txBody>
          <a:bodyPr/>
          <a:lstStyle/>
          <a:p>
            <a:pPr>
              <a:defRPr/>
            </a:pPr>
            <a:r>
              <a:rPr lang="en-US" u="dbl" dirty="0"/>
              <a:t>Overview of System Design</a:t>
            </a:r>
            <a:br>
              <a:rPr lang="en-US" dirty="0"/>
            </a:br>
            <a:endParaRPr lang="en-US" dirty="0"/>
          </a:p>
        </p:txBody>
      </p:sp>
      <p:sp>
        <p:nvSpPr>
          <p:cNvPr id="3" name="Content Placeholder 2">
            <a:extLst>
              <a:ext uri="{FF2B5EF4-FFF2-40B4-BE49-F238E27FC236}">
                <a16:creationId xmlns:a16="http://schemas.microsoft.com/office/drawing/2014/main" id="{CED4B893-95A7-4C8B-8FD3-AF3329A6C7B1}"/>
              </a:ext>
            </a:extLst>
          </p:cNvPr>
          <p:cNvSpPr>
            <a:spLocks noGrp="1"/>
          </p:cNvSpPr>
          <p:nvPr>
            <p:ph idx="1"/>
          </p:nvPr>
        </p:nvSpPr>
        <p:spPr>
          <a:xfrm>
            <a:off x="762000" y="1447800"/>
            <a:ext cx="7696200" cy="4724400"/>
          </a:xfrm>
        </p:spPr>
        <p:txBody>
          <a:bodyPr/>
          <a:lstStyle/>
          <a:p>
            <a:pPr algn="just">
              <a:defRPr/>
            </a:pPr>
            <a:r>
              <a:rPr lang="en-US" sz="2400" dirty="0">
                <a:latin typeface="Andalus" pitchFamily="2" charset="-78"/>
                <a:cs typeface="Andalus" pitchFamily="2" charset="-78"/>
              </a:rPr>
              <a:t>During </a:t>
            </a:r>
            <a:r>
              <a:rPr lang="en-US" sz="2400" i="1" dirty="0">
                <a:solidFill>
                  <a:srgbClr val="7030A0"/>
                </a:solidFill>
                <a:latin typeface="Andalus" pitchFamily="2" charset="-78"/>
                <a:cs typeface="Andalus" pitchFamily="2" charset="-78"/>
              </a:rPr>
              <a:t>analysis</a:t>
            </a:r>
            <a:r>
              <a:rPr lang="en-US" sz="2400" dirty="0">
                <a:latin typeface="Andalus" pitchFamily="2" charset="-78"/>
                <a:cs typeface="Andalus" pitchFamily="2" charset="-78"/>
              </a:rPr>
              <a:t>, the focus is on </a:t>
            </a:r>
            <a:r>
              <a:rPr lang="en-US" sz="2400" i="1" dirty="0">
                <a:solidFill>
                  <a:srgbClr val="7030A0"/>
                </a:solidFill>
                <a:latin typeface="Andalus" pitchFamily="2" charset="-78"/>
                <a:cs typeface="Andalus" pitchFamily="2" charset="-78"/>
              </a:rPr>
              <a:t>what</a:t>
            </a:r>
            <a:r>
              <a:rPr lang="en-US" sz="2400" i="1" dirty="0">
                <a:latin typeface="Andalus" pitchFamily="2" charset="-78"/>
                <a:cs typeface="Andalus" pitchFamily="2" charset="-78"/>
              </a:rPr>
              <a:t> </a:t>
            </a:r>
            <a:r>
              <a:rPr lang="en-US" sz="2400" dirty="0">
                <a:latin typeface="Andalus" pitchFamily="2" charset="-78"/>
                <a:cs typeface="Andalus" pitchFamily="2" charset="-78"/>
              </a:rPr>
              <a:t>needs to be done, independent of </a:t>
            </a:r>
            <a:r>
              <a:rPr lang="en-US" sz="2400" i="1" u="sng" dirty="0">
                <a:latin typeface="Andalus" pitchFamily="2" charset="-78"/>
                <a:cs typeface="Andalus" pitchFamily="2" charset="-78"/>
              </a:rPr>
              <a:t>how </a:t>
            </a:r>
            <a:r>
              <a:rPr lang="en-US" sz="2400" u="sng" dirty="0">
                <a:latin typeface="Andalus" pitchFamily="2" charset="-78"/>
                <a:cs typeface="Andalus" pitchFamily="2" charset="-78"/>
              </a:rPr>
              <a:t>it is done</a:t>
            </a:r>
            <a:r>
              <a:rPr lang="en-US" sz="2400" dirty="0">
                <a:latin typeface="Andalus" pitchFamily="2" charset="-78"/>
                <a:cs typeface="Andalus" pitchFamily="2" charset="-78"/>
              </a:rPr>
              <a:t>. During </a:t>
            </a:r>
            <a:r>
              <a:rPr lang="en-US" sz="2400" i="1" u="sng" dirty="0">
                <a:solidFill>
                  <a:srgbClr val="FF33CC"/>
                </a:solidFill>
                <a:latin typeface="Andalus" pitchFamily="2" charset="-78"/>
                <a:cs typeface="Andalus" pitchFamily="2" charset="-78"/>
              </a:rPr>
              <a:t>design</a:t>
            </a:r>
            <a:r>
              <a:rPr lang="en-US" sz="2400" dirty="0">
                <a:latin typeface="Andalus" pitchFamily="2" charset="-78"/>
                <a:cs typeface="Andalus" pitchFamily="2" charset="-78"/>
              </a:rPr>
              <a:t>, developers make decisions about </a:t>
            </a:r>
            <a:r>
              <a:rPr lang="en-US" sz="2400" i="1" u="sng" dirty="0">
                <a:solidFill>
                  <a:srgbClr val="FF33CC"/>
                </a:solidFill>
                <a:latin typeface="Andalus" pitchFamily="2" charset="-78"/>
                <a:cs typeface="Andalus" pitchFamily="2" charset="-78"/>
              </a:rPr>
              <a:t>how </a:t>
            </a:r>
            <a:r>
              <a:rPr lang="en-US" sz="2400" dirty="0">
                <a:latin typeface="Andalus" pitchFamily="2" charset="-78"/>
                <a:cs typeface="Andalus" pitchFamily="2" charset="-78"/>
              </a:rPr>
              <a:t>the problem will be solved, first at a </a:t>
            </a:r>
            <a:r>
              <a:rPr lang="en-US" sz="2400" dirty="0">
                <a:solidFill>
                  <a:srgbClr val="0000FF"/>
                </a:solidFill>
                <a:latin typeface="Andalus" pitchFamily="2" charset="-78"/>
                <a:cs typeface="Andalus" pitchFamily="2" charset="-78"/>
              </a:rPr>
              <a:t>high level </a:t>
            </a:r>
            <a:r>
              <a:rPr lang="en-US" sz="2400" dirty="0">
                <a:latin typeface="Andalus" pitchFamily="2" charset="-78"/>
                <a:cs typeface="Andalus" pitchFamily="2" charset="-78"/>
              </a:rPr>
              <a:t>and then with </a:t>
            </a:r>
            <a:r>
              <a:rPr lang="en-US" sz="2400" dirty="0">
                <a:solidFill>
                  <a:srgbClr val="0000FF"/>
                </a:solidFill>
                <a:latin typeface="Andalus" pitchFamily="2" charset="-78"/>
                <a:cs typeface="Andalus" pitchFamily="2" charset="-78"/>
              </a:rPr>
              <a:t>more detail</a:t>
            </a:r>
            <a:r>
              <a:rPr lang="en-US" sz="2400" dirty="0">
                <a:latin typeface="Andalus" pitchFamily="2" charset="-78"/>
                <a:cs typeface="Andalus" pitchFamily="2" charset="-78"/>
              </a:rPr>
              <a:t>.</a:t>
            </a:r>
          </a:p>
          <a:p>
            <a:pPr algn="just">
              <a:defRPr/>
            </a:pPr>
            <a:r>
              <a:rPr lang="en-US" sz="2400" i="1" dirty="0">
                <a:solidFill>
                  <a:srgbClr val="C00000"/>
                </a:solidFill>
                <a:latin typeface="Andalus" pitchFamily="2" charset="-78"/>
                <a:cs typeface="Andalus" pitchFamily="2" charset="-78"/>
              </a:rPr>
              <a:t>System design </a:t>
            </a:r>
            <a:r>
              <a:rPr lang="en-US" sz="2400" dirty="0">
                <a:latin typeface="Andalus" pitchFamily="2" charset="-78"/>
                <a:cs typeface="Andalus" pitchFamily="2" charset="-78"/>
              </a:rPr>
              <a:t>is the </a:t>
            </a:r>
            <a:r>
              <a:rPr lang="en-US" sz="2400" u="sng" dirty="0">
                <a:solidFill>
                  <a:srgbClr val="C00000"/>
                </a:solidFill>
                <a:latin typeface="Andalus" pitchFamily="2" charset="-78"/>
                <a:cs typeface="Andalus" pitchFamily="2" charset="-78"/>
              </a:rPr>
              <a:t>first design stage</a:t>
            </a:r>
            <a:r>
              <a:rPr lang="en-US" sz="2400" dirty="0">
                <a:solidFill>
                  <a:srgbClr val="C00000"/>
                </a:solidFill>
                <a:latin typeface="Andalus" pitchFamily="2" charset="-78"/>
                <a:cs typeface="Andalus" pitchFamily="2" charset="-78"/>
              </a:rPr>
              <a:t> </a:t>
            </a:r>
            <a:r>
              <a:rPr lang="en-US" sz="2400" dirty="0">
                <a:latin typeface="Andalus" pitchFamily="2" charset="-78"/>
                <a:cs typeface="Andalus" pitchFamily="2" charset="-78"/>
              </a:rPr>
              <a:t>for devising the </a:t>
            </a:r>
            <a:r>
              <a:rPr lang="en-US" sz="2400" u="sng" dirty="0">
                <a:solidFill>
                  <a:srgbClr val="C00000"/>
                </a:solidFill>
                <a:latin typeface="Andalus" pitchFamily="2" charset="-78"/>
                <a:cs typeface="Andalus" pitchFamily="2" charset="-78"/>
              </a:rPr>
              <a:t>basic approach </a:t>
            </a:r>
            <a:r>
              <a:rPr lang="en-US" sz="2400" dirty="0">
                <a:latin typeface="Andalus" pitchFamily="2" charset="-78"/>
                <a:cs typeface="Andalus" pitchFamily="2" charset="-78"/>
              </a:rPr>
              <a:t>to solving the problem. During system design, developers decide the </a:t>
            </a:r>
            <a:r>
              <a:rPr lang="en-US" sz="2400" i="1" u="sng" dirty="0">
                <a:solidFill>
                  <a:srgbClr val="C00000"/>
                </a:solidFill>
                <a:latin typeface="Andalus" pitchFamily="2" charset="-78"/>
                <a:cs typeface="Andalus" pitchFamily="2" charset="-78"/>
              </a:rPr>
              <a:t>overall structure and style</a:t>
            </a:r>
            <a:r>
              <a:rPr lang="en-US" sz="2400" dirty="0">
                <a:latin typeface="Andalus" pitchFamily="2" charset="-78"/>
                <a:cs typeface="Andalus" pitchFamily="2" charset="-78"/>
              </a:rPr>
              <a:t>. The </a:t>
            </a:r>
            <a:r>
              <a:rPr lang="en-US" sz="2400" dirty="0">
                <a:solidFill>
                  <a:srgbClr val="0000FF"/>
                </a:solidFill>
                <a:latin typeface="Andalus" pitchFamily="2" charset="-78"/>
                <a:cs typeface="Andalus" pitchFamily="2" charset="-78"/>
              </a:rPr>
              <a:t>system architecture </a:t>
            </a:r>
          </a:p>
          <a:p>
            <a:pPr marL="1254125" indent="-163513" algn="just">
              <a:buFont typeface="Wingdings" panose="05000000000000000000" pitchFamily="2" charset="2"/>
              <a:buChar char="Ø"/>
              <a:defRPr/>
            </a:pPr>
            <a:r>
              <a:rPr lang="en-US" sz="2000" dirty="0">
                <a:latin typeface="Andalus" pitchFamily="2" charset="-78"/>
                <a:cs typeface="Andalus" pitchFamily="2" charset="-78"/>
              </a:rPr>
              <a:t>Determines the </a:t>
            </a:r>
            <a:r>
              <a:rPr lang="en-US" sz="2000" i="1" u="sng" dirty="0">
                <a:solidFill>
                  <a:srgbClr val="0000FF"/>
                </a:solidFill>
                <a:latin typeface="Andalus" pitchFamily="2" charset="-78"/>
                <a:cs typeface="Andalus" pitchFamily="2" charset="-78"/>
              </a:rPr>
              <a:t>organization of the system into subsystems</a:t>
            </a:r>
            <a:r>
              <a:rPr lang="en-US" sz="2000" u="sng" dirty="0">
                <a:latin typeface="Andalus" pitchFamily="2" charset="-78"/>
                <a:cs typeface="Andalus" pitchFamily="2" charset="-78"/>
              </a:rPr>
              <a:t>.</a:t>
            </a:r>
            <a:r>
              <a:rPr lang="en-US" sz="2000" dirty="0">
                <a:latin typeface="Andalus" pitchFamily="2" charset="-78"/>
                <a:cs typeface="Andalus" pitchFamily="2" charset="-78"/>
              </a:rPr>
              <a:t> </a:t>
            </a:r>
          </a:p>
          <a:p>
            <a:pPr marL="1254125" indent="-163513" algn="just">
              <a:buFont typeface="Wingdings" panose="05000000000000000000" pitchFamily="2" charset="2"/>
              <a:buChar char="Ø"/>
              <a:defRPr/>
            </a:pPr>
            <a:r>
              <a:rPr lang="en-US" sz="2000" dirty="0">
                <a:latin typeface="Andalus" pitchFamily="2" charset="-78"/>
                <a:cs typeface="Andalus" pitchFamily="2" charset="-78"/>
              </a:rPr>
              <a:t>Provides the </a:t>
            </a:r>
            <a:r>
              <a:rPr lang="en-US" sz="2000" i="1" u="sng" dirty="0">
                <a:solidFill>
                  <a:srgbClr val="0000FF"/>
                </a:solidFill>
                <a:latin typeface="Andalus" pitchFamily="2" charset="-78"/>
                <a:cs typeface="Andalus" pitchFamily="2" charset="-78"/>
              </a:rPr>
              <a:t>context for the detailed decisions </a:t>
            </a:r>
            <a:r>
              <a:rPr lang="en-US" sz="2000" dirty="0">
                <a:latin typeface="Andalus" pitchFamily="2" charset="-78"/>
                <a:cs typeface="Andalus" pitchFamily="2" charset="-78"/>
              </a:rPr>
              <a:t>that are made in </a:t>
            </a:r>
            <a:r>
              <a:rPr lang="en-US" sz="2000" u="sng" dirty="0">
                <a:latin typeface="Andalus" pitchFamily="2" charset="-78"/>
                <a:cs typeface="Andalus" pitchFamily="2" charset="-78"/>
              </a:rPr>
              <a:t>later stages. </a:t>
            </a:r>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390B9BB-C626-4752-91E9-C528945658E1}"/>
              </a:ext>
            </a:extLst>
          </p:cNvPr>
          <p:cNvSpPr>
            <a:spLocks noGrp="1"/>
          </p:cNvSpPr>
          <p:nvPr>
            <p:ph type="title"/>
          </p:nvPr>
        </p:nvSpPr>
        <p:spPr/>
        <p:txBody>
          <a:bodyPr/>
          <a:lstStyle/>
          <a:p>
            <a:r>
              <a:rPr lang="en-US" altLang="en-US" sz="3600" b="1">
                <a:solidFill>
                  <a:srgbClr val="FF33CC"/>
                </a:solidFill>
                <a:latin typeface="Bradley Hand ITC" panose="03070402050302030203" pitchFamily="66" charset="0"/>
              </a:rPr>
              <a:t>Connection topology: </a:t>
            </a:r>
            <a:endParaRPr lang="en-US" altLang="en-US"/>
          </a:p>
        </p:txBody>
      </p:sp>
      <p:sp>
        <p:nvSpPr>
          <p:cNvPr id="34819" name="Content Placeholder 2">
            <a:extLst>
              <a:ext uri="{FF2B5EF4-FFF2-40B4-BE49-F238E27FC236}">
                <a16:creationId xmlns:a16="http://schemas.microsoft.com/office/drawing/2014/main" id="{10F1684E-242C-4349-BBB0-EC71A08E49E9}"/>
              </a:ext>
            </a:extLst>
          </p:cNvPr>
          <p:cNvSpPr>
            <a:spLocks noGrp="1"/>
          </p:cNvSpPr>
          <p:nvPr>
            <p:ph idx="1"/>
          </p:nvPr>
        </p:nvSpPr>
        <p:spPr/>
        <p:txBody>
          <a:bodyPr/>
          <a:lstStyle/>
          <a:p>
            <a:pPr algn="just"/>
            <a:r>
              <a:rPr lang="en-US" altLang="en-US" sz="2800">
                <a:latin typeface="Baskerville Old Face" panose="02020602080505020303" pitchFamily="18" charset="0"/>
              </a:rPr>
              <a:t>Topology for connecting the physical units must be chosen. </a:t>
            </a:r>
            <a:r>
              <a:rPr lang="en-US" altLang="en-US" sz="2800" u="sng">
                <a:solidFill>
                  <a:srgbClr val="FF33CC"/>
                </a:solidFill>
                <a:latin typeface="Baskerville Old Face" panose="02020602080505020303" pitchFamily="18" charset="0"/>
              </a:rPr>
              <a:t>Associations</a:t>
            </a:r>
            <a:r>
              <a:rPr lang="en-US" altLang="en-US" sz="2800">
                <a:latin typeface="Baskerville Old Face" panose="02020602080505020303" pitchFamily="18" charset="0"/>
              </a:rPr>
              <a:t> in the class model often correspond to physical connections. </a:t>
            </a:r>
            <a:r>
              <a:rPr lang="en-US" altLang="en-US" sz="2800" u="sng">
                <a:solidFill>
                  <a:srgbClr val="FF33CC"/>
                </a:solidFill>
                <a:latin typeface="Baskerville Old Face" panose="02020602080505020303" pitchFamily="18" charset="0"/>
              </a:rPr>
              <a:t>Client-server relationships</a:t>
            </a:r>
            <a:r>
              <a:rPr lang="en-US" altLang="en-US" sz="2800">
                <a:latin typeface="Baskerville Old Face" panose="02020602080505020303" pitchFamily="18" charset="0"/>
              </a:rPr>
              <a:t> also correspond to physical connections. Some connections may be </a:t>
            </a:r>
            <a:r>
              <a:rPr lang="en-US" altLang="en-US" sz="2800" u="sng">
                <a:solidFill>
                  <a:srgbClr val="0000FF"/>
                </a:solidFill>
                <a:latin typeface="Baskerville Old Face" panose="02020602080505020303" pitchFamily="18" charset="0"/>
              </a:rPr>
              <a:t>indirect</a:t>
            </a:r>
            <a:r>
              <a:rPr lang="en-US" altLang="en-US" sz="2800">
                <a:latin typeface="Baskerville Old Face" panose="02020602080505020303" pitchFamily="18" charset="0"/>
              </a:rPr>
              <a:t>; </a:t>
            </a:r>
            <a:r>
              <a:rPr lang="en-US" altLang="en-US" sz="2800" i="1" u="sng">
                <a:solidFill>
                  <a:srgbClr val="FF33CC"/>
                </a:solidFill>
                <a:latin typeface="Baskerville Old Face" panose="02020602080505020303" pitchFamily="18" charset="0"/>
              </a:rPr>
              <a:t>connection cost</a:t>
            </a:r>
            <a:r>
              <a:rPr lang="en-US" altLang="en-US" sz="2800" i="1">
                <a:solidFill>
                  <a:srgbClr val="FF33CC"/>
                </a:solidFill>
                <a:latin typeface="Baskerville Old Face" panose="02020602080505020303" pitchFamily="18" charset="0"/>
              </a:rPr>
              <a:t> </a:t>
            </a:r>
            <a:r>
              <a:rPr lang="en-US" altLang="en-US" sz="2800">
                <a:latin typeface="Baskerville Old Face" panose="02020602080505020303" pitchFamily="18" charset="0"/>
              </a:rPr>
              <a:t>of </a:t>
            </a:r>
            <a:r>
              <a:rPr lang="en-US" altLang="en-US" sz="2800" i="1" u="sng">
                <a:solidFill>
                  <a:srgbClr val="FF33CC"/>
                </a:solidFill>
                <a:latin typeface="Baskerville Old Face" panose="02020602080505020303" pitchFamily="18" charset="0"/>
              </a:rPr>
              <a:t>important relationships </a:t>
            </a:r>
            <a:r>
              <a:rPr lang="en-US" altLang="en-US" sz="2800">
                <a:latin typeface="Baskerville Old Face" panose="02020602080505020303" pitchFamily="18" charset="0"/>
              </a:rPr>
              <a:t>must be </a:t>
            </a:r>
            <a:r>
              <a:rPr lang="en-US" altLang="en-US" sz="2800">
                <a:solidFill>
                  <a:srgbClr val="FF0000"/>
                </a:solidFill>
                <a:latin typeface="Baskerville Old Face" panose="02020602080505020303" pitchFamily="18" charset="0"/>
              </a:rPr>
              <a:t>minimized</a:t>
            </a:r>
            <a:r>
              <a:rPr lang="en-US" altLang="en-US" sz="2800">
                <a:latin typeface="Baskerville Old Face" panose="02020602080505020303" pitchFamily="18" charset="0"/>
              </a:rPr>
              <a:t>.</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BB71F61-1172-42B2-A243-EE1E697E7380}"/>
              </a:ext>
            </a:extLst>
          </p:cNvPr>
          <p:cNvSpPr>
            <a:spLocks noGrp="1"/>
          </p:cNvSpPr>
          <p:nvPr>
            <p:ph type="title"/>
          </p:nvPr>
        </p:nvSpPr>
        <p:spPr/>
        <p:txBody>
          <a:bodyPr/>
          <a:lstStyle/>
          <a:p>
            <a:r>
              <a:rPr lang="en-US" altLang="en-US" sz="3600" b="1">
                <a:solidFill>
                  <a:srgbClr val="FF33CC"/>
                </a:solidFill>
                <a:latin typeface="Bradley Hand ITC" panose="03070402050302030203" pitchFamily="66" charset="0"/>
              </a:rPr>
              <a:t>Communications:</a:t>
            </a:r>
            <a:endParaRPr lang="en-US" altLang="en-US"/>
          </a:p>
        </p:txBody>
      </p:sp>
      <p:sp>
        <p:nvSpPr>
          <p:cNvPr id="3" name="Content Placeholder 2">
            <a:extLst>
              <a:ext uri="{FF2B5EF4-FFF2-40B4-BE49-F238E27FC236}">
                <a16:creationId xmlns:a16="http://schemas.microsoft.com/office/drawing/2014/main" id="{3BECDD1E-DF97-48DD-81E9-D29A98FD1077}"/>
              </a:ext>
            </a:extLst>
          </p:cNvPr>
          <p:cNvSpPr>
            <a:spLocks noGrp="1"/>
          </p:cNvSpPr>
          <p:nvPr>
            <p:ph idx="1"/>
          </p:nvPr>
        </p:nvSpPr>
        <p:spPr>
          <a:xfrm>
            <a:off x="609600" y="1066800"/>
            <a:ext cx="7696200" cy="4724400"/>
          </a:xfrm>
        </p:spPr>
        <p:txBody>
          <a:bodyPr/>
          <a:lstStyle/>
          <a:p>
            <a:pPr algn="just"/>
            <a:r>
              <a:rPr lang="en-US" altLang="en-US" sz="2400">
                <a:latin typeface="Berlin Sans FB Demi" panose="020E0802020502020306" pitchFamily="34" charset="0"/>
              </a:rPr>
              <a:t>Form of the </a:t>
            </a:r>
            <a:r>
              <a:rPr lang="en-US" altLang="en-US" sz="2400">
                <a:solidFill>
                  <a:srgbClr val="FF33CC"/>
                </a:solidFill>
                <a:latin typeface="Berlin Sans FB Demi" panose="020E0802020502020306" pitchFamily="34" charset="0"/>
              </a:rPr>
              <a:t>connection channels </a:t>
            </a:r>
            <a:r>
              <a:rPr lang="en-US" altLang="en-US" sz="2400">
                <a:latin typeface="Berlin Sans FB Demi" panose="020E0802020502020306" pitchFamily="34" charset="0"/>
              </a:rPr>
              <a:t>and the </a:t>
            </a:r>
            <a:r>
              <a:rPr lang="en-US" altLang="en-US" sz="2400">
                <a:solidFill>
                  <a:srgbClr val="FF33CC"/>
                </a:solidFill>
                <a:latin typeface="Berlin Sans FB Demi" panose="020E0802020502020306" pitchFamily="34" charset="0"/>
              </a:rPr>
              <a:t>communication protocols </a:t>
            </a:r>
            <a:r>
              <a:rPr lang="en-US" altLang="en-US" sz="2400">
                <a:latin typeface="Berlin Sans FB Demi" panose="020E0802020502020306" pitchFamily="34" charset="0"/>
              </a:rPr>
              <a:t>must be chosen. </a:t>
            </a:r>
          </a:p>
          <a:p>
            <a:pPr algn="just"/>
            <a:r>
              <a:rPr lang="en-US" altLang="en-US" sz="2400">
                <a:latin typeface="Berlin Sans FB Demi" panose="020E0802020502020306" pitchFamily="34" charset="0"/>
              </a:rPr>
              <a:t>The system design phase may be too soon to specify the </a:t>
            </a:r>
            <a:r>
              <a:rPr lang="en-US" altLang="en-US" sz="2400">
                <a:solidFill>
                  <a:srgbClr val="00B0F0"/>
                </a:solidFill>
                <a:latin typeface="Berlin Sans FB Demi" panose="020E0802020502020306" pitchFamily="34" charset="0"/>
              </a:rPr>
              <a:t>exact interfaces among units</a:t>
            </a:r>
            <a:r>
              <a:rPr lang="en-US" altLang="en-US" sz="2400">
                <a:latin typeface="Berlin Sans FB Demi" panose="020E0802020502020306" pitchFamily="34" charset="0"/>
              </a:rPr>
              <a:t>, but often it is appropriate to choose the </a:t>
            </a:r>
            <a:r>
              <a:rPr lang="en-US" altLang="en-US" sz="2400">
                <a:solidFill>
                  <a:srgbClr val="FF33CC"/>
                </a:solidFill>
                <a:latin typeface="Berlin Sans FB Demi" panose="020E0802020502020306" pitchFamily="34" charset="0"/>
              </a:rPr>
              <a:t>general interaction mechanisms </a:t>
            </a:r>
            <a:r>
              <a:rPr lang="en-US" altLang="en-US" sz="2400">
                <a:latin typeface="Berlin Sans FB Demi" panose="020E0802020502020306" pitchFamily="34" charset="0"/>
              </a:rPr>
              <a:t>and </a:t>
            </a:r>
            <a:r>
              <a:rPr lang="en-US" altLang="en-US" sz="2400">
                <a:solidFill>
                  <a:srgbClr val="FF33CC"/>
                </a:solidFill>
                <a:latin typeface="Berlin Sans FB Demi" panose="020E0802020502020306" pitchFamily="34" charset="0"/>
              </a:rPr>
              <a:t>protocols</a:t>
            </a:r>
            <a:r>
              <a:rPr lang="en-US" altLang="en-US" sz="2400">
                <a:latin typeface="Berlin Sans FB Demi" panose="020E0802020502020306" pitchFamily="34" charset="0"/>
              </a:rPr>
              <a:t>. </a:t>
            </a:r>
          </a:p>
          <a:p>
            <a:pPr algn="just"/>
            <a:r>
              <a:rPr lang="en-US" altLang="en-US" sz="2400">
                <a:latin typeface="Berlin Sans FB Demi" panose="020E0802020502020306" pitchFamily="34" charset="0"/>
              </a:rPr>
              <a:t>E.g. interactions may be asynchronous, synchronous, or blocking. </a:t>
            </a:r>
            <a:r>
              <a:rPr lang="en-US" altLang="en-US" sz="2400" u="sng">
                <a:solidFill>
                  <a:srgbClr val="FFC000"/>
                </a:solidFill>
                <a:latin typeface="Berlin Sans FB Demi" panose="020E0802020502020306" pitchFamily="34" charset="0"/>
              </a:rPr>
              <a:t>Bandwidth and latency</a:t>
            </a:r>
            <a:r>
              <a:rPr lang="en-US" altLang="en-US" sz="2400">
                <a:solidFill>
                  <a:srgbClr val="FFC000"/>
                </a:solidFill>
                <a:latin typeface="Berlin Sans FB Demi" panose="020E0802020502020306" pitchFamily="34" charset="0"/>
              </a:rPr>
              <a:t> </a:t>
            </a:r>
            <a:r>
              <a:rPr lang="en-US" altLang="en-US" sz="2400">
                <a:latin typeface="Berlin Sans FB Demi" panose="020E0802020502020306" pitchFamily="34" charset="0"/>
              </a:rPr>
              <a:t>of the communication channels must be estimated and correct kind of </a:t>
            </a:r>
            <a:r>
              <a:rPr lang="en-US" altLang="en-US" sz="2400" u="sng">
                <a:solidFill>
                  <a:srgbClr val="FFC000"/>
                </a:solidFill>
                <a:latin typeface="Berlin Sans FB Demi" panose="020E0802020502020306" pitchFamily="34" charset="0"/>
              </a:rPr>
              <a:t>connection channels </a:t>
            </a:r>
            <a:r>
              <a:rPr lang="en-US" altLang="en-US" sz="2400">
                <a:latin typeface="Berlin Sans FB Demi" panose="020E0802020502020306" pitchFamily="34" charset="0"/>
              </a:rPr>
              <a:t>must be chosen.</a:t>
            </a:r>
          </a:p>
          <a:p>
            <a:pPr algn="just">
              <a:buFont typeface="Wingdings" panose="05000000000000000000" pitchFamily="2" charset="2"/>
              <a:buNone/>
            </a:pPr>
            <a:endParaRPr lang="en-US" altLang="en-US" sz="2400">
              <a:latin typeface="Agency FB" panose="020B0503020202020204" pitchFamily="34" charset="0"/>
            </a:endParaRPr>
          </a:p>
          <a:p>
            <a:pPr algn="just">
              <a:buFont typeface="Wingdings" panose="05000000000000000000" pitchFamily="2" charset="2"/>
              <a:buNone/>
            </a:pPr>
            <a:endParaRPr lang="en-US" altLang="en-US" sz="2400">
              <a:latin typeface="Berlin Sans FB Demi" panose="020E0802020502020306"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AB10FA9-5F02-44D9-A6F1-5763648F2F5B}"/>
              </a:ext>
            </a:extLst>
          </p:cNvPr>
          <p:cNvSpPr>
            <a:spLocks noGrp="1"/>
          </p:cNvSpPr>
          <p:nvPr>
            <p:ph type="title"/>
          </p:nvPr>
        </p:nvSpPr>
        <p:spPr/>
        <p:txBody>
          <a:bodyPr/>
          <a:lstStyle/>
          <a:p>
            <a:r>
              <a:rPr lang="en-US" altLang="en-US" sz="2800">
                <a:solidFill>
                  <a:srgbClr val="0000FF"/>
                </a:solidFill>
                <a:latin typeface="Algerian" panose="04020705040A02060702" pitchFamily="82" charset="0"/>
              </a:rPr>
              <a:t>Manage data stores</a:t>
            </a:r>
            <a:r>
              <a:rPr lang="en-US" altLang="en-US" sz="3600">
                <a:solidFill>
                  <a:srgbClr val="0000FF"/>
                </a:solidFill>
                <a:latin typeface="Algerian" panose="04020705040A02060702" pitchFamily="82" charset="0"/>
              </a:rPr>
              <a:t>:</a:t>
            </a:r>
            <a:endParaRPr lang="en-US" altLang="en-US"/>
          </a:p>
        </p:txBody>
      </p:sp>
      <p:sp>
        <p:nvSpPr>
          <p:cNvPr id="37891" name="Content Placeholder 2">
            <a:extLst>
              <a:ext uri="{FF2B5EF4-FFF2-40B4-BE49-F238E27FC236}">
                <a16:creationId xmlns:a16="http://schemas.microsoft.com/office/drawing/2014/main" id="{9905A81E-4EE2-4834-B4F5-09183B06970D}"/>
              </a:ext>
            </a:extLst>
          </p:cNvPr>
          <p:cNvSpPr>
            <a:spLocks noGrp="1"/>
          </p:cNvSpPr>
          <p:nvPr>
            <p:ph idx="1"/>
          </p:nvPr>
        </p:nvSpPr>
        <p:spPr/>
        <p:txBody>
          <a:bodyPr/>
          <a:lstStyle/>
          <a:p>
            <a:pPr algn="just"/>
            <a:r>
              <a:rPr lang="en-US" altLang="en-US" sz="2800">
                <a:latin typeface="Bodoni MT" panose="02070603080606020203" pitchFamily="18" charset="0"/>
              </a:rPr>
              <a:t>There are several alternatives for data storage - which can be used separately or in combination:</a:t>
            </a:r>
          </a:p>
          <a:p>
            <a:pPr algn="just">
              <a:buFont typeface="Wingdings" panose="05000000000000000000" pitchFamily="2" charset="2"/>
              <a:buNone/>
            </a:pPr>
            <a:endParaRPr lang="en-US" altLang="en-US" sz="2800">
              <a:latin typeface="Bodoni MT" panose="02070603080606020203" pitchFamily="18" charset="0"/>
            </a:endParaRPr>
          </a:p>
          <a:p>
            <a:pPr algn="ctr">
              <a:buFont typeface="Wingdings" panose="05000000000000000000" pitchFamily="2" charset="2"/>
              <a:buNone/>
            </a:pPr>
            <a:r>
              <a:rPr lang="en-US" altLang="en-US" b="1">
                <a:solidFill>
                  <a:srgbClr val="FFC000"/>
                </a:solidFill>
                <a:latin typeface="Bodoni MT" panose="02070603080606020203" pitchFamily="18" charset="0"/>
              </a:rPr>
              <a:t>data structures, files, and databases</a:t>
            </a:r>
            <a:r>
              <a:rPr lang="en-US" altLang="en-US">
                <a:solidFill>
                  <a:srgbClr val="FFC000"/>
                </a:solidFill>
              </a:rPr>
              <a:t>.</a:t>
            </a:r>
          </a:p>
          <a:p>
            <a:pPr algn="ctr">
              <a:buFont typeface="Wingdings" panose="05000000000000000000" pitchFamily="2" charset="2"/>
              <a:buNone/>
            </a:pPr>
            <a:r>
              <a:rPr lang="en-US" altLang="en-US" sz="2400">
                <a:latin typeface="Berlin Sans FB" panose="020E0602020502020306" pitchFamily="34" charset="0"/>
              </a:rPr>
              <a:t>E.g. a personal computer application may use memory data structures and files. An accounting system may use a database to connect subsystems</a:t>
            </a:r>
            <a:endParaRPr lang="en-US" altLang="en-US">
              <a:solidFill>
                <a:srgbClr val="FFC000"/>
              </a:solidFill>
            </a:endParaRPr>
          </a:p>
          <a:p>
            <a:pPr algn="ctr">
              <a:buFont typeface="Wingdings" panose="05000000000000000000" pitchFamily="2" charset="2"/>
              <a:buNone/>
            </a:pPr>
            <a:endParaRPr lang="en-US" altLang="en-US">
              <a:solidFill>
                <a:srgbClr val="FFC000"/>
              </a:solidFill>
            </a:endParaRPr>
          </a:p>
          <a:p>
            <a:pPr algn="just">
              <a:buFont typeface="Wingdings" panose="05000000000000000000" pitchFamily="2" charset="2"/>
              <a:buNone/>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29BABE7-DF69-4F82-BC16-911D6A8F4843}"/>
              </a:ext>
            </a:extLst>
          </p:cNvPr>
          <p:cNvSpPr>
            <a:spLocks noGrp="1"/>
          </p:cNvSpPr>
          <p:nvPr>
            <p:ph type="title"/>
          </p:nvPr>
        </p:nvSpPr>
        <p:spPr/>
        <p:txBody>
          <a:bodyPr/>
          <a:lstStyle/>
          <a:p>
            <a:endParaRPr lang="en-US" altLang="en-US"/>
          </a:p>
        </p:txBody>
      </p:sp>
      <p:pic>
        <p:nvPicPr>
          <p:cNvPr id="39939" name="Content Placeholder 3">
            <a:extLst>
              <a:ext uri="{FF2B5EF4-FFF2-40B4-BE49-F238E27FC236}">
                <a16:creationId xmlns:a16="http://schemas.microsoft.com/office/drawing/2014/main" id="{D0A1D261-8254-40ED-B2EB-D75E69917E04}"/>
              </a:ext>
            </a:extLst>
          </p:cNvPr>
          <p:cNvPicPr>
            <a:picLocks noGrp="1"/>
          </p:cNvPicPr>
          <p:nvPr>
            <p:ph idx="1"/>
          </p:nvPr>
        </p:nvPicPr>
        <p:blipFill>
          <a:blip r:embed="rId2">
            <a:lum bright="-32000" contrast="62000"/>
            <a:extLst>
              <a:ext uri="{28A0092B-C50C-407E-A947-70E740481C1C}">
                <a14:useLocalDpi xmlns:a14="http://schemas.microsoft.com/office/drawing/2010/main" val="0"/>
              </a:ext>
            </a:extLst>
          </a:blip>
          <a:srcRect/>
          <a:stretch>
            <a:fillRect/>
          </a:stretch>
        </p:blipFill>
        <p:spPr>
          <a:xfrm>
            <a:off x="228600" y="685800"/>
            <a:ext cx="8382000" cy="54102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D1DE528-09C0-4742-971A-FDB0E2611C19}"/>
              </a:ext>
            </a:extLst>
          </p:cNvPr>
          <p:cNvSpPr>
            <a:spLocks noGrp="1"/>
          </p:cNvSpPr>
          <p:nvPr>
            <p:ph type="title"/>
          </p:nvPr>
        </p:nvSpPr>
        <p:spPr>
          <a:xfrm>
            <a:off x="762000" y="0"/>
            <a:ext cx="7696200" cy="762000"/>
          </a:xfrm>
        </p:spPr>
        <p:txBody>
          <a:bodyPr/>
          <a:lstStyle/>
          <a:p>
            <a:r>
              <a:rPr lang="en-US" altLang="en-US" sz="2800">
                <a:solidFill>
                  <a:srgbClr val="0000FF"/>
                </a:solidFill>
                <a:latin typeface="Algerian" panose="04020705040A02060702" pitchFamily="82" charset="0"/>
              </a:rPr>
              <a:t>Handle global resources</a:t>
            </a:r>
            <a:r>
              <a:rPr lang="en-US" altLang="en-US" sz="3600">
                <a:solidFill>
                  <a:srgbClr val="0000FF"/>
                </a:solidFill>
                <a:latin typeface="Algerian" panose="04020705040A02060702" pitchFamily="82" charset="0"/>
              </a:rPr>
              <a:t>.</a:t>
            </a:r>
            <a:endParaRPr lang="en-US" altLang="en-US"/>
          </a:p>
        </p:txBody>
      </p:sp>
      <p:sp>
        <p:nvSpPr>
          <p:cNvPr id="40963" name="Content Placeholder 2">
            <a:extLst>
              <a:ext uri="{FF2B5EF4-FFF2-40B4-BE49-F238E27FC236}">
                <a16:creationId xmlns:a16="http://schemas.microsoft.com/office/drawing/2014/main" id="{0419372B-A9B0-48A1-B668-5556EC8C27AB}"/>
              </a:ext>
            </a:extLst>
          </p:cNvPr>
          <p:cNvSpPr>
            <a:spLocks noGrp="1"/>
          </p:cNvSpPr>
          <p:nvPr>
            <p:ph idx="1"/>
          </p:nvPr>
        </p:nvSpPr>
        <p:spPr>
          <a:xfrm>
            <a:off x="609600" y="762000"/>
            <a:ext cx="7696200" cy="4953000"/>
          </a:xfrm>
        </p:spPr>
        <p:txBody>
          <a:bodyPr/>
          <a:lstStyle/>
          <a:p>
            <a:pPr algn="just"/>
            <a:r>
              <a:rPr lang="en-US" altLang="en-US" sz="2000"/>
              <a:t>The system designer must identify global resources and determine </a:t>
            </a:r>
            <a:r>
              <a:rPr lang="en-US" altLang="en-US" sz="2000">
                <a:solidFill>
                  <a:srgbClr val="C00000"/>
                </a:solidFill>
              </a:rPr>
              <a:t>mechanisms for controlling access </a:t>
            </a:r>
            <a:r>
              <a:rPr lang="en-US" altLang="en-US" sz="2000"/>
              <a:t>to them. </a:t>
            </a:r>
          </a:p>
          <a:p>
            <a:pPr algn="just">
              <a:buFont typeface="Wingdings" panose="05000000000000000000" pitchFamily="2" charset="2"/>
              <a:buNone/>
            </a:pPr>
            <a:r>
              <a:rPr lang="en-US" altLang="en-US" sz="2000">
                <a:solidFill>
                  <a:srgbClr val="0000FF"/>
                </a:solidFill>
                <a:latin typeface="Berlin Sans FB Demi" panose="020E0802020502020306" pitchFamily="34" charset="0"/>
              </a:rPr>
              <a:t>Kinds of global resources</a:t>
            </a:r>
            <a:r>
              <a:rPr lang="en-US" altLang="en-US" sz="2000"/>
              <a:t>:</a:t>
            </a:r>
          </a:p>
          <a:p>
            <a:pPr algn="just"/>
            <a:r>
              <a:rPr lang="en-US" altLang="en-US" sz="2000">
                <a:solidFill>
                  <a:srgbClr val="FF33CC"/>
                </a:solidFill>
              </a:rPr>
              <a:t>Physical units</a:t>
            </a:r>
            <a:r>
              <a:rPr lang="en-US" altLang="en-US" sz="2000"/>
              <a:t>: Examples include processors, tape drives, and communication satellites. If the resource is a physical object, then it can control itself by establishing a protocol for obtaining access. </a:t>
            </a:r>
          </a:p>
          <a:p>
            <a:pPr algn="just"/>
            <a:r>
              <a:rPr lang="en-US" altLang="en-US" sz="2000">
                <a:solidFill>
                  <a:srgbClr val="FF33CC"/>
                </a:solidFill>
              </a:rPr>
              <a:t>Space</a:t>
            </a:r>
            <a:r>
              <a:rPr lang="en-US" altLang="en-US" sz="2000"/>
              <a:t>: Examples include disk space, a workstation screen, and the buttons on a mouse.</a:t>
            </a:r>
          </a:p>
          <a:p>
            <a:pPr algn="just"/>
            <a:r>
              <a:rPr lang="en-US" altLang="en-US" sz="2000">
                <a:solidFill>
                  <a:srgbClr val="FF33CC"/>
                </a:solidFill>
              </a:rPr>
              <a:t>Logical names</a:t>
            </a:r>
            <a:r>
              <a:rPr lang="en-US" altLang="en-US" sz="2000"/>
              <a:t>: Examples include object IDs, filenames, and class names. If the resource is a logical entity, such as an object ID or a database, then there is danger of </a:t>
            </a:r>
            <a:r>
              <a:rPr lang="en-US" altLang="en-US" sz="2000" b="1">
                <a:solidFill>
                  <a:srgbClr val="FF33CC"/>
                </a:solidFill>
                <a:latin typeface="Berlin Sans FB" panose="020E0602020502020306" pitchFamily="34" charset="0"/>
              </a:rPr>
              <a:t>conflicting access in a shared environment.</a:t>
            </a:r>
            <a:r>
              <a:rPr lang="en-US" altLang="en-US" sz="2000"/>
              <a:t> E.g. Independent tasks could simultaneously use the same object ID.</a:t>
            </a:r>
          </a:p>
          <a:p>
            <a:pPr algn="just"/>
            <a:endParaRPr lang="en-US"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36B8081-A55F-4663-9C31-EA2C1C90C376}"/>
              </a:ext>
            </a:extLst>
          </p:cNvPr>
          <p:cNvSpPr>
            <a:spLocks noGrp="1"/>
          </p:cNvSpPr>
          <p:nvPr>
            <p:ph type="title"/>
          </p:nvPr>
        </p:nvSpPr>
        <p:spPr>
          <a:xfrm>
            <a:off x="685800" y="0"/>
            <a:ext cx="7696200" cy="762000"/>
          </a:xfrm>
        </p:spPr>
        <p:txBody>
          <a:bodyPr/>
          <a:lstStyle/>
          <a:p>
            <a:r>
              <a:rPr lang="en-US" altLang="en-US" sz="3600" b="1">
                <a:solidFill>
                  <a:srgbClr val="FF33CC"/>
                </a:solidFill>
                <a:latin typeface="Bradley Hand ITC" panose="03070402050302030203" pitchFamily="66" charset="0"/>
              </a:rPr>
              <a:t>Guardian object</a:t>
            </a:r>
          </a:p>
        </p:txBody>
      </p:sp>
      <p:sp>
        <p:nvSpPr>
          <p:cNvPr id="41987" name="Content Placeholder 2">
            <a:extLst>
              <a:ext uri="{FF2B5EF4-FFF2-40B4-BE49-F238E27FC236}">
                <a16:creationId xmlns:a16="http://schemas.microsoft.com/office/drawing/2014/main" id="{57BD8168-57AE-4C8B-A98F-BDA2F5A352CC}"/>
              </a:ext>
            </a:extLst>
          </p:cNvPr>
          <p:cNvSpPr>
            <a:spLocks noGrp="1"/>
          </p:cNvSpPr>
          <p:nvPr>
            <p:ph idx="1"/>
          </p:nvPr>
        </p:nvSpPr>
        <p:spPr>
          <a:xfrm>
            <a:off x="762000" y="762000"/>
            <a:ext cx="7696200" cy="4876800"/>
          </a:xfrm>
        </p:spPr>
        <p:txBody>
          <a:bodyPr/>
          <a:lstStyle/>
          <a:p>
            <a:pPr algn="just"/>
            <a:r>
              <a:rPr lang="en-US" altLang="en-US" sz="2000"/>
              <a:t>Such conflict can be avoided by having a "</a:t>
            </a:r>
            <a:r>
              <a:rPr lang="en-US" altLang="en-US" sz="2000" u="sng">
                <a:solidFill>
                  <a:srgbClr val="FF33CC"/>
                </a:solidFill>
                <a:latin typeface="Berlin Sans FB" panose="020E0602020502020306" pitchFamily="34" charset="0"/>
              </a:rPr>
              <a:t>guardian object</a:t>
            </a:r>
            <a:r>
              <a:rPr lang="en-US" altLang="en-US" sz="2000"/>
              <a:t>" </a:t>
            </a:r>
            <a:r>
              <a:rPr lang="en-US" altLang="en-US" sz="2000" i="1" u="sng">
                <a:solidFill>
                  <a:srgbClr val="0000FF"/>
                </a:solidFill>
                <a:latin typeface="Berlin Sans FB Demi" panose="020E0802020502020306" pitchFamily="34" charset="0"/>
              </a:rPr>
              <a:t>own</a:t>
            </a:r>
            <a:r>
              <a:rPr lang="en-US" altLang="en-US" sz="2000"/>
              <a:t> </a:t>
            </a:r>
            <a:r>
              <a:rPr lang="en-US" altLang="en-US" sz="2000">
                <a:solidFill>
                  <a:srgbClr val="0000FF"/>
                </a:solidFill>
              </a:rPr>
              <a:t>each global resource </a:t>
            </a:r>
            <a:r>
              <a:rPr lang="en-US" altLang="en-US" sz="2000"/>
              <a:t>and </a:t>
            </a:r>
            <a:r>
              <a:rPr lang="en-US" altLang="en-US" sz="2000" i="1" u="sng">
                <a:solidFill>
                  <a:srgbClr val="0000FF"/>
                </a:solidFill>
                <a:latin typeface="Berlin Sans FB Demi" panose="020E0802020502020306" pitchFamily="34" charset="0"/>
              </a:rPr>
              <a:t>control</a:t>
            </a:r>
            <a:r>
              <a:rPr lang="en-US" altLang="en-US" sz="2000"/>
              <a:t> access to it. </a:t>
            </a:r>
          </a:p>
          <a:p>
            <a:pPr algn="just"/>
            <a:r>
              <a:rPr lang="en-US" altLang="en-US" sz="2000" i="1" u="sng">
                <a:solidFill>
                  <a:srgbClr val="0000FF"/>
                </a:solidFill>
                <a:latin typeface="Berlin Sans FB Demi" panose="020E0802020502020306" pitchFamily="34" charset="0"/>
              </a:rPr>
              <a:t>One</a:t>
            </a:r>
            <a:r>
              <a:rPr lang="en-US" altLang="en-US" sz="2000"/>
              <a:t> guardian object can </a:t>
            </a:r>
            <a:r>
              <a:rPr lang="en-US" altLang="en-US" sz="2000" i="1" u="sng">
                <a:solidFill>
                  <a:srgbClr val="0000FF"/>
                </a:solidFill>
                <a:latin typeface="Berlin Sans FB Demi" panose="020E0802020502020306" pitchFamily="34" charset="0"/>
              </a:rPr>
              <a:t>control several </a:t>
            </a:r>
            <a:r>
              <a:rPr lang="en-US" altLang="en-US" sz="2000"/>
              <a:t>resources.</a:t>
            </a:r>
          </a:p>
          <a:p>
            <a:pPr algn="just"/>
            <a:r>
              <a:rPr lang="en-US" altLang="en-US" sz="2000"/>
              <a:t> All access to the resource must pass through the guardian object. </a:t>
            </a:r>
          </a:p>
          <a:p>
            <a:pPr algn="just"/>
            <a:r>
              <a:rPr lang="en-US" altLang="en-US" sz="2000" i="1" u="sng">
                <a:solidFill>
                  <a:srgbClr val="0000FF"/>
                </a:solidFill>
                <a:latin typeface="Berlin Sans FB Demi" panose="020E0802020502020306" pitchFamily="34" charset="0"/>
              </a:rPr>
              <a:t>Allocating</a:t>
            </a:r>
            <a:r>
              <a:rPr lang="en-US" altLang="en-US" sz="2000"/>
              <a:t> each shared global resource to a single object is a </a:t>
            </a:r>
            <a:r>
              <a:rPr lang="en-US" altLang="en-US" sz="2000" i="1" u="sng">
                <a:solidFill>
                  <a:srgbClr val="0000FF"/>
                </a:solidFill>
                <a:latin typeface="Berlin Sans FB Demi" panose="020E0802020502020306" pitchFamily="34" charset="0"/>
              </a:rPr>
              <a:t>recognition</a:t>
            </a:r>
            <a:r>
              <a:rPr lang="en-US" altLang="en-US" sz="2000"/>
              <a:t>, that </a:t>
            </a:r>
            <a:r>
              <a:rPr lang="en-US" altLang="en-US" sz="2000">
                <a:solidFill>
                  <a:srgbClr val="FF33CC"/>
                </a:solidFill>
                <a:latin typeface="Berlin Sans FB" panose="020E0602020502020306" pitchFamily="34" charset="0"/>
              </a:rPr>
              <a:t>the resource has </a:t>
            </a:r>
            <a:r>
              <a:rPr lang="en-US" altLang="en-US" sz="2000" i="1" u="sng">
                <a:solidFill>
                  <a:srgbClr val="0000FF"/>
                </a:solidFill>
                <a:latin typeface="Berlin Sans FB Demi" panose="020E0802020502020306" pitchFamily="34" charset="0"/>
              </a:rPr>
              <a:t>identity</a:t>
            </a:r>
            <a:r>
              <a:rPr lang="en-US" altLang="en-US" sz="2000">
                <a:solidFill>
                  <a:srgbClr val="FF33CC"/>
                </a:solidFill>
                <a:latin typeface="Berlin Sans FB" panose="020E0602020502020306" pitchFamily="34" charset="0"/>
              </a:rPr>
              <a:t>.</a:t>
            </a:r>
          </a:p>
          <a:p>
            <a:pPr algn="just">
              <a:buFont typeface="Wingdings" panose="05000000000000000000" pitchFamily="2" charset="2"/>
              <a:buNone/>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3A8B40BB-47E6-43EE-943D-F5292C8B99A4}"/>
              </a:ext>
            </a:extLst>
          </p:cNvPr>
          <p:cNvSpPr>
            <a:spLocks noGrp="1"/>
          </p:cNvSpPr>
          <p:nvPr>
            <p:ph type="title" idx="4294967295"/>
          </p:nvPr>
        </p:nvSpPr>
        <p:spPr>
          <a:xfrm>
            <a:off x="762000" y="0"/>
            <a:ext cx="7696200" cy="762000"/>
          </a:xfrm>
        </p:spPr>
        <p:txBody>
          <a:bodyPr/>
          <a:lstStyle/>
          <a:p>
            <a:r>
              <a:rPr lang="en-US" altLang="en-US" sz="2800">
                <a:solidFill>
                  <a:srgbClr val="0000FF"/>
                </a:solidFill>
                <a:latin typeface="Algerian" panose="04020705040A02060702" pitchFamily="82" charset="0"/>
              </a:rPr>
              <a:t>Handle boundary conditions</a:t>
            </a:r>
            <a:r>
              <a:rPr lang="en-US" altLang="en-US" sz="3600">
                <a:solidFill>
                  <a:srgbClr val="0000FF"/>
                </a:solidFill>
                <a:latin typeface="Algerian" panose="04020705040A02060702" pitchFamily="82" charset="0"/>
              </a:rPr>
              <a:t>.</a:t>
            </a:r>
            <a:endParaRPr lang="en-US" altLang="en-US"/>
          </a:p>
        </p:txBody>
      </p:sp>
      <p:sp>
        <p:nvSpPr>
          <p:cNvPr id="3" name="Content Placeholder 2">
            <a:extLst>
              <a:ext uri="{FF2B5EF4-FFF2-40B4-BE49-F238E27FC236}">
                <a16:creationId xmlns:a16="http://schemas.microsoft.com/office/drawing/2014/main" id="{AF8A5C88-B69A-4EA4-8BF2-690934D22486}"/>
              </a:ext>
            </a:extLst>
          </p:cNvPr>
          <p:cNvSpPr>
            <a:spLocks noGrp="1"/>
          </p:cNvSpPr>
          <p:nvPr>
            <p:ph idx="4294967295"/>
          </p:nvPr>
        </p:nvSpPr>
        <p:spPr>
          <a:xfrm>
            <a:off x="762000" y="762000"/>
            <a:ext cx="7696200" cy="4038600"/>
          </a:xfrm>
        </p:spPr>
        <p:txBody>
          <a:bodyPr/>
          <a:lstStyle/>
          <a:p>
            <a:pPr marL="0" indent="0" algn="just">
              <a:buFont typeface="Wingdings" panose="05000000000000000000" pitchFamily="2" charset="2"/>
              <a:buNone/>
              <a:defRPr/>
            </a:pPr>
            <a:r>
              <a:rPr lang="en-US" sz="2800" dirty="0"/>
              <a:t>Although most of system design concerns </a:t>
            </a:r>
            <a:r>
              <a:rPr lang="en-US" sz="2800" u="sng" dirty="0">
                <a:solidFill>
                  <a:srgbClr val="0000FF"/>
                </a:solidFill>
              </a:rPr>
              <a:t>steady-state behavior</a:t>
            </a:r>
            <a:r>
              <a:rPr lang="en-US" sz="2800" dirty="0"/>
              <a:t>, boundary conditions as well must be considered and following kinds of issues must be addressed.</a:t>
            </a:r>
          </a:p>
          <a:p>
            <a:pPr algn="just">
              <a:defRPr/>
            </a:pPr>
            <a:r>
              <a:rPr lang="en-US" sz="2800" dirty="0">
                <a:solidFill>
                  <a:srgbClr val="FF33CC"/>
                </a:solidFill>
              </a:rPr>
              <a:t>Initialization: </a:t>
            </a:r>
          </a:p>
          <a:p>
            <a:pPr algn="just">
              <a:defRPr/>
            </a:pPr>
            <a:r>
              <a:rPr lang="en-US" sz="2800" dirty="0">
                <a:solidFill>
                  <a:srgbClr val="FF33CC"/>
                </a:solidFill>
              </a:rPr>
              <a:t>Termination: </a:t>
            </a:r>
          </a:p>
          <a:p>
            <a:pPr algn="just">
              <a:defRPr/>
            </a:pPr>
            <a:r>
              <a:rPr lang="en-US" sz="2800" dirty="0">
                <a:solidFill>
                  <a:srgbClr val="FF33CC"/>
                </a:solidFill>
              </a:rPr>
              <a:t>Failure: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C7A0F49A-EE71-4DE8-9C8A-7FE6C6B59546}"/>
              </a:ext>
            </a:extLst>
          </p:cNvPr>
          <p:cNvSpPr>
            <a:spLocks noGrp="1"/>
          </p:cNvSpPr>
          <p:nvPr>
            <p:ph type="title" idx="4294967295"/>
          </p:nvPr>
        </p:nvSpPr>
        <p:spPr>
          <a:xfrm>
            <a:off x="762000" y="0"/>
            <a:ext cx="7696200" cy="838200"/>
          </a:xfrm>
        </p:spPr>
        <p:txBody>
          <a:bodyPr/>
          <a:lstStyle/>
          <a:p>
            <a:r>
              <a:rPr lang="en-US" altLang="en-US" sz="3600" b="1">
                <a:solidFill>
                  <a:srgbClr val="FF33CC"/>
                </a:solidFill>
                <a:latin typeface="Bradley Hand ITC" panose="03070402050302030203" pitchFamily="66" charset="0"/>
              </a:rPr>
              <a:t>Initialization:</a:t>
            </a:r>
          </a:p>
        </p:txBody>
      </p:sp>
      <p:sp>
        <p:nvSpPr>
          <p:cNvPr id="100355" name="Content Placeholder 2">
            <a:extLst>
              <a:ext uri="{FF2B5EF4-FFF2-40B4-BE49-F238E27FC236}">
                <a16:creationId xmlns:a16="http://schemas.microsoft.com/office/drawing/2014/main" id="{6FFC123B-C398-4FB3-AB1B-6FF8AF4B1B52}"/>
              </a:ext>
            </a:extLst>
          </p:cNvPr>
          <p:cNvSpPr>
            <a:spLocks noGrp="1"/>
          </p:cNvSpPr>
          <p:nvPr>
            <p:ph idx="4294967295"/>
          </p:nvPr>
        </p:nvSpPr>
        <p:spPr>
          <a:xfrm>
            <a:off x="685800" y="914400"/>
            <a:ext cx="7696200" cy="4038600"/>
          </a:xfrm>
        </p:spPr>
        <p:txBody>
          <a:bodyPr/>
          <a:lstStyle/>
          <a:p>
            <a:pPr algn="just"/>
            <a:r>
              <a:rPr lang="en-US" altLang="en-US" sz="2400"/>
              <a:t>The system must </a:t>
            </a:r>
            <a:r>
              <a:rPr lang="en-US" altLang="en-US" sz="2400">
                <a:solidFill>
                  <a:srgbClr val="FF33CC"/>
                </a:solidFill>
              </a:rPr>
              <a:t>initialize</a:t>
            </a:r>
            <a:r>
              <a:rPr lang="en-US" altLang="en-US" sz="2400"/>
              <a:t> constant data, parameters, global variables, tasks, guardian objects, and possibly the class hierarchy itself. </a:t>
            </a:r>
          </a:p>
          <a:p>
            <a:pPr algn="just"/>
            <a:r>
              <a:rPr lang="en-US" altLang="en-US" sz="2400"/>
              <a:t>Initializing a system containing </a:t>
            </a:r>
            <a:r>
              <a:rPr lang="en-US" altLang="en-US" sz="2400" u="sng">
                <a:solidFill>
                  <a:srgbClr val="0000FF"/>
                </a:solidFill>
              </a:rPr>
              <a:t>concurrent tasks is most difficult</a:t>
            </a:r>
            <a:r>
              <a:rPr lang="en-US" altLang="en-US" sz="2400"/>
              <a:t>, because independent objects must not get either too far ahead or too far behind other independent objects during initialization.</a:t>
            </a:r>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FD5853D-D3FD-4B58-9898-4D83749AB730}"/>
              </a:ext>
            </a:extLst>
          </p:cNvPr>
          <p:cNvSpPr>
            <a:spLocks noGrp="1"/>
          </p:cNvSpPr>
          <p:nvPr>
            <p:ph type="title" idx="4294967295"/>
          </p:nvPr>
        </p:nvSpPr>
        <p:spPr>
          <a:xfrm>
            <a:off x="762000" y="0"/>
            <a:ext cx="7696200" cy="762000"/>
          </a:xfrm>
        </p:spPr>
        <p:txBody>
          <a:bodyPr/>
          <a:lstStyle/>
          <a:p>
            <a:r>
              <a:rPr lang="en-US" altLang="en-US" sz="3600" b="1">
                <a:solidFill>
                  <a:srgbClr val="FF33CC"/>
                </a:solidFill>
                <a:latin typeface="Bradley Hand ITC" panose="03070402050302030203" pitchFamily="66" charset="0"/>
              </a:rPr>
              <a:t>Termination:</a:t>
            </a:r>
          </a:p>
        </p:txBody>
      </p:sp>
      <p:sp>
        <p:nvSpPr>
          <p:cNvPr id="101379" name="Content Placeholder 2">
            <a:extLst>
              <a:ext uri="{FF2B5EF4-FFF2-40B4-BE49-F238E27FC236}">
                <a16:creationId xmlns:a16="http://schemas.microsoft.com/office/drawing/2014/main" id="{90538664-6B9F-43B5-8E5C-93ED24EB5718}"/>
              </a:ext>
            </a:extLst>
          </p:cNvPr>
          <p:cNvSpPr>
            <a:spLocks noGrp="1"/>
          </p:cNvSpPr>
          <p:nvPr>
            <p:ph idx="4294967295"/>
          </p:nvPr>
        </p:nvSpPr>
        <p:spPr>
          <a:xfrm>
            <a:off x="762000" y="838200"/>
            <a:ext cx="7696200" cy="4038600"/>
          </a:xfrm>
        </p:spPr>
        <p:txBody>
          <a:bodyPr/>
          <a:lstStyle/>
          <a:p>
            <a:pPr algn="just"/>
            <a:r>
              <a:rPr lang="en-US" altLang="en-US" sz="2800"/>
              <a:t>Termination is usually </a:t>
            </a:r>
            <a:r>
              <a:rPr lang="en-US" altLang="en-US" sz="2800" u="sng">
                <a:solidFill>
                  <a:srgbClr val="0000FF"/>
                </a:solidFill>
              </a:rPr>
              <a:t>simpler than initialization</a:t>
            </a:r>
            <a:r>
              <a:rPr lang="en-US" altLang="en-US" sz="2800"/>
              <a:t>, because many internal objects can simply be </a:t>
            </a:r>
            <a:r>
              <a:rPr lang="en-US" altLang="en-US" sz="2800" u="sng">
                <a:solidFill>
                  <a:srgbClr val="0000FF"/>
                </a:solidFill>
              </a:rPr>
              <a:t>abandoned</a:t>
            </a:r>
            <a:r>
              <a:rPr lang="en-US" altLang="en-US" sz="2800"/>
              <a:t>.</a:t>
            </a:r>
          </a:p>
          <a:p>
            <a:pPr algn="just"/>
            <a:r>
              <a:rPr lang="en-US" altLang="en-US" sz="2800"/>
              <a:t> The task must </a:t>
            </a:r>
            <a:r>
              <a:rPr lang="en-US" altLang="en-US" sz="2800" u="sng">
                <a:solidFill>
                  <a:srgbClr val="FF33CC"/>
                </a:solidFill>
              </a:rPr>
              <a:t>release any external resources </a:t>
            </a:r>
            <a:r>
              <a:rPr lang="en-US" altLang="en-US" sz="2800"/>
              <a:t>that it had reserved. </a:t>
            </a:r>
          </a:p>
          <a:p>
            <a:pPr algn="just"/>
            <a:r>
              <a:rPr lang="en-US" altLang="en-US" sz="2800"/>
              <a:t>In a </a:t>
            </a:r>
            <a:r>
              <a:rPr lang="en-US" altLang="en-US" sz="2800" u="sng">
                <a:solidFill>
                  <a:srgbClr val="FF33CC"/>
                </a:solidFill>
              </a:rPr>
              <a:t>concurrent system</a:t>
            </a:r>
            <a:r>
              <a:rPr lang="en-US" altLang="en-US" sz="2800"/>
              <a:t>, one task must </a:t>
            </a:r>
            <a:r>
              <a:rPr lang="en-US" altLang="en-US" sz="2800" u="sng">
                <a:solidFill>
                  <a:srgbClr val="FF33CC"/>
                </a:solidFill>
              </a:rPr>
              <a:t>notify</a:t>
            </a:r>
            <a:r>
              <a:rPr lang="en-US" altLang="en-US" sz="2800"/>
              <a:t> other tasks of its termination</a:t>
            </a:r>
            <a:r>
              <a:rPr lang="en-US" altLang="en-US"/>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F2D5929A-8A48-4C69-BB40-0E83865B8B08}"/>
              </a:ext>
            </a:extLst>
          </p:cNvPr>
          <p:cNvSpPr>
            <a:spLocks noGrp="1"/>
          </p:cNvSpPr>
          <p:nvPr>
            <p:ph type="title" idx="4294967295"/>
          </p:nvPr>
        </p:nvSpPr>
        <p:spPr>
          <a:xfrm>
            <a:off x="762000" y="0"/>
            <a:ext cx="7696200" cy="762000"/>
          </a:xfrm>
        </p:spPr>
        <p:txBody>
          <a:bodyPr/>
          <a:lstStyle/>
          <a:p>
            <a:r>
              <a:rPr lang="en-US" altLang="en-US" sz="3600" b="1">
                <a:solidFill>
                  <a:srgbClr val="FF33CC"/>
                </a:solidFill>
                <a:latin typeface="Bradley Hand ITC" panose="03070402050302030203" pitchFamily="66" charset="0"/>
              </a:rPr>
              <a:t>Failure:</a:t>
            </a:r>
          </a:p>
        </p:txBody>
      </p:sp>
      <p:sp>
        <p:nvSpPr>
          <p:cNvPr id="102403" name="Content Placeholder 2">
            <a:extLst>
              <a:ext uri="{FF2B5EF4-FFF2-40B4-BE49-F238E27FC236}">
                <a16:creationId xmlns:a16="http://schemas.microsoft.com/office/drawing/2014/main" id="{2D4C42D1-1992-4526-807E-2BCF5B3A9AC5}"/>
              </a:ext>
            </a:extLst>
          </p:cNvPr>
          <p:cNvSpPr>
            <a:spLocks noGrp="1"/>
          </p:cNvSpPr>
          <p:nvPr>
            <p:ph idx="4294967295"/>
          </p:nvPr>
        </p:nvSpPr>
        <p:spPr>
          <a:xfrm>
            <a:off x="685800" y="762000"/>
            <a:ext cx="7696200" cy="4572000"/>
          </a:xfrm>
        </p:spPr>
        <p:txBody>
          <a:bodyPr/>
          <a:lstStyle/>
          <a:p>
            <a:pPr algn="just"/>
            <a:r>
              <a:rPr lang="en-US" altLang="en-US" sz="2400"/>
              <a:t>Failure is the </a:t>
            </a:r>
            <a:r>
              <a:rPr lang="en-US" altLang="en-US" sz="2400" u="sng">
                <a:solidFill>
                  <a:srgbClr val="FF33CC"/>
                </a:solidFill>
              </a:rPr>
              <a:t>unplanned termination of a system</a:t>
            </a:r>
            <a:r>
              <a:rPr lang="en-US" altLang="en-US" sz="2400"/>
              <a:t>. Failure can </a:t>
            </a:r>
            <a:r>
              <a:rPr lang="en-US" altLang="en-US" sz="2400" u="sng">
                <a:solidFill>
                  <a:srgbClr val="FF33CC"/>
                </a:solidFill>
              </a:rPr>
              <a:t>arise from </a:t>
            </a:r>
            <a:r>
              <a:rPr lang="en-US" altLang="en-US" sz="2400"/>
              <a:t>user errors, from the exhaustion of system resources, or from an external breakdown.</a:t>
            </a:r>
          </a:p>
          <a:p>
            <a:pPr algn="just"/>
            <a:r>
              <a:rPr lang="en-US" altLang="en-US" sz="2400"/>
              <a:t> The good system designer plans for </a:t>
            </a:r>
            <a:r>
              <a:rPr lang="en-US" altLang="en-US" sz="2400" u="sng">
                <a:solidFill>
                  <a:srgbClr val="FF33CC"/>
                </a:solidFill>
              </a:rPr>
              <a:t>orderly failure</a:t>
            </a:r>
            <a:r>
              <a:rPr lang="en-US" altLang="en-US" sz="2400"/>
              <a:t>. Failure can also </a:t>
            </a:r>
            <a:r>
              <a:rPr lang="en-US" altLang="en-US" sz="2400" u="sng">
                <a:solidFill>
                  <a:srgbClr val="FF33CC"/>
                </a:solidFill>
              </a:rPr>
              <a:t>arise from </a:t>
            </a:r>
            <a:r>
              <a:rPr lang="en-US" altLang="en-US" sz="2400" u="sng"/>
              <a:t>bugs</a:t>
            </a:r>
            <a:r>
              <a:rPr lang="en-US" altLang="en-US" sz="2400"/>
              <a:t> in the system and is often detected as an "</a:t>
            </a:r>
            <a:r>
              <a:rPr lang="en-US" altLang="en-US" sz="2400" u="sng">
                <a:solidFill>
                  <a:srgbClr val="FF33CC"/>
                </a:solidFill>
              </a:rPr>
              <a:t>impossible" inconsistency</a:t>
            </a:r>
            <a:r>
              <a:rPr lang="en-US" altLang="en-US" sz="2400"/>
              <a:t>.</a:t>
            </a:r>
          </a:p>
          <a:p>
            <a:pPr algn="just"/>
            <a:r>
              <a:rPr lang="en-US" altLang="en-US" sz="2400"/>
              <a:t> In a </a:t>
            </a:r>
            <a:r>
              <a:rPr lang="en-US" altLang="en-US" sz="2400">
                <a:solidFill>
                  <a:srgbClr val="0000FF"/>
                </a:solidFill>
              </a:rPr>
              <a:t>perfect design</a:t>
            </a:r>
            <a:r>
              <a:rPr lang="en-US" altLang="en-US" sz="2400"/>
              <a:t>, such errors would </a:t>
            </a:r>
            <a:r>
              <a:rPr lang="en-US" altLang="en-US" sz="2400">
                <a:solidFill>
                  <a:srgbClr val="0000FF"/>
                </a:solidFill>
              </a:rPr>
              <a:t>never happen</a:t>
            </a:r>
            <a:r>
              <a:rPr lang="en-US" altLang="en-US" sz="2400"/>
              <a:t>, but the good designer plans for a </a:t>
            </a:r>
            <a:r>
              <a:rPr lang="en-US" altLang="en-US" sz="2400" b="1" u="sng">
                <a:solidFill>
                  <a:srgbClr val="00B050"/>
                </a:solidFill>
              </a:rPr>
              <a:t>graceful exit </a:t>
            </a:r>
            <a:r>
              <a:rPr lang="en-US" altLang="en-US" sz="2400"/>
              <a:t>on </a:t>
            </a:r>
            <a:r>
              <a:rPr lang="en-US" altLang="en-US" sz="2400" b="1" u="sng">
                <a:solidFill>
                  <a:srgbClr val="FF33CC"/>
                </a:solidFill>
              </a:rPr>
              <a:t>fatal bugs </a:t>
            </a:r>
            <a:r>
              <a:rPr lang="en-US" altLang="en-US" sz="2400"/>
              <a:t>by leaving the remaining environment as clean as possible and recording or printing as much information about the failure as possible before terminating.</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EDD830F-0918-459C-A975-008F49B9138E}"/>
              </a:ext>
            </a:extLst>
          </p:cNvPr>
          <p:cNvSpPr>
            <a:spLocks noGrp="1"/>
          </p:cNvSpPr>
          <p:nvPr>
            <p:ph type="title"/>
          </p:nvPr>
        </p:nvSpPr>
        <p:spPr/>
        <p:txBody>
          <a:bodyPr/>
          <a:lstStyle/>
          <a:p>
            <a:r>
              <a:rPr lang="en-US" altLang="en-US" u="sng"/>
              <a:t>Decisions made during system design:</a:t>
            </a:r>
            <a:br>
              <a:rPr lang="en-US" altLang="en-US"/>
            </a:br>
            <a:endParaRPr lang="en-US" altLang="en-US"/>
          </a:p>
        </p:txBody>
      </p:sp>
      <p:sp>
        <p:nvSpPr>
          <p:cNvPr id="6147" name="Content Placeholder 2">
            <a:extLst>
              <a:ext uri="{FF2B5EF4-FFF2-40B4-BE49-F238E27FC236}">
                <a16:creationId xmlns:a16="http://schemas.microsoft.com/office/drawing/2014/main" id="{71E5A551-18D3-43AF-BF93-095A4A8CC979}"/>
              </a:ext>
            </a:extLst>
          </p:cNvPr>
          <p:cNvSpPr>
            <a:spLocks noGrp="1"/>
          </p:cNvSpPr>
          <p:nvPr>
            <p:ph idx="1"/>
          </p:nvPr>
        </p:nvSpPr>
        <p:spPr>
          <a:xfrm>
            <a:off x="685800" y="914400"/>
            <a:ext cx="7696200" cy="4343400"/>
          </a:xfrm>
        </p:spPr>
        <p:txBody>
          <a:bodyPr/>
          <a:lstStyle/>
          <a:p>
            <a:pPr>
              <a:buClr>
                <a:srgbClr val="C00000"/>
              </a:buClr>
            </a:pPr>
            <a:r>
              <a:rPr lang="en-US" altLang="en-US" sz="2000">
                <a:solidFill>
                  <a:srgbClr val="0000FF"/>
                </a:solidFill>
                <a:latin typeface="Algerian" panose="04020705040A02060702" pitchFamily="82" charset="0"/>
              </a:rPr>
              <a:t>Estimate system performance. </a:t>
            </a:r>
          </a:p>
          <a:p>
            <a:pPr>
              <a:buClr>
                <a:srgbClr val="C00000"/>
              </a:buClr>
            </a:pPr>
            <a:r>
              <a:rPr lang="en-US" altLang="en-US" sz="2000">
                <a:solidFill>
                  <a:srgbClr val="0000FF"/>
                </a:solidFill>
                <a:latin typeface="Algerian" panose="04020705040A02060702" pitchFamily="82" charset="0"/>
              </a:rPr>
              <a:t>Make a reuse plan. </a:t>
            </a:r>
          </a:p>
          <a:p>
            <a:pPr>
              <a:buClr>
                <a:srgbClr val="C00000"/>
              </a:buClr>
            </a:pPr>
            <a:r>
              <a:rPr lang="en-US" altLang="en-US" sz="2000">
                <a:solidFill>
                  <a:srgbClr val="0000FF"/>
                </a:solidFill>
                <a:latin typeface="Algerian" panose="04020705040A02060702" pitchFamily="82" charset="0"/>
              </a:rPr>
              <a:t>Organize the system into subsystems.</a:t>
            </a:r>
          </a:p>
          <a:p>
            <a:pPr>
              <a:buClr>
                <a:srgbClr val="C00000"/>
              </a:buClr>
            </a:pPr>
            <a:r>
              <a:rPr lang="en-US" altLang="en-US" sz="2000">
                <a:solidFill>
                  <a:srgbClr val="0000FF"/>
                </a:solidFill>
                <a:latin typeface="Algerian" panose="04020705040A02060702" pitchFamily="82" charset="0"/>
              </a:rPr>
              <a:t>Identify concurrency inherent in the problem. </a:t>
            </a:r>
          </a:p>
          <a:p>
            <a:pPr>
              <a:buClr>
                <a:srgbClr val="C00000"/>
              </a:buClr>
            </a:pPr>
            <a:r>
              <a:rPr lang="en-US" altLang="en-US" sz="2000">
                <a:solidFill>
                  <a:srgbClr val="0000FF"/>
                </a:solidFill>
                <a:latin typeface="Algerian" panose="04020705040A02060702" pitchFamily="82" charset="0"/>
              </a:rPr>
              <a:t>Allocate subsystems to hardware.</a:t>
            </a:r>
          </a:p>
          <a:p>
            <a:pPr>
              <a:buClr>
                <a:srgbClr val="C00000"/>
              </a:buClr>
            </a:pPr>
            <a:r>
              <a:rPr lang="en-US" altLang="en-US" sz="2000">
                <a:solidFill>
                  <a:srgbClr val="0000FF"/>
                </a:solidFill>
                <a:latin typeface="Algerian" panose="04020705040A02060702" pitchFamily="82" charset="0"/>
              </a:rPr>
              <a:t>Manage data stores. </a:t>
            </a:r>
          </a:p>
          <a:p>
            <a:pPr>
              <a:buClr>
                <a:srgbClr val="C00000"/>
              </a:buClr>
            </a:pPr>
            <a:r>
              <a:rPr lang="en-US" altLang="en-US" sz="2000">
                <a:solidFill>
                  <a:srgbClr val="0000FF"/>
                </a:solidFill>
                <a:latin typeface="Algerian" panose="04020705040A02060702" pitchFamily="82" charset="0"/>
              </a:rPr>
              <a:t>Handle global resources.</a:t>
            </a:r>
          </a:p>
          <a:p>
            <a:pPr>
              <a:buClr>
                <a:srgbClr val="C00000"/>
              </a:buClr>
            </a:pPr>
            <a:r>
              <a:rPr lang="en-US" altLang="en-US" sz="2000">
                <a:solidFill>
                  <a:srgbClr val="0000FF"/>
                </a:solidFill>
                <a:latin typeface="Algerian" panose="04020705040A02060702" pitchFamily="82" charset="0"/>
              </a:rPr>
              <a:t>Choose a software control strategy. </a:t>
            </a:r>
          </a:p>
          <a:p>
            <a:pPr>
              <a:buClr>
                <a:srgbClr val="C00000"/>
              </a:buClr>
            </a:pPr>
            <a:r>
              <a:rPr lang="en-US" altLang="en-US" sz="2000">
                <a:solidFill>
                  <a:srgbClr val="0000FF"/>
                </a:solidFill>
                <a:latin typeface="Algerian" panose="04020705040A02060702" pitchFamily="82" charset="0"/>
              </a:rPr>
              <a:t>Handle boundary conditions.</a:t>
            </a:r>
          </a:p>
          <a:p>
            <a:pPr>
              <a:buClr>
                <a:srgbClr val="C00000"/>
              </a:buClr>
            </a:pPr>
            <a:r>
              <a:rPr lang="en-US" altLang="en-US" sz="2000">
                <a:solidFill>
                  <a:srgbClr val="0000FF"/>
                </a:solidFill>
                <a:latin typeface="Algerian" panose="04020705040A02060702" pitchFamily="82" charset="0"/>
              </a:rPr>
              <a:t>Set trade-off priorities. </a:t>
            </a:r>
          </a:p>
          <a:p>
            <a:pPr>
              <a:buClr>
                <a:srgbClr val="C00000"/>
              </a:buClr>
            </a:pPr>
            <a:r>
              <a:rPr lang="en-US" altLang="en-US" sz="2000">
                <a:solidFill>
                  <a:srgbClr val="0000FF"/>
                </a:solidFill>
                <a:latin typeface="Algerian" panose="04020705040A02060702" pitchFamily="82" charset="0"/>
              </a:rPr>
              <a:t>Select an architectural style. </a:t>
            </a:r>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94F289E-ECB9-4221-87BC-3EB58CD1F85F}"/>
              </a:ext>
            </a:extLst>
          </p:cNvPr>
          <p:cNvSpPr>
            <a:spLocks noGrp="1"/>
          </p:cNvSpPr>
          <p:nvPr>
            <p:ph type="title"/>
          </p:nvPr>
        </p:nvSpPr>
        <p:spPr/>
        <p:txBody>
          <a:bodyPr/>
          <a:lstStyle/>
          <a:p>
            <a:r>
              <a:rPr lang="en-US" altLang="en-US" sz="2800">
                <a:solidFill>
                  <a:srgbClr val="0000FF"/>
                </a:solidFill>
                <a:latin typeface="Algerian" panose="04020705040A02060702" pitchFamily="82" charset="0"/>
              </a:rPr>
              <a:t>Choose a software control strategy. </a:t>
            </a:r>
            <a:endParaRPr lang="en-US" altLang="en-US" sz="2800"/>
          </a:p>
        </p:txBody>
      </p:sp>
      <p:sp>
        <p:nvSpPr>
          <p:cNvPr id="3" name="Content Placeholder 2">
            <a:extLst>
              <a:ext uri="{FF2B5EF4-FFF2-40B4-BE49-F238E27FC236}">
                <a16:creationId xmlns:a16="http://schemas.microsoft.com/office/drawing/2014/main" id="{2AB11251-A100-42EB-89C8-1B237559F5BE}"/>
              </a:ext>
            </a:extLst>
          </p:cNvPr>
          <p:cNvSpPr>
            <a:spLocks noGrp="1"/>
          </p:cNvSpPr>
          <p:nvPr>
            <p:ph idx="1"/>
          </p:nvPr>
        </p:nvSpPr>
        <p:spPr>
          <a:xfrm>
            <a:off x="762000" y="1219200"/>
            <a:ext cx="7696200" cy="4038600"/>
          </a:xfrm>
        </p:spPr>
        <p:txBody>
          <a:bodyPr/>
          <a:lstStyle/>
          <a:p>
            <a:pPr algn="just">
              <a:defRPr/>
            </a:pPr>
            <a:r>
              <a:rPr lang="en-US" sz="2400" dirty="0"/>
              <a:t>The </a:t>
            </a:r>
            <a:r>
              <a:rPr lang="en-US" sz="2400" dirty="0">
                <a:solidFill>
                  <a:srgbClr val="00B050"/>
                </a:solidFill>
              </a:rPr>
              <a:t>analysis model </a:t>
            </a:r>
            <a:r>
              <a:rPr lang="en-US" sz="2400" dirty="0"/>
              <a:t>shows interactions as </a:t>
            </a:r>
            <a:r>
              <a:rPr lang="en-US" sz="2400" dirty="0">
                <a:solidFill>
                  <a:srgbClr val="00B050"/>
                </a:solidFill>
              </a:rPr>
              <a:t>events</a:t>
            </a:r>
            <a:r>
              <a:rPr lang="en-US" sz="2400" dirty="0"/>
              <a:t> between objects. </a:t>
            </a:r>
            <a:r>
              <a:rPr lang="en-US" sz="2400" dirty="0">
                <a:solidFill>
                  <a:srgbClr val="FF33CC"/>
                </a:solidFill>
              </a:rPr>
              <a:t>Hardware control </a:t>
            </a:r>
            <a:r>
              <a:rPr lang="en-US" sz="2400" dirty="0"/>
              <a:t>closely matches the analysis model, but </a:t>
            </a:r>
            <a:r>
              <a:rPr lang="en-US" sz="2400" dirty="0">
                <a:solidFill>
                  <a:srgbClr val="0000FF"/>
                </a:solidFill>
              </a:rPr>
              <a:t>there are several ways for implementing</a:t>
            </a:r>
            <a:r>
              <a:rPr lang="en-US" sz="2400" dirty="0"/>
              <a:t> </a:t>
            </a:r>
            <a:r>
              <a:rPr lang="en-US" sz="2400" dirty="0">
                <a:solidFill>
                  <a:srgbClr val="FF33CC"/>
                </a:solidFill>
              </a:rPr>
              <a:t>control in software</a:t>
            </a:r>
            <a:r>
              <a:rPr lang="en-US" sz="2400" dirty="0"/>
              <a:t>. Although all subsystems need not use the same implementation, it is best to choose </a:t>
            </a:r>
            <a:r>
              <a:rPr lang="en-US" sz="2400" dirty="0">
                <a:solidFill>
                  <a:srgbClr val="0000FF"/>
                </a:solidFill>
              </a:rPr>
              <a:t>a single control style </a:t>
            </a:r>
            <a:r>
              <a:rPr lang="en-US" sz="2400" dirty="0"/>
              <a:t>for the </a:t>
            </a:r>
            <a:r>
              <a:rPr lang="en-US" sz="2400" dirty="0">
                <a:solidFill>
                  <a:srgbClr val="FF33CC"/>
                </a:solidFill>
              </a:rPr>
              <a:t>whole system</a:t>
            </a:r>
            <a:r>
              <a:rPr lang="en-US" sz="2400" dirty="0"/>
              <a:t>. </a:t>
            </a:r>
          </a:p>
          <a:p>
            <a:pPr algn="just">
              <a:defRPr/>
            </a:pPr>
            <a:r>
              <a:rPr lang="en-US" sz="2400" u="sng" dirty="0"/>
              <a:t>Two kinds of control flows in a software system</a:t>
            </a:r>
            <a:r>
              <a:rPr lang="en-US" sz="2400" dirty="0"/>
              <a:t>:</a:t>
            </a:r>
          </a:p>
          <a:p>
            <a:pPr marL="1254125" indent="234950" algn="just">
              <a:buClr>
                <a:srgbClr val="FF33CC"/>
              </a:buClr>
              <a:buFont typeface="+mj-lt"/>
              <a:buAutoNum type="arabicPeriod"/>
              <a:defRPr/>
            </a:pPr>
            <a:r>
              <a:rPr lang="en-US" sz="2400" dirty="0"/>
              <a:t>External control</a:t>
            </a:r>
          </a:p>
          <a:p>
            <a:pPr marL="1254125" indent="234950" algn="just">
              <a:buClr>
                <a:srgbClr val="FF33CC"/>
              </a:buClr>
              <a:buFont typeface="+mj-lt"/>
              <a:buAutoNum type="arabicPeriod"/>
              <a:defRPr/>
            </a:pPr>
            <a:r>
              <a:rPr lang="en-US" sz="2400" dirty="0"/>
              <a:t>Internal control</a:t>
            </a:r>
          </a:p>
          <a:p>
            <a:pPr>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190877C-F9A8-4F69-9AEA-B3B8A8141108}"/>
              </a:ext>
            </a:extLst>
          </p:cNvPr>
          <p:cNvSpPr>
            <a:spLocks noGrp="1"/>
          </p:cNvSpPr>
          <p:nvPr>
            <p:ph type="title"/>
          </p:nvPr>
        </p:nvSpPr>
        <p:spPr>
          <a:xfrm>
            <a:off x="762000" y="0"/>
            <a:ext cx="7696200" cy="762000"/>
          </a:xfrm>
        </p:spPr>
        <p:txBody>
          <a:bodyPr/>
          <a:lstStyle/>
          <a:p>
            <a:r>
              <a:rPr lang="en-US" altLang="en-US" sz="3600" b="1">
                <a:solidFill>
                  <a:srgbClr val="FF33CC"/>
                </a:solidFill>
                <a:latin typeface="Bradley Hand ITC" panose="03070402050302030203" pitchFamily="66" charset="0"/>
              </a:rPr>
              <a:t>External control:</a:t>
            </a:r>
          </a:p>
        </p:txBody>
      </p:sp>
      <p:sp>
        <p:nvSpPr>
          <p:cNvPr id="45059" name="Content Placeholder 2">
            <a:extLst>
              <a:ext uri="{FF2B5EF4-FFF2-40B4-BE49-F238E27FC236}">
                <a16:creationId xmlns:a16="http://schemas.microsoft.com/office/drawing/2014/main" id="{C8EB7E56-D334-4B18-8797-5FC18D39BF5E}"/>
              </a:ext>
            </a:extLst>
          </p:cNvPr>
          <p:cNvSpPr>
            <a:spLocks noGrp="1"/>
          </p:cNvSpPr>
          <p:nvPr>
            <p:ph idx="1"/>
          </p:nvPr>
        </p:nvSpPr>
        <p:spPr>
          <a:xfrm>
            <a:off x="685800" y="685800"/>
            <a:ext cx="7696200" cy="4038600"/>
          </a:xfrm>
        </p:spPr>
        <p:txBody>
          <a:bodyPr/>
          <a:lstStyle/>
          <a:p>
            <a:pPr marL="0" indent="0" algn="just">
              <a:buFont typeface="Wingdings" panose="05000000000000000000" pitchFamily="2" charset="2"/>
              <a:buNone/>
            </a:pPr>
            <a:r>
              <a:rPr lang="en-US" altLang="en-US" sz="2800">
                <a:latin typeface="Agency FB" panose="020B0503020202020204" pitchFamily="34" charset="0"/>
              </a:rPr>
              <a:t>It concerns the </a:t>
            </a:r>
            <a:r>
              <a:rPr lang="en-US" altLang="en-US" sz="2800">
                <a:solidFill>
                  <a:srgbClr val="FF33CC"/>
                </a:solidFill>
                <a:latin typeface="Agency FB" panose="020B0503020202020204" pitchFamily="34" charset="0"/>
              </a:rPr>
              <a:t>flow of externally visible events </a:t>
            </a:r>
            <a:r>
              <a:rPr lang="en-US" altLang="en-US" sz="2800">
                <a:solidFill>
                  <a:srgbClr val="0000FF"/>
                </a:solidFill>
                <a:latin typeface="Agency FB" panose="020B0503020202020204" pitchFamily="34" charset="0"/>
              </a:rPr>
              <a:t>among the objects in the system. </a:t>
            </a:r>
          </a:p>
          <a:p>
            <a:pPr marL="0" indent="0" algn="just">
              <a:buFont typeface="Wingdings" panose="05000000000000000000" pitchFamily="2" charset="2"/>
              <a:buNone/>
            </a:pPr>
            <a:r>
              <a:rPr lang="en-US" altLang="en-US" sz="2000" u="sng">
                <a:solidFill>
                  <a:srgbClr val="FFC000"/>
                </a:solidFill>
                <a:latin typeface="Bernard MT Condensed" panose="02050806060905020404" pitchFamily="18" charset="0"/>
              </a:rPr>
              <a:t>Three kinds of control for external events: </a:t>
            </a:r>
            <a:endParaRPr lang="en-US" altLang="en-US" sz="2000">
              <a:solidFill>
                <a:srgbClr val="FFC000"/>
              </a:solidFill>
              <a:latin typeface="Bernard MT Condensed" panose="02050806060905020404" pitchFamily="18" charset="0"/>
            </a:endParaRPr>
          </a:p>
          <a:p>
            <a:pPr marL="0" indent="0" algn="just"/>
            <a:r>
              <a:rPr lang="en-US" altLang="en-US" sz="2800" b="1">
                <a:solidFill>
                  <a:srgbClr val="00B050"/>
                </a:solidFill>
                <a:latin typeface="Baskerville Old Face" panose="02020602080505020303" pitchFamily="18" charset="0"/>
              </a:rPr>
              <a:t>Procedure-driven sequential</a:t>
            </a:r>
            <a:endParaRPr lang="en-US" altLang="en-US" sz="2800">
              <a:solidFill>
                <a:srgbClr val="00B050"/>
              </a:solidFill>
              <a:latin typeface="Baskerville Old Face" panose="02020602080505020303" pitchFamily="18" charset="0"/>
            </a:endParaRPr>
          </a:p>
          <a:p>
            <a:pPr marL="0" indent="0" algn="just"/>
            <a:r>
              <a:rPr lang="en-US" altLang="en-US" sz="2800" b="1">
                <a:solidFill>
                  <a:srgbClr val="00B050"/>
                </a:solidFill>
                <a:latin typeface="Baskerville Old Face" panose="02020602080505020303" pitchFamily="18" charset="0"/>
              </a:rPr>
              <a:t>Event-driven sequential</a:t>
            </a:r>
            <a:endParaRPr lang="en-US" altLang="en-US" sz="2800">
              <a:solidFill>
                <a:srgbClr val="00B050"/>
              </a:solidFill>
              <a:latin typeface="Baskerville Old Face" panose="02020602080505020303" pitchFamily="18" charset="0"/>
            </a:endParaRPr>
          </a:p>
          <a:p>
            <a:pPr marL="0" indent="0" algn="just"/>
            <a:r>
              <a:rPr lang="en-US" altLang="en-US" sz="2800" b="1">
                <a:solidFill>
                  <a:srgbClr val="00B050"/>
                </a:solidFill>
                <a:latin typeface="Baskerville Old Face" panose="02020602080505020303" pitchFamily="18" charset="0"/>
              </a:rPr>
              <a:t>Concurrent </a:t>
            </a:r>
            <a:endParaRPr lang="en-US" altLang="en-US" sz="2800">
              <a:solidFill>
                <a:srgbClr val="00B050"/>
              </a:solidFill>
              <a:latin typeface="Baskerville Old Face" panose="02020602080505020303" pitchFamily="18" charset="0"/>
            </a:endParaRPr>
          </a:p>
          <a:p>
            <a:pPr marL="0" indent="0" algn="just">
              <a:buFont typeface="Wingdings" panose="05000000000000000000" pitchFamily="2" charset="2"/>
              <a:buNone/>
            </a:pPr>
            <a:endParaRPr lang="en-US" altLang="en-US" sz="2800" b="1">
              <a:solidFill>
                <a:srgbClr val="0000FF"/>
              </a:solidFill>
              <a:latin typeface="Agency FB" panose="020B0503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829D063-187F-4C79-8675-8422EB4AC644}"/>
              </a:ext>
            </a:extLst>
          </p:cNvPr>
          <p:cNvSpPr>
            <a:spLocks noGrp="1"/>
          </p:cNvSpPr>
          <p:nvPr>
            <p:ph type="title"/>
          </p:nvPr>
        </p:nvSpPr>
        <p:spPr>
          <a:xfrm>
            <a:off x="762000" y="0"/>
            <a:ext cx="7696200" cy="762000"/>
          </a:xfrm>
        </p:spPr>
        <p:txBody>
          <a:bodyPr/>
          <a:lstStyle/>
          <a:p>
            <a:r>
              <a:rPr lang="en-US" altLang="en-US" sz="3600" b="1">
                <a:solidFill>
                  <a:srgbClr val="00B050"/>
                </a:solidFill>
                <a:latin typeface="Baskerville Old Face" panose="02020602080505020303" pitchFamily="18" charset="0"/>
              </a:rPr>
              <a:t>Procedure-driven sequential</a:t>
            </a:r>
            <a:endParaRPr lang="en-US" altLang="en-US"/>
          </a:p>
        </p:txBody>
      </p:sp>
      <p:sp>
        <p:nvSpPr>
          <p:cNvPr id="46083" name="Content Placeholder 2">
            <a:extLst>
              <a:ext uri="{FF2B5EF4-FFF2-40B4-BE49-F238E27FC236}">
                <a16:creationId xmlns:a16="http://schemas.microsoft.com/office/drawing/2014/main" id="{2E13496C-DBD4-41B7-A335-E2F48D94E039}"/>
              </a:ext>
            </a:extLst>
          </p:cNvPr>
          <p:cNvSpPr>
            <a:spLocks noGrp="1"/>
          </p:cNvSpPr>
          <p:nvPr>
            <p:ph idx="1"/>
          </p:nvPr>
        </p:nvSpPr>
        <p:spPr/>
        <p:txBody>
          <a:bodyPr/>
          <a:lstStyle/>
          <a:p>
            <a:pPr algn="just"/>
            <a:r>
              <a:rPr lang="en-US" altLang="en-US" sz="2800">
                <a:latin typeface="Bell MT" panose="02020503060305020303" pitchFamily="18" charset="0"/>
              </a:rPr>
              <a:t>In a procedure-driven sequential system, </a:t>
            </a:r>
            <a:r>
              <a:rPr lang="en-US" altLang="en-US" sz="2800" b="1" u="sng">
                <a:solidFill>
                  <a:srgbClr val="00B050"/>
                </a:solidFill>
                <a:latin typeface="Bell MT" panose="02020503060305020303" pitchFamily="18" charset="0"/>
              </a:rPr>
              <a:t>control resides within the program code</a:t>
            </a:r>
            <a:r>
              <a:rPr lang="en-US" altLang="en-US" sz="2800">
                <a:latin typeface="Bell MT" panose="02020503060305020303" pitchFamily="18" charset="0"/>
              </a:rPr>
              <a:t>. </a:t>
            </a:r>
            <a:r>
              <a:rPr lang="en-US" altLang="en-US" sz="2800">
                <a:solidFill>
                  <a:srgbClr val="FF33CC"/>
                </a:solidFill>
                <a:latin typeface="Bell MT" panose="02020503060305020303" pitchFamily="18" charset="0"/>
              </a:rPr>
              <a:t>Procedures</a:t>
            </a:r>
            <a:r>
              <a:rPr lang="en-US" altLang="en-US" sz="2800">
                <a:latin typeface="Bell MT" panose="02020503060305020303" pitchFamily="18" charset="0"/>
              </a:rPr>
              <a:t> </a:t>
            </a:r>
            <a:r>
              <a:rPr lang="en-US" altLang="en-US" sz="2800">
                <a:solidFill>
                  <a:srgbClr val="FF33CC"/>
                </a:solidFill>
                <a:latin typeface="Bell MT" panose="02020503060305020303" pitchFamily="18" charset="0"/>
              </a:rPr>
              <a:t>request</a:t>
            </a:r>
            <a:r>
              <a:rPr lang="en-US" altLang="en-US" sz="2800">
                <a:latin typeface="Bell MT" panose="02020503060305020303" pitchFamily="18" charset="0"/>
              </a:rPr>
              <a:t> </a:t>
            </a:r>
            <a:r>
              <a:rPr lang="en-US" altLang="en-US" sz="2800">
                <a:solidFill>
                  <a:srgbClr val="0000FF"/>
                </a:solidFill>
                <a:latin typeface="Bell MT" panose="02020503060305020303" pitchFamily="18" charset="0"/>
              </a:rPr>
              <a:t>external input </a:t>
            </a:r>
            <a:r>
              <a:rPr lang="en-US" altLang="en-US" sz="2800">
                <a:latin typeface="Bell MT" panose="02020503060305020303" pitchFamily="18" charset="0"/>
              </a:rPr>
              <a:t>and then </a:t>
            </a:r>
            <a:r>
              <a:rPr lang="en-US" altLang="en-US" sz="2800">
                <a:solidFill>
                  <a:srgbClr val="FF33CC"/>
                </a:solidFill>
                <a:latin typeface="Bell MT" panose="02020503060305020303" pitchFamily="18" charset="0"/>
              </a:rPr>
              <a:t>wait </a:t>
            </a:r>
            <a:r>
              <a:rPr lang="en-US" altLang="en-US" sz="2800">
                <a:latin typeface="Bell MT" panose="02020503060305020303" pitchFamily="18" charset="0"/>
              </a:rPr>
              <a:t>for it; when input arrives, control </a:t>
            </a:r>
            <a:r>
              <a:rPr lang="en-US" altLang="en-US" sz="2800">
                <a:solidFill>
                  <a:srgbClr val="FF33CC"/>
                </a:solidFill>
                <a:latin typeface="Bell MT" panose="02020503060305020303" pitchFamily="18" charset="0"/>
              </a:rPr>
              <a:t>resumes</a:t>
            </a:r>
            <a:r>
              <a:rPr lang="en-US" altLang="en-US" sz="2800">
                <a:latin typeface="Bell MT" panose="02020503060305020303" pitchFamily="18" charset="0"/>
              </a:rPr>
              <a:t> within the procedure that made the call. The location of the </a:t>
            </a:r>
            <a:r>
              <a:rPr lang="en-US" altLang="en-US" sz="2800">
                <a:solidFill>
                  <a:srgbClr val="0000FF"/>
                </a:solidFill>
                <a:latin typeface="Bell MT" panose="02020503060305020303" pitchFamily="18" charset="0"/>
              </a:rPr>
              <a:t>program counter </a:t>
            </a:r>
            <a:r>
              <a:rPr lang="en-US" altLang="en-US" sz="2800">
                <a:latin typeface="Bell MT" panose="02020503060305020303" pitchFamily="18" charset="0"/>
              </a:rPr>
              <a:t>and the </a:t>
            </a:r>
            <a:r>
              <a:rPr lang="en-US" altLang="en-US" sz="2800">
                <a:solidFill>
                  <a:srgbClr val="0000FF"/>
                </a:solidFill>
                <a:latin typeface="Bell MT" panose="02020503060305020303" pitchFamily="18" charset="0"/>
              </a:rPr>
              <a:t>stack of procedure calls </a:t>
            </a:r>
            <a:r>
              <a:rPr lang="en-US" altLang="en-US" sz="2800">
                <a:latin typeface="Bell MT" panose="02020503060305020303" pitchFamily="18" charset="0"/>
              </a:rPr>
              <a:t>and </a:t>
            </a:r>
            <a:r>
              <a:rPr lang="en-US" altLang="en-US" sz="2800">
                <a:solidFill>
                  <a:srgbClr val="0000FF"/>
                </a:solidFill>
                <a:latin typeface="Bell MT" panose="02020503060305020303" pitchFamily="18" charset="0"/>
              </a:rPr>
              <a:t>local variables </a:t>
            </a:r>
            <a:r>
              <a:rPr lang="en-US" altLang="en-US" sz="2800">
                <a:latin typeface="Bell MT" panose="02020503060305020303" pitchFamily="18" charset="0"/>
              </a:rPr>
              <a:t>define the </a:t>
            </a:r>
            <a:r>
              <a:rPr lang="en-US" altLang="en-US" sz="2800" u="sng">
                <a:solidFill>
                  <a:srgbClr val="0000FF"/>
                </a:solidFill>
                <a:latin typeface="Bell MT" panose="02020503060305020303" pitchFamily="18" charset="0"/>
              </a:rPr>
              <a:t>system state</a:t>
            </a:r>
            <a:r>
              <a:rPr lang="en-US" altLang="en-US" sz="2800">
                <a:solidFill>
                  <a:srgbClr val="0000FF"/>
                </a:solidFill>
                <a:latin typeface="Bell MT" panose="02020503060305020303" pitchFamily="18" charset="0"/>
              </a:rPr>
              <a:t>.</a:t>
            </a:r>
          </a:p>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894F2AE7-3697-4476-9884-02E6D722D281}"/>
              </a:ext>
            </a:extLst>
          </p:cNvPr>
          <p:cNvSpPr>
            <a:spLocks noGrp="1"/>
          </p:cNvSpPr>
          <p:nvPr>
            <p:ph type="title"/>
          </p:nvPr>
        </p:nvSpPr>
        <p:spPr/>
        <p:txBody>
          <a:bodyPr/>
          <a:lstStyle/>
          <a:p>
            <a:endParaRPr lang="en-US" altLang="en-US"/>
          </a:p>
        </p:txBody>
      </p:sp>
      <p:sp>
        <p:nvSpPr>
          <p:cNvPr id="47107" name="Content Placeholder 2">
            <a:extLst>
              <a:ext uri="{FF2B5EF4-FFF2-40B4-BE49-F238E27FC236}">
                <a16:creationId xmlns:a16="http://schemas.microsoft.com/office/drawing/2014/main" id="{22E25DF0-ABD1-4151-97EB-2C61690A6229}"/>
              </a:ext>
            </a:extLst>
          </p:cNvPr>
          <p:cNvSpPr>
            <a:spLocks noGrp="1"/>
          </p:cNvSpPr>
          <p:nvPr>
            <p:ph idx="1"/>
          </p:nvPr>
        </p:nvSpPr>
        <p:spPr/>
        <p:txBody>
          <a:bodyPr/>
          <a:lstStyle/>
          <a:p>
            <a:pPr algn="just"/>
            <a:r>
              <a:rPr lang="en-US" altLang="en-US" sz="2800">
                <a:latin typeface="Agency FB" panose="020B0503020202020204" pitchFamily="34" charset="0"/>
              </a:rPr>
              <a:t>The major </a:t>
            </a:r>
            <a:r>
              <a:rPr lang="en-US" altLang="en-US" sz="2800">
                <a:solidFill>
                  <a:srgbClr val="0000FF"/>
                </a:solidFill>
                <a:latin typeface="Agency FB" panose="020B0503020202020204" pitchFamily="34" charset="0"/>
              </a:rPr>
              <a:t>advantage</a:t>
            </a:r>
            <a:r>
              <a:rPr lang="en-US" altLang="en-US" sz="2800">
                <a:latin typeface="Agency FB" panose="020B0503020202020204" pitchFamily="34" charset="0"/>
              </a:rPr>
              <a:t> of procedure-driven control is that it is </a:t>
            </a:r>
            <a:r>
              <a:rPr lang="en-US" altLang="en-US" sz="2800" u="sng">
                <a:solidFill>
                  <a:srgbClr val="FF33CC"/>
                </a:solidFill>
                <a:latin typeface="Agency FB" panose="020B0503020202020204" pitchFamily="34" charset="0"/>
              </a:rPr>
              <a:t>easy to implement with conventional languages</a:t>
            </a:r>
            <a:r>
              <a:rPr lang="en-US" altLang="en-US" sz="2800">
                <a:latin typeface="Agency FB" panose="020B0503020202020204" pitchFamily="34" charset="0"/>
              </a:rPr>
              <a:t>; the </a:t>
            </a:r>
            <a:r>
              <a:rPr lang="en-US" altLang="en-US" sz="2800">
                <a:solidFill>
                  <a:srgbClr val="0000FF"/>
                </a:solidFill>
                <a:latin typeface="Agency FB" panose="020B0503020202020204" pitchFamily="34" charset="0"/>
              </a:rPr>
              <a:t>disadvantage</a:t>
            </a:r>
            <a:r>
              <a:rPr lang="en-US" altLang="en-US" sz="2800">
                <a:latin typeface="Agency FB" panose="020B0503020202020204" pitchFamily="34" charset="0"/>
              </a:rPr>
              <a:t> is that it requires the </a:t>
            </a:r>
            <a:r>
              <a:rPr lang="en-US" altLang="en-US" sz="2800" i="1" u="sng">
                <a:solidFill>
                  <a:srgbClr val="C00000"/>
                </a:solidFill>
                <a:latin typeface="Berlin Sans FB" panose="020E0602020502020306" pitchFamily="34" charset="0"/>
              </a:rPr>
              <a:t>concurrency </a:t>
            </a:r>
            <a:r>
              <a:rPr lang="en-US" altLang="en-US" sz="2800">
                <a:latin typeface="Agency FB" panose="020B0503020202020204" pitchFamily="34" charset="0"/>
              </a:rPr>
              <a:t>[inherent  in objects]</a:t>
            </a:r>
            <a:r>
              <a:rPr lang="en-US" altLang="en-US" sz="2800" i="1">
                <a:solidFill>
                  <a:srgbClr val="C00000"/>
                </a:solidFill>
                <a:latin typeface="Berlin Sans FB" panose="020E0602020502020306" pitchFamily="34" charset="0"/>
              </a:rPr>
              <a:t> </a:t>
            </a:r>
            <a:r>
              <a:rPr lang="en-US" altLang="en-US" sz="2800">
                <a:latin typeface="Agency FB" panose="020B0503020202020204" pitchFamily="34" charset="0"/>
              </a:rPr>
              <a:t>to be </a:t>
            </a:r>
            <a:r>
              <a:rPr lang="en-US" altLang="en-US" sz="2800" u="sng">
                <a:solidFill>
                  <a:srgbClr val="FF33CC"/>
                </a:solidFill>
                <a:latin typeface="Agency FB" panose="020B0503020202020204" pitchFamily="34" charset="0"/>
              </a:rPr>
              <a:t>mapped</a:t>
            </a:r>
            <a:r>
              <a:rPr lang="en-US" altLang="en-US" sz="2800">
                <a:latin typeface="Agency FB" panose="020B0503020202020204" pitchFamily="34" charset="0"/>
              </a:rPr>
              <a:t> into a </a:t>
            </a:r>
            <a:r>
              <a:rPr lang="en-US" altLang="en-US" sz="2800" i="1" u="sng">
                <a:solidFill>
                  <a:srgbClr val="C00000"/>
                </a:solidFill>
                <a:latin typeface="Berlin Sans FB" panose="020E0602020502020306" pitchFamily="34" charset="0"/>
              </a:rPr>
              <a:t>sequential flow of control</a:t>
            </a:r>
            <a:r>
              <a:rPr lang="en-US" altLang="en-US" sz="2800">
                <a:latin typeface="Agency FB" panose="020B0503020202020204" pitchFamily="34" charset="0"/>
              </a:rPr>
              <a:t>. The designer must </a:t>
            </a:r>
            <a:r>
              <a:rPr lang="en-US" altLang="en-US" sz="2800" u="sng">
                <a:solidFill>
                  <a:srgbClr val="FF33CC"/>
                </a:solidFill>
                <a:latin typeface="Agency FB" panose="020B0503020202020204" pitchFamily="34" charset="0"/>
              </a:rPr>
              <a:t>convert</a:t>
            </a:r>
            <a:r>
              <a:rPr lang="en-US" altLang="en-US" sz="2800" u="sng">
                <a:latin typeface="Agency FB" panose="020B0503020202020204" pitchFamily="34" charset="0"/>
              </a:rPr>
              <a:t> </a:t>
            </a:r>
            <a:r>
              <a:rPr lang="en-US" altLang="en-US" sz="2800" i="1" u="sng">
                <a:solidFill>
                  <a:srgbClr val="C00000"/>
                </a:solidFill>
                <a:latin typeface="Berlin Sans FB" panose="020E0602020502020306" pitchFamily="34" charset="0"/>
              </a:rPr>
              <a:t>events</a:t>
            </a:r>
            <a:r>
              <a:rPr lang="en-US" altLang="en-US" sz="2800" u="sng">
                <a:latin typeface="Agency FB" panose="020B0503020202020204" pitchFamily="34" charset="0"/>
              </a:rPr>
              <a:t> into </a:t>
            </a:r>
            <a:r>
              <a:rPr lang="en-US" altLang="en-US" sz="2800" i="1" u="sng">
                <a:solidFill>
                  <a:srgbClr val="C00000"/>
                </a:solidFill>
                <a:latin typeface="Berlin Sans FB" panose="020E0602020502020306" pitchFamily="34" charset="0"/>
              </a:rPr>
              <a:t>operations</a:t>
            </a:r>
            <a:r>
              <a:rPr lang="en-US" altLang="en-US" sz="2800">
                <a:latin typeface="Agency FB" panose="020B0503020202020204" pitchFamily="34" charset="0"/>
              </a:rPr>
              <a:t> between objects. A typical </a:t>
            </a:r>
            <a:r>
              <a:rPr lang="en-US" altLang="en-US" sz="2800" i="1" u="sng">
                <a:solidFill>
                  <a:srgbClr val="C00000"/>
                </a:solidFill>
                <a:latin typeface="Berlin Sans FB" panose="020E0602020502020306" pitchFamily="34" charset="0"/>
              </a:rPr>
              <a:t>operation </a:t>
            </a:r>
            <a:r>
              <a:rPr lang="en-US" altLang="en-US" sz="2800" u="sng">
                <a:solidFill>
                  <a:srgbClr val="FF33CC"/>
                </a:solidFill>
                <a:latin typeface="Agency FB" panose="020B0503020202020204" pitchFamily="34" charset="0"/>
              </a:rPr>
              <a:t>corresponds </a:t>
            </a:r>
            <a:r>
              <a:rPr lang="en-US" altLang="en-US" sz="2800">
                <a:latin typeface="Agency FB" panose="020B0503020202020204" pitchFamily="34" charset="0"/>
              </a:rPr>
              <a:t>to a </a:t>
            </a:r>
            <a:r>
              <a:rPr lang="en-US" altLang="en-US" sz="2800" i="1" u="sng">
                <a:solidFill>
                  <a:srgbClr val="C00000"/>
                </a:solidFill>
                <a:latin typeface="Berlin Sans FB" panose="020E0602020502020306" pitchFamily="34" charset="0"/>
              </a:rPr>
              <a:t>pair of events</a:t>
            </a:r>
            <a:r>
              <a:rPr lang="en-US" altLang="en-US" sz="2800">
                <a:latin typeface="Agency FB" panose="020B0503020202020204" pitchFamily="34" charset="0"/>
              </a:rPr>
              <a:t>: an </a:t>
            </a:r>
            <a:r>
              <a:rPr lang="en-US" altLang="en-US" sz="2800" u="sng">
                <a:solidFill>
                  <a:srgbClr val="C00000"/>
                </a:solidFill>
                <a:latin typeface="Agency FB" panose="020B0503020202020204" pitchFamily="34" charset="0"/>
              </a:rPr>
              <a:t>output event</a:t>
            </a:r>
            <a:r>
              <a:rPr lang="en-US" altLang="en-US" sz="2800">
                <a:solidFill>
                  <a:srgbClr val="C00000"/>
                </a:solidFill>
                <a:latin typeface="Agency FB" panose="020B0503020202020204" pitchFamily="34" charset="0"/>
              </a:rPr>
              <a:t> </a:t>
            </a:r>
            <a:r>
              <a:rPr lang="en-US" altLang="en-US" sz="2800">
                <a:latin typeface="Agency FB" panose="020B0503020202020204" pitchFamily="34" charset="0"/>
              </a:rPr>
              <a:t>that performs output and requests input and an </a:t>
            </a:r>
            <a:r>
              <a:rPr lang="en-US" altLang="en-US" sz="2800" u="sng">
                <a:solidFill>
                  <a:srgbClr val="C00000"/>
                </a:solidFill>
                <a:latin typeface="Agency FB" panose="020B0503020202020204" pitchFamily="34" charset="0"/>
              </a:rPr>
              <a:t>input event </a:t>
            </a:r>
            <a:r>
              <a:rPr lang="en-US" altLang="en-US" sz="2800">
                <a:latin typeface="Agency FB" panose="020B0503020202020204" pitchFamily="34" charset="0"/>
              </a:rPr>
              <a:t>that delivers the new values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8C50B99-F4F4-4510-88D9-3BE4D754CC67}"/>
              </a:ext>
            </a:extLst>
          </p:cNvPr>
          <p:cNvSpPr>
            <a:spLocks noGrp="1"/>
          </p:cNvSpPr>
          <p:nvPr>
            <p:ph type="title"/>
          </p:nvPr>
        </p:nvSpPr>
        <p:spPr/>
        <p:txBody>
          <a:bodyPr/>
          <a:lstStyle/>
          <a:p>
            <a:endParaRPr lang="en-US" altLang="en-US"/>
          </a:p>
        </p:txBody>
      </p:sp>
      <p:sp>
        <p:nvSpPr>
          <p:cNvPr id="48131" name="Content Placeholder 2">
            <a:extLst>
              <a:ext uri="{FF2B5EF4-FFF2-40B4-BE49-F238E27FC236}">
                <a16:creationId xmlns:a16="http://schemas.microsoft.com/office/drawing/2014/main" id="{79436DDE-883B-4E36-9AA8-A3F0A4FAC87F}"/>
              </a:ext>
            </a:extLst>
          </p:cNvPr>
          <p:cNvSpPr>
            <a:spLocks noGrp="1"/>
          </p:cNvSpPr>
          <p:nvPr>
            <p:ph idx="1"/>
          </p:nvPr>
        </p:nvSpPr>
        <p:spPr>
          <a:xfrm>
            <a:off x="685800" y="685800"/>
            <a:ext cx="7696200" cy="4572000"/>
          </a:xfrm>
        </p:spPr>
        <p:txBody>
          <a:bodyPr/>
          <a:lstStyle/>
          <a:p>
            <a:pPr algn="just"/>
            <a:r>
              <a:rPr lang="en-US" altLang="en-US" sz="2000"/>
              <a:t>This paradigm </a:t>
            </a:r>
            <a:r>
              <a:rPr lang="en-US" altLang="en-US" sz="2000" u="sng">
                <a:solidFill>
                  <a:srgbClr val="FF33CC"/>
                </a:solidFill>
                <a:latin typeface="Berlin Sans FB" panose="020E0602020502020306" pitchFamily="34" charset="0"/>
              </a:rPr>
              <a:t>cannot easily accommodate asynchronous input</a:t>
            </a:r>
            <a:r>
              <a:rPr lang="en-US" altLang="en-US" sz="2000"/>
              <a:t>, because the </a:t>
            </a:r>
            <a:r>
              <a:rPr lang="en-US" altLang="en-US" sz="2000" u="sng">
                <a:solidFill>
                  <a:srgbClr val="FF33CC"/>
                </a:solidFill>
                <a:latin typeface="Berlin Sans FB" panose="020E0602020502020306" pitchFamily="34" charset="0"/>
              </a:rPr>
              <a:t>program must explicitly request input</a:t>
            </a:r>
            <a:r>
              <a:rPr lang="en-US" altLang="en-US" sz="2000"/>
              <a:t>. The procedure-driven paradigm is suitable only if the </a:t>
            </a:r>
            <a:r>
              <a:rPr lang="en-US" altLang="en-US" sz="2000" b="1">
                <a:solidFill>
                  <a:srgbClr val="C00000"/>
                </a:solidFill>
              </a:rPr>
              <a:t>state model </a:t>
            </a:r>
            <a:r>
              <a:rPr lang="en-US" altLang="en-US" sz="2000"/>
              <a:t>shows a regular </a:t>
            </a:r>
            <a:r>
              <a:rPr lang="en-US" altLang="en-US" sz="2000" u="sng">
                <a:solidFill>
                  <a:srgbClr val="FF33CC"/>
                </a:solidFill>
                <a:latin typeface="Berlin Sans FB" panose="020E0602020502020306" pitchFamily="34" charset="0"/>
              </a:rPr>
              <a:t>alternation of input and output events</a:t>
            </a:r>
            <a:r>
              <a:rPr lang="en-US" altLang="en-US" sz="2000"/>
              <a:t>. Flexible user interfaces and control systems are hard to build with this style.</a:t>
            </a:r>
          </a:p>
          <a:p>
            <a:pPr algn="just"/>
            <a:r>
              <a:rPr lang="en-US" altLang="en-US" sz="2000"/>
              <a:t>Note that all major OO languages, such as C++ and Java, are procedural languages. Do not be fooled by the OO phrase </a:t>
            </a:r>
            <a:r>
              <a:rPr lang="en-US" altLang="en-US" sz="2000" b="1" i="1" u="sng">
                <a:solidFill>
                  <a:srgbClr val="C00000"/>
                </a:solidFill>
              </a:rPr>
              <a:t>message passing</a:t>
            </a:r>
            <a:r>
              <a:rPr lang="en-US" altLang="en-US" sz="2000" i="1"/>
              <a:t>. </a:t>
            </a:r>
            <a:r>
              <a:rPr lang="en-US" altLang="en-US" sz="2000"/>
              <a:t>A message is a </a:t>
            </a:r>
            <a:r>
              <a:rPr lang="en-US" altLang="en-US" sz="2000" b="1" u="sng">
                <a:solidFill>
                  <a:srgbClr val="C00000"/>
                </a:solidFill>
              </a:rPr>
              <a:t>procedure call </a:t>
            </a:r>
            <a:r>
              <a:rPr lang="en-US" altLang="en-US" sz="2000"/>
              <a:t>with a </a:t>
            </a:r>
            <a:r>
              <a:rPr lang="en-US" altLang="en-US" sz="2000" b="1" u="sng">
                <a:solidFill>
                  <a:srgbClr val="C00000"/>
                </a:solidFill>
              </a:rPr>
              <a:t>built in case statement</a:t>
            </a:r>
            <a:r>
              <a:rPr lang="en-US" altLang="en-US" sz="2000"/>
              <a:t> that depends on the class of the target object. A major drawback of conventional OO languages is that they fail to support the </a:t>
            </a:r>
            <a:r>
              <a:rPr lang="en-US" altLang="en-US" sz="2000" b="1" u="sng">
                <a:solidFill>
                  <a:srgbClr val="C00000"/>
                </a:solidFill>
              </a:rPr>
              <a:t>concurrency [inherent in objects]</a:t>
            </a:r>
            <a:r>
              <a:rPr lang="en-US" altLang="en-US" sz="2000"/>
              <a:t>. Some concurrent OO languages have been designed, but they are not yet widely used.</a:t>
            </a:r>
          </a:p>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C45BCC3-AB61-4571-B0D0-1D05CE4CAE0A}"/>
              </a:ext>
            </a:extLst>
          </p:cNvPr>
          <p:cNvSpPr>
            <a:spLocks noGrp="1"/>
          </p:cNvSpPr>
          <p:nvPr>
            <p:ph type="title"/>
          </p:nvPr>
        </p:nvSpPr>
        <p:spPr>
          <a:xfrm>
            <a:off x="685800" y="0"/>
            <a:ext cx="7696200" cy="762000"/>
          </a:xfrm>
        </p:spPr>
        <p:txBody>
          <a:bodyPr/>
          <a:lstStyle/>
          <a:p>
            <a:r>
              <a:rPr lang="en-US" altLang="en-US" sz="3600" b="1">
                <a:solidFill>
                  <a:srgbClr val="00B050"/>
                </a:solidFill>
                <a:latin typeface="Baskerville Old Face" panose="02020602080505020303" pitchFamily="18" charset="0"/>
              </a:rPr>
              <a:t>Event-driven sequential</a:t>
            </a:r>
          </a:p>
        </p:txBody>
      </p:sp>
      <p:sp>
        <p:nvSpPr>
          <p:cNvPr id="49155" name="Content Placeholder 2">
            <a:extLst>
              <a:ext uri="{FF2B5EF4-FFF2-40B4-BE49-F238E27FC236}">
                <a16:creationId xmlns:a16="http://schemas.microsoft.com/office/drawing/2014/main" id="{06CBA485-8444-4C8C-8A41-371AFB63EB03}"/>
              </a:ext>
            </a:extLst>
          </p:cNvPr>
          <p:cNvSpPr>
            <a:spLocks noGrp="1"/>
          </p:cNvSpPr>
          <p:nvPr>
            <p:ph idx="1"/>
          </p:nvPr>
        </p:nvSpPr>
        <p:spPr>
          <a:xfrm>
            <a:off x="762000" y="838200"/>
            <a:ext cx="7696200" cy="5029200"/>
          </a:xfrm>
        </p:spPr>
        <p:txBody>
          <a:bodyPr/>
          <a:lstStyle/>
          <a:p>
            <a:pPr algn="just"/>
            <a:r>
              <a:rPr lang="en-US" altLang="en-US" sz="2400">
                <a:latin typeface="Agency FB" panose="020B0503020202020204" pitchFamily="34" charset="0"/>
              </a:rPr>
              <a:t>In an event-driven sequential system, </a:t>
            </a:r>
            <a:r>
              <a:rPr lang="en-US" altLang="en-US" sz="2400">
                <a:solidFill>
                  <a:srgbClr val="0000FF"/>
                </a:solidFill>
                <a:latin typeface="Agency FB" panose="020B0503020202020204" pitchFamily="34" charset="0"/>
              </a:rPr>
              <a:t>control</a:t>
            </a:r>
            <a:r>
              <a:rPr lang="en-US" altLang="en-US" sz="2400">
                <a:latin typeface="Agency FB" panose="020B0503020202020204" pitchFamily="34" charset="0"/>
              </a:rPr>
              <a:t> resides </a:t>
            </a:r>
            <a:r>
              <a:rPr lang="en-US" altLang="en-US" sz="2400" b="1" u="sng">
                <a:solidFill>
                  <a:srgbClr val="C00000"/>
                </a:solidFill>
                <a:latin typeface="Agency FB" panose="020B0503020202020204" pitchFamily="34" charset="0"/>
              </a:rPr>
              <a:t>within a dispatcher or monitor</a:t>
            </a:r>
            <a:r>
              <a:rPr lang="en-US" altLang="en-US" sz="2400" b="1">
                <a:solidFill>
                  <a:srgbClr val="C00000"/>
                </a:solidFill>
                <a:latin typeface="Agency FB" panose="020B0503020202020204" pitchFamily="34" charset="0"/>
              </a:rPr>
              <a:t> </a:t>
            </a:r>
            <a:r>
              <a:rPr lang="en-US" altLang="en-US" sz="2400">
                <a:latin typeface="Agency FB" panose="020B0503020202020204" pitchFamily="34" charset="0"/>
              </a:rPr>
              <a:t>that the </a:t>
            </a:r>
            <a:r>
              <a:rPr lang="en-US" altLang="en-US" sz="2400" b="1">
                <a:solidFill>
                  <a:srgbClr val="0000FF"/>
                </a:solidFill>
                <a:latin typeface="Agency FB" panose="020B0503020202020204" pitchFamily="34" charset="0"/>
              </a:rPr>
              <a:t>language, subsystem, or operating system provides.</a:t>
            </a:r>
            <a:r>
              <a:rPr lang="en-US" altLang="en-US" sz="2400">
                <a:latin typeface="Agency FB" panose="020B0503020202020204" pitchFamily="34" charset="0"/>
              </a:rPr>
              <a:t> </a:t>
            </a:r>
          </a:p>
          <a:p>
            <a:pPr algn="just"/>
            <a:r>
              <a:rPr lang="en-US" altLang="en-US" sz="2400">
                <a:latin typeface="Agency FB" panose="020B0503020202020204" pitchFamily="34" charset="0"/>
              </a:rPr>
              <a:t>Developers attach application </a:t>
            </a:r>
            <a:r>
              <a:rPr lang="en-US" altLang="en-US" sz="2400" b="1">
                <a:solidFill>
                  <a:srgbClr val="0000FF"/>
                </a:solidFill>
                <a:latin typeface="Agency FB" panose="020B0503020202020204" pitchFamily="34" charset="0"/>
              </a:rPr>
              <a:t>procedures</a:t>
            </a:r>
            <a:r>
              <a:rPr lang="en-US" altLang="en-US" sz="2400">
                <a:latin typeface="Agency FB" panose="020B0503020202020204" pitchFamily="34" charset="0"/>
              </a:rPr>
              <a:t> to </a:t>
            </a:r>
            <a:r>
              <a:rPr lang="en-US" altLang="en-US" sz="2400" b="1">
                <a:solidFill>
                  <a:srgbClr val="FF33CC"/>
                </a:solidFill>
                <a:latin typeface="Agency FB" panose="020B0503020202020204" pitchFamily="34" charset="0"/>
              </a:rPr>
              <a:t>events</a:t>
            </a:r>
            <a:r>
              <a:rPr lang="en-US" altLang="en-US" sz="2400">
                <a:latin typeface="Agency FB" panose="020B0503020202020204" pitchFamily="34" charset="0"/>
              </a:rPr>
              <a:t>, and the dispatcher calls the procedures when the corresponding events occur ("</a:t>
            </a:r>
            <a:r>
              <a:rPr lang="en-US" altLang="en-US" sz="2400" b="1">
                <a:solidFill>
                  <a:srgbClr val="0000FF"/>
                </a:solidFill>
                <a:latin typeface="Agency FB" panose="020B0503020202020204" pitchFamily="34" charset="0"/>
              </a:rPr>
              <a:t>callback"</a:t>
            </a:r>
            <a:r>
              <a:rPr lang="en-US" altLang="en-US" sz="2400">
                <a:latin typeface="Agency FB" panose="020B0503020202020204" pitchFamily="34" charset="0"/>
              </a:rPr>
              <a:t>). </a:t>
            </a:r>
            <a:r>
              <a:rPr lang="en-US" altLang="en-US" sz="2400" b="1">
                <a:solidFill>
                  <a:srgbClr val="0000FF"/>
                </a:solidFill>
                <a:latin typeface="Agency FB" panose="020B0503020202020204" pitchFamily="34" charset="0"/>
              </a:rPr>
              <a:t>Procedure calls to the dispatcher </a:t>
            </a:r>
            <a:r>
              <a:rPr lang="en-US" altLang="en-US" sz="2400" b="1">
                <a:solidFill>
                  <a:srgbClr val="FF33CC"/>
                </a:solidFill>
                <a:latin typeface="Agency FB" panose="020B0503020202020204" pitchFamily="34" charset="0"/>
              </a:rPr>
              <a:t>send output </a:t>
            </a:r>
            <a:r>
              <a:rPr lang="en-US" altLang="en-US" sz="2400">
                <a:latin typeface="Agency FB" panose="020B0503020202020204" pitchFamily="34" charset="0"/>
              </a:rPr>
              <a:t>or </a:t>
            </a:r>
            <a:r>
              <a:rPr lang="en-US" altLang="en-US" sz="2400" b="1">
                <a:solidFill>
                  <a:srgbClr val="FF33CC"/>
                </a:solidFill>
                <a:latin typeface="Agency FB" panose="020B0503020202020204" pitchFamily="34" charset="0"/>
              </a:rPr>
              <a:t>enable input </a:t>
            </a:r>
            <a:r>
              <a:rPr lang="en-US" altLang="en-US" sz="2400" b="1">
                <a:solidFill>
                  <a:srgbClr val="C00000"/>
                </a:solidFill>
                <a:latin typeface="Agency FB" panose="020B0503020202020204" pitchFamily="34" charset="0"/>
              </a:rPr>
              <a:t>but do not wait for it in-line</a:t>
            </a:r>
            <a:r>
              <a:rPr lang="en-US" altLang="en-US" sz="2400">
                <a:latin typeface="Agency FB" panose="020B0503020202020204" pitchFamily="34" charset="0"/>
              </a:rPr>
              <a:t>. All procedures return control to the dispatcher, rather than </a:t>
            </a:r>
            <a:r>
              <a:rPr lang="en-US" altLang="en-US" sz="2400" b="1">
                <a:solidFill>
                  <a:srgbClr val="0000FF"/>
                </a:solidFill>
                <a:latin typeface="Agency FB" panose="020B0503020202020204" pitchFamily="34" charset="0"/>
              </a:rPr>
              <a:t>retaining control until input arrives</a:t>
            </a:r>
            <a:r>
              <a:rPr lang="en-US" altLang="en-US" sz="2400">
                <a:latin typeface="Agency FB" panose="020B0503020202020204" pitchFamily="34" charset="0"/>
              </a:rPr>
              <a:t>. Consequently, the </a:t>
            </a:r>
            <a:r>
              <a:rPr lang="en-US" altLang="en-US" sz="2400">
                <a:solidFill>
                  <a:srgbClr val="FF0000"/>
                </a:solidFill>
                <a:latin typeface="Agency FB" panose="020B0503020202020204" pitchFamily="34" charset="0"/>
              </a:rPr>
              <a:t>program counter and stack </a:t>
            </a:r>
            <a:r>
              <a:rPr lang="en-US" altLang="en-US" sz="2400">
                <a:latin typeface="Agency FB" panose="020B0503020202020204" pitchFamily="34" charset="0"/>
              </a:rPr>
              <a:t>cannot preserve </a:t>
            </a:r>
            <a:r>
              <a:rPr lang="en-US" altLang="en-US" sz="2400">
                <a:solidFill>
                  <a:srgbClr val="FF0000"/>
                </a:solidFill>
                <a:latin typeface="Agency FB" panose="020B0503020202020204" pitchFamily="34" charset="0"/>
              </a:rPr>
              <a:t>state</a:t>
            </a:r>
            <a:r>
              <a:rPr lang="en-US" altLang="en-US" sz="2400">
                <a:latin typeface="Agency FB" panose="020B0503020202020204" pitchFamily="34" charset="0"/>
              </a:rPr>
              <a:t>. Procedures must use </a:t>
            </a:r>
            <a:r>
              <a:rPr lang="en-US" altLang="en-US" sz="2400" u="sng">
                <a:solidFill>
                  <a:srgbClr val="00B050"/>
                </a:solidFill>
                <a:latin typeface="Agency FB" panose="020B0503020202020204" pitchFamily="34" charset="0"/>
              </a:rPr>
              <a:t>global variables</a:t>
            </a:r>
            <a:r>
              <a:rPr lang="en-US" altLang="en-US" sz="2400">
                <a:solidFill>
                  <a:srgbClr val="00B050"/>
                </a:solidFill>
                <a:latin typeface="Agency FB" panose="020B0503020202020204" pitchFamily="34" charset="0"/>
              </a:rPr>
              <a:t> </a:t>
            </a:r>
            <a:r>
              <a:rPr lang="en-US" altLang="en-US" sz="2400">
                <a:latin typeface="Agency FB" panose="020B0503020202020204" pitchFamily="34" charset="0"/>
              </a:rPr>
              <a:t>to maintain </a:t>
            </a:r>
            <a:r>
              <a:rPr lang="en-US" altLang="en-US" sz="2400">
                <a:solidFill>
                  <a:srgbClr val="FF0000"/>
                </a:solidFill>
                <a:latin typeface="Agency FB" panose="020B0503020202020204" pitchFamily="34" charset="0"/>
              </a:rPr>
              <a:t>state</a:t>
            </a:r>
            <a:r>
              <a:rPr lang="en-US" altLang="en-US" sz="2400" u="sng">
                <a:latin typeface="Agency FB" panose="020B0503020202020204" pitchFamily="34" charset="0"/>
              </a:rPr>
              <a:t>,</a:t>
            </a:r>
            <a:r>
              <a:rPr lang="en-US" altLang="en-US" sz="2400">
                <a:latin typeface="Agency FB" panose="020B0503020202020204" pitchFamily="34" charset="0"/>
              </a:rPr>
              <a:t> or the </a:t>
            </a:r>
            <a:r>
              <a:rPr lang="en-US" altLang="en-US" sz="2400" b="1" u="sng">
                <a:solidFill>
                  <a:srgbClr val="C00000"/>
                </a:solidFill>
                <a:latin typeface="Agency FB" panose="020B0503020202020204" pitchFamily="34" charset="0"/>
              </a:rPr>
              <a:t>dispatcher</a:t>
            </a:r>
            <a:r>
              <a:rPr lang="en-US" altLang="en-US" sz="2400">
                <a:latin typeface="Agency FB" panose="020B0503020202020204" pitchFamily="34" charset="0"/>
              </a:rPr>
              <a:t> must </a:t>
            </a:r>
            <a:r>
              <a:rPr lang="en-US" altLang="en-US" sz="2400" u="sng">
                <a:latin typeface="Agency FB" panose="020B0503020202020204" pitchFamily="34" charset="0"/>
              </a:rPr>
              <a:t>maintain </a:t>
            </a:r>
            <a:r>
              <a:rPr lang="en-US" altLang="en-US" sz="2400" b="1" u="sng">
                <a:solidFill>
                  <a:srgbClr val="C00000"/>
                </a:solidFill>
                <a:latin typeface="Agency FB" panose="020B0503020202020204" pitchFamily="34" charset="0"/>
              </a:rPr>
              <a:t>local state </a:t>
            </a:r>
            <a:r>
              <a:rPr lang="en-US" altLang="en-US" sz="2400" u="sng">
                <a:latin typeface="Agency FB" panose="020B0503020202020204" pitchFamily="34" charset="0"/>
              </a:rPr>
              <a:t>for them</a:t>
            </a:r>
            <a:r>
              <a:rPr lang="en-US" altLang="en-US" sz="2400">
                <a:latin typeface="Agency FB" panose="020B0503020202020204" pitchFamily="34" charset="0"/>
              </a:rPr>
              <a:t>. Event-driven control is more </a:t>
            </a:r>
            <a:r>
              <a:rPr lang="en-US" altLang="en-US" sz="2400" b="1" u="sng">
                <a:solidFill>
                  <a:srgbClr val="C00000"/>
                </a:solidFill>
                <a:latin typeface="Agency FB" panose="020B0503020202020204" pitchFamily="34" charset="0"/>
              </a:rPr>
              <a:t>difficult to implement </a:t>
            </a:r>
            <a:r>
              <a:rPr lang="en-US" altLang="en-US" sz="2400">
                <a:latin typeface="Agency FB" panose="020B0503020202020204" pitchFamily="34" charset="0"/>
              </a:rPr>
              <a:t>with </a:t>
            </a:r>
            <a:r>
              <a:rPr lang="en-US" altLang="en-US" sz="2400" b="1" u="sng">
                <a:solidFill>
                  <a:srgbClr val="C00000"/>
                </a:solidFill>
                <a:latin typeface="Agency FB" panose="020B0503020202020204" pitchFamily="34" charset="0"/>
              </a:rPr>
              <a:t>standard languages </a:t>
            </a:r>
            <a:r>
              <a:rPr lang="en-US" altLang="en-US" sz="2400">
                <a:latin typeface="Agency FB" panose="020B0503020202020204" pitchFamily="34" charset="0"/>
              </a:rPr>
              <a:t>than procedure-driven control but is often worth the extra effort.</a:t>
            </a:r>
          </a:p>
          <a:p>
            <a:endParaRPr lang="en-US" altLang="en-US">
              <a:latin typeface="Agency FB"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7B8A369D-370E-4C2F-BDB6-0A11821EDCA4}"/>
              </a:ext>
            </a:extLst>
          </p:cNvPr>
          <p:cNvSpPr>
            <a:spLocks noGrp="1"/>
          </p:cNvSpPr>
          <p:nvPr>
            <p:ph type="title"/>
          </p:nvPr>
        </p:nvSpPr>
        <p:spPr/>
        <p:txBody>
          <a:bodyPr/>
          <a:lstStyle/>
          <a:p>
            <a:endParaRPr lang="en-US" altLang="en-US"/>
          </a:p>
        </p:txBody>
      </p:sp>
      <p:sp>
        <p:nvSpPr>
          <p:cNvPr id="50179" name="Content Placeholder 2">
            <a:extLst>
              <a:ext uri="{FF2B5EF4-FFF2-40B4-BE49-F238E27FC236}">
                <a16:creationId xmlns:a16="http://schemas.microsoft.com/office/drawing/2014/main" id="{17AD8ABC-68C2-4DA5-9F51-B23867EF0410}"/>
              </a:ext>
            </a:extLst>
          </p:cNvPr>
          <p:cNvSpPr>
            <a:spLocks noGrp="1"/>
          </p:cNvSpPr>
          <p:nvPr>
            <p:ph idx="1"/>
          </p:nvPr>
        </p:nvSpPr>
        <p:spPr>
          <a:xfrm>
            <a:off x="762000" y="609600"/>
            <a:ext cx="7696200" cy="4343400"/>
          </a:xfrm>
        </p:spPr>
        <p:txBody>
          <a:bodyPr/>
          <a:lstStyle/>
          <a:p>
            <a:pPr algn="just"/>
            <a:r>
              <a:rPr lang="en-US" altLang="en-US" sz="2400">
                <a:latin typeface="Agency FB" panose="020B0503020202020204" pitchFamily="34" charset="0"/>
              </a:rPr>
              <a:t>Event-driven systems permit more </a:t>
            </a:r>
            <a:r>
              <a:rPr lang="en-US" altLang="en-US" sz="2400" b="1" u="sng">
                <a:solidFill>
                  <a:srgbClr val="00B050"/>
                </a:solidFill>
                <a:latin typeface="Agency FB" panose="020B0503020202020204" pitchFamily="34" charset="0"/>
              </a:rPr>
              <a:t>flexible control</a:t>
            </a:r>
            <a:r>
              <a:rPr lang="en-US" altLang="en-US" sz="2400" b="1">
                <a:solidFill>
                  <a:srgbClr val="00B050"/>
                </a:solidFill>
                <a:latin typeface="Agency FB" panose="020B0503020202020204" pitchFamily="34" charset="0"/>
              </a:rPr>
              <a:t> </a:t>
            </a:r>
            <a:r>
              <a:rPr lang="en-US" altLang="en-US" sz="2400">
                <a:latin typeface="Agency FB" panose="020B0503020202020204" pitchFamily="34" charset="0"/>
              </a:rPr>
              <a:t>than procedure-driven systems.</a:t>
            </a:r>
          </a:p>
          <a:p>
            <a:pPr algn="just"/>
            <a:r>
              <a:rPr lang="en-US" altLang="en-US" sz="2400">
                <a:latin typeface="Agency FB" panose="020B0503020202020204" pitchFamily="34" charset="0"/>
              </a:rPr>
              <a:t>Event-driven systems simulate </a:t>
            </a:r>
            <a:r>
              <a:rPr lang="en-US" altLang="en-US" sz="2400" b="1" u="sng">
                <a:solidFill>
                  <a:srgbClr val="00B050"/>
                </a:solidFill>
                <a:latin typeface="Agency FB" panose="020B0503020202020204" pitchFamily="34" charset="0"/>
              </a:rPr>
              <a:t>cooperating processes within a single multithreaded task</a:t>
            </a:r>
            <a:r>
              <a:rPr lang="en-US" altLang="en-US" sz="2400">
                <a:latin typeface="Agency FB" panose="020B0503020202020204" pitchFamily="34" charset="0"/>
              </a:rPr>
              <a:t>; But </a:t>
            </a:r>
            <a:r>
              <a:rPr lang="en-US" altLang="en-US" sz="2400">
                <a:solidFill>
                  <a:srgbClr val="FF0000"/>
                </a:solidFill>
                <a:latin typeface="Agency FB" panose="020B0503020202020204" pitchFamily="34" charset="0"/>
              </a:rPr>
              <a:t>care must be taken </a:t>
            </a:r>
            <a:r>
              <a:rPr lang="en-US" altLang="en-US" sz="2400">
                <a:latin typeface="Agency FB" panose="020B0503020202020204" pitchFamily="34" charset="0"/>
              </a:rPr>
              <a:t>because, an </a:t>
            </a:r>
            <a:r>
              <a:rPr lang="en-US" altLang="en-US" sz="2400">
                <a:solidFill>
                  <a:srgbClr val="FF0000"/>
                </a:solidFill>
                <a:latin typeface="Agency FB" panose="020B0503020202020204" pitchFamily="34" charset="0"/>
              </a:rPr>
              <a:t>errant procedure can block the entire application</a:t>
            </a:r>
            <a:r>
              <a:rPr lang="en-US" altLang="en-US" sz="2400">
                <a:latin typeface="Agency FB" panose="020B0503020202020204" pitchFamily="34" charset="0"/>
              </a:rPr>
              <a:t>. Event-driven user interface subsystems are particularly useful.</a:t>
            </a:r>
          </a:p>
          <a:p>
            <a:pPr algn="just"/>
            <a:r>
              <a:rPr lang="en-US" altLang="en-US" sz="2400">
                <a:latin typeface="Agency FB" panose="020B0503020202020204" pitchFamily="34" charset="0"/>
              </a:rPr>
              <a:t>Event-driven system must be used for </a:t>
            </a:r>
            <a:r>
              <a:rPr lang="en-US" altLang="en-US" sz="2400" b="1" u="sng">
                <a:solidFill>
                  <a:srgbClr val="00B050"/>
                </a:solidFill>
                <a:latin typeface="Agency FB" panose="020B0503020202020204" pitchFamily="34" charset="0"/>
              </a:rPr>
              <a:t>external control</a:t>
            </a:r>
            <a:r>
              <a:rPr lang="en-US" altLang="en-US" sz="2400" b="1">
                <a:solidFill>
                  <a:srgbClr val="00B050"/>
                </a:solidFill>
                <a:latin typeface="Agency FB" panose="020B0503020202020204" pitchFamily="34" charset="0"/>
              </a:rPr>
              <a:t> </a:t>
            </a:r>
            <a:r>
              <a:rPr lang="en-US" altLang="en-US" sz="2400">
                <a:latin typeface="Agency FB" panose="020B0503020202020204" pitchFamily="34" charset="0"/>
              </a:rPr>
              <a:t>in preference to a procedure-driven system whenever possible, because the </a:t>
            </a:r>
            <a:r>
              <a:rPr lang="en-US" altLang="en-US" sz="2400" b="1" u="sng">
                <a:solidFill>
                  <a:srgbClr val="00B050"/>
                </a:solidFill>
                <a:latin typeface="Agency FB" panose="020B0503020202020204" pitchFamily="34" charset="0"/>
              </a:rPr>
              <a:t>mapping from events to program constructs is simpler</a:t>
            </a:r>
            <a:r>
              <a:rPr lang="en-US" altLang="en-US" sz="2400">
                <a:latin typeface="Agency FB" panose="020B0503020202020204" pitchFamily="34" charset="0"/>
              </a:rPr>
              <a:t> and </a:t>
            </a:r>
            <a:r>
              <a:rPr lang="en-US" altLang="en-US" sz="2400" b="1" u="sng">
                <a:solidFill>
                  <a:srgbClr val="00B050"/>
                </a:solidFill>
                <a:latin typeface="Agency FB" panose="020B0503020202020204" pitchFamily="34" charset="0"/>
              </a:rPr>
              <a:t>more powerful</a:t>
            </a:r>
            <a:r>
              <a:rPr lang="en-US" altLang="en-US" sz="2400">
                <a:latin typeface="Agency FB" panose="020B0503020202020204" pitchFamily="34" charset="0"/>
              </a:rPr>
              <a:t>. Event-driven systems are also more </a:t>
            </a:r>
            <a:r>
              <a:rPr lang="en-US" altLang="en-US" sz="2400" b="1" u="sng">
                <a:solidFill>
                  <a:srgbClr val="00B050"/>
                </a:solidFill>
                <a:latin typeface="Agency FB" panose="020B0503020202020204" pitchFamily="34" charset="0"/>
              </a:rPr>
              <a:t>modular</a:t>
            </a:r>
            <a:r>
              <a:rPr lang="en-US" altLang="en-US" sz="2400">
                <a:latin typeface="Agency FB" panose="020B0503020202020204" pitchFamily="34" charset="0"/>
              </a:rPr>
              <a:t> and can </a:t>
            </a:r>
            <a:r>
              <a:rPr lang="en-US" altLang="en-US" sz="2400" b="1" u="sng">
                <a:solidFill>
                  <a:srgbClr val="00B050"/>
                </a:solidFill>
                <a:latin typeface="Agency FB" panose="020B0503020202020204" pitchFamily="34" charset="0"/>
              </a:rPr>
              <a:t>handle error conditions better</a:t>
            </a:r>
            <a:r>
              <a:rPr lang="en-US" altLang="en-US" sz="2400">
                <a:latin typeface="Agency FB" panose="020B0503020202020204" pitchFamily="34" charset="0"/>
              </a:rPr>
              <a:t> than procedure-driven systems.</a:t>
            </a:r>
          </a:p>
          <a:p>
            <a:pPr>
              <a:buFont typeface="Wingdings" panose="05000000000000000000" pitchFamily="2" charset="2"/>
              <a:buNone/>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4F8312F-9070-4E26-BAC6-4ED0B09889F5}"/>
              </a:ext>
            </a:extLst>
          </p:cNvPr>
          <p:cNvSpPr>
            <a:spLocks noGrp="1"/>
          </p:cNvSpPr>
          <p:nvPr>
            <p:ph type="title"/>
          </p:nvPr>
        </p:nvSpPr>
        <p:spPr>
          <a:xfrm>
            <a:off x="762000" y="0"/>
            <a:ext cx="7696200" cy="762000"/>
          </a:xfrm>
        </p:spPr>
        <p:txBody>
          <a:bodyPr/>
          <a:lstStyle/>
          <a:p>
            <a:r>
              <a:rPr lang="en-US" altLang="en-US" sz="3600" b="1">
                <a:solidFill>
                  <a:srgbClr val="00B050"/>
                </a:solidFill>
                <a:latin typeface="Baskerville Old Face" panose="02020602080505020303" pitchFamily="18" charset="0"/>
              </a:rPr>
              <a:t>Concurrent </a:t>
            </a:r>
          </a:p>
        </p:txBody>
      </p:sp>
      <p:sp>
        <p:nvSpPr>
          <p:cNvPr id="51203" name="Content Placeholder 2">
            <a:extLst>
              <a:ext uri="{FF2B5EF4-FFF2-40B4-BE49-F238E27FC236}">
                <a16:creationId xmlns:a16="http://schemas.microsoft.com/office/drawing/2014/main" id="{D5E12324-E2F6-4AB0-A76B-5E6DAAD99AD1}"/>
              </a:ext>
            </a:extLst>
          </p:cNvPr>
          <p:cNvSpPr>
            <a:spLocks noGrp="1"/>
          </p:cNvSpPr>
          <p:nvPr>
            <p:ph idx="1"/>
          </p:nvPr>
        </p:nvSpPr>
        <p:spPr>
          <a:xfrm>
            <a:off x="762000" y="685800"/>
            <a:ext cx="7696200" cy="5715000"/>
          </a:xfrm>
        </p:spPr>
        <p:txBody>
          <a:bodyPr/>
          <a:lstStyle/>
          <a:p>
            <a:pPr algn="just"/>
            <a:r>
              <a:rPr lang="en-US" altLang="en-US" sz="2400">
                <a:latin typeface="Agency FB" panose="020B0503020202020204" pitchFamily="34" charset="0"/>
              </a:rPr>
              <a:t>The appropriate control style depends on the </a:t>
            </a:r>
            <a:r>
              <a:rPr lang="en-US" altLang="en-US" sz="2400">
                <a:solidFill>
                  <a:srgbClr val="00B050"/>
                </a:solidFill>
                <a:latin typeface="Agency FB" panose="020B0503020202020204" pitchFamily="34" charset="0"/>
              </a:rPr>
              <a:t>available resources </a:t>
            </a:r>
            <a:r>
              <a:rPr lang="en-US" altLang="en-US" sz="2400">
                <a:latin typeface="Agency FB" panose="020B0503020202020204" pitchFamily="34" charset="0"/>
              </a:rPr>
              <a:t>(</a:t>
            </a:r>
            <a:r>
              <a:rPr lang="en-US" altLang="en-US" sz="2400">
                <a:solidFill>
                  <a:srgbClr val="00B050"/>
                </a:solidFill>
                <a:latin typeface="Agency FB" panose="020B0503020202020204" pitchFamily="34" charset="0"/>
              </a:rPr>
              <a:t>language, operating system</a:t>
            </a:r>
            <a:r>
              <a:rPr lang="en-US" altLang="en-US" sz="2400">
                <a:latin typeface="Agency FB" panose="020B0503020202020204" pitchFamily="34" charset="0"/>
              </a:rPr>
              <a:t>) and on the </a:t>
            </a:r>
            <a:r>
              <a:rPr lang="en-US" altLang="en-US" sz="2400">
                <a:solidFill>
                  <a:srgbClr val="00B050"/>
                </a:solidFill>
                <a:latin typeface="Agency FB" panose="020B0503020202020204" pitchFamily="34" charset="0"/>
              </a:rPr>
              <a:t>kind of interactions </a:t>
            </a:r>
            <a:r>
              <a:rPr lang="en-US" altLang="en-US" sz="2400">
                <a:latin typeface="Agency FB" panose="020B0503020202020204" pitchFamily="34" charset="0"/>
              </a:rPr>
              <a:t>in the application.</a:t>
            </a:r>
          </a:p>
          <a:p>
            <a:pPr algn="just"/>
            <a:r>
              <a:rPr lang="en-US" altLang="en-US" sz="2400">
                <a:latin typeface="Agency FB" panose="020B0503020202020204" pitchFamily="34" charset="0"/>
              </a:rPr>
              <a:t>In a concurrent system, control resides </a:t>
            </a:r>
            <a:r>
              <a:rPr lang="en-US" altLang="en-US" sz="2400" u="sng">
                <a:solidFill>
                  <a:srgbClr val="C00000"/>
                </a:solidFill>
                <a:latin typeface="Agency FB" panose="020B0503020202020204" pitchFamily="34" charset="0"/>
              </a:rPr>
              <a:t>concurrently in several independent objects, each a separate task</a:t>
            </a:r>
            <a:r>
              <a:rPr lang="en-US" altLang="en-US" sz="2400">
                <a:latin typeface="Agency FB" panose="020B0503020202020204" pitchFamily="34" charset="0"/>
              </a:rPr>
              <a:t>. Such a system implements events directly as </a:t>
            </a:r>
            <a:r>
              <a:rPr lang="en-US" altLang="en-US" sz="2400">
                <a:solidFill>
                  <a:srgbClr val="00B050"/>
                </a:solidFill>
                <a:latin typeface="Agency FB" panose="020B0503020202020204" pitchFamily="34" charset="0"/>
              </a:rPr>
              <a:t>one-way messages </a:t>
            </a:r>
            <a:r>
              <a:rPr lang="en-US" altLang="en-US" sz="2400" i="1">
                <a:latin typeface="Agency FB" panose="020B0503020202020204" pitchFamily="34" charset="0"/>
              </a:rPr>
              <a:t>(not OO</a:t>
            </a:r>
            <a:r>
              <a:rPr lang="en-US" altLang="en-US" sz="2400">
                <a:latin typeface="Agency FB" panose="020B0503020202020204" pitchFamily="34" charset="0"/>
              </a:rPr>
              <a:t> language "messages") between objects. A task can </a:t>
            </a:r>
            <a:r>
              <a:rPr lang="en-US" altLang="en-US" sz="2400">
                <a:solidFill>
                  <a:srgbClr val="00B050"/>
                </a:solidFill>
                <a:latin typeface="Agency FB" panose="020B0503020202020204" pitchFamily="34" charset="0"/>
              </a:rPr>
              <a:t>wait </a:t>
            </a:r>
            <a:r>
              <a:rPr lang="en-US" altLang="en-US" sz="2400">
                <a:latin typeface="Agency FB" panose="020B0503020202020204" pitchFamily="34" charset="0"/>
              </a:rPr>
              <a:t>for input, but other </a:t>
            </a:r>
            <a:r>
              <a:rPr lang="en-US" altLang="en-US" sz="2400">
                <a:solidFill>
                  <a:srgbClr val="00B050"/>
                </a:solidFill>
                <a:latin typeface="Agency FB" panose="020B0503020202020204" pitchFamily="34" charset="0"/>
              </a:rPr>
              <a:t>tasks continue execution.</a:t>
            </a:r>
          </a:p>
          <a:p>
            <a:pPr algn="just"/>
            <a:r>
              <a:rPr lang="en-US" altLang="en-US" sz="2400">
                <a:latin typeface="Agency FB" panose="020B0503020202020204" pitchFamily="34" charset="0"/>
              </a:rPr>
              <a:t>The </a:t>
            </a:r>
            <a:r>
              <a:rPr lang="en-US" altLang="en-US" sz="2400" u="sng">
                <a:solidFill>
                  <a:srgbClr val="C00000"/>
                </a:solidFill>
                <a:latin typeface="Agency FB" panose="020B0503020202020204" pitchFamily="34" charset="0"/>
              </a:rPr>
              <a:t>operating system resolves </a:t>
            </a:r>
            <a:r>
              <a:rPr lang="en-US" altLang="en-US" sz="2400">
                <a:solidFill>
                  <a:srgbClr val="FF33CC"/>
                </a:solidFill>
                <a:latin typeface="Agency FB" panose="020B0503020202020204" pitchFamily="34" charset="0"/>
              </a:rPr>
              <a:t>scheduling conflicts among tasks </a:t>
            </a:r>
            <a:r>
              <a:rPr lang="en-US" altLang="en-US" sz="2400">
                <a:latin typeface="Agency FB" panose="020B0503020202020204" pitchFamily="34" charset="0"/>
              </a:rPr>
              <a:t>and usually supplies a </a:t>
            </a:r>
            <a:r>
              <a:rPr lang="en-US" altLang="en-US" sz="2400" u="sng">
                <a:solidFill>
                  <a:srgbClr val="C00000"/>
                </a:solidFill>
                <a:latin typeface="Agency FB" panose="020B0503020202020204" pitchFamily="34" charset="0"/>
              </a:rPr>
              <a:t>queuing mechanism</a:t>
            </a:r>
            <a:r>
              <a:rPr lang="en-US" altLang="en-US" sz="2400">
                <a:latin typeface="Agency FB" panose="020B0503020202020204" pitchFamily="34" charset="0"/>
              </a:rPr>
              <a:t>, so that </a:t>
            </a:r>
            <a:r>
              <a:rPr lang="en-US" altLang="en-US" sz="2400" u="sng">
                <a:solidFill>
                  <a:srgbClr val="C00000"/>
                </a:solidFill>
                <a:latin typeface="Agency FB" panose="020B0503020202020204" pitchFamily="34" charset="0"/>
              </a:rPr>
              <a:t>events are not lost </a:t>
            </a:r>
            <a:r>
              <a:rPr lang="en-US" altLang="en-US" sz="2400">
                <a:latin typeface="Agency FB" panose="020B0503020202020204" pitchFamily="34" charset="0"/>
              </a:rPr>
              <a:t>if a task is executing when they arrive. If there are </a:t>
            </a:r>
            <a:r>
              <a:rPr lang="en-US" altLang="en-US" sz="2400" u="sng">
                <a:solidFill>
                  <a:srgbClr val="C00000"/>
                </a:solidFill>
                <a:latin typeface="Agency FB" panose="020B0503020202020204" pitchFamily="34" charset="0"/>
              </a:rPr>
              <a:t>multiple CPUs</a:t>
            </a:r>
            <a:r>
              <a:rPr lang="en-US" altLang="en-US" sz="2400">
                <a:latin typeface="Agency FB" panose="020B0503020202020204" pitchFamily="34" charset="0"/>
              </a:rPr>
              <a:t>, then different </a:t>
            </a:r>
            <a:r>
              <a:rPr lang="en-US" altLang="en-US" sz="2400" u="sng">
                <a:solidFill>
                  <a:srgbClr val="C00000"/>
                </a:solidFill>
                <a:latin typeface="Agency FB" panose="020B0503020202020204" pitchFamily="34" charset="0"/>
              </a:rPr>
              <a:t>tasks</a:t>
            </a:r>
            <a:r>
              <a:rPr lang="en-US" altLang="en-US" sz="2400">
                <a:latin typeface="Agency FB" panose="020B0503020202020204" pitchFamily="34" charset="0"/>
              </a:rPr>
              <a:t> can actually </a:t>
            </a:r>
            <a:r>
              <a:rPr lang="en-US" altLang="en-US" sz="2400" u="sng">
                <a:solidFill>
                  <a:srgbClr val="C00000"/>
                </a:solidFill>
                <a:latin typeface="Agency FB" panose="020B0503020202020204" pitchFamily="34" charset="0"/>
              </a:rPr>
              <a:t>execute concurrently</a:t>
            </a:r>
            <a:r>
              <a:rPr lang="en-US" altLang="en-US" sz="2400">
                <a:latin typeface="Agency FB" panose="020B0503020202020204" pitchFamily="34" charset="0"/>
              </a:rPr>
              <a:t>.</a:t>
            </a:r>
          </a:p>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F689A2C-AB47-4291-AD0F-E4B2780EACF6}"/>
              </a:ext>
            </a:extLst>
          </p:cNvPr>
          <p:cNvSpPr>
            <a:spLocks noGrp="1"/>
          </p:cNvSpPr>
          <p:nvPr>
            <p:ph type="title"/>
          </p:nvPr>
        </p:nvSpPr>
        <p:spPr>
          <a:xfrm>
            <a:off x="762000" y="0"/>
            <a:ext cx="7696200" cy="762000"/>
          </a:xfrm>
        </p:spPr>
        <p:txBody>
          <a:bodyPr/>
          <a:lstStyle/>
          <a:p>
            <a:r>
              <a:rPr lang="en-US" altLang="en-US" sz="3600" b="1">
                <a:solidFill>
                  <a:srgbClr val="FF33CC"/>
                </a:solidFill>
                <a:latin typeface="Bradley Hand ITC" panose="03070402050302030203" pitchFamily="66" charset="0"/>
              </a:rPr>
              <a:t>Internal control: </a:t>
            </a:r>
          </a:p>
        </p:txBody>
      </p:sp>
      <p:sp>
        <p:nvSpPr>
          <p:cNvPr id="52227" name="Content Placeholder 2">
            <a:extLst>
              <a:ext uri="{FF2B5EF4-FFF2-40B4-BE49-F238E27FC236}">
                <a16:creationId xmlns:a16="http://schemas.microsoft.com/office/drawing/2014/main" id="{58F63399-05FF-452E-A0EC-70EB945CBAD1}"/>
              </a:ext>
            </a:extLst>
          </p:cNvPr>
          <p:cNvSpPr>
            <a:spLocks noGrp="1"/>
          </p:cNvSpPr>
          <p:nvPr>
            <p:ph idx="1"/>
          </p:nvPr>
        </p:nvSpPr>
        <p:spPr>
          <a:xfrm>
            <a:off x="609600" y="914400"/>
            <a:ext cx="7696200" cy="4038600"/>
          </a:xfrm>
        </p:spPr>
        <p:txBody>
          <a:bodyPr/>
          <a:lstStyle/>
          <a:p>
            <a:pPr algn="just"/>
            <a:r>
              <a:rPr lang="en-US" altLang="en-US" sz="2400"/>
              <a:t>It refers to the </a:t>
            </a:r>
            <a:r>
              <a:rPr lang="en-US" altLang="en-US" sz="2400" u="sng">
                <a:solidFill>
                  <a:srgbClr val="FF33CC"/>
                </a:solidFill>
                <a:latin typeface="Andalus" pitchFamily="2" charset="0"/>
                <a:cs typeface="Andalus" pitchFamily="2" charset="0"/>
              </a:rPr>
              <a:t>flow of control within a process</a:t>
            </a:r>
            <a:r>
              <a:rPr lang="en-US" altLang="en-US" sz="2400"/>
              <a:t>. It exists only in the </a:t>
            </a:r>
            <a:r>
              <a:rPr lang="en-US" altLang="en-US" sz="2400" u="sng">
                <a:solidFill>
                  <a:srgbClr val="FF33CC"/>
                </a:solidFill>
                <a:latin typeface="Andalus" pitchFamily="2" charset="0"/>
                <a:cs typeface="Andalus" pitchFamily="2" charset="0"/>
              </a:rPr>
              <a:t>implementation </a:t>
            </a:r>
            <a:r>
              <a:rPr lang="en-US" altLang="en-US" sz="2400"/>
              <a:t>and therefore is neither inherently concurrent nor sequential. The designer may </a:t>
            </a:r>
            <a:r>
              <a:rPr lang="en-US" altLang="en-US" sz="2400" u="sng">
                <a:solidFill>
                  <a:srgbClr val="FF33CC"/>
                </a:solidFill>
                <a:latin typeface="Andalus" pitchFamily="2" charset="0"/>
                <a:cs typeface="Andalus" pitchFamily="2" charset="0"/>
              </a:rPr>
              <a:t>choose to decompose a process </a:t>
            </a:r>
            <a:r>
              <a:rPr lang="en-US" altLang="en-US" sz="2400"/>
              <a:t>into several tasks for </a:t>
            </a:r>
            <a:r>
              <a:rPr lang="en-US" altLang="en-US" sz="2400">
                <a:solidFill>
                  <a:srgbClr val="C00000"/>
                </a:solidFill>
              </a:rPr>
              <a:t>logical clarity </a:t>
            </a:r>
            <a:r>
              <a:rPr lang="en-US" altLang="en-US" sz="2400"/>
              <a:t>or for </a:t>
            </a:r>
            <a:r>
              <a:rPr lang="en-US" altLang="en-US" sz="2400">
                <a:solidFill>
                  <a:srgbClr val="C00000"/>
                </a:solidFill>
              </a:rPr>
              <a:t>performance</a:t>
            </a:r>
            <a:r>
              <a:rPr lang="en-US" altLang="en-US" sz="2400"/>
              <a:t> (if multiple processors are available). Unlike external events, internal transfers of control, such as procedure calls or inter-task calls, are </a:t>
            </a:r>
            <a:r>
              <a:rPr lang="en-US" altLang="en-US" sz="2400">
                <a:solidFill>
                  <a:srgbClr val="C00000"/>
                </a:solidFill>
              </a:rPr>
              <a:t>under the direction of the program </a:t>
            </a:r>
            <a:r>
              <a:rPr lang="en-US" altLang="en-US" sz="2400"/>
              <a:t>and can be </a:t>
            </a:r>
            <a:r>
              <a:rPr lang="en-US" altLang="en-US" sz="2400">
                <a:solidFill>
                  <a:srgbClr val="C00000"/>
                </a:solidFill>
              </a:rPr>
              <a:t>structured for convenience</a:t>
            </a:r>
            <a:r>
              <a:rPr lang="en-US" altLang="en-US" sz="2400"/>
              <a:t>. </a:t>
            </a:r>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97DD1C5-C7EB-43B8-ADE6-8BCDEEED938A}"/>
              </a:ext>
            </a:extLst>
          </p:cNvPr>
          <p:cNvSpPr>
            <a:spLocks noGrp="1"/>
          </p:cNvSpPr>
          <p:nvPr>
            <p:ph type="title"/>
          </p:nvPr>
        </p:nvSpPr>
        <p:spPr/>
        <p:txBody>
          <a:bodyPr/>
          <a:lstStyle/>
          <a:p>
            <a:endParaRPr lang="en-US" altLang="en-US"/>
          </a:p>
        </p:txBody>
      </p:sp>
      <p:sp>
        <p:nvSpPr>
          <p:cNvPr id="53251" name="Content Placeholder 2">
            <a:extLst>
              <a:ext uri="{FF2B5EF4-FFF2-40B4-BE49-F238E27FC236}">
                <a16:creationId xmlns:a16="http://schemas.microsoft.com/office/drawing/2014/main" id="{E52BF2CF-41C6-4DFE-9B9F-202A3AFB1A2C}"/>
              </a:ext>
            </a:extLst>
          </p:cNvPr>
          <p:cNvSpPr>
            <a:spLocks noGrp="1"/>
          </p:cNvSpPr>
          <p:nvPr>
            <p:ph idx="1"/>
          </p:nvPr>
        </p:nvSpPr>
        <p:spPr>
          <a:xfrm>
            <a:off x="609600" y="381000"/>
            <a:ext cx="7696200" cy="4343400"/>
          </a:xfrm>
        </p:spPr>
        <p:txBody>
          <a:bodyPr/>
          <a:lstStyle/>
          <a:p>
            <a:pPr algn="just"/>
            <a:r>
              <a:rPr lang="en-US" altLang="en-US" sz="2400">
                <a:solidFill>
                  <a:srgbClr val="C00000"/>
                </a:solidFill>
              </a:rPr>
              <a:t>During design</a:t>
            </a:r>
            <a:r>
              <a:rPr lang="en-US" altLang="en-US" sz="2400"/>
              <a:t>, the developer expands operations on objects into lower-level operations on the same or other objects. </a:t>
            </a:r>
            <a:r>
              <a:rPr lang="en-US" altLang="en-US" sz="2400">
                <a:solidFill>
                  <a:srgbClr val="C00000"/>
                </a:solidFill>
              </a:rPr>
              <a:t>Internal</a:t>
            </a:r>
            <a:r>
              <a:rPr lang="en-US" altLang="en-US" sz="2400"/>
              <a:t> object interactions are similar to </a:t>
            </a:r>
            <a:r>
              <a:rPr lang="en-US" altLang="en-US" sz="2400">
                <a:solidFill>
                  <a:srgbClr val="C00000"/>
                </a:solidFill>
              </a:rPr>
              <a:t>external</a:t>
            </a:r>
            <a:r>
              <a:rPr lang="en-US" altLang="en-US" sz="2400"/>
              <a:t> object interactions, because the </a:t>
            </a:r>
            <a:r>
              <a:rPr lang="en-US" altLang="en-US" sz="2400" u="sng">
                <a:solidFill>
                  <a:srgbClr val="FF33CC"/>
                </a:solidFill>
                <a:latin typeface="Andalus" pitchFamily="2" charset="0"/>
                <a:cs typeface="Andalus" pitchFamily="2" charset="0"/>
              </a:rPr>
              <a:t>same implementation mechanisms can be used</a:t>
            </a:r>
            <a:r>
              <a:rPr lang="en-US" altLang="en-US" sz="2400"/>
              <a:t>. However, there is an important </a:t>
            </a:r>
            <a:r>
              <a:rPr lang="en-US" altLang="en-US" sz="2400">
                <a:solidFill>
                  <a:srgbClr val="00B050"/>
                </a:solidFill>
              </a:rPr>
              <a:t>difference</a:t>
            </a:r>
            <a:r>
              <a:rPr lang="en-US" altLang="en-US" sz="2400"/>
              <a:t> - </a:t>
            </a:r>
            <a:r>
              <a:rPr lang="en-US" altLang="en-US" sz="2400">
                <a:solidFill>
                  <a:srgbClr val="00B050"/>
                </a:solidFill>
              </a:rPr>
              <a:t>external interactions inherently involve waiting for events</a:t>
            </a:r>
            <a:r>
              <a:rPr lang="en-US" altLang="en-US" sz="2400"/>
              <a:t>, because objects are independent and cannot force other objects to respond; objects generate internal operations as part of the </a:t>
            </a:r>
            <a:r>
              <a:rPr lang="en-US" altLang="en-US" sz="2400" u="sng">
                <a:solidFill>
                  <a:srgbClr val="00B050"/>
                </a:solidFill>
              </a:rPr>
              <a:t>implementation algorithm</a:t>
            </a:r>
            <a:r>
              <a:rPr lang="en-US" altLang="en-US" sz="2400"/>
              <a:t>, so </a:t>
            </a:r>
            <a:r>
              <a:rPr lang="en-US" altLang="en-US" sz="2400" u="sng">
                <a:solidFill>
                  <a:srgbClr val="00B050"/>
                </a:solidFill>
              </a:rPr>
              <a:t>their form of response is predictable</a:t>
            </a:r>
            <a:r>
              <a:rPr lang="en-US"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D18B7DA-32D6-4DBB-A19C-BCBA9704E5C0}"/>
              </a:ext>
            </a:extLst>
          </p:cNvPr>
          <p:cNvSpPr>
            <a:spLocks noGrp="1"/>
          </p:cNvSpPr>
          <p:nvPr>
            <p:ph type="title"/>
          </p:nvPr>
        </p:nvSpPr>
        <p:spPr/>
        <p:txBody>
          <a:bodyPr/>
          <a:lstStyle/>
          <a:p>
            <a:r>
              <a:rPr lang="en-US" altLang="en-US" sz="3600">
                <a:solidFill>
                  <a:srgbClr val="0000FF"/>
                </a:solidFill>
                <a:latin typeface="Algerian" panose="04020705040A02060702" pitchFamily="82" charset="0"/>
              </a:rPr>
              <a:t>Estimate system performance. </a:t>
            </a:r>
            <a:br>
              <a:rPr lang="en-US" altLang="en-US" sz="3600">
                <a:solidFill>
                  <a:srgbClr val="0000FF"/>
                </a:solidFill>
                <a:latin typeface="Algerian" panose="04020705040A02060702" pitchFamily="82" charset="0"/>
              </a:rPr>
            </a:br>
            <a:endParaRPr lang="en-US" altLang="en-US"/>
          </a:p>
        </p:txBody>
      </p:sp>
      <p:sp>
        <p:nvSpPr>
          <p:cNvPr id="7171" name="Content Placeholder 2">
            <a:extLst>
              <a:ext uri="{FF2B5EF4-FFF2-40B4-BE49-F238E27FC236}">
                <a16:creationId xmlns:a16="http://schemas.microsoft.com/office/drawing/2014/main" id="{7F363EF6-6003-4AFC-8718-D4859E1A3505}"/>
              </a:ext>
            </a:extLst>
          </p:cNvPr>
          <p:cNvSpPr>
            <a:spLocks noGrp="1"/>
          </p:cNvSpPr>
          <p:nvPr>
            <p:ph idx="1"/>
          </p:nvPr>
        </p:nvSpPr>
        <p:spPr>
          <a:xfrm>
            <a:off x="762000" y="1447800"/>
            <a:ext cx="7696200" cy="4419600"/>
          </a:xfrm>
        </p:spPr>
        <p:txBody>
          <a:bodyPr/>
          <a:lstStyle/>
          <a:p>
            <a:pPr algn="just"/>
            <a:r>
              <a:rPr lang="en-US" altLang="en-US" sz="2400"/>
              <a:t>Early in the planning for a new system </a:t>
            </a:r>
            <a:r>
              <a:rPr lang="en-US" altLang="en-US" sz="2400" i="1" u="sng">
                <a:solidFill>
                  <a:srgbClr val="0000FF"/>
                </a:solidFill>
                <a:latin typeface="Berlin Sans FB" panose="020E0602020502020306" pitchFamily="34" charset="0"/>
              </a:rPr>
              <a:t>rough performance estimate</a:t>
            </a:r>
            <a:r>
              <a:rPr lang="en-US" altLang="en-US" sz="2400"/>
              <a:t> is prepared. Engineers call this a "</a:t>
            </a:r>
            <a:r>
              <a:rPr lang="en-US" altLang="en-US" sz="2400" i="1" u="sng">
                <a:solidFill>
                  <a:srgbClr val="0000FF"/>
                </a:solidFill>
                <a:latin typeface="Berlin Sans FB" panose="020E0602020502020306" pitchFamily="34" charset="0"/>
              </a:rPr>
              <a:t>back of the envelope</a:t>
            </a:r>
            <a:r>
              <a:rPr lang="en-US" altLang="en-US" sz="2400"/>
              <a:t>" calculation. </a:t>
            </a:r>
          </a:p>
          <a:p>
            <a:pPr algn="just"/>
            <a:r>
              <a:rPr lang="en-US" altLang="en-US" sz="2400" u="sng">
                <a:solidFill>
                  <a:srgbClr val="C00000"/>
                </a:solidFill>
                <a:latin typeface="Agency FB" panose="020B0503020202020204" pitchFamily="34" charset="0"/>
              </a:rPr>
              <a:t>Purpose  </a:t>
            </a:r>
            <a:r>
              <a:rPr lang="en-US" altLang="en-US" sz="2400"/>
              <a:t>- </a:t>
            </a:r>
            <a:r>
              <a:rPr lang="en-US" altLang="en-US" sz="2400" i="1">
                <a:solidFill>
                  <a:srgbClr val="FF33CC"/>
                </a:solidFill>
              </a:rPr>
              <a:t>not to achieve high accuracy </a:t>
            </a:r>
            <a:r>
              <a:rPr lang="en-US" altLang="en-US" sz="2400"/>
              <a:t>but merely </a:t>
            </a:r>
            <a:r>
              <a:rPr lang="en-US" altLang="en-US" sz="2400" u="sng">
                <a:solidFill>
                  <a:srgbClr val="0000FF"/>
                </a:solidFill>
                <a:latin typeface="Berlin Sans FB" panose="020E0602020502020306" pitchFamily="34" charset="0"/>
              </a:rPr>
              <a:t>to determine </a:t>
            </a:r>
            <a:r>
              <a:rPr lang="en-US" altLang="en-US" sz="2400"/>
              <a:t>if the system is </a:t>
            </a:r>
            <a:r>
              <a:rPr lang="en-US" altLang="en-US" sz="2400" u="sng">
                <a:solidFill>
                  <a:srgbClr val="0000FF"/>
                </a:solidFill>
                <a:latin typeface="Berlin Sans FB" panose="020E0602020502020306" pitchFamily="34" charset="0"/>
              </a:rPr>
              <a:t>feasible</a:t>
            </a:r>
            <a:r>
              <a:rPr lang="en-US" altLang="en-US" sz="2400"/>
              <a:t>. </a:t>
            </a:r>
          </a:p>
          <a:p>
            <a:pPr algn="just"/>
            <a:r>
              <a:rPr lang="en-US" altLang="en-US" sz="2400"/>
              <a:t>The </a:t>
            </a:r>
            <a:r>
              <a:rPr lang="en-US" altLang="en-US" sz="2400" u="sng">
                <a:solidFill>
                  <a:srgbClr val="0000FF"/>
                </a:solidFill>
                <a:latin typeface="Berlin Sans FB" panose="020E0602020502020306" pitchFamily="34" charset="0"/>
              </a:rPr>
              <a:t>calculation </a:t>
            </a:r>
            <a:r>
              <a:rPr lang="en-US" altLang="en-US" sz="2400"/>
              <a:t>should be </a:t>
            </a:r>
            <a:r>
              <a:rPr lang="en-US" altLang="en-US" sz="2400" u="sng">
                <a:solidFill>
                  <a:srgbClr val="0000FF"/>
                </a:solidFill>
                <a:latin typeface="Berlin Sans FB" panose="020E0602020502020306" pitchFamily="34" charset="0"/>
              </a:rPr>
              <a:t>fast and involve common sense.</a:t>
            </a:r>
            <a:r>
              <a:rPr lang="en-US" altLang="en-US" sz="2400"/>
              <a:t> </a:t>
            </a:r>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41118025-0440-4465-B2C9-7A67479A0B1A}"/>
              </a:ext>
            </a:extLst>
          </p:cNvPr>
          <p:cNvSpPr>
            <a:spLocks noGrp="1"/>
          </p:cNvSpPr>
          <p:nvPr>
            <p:ph type="title"/>
          </p:nvPr>
        </p:nvSpPr>
        <p:spPr/>
        <p:txBody>
          <a:bodyPr/>
          <a:lstStyle/>
          <a:p>
            <a:endParaRPr lang="en-US" altLang="en-US"/>
          </a:p>
        </p:txBody>
      </p:sp>
      <p:sp>
        <p:nvSpPr>
          <p:cNvPr id="54275" name="Content Placeholder 2">
            <a:extLst>
              <a:ext uri="{FF2B5EF4-FFF2-40B4-BE49-F238E27FC236}">
                <a16:creationId xmlns:a16="http://schemas.microsoft.com/office/drawing/2014/main" id="{ECAD2116-CE8F-468C-8194-EAB928983868}"/>
              </a:ext>
            </a:extLst>
          </p:cNvPr>
          <p:cNvSpPr>
            <a:spLocks noGrp="1"/>
          </p:cNvSpPr>
          <p:nvPr>
            <p:ph idx="1"/>
          </p:nvPr>
        </p:nvSpPr>
        <p:spPr/>
        <p:txBody>
          <a:bodyPr/>
          <a:lstStyle/>
          <a:p>
            <a:pPr algn="just"/>
            <a:r>
              <a:rPr lang="en-US" altLang="en-US" sz="2800"/>
              <a:t>Consequently, most internal operations can be thought of as </a:t>
            </a:r>
            <a:r>
              <a:rPr lang="en-US" altLang="en-US" sz="2800">
                <a:solidFill>
                  <a:srgbClr val="00B050"/>
                </a:solidFill>
              </a:rPr>
              <a:t>procedure calls</a:t>
            </a:r>
            <a:r>
              <a:rPr lang="en-US" altLang="en-US" sz="2800"/>
              <a:t>, in which the caller issues a request and waits for the response. There are </a:t>
            </a:r>
            <a:r>
              <a:rPr lang="en-US" altLang="en-US" sz="2800">
                <a:solidFill>
                  <a:srgbClr val="00B050"/>
                </a:solidFill>
              </a:rPr>
              <a:t>algorithms for parallel processing</a:t>
            </a:r>
            <a:r>
              <a:rPr lang="en-US" altLang="en-US" sz="2800"/>
              <a:t>, but many computations are well represented </a:t>
            </a:r>
            <a:r>
              <a:rPr lang="en-US" altLang="en-US" sz="2800">
                <a:solidFill>
                  <a:srgbClr val="00B050"/>
                </a:solidFill>
              </a:rPr>
              <a:t>sequentially</a:t>
            </a:r>
            <a:r>
              <a:rPr lang="en-US" altLang="en-US" sz="2800"/>
              <a:t> and can easily be </a:t>
            </a:r>
            <a:r>
              <a:rPr lang="en-US" altLang="en-US" sz="2800">
                <a:solidFill>
                  <a:srgbClr val="00B050"/>
                </a:solidFill>
              </a:rPr>
              <a:t>folded onto a single thread of control</a:t>
            </a:r>
            <a:r>
              <a:rPr lang="en-US" altLang="en-US" sz="2800"/>
              <a:t>.</a:t>
            </a:r>
          </a:p>
          <a:p>
            <a:endParaRPr lang="en-US" altLang="en-US" sz="2800">
              <a:solidFill>
                <a:srgbClr val="00B05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B0E1168-1ACB-4A97-ABB9-468B48406D27}"/>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61B3E291-D9B3-4C76-AC06-B06AA59DBA39}"/>
              </a:ext>
            </a:extLst>
          </p:cNvPr>
          <p:cNvSpPr>
            <a:spLocks noGrp="1"/>
          </p:cNvSpPr>
          <p:nvPr>
            <p:ph idx="1"/>
          </p:nvPr>
        </p:nvSpPr>
        <p:spPr/>
        <p:txBody>
          <a:bodyPr/>
          <a:lstStyle/>
          <a:p>
            <a:pPr algn="just">
              <a:buFont typeface="Wingdings" panose="05000000000000000000" pitchFamily="2" charset="2"/>
              <a:buNone/>
            </a:pPr>
            <a:r>
              <a:rPr lang="en-US" altLang="en-US" sz="2800" i="1" u="sng">
                <a:solidFill>
                  <a:srgbClr val="00B050"/>
                </a:solidFill>
              </a:rPr>
              <a:t>Three kinds of control flow are common</a:t>
            </a:r>
            <a:r>
              <a:rPr lang="en-US" altLang="en-US" sz="2800">
                <a:solidFill>
                  <a:srgbClr val="00B050"/>
                </a:solidFill>
              </a:rPr>
              <a:t>:</a:t>
            </a:r>
            <a:r>
              <a:rPr lang="en-US" altLang="en-US" sz="2800"/>
              <a:t> </a:t>
            </a:r>
          </a:p>
          <a:p>
            <a:pPr algn="just"/>
            <a:r>
              <a:rPr lang="en-US" altLang="en-US" sz="2800" b="1"/>
              <a:t>Procedure calls</a:t>
            </a:r>
            <a:endParaRPr lang="en-US" altLang="en-US" sz="2800"/>
          </a:p>
          <a:p>
            <a:pPr algn="just"/>
            <a:r>
              <a:rPr lang="en-US" altLang="en-US" sz="2800" b="1"/>
              <a:t>Quasi-concurrent inter-task calls:</a:t>
            </a:r>
            <a:r>
              <a:rPr lang="en-US" altLang="en-US" sz="2800"/>
              <a:t> Such as </a:t>
            </a:r>
            <a:r>
              <a:rPr lang="en-US" altLang="en-US" sz="2800">
                <a:solidFill>
                  <a:srgbClr val="00B050"/>
                </a:solidFill>
              </a:rPr>
              <a:t>co-routines or lightweight processes</a:t>
            </a:r>
            <a:r>
              <a:rPr lang="en-US" altLang="en-US" sz="2800"/>
              <a:t>, are </a:t>
            </a:r>
            <a:r>
              <a:rPr lang="en-US" altLang="en-US" sz="2800">
                <a:solidFill>
                  <a:srgbClr val="C00000"/>
                </a:solidFill>
              </a:rPr>
              <a:t>programming conveniences </a:t>
            </a:r>
            <a:r>
              <a:rPr lang="en-US" altLang="en-US" sz="2800"/>
              <a:t>in which multiple address spaces or call stacks exist but only a </a:t>
            </a:r>
            <a:r>
              <a:rPr lang="en-US" altLang="en-US" sz="2800">
                <a:solidFill>
                  <a:srgbClr val="C00000"/>
                </a:solidFill>
              </a:rPr>
              <a:t>single thread of control </a:t>
            </a:r>
            <a:r>
              <a:rPr lang="en-US" altLang="en-US" sz="2800"/>
              <a:t>can be </a:t>
            </a:r>
            <a:r>
              <a:rPr lang="en-US" altLang="en-US" sz="2800">
                <a:solidFill>
                  <a:srgbClr val="FF0000"/>
                </a:solidFill>
              </a:rPr>
              <a:t>active at once</a:t>
            </a:r>
            <a:r>
              <a:rPr lang="en-US" altLang="en-US" sz="2800"/>
              <a:t>.</a:t>
            </a:r>
          </a:p>
          <a:p>
            <a:pPr algn="just"/>
            <a:r>
              <a:rPr lang="en-US" altLang="en-US" sz="2800" b="1"/>
              <a:t>Concurrent inter-task calls</a:t>
            </a:r>
            <a:r>
              <a:rPr lang="en-US" altLang="en-US" sz="2800"/>
              <a:t>.</a:t>
            </a:r>
            <a:r>
              <a:rPr lang="en-US" altLang="en-US"/>
              <a:t> </a:t>
            </a:r>
          </a:p>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9DA6D14D-3871-402E-AF5D-AC22F597A162}"/>
              </a:ext>
            </a:extLst>
          </p:cNvPr>
          <p:cNvSpPr>
            <a:spLocks noGrp="1"/>
          </p:cNvSpPr>
          <p:nvPr>
            <p:ph type="title"/>
          </p:nvPr>
        </p:nvSpPr>
        <p:spPr>
          <a:xfrm>
            <a:off x="685800" y="0"/>
            <a:ext cx="7696200" cy="762000"/>
          </a:xfrm>
        </p:spPr>
        <p:txBody>
          <a:bodyPr/>
          <a:lstStyle/>
          <a:p>
            <a:r>
              <a:rPr lang="en-US" altLang="en-US" sz="3600" b="1">
                <a:solidFill>
                  <a:srgbClr val="FF33CC"/>
                </a:solidFill>
                <a:latin typeface="Bradley Hand ITC" panose="03070402050302030203" pitchFamily="66" charset="0"/>
              </a:rPr>
              <a:t>Other Paradigms</a:t>
            </a:r>
          </a:p>
        </p:txBody>
      </p:sp>
      <p:sp>
        <p:nvSpPr>
          <p:cNvPr id="56323" name="Content Placeholder 2">
            <a:extLst>
              <a:ext uri="{FF2B5EF4-FFF2-40B4-BE49-F238E27FC236}">
                <a16:creationId xmlns:a16="http://schemas.microsoft.com/office/drawing/2014/main" id="{3B0CF644-17AC-4DDF-9349-8088CEE51633}"/>
              </a:ext>
            </a:extLst>
          </p:cNvPr>
          <p:cNvSpPr>
            <a:spLocks noGrp="1"/>
          </p:cNvSpPr>
          <p:nvPr>
            <p:ph idx="1"/>
          </p:nvPr>
        </p:nvSpPr>
        <p:spPr>
          <a:xfrm>
            <a:off x="685800" y="762000"/>
            <a:ext cx="7696200" cy="4267200"/>
          </a:xfrm>
        </p:spPr>
        <p:txBody>
          <a:bodyPr/>
          <a:lstStyle/>
          <a:p>
            <a:pPr algn="just"/>
            <a:r>
              <a:rPr lang="en-US" altLang="en-US" sz="2400">
                <a:latin typeface="Agency FB" panose="020B0503020202020204" pitchFamily="34" charset="0"/>
              </a:rPr>
              <a:t>Here it is assumed that the reader is primarily interested in </a:t>
            </a:r>
            <a:r>
              <a:rPr lang="en-US" altLang="en-US" sz="2400" u="sng">
                <a:solidFill>
                  <a:srgbClr val="C00000"/>
                </a:solidFill>
                <a:latin typeface="Agency FB" panose="020B0503020202020204" pitchFamily="34" charset="0"/>
              </a:rPr>
              <a:t>procedural programming</a:t>
            </a:r>
            <a:r>
              <a:rPr lang="en-US" altLang="en-US" sz="2400">
                <a:latin typeface="Agency FB" panose="020B0503020202020204" pitchFamily="34" charset="0"/>
              </a:rPr>
              <a:t> but other paradigms are possible, such as </a:t>
            </a:r>
            <a:r>
              <a:rPr lang="en-US" altLang="en-US" sz="2400" u="sng">
                <a:solidFill>
                  <a:srgbClr val="0000FF"/>
                </a:solidFill>
                <a:latin typeface="Agency FB" panose="020B0503020202020204" pitchFamily="34" charset="0"/>
              </a:rPr>
              <a:t>rule-based systems, logic programming systems,</a:t>
            </a:r>
            <a:r>
              <a:rPr lang="en-US" altLang="en-US" sz="2400">
                <a:solidFill>
                  <a:srgbClr val="0000FF"/>
                </a:solidFill>
                <a:latin typeface="Agency FB" panose="020B0503020202020204" pitchFamily="34" charset="0"/>
              </a:rPr>
              <a:t> and </a:t>
            </a:r>
            <a:r>
              <a:rPr lang="en-US" altLang="en-US" sz="2400" u="sng">
                <a:solidFill>
                  <a:srgbClr val="0000FF"/>
                </a:solidFill>
                <a:latin typeface="Agency FB" panose="020B0503020202020204" pitchFamily="34" charset="0"/>
              </a:rPr>
              <a:t>other forms of nonprocedural programs</a:t>
            </a:r>
            <a:r>
              <a:rPr lang="en-US" altLang="en-US" sz="2400">
                <a:latin typeface="Agency FB" panose="020B0503020202020204" pitchFamily="34" charset="0"/>
              </a:rPr>
              <a:t>. These constitute another control style in which </a:t>
            </a:r>
            <a:r>
              <a:rPr lang="en-US" altLang="en-US" sz="2400" b="1" u="sng">
                <a:solidFill>
                  <a:srgbClr val="0000FF"/>
                </a:solidFill>
                <a:latin typeface="Agency FB" panose="020B0503020202020204" pitchFamily="34" charset="0"/>
              </a:rPr>
              <a:t>explicit control is replaced by declarative specification with implicit evaluation rules, possibly nondeterministic or highly convoluted</a:t>
            </a:r>
            <a:r>
              <a:rPr lang="en-US" altLang="en-US" sz="2400">
                <a:latin typeface="Agency FB" panose="020B0503020202020204" pitchFamily="34" charset="0"/>
              </a:rPr>
              <a:t>. Developers </a:t>
            </a:r>
            <a:r>
              <a:rPr lang="en-US" altLang="en-US" sz="2400" u="sng">
                <a:solidFill>
                  <a:srgbClr val="C00000"/>
                </a:solidFill>
                <a:latin typeface="Agency FB" panose="020B0503020202020204" pitchFamily="34" charset="0"/>
              </a:rPr>
              <a:t>currently </a:t>
            </a:r>
            <a:r>
              <a:rPr lang="en-US" altLang="en-US" sz="2400">
                <a:latin typeface="Agency FB" panose="020B0503020202020204" pitchFamily="34" charset="0"/>
              </a:rPr>
              <a:t>use such languages in </a:t>
            </a:r>
            <a:r>
              <a:rPr lang="en-US" altLang="en-US" sz="2400" u="sng">
                <a:solidFill>
                  <a:srgbClr val="C00000"/>
                </a:solidFill>
                <a:latin typeface="Agency FB" panose="020B0503020202020204" pitchFamily="34" charset="0"/>
              </a:rPr>
              <a:t>limited areas</a:t>
            </a:r>
            <a:r>
              <a:rPr lang="en-US" altLang="en-US" sz="2400">
                <a:latin typeface="Agency FB" panose="020B0503020202020204" pitchFamily="34" charset="0"/>
              </a:rPr>
              <a:t>, such as artificial intelligence and knowledge-based programming, but it is </a:t>
            </a:r>
            <a:r>
              <a:rPr lang="en-US" altLang="en-US" sz="2400" u="sng">
                <a:solidFill>
                  <a:srgbClr val="C00000"/>
                </a:solidFill>
                <a:latin typeface="Agency FB" panose="020B0503020202020204" pitchFamily="34" charset="0"/>
              </a:rPr>
              <a:t>expected</a:t>
            </a:r>
            <a:r>
              <a:rPr lang="en-US" altLang="en-US" sz="2400">
                <a:latin typeface="Agency FB" panose="020B0503020202020204" pitchFamily="34" charset="0"/>
              </a:rPr>
              <a:t> that their </a:t>
            </a:r>
            <a:r>
              <a:rPr lang="en-US" altLang="en-US" sz="2400" u="sng">
                <a:solidFill>
                  <a:srgbClr val="C00000"/>
                </a:solidFill>
                <a:latin typeface="Agency FB" panose="020B0503020202020204" pitchFamily="34" charset="0"/>
              </a:rPr>
              <a:t>use grow in the future</a:t>
            </a:r>
            <a:r>
              <a:rPr lang="en-US" altLang="en-US" sz="2400">
                <a:latin typeface="Agency FB" panose="020B0503020202020204" pitchFamily="34" charset="0"/>
              </a:rPr>
              <a:t>. Because these languages are totally different from procedural languages (including OO languages), the remainder of this book has little to say about them.</a:t>
            </a:r>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B3282B7-8561-4EA7-899E-18ED90CFAC53}"/>
              </a:ext>
            </a:extLst>
          </p:cNvPr>
          <p:cNvSpPr>
            <a:spLocks noGrp="1"/>
          </p:cNvSpPr>
          <p:nvPr>
            <p:ph type="title"/>
          </p:nvPr>
        </p:nvSpPr>
        <p:spPr>
          <a:xfrm>
            <a:off x="762000" y="0"/>
            <a:ext cx="7696200" cy="685800"/>
          </a:xfrm>
        </p:spPr>
        <p:txBody>
          <a:bodyPr/>
          <a:lstStyle/>
          <a:p>
            <a:r>
              <a:rPr lang="en-US" altLang="en-US" sz="2800">
                <a:solidFill>
                  <a:srgbClr val="0000FF"/>
                </a:solidFill>
                <a:latin typeface="Algerian" panose="04020705040A02060702" pitchFamily="82" charset="0"/>
              </a:rPr>
              <a:t>Set trade-off priorities. </a:t>
            </a:r>
            <a:endParaRPr lang="en-US" altLang="en-US"/>
          </a:p>
        </p:txBody>
      </p:sp>
      <p:sp>
        <p:nvSpPr>
          <p:cNvPr id="61443" name="Content Placeholder 2">
            <a:extLst>
              <a:ext uri="{FF2B5EF4-FFF2-40B4-BE49-F238E27FC236}">
                <a16:creationId xmlns:a16="http://schemas.microsoft.com/office/drawing/2014/main" id="{C33CC7DF-8DCF-45FD-8AB7-D61A7DC9386D}"/>
              </a:ext>
            </a:extLst>
          </p:cNvPr>
          <p:cNvSpPr>
            <a:spLocks noGrp="1"/>
          </p:cNvSpPr>
          <p:nvPr>
            <p:ph idx="1"/>
          </p:nvPr>
        </p:nvSpPr>
        <p:spPr>
          <a:xfrm>
            <a:off x="685800" y="762000"/>
            <a:ext cx="7696200" cy="4267200"/>
          </a:xfrm>
        </p:spPr>
        <p:txBody>
          <a:bodyPr/>
          <a:lstStyle/>
          <a:p>
            <a:pPr algn="just"/>
            <a:r>
              <a:rPr lang="en-US" altLang="en-US" sz="2400">
                <a:latin typeface="Agency FB" panose="020B0503020202020204" pitchFamily="34" charset="0"/>
              </a:rPr>
              <a:t>The system designer must </a:t>
            </a:r>
            <a:r>
              <a:rPr lang="en-US" altLang="en-US" sz="2400" b="1" u="sng">
                <a:solidFill>
                  <a:srgbClr val="FF33CC"/>
                </a:solidFill>
                <a:latin typeface="Agency FB" panose="020B0503020202020204" pitchFamily="34" charset="0"/>
              </a:rPr>
              <a:t>set priorities</a:t>
            </a:r>
            <a:r>
              <a:rPr lang="en-US" altLang="en-US" sz="2400" b="1">
                <a:solidFill>
                  <a:srgbClr val="FF33CC"/>
                </a:solidFill>
                <a:latin typeface="Agency FB" panose="020B0503020202020204" pitchFamily="34" charset="0"/>
              </a:rPr>
              <a:t> </a:t>
            </a:r>
            <a:r>
              <a:rPr lang="en-US" altLang="en-US" sz="2400">
                <a:latin typeface="Agency FB" panose="020B0503020202020204" pitchFamily="34" charset="0"/>
              </a:rPr>
              <a:t>that will be used to </a:t>
            </a:r>
            <a:r>
              <a:rPr lang="en-US" altLang="en-US" sz="2400" i="1">
                <a:solidFill>
                  <a:srgbClr val="FF33CC"/>
                </a:solidFill>
                <a:latin typeface="Agency FB" panose="020B0503020202020204" pitchFamily="34" charset="0"/>
              </a:rPr>
              <a:t>guide</a:t>
            </a:r>
            <a:r>
              <a:rPr lang="en-US" altLang="en-US" sz="2400">
                <a:latin typeface="Agency FB" panose="020B0503020202020204" pitchFamily="34" charset="0"/>
              </a:rPr>
              <a:t> </a:t>
            </a:r>
            <a:r>
              <a:rPr lang="en-US" altLang="en-US" sz="2400">
                <a:solidFill>
                  <a:srgbClr val="0000FF"/>
                </a:solidFill>
                <a:latin typeface="Agency FB" panose="020B0503020202020204" pitchFamily="34" charset="0"/>
              </a:rPr>
              <a:t>trade-offs for the rest of design</a:t>
            </a:r>
            <a:r>
              <a:rPr lang="en-US" altLang="en-US" sz="2400">
                <a:latin typeface="Agency FB" panose="020B0503020202020204" pitchFamily="34" charset="0"/>
              </a:rPr>
              <a:t>. These priorities </a:t>
            </a:r>
            <a:r>
              <a:rPr lang="en-US" altLang="en-US" sz="2400">
                <a:solidFill>
                  <a:srgbClr val="0000FF"/>
                </a:solidFill>
                <a:latin typeface="Agency FB" panose="020B0503020202020204" pitchFamily="34" charset="0"/>
              </a:rPr>
              <a:t>reconcile</a:t>
            </a:r>
            <a:r>
              <a:rPr lang="en-US" altLang="en-US" sz="2400">
                <a:latin typeface="Agency FB" panose="020B0503020202020204" pitchFamily="34" charset="0"/>
              </a:rPr>
              <a:t> </a:t>
            </a:r>
            <a:r>
              <a:rPr lang="en-US" altLang="en-US" sz="2400">
                <a:solidFill>
                  <a:srgbClr val="C00000"/>
                </a:solidFill>
                <a:latin typeface="Agency FB" panose="020B0503020202020204" pitchFamily="34" charset="0"/>
              </a:rPr>
              <a:t>desirable</a:t>
            </a:r>
            <a:r>
              <a:rPr lang="en-US" altLang="en-US" sz="2400">
                <a:latin typeface="Agency FB" panose="020B0503020202020204" pitchFamily="34" charset="0"/>
              </a:rPr>
              <a:t> but </a:t>
            </a:r>
            <a:r>
              <a:rPr lang="en-US" altLang="en-US" sz="2400" i="1" u="sng">
                <a:solidFill>
                  <a:srgbClr val="7030A0"/>
                </a:solidFill>
                <a:latin typeface="Agency FB" panose="020B0503020202020204" pitchFamily="34" charset="0"/>
              </a:rPr>
              <a:t>incompatible goals</a:t>
            </a:r>
            <a:r>
              <a:rPr lang="en-US" altLang="en-US" sz="2400">
                <a:latin typeface="Agency FB" panose="020B0503020202020204" pitchFamily="34" charset="0"/>
              </a:rPr>
              <a:t>. E.g. a system can often be made faster by using extra memory, but that increases power consumption and costs more. </a:t>
            </a:r>
          </a:p>
          <a:p>
            <a:pPr algn="just"/>
            <a:r>
              <a:rPr lang="en-US" altLang="en-US" sz="2400">
                <a:latin typeface="Agency FB" panose="020B0503020202020204" pitchFamily="34" charset="0"/>
              </a:rPr>
              <a:t>Design trade-offs involve </a:t>
            </a:r>
            <a:r>
              <a:rPr lang="en-US" altLang="en-US" sz="2400" i="1" u="sng">
                <a:solidFill>
                  <a:srgbClr val="7030A0"/>
                </a:solidFill>
                <a:latin typeface="Agency FB" panose="020B0503020202020204" pitchFamily="34" charset="0"/>
              </a:rPr>
              <a:t>not only the software </a:t>
            </a:r>
            <a:r>
              <a:rPr lang="en-US" altLang="en-US" sz="2400" u="sng">
                <a:latin typeface="Agency FB" panose="020B0503020202020204" pitchFamily="34" charset="0"/>
              </a:rPr>
              <a:t>itself but also the </a:t>
            </a:r>
            <a:r>
              <a:rPr lang="en-US" altLang="en-US" sz="2400" b="1" u="sng">
                <a:solidFill>
                  <a:srgbClr val="FF33CC"/>
                </a:solidFill>
                <a:latin typeface="Agency FB" panose="020B0503020202020204" pitchFamily="34" charset="0"/>
              </a:rPr>
              <a:t>process of developing</a:t>
            </a:r>
            <a:r>
              <a:rPr lang="en-US" altLang="en-US" sz="2400">
                <a:latin typeface="Agency FB" panose="020B0503020202020204" pitchFamily="34" charset="0"/>
              </a:rPr>
              <a:t> it. Sometimes it is necessary to </a:t>
            </a:r>
            <a:r>
              <a:rPr lang="en-US" altLang="en-US" sz="2400" b="1" u="sng">
                <a:solidFill>
                  <a:srgbClr val="FF33CC"/>
                </a:solidFill>
                <a:latin typeface="Agency FB" panose="020B0503020202020204" pitchFamily="34" charset="0"/>
              </a:rPr>
              <a:t>sacrifice</a:t>
            </a:r>
            <a:r>
              <a:rPr lang="en-US" altLang="en-US" sz="2400" u="sng">
                <a:latin typeface="Agency FB" panose="020B0503020202020204" pitchFamily="34" charset="0"/>
              </a:rPr>
              <a:t> </a:t>
            </a:r>
            <a:r>
              <a:rPr lang="en-US" altLang="en-US" sz="2400">
                <a:solidFill>
                  <a:srgbClr val="7030A0"/>
                </a:solidFill>
                <a:latin typeface="Agency FB" panose="020B0503020202020204" pitchFamily="34" charset="0"/>
              </a:rPr>
              <a:t>complete functionality</a:t>
            </a:r>
            <a:r>
              <a:rPr lang="en-US" altLang="en-US" sz="2400">
                <a:latin typeface="Agency FB" panose="020B0503020202020204" pitchFamily="34" charset="0"/>
              </a:rPr>
              <a:t> to get a piece of software into </a:t>
            </a:r>
            <a:r>
              <a:rPr lang="en-US" altLang="en-US" sz="2400">
                <a:solidFill>
                  <a:srgbClr val="7030A0"/>
                </a:solidFill>
                <a:latin typeface="Agency FB" panose="020B0503020202020204" pitchFamily="34" charset="0"/>
              </a:rPr>
              <a:t>use </a:t>
            </a:r>
            <a:r>
              <a:rPr lang="en-US" altLang="en-US" sz="2400">
                <a:latin typeface="Agency FB" panose="020B0503020202020204" pitchFamily="34" charset="0"/>
              </a:rPr>
              <a:t>(or </a:t>
            </a:r>
            <a:r>
              <a:rPr lang="en-US" altLang="en-US" sz="2400">
                <a:solidFill>
                  <a:srgbClr val="7030A0"/>
                </a:solidFill>
                <a:latin typeface="Agency FB" panose="020B0503020202020204" pitchFamily="34" charset="0"/>
              </a:rPr>
              <a:t>into the marketplace</a:t>
            </a:r>
            <a:r>
              <a:rPr lang="en-US" altLang="en-US" sz="2400">
                <a:latin typeface="Agency FB" panose="020B0503020202020204" pitchFamily="34" charset="0"/>
              </a:rPr>
              <a:t>) </a:t>
            </a:r>
            <a:r>
              <a:rPr lang="en-US" altLang="en-US" sz="2400" u="sng">
                <a:solidFill>
                  <a:srgbClr val="FF0000"/>
                </a:solidFill>
                <a:latin typeface="Agency FB" panose="020B0503020202020204" pitchFamily="34" charset="0"/>
              </a:rPr>
              <a:t>earlier</a:t>
            </a:r>
            <a:r>
              <a:rPr lang="en-US" altLang="en-US" sz="2400">
                <a:latin typeface="Agency FB" panose="020B0503020202020204" pitchFamily="34" charset="0"/>
              </a:rPr>
              <a:t>. Sometimes the </a:t>
            </a:r>
            <a:r>
              <a:rPr lang="en-US" altLang="en-US" sz="2400">
                <a:solidFill>
                  <a:srgbClr val="0000FF"/>
                </a:solidFill>
                <a:latin typeface="Agency FB" panose="020B0503020202020204" pitchFamily="34" charset="0"/>
              </a:rPr>
              <a:t>problem statement specifies priority</a:t>
            </a:r>
            <a:r>
              <a:rPr lang="en-US" altLang="en-US" sz="2400">
                <a:latin typeface="Agency FB" panose="020B0503020202020204" pitchFamily="34" charset="0"/>
              </a:rPr>
              <a:t>, but often the </a:t>
            </a:r>
            <a:r>
              <a:rPr lang="en-US" altLang="en-US" sz="2400">
                <a:solidFill>
                  <a:srgbClr val="FF33CC"/>
                </a:solidFill>
                <a:latin typeface="Agency FB" panose="020B0503020202020204" pitchFamily="34" charset="0"/>
              </a:rPr>
              <a:t>burden falls on the designer </a:t>
            </a:r>
            <a:r>
              <a:rPr lang="en-US" altLang="en-US" sz="2400">
                <a:latin typeface="Agency FB" panose="020B0503020202020204" pitchFamily="34" charset="0"/>
              </a:rPr>
              <a:t>to reconcile the incompatible desires of the </a:t>
            </a:r>
            <a:r>
              <a:rPr lang="en-US" altLang="en-US" sz="2400">
                <a:solidFill>
                  <a:srgbClr val="FF33CC"/>
                </a:solidFill>
                <a:latin typeface="Agency FB" panose="020B0503020202020204" pitchFamily="34" charset="0"/>
              </a:rPr>
              <a:t>client </a:t>
            </a:r>
            <a:r>
              <a:rPr lang="en-US" altLang="en-US" sz="2400">
                <a:latin typeface="Agency FB" panose="020B0503020202020204" pitchFamily="34" charset="0"/>
              </a:rPr>
              <a:t>and decide how to make trade-offs.</a:t>
            </a:r>
          </a:p>
          <a:p>
            <a:endParaRPr lang="en-US" altLang="en-US">
              <a:latin typeface="Agency FB" panose="020B0503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248ED1FF-7F0B-4482-A00A-46B208A58949}"/>
              </a:ext>
            </a:extLst>
          </p:cNvPr>
          <p:cNvSpPr>
            <a:spLocks noGrp="1"/>
          </p:cNvSpPr>
          <p:nvPr>
            <p:ph type="title"/>
          </p:nvPr>
        </p:nvSpPr>
        <p:spPr/>
        <p:txBody>
          <a:bodyPr/>
          <a:lstStyle/>
          <a:p>
            <a:endParaRPr lang="en-US" altLang="en-US"/>
          </a:p>
        </p:txBody>
      </p:sp>
      <p:sp>
        <p:nvSpPr>
          <p:cNvPr id="62467" name="Content Placeholder 2">
            <a:extLst>
              <a:ext uri="{FF2B5EF4-FFF2-40B4-BE49-F238E27FC236}">
                <a16:creationId xmlns:a16="http://schemas.microsoft.com/office/drawing/2014/main" id="{EB7CBD2D-660C-425B-8F0A-3699775BF071}"/>
              </a:ext>
            </a:extLst>
          </p:cNvPr>
          <p:cNvSpPr>
            <a:spLocks noGrp="1"/>
          </p:cNvSpPr>
          <p:nvPr>
            <p:ph idx="1"/>
          </p:nvPr>
        </p:nvSpPr>
        <p:spPr/>
        <p:txBody>
          <a:bodyPr/>
          <a:lstStyle/>
          <a:p>
            <a:pPr algn="just"/>
            <a:r>
              <a:rPr lang="en-US" altLang="en-US" sz="2400">
                <a:latin typeface="Agency FB" panose="020B0503020202020204" pitchFamily="34" charset="0"/>
              </a:rPr>
              <a:t>The </a:t>
            </a:r>
            <a:r>
              <a:rPr lang="en-US" altLang="en-US" sz="2400">
                <a:solidFill>
                  <a:srgbClr val="FF33CC"/>
                </a:solidFill>
                <a:latin typeface="Agency FB" panose="020B0503020202020204" pitchFamily="34" charset="0"/>
              </a:rPr>
              <a:t>system designer </a:t>
            </a:r>
            <a:r>
              <a:rPr lang="en-US" altLang="en-US" sz="2400">
                <a:latin typeface="Agency FB" panose="020B0503020202020204" pitchFamily="34" charset="0"/>
              </a:rPr>
              <a:t>must determine the </a:t>
            </a:r>
            <a:r>
              <a:rPr lang="en-US" altLang="en-US" sz="2400" b="1" u="sng">
                <a:solidFill>
                  <a:srgbClr val="FF33CC"/>
                </a:solidFill>
                <a:latin typeface="Agency FB" panose="020B0503020202020204" pitchFamily="34" charset="0"/>
              </a:rPr>
              <a:t>relative importance</a:t>
            </a:r>
            <a:r>
              <a:rPr lang="en-US" altLang="en-US" sz="2400" b="1">
                <a:solidFill>
                  <a:srgbClr val="FF33CC"/>
                </a:solidFill>
                <a:latin typeface="Agency FB" panose="020B0503020202020204" pitchFamily="34" charset="0"/>
              </a:rPr>
              <a:t> </a:t>
            </a:r>
            <a:r>
              <a:rPr lang="en-US" altLang="en-US" sz="2400">
                <a:latin typeface="Agency FB" panose="020B0503020202020204" pitchFamily="34" charset="0"/>
              </a:rPr>
              <a:t>of the various criteria as a </a:t>
            </a:r>
            <a:r>
              <a:rPr lang="en-US" altLang="en-US" sz="2400" b="1" u="sng">
                <a:solidFill>
                  <a:srgbClr val="FF33CC"/>
                </a:solidFill>
                <a:latin typeface="Agency FB" panose="020B0503020202020204" pitchFamily="34" charset="0"/>
              </a:rPr>
              <a:t>guide to making design trade-offs</a:t>
            </a:r>
            <a:r>
              <a:rPr lang="en-US" altLang="en-US" sz="2400">
                <a:latin typeface="Agency FB" panose="020B0503020202020204" pitchFamily="34" charset="0"/>
              </a:rPr>
              <a:t>. The system designer does not </a:t>
            </a:r>
            <a:r>
              <a:rPr lang="en-US" altLang="en-US" sz="2400" i="1">
                <a:latin typeface="Agency FB" panose="020B0503020202020204" pitchFamily="34" charset="0"/>
              </a:rPr>
              <a:t>make </a:t>
            </a:r>
            <a:r>
              <a:rPr lang="en-US" altLang="en-US" sz="2400">
                <a:latin typeface="Agency FB" panose="020B0503020202020204" pitchFamily="34" charset="0"/>
              </a:rPr>
              <a:t>all the trade-offs, but establishes the </a:t>
            </a:r>
            <a:r>
              <a:rPr lang="en-US" altLang="en-US" sz="2400" b="1" u="sng">
                <a:solidFill>
                  <a:srgbClr val="FF33CC"/>
                </a:solidFill>
                <a:latin typeface="Agency FB" panose="020B0503020202020204" pitchFamily="34" charset="0"/>
              </a:rPr>
              <a:t>priorities for making them</a:t>
            </a:r>
            <a:r>
              <a:rPr lang="en-US" altLang="en-US" sz="2400">
                <a:latin typeface="Agency FB" panose="020B0503020202020204" pitchFamily="34" charset="0"/>
              </a:rPr>
              <a:t>. E.g. the first video games ran on processors with limited memory. Conserving memory was the highest priority, followed by fast execution.</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9561E7F-C888-4D7B-8E36-111AE2257275}"/>
              </a:ext>
            </a:extLst>
          </p:cNvPr>
          <p:cNvSpPr>
            <a:spLocks noGrp="1"/>
          </p:cNvSpPr>
          <p:nvPr>
            <p:ph type="title"/>
          </p:nvPr>
        </p:nvSpPr>
        <p:spPr/>
        <p:txBody>
          <a:bodyPr/>
          <a:lstStyle/>
          <a:p>
            <a:endParaRPr lang="en-US" altLang="en-US"/>
          </a:p>
        </p:txBody>
      </p:sp>
      <p:sp>
        <p:nvSpPr>
          <p:cNvPr id="63491" name="Content Placeholder 2">
            <a:extLst>
              <a:ext uri="{FF2B5EF4-FFF2-40B4-BE49-F238E27FC236}">
                <a16:creationId xmlns:a16="http://schemas.microsoft.com/office/drawing/2014/main" id="{C3B1A3A3-8B47-4FA6-8DFA-95FE1250CCF1}"/>
              </a:ext>
            </a:extLst>
          </p:cNvPr>
          <p:cNvSpPr>
            <a:spLocks noGrp="1"/>
          </p:cNvSpPr>
          <p:nvPr>
            <p:ph idx="1"/>
          </p:nvPr>
        </p:nvSpPr>
        <p:spPr>
          <a:xfrm>
            <a:off x="762000" y="381000"/>
            <a:ext cx="7696200" cy="5029200"/>
          </a:xfrm>
        </p:spPr>
        <p:txBody>
          <a:bodyPr/>
          <a:lstStyle/>
          <a:p>
            <a:pPr algn="just"/>
            <a:r>
              <a:rPr lang="en-US" altLang="en-US" sz="2400">
                <a:latin typeface="Agency FB" panose="020B0503020202020204" pitchFamily="34" charset="0"/>
              </a:rPr>
              <a:t>Designers had to use </a:t>
            </a:r>
            <a:r>
              <a:rPr lang="en-US" altLang="en-US" sz="2400" b="1" u="sng">
                <a:solidFill>
                  <a:srgbClr val="FF33CC"/>
                </a:solidFill>
                <a:latin typeface="Agency FB" panose="020B0503020202020204" pitchFamily="34" charset="0"/>
              </a:rPr>
              <a:t>every programming trick</a:t>
            </a:r>
            <a:r>
              <a:rPr lang="en-US" altLang="en-US" sz="2400" b="1">
                <a:solidFill>
                  <a:srgbClr val="FF33CC"/>
                </a:solidFill>
                <a:latin typeface="Agency FB" panose="020B0503020202020204" pitchFamily="34" charset="0"/>
              </a:rPr>
              <a:t> </a:t>
            </a:r>
            <a:r>
              <a:rPr lang="en-US" altLang="en-US" sz="2400">
                <a:latin typeface="Agency FB" panose="020B0503020202020204" pitchFamily="34" charset="0"/>
              </a:rPr>
              <a:t>at the expense of maintainability, portability, and understandability. E.g. mathematical subroutine packages run on a wide range of machines. Well-conditioned </a:t>
            </a:r>
            <a:r>
              <a:rPr lang="en-US" altLang="en-US" sz="2400" b="1" u="sng">
                <a:solidFill>
                  <a:srgbClr val="FF33CC"/>
                </a:solidFill>
                <a:latin typeface="Agency FB" panose="020B0503020202020204" pitchFamily="34" charset="0"/>
              </a:rPr>
              <a:t>numerical behavior </a:t>
            </a:r>
            <a:r>
              <a:rPr lang="en-US" altLang="en-US" sz="2400">
                <a:latin typeface="Agency FB" panose="020B0503020202020204" pitchFamily="34" charset="0"/>
              </a:rPr>
              <a:t>is crucial to such packages, as well as portability and understandability. These </a:t>
            </a:r>
            <a:r>
              <a:rPr lang="en-US" altLang="en-US" sz="2400" b="1" u="sng">
                <a:solidFill>
                  <a:srgbClr val="FF33CC"/>
                </a:solidFill>
                <a:latin typeface="Agency FB" panose="020B0503020202020204" pitchFamily="34" charset="0"/>
              </a:rPr>
              <a:t>cannot be sacrificed for fast development</a:t>
            </a:r>
            <a:r>
              <a:rPr lang="en-US" altLang="en-US" sz="2400">
                <a:latin typeface="Agency FB" panose="020B0503020202020204" pitchFamily="34" charset="0"/>
              </a:rPr>
              <a:t>.</a:t>
            </a:r>
          </a:p>
          <a:p>
            <a:pPr algn="just"/>
            <a:r>
              <a:rPr lang="en-US" altLang="en-US" sz="2400">
                <a:latin typeface="Agency FB" panose="020B0503020202020204" pitchFamily="34" charset="0"/>
              </a:rPr>
              <a:t>Design trade-offs </a:t>
            </a:r>
            <a:r>
              <a:rPr lang="en-US" altLang="en-US" sz="2400">
                <a:solidFill>
                  <a:srgbClr val="0000FF"/>
                </a:solidFill>
                <a:latin typeface="Agency FB" panose="020B0503020202020204" pitchFamily="34" charset="0"/>
              </a:rPr>
              <a:t>affect </a:t>
            </a:r>
            <a:r>
              <a:rPr lang="en-US" altLang="en-US" sz="2400">
                <a:latin typeface="Agency FB" panose="020B0503020202020204" pitchFamily="34" charset="0"/>
              </a:rPr>
              <a:t>the </a:t>
            </a:r>
            <a:r>
              <a:rPr lang="en-US" altLang="en-US" sz="2400" b="1" u="sng">
                <a:solidFill>
                  <a:srgbClr val="FF33CC"/>
                </a:solidFill>
                <a:latin typeface="Agency FB" panose="020B0503020202020204" pitchFamily="34" charset="0"/>
              </a:rPr>
              <a:t>entire character of a system</a:t>
            </a:r>
            <a:r>
              <a:rPr lang="en-US" altLang="en-US" sz="2400">
                <a:latin typeface="Agency FB" panose="020B0503020202020204" pitchFamily="34" charset="0"/>
              </a:rPr>
              <a:t>. The success or failure of the final product may depend on how well its goals are chosen. Even worse, if no system-wide priorities are established, then the various parts of the system may </a:t>
            </a:r>
            <a:r>
              <a:rPr lang="en-US" altLang="en-US" sz="2400" b="1" u="sng">
                <a:solidFill>
                  <a:srgbClr val="FF33CC"/>
                </a:solidFill>
                <a:latin typeface="Agency FB" panose="020B0503020202020204" pitchFamily="34" charset="0"/>
              </a:rPr>
              <a:t>optimize opposing goals </a:t>
            </a:r>
            <a:r>
              <a:rPr lang="en-US" altLang="en-US" sz="2400">
                <a:latin typeface="Agency FB" panose="020B0503020202020204" pitchFamily="34" charset="0"/>
              </a:rPr>
              <a:t>("sub-optimization"), resulting in a system that </a:t>
            </a:r>
            <a:r>
              <a:rPr lang="en-US" altLang="en-US" sz="2400" b="1" u="sng">
                <a:solidFill>
                  <a:srgbClr val="FF33CC"/>
                </a:solidFill>
                <a:latin typeface="Agency FB" panose="020B0503020202020204" pitchFamily="34" charset="0"/>
              </a:rPr>
              <a:t>wastes resources</a:t>
            </a:r>
            <a:r>
              <a:rPr lang="en-US" altLang="en-US" sz="2400">
                <a:latin typeface="Agency FB" panose="020B0503020202020204" pitchFamily="34" charset="0"/>
              </a:rPr>
              <a:t>. Even on small projects, programmers often </a:t>
            </a:r>
            <a:r>
              <a:rPr lang="en-US" altLang="en-US" sz="2400" b="1" u="sng">
                <a:solidFill>
                  <a:srgbClr val="FF33CC"/>
                </a:solidFill>
                <a:latin typeface="Agency FB" panose="020B0503020202020204" pitchFamily="34" charset="0"/>
              </a:rPr>
              <a:t>forget the real goals </a:t>
            </a:r>
            <a:r>
              <a:rPr lang="en-US" altLang="en-US" sz="2400">
                <a:latin typeface="Agency FB" panose="020B0503020202020204" pitchFamily="34" charset="0"/>
              </a:rPr>
              <a:t>and become </a:t>
            </a:r>
            <a:r>
              <a:rPr lang="en-US" altLang="en-US" sz="2400" b="1" u="sng">
                <a:solidFill>
                  <a:srgbClr val="FF33CC"/>
                </a:solidFill>
                <a:latin typeface="Agency FB" panose="020B0503020202020204" pitchFamily="34" charset="0"/>
              </a:rPr>
              <a:t>obsessed with "efficiency" </a:t>
            </a:r>
            <a:r>
              <a:rPr lang="en-US" altLang="en-US" sz="2400">
                <a:latin typeface="Agency FB" panose="020B0503020202020204" pitchFamily="34" charset="0"/>
              </a:rPr>
              <a:t>when it is really </a:t>
            </a:r>
            <a:r>
              <a:rPr lang="en-US" altLang="en-US" sz="2400">
                <a:solidFill>
                  <a:srgbClr val="0000FF"/>
                </a:solidFill>
                <a:latin typeface="Agency FB" panose="020B0503020202020204" pitchFamily="34" charset="0"/>
              </a:rPr>
              <a:t>unimportant</a:t>
            </a:r>
            <a:r>
              <a:rPr lang="en-US" altLang="en-US" sz="2400">
                <a:latin typeface="Agency FB" panose="020B0503020202020204" pitchFamily="34" charset="0"/>
              </a:rPr>
              <a:t>.</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44C8CD9-164C-4E73-ABD1-EF6251FD408D}"/>
              </a:ext>
            </a:extLst>
          </p:cNvPr>
          <p:cNvSpPr>
            <a:spLocks noGrp="1"/>
          </p:cNvSpPr>
          <p:nvPr>
            <p:ph type="title"/>
          </p:nvPr>
        </p:nvSpPr>
        <p:spPr/>
        <p:txBody>
          <a:bodyPr/>
          <a:lstStyle/>
          <a:p>
            <a:endParaRPr lang="en-US" altLang="en-US"/>
          </a:p>
        </p:txBody>
      </p:sp>
      <p:sp>
        <p:nvSpPr>
          <p:cNvPr id="64515" name="Content Placeholder 2">
            <a:extLst>
              <a:ext uri="{FF2B5EF4-FFF2-40B4-BE49-F238E27FC236}">
                <a16:creationId xmlns:a16="http://schemas.microsoft.com/office/drawing/2014/main" id="{15600511-62B7-44C6-A7AE-CD90D44EDFF2}"/>
              </a:ext>
            </a:extLst>
          </p:cNvPr>
          <p:cNvSpPr>
            <a:spLocks noGrp="1"/>
          </p:cNvSpPr>
          <p:nvPr>
            <p:ph idx="1"/>
          </p:nvPr>
        </p:nvSpPr>
        <p:spPr>
          <a:xfrm>
            <a:off x="838200" y="609600"/>
            <a:ext cx="7696200" cy="4038600"/>
          </a:xfrm>
        </p:spPr>
        <p:txBody>
          <a:bodyPr/>
          <a:lstStyle/>
          <a:p>
            <a:pPr algn="just"/>
            <a:r>
              <a:rPr lang="en-US" altLang="en-US" sz="2400">
                <a:latin typeface="Agency FB" panose="020B0503020202020204" pitchFamily="34" charset="0"/>
              </a:rPr>
              <a:t>Setting trade-off priorities is </a:t>
            </a:r>
            <a:r>
              <a:rPr lang="en-US" altLang="en-US" sz="2400" b="1" u="sng">
                <a:solidFill>
                  <a:srgbClr val="0000FF"/>
                </a:solidFill>
                <a:latin typeface="Agency FB" panose="020B0503020202020204" pitchFamily="34" charset="0"/>
              </a:rPr>
              <a:t>at best vague</a:t>
            </a:r>
            <a:r>
              <a:rPr lang="en-US" altLang="en-US" sz="2400">
                <a:latin typeface="Agency FB" panose="020B0503020202020204" pitchFamily="34" charset="0"/>
              </a:rPr>
              <a:t>. </a:t>
            </a:r>
            <a:r>
              <a:rPr lang="en-US" altLang="en-US" sz="2400">
                <a:solidFill>
                  <a:srgbClr val="FF0000"/>
                </a:solidFill>
                <a:latin typeface="Agency FB" panose="020B0503020202020204" pitchFamily="34" charset="0"/>
              </a:rPr>
              <a:t>Numerical accuracy </a:t>
            </a:r>
            <a:r>
              <a:rPr lang="en-US" altLang="en-US" sz="2400">
                <a:latin typeface="Agency FB" panose="020B0503020202020204" pitchFamily="34" charset="0"/>
              </a:rPr>
              <a:t>("speed 53%, memory 31%, portability 15%, cost 1%") </a:t>
            </a:r>
            <a:r>
              <a:rPr lang="en-US" altLang="en-US" sz="2400">
                <a:solidFill>
                  <a:srgbClr val="FF0000"/>
                </a:solidFill>
                <a:latin typeface="Agency FB" panose="020B0503020202020204" pitchFamily="34" charset="0"/>
              </a:rPr>
              <a:t>can not be expected</a:t>
            </a:r>
            <a:r>
              <a:rPr lang="en-US" altLang="en-US" sz="2400">
                <a:latin typeface="Agency FB" panose="020B0503020202020204" pitchFamily="34" charset="0"/>
              </a:rPr>
              <a:t>. </a:t>
            </a:r>
            <a:r>
              <a:rPr lang="en-US" altLang="en-US" sz="2400">
                <a:solidFill>
                  <a:srgbClr val="FF33CC"/>
                </a:solidFill>
                <a:latin typeface="Agency FB" panose="020B0503020202020204" pitchFamily="34" charset="0"/>
              </a:rPr>
              <a:t>Priorities</a:t>
            </a:r>
            <a:r>
              <a:rPr lang="en-US" altLang="en-US" sz="2400">
                <a:latin typeface="Agency FB" panose="020B0503020202020204" pitchFamily="34" charset="0"/>
              </a:rPr>
              <a:t> are</a:t>
            </a:r>
            <a:r>
              <a:rPr lang="en-US" altLang="en-US" sz="2400" u="sng">
                <a:latin typeface="Agency FB" panose="020B0503020202020204" pitchFamily="34" charset="0"/>
              </a:rPr>
              <a:t> </a:t>
            </a:r>
            <a:r>
              <a:rPr lang="en-US" altLang="en-US" sz="2400" b="1" u="sng">
                <a:solidFill>
                  <a:srgbClr val="0000FF"/>
                </a:solidFill>
                <a:latin typeface="Agency FB" panose="020B0503020202020204" pitchFamily="34" charset="0"/>
              </a:rPr>
              <a:t>rarely absolute</a:t>
            </a:r>
            <a:r>
              <a:rPr lang="en-US" altLang="en-US" sz="2400">
                <a:latin typeface="Agency FB" panose="020B0503020202020204" pitchFamily="34" charset="0"/>
              </a:rPr>
              <a:t>; </a:t>
            </a:r>
          </a:p>
          <a:p>
            <a:pPr algn="just"/>
            <a:r>
              <a:rPr lang="en-US" altLang="en-US" sz="2400">
                <a:latin typeface="Agency FB" panose="020B0503020202020204" pitchFamily="34" charset="0"/>
              </a:rPr>
              <a:t>E.g. trading memory for speed does not mean that any increase in speed, no matter how small, is worth any increase in memory, no matter how large. A full list of design criteria that might be subject to trade-offs even can not be given. Instead, the priorities are a </a:t>
            </a:r>
            <a:r>
              <a:rPr lang="en-US" altLang="en-US" sz="2400" u="sng">
                <a:solidFill>
                  <a:srgbClr val="FF0000"/>
                </a:solidFill>
                <a:latin typeface="Agency FB" panose="020B0503020202020204" pitchFamily="34" charset="0"/>
              </a:rPr>
              <a:t>statement of design philosophy.</a:t>
            </a:r>
            <a:r>
              <a:rPr lang="en-US" altLang="en-US" sz="2400">
                <a:latin typeface="Agency FB" panose="020B0503020202020204" pitchFamily="34" charset="0"/>
              </a:rPr>
              <a:t> </a:t>
            </a:r>
            <a:r>
              <a:rPr lang="en-US" altLang="en-US" sz="2400">
                <a:solidFill>
                  <a:srgbClr val="FF33CC"/>
                </a:solidFill>
                <a:latin typeface="Agency FB" panose="020B0503020202020204" pitchFamily="34" charset="0"/>
              </a:rPr>
              <a:t>Subsequent design </a:t>
            </a:r>
            <a:r>
              <a:rPr lang="en-US" altLang="en-US" sz="2400">
                <a:latin typeface="Agency FB" panose="020B0503020202020204" pitchFamily="34" charset="0"/>
              </a:rPr>
              <a:t>will still require </a:t>
            </a:r>
            <a:r>
              <a:rPr lang="en-US" altLang="en-US" sz="2400">
                <a:solidFill>
                  <a:srgbClr val="FF33CC"/>
                </a:solidFill>
                <a:latin typeface="Agency FB" panose="020B0503020202020204" pitchFamily="34" charset="0"/>
              </a:rPr>
              <a:t>judgment</a:t>
            </a:r>
            <a:r>
              <a:rPr lang="en-US" altLang="en-US" sz="2400">
                <a:latin typeface="Agency FB" panose="020B0503020202020204" pitchFamily="34" charset="0"/>
              </a:rPr>
              <a:t> and </a:t>
            </a:r>
            <a:r>
              <a:rPr lang="en-US" altLang="en-US" sz="2400">
                <a:solidFill>
                  <a:srgbClr val="FF33CC"/>
                </a:solidFill>
                <a:latin typeface="Agency FB" panose="020B0503020202020204" pitchFamily="34" charset="0"/>
              </a:rPr>
              <a:t>interpretation</a:t>
            </a:r>
            <a:r>
              <a:rPr lang="en-US" altLang="en-US" sz="2400">
                <a:latin typeface="Agency FB" panose="020B0503020202020204" pitchFamily="34" charset="0"/>
              </a:rPr>
              <a:t> when </a:t>
            </a:r>
            <a:r>
              <a:rPr lang="en-US" altLang="en-US" sz="2400">
                <a:solidFill>
                  <a:srgbClr val="0000FF"/>
                </a:solidFill>
                <a:latin typeface="Agency FB" panose="020B0503020202020204" pitchFamily="34" charset="0"/>
              </a:rPr>
              <a:t>trade-offs are actually made</a:t>
            </a:r>
            <a:r>
              <a:rPr lang="en-US" altLang="en-US" sz="2400">
                <a:latin typeface="Agency FB" panose="020B0503020202020204" pitchFamily="34" charset="0"/>
              </a:rPr>
              <a:t>.</a:t>
            </a:r>
          </a:p>
          <a:p>
            <a:pPr algn="just"/>
            <a:endParaRPr lang="en-US" altLang="en-US" sz="2400">
              <a:latin typeface="Agency FB" panose="020B0503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73F6949-E8BD-4E2E-8150-966738FEC7C0}"/>
              </a:ext>
            </a:extLst>
          </p:cNvPr>
          <p:cNvSpPr>
            <a:spLocks noGrp="1"/>
          </p:cNvSpPr>
          <p:nvPr>
            <p:ph type="title"/>
          </p:nvPr>
        </p:nvSpPr>
        <p:spPr>
          <a:xfrm>
            <a:off x="762000" y="0"/>
            <a:ext cx="7696200" cy="685800"/>
          </a:xfrm>
        </p:spPr>
        <p:txBody>
          <a:bodyPr/>
          <a:lstStyle/>
          <a:p>
            <a:r>
              <a:rPr lang="en-US" altLang="en-US" sz="2800">
                <a:solidFill>
                  <a:srgbClr val="0000FF"/>
                </a:solidFill>
                <a:latin typeface="Algerian" panose="04020705040A02060702" pitchFamily="82" charset="0"/>
              </a:rPr>
              <a:t>Select an architectural style. </a:t>
            </a:r>
          </a:p>
        </p:txBody>
      </p:sp>
      <p:sp>
        <p:nvSpPr>
          <p:cNvPr id="3" name="Content Placeholder 2">
            <a:extLst>
              <a:ext uri="{FF2B5EF4-FFF2-40B4-BE49-F238E27FC236}">
                <a16:creationId xmlns:a16="http://schemas.microsoft.com/office/drawing/2014/main" id="{3A78776F-F01F-4EBF-9BFE-4C6BEB52FFD8}"/>
              </a:ext>
            </a:extLst>
          </p:cNvPr>
          <p:cNvSpPr>
            <a:spLocks noGrp="1"/>
          </p:cNvSpPr>
          <p:nvPr>
            <p:ph idx="1"/>
          </p:nvPr>
        </p:nvSpPr>
        <p:spPr>
          <a:xfrm>
            <a:off x="762000" y="685800"/>
            <a:ext cx="7696200" cy="4648200"/>
          </a:xfrm>
        </p:spPr>
        <p:txBody>
          <a:bodyPr/>
          <a:lstStyle/>
          <a:p>
            <a:pPr algn="just">
              <a:defRPr/>
            </a:pPr>
            <a:r>
              <a:rPr lang="en-US" sz="2400" dirty="0">
                <a:latin typeface="+mj-lt"/>
              </a:rPr>
              <a:t>The architecture of a system can often be selected by </a:t>
            </a:r>
            <a:r>
              <a:rPr lang="en-US" sz="2400" b="1" u="sng" dirty="0">
                <a:solidFill>
                  <a:srgbClr val="0000FF"/>
                </a:solidFill>
                <a:latin typeface="+mj-lt"/>
              </a:rPr>
              <a:t>analogy to previous systems</a:t>
            </a:r>
            <a:r>
              <a:rPr lang="en-US" sz="2400" dirty="0">
                <a:latin typeface="+mj-lt"/>
              </a:rPr>
              <a:t>. Certain kinds of architecture pertain to </a:t>
            </a:r>
            <a:r>
              <a:rPr lang="en-US" sz="2400" b="1" u="sng" dirty="0">
                <a:solidFill>
                  <a:srgbClr val="0000FF"/>
                </a:solidFill>
                <a:latin typeface="+mj-lt"/>
              </a:rPr>
              <a:t>broad classes of problems</a:t>
            </a:r>
            <a:r>
              <a:rPr lang="en-US" sz="2400" dirty="0">
                <a:latin typeface="+mj-lt"/>
              </a:rPr>
              <a:t>. Not all problems can be solved by one of these architectures, but </a:t>
            </a:r>
            <a:r>
              <a:rPr lang="en-US" sz="2400" i="1" u="sng" dirty="0">
                <a:solidFill>
                  <a:srgbClr val="0000FF"/>
                </a:solidFill>
                <a:latin typeface="+mj-lt"/>
              </a:rPr>
              <a:t>many can</a:t>
            </a:r>
            <a:r>
              <a:rPr lang="en-US" sz="2400" dirty="0">
                <a:latin typeface="+mj-lt"/>
              </a:rPr>
              <a:t>. </a:t>
            </a:r>
            <a:r>
              <a:rPr lang="en-US" sz="2400" u="sng" dirty="0">
                <a:solidFill>
                  <a:srgbClr val="FF33CC"/>
                </a:solidFill>
                <a:latin typeface="+mj-lt"/>
              </a:rPr>
              <a:t>Additional architectures</a:t>
            </a:r>
            <a:r>
              <a:rPr lang="en-US" sz="2400" dirty="0">
                <a:solidFill>
                  <a:srgbClr val="FF33CC"/>
                </a:solidFill>
                <a:latin typeface="+mj-lt"/>
              </a:rPr>
              <a:t> </a:t>
            </a:r>
            <a:r>
              <a:rPr lang="en-US" sz="2400" dirty="0">
                <a:latin typeface="+mj-lt"/>
              </a:rPr>
              <a:t>can be constructed by </a:t>
            </a:r>
            <a:r>
              <a:rPr lang="en-US" sz="2400" u="sng" dirty="0">
                <a:solidFill>
                  <a:srgbClr val="FF33CC"/>
                </a:solidFill>
                <a:latin typeface="+mj-lt"/>
              </a:rPr>
              <a:t>combining these forms</a:t>
            </a:r>
            <a:r>
              <a:rPr lang="en-US" sz="2400" dirty="0">
                <a:latin typeface="+mj-lt"/>
              </a:rPr>
              <a:t>.</a:t>
            </a:r>
          </a:p>
          <a:p>
            <a:pPr algn="just">
              <a:defRPr/>
            </a:pPr>
            <a:r>
              <a:rPr lang="en-US" sz="2400" dirty="0">
                <a:latin typeface="+mj-lt"/>
              </a:rPr>
              <a:t>Several prototypical architectural styles are common in existing systems. Each of these is well suited to a certain kind of system. If it is an application with similar characteristics then </a:t>
            </a:r>
            <a:r>
              <a:rPr lang="en-US" sz="2400" b="1" u="sng" dirty="0">
                <a:solidFill>
                  <a:srgbClr val="0000FF"/>
                </a:solidFill>
                <a:latin typeface="+mj-lt"/>
              </a:rPr>
              <a:t>effort can be saved </a:t>
            </a:r>
            <a:r>
              <a:rPr lang="en-US" sz="2400" dirty="0">
                <a:latin typeface="+mj-lt"/>
              </a:rPr>
              <a:t>by using the corresponding architecture, or </a:t>
            </a:r>
            <a:r>
              <a:rPr lang="en-US" sz="2400" b="1" u="sng" dirty="0">
                <a:solidFill>
                  <a:srgbClr val="0000FF"/>
                </a:solidFill>
                <a:latin typeface="+mj-lt"/>
              </a:rPr>
              <a:t>at least using it as a </a:t>
            </a:r>
            <a:r>
              <a:rPr lang="en-US" sz="2400" b="1" u="sng" dirty="0">
                <a:solidFill>
                  <a:srgbClr val="FF33CC"/>
                </a:solidFill>
                <a:latin typeface="+mj-lt"/>
              </a:rPr>
              <a:t>starting point for the design</a:t>
            </a:r>
            <a:r>
              <a:rPr lang="en-US" sz="2400" b="1" u="sng" dirty="0">
                <a:solidFill>
                  <a:srgbClr val="0000FF"/>
                </a:solidFill>
                <a:latin typeface="+mj-lt"/>
              </a:rPr>
              <a:t>. </a:t>
            </a:r>
          </a:p>
          <a:p>
            <a:pPr>
              <a:defRPr/>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2FF1C88D-03B6-40F2-AF59-B894FD8B1464}"/>
              </a:ext>
            </a:extLst>
          </p:cNvPr>
          <p:cNvSpPr>
            <a:spLocks noGrp="1"/>
          </p:cNvSpPr>
          <p:nvPr>
            <p:ph type="title"/>
          </p:nvPr>
        </p:nvSpPr>
        <p:spPr/>
        <p:txBody>
          <a:bodyPr/>
          <a:lstStyle/>
          <a:p>
            <a:r>
              <a:rPr lang="en-US" altLang="en-US" u="sng">
                <a:solidFill>
                  <a:srgbClr val="FF33CC"/>
                </a:solidFill>
              </a:rPr>
              <a:t>Some kinds of systems are listed below</a:t>
            </a:r>
            <a:r>
              <a:rPr lang="en-US" altLang="en-US"/>
              <a:t>.</a:t>
            </a:r>
            <a:br>
              <a:rPr lang="en-US" altLang="en-US"/>
            </a:br>
            <a:endParaRPr lang="en-US" altLang="en-US"/>
          </a:p>
        </p:txBody>
      </p:sp>
      <p:sp>
        <p:nvSpPr>
          <p:cNvPr id="3" name="Content Placeholder 2">
            <a:extLst>
              <a:ext uri="{FF2B5EF4-FFF2-40B4-BE49-F238E27FC236}">
                <a16:creationId xmlns:a16="http://schemas.microsoft.com/office/drawing/2014/main" id="{91C399B4-A9EC-42FA-B842-CCB125E6F5F6}"/>
              </a:ext>
            </a:extLst>
          </p:cNvPr>
          <p:cNvSpPr>
            <a:spLocks noGrp="1"/>
          </p:cNvSpPr>
          <p:nvPr>
            <p:ph idx="1"/>
          </p:nvPr>
        </p:nvSpPr>
        <p:spPr>
          <a:xfrm>
            <a:off x="762000" y="762000"/>
            <a:ext cx="7696200" cy="5410200"/>
          </a:xfrm>
        </p:spPr>
        <p:txBody>
          <a:bodyPr/>
          <a:lstStyle/>
          <a:p>
            <a:pPr algn="just">
              <a:buClr>
                <a:srgbClr val="C00000"/>
              </a:buClr>
              <a:defRPr/>
            </a:pPr>
            <a:r>
              <a:rPr lang="en-US" sz="2400" b="1" dirty="0">
                <a:solidFill>
                  <a:srgbClr val="FF33CC"/>
                </a:solidFill>
                <a:latin typeface="Bradley Hand ITC" pitchFamily="66" charset="0"/>
                <a:ea typeface="+mj-ea"/>
                <a:cs typeface="+mj-cs"/>
              </a:rPr>
              <a:t>Batch transformation </a:t>
            </a:r>
            <a:r>
              <a:rPr lang="en-US" sz="2400" dirty="0"/>
              <a:t>- </a:t>
            </a:r>
            <a:r>
              <a:rPr lang="en-US" sz="2400" dirty="0">
                <a:latin typeface="Agency FB" pitchFamily="34" charset="0"/>
              </a:rPr>
              <a:t>a </a:t>
            </a:r>
            <a:r>
              <a:rPr lang="en-US" sz="2400" dirty="0">
                <a:solidFill>
                  <a:srgbClr val="0000FF"/>
                </a:solidFill>
                <a:latin typeface="Agency FB" pitchFamily="34" charset="0"/>
              </a:rPr>
              <a:t>data transformation </a:t>
            </a:r>
            <a:r>
              <a:rPr lang="en-US" sz="2400" dirty="0">
                <a:solidFill>
                  <a:srgbClr val="FF33CC"/>
                </a:solidFill>
                <a:latin typeface="Agency FB" pitchFamily="34" charset="0"/>
              </a:rPr>
              <a:t>executed once </a:t>
            </a:r>
            <a:r>
              <a:rPr lang="en-US" sz="2400" dirty="0">
                <a:latin typeface="Agency FB" pitchFamily="34" charset="0"/>
              </a:rPr>
              <a:t>on an entire input set. </a:t>
            </a:r>
          </a:p>
          <a:p>
            <a:pPr algn="just">
              <a:buClr>
                <a:srgbClr val="C00000"/>
              </a:buClr>
              <a:defRPr/>
            </a:pPr>
            <a:r>
              <a:rPr lang="en-US" sz="2400" b="1" dirty="0">
                <a:solidFill>
                  <a:srgbClr val="FF33CC"/>
                </a:solidFill>
                <a:latin typeface="Bradley Hand ITC" pitchFamily="66" charset="0"/>
                <a:ea typeface="+mj-ea"/>
                <a:cs typeface="+mj-cs"/>
              </a:rPr>
              <a:t>Continuous transformation </a:t>
            </a:r>
            <a:r>
              <a:rPr lang="en-US" sz="2400" dirty="0"/>
              <a:t>- </a:t>
            </a:r>
            <a:r>
              <a:rPr lang="en-US" sz="2400" dirty="0">
                <a:latin typeface="Agency FB" pitchFamily="34" charset="0"/>
              </a:rPr>
              <a:t>a </a:t>
            </a:r>
            <a:r>
              <a:rPr lang="en-US" sz="2400" dirty="0">
                <a:solidFill>
                  <a:srgbClr val="0000FF"/>
                </a:solidFill>
                <a:latin typeface="Agency FB" pitchFamily="34" charset="0"/>
              </a:rPr>
              <a:t>data transformation </a:t>
            </a:r>
            <a:r>
              <a:rPr lang="en-US" sz="2400" dirty="0">
                <a:solidFill>
                  <a:srgbClr val="FF33CC"/>
                </a:solidFill>
                <a:latin typeface="Agency FB" pitchFamily="34" charset="0"/>
              </a:rPr>
              <a:t>performed continuously </a:t>
            </a:r>
            <a:r>
              <a:rPr lang="en-US" sz="2400" dirty="0">
                <a:latin typeface="Agency FB" pitchFamily="34" charset="0"/>
              </a:rPr>
              <a:t>as inputs change. </a:t>
            </a:r>
          </a:p>
          <a:p>
            <a:pPr algn="just">
              <a:buClr>
                <a:srgbClr val="C00000"/>
              </a:buClr>
              <a:defRPr/>
            </a:pPr>
            <a:r>
              <a:rPr lang="en-US" sz="2400" b="1" dirty="0">
                <a:solidFill>
                  <a:srgbClr val="FF33CC"/>
                </a:solidFill>
                <a:latin typeface="Bradley Hand ITC" pitchFamily="66" charset="0"/>
                <a:ea typeface="+mj-ea"/>
                <a:cs typeface="+mj-cs"/>
              </a:rPr>
              <a:t>Interactive interface </a:t>
            </a:r>
            <a:r>
              <a:rPr lang="en-US" sz="2400" dirty="0"/>
              <a:t>- </a:t>
            </a:r>
            <a:r>
              <a:rPr lang="en-US" sz="2400" dirty="0">
                <a:latin typeface="Agency FB" pitchFamily="34" charset="0"/>
              </a:rPr>
              <a:t>a system dominated </a:t>
            </a:r>
            <a:r>
              <a:rPr lang="en-US" sz="2400" dirty="0">
                <a:solidFill>
                  <a:srgbClr val="0000FF"/>
                </a:solidFill>
                <a:latin typeface="Agency FB" pitchFamily="34" charset="0"/>
              </a:rPr>
              <a:t>by external interactions</a:t>
            </a:r>
            <a:r>
              <a:rPr lang="en-US" sz="2400" dirty="0">
                <a:latin typeface="Agency FB" pitchFamily="34" charset="0"/>
              </a:rPr>
              <a:t>. </a:t>
            </a:r>
          </a:p>
          <a:p>
            <a:pPr algn="just">
              <a:buClr>
                <a:srgbClr val="C00000"/>
              </a:buClr>
              <a:defRPr/>
            </a:pPr>
            <a:r>
              <a:rPr lang="en-US" sz="2400" b="1" dirty="0">
                <a:solidFill>
                  <a:srgbClr val="FF33CC"/>
                </a:solidFill>
                <a:latin typeface="Bradley Hand ITC" pitchFamily="66" charset="0"/>
                <a:ea typeface="+mj-ea"/>
                <a:cs typeface="+mj-cs"/>
              </a:rPr>
              <a:t>Dynamic simulation </a:t>
            </a:r>
            <a:r>
              <a:rPr lang="en-US" sz="2400" dirty="0"/>
              <a:t>- </a:t>
            </a:r>
            <a:r>
              <a:rPr lang="en-US" sz="2400" dirty="0">
                <a:latin typeface="Agency FB" pitchFamily="34" charset="0"/>
              </a:rPr>
              <a:t>a system that simulates </a:t>
            </a:r>
            <a:r>
              <a:rPr lang="en-US" sz="2400" dirty="0">
                <a:solidFill>
                  <a:srgbClr val="0000FF"/>
                </a:solidFill>
                <a:latin typeface="Agency FB" pitchFamily="34" charset="0"/>
              </a:rPr>
              <a:t>evolving real-world objects. </a:t>
            </a:r>
          </a:p>
          <a:p>
            <a:pPr algn="just">
              <a:buClr>
                <a:srgbClr val="C00000"/>
              </a:buClr>
              <a:defRPr/>
            </a:pPr>
            <a:r>
              <a:rPr lang="en-US" sz="2400" b="1" dirty="0">
                <a:solidFill>
                  <a:srgbClr val="FF33CC"/>
                </a:solidFill>
                <a:latin typeface="Bradley Hand ITC" pitchFamily="66" charset="0"/>
                <a:ea typeface="+mj-ea"/>
                <a:cs typeface="+mj-cs"/>
              </a:rPr>
              <a:t>Real-time system </a:t>
            </a:r>
            <a:r>
              <a:rPr lang="en-US" sz="2400" dirty="0"/>
              <a:t>- </a:t>
            </a:r>
            <a:r>
              <a:rPr lang="en-US" sz="2400" dirty="0">
                <a:latin typeface="Agency FB" pitchFamily="34" charset="0"/>
              </a:rPr>
              <a:t>a system dominated by </a:t>
            </a:r>
            <a:r>
              <a:rPr lang="en-US" sz="2400" dirty="0">
                <a:solidFill>
                  <a:srgbClr val="0000FF"/>
                </a:solidFill>
                <a:latin typeface="Agency FB" pitchFamily="34" charset="0"/>
              </a:rPr>
              <a:t>strict timing constraints.</a:t>
            </a:r>
          </a:p>
          <a:p>
            <a:pPr algn="just">
              <a:buClr>
                <a:srgbClr val="C00000"/>
              </a:buClr>
              <a:defRPr/>
            </a:pPr>
            <a:r>
              <a:rPr lang="en-US" sz="2400" b="1" dirty="0">
                <a:solidFill>
                  <a:srgbClr val="FF33CC"/>
                </a:solidFill>
                <a:latin typeface="Bradley Hand ITC" pitchFamily="66" charset="0"/>
                <a:ea typeface="+mj-ea"/>
                <a:cs typeface="+mj-cs"/>
              </a:rPr>
              <a:t>Transaction manager </a:t>
            </a:r>
            <a:r>
              <a:rPr lang="en-US" sz="2400" dirty="0"/>
              <a:t>- </a:t>
            </a:r>
            <a:r>
              <a:rPr lang="en-US" sz="2400" dirty="0">
                <a:latin typeface="Agency FB" pitchFamily="34" charset="0"/>
              </a:rPr>
              <a:t>a system concerned with </a:t>
            </a:r>
            <a:r>
              <a:rPr lang="en-US" sz="2400" dirty="0">
                <a:solidFill>
                  <a:srgbClr val="0000FF"/>
                </a:solidFill>
                <a:latin typeface="Agency FB" pitchFamily="34" charset="0"/>
              </a:rPr>
              <a:t>storing and updating data, often including concurrent access from different physical locations. </a:t>
            </a:r>
          </a:p>
          <a:p>
            <a:pPr>
              <a:defRPr/>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32F4669-1805-4128-86AF-923E48B9E3F9}"/>
              </a:ext>
            </a:extLst>
          </p:cNvPr>
          <p:cNvSpPr>
            <a:spLocks noGrp="1"/>
          </p:cNvSpPr>
          <p:nvPr>
            <p:ph type="title"/>
          </p:nvPr>
        </p:nvSpPr>
        <p:spPr>
          <a:xfrm>
            <a:off x="762000" y="0"/>
            <a:ext cx="7696200" cy="762000"/>
          </a:xfrm>
        </p:spPr>
        <p:txBody>
          <a:bodyPr/>
          <a:lstStyle/>
          <a:p>
            <a:r>
              <a:rPr lang="en-US" altLang="en-US" sz="2400" b="1">
                <a:solidFill>
                  <a:srgbClr val="FF33CC"/>
                </a:solidFill>
                <a:latin typeface="Bradley Hand ITC" panose="03070402050302030203" pitchFamily="66" charset="0"/>
              </a:rPr>
              <a:t>Batch transformation</a:t>
            </a:r>
            <a:endParaRPr lang="en-US" altLang="en-US" sz="2400"/>
          </a:p>
        </p:txBody>
      </p:sp>
      <p:sp>
        <p:nvSpPr>
          <p:cNvPr id="67587" name="Content Placeholder 2">
            <a:extLst>
              <a:ext uri="{FF2B5EF4-FFF2-40B4-BE49-F238E27FC236}">
                <a16:creationId xmlns:a16="http://schemas.microsoft.com/office/drawing/2014/main" id="{09ED1CAD-EC08-4BFD-B039-DD490AEF679B}"/>
              </a:ext>
            </a:extLst>
          </p:cNvPr>
          <p:cNvSpPr>
            <a:spLocks noGrp="1"/>
          </p:cNvSpPr>
          <p:nvPr>
            <p:ph idx="1"/>
          </p:nvPr>
        </p:nvSpPr>
        <p:spPr>
          <a:xfrm>
            <a:off x="685800" y="762000"/>
            <a:ext cx="7696200" cy="4267200"/>
          </a:xfrm>
        </p:spPr>
        <p:txBody>
          <a:bodyPr/>
          <a:lstStyle/>
          <a:p>
            <a:pPr algn="just"/>
            <a:r>
              <a:rPr lang="en-US" altLang="en-US" sz="2400">
                <a:latin typeface="Agency FB" panose="020B0503020202020204" pitchFamily="34" charset="0"/>
              </a:rPr>
              <a:t>A </a:t>
            </a:r>
            <a:r>
              <a:rPr lang="en-US" altLang="en-US" sz="2400" i="1">
                <a:latin typeface="Agency FB" panose="020B0503020202020204" pitchFamily="34" charset="0"/>
              </a:rPr>
              <a:t>batch transformation </a:t>
            </a:r>
            <a:r>
              <a:rPr lang="en-US" altLang="en-US" sz="2400">
                <a:latin typeface="Agency FB" panose="020B0503020202020204" pitchFamily="34" charset="0"/>
              </a:rPr>
              <a:t>performs </a:t>
            </a:r>
            <a:r>
              <a:rPr lang="en-US" altLang="en-US" sz="2400" b="1" u="sng">
                <a:solidFill>
                  <a:srgbClr val="FF33CC"/>
                </a:solidFill>
                <a:latin typeface="Agency FB" panose="020B0503020202020204" pitchFamily="34" charset="0"/>
              </a:rPr>
              <a:t>sequential computations</a:t>
            </a:r>
            <a:r>
              <a:rPr lang="en-US" altLang="en-US" sz="2400">
                <a:latin typeface="Agency FB" panose="020B0503020202020204" pitchFamily="34" charset="0"/>
              </a:rPr>
              <a:t>. The application receives the inputs, and the goal is to compute an answer; there is no ongoing interaction with the outside world. E.g. standard computational problems such as compilers, payroll processing, VLSI automatic layout, stress analysis of a bridge, and many others. </a:t>
            </a:r>
          </a:p>
          <a:p>
            <a:pPr algn="just"/>
            <a:r>
              <a:rPr lang="en-US" altLang="en-US" sz="2400">
                <a:latin typeface="Agency FB" panose="020B0503020202020204" pitchFamily="34" charset="0"/>
              </a:rPr>
              <a:t>The </a:t>
            </a:r>
            <a:r>
              <a:rPr lang="en-US" altLang="en-US" sz="2400" b="1" u="sng">
                <a:solidFill>
                  <a:srgbClr val="FF33CC"/>
                </a:solidFill>
                <a:latin typeface="Agency FB" panose="020B0503020202020204" pitchFamily="34" charset="0"/>
              </a:rPr>
              <a:t>state model is trivial or nonexistent </a:t>
            </a:r>
            <a:r>
              <a:rPr lang="en-US" altLang="en-US" sz="2400">
                <a:latin typeface="Agency FB" panose="020B0503020202020204" pitchFamily="34" charset="0"/>
              </a:rPr>
              <a:t>for batch transformation problems. The </a:t>
            </a:r>
            <a:r>
              <a:rPr lang="en-US" altLang="en-US" sz="2400" u="sng">
                <a:solidFill>
                  <a:srgbClr val="FF0000"/>
                </a:solidFill>
                <a:latin typeface="Agency FB" panose="020B0503020202020204" pitchFamily="34" charset="0"/>
              </a:rPr>
              <a:t>class model</a:t>
            </a:r>
            <a:r>
              <a:rPr lang="en-US" altLang="en-US" sz="2400">
                <a:solidFill>
                  <a:srgbClr val="FF0000"/>
                </a:solidFill>
                <a:latin typeface="Agency FB" panose="020B0503020202020204" pitchFamily="34" charset="0"/>
              </a:rPr>
              <a:t> </a:t>
            </a:r>
            <a:r>
              <a:rPr lang="en-US" altLang="en-US" sz="2400">
                <a:latin typeface="Agency FB" panose="020B0503020202020204" pitchFamily="34" charset="0"/>
              </a:rPr>
              <a:t>is </a:t>
            </a:r>
            <a:r>
              <a:rPr lang="en-US" altLang="en-US" sz="2400" u="sng">
                <a:solidFill>
                  <a:srgbClr val="FF0000"/>
                </a:solidFill>
                <a:latin typeface="Agency FB" panose="020B0503020202020204" pitchFamily="34" charset="0"/>
              </a:rPr>
              <a:t>important</a:t>
            </a:r>
            <a:r>
              <a:rPr lang="en-US" altLang="en-US" sz="2400" u="sng">
                <a:latin typeface="Agency FB" panose="020B0503020202020204" pitchFamily="34" charset="0"/>
              </a:rPr>
              <a:t>; </a:t>
            </a:r>
            <a:r>
              <a:rPr lang="en-US" altLang="en-US" sz="2400">
                <a:latin typeface="Agency FB" panose="020B0503020202020204" pitchFamily="34" charset="0"/>
              </a:rPr>
              <a:t>there are class models for the input, output, and the intervening stages. The </a:t>
            </a:r>
            <a:r>
              <a:rPr lang="en-US" altLang="en-US" sz="2400" u="sng">
                <a:solidFill>
                  <a:srgbClr val="0000FF"/>
                </a:solidFill>
                <a:latin typeface="Agency FB" panose="020B0503020202020204" pitchFamily="34" charset="0"/>
              </a:rPr>
              <a:t>interaction model</a:t>
            </a:r>
            <a:r>
              <a:rPr lang="en-US" altLang="en-US" sz="2400">
                <a:solidFill>
                  <a:srgbClr val="0000FF"/>
                </a:solidFill>
                <a:latin typeface="Agency FB" panose="020B0503020202020204" pitchFamily="34" charset="0"/>
              </a:rPr>
              <a:t> </a:t>
            </a:r>
            <a:r>
              <a:rPr lang="en-US" altLang="en-US" sz="2400">
                <a:latin typeface="Agency FB" panose="020B0503020202020204" pitchFamily="34" charset="0"/>
              </a:rPr>
              <a:t>documents the computation and couples the class models. The most important aspect of a batch transformation is to </a:t>
            </a:r>
            <a:r>
              <a:rPr lang="en-US" altLang="en-US" sz="2400" u="sng">
                <a:solidFill>
                  <a:srgbClr val="0000FF"/>
                </a:solidFill>
                <a:latin typeface="Agency FB" panose="020B0503020202020204" pitchFamily="34" charset="0"/>
              </a:rPr>
              <a:t>define a clean series of steps.</a:t>
            </a:r>
          </a:p>
          <a:p>
            <a:pPr algn="just"/>
            <a:endParaRPr lang="en-US" altLang="en-US" sz="2400">
              <a:latin typeface="Agency FB" panose="020B05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37AF5F8-FD51-4065-810A-56AAAA75934E}"/>
              </a:ext>
            </a:extLst>
          </p:cNvPr>
          <p:cNvSpPr>
            <a:spLocks noGrp="1"/>
          </p:cNvSpPr>
          <p:nvPr>
            <p:ph type="title"/>
          </p:nvPr>
        </p:nvSpPr>
        <p:spPr/>
        <p:txBody>
          <a:bodyPr/>
          <a:lstStyle/>
          <a:p>
            <a:r>
              <a:rPr lang="en-US" altLang="en-US"/>
              <a:t>Estimates performed for </a:t>
            </a:r>
            <a:r>
              <a:rPr lang="en-US" altLang="en-US" i="1">
                <a:solidFill>
                  <a:srgbClr val="C00000"/>
                </a:solidFill>
              </a:rPr>
              <a:t>Key computer architectural issues</a:t>
            </a:r>
            <a:r>
              <a:rPr lang="en-US" altLang="en-US"/>
              <a:t> like:</a:t>
            </a:r>
          </a:p>
        </p:txBody>
      </p:sp>
      <p:sp>
        <p:nvSpPr>
          <p:cNvPr id="8195" name="Content Placeholder 2">
            <a:extLst>
              <a:ext uri="{FF2B5EF4-FFF2-40B4-BE49-F238E27FC236}">
                <a16:creationId xmlns:a16="http://schemas.microsoft.com/office/drawing/2014/main" id="{BA618E13-7677-4484-97E0-3EEA8394EAE5}"/>
              </a:ext>
            </a:extLst>
          </p:cNvPr>
          <p:cNvSpPr>
            <a:spLocks noGrp="1"/>
          </p:cNvSpPr>
          <p:nvPr>
            <p:ph idx="1"/>
          </p:nvPr>
        </p:nvSpPr>
        <p:spPr>
          <a:xfrm>
            <a:off x="762000" y="1447800"/>
            <a:ext cx="7696200" cy="4419600"/>
          </a:xfrm>
        </p:spPr>
        <p:txBody>
          <a:bodyPr/>
          <a:lstStyle/>
          <a:p>
            <a:r>
              <a:rPr lang="en-US" altLang="en-US" sz="3200" u="sng">
                <a:solidFill>
                  <a:srgbClr val="C00000"/>
                </a:solidFill>
              </a:rPr>
              <a:t>Computer hardware</a:t>
            </a:r>
            <a:r>
              <a:rPr lang="en-US" altLang="en-US" sz="3200">
                <a:solidFill>
                  <a:srgbClr val="C00000"/>
                </a:solidFill>
              </a:rPr>
              <a:t> – fast or slow</a:t>
            </a:r>
          </a:p>
          <a:p>
            <a:pPr algn="just">
              <a:buFont typeface="Wingdings" panose="05000000000000000000" pitchFamily="2" charset="2"/>
              <a:buNone/>
            </a:pPr>
            <a:r>
              <a:rPr lang="en-US" altLang="en-US" sz="2400">
                <a:solidFill>
                  <a:srgbClr val="C00000"/>
                </a:solidFill>
                <a:latin typeface="Arial Narrow" panose="020B0606020202030204" pitchFamily="34" charset="0"/>
              </a:rPr>
              <a:t>E.g. </a:t>
            </a:r>
          </a:p>
          <a:p>
            <a:pPr algn="just">
              <a:buFont typeface="Wingdings" panose="05000000000000000000" pitchFamily="2" charset="2"/>
              <a:buNone/>
            </a:pPr>
            <a:r>
              <a:rPr lang="en-US" altLang="en-US" sz="2400">
                <a:solidFill>
                  <a:srgbClr val="C00000"/>
                </a:solidFill>
                <a:latin typeface="Arial Narrow" panose="020B0606020202030204" pitchFamily="34" charset="0"/>
              </a:rPr>
              <a:t>     </a:t>
            </a:r>
            <a:r>
              <a:rPr lang="en-US" altLang="en-US" sz="2400">
                <a:solidFill>
                  <a:srgbClr val="0000FF"/>
                </a:solidFill>
                <a:latin typeface="Arial Narrow" panose="020B0606020202030204" pitchFamily="34" charset="0"/>
              </a:rPr>
              <a:t>ATM network on a bank - fast hardware might not be required. </a:t>
            </a:r>
          </a:p>
          <a:p>
            <a:pPr algn="just">
              <a:buFont typeface="Wingdings" panose="05000000000000000000" pitchFamily="2" charset="2"/>
              <a:buNone/>
            </a:pPr>
            <a:r>
              <a:rPr lang="en-US" altLang="en-US" sz="2400">
                <a:solidFill>
                  <a:srgbClr val="0000FF"/>
                </a:solidFill>
                <a:latin typeface="Arial Narrow" panose="020B0606020202030204" pitchFamily="34" charset="0"/>
              </a:rPr>
              <a:t>	Online bookseller or stockbroker – h/w may be big issue.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053ACD2-D8DF-45C7-A31D-886DB06ED54D}"/>
              </a:ext>
            </a:extLst>
          </p:cNvPr>
          <p:cNvSpPr>
            <a:spLocks noGrp="1"/>
          </p:cNvSpPr>
          <p:nvPr>
            <p:ph type="title"/>
          </p:nvPr>
        </p:nvSpPr>
        <p:spPr/>
        <p:txBody>
          <a:bodyPr/>
          <a:lstStyle/>
          <a:p>
            <a:endParaRPr lang="en-US" altLang="en-US"/>
          </a:p>
        </p:txBody>
      </p:sp>
      <p:sp>
        <p:nvSpPr>
          <p:cNvPr id="68611" name="Content Placeholder 2">
            <a:extLst>
              <a:ext uri="{FF2B5EF4-FFF2-40B4-BE49-F238E27FC236}">
                <a16:creationId xmlns:a16="http://schemas.microsoft.com/office/drawing/2014/main" id="{7A6644D5-6203-4265-85CD-E4372E798BE7}"/>
              </a:ext>
            </a:extLst>
          </p:cNvPr>
          <p:cNvSpPr>
            <a:spLocks noGrp="1"/>
          </p:cNvSpPr>
          <p:nvPr>
            <p:ph idx="1"/>
          </p:nvPr>
        </p:nvSpPr>
        <p:spPr>
          <a:xfrm>
            <a:off x="762000" y="0"/>
            <a:ext cx="7696200" cy="6400800"/>
          </a:xfrm>
        </p:spPr>
        <p:txBody>
          <a:bodyPr/>
          <a:lstStyle/>
          <a:p>
            <a:pPr algn="just"/>
            <a:r>
              <a:rPr lang="en-US" altLang="en-US" sz="2000">
                <a:latin typeface="Andalus" pitchFamily="2" charset="0"/>
                <a:cs typeface="Andalus" pitchFamily="2" charset="0"/>
              </a:rPr>
              <a:t>E.g. A </a:t>
            </a:r>
            <a:r>
              <a:rPr lang="en-US" altLang="en-US" sz="2000">
                <a:solidFill>
                  <a:srgbClr val="0000FF"/>
                </a:solidFill>
                <a:latin typeface="Andalus" pitchFamily="2" charset="0"/>
                <a:cs typeface="Andalus" pitchFamily="2" charset="0"/>
              </a:rPr>
              <a:t>compiler </a:t>
            </a:r>
            <a:r>
              <a:rPr lang="en-US" altLang="en-US" sz="2000">
                <a:latin typeface="Andalus" pitchFamily="2" charset="0"/>
                <a:cs typeface="Andalus" pitchFamily="2" charset="0"/>
              </a:rPr>
              <a:t>that received an </a:t>
            </a:r>
            <a:r>
              <a:rPr lang="en-US" altLang="en-US" sz="2000">
                <a:solidFill>
                  <a:srgbClr val="0000FF"/>
                </a:solidFill>
                <a:latin typeface="Andalus" pitchFamily="2" charset="0"/>
                <a:cs typeface="Andalus" pitchFamily="2" charset="0"/>
              </a:rPr>
              <a:t>ASCII file of graphical pictures </a:t>
            </a:r>
            <a:r>
              <a:rPr lang="en-US" altLang="en-US" sz="2000">
                <a:latin typeface="Andalus" pitchFamily="2" charset="0"/>
                <a:cs typeface="Andalus" pitchFamily="2" charset="0"/>
              </a:rPr>
              <a:t>as input and </a:t>
            </a:r>
            <a:r>
              <a:rPr lang="en-US" altLang="en-US" sz="2000">
                <a:solidFill>
                  <a:srgbClr val="0000FF"/>
                </a:solidFill>
                <a:latin typeface="Andalus" pitchFamily="2" charset="0"/>
                <a:cs typeface="Andalus" pitchFamily="2" charset="0"/>
              </a:rPr>
              <a:t>generated relational database definition code </a:t>
            </a:r>
            <a:r>
              <a:rPr lang="en-US" altLang="en-US" sz="2000">
                <a:latin typeface="Andalus" pitchFamily="2" charset="0"/>
                <a:cs typeface="Andalus" pitchFamily="2" charset="0"/>
              </a:rPr>
              <a:t>as output. This work preceded the availability of commercial OO modeling tools. Figure below shows the sequence of steps. The compiler had five </a:t>
            </a:r>
            <a:r>
              <a:rPr lang="en-US" altLang="en-US" sz="2000">
                <a:solidFill>
                  <a:srgbClr val="FF33CC"/>
                </a:solidFill>
                <a:latin typeface="Andalus" pitchFamily="2" charset="0"/>
                <a:cs typeface="Andalus" pitchFamily="2" charset="0"/>
              </a:rPr>
              <a:t>class models- </a:t>
            </a:r>
            <a:r>
              <a:rPr lang="en-US" altLang="en-US" sz="2000">
                <a:latin typeface="Andalus" pitchFamily="2" charset="0"/>
                <a:cs typeface="Andalus" pitchFamily="2" charset="0"/>
              </a:rPr>
              <a:t>one for the input, one for the output, and three for intermediate representations.</a:t>
            </a:r>
          </a:p>
          <a:p>
            <a:pPr>
              <a:buFont typeface="Wingdings" panose="05000000000000000000" pitchFamily="2" charset="2"/>
              <a:buNone/>
            </a:pPr>
            <a:endParaRPr lang="en-US" altLang="en-US"/>
          </a:p>
        </p:txBody>
      </p:sp>
      <p:pic>
        <p:nvPicPr>
          <p:cNvPr id="68612" name="Picture 3">
            <a:extLst>
              <a:ext uri="{FF2B5EF4-FFF2-40B4-BE49-F238E27FC236}">
                <a16:creationId xmlns:a16="http://schemas.microsoft.com/office/drawing/2014/main" id="{09B4CB7D-357A-4BC2-887E-E90B0A4FAC30}"/>
              </a:ext>
            </a:extLst>
          </p:cNvPr>
          <p:cNvPicPr>
            <a:picLocks noChangeAspect="1" noChangeArrowheads="1"/>
          </p:cNvPicPr>
          <p:nvPr/>
        </p:nvPicPr>
        <p:blipFill>
          <a:blip r:embed="rId2">
            <a:lum bright="-36000" contrast="60000"/>
            <a:extLst>
              <a:ext uri="{28A0092B-C50C-407E-A947-70E740481C1C}">
                <a14:useLocalDpi xmlns:a14="http://schemas.microsoft.com/office/drawing/2010/main" val="0"/>
              </a:ext>
            </a:extLst>
          </a:blip>
          <a:srcRect/>
          <a:stretch>
            <a:fillRect/>
          </a:stretch>
        </p:blipFill>
        <p:spPr bwMode="auto">
          <a:xfrm>
            <a:off x="762000" y="2057400"/>
            <a:ext cx="7315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45A7A543-0522-4219-A2E1-5D08BE8E0835}"/>
              </a:ext>
            </a:extLst>
          </p:cNvPr>
          <p:cNvSpPr>
            <a:spLocks noGrp="1"/>
          </p:cNvSpPr>
          <p:nvPr>
            <p:ph type="title"/>
          </p:nvPr>
        </p:nvSpPr>
        <p:spPr/>
        <p:txBody>
          <a:bodyPr/>
          <a:lstStyle/>
          <a:p>
            <a:r>
              <a:rPr lang="en-US" altLang="en-US" sz="2400" u="sng"/>
              <a:t>The steps in designing a batch transformation are as follows</a:t>
            </a:r>
            <a:r>
              <a:rPr lang="en-US" altLang="en-US" sz="2400"/>
              <a:t>.</a:t>
            </a:r>
          </a:p>
        </p:txBody>
      </p:sp>
      <p:sp>
        <p:nvSpPr>
          <p:cNvPr id="69635" name="Content Placeholder 2">
            <a:extLst>
              <a:ext uri="{FF2B5EF4-FFF2-40B4-BE49-F238E27FC236}">
                <a16:creationId xmlns:a16="http://schemas.microsoft.com/office/drawing/2014/main" id="{2FD776AE-7BBE-44EA-934E-C7C2E3325698}"/>
              </a:ext>
            </a:extLst>
          </p:cNvPr>
          <p:cNvSpPr>
            <a:spLocks noGrp="1"/>
          </p:cNvSpPr>
          <p:nvPr>
            <p:ph idx="1"/>
          </p:nvPr>
        </p:nvSpPr>
        <p:spPr>
          <a:xfrm>
            <a:off x="762000" y="1219200"/>
            <a:ext cx="7696200" cy="4267200"/>
          </a:xfrm>
        </p:spPr>
        <p:txBody>
          <a:bodyPr/>
          <a:lstStyle/>
          <a:p>
            <a:pPr algn="just"/>
            <a:r>
              <a:rPr lang="en-US" altLang="en-US" sz="2400">
                <a:solidFill>
                  <a:srgbClr val="C00000"/>
                </a:solidFill>
                <a:latin typeface="Andalus" pitchFamily="2" charset="0"/>
                <a:cs typeface="Andalus" pitchFamily="2" charset="0"/>
              </a:rPr>
              <a:t>Break</a:t>
            </a:r>
            <a:r>
              <a:rPr lang="en-US" altLang="en-US" sz="2400">
                <a:solidFill>
                  <a:srgbClr val="FF33CC"/>
                </a:solidFill>
                <a:latin typeface="Andalus" pitchFamily="2" charset="0"/>
                <a:cs typeface="Andalus" pitchFamily="2" charset="0"/>
              </a:rPr>
              <a:t> </a:t>
            </a:r>
            <a:r>
              <a:rPr lang="en-US" altLang="en-US" sz="2400">
                <a:latin typeface="Andalus" pitchFamily="2" charset="0"/>
                <a:cs typeface="Andalus" pitchFamily="2" charset="0"/>
              </a:rPr>
              <a:t>the </a:t>
            </a:r>
            <a:r>
              <a:rPr lang="en-US" altLang="en-US" sz="2400">
                <a:solidFill>
                  <a:srgbClr val="FF33CC"/>
                </a:solidFill>
                <a:latin typeface="Andalus" pitchFamily="2" charset="0"/>
                <a:cs typeface="Andalus" pitchFamily="2" charset="0"/>
              </a:rPr>
              <a:t>overall transformation </a:t>
            </a:r>
            <a:r>
              <a:rPr lang="en-US" altLang="en-US" sz="2400">
                <a:latin typeface="Andalus" pitchFamily="2" charset="0"/>
                <a:cs typeface="Andalus" pitchFamily="2" charset="0"/>
              </a:rPr>
              <a:t>into </a:t>
            </a:r>
            <a:r>
              <a:rPr lang="en-US" altLang="en-US" sz="2400" u="sng">
                <a:solidFill>
                  <a:srgbClr val="0000FF"/>
                </a:solidFill>
                <a:latin typeface="Andalus" pitchFamily="2" charset="0"/>
                <a:cs typeface="Andalus" pitchFamily="2" charset="0"/>
              </a:rPr>
              <a:t>stages,</a:t>
            </a:r>
            <a:r>
              <a:rPr lang="en-US" altLang="en-US" sz="2400">
                <a:latin typeface="Andalus" pitchFamily="2" charset="0"/>
                <a:cs typeface="Andalus" pitchFamily="2" charset="0"/>
              </a:rPr>
              <a:t> with each stage performing </a:t>
            </a:r>
            <a:r>
              <a:rPr lang="en-US" altLang="en-US" sz="2400" u="sng">
                <a:solidFill>
                  <a:srgbClr val="0000FF"/>
                </a:solidFill>
                <a:latin typeface="Andalus" pitchFamily="2" charset="0"/>
                <a:cs typeface="Andalus" pitchFamily="2" charset="0"/>
              </a:rPr>
              <a:t>one part of the transformation</a:t>
            </a:r>
            <a:r>
              <a:rPr lang="en-US" altLang="en-US" sz="2400">
                <a:latin typeface="Andalus" pitchFamily="2" charset="0"/>
                <a:cs typeface="Andalus" pitchFamily="2" charset="0"/>
              </a:rPr>
              <a:t>.</a:t>
            </a:r>
          </a:p>
          <a:p>
            <a:pPr algn="just"/>
            <a:r>
              <a:rPr lang="en-US" altLang="en-US" sz="2400">
                <a:solidFill>
                  <a:srgbClr val="C00000"/>
                </a:solidFill>
                <a:latin typeface="Andalus" pitchFamily="2" charset="0"/>
                <a:cs typeface="Andalus" pitchFamily="2" charset="0"/>
              </a:rPr>
              <a:t>Prepare </a:t>
            </a:r>
            <a:r>
              <a:rPr lang="en-US" altLang="en-US" sz="2400">
                <a:solidFill>
                  <a:srgbClr val="FF33CC"/>
                </a:solidFill>
                <a:latin typeface="Andalus" pitchFamily="2" charset="0"/>
                <a:cs typeface="Andalus" pitchFamily="2" charset="0"/>
              </a:rPr>
              <a:t>class models</a:t>
            </a:r>
            <a:r>
              <a:rPr lang="en-US" altLang="en-US" sz="2400">
                <a:latin typeface="Andalus" pitchFamily="2" charset="0"/>
                <a:cs typeface="Andalus" pitchFamily="2" charset="0"/>
              </a:rPr>
              <a:t> for the </a:t>
            </a:r>
            <a:r>
              <a:rPr lang="en-US" altLang="en-US" sz="2400" u="sng">
                <a:solidFill>
                  <a:srgbClr val="0000FF"/>
                </a:solidFill>
                <a:latin typeface="Andalus" pitchFamily="2" charset="0"/>
                <a:cs typeface="Andalus" pitchFamily="2" charset="0"/>
              </a:rPr>
              <a:t>input, output, and between each pair of successive stages.</a:t>
            </a:r>
          </a:p>
          <a:p>
            <a:pPr algn="just"/>
            <a:r>
              <a:rPr lang="en-US" altLang="en-US" sz="2400">
                <a:latin typeface="Andalus" pitchFamily="2" charset="0"/>
                <a:cs typeface="Andalus" pitchFamily="2" charset="0"/>
              </a:rPr>
              <a:t>Each stage knows only about the models on </a:t>
            </a:r>
            <a:r>
              <a:rPr lang="en-US" altLang="en-US" sz="2400" u="sng">
                <a:solidFill>
                  <a:srgbClr val="0000FF"/>
                </a:solidFill>
                <a:latin typeface="Andalus" pitchFamily="2" charset="0"/>
                <a:cs typeface="Andalus" pitchFamily="2" charset="0"/>
              </a:rPr>
              <a:t>either side of it.</a:t>
            </a:r>
          </a:p>
          <a:p>
            <a:pPr algn="just"/>
            <a:r>
              <a:rPr lang="en-US" altLang="en-US" sz="2400">
                <a:solidFill>
                  <a:srgbClr val="C00000"/>
                </a:solidFill>
                <a:latin typeface="Andalus" pitchFamily="2" charset="0"/>
                <a:cs typeface="Andalus" pitchFamily="2" charset="0"/>
              </a:rPr>
              <a:t>Expand</a:t>
            </a:r>
            <a:r>
              <a:rPr lang="en-US" altLang="en-US" sz="2400">
                <a:latin typeface="Andalus" pitchFamily="2" charset="0"/>
                <a:cs typeface="Andalus" pitchFamily="2" charset="0"/>
              </a:rPr>
              <a:t> each stage in turn until the </a:t>
            </a:r>
            <a:r>
              <a:rPr lang="en-US" altLang="en-US" sz="2400" u="sng">
                <a:solidFill>
                  <a:srgbClr val="0000FF"/>
                </a:solidFill>
                <a:latin typeface="Andalus" pitchFamily="2" charset="0"/>
                <a:cs typeface="Andalus" pitchFamily="2" charset="0"/>
              </a:rPr>
              <a:t>operations are straightforward to implement</a:t>
            </a:r>
            <a:r>
              <a:rPr lang="en-US" altLang="en-US" sz="2400">
                <a:latin typeface="Andalus" pitchFamily="2" charset="0"/>
                <a:cs typeface="Andalus" pitchFamily="2" charset="0"/>
              </a:rPr>
              <a:t>.</a:t>
            </a:r>
          </a:p>
          <a:p>
            <a:pPr algn="just"/>
            <a:r>
              <a:rPr lang="en-US" altLang="en-US" sz="2400">
                <a:solidFill>
                  <a:srgbClr val="C00000"/>
                </a:solidFill>
                <a:latin typeface="Andalus" pitchFamily="2" charset="0"/>
                <a:cs typeface="Andalus" pitchFamily="2" charset="0"/>
              </a:rPr>
              <a:t>Restructure</a:t>
            </a:r>
            <a:r>
              <a:rPr lang="en-US" altLang="en-US" sz="2400">
                <a:latin typeface="Andalus" pitchFamily="2" charset="0"/>
                <a:cs typeface="Andalus" pitchFamily="2" charset="0"/>
              </a:rPr>
              <a:t> the final </a:t>
            </a:r>
            <a:r>
              <a:rPr lang="en-US" altLang="en-US" sz="2400" u="sng">
                <a:solidFill>
                  <a:srgbClr val="0000FF"/>
                </a:solidFill>
                <a:latin typeface="Andalus" pitchFamily="2" charset="0"/>
                <a:cs typeface="Andalus" pitchFamily="2" charset="0"/>
              </a:rPr>
              <a:t>pipeline </a:t>
            </a:r>
            <a:r>
              <a:rPr lang="en-US" altLang="en-US" sz="2400">
                <a:solidFill>
                  <a:srgbClr val="FF33CC"/>
                </a:solidFill>
                <a:latin typeface="Andalus" pitchFamily="2" charset="0"/>
                <a:cs typeface="Andalus" pitchFamily="2" charset="0"/>
              </a:rPr>
              <a:t>for optimization.</a:t>
            </a:r>
          </a:p>
          <a:p>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7D70AFA-292A-47FB-875B-B4A6C9D482C6}"/>
              </a:ext>
            </a:extLst>
          </p:cNvPr>
          <p:cNvSpPr>
            <a:spLocks noGrp="1"/>
          </p:cNvSpPr>
          <p:nvPr>
            <p:ph type="title"/>
          </p:nvPr>
        </p:nvSpPr>
        <p:spPr>
          <a:xfrm>
            <a:off x="762000" y="0"/>
            <a:ext cx="7696200" cy="609600"/>
          </a:xfrm>
        </p:spPr>
        <p:txBody>
          <a:bodyPr/>
          <a:lstStyle/>
          <a:p>
            <a:r>
              <a:rPr lang="en-US" altLang="en-US" sz="2400" b="1">
                <a:solidFill>
                  <a:srgbClr val="FF33CC"/>
                </a:solidFill>
                <a:latin typeface="Bradley Hand ITC" panose="03070402050302030203" pitchFamily="66" charset="0"/>
              </a:rPr>
              <a:t>Continuous Transformation:</a:t>
            </a:r>
            <a:endParaRPr lang="en-US" altLang="en-US"/>
          </a:p>
        </p:txBody>
      </p:sp>
      <p:sp>
        <p:nvSpPr>
          <p:cNvPr id="70659" name="Content Placeholder 2">
            <a:extLst>
              <a:ext uri="{FF2B5EF4-FFF2-40B4-BE49-F238E27FC236}">
                <a16:creationId xmlns:a16="http://schemas.microsoft.com/office/drawing/2014/main" id="{685EFBAC-4012-443C-8524-5A1D0F128579}"/>
              </a:ext>
            </a:extLst>
          </p:cNvPr>
          <p:cNvSpPr>
            <a:spLocks noGrp="1"/>
          </p:cNvSpPr>
          <p:nvPr>
            <p:ph idx="1"/>
          </p:nvPr>
        </p:nvSpPr>
        <p:spPr>
          <a:xfrm>
            <a:off x="685800" y="609600"/>
            <a:ext cx="7696200" cy="4038600"/>
          </a:xfrm>
        </p:spPr>
        <p:txBody>
          <a:bodyPr/>
          <a:lstStyle/>
          <a:p>
            <a:pPr algn="just"/>
            <a:r>
              <a:rPr lang="en-US" altLang="en-US" sz="2400">
                <a:latin typeface="Agency FB" panose="020B0503020202020204" pitchFamily="34" charset="0"/>
              </a:rPr>
              <a:t>A </a:t>
            </a:r>
            <a:r>
              <a:rPr lang="en-US" altLang="en-US" sz="2400" i="1">
                <a:latin typeface="Agency FB" panose="020B0503020202020204" pitchFamily="34" charset="0"/>
              </a:rPr>
              <a:t>continuous transformation </a:t>
            </a:r>
            <a:r>
              <a:rPr lang="en-US" altLang="en-US" sz="2400">
                <a:latin typeface="Agency FB" panose="020B0503020202020204" pitchFamily="34" charset="0"/>
              </a:rPr>
              <a:t>is a system in which the </a:t>
            </a:r>
            <a:r>
              <a:rPr lang="en-US" altLang="en-US" sz="2400" b="1" u="sng">
                <a:solidFill>
                  <a:srgbClr val="FF33CC"/>
                </a:solidFill>
                <a:latin typeface="Agency FB" panose="020B0503020202020204" pitchFamily="34" charset="0"/>
              </a:rPr>
              <a:t>outputs actively depend on changing inputs</a:t>
            </a:r>
            <a:r>
              <a:rPr lang="en-US" altLang="en-US" sz="2400">
                <a:latin typeface="Agency FB" panose="020B0503020202020204" pitchFamily="34" charset="0"/>
              </a:rPr>
              <a:t>. Unlike a </a:t>
            </a:r>
            <a:r>
              <a:rPr lang="en-US" altLang="en-US" sz="2400">
                <a:solidFill>
                  <a:srgbClr val="0000FF"/>
                </a:solidFill>
                <a:latin typeface="Agency FB" panose="020B0503020202020204" pitchFamily="34" charset="0"/>
              </a:rPr>
              <a:t>batch transformation </a:t>
            </a:r>
            <a:r>
              <a:rPr lang="en-US" altLang="en-US" sz="2400">
                <a:latin typeface="Agency FB" panose="020B0503020202020204" pitchFamily="34" charset="0"/>
              </a:rPr>
              <a:t>that computes the outputs </a:t>
            </a:r>
            <a:r>
              <a:rPr lang="en-US" altLang="en-US" sz="2400" u="sng">
                <a:solidFill>
                  <a:srgbClr val="0000FF"/>
                </a:solidFill>
                <a:latin typeface="Agency FB" panose="020B0503020202020204" pitchFamily="34" charset="0"/>
              </a:rPr>
              <a:t>only once</a:t>
            </a:r>
            <a:r>
              <a:rPr lang="en-US" altLang="en-US" sz="2400">
                <a:latin typeface="Agency FB" panose="020B0503020202020204" pitchFamily="34" charset="0"/>
              </a:rPr>
              <a:t>, a continuous transformation </a:t>
            </a:r>
            <a:r>
              <a:rPr lang="en-US" altLang="en-US" sz="2400" b="1" u="sng">
                <a:solidFill>
                  <a:srgbClr val="FF33CC"/>
                </a:solidFill>
                <a:latin typeface="Agency FB" panose="020B0503020202020204" pitchFamily="34" charset="0"/>
              </a:rPr>
              <a:t>updates</a:t>
            </a:r>
            <a:r>
              <a:rPr lang="en-US" altLang="en-US" sz="2400">
                <a:latin typeface="Agency FB" panose="020B0503020202020204" pitchFamily="34" charset="0"/>
              </a:rPr>
              <a:t> </a:t>
            </a:r>
            <a:r>
              <a:rPr lang="en-US" altLang="en-US" sz="2400" b="1" u="sng">
                <a:solidFill>
                  <a:srgbClr val="FF33CC"/>
                </a:solidFill>
                <a:latin typeface="Agency FB" panose="020B0503020202020204" pitchFamily="34" charset="0"/>
              </a:rPr>
              <a:t>outputs frequently </a:t>
            </a:r>
            <a:r>
              <a:rPr lang="en-US" altLang="en-US" sz="2400">
                <a:latin typeface="Agency FB" panose="020B0503020202020204" pitchFamily="34" charset="0"/>
              </a:rPr>
              <a:t>(in theory continuously, although in practice they are computed discretely at a fine time scale). Because of </a:t>
            </a:r>
            <a:r>
              <a:rPr lang="en-US" altLang="en-US" sz="2400" i="1">
                <a:solidFill>
                  <a:srgbClr val="0000FF"/>
                </a:solidFill>
                <a:latin typeface="Agency FB" panose="020B0503020202020204" pitchFamily="34" charset="0"/>
              </a:rPr>
              <a:t>severe</a:t>
            </a:r>
            <a:r>
              <a:rPr lang="en-US" altLang="en-US" sz="2400">
                <a:latin typeface="Agency FB" panose="020B0503020202020204" pitchFamily="34" charset="0"/>
              </a:rPr>
              <a:t> </a:t>
            </a:r>
            <a:r>
              <a:rPr lang="en-US" altLang="en-US" sz="2400" u="sng">
                <a:solidFill>
                  <a:srgbClr val="0000FF"/>
                </a:solidFill>
                <a:latin typeface="Agency FB" panose="020B0503020202020204" pitchFamily="34" charset="0"/>
              </a:rPr>
              <a:t>time constraints</a:t>
            </a:r>
            <a:r>
              <a:rPr lang="en-US" altLang="en-US" sz="2400">
                <a:latin typeface="Agency FB" panose="020B0503020202020204" pitchFamily="34" charset="0"/>
              </a:rPr>
              <a:t>, the </a:t>
            </a:r>
            <a:r>
              <a:rPr lang="en-US" altLang="en-US" sz="2400">
                <a:solidFill>
                  <a:srgbClr val="C00000"/>
                </a:solidFill>
                <a:latin typeface="Agency FB" panose="020B0503020202020204" pitchFamily="34" charset="0"/>
              </a:rPr>
              <a:t>system cannot re-compute the entire set of outputs each time an input changes </a:t>
            </a:r>
            <a:r>
              <a:rPr lang="en-US" altLang="en-US" sz="2400">
                <a:latin typeface="Agency FB" panose="020B0503020202020204" pitchFamily="34" charset="0"/>
              </a:rPr>
              <a:t>(otherwise the application would be a batch transformation). Instead, the system must </a:t>
            </a:r>
            <a:r>
              <a:rPr lang="en-US" altLang="en-US" sz="2400" b="1" u="sng">
                <a:solidFill>
                  <a:srgbClr val="FF33CC"/>
                </a:solidFill>
                <a:latin typeface="Agency FB" panose="020B0503020202020204" pitchFamily="34" charset="0"/>
              </a:rPr>
              <a:t>compute outputs </a:t>
            </a:r>
            <a:r>
              <a:rPr lang="en-US" altLang="en-US" sz="2400" u="sng">
                <a:solidFill>
                  <a:srgbClr val="0000FF"/>
                </a:solidFill>
                <a:latin typeface="Agency FB" panose="020B0503020202020204" pitchFamily="34" charset="0"/>
              </a:rPr>
              <a:t>incrementally.</a:t>
            </a:r>
          </a:p>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9DFB71A5-EC58-4263-BE82-29F5B4F14159}"/>
              </a:ext>
            </a:extLst>
          </p:cNvPr>
          <p:cNvSpPr>
            <a:spLocks noGrp="1"/>
          </p:cNvSpPr>
          <p:nvPr>
            <p:ph type="title"/>
          </p:nvPr>
        </p:nvSpPr>
        <p:spPr/>
        <p:txBody>
          <a:bodyPr/>
          <a:lstStyle/>
          <a:p>
            <a:endParaRPr lang="en-US" altLang="en-US"/>
          </a:p>
        </p:txBody>
      </p:sp>
      <p:sp>
        <p:nvSpPr>
          <p:cNvPr id="71683" name="Content Placeholder 2">
            <a:extLst>
              <a:ext uri="{FF2B5EF4-FFF2-40B4-BE49-F238E27FC236}">
                <a16:creationId xmlns:a16="http://schemas.microsoft.com/office/drawing/2014/main" id="{FCC40AC6-D0A7-4736-B7C8-3AFD27FD7624}"/>
              </a:ext>
            </a:extLst>
          </p:cNvPr>
          <p:cNvSpPr>
            <a:spLocks noGrp="1"/>
          </p:cNvSpPr>
          <p:nvPr>
            <p:ph idx="1"/>
          </p:nvPr>
        </p:nvSpPr>
        <p:spPr>
          <a:xfrm>
            <a:off x="762000" y="457200"/>
            <a:ext cx="7696200" cy="4572000"/>
          </a:xfrm>
        </p:spPr>
        <p:txBody>
          <a:bodyPr/>
          <a:lstStyle/>
          <a:p>
            <a:pPr algn="just"/>
            <a:r>
              <a:rPr lang="en-US" altLang="en-US" sz="2400" u="sng">
                <a:solidFill>
                  <a:srgbClr val="C00000"/>
                </a:solidFill>
                <a:latin typeface="Agency FB" panose="020B0503020202020204" pitchFamily="34" charset="0"/>
              </a:rPr>
              <a:t>Typical applications </a:t>
            </a:r>
            <a:r>
              <a:rPr lang="en-US" altLang="en-US" sz="2400">
                <a:latin typeface="Agency FB" panose="020B0503020202020204" pitchFamily="34" charset="0"/>
              </a:rPr>
              <a:t>include signal processing, windowing systems, incremental compilers, and process monitoring systems. The </a:t>
            </a:r>
            <a:r>
              <a:rPr lang="en-US" altLang="en-US" sz="2400">
                <a:solidFill>
                  <a:srgbClr val="FF33CC"/>
                </a:solidFill>
                <a:latin typeface="Agency FB" panose="020B0503020202020204" pitchFamily="34" charset="0"/>
              </a:rPr>
              <a:t>class, state, and interaction models </a:t>
            </a:r>
            <a:r>
              <a:rPr lang="en-US" altLang="en-US" sz="2400">
                <a:latin typeface="Agency FB" panose="020B0503020202020204" pitchFamily="34" charset="0"/>
              </a:rPr>
              <a:t>have </a:t>
            </a:r>
            <a:r>
              <a:rPr lang="en-US" altLang="en-US" sz="2400" u="sng">
                <a:solidFill>
                  <a:srgbClr val="FF33CC"/>
                </a:solidFill>
                <a:latin typeface="Agency FB" panose="020B0503020202020204" pitchFamily="34" charset="0"/>
              </a:rPr>
              <a:t>similar purposes </a:t>
            </a:r>
            <a:r>
              <a:rPr lang="en-US" altLang="en-US" sz="2400">
                <a:solidFill>
                  <a:srgbClr val="0000FF"/>
                </a:solidFill>
                <a:latin typeface="Agency FB" panose="020B0503020202020204" pitchFamily="34" charset="0"/>
              </a:rPr>
              <a:t>as with the batch transformation.</a:t>
            </a:r>
          </a:p>
          <a:p>
            <a:pPr algn="just"/>
            <a:r>
              <a:rPr lang="en-US" altLang="en-US" sz="2400">
                <a:latin typeface="Agency FB" panose="020B0503020202020204" pitchFamily="34" charset="0"/>
              </a:rPr>
              <a:t>One </a:t>
            </a:r>
            <a:r>
              <a:rPr lang="en-US" altLang="en-US" sz="2400" u="sng">
                <a:solidFill>
                  <a:srgbClr val="C00000"/>
                </a:solidFill>
                <a:latin typeface="Agency FB" panose="020B0503020202020204" pitchFamily="34" charset="0"/>
              </a:rPr>
              <a:t>way to implement </a:t>
            </a:r>
            <a:r>
              <a:rPr lang="en-US" altLang="en-US" sz="2400">
                <a:latin typeface="Agency FB" panose="020B0503020202020204" pitchFamily="34" charset="0"/>
              </a:rPr>
              <a:t>a continuous transformation is with a </a:t>
            </a:r>
            <a:r>
              <a:rPr lang="en-US" altLang="en-US" sz="2400" u="sng">
                <a:solidFill>
                  <a:srgbClr val="C00000"/>
                </a:solidFill>
                <a:latin typeface="Agency FB" panose="020B0503020202020204" pitchFamily="34" charset="0"/>
              </a:rPr>
              <a:t>pipeline of functions</a:t>
            </a:r>
            <a:r>
              <a:rPr lang="en-US" altLang="en-US" sz="2400">
                <a:latin typeface="Agency FB" panose="020B0503020202020204" pitchFamily="34" charset="0"/>
              </a:rPr>
              <a:t>. The pipeline </a:t>
            </a:r>
            <a:r>
              <a:rPr lang="en-US" altLang="en-US" sz="2400" i="1" u="sng">
                <a:solidFill>
                  <a:srgbClr val="0000FF"/>
                </a:solidFill>
                <a:latin typeface="Agency FB" panose="020B0503020202020204" pitchFamily="34" charset="0"/>
              </a:rPr>
              <a:t>propagates</a:t>
            </a:r>
            <a:r>
              <a:rPr lang="en-US" altLang="en-US" sz="2400">
                <a:latin typeface="Agency FB" panose="020B0503020202020204" pitchFamily="34" charset="0"/>
              </a:rPr>
              <a:t> the effect of each input change. Developers can define </a:t>
            </a:r>
            <a:r>
              <a:rPr lang="en-US" altLang="en-US" sz="2400" i="1" u="sng">
                <a:solidFill>
                  <a:srgbClr val="0000FF"/>
                </a:solidFill>
                <a:latin typeface="Agency FB" panose="020B0503020202020204" pitchFamily="34" charset="0"/>
              </a:rPr>
              <a:t>intermediate and redundant objects </a:t>
            </a:r>
            <a:r>
              <a:rPr lang="en-US" altLang="en-US" sz="2400">
                <a:latin typeface="Agency FB" panose="020B0503020202020204" pitchFamily="34" charset="0"/>
              </a:rPr>
              <a:t>to </a:t>
            </a:r>
            <a:r>
              <a:rPr lang="en-US" altLang="en-US" sz="2400" i="1">
                <a:solidFill>
                  <a:srgbClr val="FF33CC"/>
                </a:solidFill>
                <a:latin typeface="Agency FB" panose="020B0503020202020204" pitchFamily="34" charset="0"/>
              </a:rPr>
              <a:t>improve the performance of the pipeline</a:t>
            </a:r>
            <a:r>
              <a:rPr lang="en-US" altLang="en-US" sz="2400">
                <a:latin typeface="Agency FB" panose="020B0503020202020204" pitchFamily="34" charset="0"/>
              </a:rPr>
              <a:t>. Some high-performance systems, such as signal processing, need to </a:t>
            </a:r>
            <a:r>
              <a:rPr lang="en-US" altLang="en-US" sz="2400" i="1" u="sng">
                <a:solidFill>
                  <a:srgbClr val="0000FF"/>
                </a:solidFill>
                <a:latin typeface="Agency FB" panose="020B0503020202020204" pitchFamily="34" charset="0"/>
              </a:rPr>
              <a:t>synchronize values </a:t>
            </a:r>
            <a:r>
              <a:rPr lang="en-US" altLang="en-US" sz="2400">
                <a:latin typeface="Agency FB" panose="020B0503020202020204" pitchFamily="34" charset="0"/>
              </a:rPr>
              <a:t>within the pipeline. Such systems perform operations </a:t>
            </a:r>
            <a:r>
              <a:rPr lang="en-US" altLang="en-US" sz="2400" i="1" u="sng">
                <a:solidFill>
                  <a:srgbClr val="0000FF"/>
                </a:solidFill>
                <a:latin typeface="Agency FB" panose="020B0503020202020204" pitchFamily="34" charset="0"/>
              </a:rPr>
              <a:t>at well-defined times </a:t>
            </a:r>
            <a:r>
              <a:rPr lang="en-US" altLang="en-US" sz="2400">
                <a:latin typeface="Agency FB" panose="020B0503020202020204" pitchFamily="34" charset="0"/>
              </a:rPr>
              <a:t>and </a:t>
            </a:r>
            <a:r>
              <a:rPr lang="en-US" altLang="en-US" sz="2400" i="1" u="sng">
                <a:solidFill>
                  <a:srgbClr val="0000FF"/>
                </a:solidFill>
                <a:latin typeface="Agency FB" panose="020B0503020202020204" pitchFamily="34" charset="0"/>
              </a:rPr>
              <a:t>carefully balance the flow path</a:t>
            </a:r>
            <a:r>
              <a:rPr lang="en-US" altLang="en-US" sz="2400">
                <a:latin typeface="Agency FB" panose="020B0503020202020204" pitchFamily="34" charset="0"/>
              </a:rPr>
              <a:t> of operations so that values arrive at the right place at the right time without bottlenecks.</a:t>
            </a:r>
          </a:p>
          <a:p>
            <a:endParaRPr lang="en-US" altLang="en-US" sz="2400">
              <a:latin typeface="Agency FB" panose="020B0503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04C549D-B3B3-4B75-B4CE-BF0474829DC3}"/>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4B97935-8DBD-4750-9E8C-7355ACCC808F}"/>
              </a:ext>
            </a:extLst>
          </p:cNvPr>
          <p:cNvSpPr>
            <a:spLocks noGrp="1"/>
          </p:cNvSpPr>
          <p:nvPr>
            <p:ph idx="1"/>
          </p:nvPr>
        </p:nvSpPr>
        <p:spPr>
          <a:xfrm>
            <a:off x="762000" y="0"/>
            <a:ext cx="7696200" cy="4800600"/>
          </a:xfrm>
        </p:spPr>
        <p:txBody>
          <a:bodyPr/>
          <a:lstStyle/>
          <a:p>
            <a:pPr algn="just">
              <a:defRPr/>
            </a:pPr>
            <a:r>
              <a:rPr lang="en-US" sz="2000" dirty="0"/>
              <a:t>Figure below shows the example of a </a:t>
            </a:r>
            <a:r>
              <a:rPr lang="en-US" sz="2000" i="1" u="sng" dirty="0">
                <a:solidFill>
                  <a:srgbClr val="FF33CC"/>
                </a:solidFill>
              </a:rPr>
              <a:t>graphics application</a:t>
            </a:r>
            <a:r>
              <a:rPr lang="en-US" sz="2000" dirty="0"/>
              <a:t>. </a:t>
            </a:r>
          </a:p>
          <a:p>
            <a:pPr marL="0" indent="0" algn="just">
              <a:buFont typeface="Wingdings" panose="05000000000000000000" pitchFamily="2" charset="2"/>
              <a:buNone/>
              <a:defRPr/>
            </a:pPr>
            <a:r>
              <a:rPr lang="en-US" sz="2000" dirty="0"/>
              <a:t>The </a:t>
            </a:r>
            <a:r>
              <a:rPr lang="en-US" sz="2000" dirty="0">
                <a:solidFill>
                  <a:srgbClr val="FF33CC"/>
                </a:solidFill>
              </a:rPr>
              <a:t>application first </a:t>
            </a:r>
            <a:r>
              <a:rPr lang="en-US" sz="2000" b="1" dirty="0">
                <a:solidFill>
                  <a:srgbClr val="00B050"/>
                </a:solidFill>
              </a:rPr>
              <a:t>maps</a:t>
            </a:r>
            <a:r>
              <a:rPr lang="en-US" sz="2000" dirty="0">
                <a:solidFill>
                  <a:srgbClr val="FF33CC"/>
                </a:solidFill>
              </a:rPr>
              <a:t> </a:t>
            </a:r>
            <a:r>
              <a:rPr lang="en-US" sz="2000" dirty="0">
                <a:solidFill>
                  <a:srgbClr val="0000FF"/>
                </a:solidFill>
              </a:rPr>
              <a:t>geometric figures</a:t>
            </a:r>
            <a:r>
              <a:rPr lang="en-US" sz="2000" dirty="0"/>
              <a:t> in </a:t>
            </a:r>
            <a:r>
              <a:rPr lang="en-US" sz="2000" dirty="0">
                <a:solidFill>
                  <a:srgbClr val="002060"/>
                </a:solidFill>
              </a:rPr>
              <a:t>user-defined coordinates</a:t>
            </a:r>
            <a:r>
              <a:rPr lang="en-US" sz="2000" dirty="0"/>
              <a:t> to </a:t>
            </a:r>
            <a:r>
              <a:rPr lang="en-US" sz="2000" dirty="0">
                <a:solidFill>
                  <a:srgbClr val="7030A0"/>
                </a:solidFill>
              </a:rPr>
              <a:t>window coordinates</a:t>
            </a:r>
            <a:r>
              <a:rPr lang="en-US" sz="2000" dirty="0"/>
              <a:t>. Then it </a:t>
            </a:r>
            <a:r>
              <a:rPr lang="en-US" sz="2000" b="1" dirty="0">
                <a:solidFill>
                  <a:srgbClr val="00B050"/>
                </a:solidFill>
              </a:rPr>
              <a:t>clips</a:t>
            </a:r>
            <a:r>
              <a:rPr lang="en-US" sz="2000" dirty="0"/>
              <a:t> the figures to fit the window bounds. Finally it </a:t>
            </a:r>
            <a:r>
              <a:rPr lang="en-US" sz="2000" b="1" dirty="0">
                <a:solidFill>
                  <a:srgbClr val="00B050"/>
                </a:solidFill>
              </a:rPr>
              <a:t>offsets</a:t>
            </a:r>
            <a:r>
              <a:rPr lang="en-US" sz="2000" dirty="0"/>
              <a:t> each figure by its window position to yield its screen position.</a:t>
            </a:r>
          </a:p>
          <a:p>
            <a:pPr>
              <a:buFont typeface="Wingdings" panose="05000000000000000000" pitchFamily="2" charset="2"/>
              <a:buNone/>
              <a:defRPr/>
            </a:pPr>
            <a:endParaRPr lang="en-US" dirty="0"/>
          </a:p>
        </p:txBody>
      </p:sp>
      <p:pic>
        <p:nvPicPr>
          <p:cNvPr id="72708" name="Picture 3">
            <a:extLst>
              <a:ext uri="{FF2B5EF4-FFF2-40B4-BE49-F238E27FC236}">
                <a16:creationId xmlns:a16="http://schemas.microsoft.com/office/drawing/2014/main" id="{98E4CE0F-DD39-4658-8F26-FB09C3FA9D39}"/>
              </a:ext>
            </a:extLst>
          </p:cNvPr>
          <p:cNvPicPr>
            <a:picLocks noChangeAspect="1" noChangeArrowheads="1"/>
          </p:cNvPicPr>
          <p:nvPr/>
        </p:nvPicPr>
        <p:blipFill>
          <a:blip r:embed="rId3">
            <a:lum bright="-16000" contrast="52000"/>
            <a:extLst>
              <a:ext uri="{28A0092B-C50C-407E-A947-70E740481C1C}">
                <a14:useLocalDpi xmlns:a14="http://schemas.microsoft.com/office/drawing/2010/main" val="0"/>
              </a:ext>
            </a:extLst>
          </a:blip>
          <a:srcRect/>
          <a:stretch>
            <a:fillRect/>
          </a:stretch>
        </p:blipFill>
        <p:spPr bwMode="auto">
          <a:xfrm>
            <a:off x="685800" y="1981200"/>
            <a:ext cx="7010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CF296FB-E12E-4AA5-B2FC-B23DB50C1711}"/>
              </a:ext>
            </a:extLst>
          </p:cNvPr>
          <p:cNvSpPr>
            <a:spLocks noGrp="1"/>
          </p:cNvSpPr>
          <p:nvPr>
            <p:ph type="title"/>
          </p:nvPr>
        </p:nvSpPr>
        <p:spPr>
          <a:xfrm>
            <a:off x="762000" y="0"/>
            <a:ext cx="7696200" cy="914400"/>
          </a:xfrm>
        </p:spPr>
        <p:txBody>
          <a:bodyPr/>
          <a:lstStyle/>
          <a:p>
            <a:r>
              <a:rPr lang="en-US" altLang="en-US" sz="2400" u="sng"/>
              <a:t>The steps in designing a pipeline for a continuous transformation are as follows.</a:t>
            </a:r>
          </a:p>
        </p:txBody>
      </p:sp>
      <p:sp>
        <p:nvSpPr>
          <p:cNvPr id="73731" name="Content Placeholder 2">
            <a:extLst>
              <a:ext uri="{FF2B5EF4-FFF2-40B4-BE49-F238E27FC236}">
                <a16:creationId xmlns:a16="http://schemas.microsoft.com/office/drawing/2014/main" id="{68982BE7-D7A6-492C-B1A3-41DA4476E2C1}"/>
              </a:ext>
            </a:extLst>
          </p:cNvPr>
          <p:cNvSpPr>
            <a:spLocks noGrp="1"/>
          </p:cNvSpPr>
          <p:nvPr>
            <p:ph idx="1"/>
          </p:nvPr>
        </p:nvSpPr>
        <p:spPr>
          <a:xfrm>
            <a:off x="762000" y="990600"/>
            <a:ext cx="7696200" cy="4038600"/>
          </a:xfrm>
        </p:spPr>
        <p:txBody>
          <a:bodyPr/>
          <a:lstStyle/>
          <a:p>
            <a:pPr algn="just"/>
            <a:r>
              <a:rPr lang="en-US" altLang="en-US" sz="2400">
                <a:solidFill>
                  <a:srgbClr val="C00000"/>
                </a:solidFill>
                <a:latin typeface="Andalus" pitchFamily="2" charset="0"/>
                <a:cs typeface="Andalus" pitchFamily="2" charset="0"/>
              </a:rPr>
              <a:t>Break</a:t>
            </a:r>
            <a:r>
              <a:rPr lang="en-US" altLang="en-US" sz="2400">
                <a:latin typeface="Andalus" pitchFamily="2" charset="0"/>
                <a:cs typeface="Andalus" pitchFamily="2" charset="0"/>
              </a:rPr>
              <a:t> the </a:t>
            </a:r>
            <a:r>
              <a:rPr lang="en-US" altLang="en-US" sz="2400">
                <a:solidFill>
                  <a:srgbClr val="FF33CC"/>
                </a:solidFill>
                <a:latin typeface="Andalus" pitchFamily="2" charset="0"/>
                <a:cs typeface="Andalus" pitchFamily="2" charset="0"/>
              </a:rPr>
              <a:t>overall transformation </a:t>
            </a:r>
            <a:r>
              <a:rPr lang="en-US" altLang="en-US" sz="2400">
                <a:latin typeface="Andalus" pitchFamily="2" charset="0"/>
                <a:cs typeface="Andalus" pitchFamily="2" charset="0"/>
              </a:rPr>
              <a:t>into </a:t>
            </a:r>
            <a:r>
              <a:rPr lang="en-US" altLang="en-US" sz="2400" u="sng">
                <a:solidFill>
                  <a:srgbClr val="0000FF"/>
                </a:solidFill>
                <a:latin typeface="Andalus" pitchFamily="2" charset="0"/>
                <a:cs typeface="Andalus" pitchFamily="2" charset="0"/>
              </a:rPr>
              <a:t>stages</a:t>
            </a:r>
            <a:r>
              <a:rPr lang="en-US" altLang="en-US" sz="2400">
                <a:solidFill>
                  <a:srgbClr val="0000FF"/>
                </a:solidFill>
                <a:latin typeface="Andalus" pitchFamily="2" charset="0"/>
                <a:cs typeface="Andalus" pitchFamily="2" charset="0"/>
              </a:rPr>
              <a:t>,</a:t>
            </a:r>
            <a:r>
              <a:rPr lang="en-US" altLang="en-US" sz="2400">
                <a:latin typeface="Andalus" pitchFamily="2" charset="0"/>
                <a:cs typeface="Andalus" pitchFamily="2" charset="0"/>
              </a:rPr>
              <a:t> with each stage performing </a:t>
            </a:r>
            <a:r>
              <a:rPr lang="en-US" altLang="en-US" sz="2400" u="sng">
                <a:solidFill>
                  <a:srgbClr val="0000FF"/>
                </a:solidFill>
                <a:latin typeface="Andalus" pitchFamily="2" charset="0"/>
                <a:cs typeface="Andalus" pitchFamily="2" charset="0"/>
              </a:rPr>
              <a:t>one part of the transformation</a:t>
            </a:r>
            <a:r>
              <a:rPr lang="en-US" altLang="en-US" sz="2400">
                <a:latin typeface="Andalus" pitchFamily="2" charset="0"/>
                <a:cs typeface="Andalus" pitchFamily="2" charset="0"/>
              </a:rPr>
              <a:t>.</a:t>
            </a:r>
          </a:p>
          <a:p>
            <a:pPr algn="just"/>
            <a:r>
              <a:rPr lang="en-US" altLang="en-US" sz="2400">
                <a:solidFill>
                  <a:srgbClr val="C00000"/>
                </a:solidFill>
                <a:latin typeface="Andalus" pitchFamily="2" charset="0"/>
                <a:cs typeface="Andalus" pitchFamily="2" charset="0"/>
              </a:rPr>
              <a:t>Define input, output, and intermediate models </a:t>
            </a:r>
            <a:r>
              <a:rPr lang="en-US" altLang="en-US" sz="2400">
                <a:latin typeface="Andalus" pitchFamily="2" charset="0"/>
                <a:cs typeface="Andalus" pitchFamily="2" charset="0"/>
              </a:rPr>
              <a:t>between each pair of successive stages, as for the </a:t>
            </a:r>
            <a:r>
              <a:rPr lang="en-US" altLang="en-US" sz="2400" u="sng">
                <a:solidFill>
                  <a:srgbClr val="C00000"/>
                </a:solidFill>
                <a:latin typeface="Andalus" pitchFamily="2" charset="0"/>
                <a:cs typeface="Andalus" pitchFamily="2" charset="0"/>
              </a:rPr>
              <a:t>batch transformation.</a:t>
            </a:r>
          </a:p>
          <a:p>
            <a:pPr algn="just"/>
            <a:r>
              <a:rPr lang="en-US" altLang="en-US" sz="2400">
                <a:solidFill>
                  <a:srgbClr val="C00000"/>
                </a:solidFill>
                <a:latin typeface="Andalus" pitchFamily="2" charset="0"/>
                <a:cs typeface="Andalus" pitchFamily="2" charset="0"/>
              </a:rPr>
              <a:t>Differentiate</a:t>
            </a:r>
            <a:r>
              <a:rPr lang="en-US" altLang="en-US" sz="2400">
                <a:latin typeface="Andalus" pitchFamily="2" charset="0"/>
                <a:cs typeface="Andalus" pitchFamily="2" charset="0"/>
              </a:rPr>
              <a:t> each operation to obtain </a:t>
            </a:r>
            <a:r>
              <a:rPr lang="en-US" altLang="en-US" sz="2400" u="sng">
                <a:solidFill>
                  <a:srgbClr val="0000FF"/>
                </a:solidFill>
                <a:latin typeface="Andalus" pitchFamily="2" charset="0"/>
                <a:cs typeface="Andalus" pitchFamily="2" charset="0"/>
              </a:rPr>
              <a:t>incremental changes to each stage</a:t>
            </a:r>
            <a:r>
              <a:rPr lang="en-US" altLang="en-US" sz="2400">
                <a:latin typeface="Andalus" pitchFamily="2" charset="0"/>
                <a:cs typeface="Andalus" pitchFamily="2" charset="0"/>
              </a:rPr>
              <a:t>. That is, </a:t>
            </a:r>
            <a:r>
              <a:rPr lang="en-US" altLang="en-US" sz="2400" u="sng">
                <a:solidFill>
                  <a:srgbClr val="0000FF"/>
                </a:solidFill>
                <a:latin typeface="Andalus" pitchFamily="2" charset="0"/>
                <a:cs typeface="Andalus" pitchFamily="2" charset="0"/>
              </a:rPr>
              <a:t>propagate</a:t>
            </a:r>
            <a:r>
              <a:rPr lang="en-US" altLang="en-US" sz="2400">
                <a:latin typeface="Andalus" pitchFamily="2" charset="0"/>
                <a:cs typeface="Andalus" pitchFamily="2" charset="0"/>
              </a:rPr>
              <a:t> the incremental effects of each change to an input through the </a:t>
            </a:r>
            <a:r>
              <a:rPr lang="en-US" altLang="en-US" sz="2400" u="sng">
                <a:solidFill>
                  <a:srgbClr val="FF33CC"/>
                </a:solidFill>
                <a:latin typeface="Andalus" pitchFamily="2" charset="0"/>
                <a:cs typeface="Andalus" pitchFamily="2" charset="0"/>
              </a:rPr>
              <a:t>pipeline</a:t>
            </a:r>
            <a:r>
              <a:rPr lang="en-US" altLang="en-US" sz="2400">
                <a:latin typeface="Andalus" pitchFamily="2" charset="0"/>
                <a:cs typeface="Andalus" pitchFamily="2" charset="0"/>
              </a:rPr>
              <a:t> as a series of </a:t>
            </a:r>
            <a:r>
              <a:rPr lang="en-US" altLang="en-US" sz="2400" u="sng">
                <a:solidFill>
                  <a:srgbClr val="FF33CC"/>
                </a:solidFill>
                <a:latin typeface="Andalus" pitchFamily="2" charset="0"/>
                <a:cs typeface="Andalus" pitchFamily="2" charset="0"/>
              </a:rPr>
              <a:t>incremental updates</a:t>
            </a:r>
            <a:r>
              <a:rPr lang="en-US" altLang="en-US" sz="2400">
                <a:latin typeface="Andalus" pitchFamily="2" charset="0"/>
                <a:cs typeface="Andalus" pitchFamily="2" charset="0"/>
              </a:rPr>
              <a:t>.</a:t>
            </a:r>
          </a:p>
          <a:p>
            <a:pPr algn="just"/>
            <a:r>
              <a:rPr lang="en-US" altLang="en-US" sz="2400">
                <a:solidFill>
                  <a:srgbClr val="C00000"/>
                </a:solidFill>
                <a:latin typeface="Andalus" pitchFamily="2" charset="0"/>
                <a:cs typeface="Andalus" pitchFamily="2" charset="0"/>
              </a:rPr>
              <a:t>Add</a:t>
            </a:r>
            <a:r>
              <a:rPr lang="en-US" altLang="en-US" sz="2400">
                <a:latin typeface="Andalus" pitchFamily="2" charset="0"/>
                <a:cs typeface="Andalus" pitchFamily="2" charset="0"/>
              </a:rPr>
              <a:t> </a:t>
            </a:r>
            <a:r>
              <a:rPr lang="en-US" altLang="en-US" sz="2400" u="sng">
                <a:solidFill>
                  <a:srgbClr val="FF33CC"/>
                </a:solidFill>
                <a:latin typeface="Andalus" pitchFamily="2" charset="0"/>
                <a:cs typeface="Andalus" pitchFamily="2" charset="0"/>
              </a:rPr>
              <a:t>additional intermediate objects </a:t>
            </a:r>
            <a:r>
              <a:rPr lang="en-US" altLang="en-US" sz="2400" u="sng">
                <a:solidFill>
                  <a:srgbClr val="0000FF"/>
                </a:solidFill>
                <a:latin typeface="Andalus" pitchFamily="2" charset="0"/>
                <a:cs typeface="Andalus" pitchFamily="2" charset="0"/>
              </a:rPr>
              <a:t>for optimization</a:t>
            </a:r>
            <a:r>
              <a:rPr lang="en-US" altLang="en-US" sz="2400">
                <a:latin typeface="Andalus" pitchFamily="2" charset="0"/>
                <a:cs typeface="Andalus" pitchFamily="2" charset="0"/>
              </a:rPr>
              <a:t>.</a:t>
            </a:r>
          </a:p>
          <a:p>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4D5702F7-E488-4EA3-AECE-4C30902CA8AE}"/>
              </a:ext>
            </a:extLst>
          </p:cNvPr>
          <p:cNvSpPr>
            <a:spLocks noGrp="1"/>
          </p:cNvSpPr>
          <p:nvPr>
            <p:ph type="title"/>
          </p:nvPr>
        </p:nvSpPr>
        <p:spPr>
          <a:xfrm>
            <a:off x="762000" y="0"/>
            <a:ext cx="7696200" cy="609600"/>
          </a:xfrm>
        </p:spPr>
        <p:txBody>
          <a:bodyPr/>
          <a:lstStyle/>
          <a:p>
            <a:r>
              <a:rPr lang="en-US" altLang="en-US" sz="2400" b="1">
                <a:solidFill>
                  <a:srgbClr val="FF33CC"/>
                </a:solidFill>
                <a:latin typeface="Bradley Hand ITC" panose="03070402050302030203" pitchFamily="66" charset="0"/>
              </a:rPr>
              <a:t>Interactive Interface</a:t>
            </a:r>
            <a:endParaRPr lang="en-US" altLang="en-US"/>
          </a:p>
        </p:txBody>
      </p:sp>
      <p:sp>
        <p:nvSpPr>
          <p:cNvPr id="74755" name="Content Placeholder 2">
            <a:extLst>
              <a:ext uri="{FF2B5EF4-FFF2-40B4-BE49-F238E27FC236}">
                <a16:creationId xmlns:a16="http://schemas.microsoft.com/office/drawing/2014/main" id="{CBF63ABA-3D91-445D-BA8F-09C257D1AF70}"/>
              </a:ext>
            </a:extLst>
          </p:cNvPr>
          <p:cNvSpPr>
            <a:spLocks noGrp="1"/>
          </p:cNvSpPr>
          <p:nvPr>
            <p:ph idx="1"/>
          </p:nvPr>
        </p:nvSpPr>
        <p:spPr>
          <a:xfrm>
            <a:off x="762000" y="762000"/>
            <a:ext cx="7696200" cy="4038600"/>
          </a:xfrm>
        </p:spPr>
        <p:txBody>
          <a:bodyPr/>
          <a:lstStyle/>
          <a:p>
            <a:pPr algn="just"/>
            <a:r>
              <a:rPr lang="en-US" altLang="en-US" sz="2400">
                <a:latin typeface="Agency FB" panose="020B0503020202020204" pitchFamily="34" charset="0"/>
              </a:rPr>
              <a:t>An </a:t>
            </a:r>
            <a:r>
              <a:rPr lang="en-US" altLang="en-US" sz="2400" i="1">
                <a:latin typeface="Agency FB" panose="020B0503020202020204" pitchFamily="34" charset="0"/>
              </a:rPr>
              <a:t>interactive interface </a:t>
            </a:r>
            <a:r>
              <a:rPr lang="en-US" altLang="en-US" sz="2400">
                <a:latin typeface="Agency FB" panose="020B0503020202020204" pitchFamily="34" charset="0"/>
              </a:rPr>
              <a:t>is a system that is </a:t>
            </a:r>
            <a:r>
              <a:rPr lang="en-US" altLang="en-US" sz="2400" b="1" u="sng">
                <a:solidFill>
                  <a:srgbClr val="FF33CC"/>
                </a:solidFill>
                <a:latin typeface="Agency FB" panose="020B0503020202020204" pitchFamily="34" charset="0"/>
              </a:rPr>
              <a:t>dominated by interactions between the system and external agents</a:t>
            </a:r>
            <a:r>
              <a:rPr lang="en-US" altLang="en-US" sz="2400">
                <a:latin typeface="Agency FB" panose="020B0503020202020204" pitchFamily="34" charset="0"/>
              </a:rPr>
              <a:t>, such as humans or devices. The external agents are independent of the system, so the system cannot control the agents, although it may solicit responses from them. An interactive interface usually includes only </a:t>
            </a:r>
            <a:r>
              <a:rPr lang="en-US" altLang="en-US" sz="2400" b="1" u="sng">
                <a:solidFill>
                  <a:srgbClr val="FF33CC"/>
                </a:solidFill>
                <a:latin typeface="Agency FB" panose="020B0503020202020204" pitchFamily="34" charset="0"/>
              </a:rPr>
              <a:t>part of an entire application</a:t>
            </a:r>
            <a:r>
              <a:rPr lang="en-US" altLang="en-US" sz="2400">
                <a:latin typeface="Agency FB" panose="020B0503020202020204" pitchFamily="34" charset="0"/>
              </a:rPr>
              <a:t>, one that can often be handled independently from computations. </a:t>
            </a:r>
          </a:p>
          <a:p>
            <a:pPr algn="just"/>
            <a:r>
              <a:rPr lang="en-US" altLang="en-US" sz="2400">
                <a:latin typeface="Agency FB" panose="020B0503020202020204" pitchFamily="34" charset="0"/>
              </a:rPr>
              <a:t>E.g. a forms-based query interface, a workstation windowing system, and the control panel for a simulation.</a:t>
            </a:r>
          </a:p>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461A938-2409-4364-8C1E-DC82EB90E644}"/>
              </a:ext>
            </a:extLst>
          </p:cNvPr>
          <p:cNvSpPr>
            <a:spLocks noGrp="1"/>
          </p:cNvSpPr>
          <p:nvPr>
            <p:ph type="title"/>
          </p:nvPr>
        </p:nvSpPr>
        <p:spPr/>
        <p:txBody>
          <a:bodyPr/>
          <a:lstStyle/>
          <a:p>
            <a:endParaRPr lang="en-US" altLang="en-US"/>
          </a:p>
        </p:txBody>
      </p:sp>
      <p:sp>
        <p:nvSpPr>
          <p:cNvPr id="75779" name="Content Placeholder 2">
            <a:extLst>
              <a:ext uri="{FF2B5EF4-FFF2-40B4-BE49-F238E27FC236}">
                <a16:creationId xmlns:a16="http://schemas.microsoft.com/office/drawing/2014/main" id="{725BC379-BA95-4205-A0A2-EA757FF976E7}"/>
              </a:ext>
            </a:extLst>
          </p:cNvPr>
          <p:cNvSpPr>
            <a:spLocks noGrp="1"/>
          </p:cNvSpPr>
          <p:nvPr>
            <p:ph idx="1"/>
          </p:nvPr>
        </p:nvSpPr>
        <p:spPr>
          <a:xfrm>
            <a:off x="762000" y="1143000"/>
            <a:ext cx="7696200" cy="4038600"/>
          </a:xfrm>
        </p:spPr>
        <p:txBody>
          <a:bodyPr/>
          <a:lstStyle/>
          <a:p>
            <a:pPr algn="just"/>
            <a:r>
              <a:rPr lang="en-US" altLang="en-US" sz="2400">
                <a:latin typeface="Agency FB" panose="020B0503020202020204" pitchFamily="34" charset="0"/>
              </a:rPr>
              <a:t>The </a:t>
            </a:r>
            <a:r>
              <a:rPr lang="en-US" altLang="en-US" sz="2400" b="1">
                <a:solidFill>
                  <a:srgbClr val="FF33CC"/>
                </a:solidFill>
                <a:latin typeface="Agency FB" panose="020B0503020202020204" pitchFamily="34" charset="0"/>
              </a:rPr>
              <a:t>major concerns </a:t>
            </a:r>
            <a:r>
              <a:rPr lang="en-US" altLang="en-US" sz="2400">
                <a:latin typeface="Agency FB" panose="020B0503020202020204" pitchFamily="34" charset="0"/>
              </a:rPr>
              <a:t>of an interactive interface are the </a:t>
            </a:r>
            <a:r>
              <a:rPr lang="en-US" altLang="en-US" sz="2400" b="1">
                <a:solidFill>
                  <a:srgbClr val="7030A0"/>
                </a:solidFill>
                <a:latin typeface="Agency FB" panose="020B0503020202020204" pitchFamily="34" charset="0"/>
              </a:rPr>
              <a:t>communications protocol between the system and the external agents, the syntax of possible interactions, the presentation of output (the appearance on the screen, for instance), the flow of control within the system, performance, and error handling. </a:t>
            </a:r>
          </a:p>
          <a:p>
            <a:pPr algn="just"/>
            <a:r>
              <a:rPr lang="en-US" altLang="en-US" sz="2400">
                <a:latin typeface="Agency FB" panose="020B0503020202020204" pitchFamily="34" charset="0"/>
              </a:rPr>
              <a:t>Interactive interfaces are </a:t>
            </a:r>
            <a:r>
              <a:rPr lang="en-US" altLang="en-US" sz="2400" b="1">
                <a:solidFill>
                  <a:srgbClr val="FF0000"/>
                </a:solidFill>
                <a:latin typeface="Agency FB" panose="020B0503020202020204" pitchFamily="34" charset="0"/>
              </a:rPr>
              <a:t>dominated by the </a:t>
            </a:r>
            <a:r>
              <a:rPr lang="en-US" altLang="en-US" sz="2400" b="1" u="sng">
                <a:solidFill>
                  <a:srgbClr val="FF0000"/>
                </a:solidFill>
                <a:latin typeface="Agency FB" panose="020B0503020202020204" pitchFamily="34" charset="0"/>
              </a:rPr>
              <a:t>state model</a:t>
            </a:r>
            <a:r>
              <a:rPr lang="en-US" altLang="en-US" sz="2400">
                <a:latin typeface="Agency FB" panose="020B0503020202020204" pitchFamily="34" charset="0"/>
              </a:rPr>
              <a:t>. The class model represents interaction elements, such as input and output tokens and presentation formats. The </a:t>
            </a:r>
            <a:r>
              <a:rPr lang="en-US" altLang="en-US" sz="2400" b="1" u="sng">
                <a:solidFill>
                  <a:srgbClr val="FF0000"/>
                </a:solidFill>
                <a:latin typeface="Agency FB" panose="020B0503020202020204" pitchFamily="34" charset="0"/>
              </a:rPr>
              <a:t>interaction model </a:t>
            </a:r>
            <a:r>
              <a:rPr lang="en-US" altLang="en-US" sz="2400">
                <a:latin typeface="Agency FB" panose="020B0503020202020204" pitchFamily="34" charset="0"/>
              </a:rPr>
              <a:t>shows how the state diagrams interact.</a:t>
            </a:r>
          </a:p>
          <a:p>
            <a:pPr algn="just"/>
            <a:endParaRPr lang="en-US" altLang="en-US" sz="2400">
              <a:latin typeface="Agency FB" panose="020B0503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2D5AF0D-84F2-47B6-93AE-319808AB2742}"/>
              </a:ext>
            </a:extLst>
          </p:cNvPr>
          <p:cNvSpPr>
            <a:spLocks noGrp="1"/>
          </p:cNvSpPr>
          <p:nvPr>
            <p:ph type="title"/>
          </p:nvPr>
        </p:nvSpPr>
        <p:spPr>
          <a:xfrm>
            <a:off x="762000" y="0"/>
            <a:ext cx="7696200" cy="990600"/>
          </a:xfrm>
        </p:spPr>
        <p:txBody>
          <a:bodyPr/>
          <a:lstStyle/>
          <a:p>
            <a:r>
              <a:rPr lang="en-US" altLang="en-US" sz="2400" u="sng"/>
              <a:t>The steps in designing an interactive interface are as follows.</a:t>
            </a:r>
          </a:p>
        </p:txBody>
      </p:sp>
      <p:sp>
        <p:nvSpPr>
          <p:cNvPr id="76803" name="Content Placeholder 2">
            <a:extLst>
              <a:ext uri="{FF2B5EF4-FFF2-40B4-BE49-F238E27FC236}">
                <a16:creationId xmlns:a16="http://schemas.microsoft.com/office/drawing/2014/main" id="{06959596-56E9-4B90-90F2-F966E0259FBE}"/>
              </a:ext>
            </a:extLst>
          </p:cNvPr>
          <p:cNvSpPr>
            <a:spLocks noGrp="1"/>
          </p:cNvSpPr>
          <p:nvPr>
            <p:ph idx="1"/>
          </p:nvPr>
        </p:nvSpPr>
        <p:spPr>
          <a:xfrm>
            <a:off x="762000" y="990600"/>
            <a:ext cx="7696200" cy="5029200"/>
          </a:xfrm>
        </p:spPr>
        <p:txBody>
          <a:bodyPr/>
          <a:lstStyle/>
          <a:p>
            <a:pPr algn="just"/>
            <a:r>
              <a:rPr lang="en-US" altLang="en-US" sz="2400" b="1" u="sng">
                <a:solidFill>
                  <a:srgbClr val="C00000"/>
                </a:solidFill>
                <a:latin typeface="Andalus" pitchFamily="2" charset="0"/>
                <a:cs typeface="Andalus" pitchFamily="2" charset="0"/>
              </a:rPr>
              <a:t>Isolate </a:t>
            </a:r>
            <a:r>
              <a:rPr lang="en-US" altLang="en-US" sz="2400">
                <a:solidFill>
                  <a:srgbClr val="0000FF"/>
                </a:solidFill>
                <a:latin typeface="Andalus" pitchFamily="2" charset="0"/>
                <a:cs typeface="Andalus" pitchFamily="2" charset="0"/>
              </a:rPr>
              <a:t>interface classes </a:t>
            </a:r>
            <a:r>
              <a:rPr lang="en-US" altLang="en-US" sz="2400">
                <a:latin typeface="Andalus" pitchFamily="2" charset="0"/>
                <a:cs typeface="Andalus" pitchFamily="2" charset="0"/>
              </a:rPr>
              <a:t>from the </a:t>
            </a:r>
            <a:r>
              <a:rPr lang="en-US" altLang="en-US" sz="2400">
                <a:solidFill>
                  <a:srgbClr val="0000FF"/>
                </a:solidFill>
                <a:latin typeface="Andalus" pitchFamily="2" charset="0"/>
                <a:cs typeface="Andalus" pitchFamily="2" charset="0"/>
              </a:rPr>
              <a:t>application classes</a:t>
            </a:r>
            <a:r>
              <a:rPr lang="en-US" altLang="en-US" sz="2400">
                <a:latin typeface="Andalus" pitchFamily="2" charset="0"/>
                <a:cs typeface="Andalus" pitchFamily="2" charset="0"/>
              </a:rPr>
              <a:t>.</a:t>
            </a:r>
          </a:p>
          <a:p>
            <a:pPr algn="just"/>
            <a:r>
              <a:rPr lang="en-US" altLang="en-US" sz="2400" b="1" u="sng">
                <a:solidFill>
                  <a:srgbClr val="C00000"/>
                </a:solidFill>
                <a:latin typeface="Andalus" pitchFamily="2" charset="0"/>
                <a:cs typeface="Andalus" pitchFamily="2" charset="0"/>
              </a:rPr>
              <a:t>Use predefined classes </a:t>
            </a:r>
            <a:r>
              <a:rPr lang="en-US" altLang="en-US" sz="2400">
                <a:latin typeface="Andalus" pitchFamily="2" charset="0"/>
                <a:cs typeface="Andalus" pitchFamily="2" charset="0"/>
              </a:rPr>
              <a:t>to interact with external agents, if possible. E.g. windowing systems have extensive collections of predefined windows, menus, buttons, forms, and other kinds of classes ready to be adapted to applications. </a:t>
            </a:r>
          </a:p>
          <a:p>
            <a:pPr algn="just"/>
            <a:r>
              <a:rPr lang="en-US" altLang="en-US" sz="2400" b="1" u="sng">
                <a:solidFill>
                  <a:srgbClr val="C00000"/>
                </a:solidFill>
                <a:latin typeface="Andalus" pitchFamily="2" charset="0"/>
                <a:cs typeface="Andalus" pitchFamily="2" charset="0"/>
              </a:rPr>
              <a:t>Use the state model </a:t>
            </a:r>
            <a:r>
              <a:rPr lang="en-US" altLang="en-US" sz="2400">
                <a:latin typeface="Andalus" pitchFamily="2" charset="0"/>
                <a:cs typeface="Andalus" pitchFamily="2" charset="0"/>
              </a:rPr>
              <a:t>as the structure of the program. Interactive interfaces are best implemented using </a:t>
            </a:r>
            <a:r>
              <a:rPr lang="en-US" altLang="en-US" sz="2400">
                <a:solidFill>
                  <a:srgbClr val="0000FF"/>
                </a:solidFill>
                <a:latin typeface="Andalus" pitchFamily="2" charset="0"/>
                <a:cs typeface="Andalus" pitchFamily="2" charset="0"/>
              </a:rPr>
              <a:t>concurrent control (multitasking) or event-driven control (interrupts or call-backs).</a:t>
            </a:r>
            <a:r>
              <a:rPr lang="en-US" altLang="en-US" sz="2400">
                <a:latin typeface="Andalus" pitchFamily="2" charset="0"/>
                <a:cs typeface="Andalus" pitchFamily="2" charset="0"/>
              </a:rPr>
              <a:t> </a:t>
            </a:r>
            <a:r>
              <a:rPr lang="en-US" altLang="en-US" sz="2400">
                <a:solidFill>
                  <a:srgbClr val="FF33CC"/>
                </a:solidFill>
                <a:latin typeface="Andalus" pitchFamily="2" charset="0"/>
                <a:cs typeface="Andalus" pitchFamily="2" charset="0"/>
              </a:rPr>
              <a:t>Procedure-driven control (writing output and then waiting for input in-line) is awkward for anything but rigid control sequences.	</a:t>
            </a:r>
            <a:r>
              <a:rPr lang="en-US" altLang="en-US" sz="2400">
                <a:latin typeface="Andalus" pitchFamily="2" charset="0"/>
                <a:cs typeface="Andalus" pitchFamily="2" charset="0"/>
              </a:rPr>
              <a:t>			[Contd…]</a:t>
            </a:r>
          </a:p>
          <a:p>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56325415-3B54-4683-8A7A-61CFF10B0840}"/>
              </a:ext>
            </a:extLst>
          </p:cNvPr>
          <p:cNvSpPr>
            <a:spLocks noGrp="1"/>
          </p:cNvSpPr>
          <p:nvPr>
            <p:ph type="title"/>
          </p:nvPr>
        </p:nvSpPr>
        <p:spPr/>
        <p:txBody>
          <a:bodyPr/>
          <a:lstStyle/>
          <a:p>
            <a:endParaRPr lang="en-US" altLang="en-US"/>
          </a:p>
        </p:txBody>
      </p:sp>
      <p:sp>
        <p:nvSpPr>
          <p:cNvPr id="77827" name="Content Placeholder 2">
            <a:extLst>
              <a:ext uri="{FF2B5EF4-FFF2-40B4-BE49-F238E27FC236}">
                <a16:creationId xmlns:a16="http://schemas.microsoft.com/office/drawing/2014/main" id="{74A32B4B-DEEE-4D18-AABE-91D7142B734B}"/>
              </a:ext>
            </a:extLst>
          </p:cNvPr>
          <p:cNvSpPr>
            <a:spLocks noGrp="1"/>
          </p:cNvSpPr>
          <p:nvPr>
            <p:ph idx="1"/>
          </p:nvPr>
        </p:nvSpPr>
        <p:spPr>
          <a:xfrm>
            <a:off x="762000" y="533400"/>
            <a:ext cx="7696200" cy="4038600"/>
          </a:xfrm>
        </p:spPr>
        <p:txBody>
          <a:bodyPr/>
          <a:lstStyle/>
          <a:p>
            <a:pPr algn="just"/>
            <a:r>
              <a:rPr lang="en-US" altLang="en-US" sz="2400" b="1" u="sng">
                <a:solidFill>
                  <a:srgbClr val="C00000"/>
                </a:solidFill>
                <a:latin typeface="Andalus" pitchFamily="2" charset="0"/>
                <a:cs typeface="Andalus" pitchFamily="2" charset="0"/>
              </a:rPr>
              <a:t>Isolate</a:t>
            </a:r>
            <a:r>
              <a:rPr lang="en-US" altLang="en-US" sz="2400">
                <a:latin typeface="Andalus" pitchFamily="2" charset="0"/>
                <a:cs typeface="Andalus" pitchFamily="2" charset="0"/>
              </a:rPr>
              <a:t> </a:t>
            </a:r>
            <a:r>
              <a:rPr lang="en-US" altLang="en-US" sz="2400">
                <a:solidFill>
                  <a:srgbClr val="0070C0"/>
                </a:solidFill>
                <a:latin typeface="Andalus" pitchFamily="2" charset="0"/>
                <a:cs typeface="Andalus" pitchFamily="2" charset="0"/>
              </a:rPr>
              <a:t>physical events </a:t>
            </a:r>
            <a:r>
              <a:rPr lang="en-US" altLang="en-US" sz="2400">
                <a:latin typeface="Andalus" pitchFamily="2" charset="0"/>
                <a:cs typeface="Andalus" pitchFamily="2" charset="0"/>
              </a:rPr>
              <a:t>from </a:t>
            </a:r>
            <a:r>
              <a:rPr lang="en-US" altLang="en-US" sz="2400" i="1">
                <a:solidFill>
                  <a:srgbClr val="0070C0"/>
                </a:solidFill>
                <a:latin typeface="Andalus" pitchFamily="2" charset="0"/>
                <a:cs typeface="Andalus" pitchFamily="2" charset="0"/>
              </a:rPr>
              <a:t>logical events</a:t>
            </a:r>
            <a:r>
              <a:rPr lang="en-US" altLang="en-US" sz="2400">
                <a:latin typeface="Andalus" pitchFamily="2" charset="0"/>
                <a:cs typeface="Andalus" pitchFamily="2" charset="0"/>
              </a:rPr>
              <a:t>. Often a </a:t>
            </a:r>
            <a:r>
              <a:rPr lang="en-US" altLang="en-US" sz="2400" i="1">
                <a:solidFill>
                  <a:srgbClr val="0070C0"/>
                </a:solidFill>
                <a:latin typeface="Andalus" pitchFamily="2" charset="0"/>
                <a:cs typeface="Andalus" pitchFamily="2" charset="0"/>
              </a:rPr>
              <a:t>logical</a:t>
            </a:r>
            <a:r>
              <a:rPr lang="en-US" altLang="en-US" sz="2400">
                <a:latin typeface="Andalus" pitchFamily="2" charset="0"/>
                <a:cs typeface="Andalus" pitchFamily="2" charset="0"/>
              </a:rPr>
              <a:t> event corresponds to </a:t>
            </a:r>
            <a:r>
              <a:rPr lang="en-US" altLang="en-US" sz="2400">
                <a:solidFill>
                  <a:srgbClr val="FF33CC"/>
                </a:solidFill>
                <a:latin typeface="Andalus" pitchFamily="2" charset="0"/>
                <a:cs typeface="Andalus" pitchFamily="2" charset="0"/>
              </a:rPr>
              <a:t>multiple physical events</a:t>
            </a:r>
            <a:r>
              <a:rPr lang="en-US" altLang="en-US" sz="2400">
                <a:latin typeface="Andalus" pitchFamily="2" charset="0"/>
                <a:cs typeface="Andalus" pitchFamily="2" charset="0"/>
              </a:rPr>
              <a:t>. E.g. a graphical interface can take input from a form, from a pop-up menu, from a function button on the keyboard, from a typed-in command sequence, or from an indirect command file.</a:t>
            </a:r>
          </a:p>
          <a:p>
            <a:pPr algn="just"/>
            <a:r>
              <a:rPr lang="en-US" altLang="en-US" sz="2400" b="1" u="sng">
                <a:solidFill>
                  <a:srgbClr val="C00000"/>
                </a:solidFill>
                <a:latin typeface="Andalus" pitchFamily="2" charset="0"/>
                <a:cs typeface="Andalus" pitchFamily="2" charset="0"/>
              </a:rPr>
              <a:t>Fully specify the application functions </a:t>
            </a:r>
            <a:r>
              <a:rPr lang="en-US" altLang="en-US" sz="2400">
                <a:latin typeface="Andalus" pitchFamily="2" charset="0"/>
                <a:cs typeface="Andalus" pitchFamily="2" charset="0"/>
              </a:rPr>
              <a:t>that are </a:t>
            </a:r>
            <a:r>
              <a:rPr lang="en-US" altLang="en-US" sz="2400">
                <a:solidFill>
                  <a:srgbClr val="FF33CC"/>
                </a:solidFill>
                <a:latin typeface="Andalus" pitchFamily="2" charset="0"/>
                <a:cs typeface="Andalus" pitchFamily="2" charset="0"/>
              </a:rPr>
              <a:t>invoked by the interface</a:t>
            </a:r>
            <a:r>
              <a:rPr lang="en-US" altLang="en-US" sz="2400">
                <a:latin typeface="Andalus" pitchFamily="2" charset="0"/>
                <a:cs typeface="Andalus" pitchFamily="2" charset="0"/>
              </a:rPr>
              <a:t>. Make sure that the information to implement them is present.</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B472F8-6B4E-4C7C-8BDB-F900CD42087A}"/>
              </a:ext>
            </a:extLst>
          </p:cNvPr>
          <p:cNvSpPr>
            <a:spLocks noGrp="1"/>
          </p:cNvSpPr>
          <p:nvPr>
            <p:ph type="title"/>
          </p:nvPr>
        </p:nvSpPr>
        <p:spPr/>
        <p:txBody>
          <a:bodyPr/>
          <a:lstStyle/>
          <a:p>
            <a:r>
              <a:rPr lang="en-US" altLang="en-US" sz="2800">
                <a:solidFill>
                  <a:srgbClr val="0000FF"/>
                </a:solidFill>
                <a:latin typeface="Algerian" panose="04020705040A02060702" pitchFamily="82" charset="0"/>
              </a:rPr>
              <a:t>Make a reuse plan. </a:t>
            </a:r>
          </a:p>
        </p:txBody>
      </p:sp>
      <p:sp>
        <p:nvSpPr>
          <p:cNvPr id="9219" name="Content Placeholder 2">
            <a:extLst>
              <a:ext uri="{FF2B5EF4-FFF2-40B4-BE49-F238E27FC236}">
                <a16:creationId xmlns:a16="http://schemas.microsoft.com/office/drawing/2014/main" id="{FCDAE8C8-F64C-4CE9-B04B-C9CD19603968}"/>
              </a:ext>
            </a:extLst>
          </p:cNvPr>
          <p:cNvSpPr>
            <a:spLocks noGrp="1"/>
          </p:cNvSpPr>
          <p:nvPr>
            <p:ph idx="1"/>
          </p:nvPr>
        </p:nvSpPr>
        <p:spPr>
          <a:xfrm>
            <a:off x="762000" y="1066800"/>
            <a:ext cx="7696200" cy="5105400"/>
          </a:xfrm>
        </p:spPr>
        <p:txBody>
          <a:bodyPr/>
          <a:lstStyle/>
          <a:p>
            <a:pPr algn="just"/>
            <a:r>
              <a:rPr lang="en-US" altLang="en-US" sz="2400">
                <a:latin typeface="Berlin Sans FB" panose="020E0602020502020306" pitchFamily="34" charset="0"/>
              </a:rPr>
              <a:t>Reuse is often cited as an </a:t>
            </a:r>
            <a:r>
              <a:rPr lang="en-US" altLang="en-US" sz="2400">
                <a:solidFill>
                  <a:srgbClr val="FF33CC"/>
                </a:solidFill>
                <a:latin typeface="Berlin Sans FB" panose="020E0602020502020306" pitchFamily="34" charset="0"/>
              </a:rPr>
              <a:t>advantage of OO technology</a:t>
            </a:r>
            <a:r>
              <a:rPr lang="en-US" altLang="en-US" sz="2400">
                <a:latin typeface="Berlin Sans FB" panose="020E0602020502020306" pitchFamily="34" charset="0"/>
              </a:rPr>
              <a:t>, but </a:t>
            </a:r>
            <a:r>
              <a:rPr lang="en-US" altLang="en-US" sz="2400" u="sng">
                <a:solidFill>
                  <a:srgbClr val="FF33CC"/>
                </a:solidFill>
                <a:latin typeface="Berlin Sans FB" panose="020E0602020502020306" pitchFamily="34" charset="0"/>
              </a:rPr>
              <a:t>reuse does not happen automatically</a:t>
            </a:r>
            <a:r>
              <a:rPr lang="en-US" altLang="en-US" sz="2400">
                <a:latin typeface="Berlin Sans FB" panose="020E0602020502020306" pitchFamily="34" charset="0"/>
              </a:rPr>
              <a:t>. </a:t>
            </a:r>
          </a:p>
          <a:p>
            <a:pPr algn="just">
              <a:buFont typeface="Wingdings" panose="05000000000000000000" pitchFamily="2" charset="2"/>
              <a:buNone/>
            </a:pPr>
            <a:r>
              <a:rPr lang="en-US" altLang="en-US" sz="2400">
                <a:latin typeface="Berlin Sans FB" panose="020E0602020502020306" pitchFamily="34" charset="0"/>
              </a:rPr>
              <a:t>There are two very </a:t>
            </a:r>
            <a:r>
              <a:rPr lang="en-US" altLang="en-US" sz="2400">
                <a:solidFill>
                  <a:srgbClr val="0000FF"/>
                </a:solidFill>
                <a:latin typeface="Berlin Sans FB" panose="020E0602020502020306" pitchFamily="34" charset="0"/>
              </a:rPr>
              <a:t>different aspects </a:t>
            </a:r>
            <a:r>
              <a:rPr lang="en-US" altLang="en-US" sz="2400">
                <a:latin typeface="Berlin Sans FB" panose="020E0602020502020306" pitchFamily="34" charset="0"/>
              </a:rPr>
              <a:t>of reuse-</a:t>
            </a:r>
          </a:p>
          <a:p>
            <a:pPr algn="just"/>
            <a:r>
              <a:rPr lang="en-US" altLang="en-US" sz="2400" i="1" u="sng">
                <a:solidFill>
                  <a:srgbClr val="002060"/>
                </a:solidFill>
                <a:latin typeface="Agency FB" panose="020B0503020202020204" pitchFamily="34" charset="0"/>
              </a:rPr>
              <a:t>Using existing things</a:t>
            </a:r>
            <a:r>
              <a:rPr lang="en-US" altLang="en-US" sz="2400">
                <a:latin typeface="Berlin Sans FB" panose="020E0602020502020306" pitchFamily="34" charset="0"/>
              </a:rPr>
              <a:t>: It is much </a:t>
            </a:r>
            <a:r>
              <a:rPr lang="en-US" altLang="en-US" sz="2400">
                <a:solidFill>
                  <a:srgbClr val="0000FF"/>
                </a:solidFill>
                <a:latin typeface="Berlin Sans FB" panose="020E0602020502020306" pitchFamily="34" charset="0"/>
              </a:rPr>
              <a:t>easier </a:t>
            </a:r>
            <a:r>
              <a:rPr lang="en-US" altLang="en-US" sz="2400">
                <a:latin typeface="Berlin Sans FB" panose="020E0602020502020306" pitchFamily="34" charset="0"/>
              </a:rPr>
              <a:t>to reuse existing things than to design new things </a:t>
            </a:r>
            <a:r>
              <a:rPr lang="en-US" altLang="en-US" sz="2400">
                <a:solidFill>
                  <a:srgbClr val="0000FF"/>
                </a:solidFill>
                <a:latin typeface="Berlin Sans FB" panose="020E0602020502020306" pitchFamily="34" charset="0"/>
              </a:rPr>
              <a:t>for </a:t>
            </a:r>
            <a:r>
              <a:rPr lang="en-US" altLang="en-US" sz="2400">
                <a:solidFill>
                  <a:srgbClr val="FF0000"/>
                </a:solidFill>
                <a:latin typeface="Berlin Sans FB" panose="020E0602020502020306" pitchFamily="34" charset="0"/>
              </a:rPr>
              <a:t>uncertain uses to come</a:t>
            </a:r>
            <a:r>
              <a:rPr lang="en-US" altLang="en-US" sz="2400">
                <a:latin typeface="Berlin Sans FB" panose="020E0602020502020306" pitchFamily="34" charset="0"/>
              </a:rPr>
              <a:t>. Of course, someone must have </a:t>
            </a:r>
            <a:r>
              <a:rPr lang="en-US" altLang="en-US" sz="2400">
                <a:solidFill>
                  <a:srgbClr val="0000FF"/>
                </a:solidFill>
                <a:latin typeface="Berlin Sans FB" panose="020E0602020502020306" pitchFamily="34" charset="0"/>
              </a:rPr>
              <a:t>designed things in the past </a:t>
            </a:r>
            <a:r>
              <a:rPr lang="en-US" altLang="en-US" sz="2400">
                <a:latin typeface="Berlin Sans FB" panose="020E0602020502020306" pitchFamily="34" charset="0"/>
              </a:rPr>
              <a:t>in order to reuse them now. The point is that </a:t>
            </a:r>
            <a:r>
              <a:rPr lang="en-US" altLang="en-US" sz="2400">
                <a:solidFill>
                  <a:srgbClr val="7030A0"/>
                </a:solidFill>
                <a:latin typeface="Berlin Sans FB" panose="020E0602020502020306" pitchFamily="34" charset="0"/>
              </a:rPr>
              <a:t>most developers</a:t>
            </a:r>
            <a:r>
              <a:rPr lang="en-US" altLang="en-US" sz="2400">
                <a:latin typeface="Berlin Sans FB" panose="020E0602020502020306" pitchFamily="34" charset="0"/>
              </a:rPr>
              <a:t> </a:t>
            </a:r>
            <a:r>
              <a:rPr lang="en-US" altLang="en-US" sz="2400">
                <a:solidFill>
                  <a:srgbClr val="FF33CC"/>
                </a:solidFill>
                <a:latin typeface="Berlin Sans FB" panose="020E0602020502020306" pitchFamily="34" charset="0"/>
              </a:rPr>
              <a:t>reuse existing things</a:t>
            </a:r>
            <a:r>
              <a:rPr lang="en-US" altLang="en-US" sz="2400">
                <a:latin typeface="Berlin Sans FB" panose="020E0602020502020306" pitchFamily="34" charset="0"/>
              </a:rPr>
              <a:t>, and </a:t>
            </a:r>
            <a:r>
              <a:rPr lang="en-US" altLang="en-US" sz="2400">
                <a:solidFill>
                  <a:srgbClr val="7030A0"/>
                </a:solidFill>
                <a:latin typeface="Berlin Sans FB" panose="020E0602020502020306" pitchFamily="34" charset="0"/>
              </a:rPr>
              <a:t>only a small fraction of developers</a:t>
            </a:r>
            <a:r>
              <a:rPr lang="en-US" altLang="en-US" sz="2400">
                <a:latin typeface="Berlin Sans FB" panose="020E0602020502020306" pitchFamily="34" charset="0"/>
              </a:rPr>
              <a:t> </a:t>
            </a:r>
            <a:r>
              <a:rPr lang="en-US" altLang="en-US" sz="2400">
                <a:solidFill>
                  <a:srgbClr val="0000FF"/>
                </a:solidFill>
                <a:latin typeface="Berlin Sans FB" panose="020E0602020502020306" pitchFamily="34" charset="0"/>
              </a:rPr>
              <a:t>create new things</a:t>
            </a:r>
            <a:r>
              <a:rPr lang="en-US" altLang="en-US" sz="2400">
                <a:latin typeface="Berlin Sans FB" panose="020E0602020502020306" pitchFamily="34" charset="0"/>
              </a:rPr>
              <a:t>. </a:t>
            </a:r>
          </a:p>
          <a:p>
            <a:pPr algn="just"/>
            <a:r>
              <a:rPr lang="en-US" altLang="en-US" sz="2400" i="1" u="sng">
                <a:solidFill>
                  <a:srgbClr val="002060"/>
                </a:solidFill>
                <a:latin typeface="Agency FB" panose="020B0503020202020204" pitchFamily="34" charset="0"/>
              </a:rPr>
              <a:t>Creating reusable new things</a:t>
            </a:r>
            <a:r>
              <a:rPr lang="en-US" altLang="en-US" sz="2400">
                <a:latin typeface="Berlin Sans FB" panose="020E0602020502020306" pitchFamily="34" charset="0"/>
              </a:rPr>
              <a:t>. </a:t>
            </a:r>
          </a:p>
          <a:p>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C040F17E-9277-414F-9B72-CCBCC138C8B7}"/>
              </a:ext>
            </a:extLst>
          </p:cNvPr>
          <p:cNvSpPr>
            <a:spLocks noGrp="1"/>
          </p:cNvSpPr>
          <p:nvPr>
            <p:ph type="title"/>
          </p:nvPr>
        </p:nvSpPr>
        <p:spPr>
          <a:xfrm>
            <a:off x="762000" y="0"/>
            <a:ext cx="7696200" cy="609600"/>
          </a:xfrm>
        </p:spPr>
        <p:txBody>
          <a:bodyPr/>
          <a:lstStyle/>
          <a:p>
            <a:r>
              <a:rPr lang="en-US" altLang="en-US" sz="2400" b="1">
                <a:solidFill>
                  <a:srgbClr val="FF33CC"/>
                </a:solidFill>
                <a:latin typeface="Bradley Hand ITC" panose="03070402050302030203" pitchFamily="66" charset="0"/>
              </a:rPr>
              <a:t>Dynamic Simulation</a:t>
            </a:r>
            <a:endParaRPr lang="en-US" altLang="en-US"/>
          </a:p>
        </p:txBody>
      </p:sp>
      <p:sp>
        <p:nvSpPr>
          <p:cNvPr id="3" name="Content Placeholder 2">
            <a:extLst>
              <a:ext uri="{FF2B5EF4-FFF2-40B4-BE49-F238E27FC236}">
                <a16:creationId xmlns:a16="http://schemas.microsoft.com/office/drawing/2014/main" id="{38E85DFD-E5E9-46C6-B118-F6C481CB4099}"/>
              </a:ext>
            </a:extLst>
          </p:cNvPr>
          <p:cNvSpPr>
            <a:spLocks noGrp="1"/>
          </p:cNvSpPr>
          <p:nvPr>
            <p:ph idx="1"/>
          </p:nvPr>
        </p:nvSpPr>
        <p:spPr>
          <a:xfrm>
            <a:off x="762000" y="685800"/>
            <a:ext cx="7696200" cy="5562600"/>
          </a:xfrm>
        </p:spPr>
        <p:txBody>
          <a:bodyPr/>
          <a:lstStyle/>
          <a:p>
            <a:pPr algn="just">
              <a:defRPr/>
            </a:pPr>
            <a:r>
              <a:rPr lang="en-US" sz="2400" dirty="0">
                <a:latin typeface="Agency FB" pitchFamily="34" charset="0"/>
              </a:rPr>
              <a:t>A </a:t>
            </a:r>
            <a:r>
              <a:rPr lang="en-US" sz="2400" i="1" dirty="0">
                <a:latin typeface="Agency FB" pitchFamily="34" charset="0"/>
              </a:rPr>
              <a:t>dynamic simulation </a:t>
            </a:r>
            <a:r>
              <a:rPr lang="en-US" sz="2400" b="1" u="sng" dirty="0">
                <a:solidFill>
                  <a:srgbClr val="FF33CC"/>
                </a:solidFill>
                <a:latin typeface="Agency FB" pitchFamily="34" charset="0"/>
              </a:rPr>
              <a:t>models or tracks real-world objects</a:t>
            </a:r>
            <a:r>
              <a:rPr lang="en-US" sz="2400" dirty="0">
                <a:latin typeface="Agency FB" pitchFamily="34" charset="0"/>
              </a:rPr>
              <a:t>. E.g. molecular motion modeling, spacecraft trajectory computation, economic models, and video games. Simulations are perhaps the </a:t>
            </a:r>
            <a:r>
              <a:rPr lang="en-US" sz="2400" b="1" u="sng" dirty="0">
                <a:solidFill>
                  <a:srgbClr val="FF33CC"/>
                </a:solidFill>
                <a:latin typeface="Agency FB" pitchFamily="34" charset="0"/>
              </a:rPr>
              <a:t>simplest system to design using an OO approach</a:t>
            </a:r>
            <a:r>
              <a:rPr lang="en-US" sz="2400" dirty="0">
                <a:latin typeface="Agency FB" pitchFamily="34" charset="0"/>
              </a:rPr>
              <a:t>. The objects and operations come </a:t>
            </a:r>
            <a:r>
              <a:rPr lang="en-US" sz="2400" b="1" u="sng" dirty="0">
                <a:solidFill>
                  <a:srgbClr val="FF33CC"/>
                </a:solidFill>
                <a:latin typeface="Agency FB" pitchFamily="34" charset="0"/>
              </a:rPr>
              <a:t>directly from the application</a:t>
            </a:r>
            <a:r>
              <a:rPr lang="en-US" sz="2400" dirty="0">
                <a:latin typeface="Agency FB" pitchFamily="34" charset="0"/>
              </a:rPr>
              <a:t>. </a:t>
            </a:r>
          </a:p>
          <a:p>
            <a:pPr algn="just">
              <a:buFont typeface="Wingdings" panose="05000000000000000000" pitchFamily="2" charset="2"/>
              <a:buNone/>
              <a:defRPr/>
            </a:pPr>
            <a:r>
              <a:rPr lang="en-US" sz="2400" u="sng" dirty="0">
                <a:latin typeface="Agency FB" pitchFamily="34" charset="0"/>
              </a:rPr>
              <a:t>There are </a:t>
            </a:r>
            <a:r>
              <a:rPr lang="en-US" sz="2400" i="1" u="sng" dirty="0">
                <a:solidFill>
                  <a:srgbClr val="0000FF"/>
                </a:solidFill>
                <a:latin typeface="Agency FB" pitchFamily="34" charset="0"/>
              </a:rPr>
              <a:t>two ways for implementing control</a:t>
            </a:r>
            <a:r>
              <a:rPr lang="en-US" sz="2400" dirty="0">
                <a:latin typeface="Agency FB" pitchFamily="34" charset="0"/>
              </a:rPr>
              <a:t>:</a:t>
            </a:r>
          </a:p>
          <a:p>
            <a:pPr algn="just">
              <a:defRPr/>
            </a:pPr>
            <a:r>
              <a:rPr lang="en-US" sz="2000" dirty="0">
                <a:latin typeface="Agency FB" pitchFamily="34" charset="0"/>
              </a:rPr>
              <a:t>An </a:t>
            </a:r>
            <a:r>
              <a:rPr lang="en-US" sz="2000" b="1" dirty="0">
                <a:solidFill>
                  <a:srgbClr val="0000FF"/>
                </a:solidFill>
                <a:latin typeface="Agency FB" pitchFamily="34" charset="0"/>
              </a:rPr>
              <a:t>explicit controller </a:t>
            </a:r>
            <a:r>
              <a:rPr lang="en-US" sz="2000" dirty="0">
                <a:latin typeface="Agency FB" pitchFamily="34" charset="0"/>
              </a:rPr>
              <a:t>external to the application objects can simulate a state machine, or </a:t>
            </a:r>
          </a:p>
          <a:p>
            <a:pPr algn="just">
              <a:defRPr/>
            </a:pPr>
            <a:r>
              <a:rPr lang="en-US" sz="2000" dirty="0">
                <a:latin typeface="Agency FB" pitchFamily="34" charset="0"/>
              </a:rPr>
              <a:t>Objects can </a:t>
            </a:r>
            <a:r>
              <a:rPr lang="en-US" sz="2000" b="1" dirty="0">
                <a:solidFill>
                  <a:srgbClr val="0000FF"/>
                </a:solidFill>
                <a:latin typeface="Agency FB" pitchFamily="34" charset="0"/>
              </a:rPr>
              <a:t>exchange messages </a:t>
            </a:r>
            <a:r>
              <a:rPr lang="en-US" sz="2000" dirty="0">
                <a:latin typeface="Agency FB" pitchFamily="34" charset="0"/>
              </a:rPr>
              <a:t>among themselves, similar to the real-world situation.</a:t>
            </a:r>
          </a:p>
          <a:p>
            <a:pPr marL="0" indent="0" algn="just">
              <a:buFont typeface="Wingdings" panose="05000000000000000000" pitchFamily="2" charset="2"/>
              <a:buNone/>
              <a:defRPr/>
            </a:pPr>
            <a:r>
              <a:rPr lang="en-US" sz="2000" u="sng" dirty="0">
                <a:solidFill>
                  <a:srgbClr val="C00000"/>
                </a:solidFill>
                <a:latin typeface="Agency FB" pitchFamily="34" charset="0"/>
              </a:rPr>
              <a:t>Unlike an interactive system</a:t>
            </a:r>
            <a:r>
              <a:rPr lang="en-US" sz="2000" dirty="0">
                <a:latin typeface="Agency FB" pitchFamily="34" charset="0"/>
              </a:rPr>
              <a:t>, the </a:t>
            </a:r>
            <a:r>
              <a:rPr lang="en-US" sz="2000" dirty="0">
                <a:solidFill>
                  <a:srgbClr val="C00000"/>
                </a:solidFill>
                <a:latin typeface="Agency FB" pitchFamily="34" charset="0"/>
              </a:rPr>
              <a:t>internal objects </a:t>
            </a:r>
            <a:r>
              <a:rPr lang="en-US" sz="2000" dirty="0">
                <a:latin typeface="Agency FB" pitchFamily="34" charset="0"/>
              </a:rPr>
              <a:t>in a dynamic simulation do </a:t>
            </a:r>
            <a:r>
              <a:rPr lang="en-US" sz="2000" dirty="0">
                <a:solidFill>
                  <a:srgbClr val="C00000"/>
                </a:solidFill>
                <a:latin typeface="Agency FB" pitchFamily="34" charset="0"/>
              </a:rPr>
              <a:t>correspond to real-world objects</a:t>
            </a:r>
            <a:r>
              <a:rPr lang="en-US" sz="2000" dirty="0">
                <a:latin typeface="Agency FB" pitchFamily="34" charset="0"/>
              </a:rPr>
              <a:t>, so the </a:t>
            </a:r>
            <a:r>
              <a:rPr lang="en-US" sz="2000" u="sng" dirty="0">
                <a:solidFill>
                  <a:srgbClr val="C00000"/>
                </a:solidFill>
                <a:latin typeface="Agency FB" pitchFamily="34" charset="0"/>
              </a:rPr>
              <a:t>class model</a:t>
            </a:r>
            <a:r>
              <a:rPr lang="en-US" sz="2000" dirty="0">
                <a:solidFill>
                  <a:srgbClr val="C00000"/>
                </a:solidFill>
                <a:latin typeface="Agency FB" pitchFamily="34" charset="0"/>
              </a:rPr>
              <a:t> </a:t>
            </a:r>
            <a:r>
              <a:rPr lang="en-US" sz="2000" dirty="0">
                <a:latin typeface="Agency FB" pitchFamily="34" charset="0"/>
              </a:rPr>
              <a:t>is usually </a:t>
            </a:r>
            <a:r>
              <a:rPr lang="en-US" sz="2000" u="sng" dirty="0">
                <a:solidFill>
                  <a:srgbClr val="C00000"/>
                </a:solidFill>
                <a:latin typeface="Agency FB" pitchFamily="34" charset="0"/>
              </a:rPr>
              <a:t>important</a:t>
            </a:r>
            <a:r>
              <a:rPr lang="en-US" sz="2000" dirty="0">
                <a:latin typeface="Agency FB" pitchFamily="34" charset="0"/>
              </a:rPr>
              <a:t> and </a:t>
            </a:r>
            <a:r>
              <a:rPr lang="en-US" sz="2000" u="sng" dirty="0">
                <a:solidFill>
                  <a:srgbClr val="C00000"/>
                </a:solidFill>
                <a:latin typeface="Agency FB" pitchFamily="34" charset="0"/>
              </a:rPr>
              <a:t>often complex</a:t>
            </a:r>
            <a:r>
              <a:rPr lang="en-US" sz="2000" dirty="0">
                <a:latin typeface="Agency FB" pitchFamily="34" charset="0"/>
              </a:rPr>
              <a:t>. </a:t>
            </a:r>
            <a:r>
              <a:rPr lang="en-US" sz="2000" b="1" dirty="0">
                <a:solidFill>
                  <a:srgbClr val="7030A0"/>
                </a:solidFill>
                <a:latin typeface="Agency FB" pitchFamily="34" charset="0"/>
              </a:rPr>
              <a:t>Like an interactive system</a:t>
            </a:r>
            <a:r>
              <a:rPr lang="en-US" sz="2000" dirty="0">
                <a:latin typeface="Agency FB" pitchFamily="34" charset="0"/>
              </a:rPr>
              <a:t>, the </a:t>
            </a:r>
            <a:r>
              <a:rPr lang="en-US" sz="2000" u="sng" dirty="0">
                <a:solidFill>
                  <a:srgbClr val="C00000"/>
                </a:solidFill>
                <a:latin typeface="Agency FB" pitchFamily="34" charset="0"/>
              </a:rPr>
              <a:t>state and interaction models </a:t>
            </a:r>
            <a:r>
              <a:rPr lang="en-US" sz="2000" dirty="0">
                <a:latin typeface="Agency FB" pitchFamily="34" charset="0"/>
              </a:rPr>
              <a:t>are </a:t>
            </a:r>
            <a:r>
              <a:rPr lang="en-US" sz="2000" u="sng" dirty="0">
                <a:solidFill>
                  <a:srgbClr val="C00000"/>
                </a:solidFill>
                <a:latin typeface="Agency FB" pitchFamily="34" charset="0"/>
              </a:rPr>
              <a:t>also important</a:t>
            </a:r>
            <a:r>
              <a:rPr lang="en-US" sz="2000" dirty="0">
                <a:latin typeface="Agency FB" pitchFamily="34" charset="0"/>
              </a:rPr>
              <a:t>.</a:t>
            </a:r>
          </a:p>
          <a:p>
            <a:pPr>
              <a:defRPr/>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462D7A7C-3F96-42E5-A740-7FBFD11FF6EC}"/>
              </a:ext>
            </a:extLst>
          </p:cNvPr>
          <p:cNvSpPr>
            <a:spLocks noGrp="1"/>
          </p:cNvSpPr>
          <p:nvPr>
            <p:ph type="title"/>
          </p:nvPr>
        </p:nvSpPr>
        <p:spPr>
          <a:xfrm>
            <a:off x="762000" y="0"/>
            <a:ext cx="7696200" cy="990600"/>
          </a:xfrm>
        </p:spPr>
        <p:txBody>
          <a:bodyPr/>
          <a:lstStyle/>
          <a:p>
            <a:r>
              <a:rPr lang="en-US" altLang="en-US" sz="2400" u="sng"/>
              <a:t>The steps in designing a dynamic simulation are as follows.</a:t>
            </a:r>
          </a:p>
        </p:txBody>
      </p:sp>
      <p:sp>
        <p:nvSpPr>
          <p:cNvPr id="79875" name="Content Placeholder 2">
            <a:extLst>
              <a:ext uri="{FF2B5EF4-FFF2-40B4-BE49-F238E27FC236}">
                <a16:creationId xmlns:a16="http://schemas.microsoft.com/office/drawing/2014/main" id="{F25599BD-D9A2-4743-877D-103F96957C76}"/>
              </a:ext>
            </a:extLst>
          </p:cNvPr>
          <p:cNvSpPr>
            <a:spLocks noGrp="1"/>
          </p:cNvSpPr>
          <p:nvPr>
            <p:ph idx="1"/>
          </p:nvPr>
        </p:nvSpPr>
        <p:spPr>
          <a:xfrm>
            <a:off x="609600" y="990600"/>
            <a:ext cx="7696200" cy="4572000"/>
          </a:xfrm>
        </p:spPr>
        <p:txBody>
          <a:bodyPr/>
          <a:lstStyle/>
          <a:p>
            <a:pPr algn="just"/>
            <a:r>
              <a:rPr lang="en-US" altLang="en-US" sz="2000">
                <a:solidFill>
                  <a:srgbClr val="C00000"/>
                </a:solidFill>
                <a:latin typeface="Andalus" pitchFamily="2" charset="0"/>
                <a:cs typeface="Andalus" pitchFamily="2" charset="0"/>
              </a:rPr>
              <a:t>Identify</a:t>
            </a:r>
            <a:r>
              <a:rPr lang="en-US" altLang="en-US" sz="2000">
                <a:latin typeface="Andalus" pitchFamily="2" charset="0"/>
                <a:cs typeface="Andalus" pitchFamily="2" charset="0"/>
              </a:rPr>
              <a:t> </a:t>
            </a:r>
            <a:r>
              <a:rPr lang="en-US" altLang="en-US" sz="2000">
                <a:solidFill>
                  <a:srgbClr val="0000FF"/>
                </a:solidFill>
                <a:latin typeface="Andalus" pitchFamily="2" charset="0"/>
                <a:cs typeface="Andalus" pitchFamily="2" charset="0"/>
              </a:rPr>
              <a:t>active real-world </a:t>
            </a:r>
            <a:r>
              <a:rPr lang="en-US" altLang="en-US" sz="2000" u="sng">
                <a:solidFill>
                  <a:srgbClr val="0000FF"/>
                </a:solidFill>
                <a:latin typeface="Andalus" pitchFamily="2" charset="0"/>
                <a:cs typeface="Andalus" pitchFamily="2" charset="0"/>
              </a:rPr>
              <a:t>objects</a:t>
            </a:r>
            <a:r>
              <a:rPr lang="en-US" altLang="en-US" sz="2000">
                <a:solidFill>
                  <a:srgbClr val="0000FF"/>
                </a:solidFill>
                <a:latin typeface="Andalus" pitchFamily="2" charset="0"/>
                <a:cs typeface="Andalus" pitchFamily="2" charset="0"/>
              </a:rPr>
              <a:t> </a:t>
            </a:r>
            <a:r>
              <a:rPr lang="en-US" altLang="en-US" sz="2000">
                <a:latin typeface="Andalus" pitchFamily="2" charset="0"/>
                <a:cs typeface="Andalus" pitchFamily="2" charset="0"/>
              </a:rPr>
              <a:t>from the </a:t>
            </a:r>
            <a:r>
              <a:rPr lang="en-US" altLang="en-US" sz="2000" u="sng">
                <a:solidFill>
                  <a:srgbClr val="FF33CC"/>
                </a:solidFill>
                <a:latin typeface="Andalus" pitchFamily="2" charset="0"/>
                <a:cs typeface="Andalus" pitchFamily="2" charset="0"/>
              </a:rPr>
              <a:t>class model</a:t>
            </a:r>
            <a:r>
              <a:rPr lang="en-US" altLang="en-US" sz="2000">
                <a:latin typeface="Andalus" pitchFamily="2" charset="0"/>
                <a:cs typeface="Andalus" pitchFamily="2" charset="0"/>
              </a:rPr>
              <a:t>. These objects have </a:t>
            </a:r>
            <a:r>
              <a:rPr lang="en-US" altLang="en-US" sz="2000">
                <a:solidFill>
                  <a:srgbClr val="0000FF"/>
                </a:solidFill>
                <a:latin typeface="Andalus" pitchFamily="2" charset="0"/>
                <a:cs typeface="Andalus" pitchFamily="2" charset="0"/>
              </a:rPr>
              <a:t>attributes that are periodically updated</a:t>
            </a:r>
            <a:r>
              <a:rPr lang="en-US" altLang="en-US" sz="2000">
                <a:latin typeface="Andalus" pitchFamily="2" charset="0"/>
                <a:cs typeface="Andalus" pitchFamily="2" charset="0"/>
              </a:rPr>
              <a:t>.</a:t>
            </a:r>
          </a:p>
          <a:p>
            <a:pPr algn="just"/>
            <a:r>
              <a:rPr lang="en-US" altLang="en-US" sz="2000">
                <a:solidFill>
                  <a:srgbClr val="C00000"/>
                </a:solidFill>
                <a:latin typeface="Andalus" pitchFamily="2" charset="0"/>
                <a:cs typeface="Andalus" pitchFamily="2" charset="0"/>
              </a:rPr>
              <a:t>Identify</a:t>
            </a:r>
            <a:r>
              <a:rPr lang="en-US" altLang="en-US" sz="2000">
                <a:latin typeface="Andalus" pitchFamily="2" charset="0"/>
                <a:cs typeface="Andalus" pitchFamily="2" charset="0"/>
              </a:rPr>
              <a:t> </a:t>
            </a:r>
            <a:r>
              <a:rPr lang="en-US" altLang="en-US" sz="2000">
                <a:solidFill>
                  <a:srgbClr val="0000FF"/>
                </a:solidFill>
                <a:latin typeface="Andalus" pitchFamily="2" charset="0"/>
                <a:cs typeface="Andalus" pitchFamily="2" charset="0"/>
              </a:rPr>
              <a:t>discrete events</a:t>
            </a:r>
            <a:r>
              <a:rPr lang="en-US" altLang="en-US" sz="2000">
                <a:latin typeface="Andalus" pitchFamily="2" charset="0"/>
                <a:cs typeface="Andalus" pitchFamily="2" charset="0"/>
              </a:rPr>
              <a:t>. Discrete events correspond to </a:t>
            </a:r>
            <a:r>
              <a:rPr lang="en-US" altLang="en-US" sz="2000" u="sng">
                <a:solidFill>
                  <a:srgbClr val="FF33CC"/>
                </a:solidFill>
                <a:latin typeface="Andalus" pitchFamily="2" charset="0"/>
                <a:cs typeface="Andalus" pitchFamily="2" charset="0"/>
              </a:rPr>
              <a:t>discrete interactions</a:t>
            </a:r>
            <a:r>
              <a:rPr lang="en-US" altLang="en-US" sz="2000">
                <a:latin typeface="Andalus" pitchFamily="2" charset="0"/>
                <a:cs typeface="Andalus" pitchFamily="2" charset="0"/>
              </a:rPr>
              <a:t> with the object, such as turning power on or applying the brakes. Discrete events can be </a:t>
            </a:r>
            <a:r>
              <a:rPr lang="en-US" altLang="en-US" sz="2000" u="sng">
                <a:solidFill>
                  <a:srgbClr val="FF33CC"/>
                </a:solidFill>
                <a:latin typeface="Andalus" pitchFamily="2" charset="0"/>
                <a:cs typeface="Andalus" pitchFamily="2" charset="0"/>
              </a:rPr>
              <a:t>implemented as operations </a:t>
            </a:r>
            <a:r>
              <a:rPr lang="en-US" altLang="en-US" sz="2000">
                <a:latin typeface="Andalus" pitchFamily="2" charset="0"/>
                <a:cs typeface="Andalus" pitchFamily="2" charset="0"/>
              </a:rPr>
              <a:t>on the object.</a:t>
            </a:r>
          </a:p>
          <a:p>
            <a:pPr algn="just"/>
            <a:r>
              <a:rPr lang="en-US" altLang="en-US" sz="2000">
                <a:solidFill>
                  <a:srgbClr val="C00000"/>
                </a:solidFill>
                <a:latin typeface="Andalus" pitchFamily="2" charset="0"/>
                <a:cs typeface="Andalus" pitchFamily="2" charset="0"/>
              </a:rPr>
              <a:t>Identify</a:t>
            </a:r>
            <a:r>
              <a:rPr lang="en-US" altLang="en-US" sz="2000">
                <a:latin typeface="Andalus" pitchFamily="2" charset="0"/>
                <a:cs typeface="Andalus" pitchFamily="2" charset="0"/>
              </a:rPr>
              <a:t> </a:t>
            </a:r>
            <a:r>
              <a:rPr lang="en-US" altLang="en-US" sz="2000">
                <a:solidFill>
                  <a:srgbClr val="0000FF"/>
                </a:solidFill>
                <a:latin typeface="Andalus" pitchFamily="2" charset="0"/>
                <a:cs typeface="Andalus" pitchFamily="2" charset="0"/>
              </a:rPr>
              <a:t>continuous dependencies</a:t>
            </a:r>
            <a:r>
              <a:rPr lang="en-US" altLang="en-US" sz="2000">
                <a:latin typeface="Andalus" pitchFamily="2" charset="0"/>
                <a:cs typeface="Andalus" pitchFamily="2" charset="0"/>
              </a:rPr>
              <a:t>. </a:t>
            </a:r>
            <a:r>
              <a:rPr lang="en-US" altLang="en-US" sz="2000">
                <a:solidFill>
                  <a:srgbClr val="0000FF"/>
                </a:solidFill>
                <a:latin typeface="Andalus" pitchFamily="2" charset="0"/>
                <a:cs typeface="Andalus" pitchFamily="2" charset="0"/>
              </a:rPr>
              <a:t>Real-world attributes </a:t>
            </a:r>
            <a:r>
              <a:rPr lang="en-US" altLang="en-US" sz="2000">
                <a:latin typeface="Andalus" pitchFamily="2" charset="0"/>
                <a:cs typeface="Andalus" pitchFamily="2" charset="0"/>
              </a:rPr>
              <a:t>may be </a:t>
            </a:r>
            <a:r>
              <a:rPr lang="en-US" altLang="en-US" sz="2000" u="sng">
                <a:solidFill>
                  <a:srgbClr val="FF33CC"/>
                </a:solidFill>
                <a:latin typeface="Andalus" pitchFamily="2" charset="0"/>
                <a:cs typeface="Andalus" pitchFamily="2" charset="0"/>
              </a:rPr>
              <a:t>dependent</a:t>
            </a:r>
            <a:r>
              <a:rPr lang="en-US" altLang="en-US" sz="2000">
                <a:latin typeface="Andalus" pitchFamily="2" charset="0"/>
                <a:cs typeface="Andalus" pitchFamily="2" charset="0"/>
              </a:rPr>
              <a:t> on </a:t>
            </a:r>
            <a:r>
              <a:rPr lang="en-US" altLang="en-US" sz="2000" b="1">
                <a:solidFill>
                  <a:srgbClr val="C00000"/>
                </a:solidFill>
                <a:latin typeface="Andalus" pitchFamily="2" charset="0"/>
                <a:cs typeface="Andalus" pitchFamily="2" charset="0"/>
              </a:rPr>
              <a:t>other</a:t>
            </a:r>
            <a:r>
              <a:rPr lang="en-US" altLang="en-US" sz="2000">
                <a:latin typeface="Andalus" pitchFamily="2" charset="0"/>
                <a:cs typeface="Andalus" pitchFamily="2" charset="0"/>
              </a:rPr>
              <a:t> </a:t>
            </a:r>
            <a:r>
              <a:rPr lang="en-US" altLang="en-US" sz="2000">
                <a:solidFill>
                  <a:srgbClr val="0000FF"/>
                </a:solidFill>
                <a:latin typeface="Andalus" pitchFamily="2" charset="0"/>
                <a:cs typeface="Andalus" pitchFamily="2" charset="0"/>
              </a:rPr>
              <a:t>real-world attributes </a:t>
            </a:r>
            <a:r>
              <a:rPr lang="en-US" altLang="en-US" sz="2000">
                <a:latin typeface="Andalus" pitchFamily="2" charset="0"/>
                <a:cs typeface="Andalus" pitchFamily="2" charset="0"/>
              </a:rPr>
              <a:t>or </a:t>
            </a:r>
            <a:r>
              <a:rPr lang="en-US" altLang="en-US" sz="2000" b="1">
                <a:solidFill>
                  <a:srgbClr val="C00000"/>
                </a:solidFill>
                <a:latin typeface="Andalus" pitchFamily="2" charset="0"/>
                <a:cs typeface="Andalus" pitchFamily="2" charset="0"/>
              </a:rPr>
              <a:t>vary continuously with time, altitude, velocity, or steering wheel position</a:t>
            </a:r>
            <a:r>
              <a:rPr lang="en-US" altLang="en-US" sz="2000">
                <a:latin typeface="Andalus" pitchFamily="2" charset="0"/>
                <a:cs typeface="Andalus" pitchFamily="2" charset="0"/>
              </a:rPr>
              <a:t>, for example. These attributes must be </a:t>
            </a:r>
            <a:r>
              <a:rPr lang="en-US" altLang="en-US" sz="2000" b="1" u="sng">
                <a:solidFill>
                  <a:srgbClr val="C00000"/>
                </a:solidFill>
                <a:latin typeface="Andalus" pitchFamily="2" charset="0"/>
                <a:cs typeface="Andalus" pitchFamily="2" charset="0"/>
              </a:rPr>
              <a:t>updated</a:t>
            </a:r>
            <a:r>
              <a:rPr lang="en-US" altLang="en-US" sz="2000">
                <a:latin typeface="Andalus" pitchFamily="2" charset="0"/>
                <a:cs typeface="Andalus" pitchFamily="2" charset="0"/>
              </a:rPr>
              <a:t> at </a:t>
            </a:r>
            <a:r>
              <a:rPr lang="en-US" altLang="en-US" sz="2000" b="1">
                <a:solidFill>
                  <a:srgbClr val="C00000"/>
                </a:solidFill>
                <a:latin typeface="Andalus" pitchFamily="2" charset="0"/>
                <a:cs typeface="Andalus" pitchFamily="2" charset="0"/>
              </a:rPr>
              <a:t>periodic intervals</a:t>
            </a:r>
            <a:r>
              <a:rPr lang="en-US" altLang="en-US" sz="2000">
                <a:latin typeface="Andalus" pitchFamily="2" charset="0"/>
                <a:cs typeface="Andalus" pitchFamily="2" charset="0"/>
              </a:rPr>
              <a:t>, using </a:t>
            </a:r>
            <a:r>
              <a:rPr lang="en-US" altLang="en-US" sz="2000">
                <a:solidFill>
                  <a:srgbClr val="0000FF"/>
                </a:solidFill>
                <a:latin typeface="Andalus" pitchFamily="2" charset="0"/>
                <a:cs typeface="Andalus" pitchFamily="2" charset="0"/>
              </a:rPr>
              <a:t>numerical approximation techniques </a:t>
            </a:r>
            <a:r>
              <a:rPr lang="en-US" altLang="en-US" sz="2000">
                <a:latin typeface="Andalus" pitchFamily="2" charset="0"/>
                <a:cs typeface="Andalus" pitchFamily="2" charset="0"/>
              </a:rPr>
              <a:t>to </a:t>
            </a:r>
            <a:r>
              <a:rPr lang="en-US" altLang="en-US" sz="2000">
                <a:solidFill>
                  <a:srgbClr val="FF33CC"/>
                </a:solidFill>
                <a:latin typeface="Andalus" pitchFamily="2" charset="0"/>
                <a:cs typeface="Andalus" pitchFamily="2" charset="0"/>
              </a:rPr>
              <a:t>minimize </a:t>
            </a:r>
            <a:r>
              <a:rPr lang="en-US" altLang="en-US" sz="2000" i="1">
                <a:solidFill>
                  <a:srgbClr val="FF33CC"/>
                </a:solidFill>
                <a:latin typeface="Andalus" pitchFamily="2" charset="0"/>
                <a:cs typeface="Andalus" pitchFamily="2" charset="0"/>
              </a:rPr>
              <a:t>quantization error</a:t>
            </a:r>
            <a:r>
              <a:rPr lang="en-US" altLang="en-US" sz="2000">
                <a:latin typeface="Andalus" pitchFamily="2" charset="0"/>
                <a:cs typeface="Andalus" pitchFamily="2" charset="0"/>
              </a:rPr>
              <a:t>.</a:t>
            </a:r>
          </a:p>
          <a:p>
            <a:pPr algn="just"/>
            <a:r>
              <a:rPr lang="en-US" altLang="en-US" sz="2000">
                <a:latin typeface="Andalus" pitchFamily="2" charset="0"/>
                <a:cs typeface="Andalus" pitchFamily="2" charset="0"/>
              </a:rPr>
              <a:t>Generally a </a:t>
            </a:r>
            <a:r>
              <a:rPr lang="en-US" altLang="en-US" sz="2000">
                <a:solidFill>
                  <a:srgbClr val="C00000"/>
                </a:solidFill>
                <a:latin typeface="Andalus" pitchFamily="2" charset="0"/>
                <a:cs typeface="Andalus" pitchFamily="2" charset="0"/>
              </a:rPr>
              <a:t>simulation</a:t>
            </a:r>
            <a:r>
              <a:rPr lang="en-US" altLang="en-US" sz="2000">
                <a:latin typeface="Andalus" pitchFamily="2" charset="0"/>
                <a:cs typeface="Andalus" pitchFamily="2" charset="0"/>
              </a:rPr>
              <a:t> is driven by a </a:t>
            </a:r>
            <a:r>
              <a:rPr lang="en-US" altLang="en-US" sz="2000">
                <a:solidFill>
                  <a:srgbClr val="0000FF"/>
                </a:solidFill>
                <a:latin typeface="Andalus" pitchFamily="2" charset="0"/>
                <a:cs typeface="Andalus" pitchFamily="2" charset="0"/>
              </a:rPr>
              <a:t>timing loop at a fine time scale</a:t>
            </a:r>
            <a:r>
              <a:rPr lang="en-US" altLang="en-US" sz="2000">
                <a:latin typeface="Andalus" pitchFamily="2" charset="0"/>
                <a:cs typeface="Andalus" pitchFamily="2" charset="0"/>
              </a:rPr>
              <a:t>. </a:t>
            </a:r>
            <a:r>
              <a:rPr lang="en-US" altLang="en-US" sz="2000" b="1">
                <a:solidFill>
                  <a:srgbClr val="C00000"/>
                </a:solidFill>
                <a:latin typeface="Andalus" pitchFamily="2" charset="0"/>
                <a:cs typeface="Andalus" pitchFamily="2" charset="0"/>
              </a:rPr>
              <a:t>Discrete events </a:t>
            </a:r>
            <a:r>
              <a:rPr lang="en-US" altLang="en-US" sz="2000">
                <a:latin typeface="Andalus" pitchFamily="2" charset="0"/>
                <a:cs typeface="Andalus" pitchFamily="2" charset="0"/>
              </a:rPr>
              <a:t>between objects can often be </a:t>
            </a:r>
            <a:r>
              <a:rPr lang="en-US" altLang="en-US" sz="2000" b="1">
                <a:solidFill>
                  <a:srgbClr val="C00000"/>
                </a:solidFill>
                <a:latin typeface="Andalus" pitchFamily="2" charset="0"/>
                <a:cs typeface="Andalus" pitchFamily="2" charset="0"/>
              </a:rPr>
              <a:t>exchanged </a:t>
            </a:r>
            <a:r>
              <a:rPr lang="en-US" altLang="en-US" sz="2000">
                <a:latin typeface="Andalus" pitchFamily="2" charset="0"/>
                <a:cs typeface="Andalus" pitchFamily="2" charset="0"/>
              </a:rPr>
              <a:t>as </a:t>
            </a:r>
            <a:r>
              <a:rPr lang="en-US" altLang="en-US" sz="2000" i="1">
                <a:solidFill>
                  <a:srgbClr val="FF33CC"/>
                </a:solidFill>
                <a:latin typeface="Andalus" pitchFamily="2" charset="0"/>
                <a:cs typeface="Andalus" pitchFamily="2" charset="0"/>
              </a:rPr>
              <a:t>part of the timing loop.</a:t>
            </a:r>
          </a:p>
          <a:p>
            <a:pPr algn="just"/>
            <a:endParaRPr lang="en-US" altLang="en-US" sz="2000">
              <a:latin typeface="Andalus" pitchFamily="2" charset="0"/>
              <a:cs typeface="Andalus" pitchFamily="2"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8CE6A537-700E-46DF-A2BA-8DE872A44FCB}"/>
              </a:ext>
            </a:extLst>
          </p:cNvPr>
          <p:cNvSpPr>
            <a:spLocks noGrp="1"/>
          </p:cNvSpPr>
          <p:nvPr>
            <p:ph type="title"/>
          </p:nvPr>
        </p:nvSpPr>
        <p:spPr/>
        <p:txBody>
          <a:bodyPr/>
          <a:lstStyle/>
          <a:p>
            <a:endParaRPr lang="en-US" altLang="en-US"/>
          </a:p>
        </p:txBody>
      </p:sp>
      <p:sp>
        <p:nvSpPr>
          <p:cNvPr id="80899" name="Content Placeholder 2">
            <a:extLst>
              <a:ext uri="{FF2B5EF4-FFF2-40B4-BE49-F238E27FC236}">
                <a16:creationId xmlns:a16="http://schemas.microsoft.com/office/drawing/2014/main" id="{03BB79C7-648A-42CB-8180-0AA0A3920893}"/>
              </a:ext>
            </a:extLst>
          </p:cNvPr>
          <p:cNvSpPr>
            <a:spLocks noGrp="1"/>
          </p:cNvSpPr>
          <p:nvPr>
            <p:ph idx="1"/>
          </p:nvPr>
        </p:nvSpPr>
        <p:spPr>
          <a:xfrm>
            <a:off x="762000" y="685800"/>
            <a:ext cx="7696200" cy="4038600"/>
          </a:xfrm>
        </p:spPr>
        <p:txBody>
          <a:bodyPr/>
          <a:lstStyle/>
          <a:p>
            <a:pPr algn="just"/>
            <a:r>
              <a:rPr lang="en-US" altLang="en-US" sz="2800">
                <a:latin typeface="Agency FB" panose="020B0503020202020204" pitchFamily="34" charset="0"/>
              </a:rPr>
              <a:t>Usually, the </a:t>
            </a:r>
            <a:r>
              <a:rPr lang="en-US" altLang="en-US" sz="2800" u="sng">
                <a:solidFill>
                  <a:srgbClr val="FF33CC"/>
                </a:solidFill>
                <a:latin typeface="Agency FB" panose="020B0503020202020204" pitchFamily="34" charset="0"/>
              </a:rPr>
              <a:t>hardest problem</a:t>
            </a:r>
            <a:r>
              <a:rPr lang="en-US" altLang="en-US" sz="2800">
                <a:solidFill>
                  <a:srgbClr val="FF33CC"/>
                </a:solidFill>
                <a:latin typeface="Agency FB" panose="020B0503020202020204" pitchFamily="34" charset="0"/>
              </a:rPr>
              <a:t> </a:t>
            </a:r>
            <a:r>
              <a:rPr lang="en-US" altLang="en-US" sz="2800">
                <a:latin typeface="Agency FB" panose="020B0503020202020204" pitchFamily="34" charset="0"/>
              </a:rPr>
              <a:t>with simulations is </a:t>
            </a:r>
            <a:r>
              <a:rPr lang="en-US" altLang="en-US" sz="2800" u="sng">
                <a:solidFill>
                  <a:srgbClr val="FF0000"/>
                </a:solidFill>
                <a:latin typeface="Agency FB" panose="020B0503020202020204" pitchFamily="34" charset="0"/>
              </a:rPr>
              <a:t>providing adequate performance</a:t>
            </a:r>
            <a:r>
              <a:rPr lang="en-US" altLang="en-US" sz="2800">
                <a:latin typeface="Agency FB" panose="020B0503020202020204" pitchFamily="34" charset="0"/>
              </a:rPr>
              <a:t>. In an ideal world, an arbitrary number of parallel processors would execute the simulation in an exact analogy to the real-world situation. In practice, the system designer must </a:t>
            </a:r>
            <a:r>
              <a:rPr lang="en-US" altLang="en-US" sz="2800" u="sng">
                <a:solidFill>
                  <a:srgbClr val="FF0000"/>
                </a:solidFill>
                <a:latin typeface="Agency FB" panose="020B0503020202020204" pitchFamily="34" charset="0"/>
              </a:rPr>
              <a:t>estimate the </a:t>
            </a:r>
            <a:r>
              <a:rPr lang="en-US" altLang="en-US" sz="2800" i="1" u="sng">
                <a:solidFill>
                  <a:srgbClr val="FF0000"/>
                </a:solidFill>
                <a:latin typeface="Agency FB" panose="020B0503020202020204" pitchFamily="34" charset="0"/>
              </a:rPr>
              <a:t>computational cos</a:t>
            </a:r>
            <a:r>
              <a:rPr lang="en-US" altLang="en-US" sz="2800" u="sng">
                <a:solidFill>
                  <a:srgbClr val="FF0000"/>
                </a:solidFill>
                <a:latin typeface="Agency FB" panose="020B0503020202020204" pitchFamily="34" charset="0"/>
              </a:rPr>
              <a:t>t </a:t>
            </a:r>
            <a:r>
              <a:rPr lang="en-US" altLang="en-US" sz="2800">
                <a:latin typeface="Agency FB" panose="020B0503020202020204" pitchFamily="34" charset="0"/>
              </a:rPr>
              <a:t>of </a:t>
            </a:r>
            <a:r>
              <a:rPr lang="en-US" altLang="en-US" sz="2800" u="sng">
                <a:solidFill>
                  <a:srgbClr val="FF0000"/>
                </a:solidFill>
                <a:latin typeface="Agency FB" panose="020B0503020202020204" pitchFamily="34" charset="0"/>
              </a:rPr>
              <a:t>each update cycle </a:t>
            </a:r>
            <a:r>
              <a:rPr lang="en-US" altLang="en-US" sz="2800">
                <a:latin typeface="Agency FB" panose="020B0503020202020204" pitchFamily="34" charset="0"/>
              </a:rPr>
              <a:t>and provide </a:t>
            </a:r>
            <a:r>
              <a:rPr lang="en-US" altLang="en-US" sz="2800" u="sng">
                <a:solidFill>
                  <a:srgbClr val="FF0000"/>
                </a:solidFill>
                <a:latin typeface="Agency FB" panose="020B0503020202020204" pitchFamily="34" charset="0"/>
              </a:rPr>
              <a:t>adequate resources</a:t>
            </a:r>
            <a:r>
              <a:rPr lang="en-US" altLang="en-US" sz="2800">
                <a:latin typeface="Agency FB" panose="020B0503020202020204" pitchFamily="34" charset="0"/>
              </a:rPr>
              <a:t>. </a:t>
            </a:r>
            <a:r>
              <a:rPr lang="en-US" altLang="en-US" sz="2800" b="1" u="sng">
                <a:solidFill>
                  <a:srgbClr val="FFC000"/>
                </a:solidFill>
                <a:latin typeface="Agency FB" panose="020B0503020202020204" pitchFamily="34" charset="0"/>
              </a:rPr>
              <a:t>Discrete steps </a:t>
            </a:r>
            <a:r>
              <a:rPr lang="en-US" altLang="en-US" sz="2800">
                <a:latin typeface="Agency FB" panose="020B0503020202020204" pitchFamily="34" charset="0"/>
              </a:rPr>
              <a:t>must </a:t>
            </a:r>
            <a:r>
              <a:rPr lang="en-US" altLang="en-US" sz="2800" i="1" u="sng">
                <a:solidFill>
                  <a:srgbClr val="0000FF"/>
                </a:solidFill>
                <a:latin typeface="Agency FB" panose="020B0503020202020204" pitchFamily="34" charset="0"/>
              </a:rPr>
              <a:t>approximate</a:t>
            </a:r>
            <a:r>
              <a:rPr lang="en-US" altLang="en-US" sz="2800">
                <a:latin typeface="Agency FB" panose="020B0503020202020204" pitchFamily="34" charset="0"/>
              </a:rPr>
              <a:t> </a:t>
            </a:r>
            <a:r>
              <a:rPr lang="en-US" altLang="en-US" sz="2800" b="1" u="sng">
                <a:solidFill>
                  <a:srgbClr val="FFC000"/>
                </a:solidFill>
                <a:latin typeface="Agency FB" panose="020B0503020202020204" pitchFamily="34" charset="0"/>
              </a:rPr>
              <a:t>continuous processes</a:t>
            </a:r>
            <a:r>
              <a:rPr lang="en-US" altLang="en-US" sz="2800">
                <a:latin typeface="Agency FB" panose="020B0503020202020204" pitchFamily="34" charset="0"/>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F8863DED-4A92-4E92-8499-92D408427D7E}"/>
              </a:ext>
            </a:extLst>
          </p:cNvPr>
          <p:cNvSpPr>
            <a:spLocks noGrp="1"/>
          </p:cNvSpPr>
          <p:nvPr>
            <p:ph type="title"/>
          </p:nvPr>
        </p:nvSpPr>
        <p:spPr>
          <a:xfrm>
            <a:off x="762000" y="0"/>
            <a:ext cx="7696200" cy="685800"/>
          </a:xfrm>
        </p:spPr>
        <p:txBody>
          <a:bodyPr/>
          <a:lstStyle/>
          <a:p>
            <a:r>
              <a:rPr lang="en-US" altLang="en-US" sz="2400" b="1">
                <a:solidFill>
                  <a:srgbClr val="FF33CC"/>
                </a:solidFill>
                <a:latin typeface="Bradley Hand ITC" panose="03070402050302030203" pitchFamily="66" charset="0"/>
              </a:rPr>
              <a:t>Real-time System</a:t>
            </a:r>
          </a:p>
        </p:txBody>
      </p:sp>
      <p:sp>
        <p:nvSpPr>
          <p:cNvPr id="81923" name="Content Placeholder 2">
            <a:extLst>
              <a:ext uri="{FF2B5EF4-FFF2-40B4-BE49-F238E27FC236}">
                <a16:creationId xmlns:a16="http://schemas.microsoft.com/office/drawing/2014/main" id="{F04F52AF-DEB5-4C02-A5C3-479348B3BC35}"/>
              </a:ext>
            </a:extLst>
          </p:cNvPr>
          <p:cNvSpPr>
            <a:spLocks noGrp="1"/>
          </p:cNvSpPr>
          <p:nvPr>
            <p:ph idx="1"/>
          </p:nvPr>
        </p:nvSpPr>
        <p:spPr>
          <a:xfrm>
            <a:off x="762000" y="762000"/>
            <a:ext cx="7696200" cy="4038600"/>
          </a:xfrm>
        </p:spPr>
        <p:txBody>
          <a:bodyPr/>
          <a:lstStyle/>
          <a:p>
            <a:pPr algn="just"/>
            <a:r>
              <a:rPr lang="en-US" altLang="en-US" sz="2400">
                <a:latin typeface="Agency FB" panose="020B0503020202020204" pitchFamily="34" charset="0"/>
              </a:rPr>
              <a:t>A </a:t>
            </a:r>
            <a:r>
              <a:rPr lang="en-US" altLang="en-US" sz="2400" i="1">
                <a:latin typeface="Agency FB" panose="020B0503020202020204" pitchFamily="34" charset="0"/>
              </a:rPr>
              <a:t>real-time system </a:t>
            </a:r>
            <a:r>
              <a:rPr lang="en-US" altLang="en-US" sz="2400">
                <a:latin typeface="Agency FB" panose="020B0503020202020204" pitchFamily="34" charset="0"/>
              </a:rPr>
              <a:t>is an </a:t>
            </a:r>
            <a:r>
              <a:rPr lang="en-US" altLang="en-US" sz="2400" i="1" u="sng">
                <a:solidFill>
                  <a:srgbClr val="FF33CC"/>
                </a:solidFill>
                <a:latin typeface="Agency FB" panose="020B0503020202020204" pitchFamily="34" charset="0"/>
              </a:rPr>
              <a:t>interactive system </a:t>
            </a:r>
            <a:r>
              <a:rPr lang="en-US" altLang="en-US" sz="2400" u="sng">
                <a:solidFill>
                  <a:srgbClr val="FF0000"/>
                </a:solidFill>
                <a:latin typeface="Agency FB" panose="020B0503020202020204" pitchFamily="34" charset="0"/>
              </a:rPr>
              <a:t>with tight time constraints on actions. </a:t>
            </a:r>
          </a:p>
          <a:p>
            <a:pPr algn="just"/>
            <a:r>
              <a:rPr lang="en-US" altLang="en-US" sz="2400" b="1" u="sng">
                <a:solidFill>
                  <a:srgbClr val="0000FF"/>
                </a:solidFill>
                <a:latin typeface="Agency FB" panose="020B0503020202020204" pitchFamily="34" charset="0"/>
              </a:rPr>
              <a:t>Hard real-time software</a:t>
            </a:r>
            <a:r>
              <a:rPr lang="en-US" altLang="en-US" sz="2400" b="1">
                <a:solidFill>
                  <a:srgbClr val="0000FF"/>
                </a:solidFill>
                <a:latin typeface="Agency FB" panose="020B0503020202020204" pitchFamily="34" charset="0"/>
              </a:rPr>
              <a:t> </a:t>
            </a:r>
            <a:r>
              <a:rPr lang="en-US" altLang="en-US" sz="2400">
                <a:latin typeface="Agency FB" panose="020B0503020202020204" pitchFamily="34" charset="0"/>
              </a:rPr>
              <a:t>involves </a:t>
            </a:r>
            <a:r>
              <a:rPr lang="en-US" altLang="en-US" sz="2400">
                <a:solidFill>
                  <a:srgbClr val="0000FF"/>
                </a:solidFill>
                <a:latin typeface="Agency FB" panose="020B0503020202020204" pitchFamily="34" charset="0"/>
              </a:rPr>
              <a:t>critical applications </a:t>
            </a:r>
            <a:r>
              <a:rPr lang="en-US" altLang="en-US" sz="2400">
                <a:latin typeface="Agency FB" panose="020B0503020202020204" pitchFamily="34" charset="0"/>
              </a:rPr>
              <a:t>that require a </a:t>
            </a:r>
            <a:r>
              <a:rPr lang="en-US" altLang="en-US" sz="2400" u="sng">
                <a:solidFill>
                  <a:srgbClr val="0000FF"/>
                </a:solidFill>
                <a:latin typeface="Agency FB" panose="020B0503020202020204" pitchFamily="34" charset="0"/>
              </a:rPr>
              <a:t>guaranteed response within the time constraints</a:t>
            </a:r>
            <a:r>
              <a:rPr lang="en-US" altLang="en-US" sz="2400">
                <a:latin typeface="Agency FB" panose="020B0503020202020204" pitchFamily="34" charset="0"/>
              </a:rPr>
              <a:t>. In contrast, </a:t>
            </a:r>
            <a:r>
              <a:rPr lang="en-US" altLang="en-US" sz="2400" b="1" u="sng">
                <a:solidFill>
                  <a:srgbClr val="0070C0"/>
                </a:solidFill>
                <a:latin typeface="Agency FB" panose="020B0503020202020204" pitchFamily="34" charset="0"/>
              </a:rPr>
              <a:t>soft real-time software</a:t>
            </a:r>
            <a:r>
              <a:rPr lang="en-US" altLang="en-US" sz="2400">
                <a:latin typeface="Agency FB" panose="020B0503020202020204" pitchFamily="34" charset="0"/>
              </a:rPr>
              <a:t> must also be </a:t>
            </a:r>
            <a:r>
              <a:rPr lang="en-US" altLang="en-US" sz="2400">
                <a:solidFill>
                  <a:srgbClr val="0070C0"/>
                </a:solidFill>
                <a:latin typeface="Agency FB" panose="020B0503020202020204" pitchFamily="34" charset="0"/>
              </a:rPr>
              <a:t>highly reliable</a:t>
            </a:r>
            <a:r>
              <a:rPr lang="en-US" altLang="en-US" sz="2400">
                <a:latin typeface="Agency FB" panose="020B0503020202020204" pitchFamily="34" charset="0"/>
              </a:rPr>
              <a:t>, but can </a:t>
            </a:r>
            <a:r>
              <a:rPr lang="en-US" altLang="en-US" sz="2400" b="1" i="1" u="sng">
                <a:solidFill>
                  <a:srgbClr val="C00000"/>
                </a:solidFill>
                <a:latin typeface="Agency FB" panose="020B0503020202020204" pitchFamily="34" charset="0"/>
              </a:rPr>
              <a:t>occasionally</a:t>
            </a:r>
            <a:r>
              <a:rPr lang="en-US" altLang="en-US" sz="2400" u="sng">
                <a:solidFill>
                  <a:srgbClr val="0070C0"/>
                </a:solidFill>
                <a:latin typeface="Agency FB" panose="020B0503020202020204" pitchFamily="34" charset="0"/>
              </a:rPr>
              <a:t> violate time constraints</a:t>
            </a:r>
            <a:r>
              <a:rPr lang="en-US" altLang="en-US" sz="2400">
                <a:solidFill>
                  <a:srgbClr val="0070C0"/>
                </a:solidFill>
                <a:latin typeface="Agency FB" panose="020B0503020202020204" pitchFamily="34" charset="0"/>
              </a:rPr>
              <a:t>. </a:t>
            </a:r>
          </a:p>
          <a:p>
            <a:pPr algn="just"/>
            <a:r>
              <a:rPr lang="en-US" altLang="en-US" sz="2400">
                <a:latin typeface="Agency FB" panose="020B0503020202020204" pitchFamily="34" charset="0"/>
              </a:rPr>
              <a:t>E.g. process control, data acquisition, communications devices, device control, and overload relays.</a:t>
            </a:r>
          </a:p>
          <a:p>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CC12872C-7416-4D92-91C5-FFB14A7EAC21}"/>
              </a:ext>
            </a:extLst>
          </p:cNvPr>
          <p:cNvSpPr>
            <a:spLocks noGrp="1"/>
          </p:cNvSpPr>
          <p:nvPr>
            <p:ph type="title"/>
          </p:nvPr>
        </p:nvSpPr>
        <p:spPr/>
        <p:txBody>
          <a:bodyPr/>
          <a:lstStyle/>
          <a:p>
            <a:endParaRPr lang="en-US" altLang="en-US"/>
          </a:p>
        </p:txBody>
      </p:sp>
      <p:sp>
        <p:nvSpPr>
          <p:cNvPr id="82947" name="Content Placeholder 2">
            <a:extLst>
              <a:ext uri="{FF2B5EF4-FFF2-40B4-BE49-F238E27FC236}">
                <a16:creationId xmlns:a16="http://schemas.microsoft.com/office/drawing/2014/main" id="{E1D8264A-2FE3-4AD1-A912-EB05A44B7243}"/>
              </a:ext>
            </a:extLst>
          </p:cNvPr>
          <p:cNvSpPr>
            <a:spLocks noGrp="1"/>
          </p:cNvSpPr>
          <p:nvPr>
            <p:ph idx="1"/>
          </p:nvPr>
        </p:nvSpPr>
        <p:spPr/>
        <p:txBody>
          <a:bodyPr/>
          <a:lstStyle/>
          <a:p>
            <a:pPr algn="just"/>
            <a:r>
              <a:rPr lang="en-US" altLang="en-US" sz="2400">
                <a:latin typeface="Agency FB" panose="020B0503020202020204" pitchFamily="34" charset="0"/>
              </a:rPr>
              <a:t>Real-time design is </a:t>
            </a:r>
            <a:r>
              <a:rPr lang="en-US" altLang="en-US" sz="2400" b="1" u="sng">
                <a:solidFill>
                  <a:srgbClr val="C00000"/>
                </a:solidFill>
                <a:latin typeface="Agency FB" panose="020B0503020202020204" pitchFamily="34" charset="0"/>
              </a:rPr>
              <a:t>complex</a:t>
            </a:r>
            <a:r>
              <a:rPr lang="en-US" altLang="en-US" sz="2400" u="sng">
                <a:latin typeface="Agency FB" panose="020B0503020202020204" pitchFamily="34" charset="0"/>
              </a:rPr>
              <a:t> </a:t>
            </a:r>
            <a:r>
              <a:rPr lang="en-US" altLang="en-US" sz="2400">
                <a:latin typeface="Agency FB" panose="020B0503020202020204" pitchFamily="34" charset="0"/>
              </a:rPr>
              <a:t>and involves issues such as </a:t>
            </a:r>
            <a:r>
              <a:rPr lang="en-US" altLang="en-US" sz="2400">
                <a:solidFill>
                  <a:srgbClr val="0000FF"/>
                </a:solidFill>
                <a:latin typeface="Agency FB" panose="020B0503020202020204" pitchFamily="34" charset="0"/>
              </a:rPr>
              <a:t>interrupt handling, prioritization of tasks, and coordinating multiple CPUs</a:t>
            </a:r>
            <a:r>
              <a:rPr lang="en-US" altLang="en-US" sz="2400">
                <a:latin typeface="Agency FB" panose="020B0503020202020204" pitchFamily="34" charset="0"/>
              </a:rPr>
              <a:t>. Unfortunately, real-time systems are </a:t>
            </a:r>
            <a:r>
              <a:rPr lang="en-US" altLang="en-US" sz="2400" b="1" i="1" u="sng">
                <a:solidFill>
                  <a:srgbClr val="0000FF"/>
                </a:solidFill>
                <a:latin typeface="Agency FB" panose="020B0503020202020204" pitchFamily="34" charset="0"/>
              </a:rPr>
              <a:t>frequently</a:t>
            </a:r>
            <a:r>
              <a:rPr lang="en-US" altLang="en-US" sz="2400" u="sng">
                <a:latin typeface="Agency FB" panose="020B0503020202020204" pitchFamily="34" charset="0"/>
              </a:rPr>
              <a:t> </a:t>
            </a:r>
            <a:r>
              <a:rPr lang="en-US" altLang="en-US" sz="2400" u="sng">
                <a:solidFill>
                  <a:srgbClr val="FF33CC"/>
                </a:solidFill>
                <a:latin typeface="Agency FB" panose="020B0503020202020204" pitchFamily="34" charset="0"/>
              </a:rPr>
              <a:t>designed to operate close to their resource limits</a:t>
            </a:r>
            <a:r>
              <a:rPr lang="en-US" altLang="en-US" sz="2400">
                <a:latin typeface="Agency FB" panose="020B0503020202020204" pitchFamily="34" charset="0"/>
              </a:rPr>
              <a:t>, so that severe, </a:t>
            </a:r>
            <a:r>
              <a:rPr lang="en-US" altLang="en-US" sz="2400" u="sng">
                <a:solidFill>
                  <a:srgbClr val="FF0000"/>
                </a:solidFill>
                <a:latin typeface="Agency FB" panose="020B0503020202020204" pitchFamily="34" charset="0"/>
              </a:rPr>
              <a:t>non-logical restructuring</a:t>
            </a:r>
            <a:r>
              <a:rPr lang="en-US" altLang="en-US" sz="2400">
                <a:solidFill>
                  <a:srgbClr val="FF0000"/>
                </a:solidFill>
                <a:latin typeface="Agency FB" panose="020B0503020202020204" pitchFamily="34" charset="0"/>
              </a:rPr>
              <a:t> </a:t>
            </a:r>
            <a:r>
              <a:rPr lang="en-US" altLang="en-US" sz="2400">
                <a:latin typeface="Agency FB" panose="020B0503020202020204" pitchFamily="34" charset="0"/>
              </a:rPr>
              <a:t>of the design is often needed to </a:t>
            </a:r>
            <a:r>
              <a:rPr lang="en-US" altLang="en-US" sz="2400" u="sng">
                <a:solidFill>
                  <a:srgbClr val="FF0000"/>
                </a:solidFill>
                <a:latin typeface="Agency FB" panose="020B0503020202020204" pitchFamily="34" charset="0"/>
              </a:rPr>
              <a:t>achieve</a:t>
            </a:r>
            <a:r>
              <a:rPr lang="en-US" altLang="en-US" sz="2400">
                <a:solidFill>
                  <a:srgbClr val="FF0000"/>
                </a:solidFill>
                <a:latin typeface="Agency FB" panose="020B0503020202020204" pitchFamily="34" charset="0"/>
              </a:rPr>
              <a:t> </a:t>
            </a:r>
            <a:r>
              <a:rPr lang="en-US" altLang="en-US" sz="2400">
                <a:latin typeface="Agency FB" panose="020B0503020202020204" pitchFamily="34" charset="0"/>
              </a:rPr>
              <a:t>the necessary </a:t>
            </a:r>
            <a:r>
              <a:rPr lang="en-US" altLang="en-US" sz="2400" u="sng">
                <a:solidFill>
                  <a:srgbClr val="FF0000"/>
                </a:solidFill>
                <a:latin typeface="Agency FB" panose="020B0503020202020204" pitchFamily="34" charset="0"/>
              </a:rPr>
              <a:t>performance</a:t>
            </a:r>
            <a:r>
              <a:rPr lang="en-US" altLang="en-US" sz="2400">
                <a:latin typeface="Agency FB" panose="020B0503020202020204" pitchFamily="34" charset="0"/>
              </a:rPr>
              <a:t>. Such </a:t>
            </a:r>
            <a:r>
              <a:rPr lang="en-US" altLang="en-US" sz="2400" u="sng">
                <a:solidFill>
                  <a:srgbClr val="0000FF"/>
                </a:solidFill>
                <a:latin typeface="Agency FB" panose="020B0503020202020204" pitchFamily="34" charset="0"/>
              </a:rPr>
              <a:t>contortions</a:t>
            </a:r>
            <a:r>
              <a:rPr lang="en-US" altLang="en-US" sz="2400" u="sng">
                <a:latin typeface="Agency FB" panose="020B0503020202020204" pitchFamily="34" charset="0"/>
              </a:rPr>
              <a:t> </a:t>
            </a:r>
            <a:r>
              <a:rPr lang="en-US" altLang="en-US" sz="2400">
                <a:latin typeface="Agency FB" panose="020B0503020202020204" pitchFamily="34" charset="0"/>
              </a:rPr>
              <a:t>come at the cost of </a:t>
            </a:r>
            <a:r>
              <a:rPr lang="en-US" altLang="en-US" sz="2400" u="sng">
                <a:solidFill>
                  <a:srgbClr val="0000FF"/>
                </a:solidFill>
                <a:latin typeface="Agency FB" panose="020B0503020202020204" pitchFamily="34" charset="0"/>
              </a:rPr>
              <a:t>portability and maintainability</a:t>
            </a:r>
            <a:r>
              <a:rPr lang="en-US" altLang="en-US" sz="2400">
                <a:latin typeface="Agency FB" panose="020B0503020202020204" pitchFamily="34" charset="0"/>
              </a:rPr>
              <a:t>. Real-time design is </a:t>
            </a:r>
            <a:r>
              <a:rPr lang="en-US" altLang="en-US" sz="2400" i="1">
                <a:solidFill>
                  <a:srgbClr val="0000FF"/>
                </a:solidFill>
                <a:latin typeface="Agency FB" panose="020B0503020202020204" pitchFamily="34" charset="0"/>
              </a:rPr>
              <a:t>a specialized topic</a:t>
            </a:r>
            <a:r>
              <a:rPr lang="en-US" altLang="en-US" sz="2400">
                <a:latin typeface="Agency FB" panose="020B0503020202020204" pitchFamily="34" charset="0"/>
              </a:rPr>
              <a:t>.</a:t>
            </a:r>
          </a:p>
          <a:p>
            <a:endParaRPr lang="en-US" altLang="en-US" sz="2400">
              <a:latin typeface="Agency FB" panose="020B0503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439CD6C-089C-4F1A-A85C-D9BE05F70D26}"/>
              </a:ext>
            </a:extLst>
          </p:cNvPr>
          <p:cNvSpPr>
            <a:spLocks noGrp="1"/>
          </p:cNvSpPr>
          <p:nvPr>
            <p:ph type="title"/>
          </p:nvPr>
        </p:nvSpPr>
        <p:spPr>
          <a:xfrm>
            <a:off x="762000" y="0"/>
            <a:ext cx="7696200" cy="609600"/>
          </a:xfrm>
        </p:spPr>
        <p:txBody>
          <a:bodyPr/>
          <a:lstStyle/>
          <a:p>
            <a:r>
              <a:rPr lang="en-US" altLang="en-US" sz="2400" b="1">
                <a:solidFill>
                  <a:srgbClr val="FF33CC"/>
                </a:solidFill>
                <a:latin typeface="Bradley Hand ITC" panose="03070402050302030203" pitchFamily="66" charset="0"/>
              </a:rPr>
              <a:t>Transaction Manager</a:t>
            </a:r>
            <a:endParaRPr lang="en-US" altLang="en-US"/>
          </a:p>
        </p:txBody>
      </p:sp>
      <p:sp>
        <p:nvSpPr>
          <p:cNvPr id="3" name="Content Placeholder 2">
            <a:extLst>
              <a:ext uri="{FF2B5EF4-FFF2-40B4-BE49-F238E27FC236}">
                <a16:creationId xmlns:a16="http://schemas.microsoft.com/office/drawing/2014/main" id="{557A86F4-5A75-41B4-A9B3-D72893B97441}"/>
              </a:ext>
            </a:extLst>
          </p:cNvPr>
          <p:cNvSpPr>
            <a:spLocks noGrp="1"/>
          </p:cNvSpPr>
          <p:nvPr>
            <p:ph idx="1"/>
          </p:nvPr>
        </p:nvSpPr>
        <p:spPr>
          <a:xfrm>
            <a:off x="762000" y="609600"/>
            <a:ext cx="7696200" cy="4876800"/>
          </a:xfrm>
        </p:spPr>
        <p:txBody>
          <a:bodyPr/>
          <a:lstStyle/>
          <a:p>
            <a:pPr algn="just">
              <a:defRPr/>
            </a:pPr>
            <a:r>
              <a:rPr lang="en-US" sz="2000" dirty="0">
                <a:latin typeface="Andalus" pitchFamily="2" charset="-78"/>
                <a:cs typeface="Andalus" pitchFamily="2" charset="-78"/>
              </a:rPr>
              <a:t>A </a:t>
            </a:r>
            <a:r>
              <a:rPr lang="en-US" sz="2000" i="1" dirty="0">
                <a:latin typeface="Andalus" pitchFamily="2" charset="-78"/>
                <a:cs typeface="Andalus" pitchFamily="2" charset="-78"/>
              </a:rPr>
              <a:t>transaction manager </a:t>
            </a:r>
            <a:r>
              <a:rPr lang="en-US" sz="2000" dirty="0">
                <a:latin typeface="Andalus" pitchFamily="2" charset="-78"/>
                <a:cs typeface="Andalus" pitchFamily="2" charset="-78"/>
              </a:rPr>
              <a:t>is a system whose main function is to </a:t>
            </a:r>
            <a:r>
              <a:rPr lang="en-US" sz="2000" b="1" u="sng" dirty="0">
                <a:solidFill>
                  <a:srgbClr val="0000FF"/>
                </a:solidFill>
                <a:latin typeface="Andalus" pitchFamily="2" charset="-78"/>
                <a:cs typeface="Andalus" pitchFamily="2" charset="-78"/>
              </a:rPr>
              <a:t>store and retrieve data</a:t>
            </a:r>
            <a:r>
              <a:rPr lang="en-US" sz="2000" dirty="0">
                <a:latin typeface="Andalus" pitchFamily="2" charset="-78"/>
                <a:cs typeface="Andalus" pitchFamily="2" charset="-78"/>
              </a:rPr>
              <a:t>. Most transaction managers deal with </a:t>
            </a:r>
            <a:r>
              <a:rPr lang="en-US" sz="2000" b="1" u="sng" dirty="0">
                <a:solidFill>
                  <a:srgbClr val="0000FF"/>
                </a:solidFill>
                <a:latin typeface="Andalus" pitchFamily="2" charset="-78"/>
                <a:cs typeface="Andalus" pitchFamily="2" charset="-78"/>
              </a:rPr>
              <a:t>multiple users</a:t>
            </a:r>
            <a:r>
              <a:rPr lang="en-US" sz="2000" dirty="0">
                <a:latin typeface="Andalus" pitchFamily="2" charset="-78"/>
                <a:cs typeface="Andalus" pitchFamily="2" charset="-78"/>
              </a:rPr>
              <a:t> who read and write data at the same time.</a:t>
            </a:r>
          </a:p>
          <a:p>
            <a:pPr algn="just">
              <a:defRPr/>
            </a:pPr>
            <a:r>
              <a:rPr lang="en-US" sz="2000" dirty="0">
                <a:latin typeface="Andalus" pitchFamily="2" charset="-78"/>
                <a:cs typeface="Andalus" pitchFamily="2" charset="-78"/>
              </a:rPr>
              <a:t>They also must </a:t>
            </a:r>
            <a:r>
              <a:rPr lang="en-US" sz="2000" b="1" u="sng" dirty="0">
                <a:solidFill>
                  <a:srgbClr val="0000FF"/>
                </a:solidFill>
                <a:latin typeface="Andalus" pitchFamily="2" charset="-78"/>
                <a:cs typeface="Andalus" pitchFamily="2" charset="-78"/>
              </a:rPr>
              <a:t>secure their data </a:t>
            </a:r>
            <a:r>
              <a:rPr lang="en-US" sz="2000" dirty="0">
                <a:latin typeface="Andalus" pitchFamily="2" charset="-78"/>
                <a:cs typeface="Andalus" pitchFamily="2" charset="-78"/>
              </a:rPr>
              <a:t>to protect it from </a:t>
            </a:r>
            <a:r>
              <a:rPr lang="en-US" sz="2000" b="1" u="sng" dirty="0">
                <a:solidFill>
                  <a:srgbClr val="FF33CC"/>
                </a:solidFill>
                <a:latin typeface="Andalus" pitchFamily="2" charset="-78"/>
                <a:cs typeface="Andalus" pitchFamily="2" charset="-78"/>
              </a:rPr>
              <a:t>unauthorized access</a:t>
            </a:r>
            <a:r>
              <a:rPr lang="en-US" sz="2000" dirty="0">
                <a:latin typeface="Andalus" pitchFamily="2" charset="-78"/>
                <a:cs typeface="Andalus" pitchFamily="2" charset="-78"/>
              </a:rPr>
              <a:t> as well as </a:t>
            </a:r>
            <a:r>
              <a:rPr lang="en-US" sz="2000" b="1" u="sng" dirty="0">
                <a:solidFill>
                  <a:srgbClr val="FF33CC"/>
                </a:solidFill>
                <a:latin typeface="Andalus" pitchFamily="2" charset="-78"/>
                <a:cs typeface="Andalus" pitchFamily="2" charset="-78"/>
              </a:rPr>
              <a:t>accidental loss</a:t>
            </a:r>
            <a:r>
              <a:rPr lang="en-US" sz="2000" u="sng" dirty="0">
                <a:latin typeface="Andalus" pitchFamily="2" charset="-78"/>
                <a:cs typeface="Andalus" pitchFamily="2" charset="-78"/>
              </a:rPr>
              <a:t>.</a:t>
            </a:r>
            <a:r>
              <a:rPr lang="en-US" sz="2000" dirty="0">
                <a:latin typeface="Andalus" pitchFamily="2" charset="-78"/>
                <a:cs typeface="Andalus" pitchFamily="2" charset="-78"/>
              </a:rPr>
              <a:t> </a:t>
            </a:r>
          </a:p>
          <a:p>
            <a:pPr algn="just">
              <a:defRPr/>
            </a:pPr>
            <a:r>
              <a:rPr lang="en-US" sz="2000" dirty="0">
                <a:latin typeface="Andalus" pitchFamily="2" charset="-78"/>
                <a:cs typeface="Andalus" pitchFamily="2" charset="-78"/>
              </a:rPr>
              <a:t>Transaction managers are often built on </a:t>
            </a:r>
            <a:r>
              <a:rPr lang="en-US" sz="2000" b="1" u="sng" dirty="0">
                <a:solidFill>
                  <a:srgbClr val="0000FF"/>
                </a:solidFill>
                <a:latin typeface="Andalus" pitchFamily="2" charset="-78"/>
                <a:cs typeface="Andalus" pitchFamily="2" charset="-78"/>
              </a:rPr>
              <a:t>top of a database management system (DBMS) </a:t>
            </a:r>
            <a:r>
              <a:rPr lang="en-US" sz="2000" dirty="0">
                <a:latin typeface="Andalus" pitchFamily="2" charset="-78"/>
                <a:cs typeface="Andalus" pitchFamily="2" charset="-78"/>
              </a:rPr>
              <a:t>- this is a </a:t>
            </a:r>
            <a:r>
              <a:rPr lang="en-US" sz="2000" b="1" u="sng" dirty="0">
                <a:solidFill>
                  <a:srgbClr val="FF33CC"/>
                </a:solidFill>
                <a:latin typeface="Andalus" pitchFamily="2" charset="-78"/>
                <a:cs typeface="Andalus" pitchFamily="2" charset="-78"/>
              </a:rPr>
              <a:t>form of reuse</a:t>
            </a:r>
            <a:r>
              <a:rPr lang="en-US" sz="2000" dirty="0">
                <a:latin typeface="Andalus" pitchFamily="2" charset="-78"/>
                <a:cs typeface="Andalus" pitchFamily="2" charset="-78"/>
              </a:rPr>
              <a:t>. A DBMS has generic functionality for managing data that can be reused and need not be implemented. </a:t>
            </a:r>
          </a:p>
          <a:p>
            <a:pPr algn="just">
              <a:defRPr/>
            </a:pPr>
            <a:r>
              <a:rPr lang="en-US" sz="2000" dirty="0">
                <a:latin typeface="Andalus" pitchFamily="2" charset="-78"/>
                <a:cs typeface="Andalus" pitchFamily="2" charset="-78"/>
              </a:rPr>
              <a:t>E.g. airline reservations, inventory control, and order fulfillment.</a:t>
            </a:r>
          </a:p>
          <a:p>
            <a:pPr algn="just">
              <a:defRPr/>
            </a:pPr>
            <a:r>
              <a:rPr lang="en-US" sz="2000" dirty="0">
                <a:latin typeface="Andalus" pitchFamily="2" charset="-78"/>
                <a:cs typeface="Andalus" pitchFamily="2" charset="-78"/>
              </a:rPr>
              <a:t>The </a:t>
            </a:r>
            <a:r>
              <a:rPr lang="en-US" sz="2000" b="1" u="sng" dirty="0">
                <a:solidFill>
                  <a:srgbClr val="C00000"/>
                </a:solidFill>
                <a:latin typeface="Andalus" pitchFamily="2" charset="-78"/>
                <a:cs typeface="Andalus" pitchFamily="2" charset="-78"/>
              </a:rPr>
              <a:t>class model is dominant</a:t>
            </a:r>
            <a:r>
              <a:rPr lang="en-US" sz="2000" dirty="0">
                <a:latin typeface="Andalus" pitchFamily="2" charset="-78"/>
                <a:cs typeface="Andalus" pitchFamily="2" charset="-78"/>
              </a:rPr>
              <a:t>. The </a:t>
            </a:r>
            <a:r>
              <a:rPr lang="en-US" sz="2000" u="sng" dirty="0">
                <a:solidFill>
                  <a:srgbClr val="C00000"/>
                </a:solidFill>
                <a:latin typeface="Andalus" pitchFamily="2" charset="-78"/>
                <a:cs typeface="Andalus" pitchFamily="2" charset="-78"/>
              </a:rPr>
              <a:t>state model</a:t>
            </a:r>
            <a:r>
              <a:rPr lang="en-US" sz="2000" dirty="0">
                <a:solidFill>
                  <a:srgbClr val="C00000"/>
                </a:solidFill>
                <a:latin typeface="Andalus" pitchFamily="2" charset="-78"/>
                <a:cs typeface="Andalus" pitchFamily="2" charset="-78"/>
              </a:rPr>
              <a:t> </a:t>
            </a:r>
            <a:r>
              <a:rPr lang="en-US" sz="2000" dirty="0">
                <a:latin typeface="Andalus" pitchFamily="2" charset="-78"/>
                <a:cs typeface="Andalus" pitchFamily="2" charset="-78"/>
              </a:rPr>
              <a:t>is </a:t>
            </a:r>
            <a:r>
              <a:rPr lang="en-US" sz="2000" b="1" i="1" u="sng" dirty="0">
                <a:solidFill>
                  <a:srgbClr val="0000FF"/>
                </a:solidFill>
                <a:latin typeface="Andalus" pitchFamily="2" charset="-78"/>
                <a:cs typeface="Andalus" pitchFamily="2" charset="-78"/>
              </a:rPr>
              <a:t>occasionally</a:t>
            </a:r>
            <a:r>
              <a:rPr lang="en-US" sz="2000" u="sng" dirty="0">
                <a:latin typeface="Andalus" pitchFamily="2" charset="-78"/>
                <a:cs typeface="Andalus" pitchFamily="2" charset="-78"/>
              </a:rPr>
              <a:t> </a:t>
            </a:r>
            <a:r>
              <a:rPr lang="en-US" sz="2000" u="sng" dirty="0">
                <a:solidFill>
                  <a:srgbClr val="C00000"/>
                </a:solidFill>
                <a:latin typeface="Andalus" pitchFamily="2" charset="-78"/>
                <a:cs typeface="Andalus" pitchFamily="2" charset="-78"/>
              </a:rPr>
              <a:t>important</a:t>
            </a:r>
            <a:r>
              <a:rPr lang="en-US" sz="2000" dirty="0">
                <a:latin typeface="Andalus" pitchFamily="2" charset="-78"/>
                <a:cs typeface="Andalus" pitchFamily="2" charset="-78"/>
              </a:rPr>
              <a:t>, especially for specifying the evolution of an object as well as constraints and methods that apply at different points in time. The </a:t>
            </a:r>
            <a:r>
              <a:rPr lang="en-US" sz="2000" b="1" u="sng" dirty="0">
                <a:solidFill>
                  <a:schemeClr val="bg2">
                    <a:lumMod val="75000"/>
                  </a:schemeClr>
                </a:solidFill>
                <a:latin typeface="Andalus" pitchFamily="2" charset="-78"/>
                <a:cs typeface="Andalus" pitchFamily="2" charset="-78"/>
              </a:rPr>
              <a:t>interaction model</a:t>
            </a:r>
            <a:r>
              <a:rPr lang="en-US" sz="2000" b="1" dirty="0">
                <a:solidFill>
                  <a:schemeClr val="bg2">
                    <a:lumMod val="75000"/>
                  </a:schemeClr>
                </a:solidFill>
                <a:latin typeface="Andalus" pitchFamily="2" charset="-78"/>
                <a:cs typeface="Andalus" pitchFamily="2" charset="-78"/>
              </a:rPr>
              <a:t> </a:t>
            </a:r>
            <a:r>
              <a:rPr lang="en-US" sz="2000" dirty="0">
                <a:latin typeface="Andalus" pitchFamily="2" charset="-78"/>
                <a:cs typeface="Andalus" pitchFamily="2" charset="-78"/>
              </a:rPr>
              <a:t>is </a:t>
            </a:r>
            <a:r>
              <a:rPr lang="en-US" sz="2000" b="1" i="1" u="sng" dirty="0">
                <a:solidFill>
                  <a:schemeClr val="bg2">
                    <a:lumMod val="75000"/>
                  </a:schemeClr>
                </a:solidFill>
                <a:latin typeface="Andalus" pitchFamily="2" charset="-78"/>
                <a:cs typeface="Andalus" pitchFamily="2" charset="-78"/>
              </a:rPr>
              <a:t>seldom significant</a:t>
            </a:r>
            <a:r>
              <a:rPr lang="en-US" sz="2000" dirty="0">
                <a:latin typeface="Andalus" pitchFamily="2" charset="-78"/>
                <a:cs typeface="Andalus" pitchFamily="2" charset="-78"/>
              </a:rPr>
              <a:t>.</a:t>
            </a:r>
          </a:p>
          <a:p>
            <a:pPr>
              <a:defRPr/>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3094AD7-CE4D-4E10-A367-3DADD93998A0}"/>
              </a:ext>
            </a:extLst>
          </p:cNvPr>
          <p:cNvSpPr>
            <a:spLocks noGrp="1"/>
          </p:cNvSpPr>
          <p:nvPr>
            <p:ph type="title"/>
          </p:nvPr>
        </p:nvSpPr>
        <p:spPr>
          <a:xfrm>
            <a:off x="762000" y="0"/>
            <a:ext cx="7696200" cy="990600"/>
          </a:xfrm>
        </p:spPr>
        <p:txBody>
          <a:bodyPr/>
          <a:lstStyle/>
          <a:p>
            <a:r>
              <a:rPr lang="en-US" altLang="en-US" sz="2400" u="sng"/>
              <a:t>The steps in designing an information system are as follows.</a:t>
            </a:r>
          </a:p>
        </p:txBody>
      </p:sp>
      <p:sp>
        <p:nvSpPr>
          <p:cNvPr id="84995" name="Content Placeholder 2">
            <a:extLst>
              <a:ext uri="{FF2B5EF4-FFF2-40B4-BE49-F238E27FC236}">
                <a16:creationId xmlns:a16="http://schemas.microsoft.com/office/drawing/2014/main" id="{32C86DB3-0A32-45E7-A01B-F33CA17F4F2F}"/>
              </a:ext>
            </a:extLst>
          </p:cNvPr>
          <p:cNvSpPr>
            <a:spLocks noGrp="1"/>
          </p:cNvSpPr>
          <p:nvPr>
            <p:ph idx="1"/>
          </p:nvPr>
        </p:nvSpPr>
        <p:spPr>
          <a:xfrm>
            <a:off x="762000" y="990600"/>
            <a:ext cx="7696200" cy="4648200"/>
          </a:xfrm>
        </p:spPr>
        <p:txBody>
          <a:bodyPr/>
          <a:lstStyle/>
          <a:p>
            <a:pPr algn="just"/>
            <a:r>
              <a:rPr lang="en-US" altLang="en-US" sz="2400" u="sng">
                <a:solidFill>
                  <a:srgbClr val="C00000"/>
                </a:solidFill>
                <a:latin typeface="Andalus" pitchFamily="2" charset="0"/>
                <a:cs typeface="Andalus" pitchFamily="2" charset="0"/>
              </a:rPr>
              <a:t>Map</a:t>
            </a:r>
            <a:r>
              <a:rPr lang="en-US" altLang="en-US" sz="2400">
                <a:latin typeface="Andalus" pitchFamily="2" charset="0"/>
                <a:cs typeface="Andalus" pitchFamily="2" charset="0"/>
              </a:rPr>
              <a:t> the </a:t>
            </a:r>
            <a:r>
              <a:rPr lang="en-US" altLang="en-US" sz="2400">
                <a:solidFill>
                  <a:srgbClr val="FF33CC"/>
                </a:solidFill>
                <a:latin typeface="Andalus" pitchFamily="2" charset="0"/>
                <a:cs typeface="Andalus" pitchFamily="2" charset="0"/>
              </a:rPr>
              <a:t>class model </a:t>
            </a:r>
            <a:r>
              <a:rPr lang="en-US" altLang="en-US" sz="2400">
                <a:latin typeface="Andalus" pitchFamily="2" charset="0"/>
                <a:cs typeface="Andalus" pitchFamily="2" charset="0"/>
              </a:rPr>
              <a:t>to </a:t>
            </a:r>
            <a:r>
              <a:rPr lang="en-US" altLang="en-US" sz="2400">
                <a:solidFill>
                  <a:srgbClr val="0000FF"/>
                </a:solidFill>
                <a:latin typeface="Andalus" pitchFamily="2" charset="0"/>
                <a:cs typeface="Andalus" pitchFamily="2" charset="0"/>
              </a:rPr>
              <a:t>database structures</a:t>
            </a:r>
            <a:r>
              <a:rPr lang="en-US" altLang="en-US" sz="2400">
                <a:latin typeface="Andalus" pitchFamily="2" charset="0"/>
                <a:cs typeface="Andalus" pitchFamily="2" charset="0"/>
              </a:rPr>
              <a:t>. [Chapter 19].</a:t>
            </a:r>
          </a:p>
          <a:p>
            <a:pPr algn="just"/>
            <a:r>
              <a:rPr lang="en-US" altLang="en-US" sz="2400" u="sng">
                <a:solidFill>
                  <a:srgbClr val="C00000"/>
                </a:solidFill>
                <a:latin typeface="Andalus" pitchFamily="2" charset="0"/>
                <a:cs typeface="Andalus" pitchFamily="2" charset="0"/>
              </a:rPr>
              <a:t>Determine the </a:t>
            </a:r>
            <a:r>
              <a:rPr lang="en-US" altLang="en-US" sz="2400" u="sng">
                <a:solidFill>
                  <a:srgbClr val="0000FF"/>
                </a:solidFill>
                <a:latin typeface="Andalus" pitchFamily="2" charset="0"/>
                <a:cs typeface="Andalus" pitchFamily="2" charset="0"/>
              </a:rPr>
              <a:t>units of </a:t>
            </a:r>
            <a:r>
              <a:rPr lang="en-US" altLang="en-US" sz="2800" u="sng">
                <a:solidFill>
                  <a:srgbClr val="7030A0"/>
                </a:solidFill>
                <a:latin typeface="Bodoni MT Condensed" panose="02070606080606020203" pitchFamily="18" charset="0"/>
                <a:cs typeface="Andalus" pitchFamily="2" charset="0"/>
              </a:rPr>
              <a:t>concurrency</a:t>
            </a:r>
            <a:r>
              <a:rPr lang="en-US" altLang="en-US" sz="2400" u="sng">
                <a:solidFill>
                  <a:srgbClr val="C00000"/>
                </a:solidFill>
                <a:latin typeface="Andalus" pitchFamily="2" charset="0"/>
                <a:cs typeface="Andalus" pitchFamily="2" charset="0"/>
              </a:rPr>
              <a:t>-</a:t>
            </a:r>
            <a:r>
              <a:rPr lang="en-US" altLang="en-US" sz="2400">
                <a:latin typeface="Andalus" pitchFamily="2" charset="0"/>
                <a:cs typeface="Andalus" pitchFamily="2" charset="0"/>
              </a:rPr>
              <a:t>that is, the resources that inherently or by specification cannot be shared. </a:t>
            </a:r>
            <a:r>
              <a:rPr lang="en-US" altLang="en-US" sz="2400" u="sng">
                <a:solidFill>
                  <a:srgbClr val="C00000"/>
                </a:solidFill>
                <a:latin typeface="Andalus" pitchFamily="2" charset="0"/>
                <a:cs typeface="Andalus" pitchFamily="2" charset="0"/>
              </a:rPr>
              <a:t>Introduce new classes </a:t>
            </a:r>
            <a:r>
              <a:rPr lang="en-US" altLang="en-US" sz="2400">
                <a:latin typeface="Andalus" pitchFamily="2" charset="0"/>
                <a:cs typeface="Andalus" pitchFamily="2" charset="0"/>
              </a:rPr>
              <a:t>as needed.</a:t>
            </a:r>
          </a:p>
          <a:p>
            <a:pPr algn="just"/>
            <a:r>
              <a:rPr lang="en-US" altLang="en-US" sz="2400" u="sng">
                <a:solidFill>
                  <a:srgbClr val="C00000"/>
                </a:solidFill>
                <a:latin typeface="Andalus" pitchFamily="2" charset="0"/>
                <a:cs typeface="Andalus" pitchFamily="2" charset="0"/>
              </a:rPr>
              <a:t>Determine the </a:t>
            </a:r>
            <a:r>
              <a:rPr lang="en-US" altLang="en-US" sz="2400" u="sng">
                <a:solidFill>
                  <a:srgbClr val="0000FF"/>
                </a:solidFill>
                <a:latin typeface="Andalus" pitchFamily="2" charset="0"/>
                <a:cs typeface="Andalus" pitchFamily="2" charset="0"/>
              </a:rPr>
              <a:t>unit of </a:t>
            </a:r>
            <a:r>
              <a:rPr lang="en-US" altLang="en-US" sz="2800" u="sng">
                <a:solidFill>
                  <a:srgbClr val="FF33CC"/>
                </a:solidFill>
                <a:latin typeface="Bodoni MT Condensed" panose="02070606080606020203" pitchFamily="18" charset="0"/>
                <a:cs typeface="Andalus" pitchFamily="2" charset="0"/>
              </a:rPr>
              <a:t>transaction</a:t>
            </a:r>
            <a:r>
              <a:rPr lang="en-US" altLang="en-US" sz="2400">
                <a:latin typeface="Andalus" pitchFamily="2" charset="0"/>
                <a:cs typeface="Andalus" pitchFamily="2" charset="0"/>
              </a:rPr>
              <a:t>-that is, the set of resources that must be accessed together during a transaction. A transaction </a:t>
            </a:r>
            <a:r>
              <a:rPr lang="en-US" altLang="en-US" sz="2400">
                <a:solidFill>
                  <a:srgbClr val="C00000"/>
                </a:solidFill>
                <a:latin typeface="Andalus" pitchFamily="2" charset="0"/>
                <a:cs typeface="Andalus" pitchFamily="2" charset="0"/>
              </a:rPr>
              <a:t>succeeds or fails </a:t>
            </a:r>
            <a:r>
              <a:rPr lang="en-US" altLang="en-US" sz="2400">
                <a:latin typeface="Andalus" pitchFamily="2" charset="0"/>
                <a:cs typeface="Andalus" pitchFamily="2" charset="0"/>
              </a:rPr>
              <a:t>in its </a:t>
            </a:r>
            <a:r>
              <a:rPr lang="en-US" altLang="en-US" sz="2400" b="1" i="1" u="sng">
                <a:solidFill>
                  <a:srgbClr val="C00000"/>
                </a:solidFill>
                <a:latin typeface="Andalus" pitchFamily="2" charset="0"/>
                <a:cs typeface="Andalus" pitchFamily="2" charset="0"/>
              </a:rPr>
              <a:t>entirety</a:t>
            </a:r>
            <a:r>
              <a:rPr lang="en-US" altLang="en-US" sz="2400">
                <a:latin typeface="Andalus" pitchFamily="2" charset="0"/>
                <a:cs typeface="Andalus" pitchFamily="2" charset="0"/>
              </a:rPr>
              <a:t>.</a:t>
            </a:r>
          </a:p>
          <a:p>
            <a:pPr algn="just"/>
            <a:r>
              <a:rPr lang="en-US" altLang="en-US" sz="2400" u="sng">
                <a:solidFill>
                  <a:srgbClr val="C00000"/>
                </a:solidFill>
                <a:latin typeface="Andalus" pitchFamily="2" charset="0"/>
                <a:cs typeface="Andalus" pitchFamily="2" charset="0"/>
              </a:rPr>
              <a:t>Design </a:t>
            </a:r>
            <a:r>
              <a:rPr lang="en-US" altLang="en-US" sz="2800" u="sng">
                <a:solidFill>
                  <a:srgbClr val="7030A0"/>
                </a:solidFill>
                <a:latin typeface="Bodoni MT Condensed" panose="02070606080606020203" pitchFamily="18" charset="0"/>
                <a:cs typeface="Andalus" pitchFamily="2" charset="0"/>
              </a:rPr>
              <a:t>concurrency</a:t>
            </a:r>
            <a:r>
              <a:rPr lang="en-US" altLang="en-US" sz="2400" u="sng">
                <a:solidFill>
                  <a:srgbClr val="C00000"/>
                </a:solidFill>
                <a:latin typeface="Andalus" pitchFamily="2" charset="0"/>
                <a:cs typeface="Andalus" pitchFamily="2" charset="0"/>
              </a:rPr>
              <a:t> control for </a:t>
            </a:r>
            <a:r>
              <a:rPr lang="en-US" altLang="en-US" sz="2800" u="sng">
                <a:solidFill>
                  <a:srgbClr val="FF33CC"/>
                </a:solidFill>
                <a:latin typeface="Bodoni MT Condensed" panose="02070606080606020203" pitchFamily="18" charset="0"/>
                <a:cs typeface="Andalus" pitchFamily="2" charset="0"/>
              </a:rPr>
              <a:t>transactions.</a:t>
            </a:r>
            <a:r>
              <a:rPr lang="en-US" altLang="en-US" sz="2400" u="sng">
                <a:solidFill>
                  <a:srgbClr val="C00000"/>
                </a:solidFill>
                <a:latin typeface="Andalus" pitchFamily="2" charset="0"/>
                <a:cs typeface="Andalus" pitchFamily="2" charset="0"/>
              </a:rPr>
              <a:t> </a:t>
            </a:r>
            <a:r>
              <a:rPr lang="en-US" altLang="en-US" sz="2400">
                <a:latin typeface="Andalus" pitchFamily="2" charset="0"/>
                <a:cs typeface="Andalus" pitchFamily="2" charset="0"/>
              </a:rPr>
              <a:t>Most database management systems provide this. The system may need to retry failed transactions several times before giving up.</a:t>
            </a:r>
          </a:p>
          <a:p>
            <a:pPr algn="just"/>
            <a:endParaRPr lang="en-US" altLang="en-US" sz="2400">
              <a:latin typeface="Andalus" pitchFamily="2" charset="0"/>
              <a:cs typeface="Andalus"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EABF3B5-5551-482B-8B5A-4DBA7ABC2363}"/>
              </a:ext>
            </a:extLst>
          </p:cNvPr>
          <p:cNvSpPr>
            <a:spLocks noGrp="1"/>
          </p:cNvSpPr>
          <p:nvPr>
            <p:ph type="title"/>
          </p:nvPr>
        </p:nvSpPr>
        <p:spPr/>
        <p:txBody>
          <a:bodyPr/>
          <a:lstStyle/>
          <a:p>
            <a:r>
              <a:rPr lang="en-US" altLang="en-US" sz="2800">
                <a:solidFill>
                  <a:srgbClr val="00B050"/>
                </a:solidFill>
              </a:rPr>
              <a:t>What are the things that can be reusable things? Includes</a:t>
            </a:r>
          </a:p>
        </p:txBody>
      </p:sp>
      <p:sp>
        <p:nvSpPr>
          <p:cNvPr id="10243" name="Content Placeholder 2">
            <a:extLst>
              <a:ext uri="{FF2B5EF4-FFF2-40B4-BE49-F238E27FC236}">
                <a16:creationId xmlns:a16="http://schemas.microsoft.com/office/drawing/2014/main" id="{77227077-FA64-408D-B5FF-7AD16A3F7CF1}"/>
              </a:ext>
            </a:extLst>
          </p:cNvPr>
          <p:cNvSpPr>
            <a:spLocks noGrp="1"/>
          </p:cNvSpPr>
          <p:nvPr>
            <p:ph idx="1"/>
          </p:nvPr>
        </p:nvSpPr>
        <p:spPr/>
        <p:txBody>
          <a:bodyPr/>
          <a:lstStyle/>
          <a:p>
            <a:pPr algn="just"/>
            <a:r>
              <a:rPr lang="en-US" altLang="en-US" i="1">
                <a:solidFill>
                  <a:srgbClr val="00B050"/>
                </a:solidFill>
                <a:latin typeface="Agency FB" panose="020B0503020202020204" pitchFamily="34" charset="0"/>
              </a:rPr>
              <a:t>Models : </a:t>
            </a:r>
            <a:r>
              <a:rPr lang="en-US" altLang="en-US" sz="2400"/>
              <a:t>Reuse of </a:t>
            </a:r>
            <a:r>
              <a:rPr lang="en-US" altLang="en-US" sz="2400" i="1" u="sng"/>
              <a:t>models</a:t>
            </a:r>
            <a:r>
              <a:rPr lang="en-US" altLang="en-US" sz="2400"/>
              <a:t> is often the </a:t>
            </a:r>
            <a:r>
              <a:rPr lang="en-US" altLang="en-US" sz="2400">
                <a:solidFill>
                  <a:srgbClr val="00B050"/>
                </a:solidFill>
              </a:rPr>
              <a:t>most practical form </a:t>
            </a:r>
            <a:r>
              <a:rPr lang="en-US" altLang="en-US" sz="2400"/>
              <a:t>of reuse. The </a:t>
            </a:r>
            <a:r>
              <a:rPr lang="en-US" altLang="en-US" sz="2400" u="sng">
                <a:solidFill>
                  <a:srgbClr val="FF33CC"/>
                </a:solidFill>
                <a:latin typeface="Algerian" panose="04020705040A02060702" pitchFamily="82" charset="0"/>
              </a:rPr>
              <a:t>logic </a:t>
            </a:r>
            <a:r>
              <a:rPr lang="en-US" altLang="en-US" sz="2400">
                <a:solidFill>
                  <a:srgbClr val="FF33CC"/>
                </a:solidFill>
              </a:rPr>
              <a:t>in a model </a:t>
            </a:r>
            <a:r>
              <a:rPr lang="en-US" altLang="en-US" sz="2400"/>
              <a:t>can </a:t>
            </a:r>
            <a:r>
              <a:rPr lang="en-US" altLang="en-US" sz="2400">
                <a:solidFill>
                  <a:srgbClr val="FF33CC"/>
                </a:solidFill>
              </a:rPr>
              <a:t>apply to multiple problems.</a:t>
            </a:r>
          </a:p>
          <a:p>
            <a:r>
              <a:rPr lang="en-US" altLang="en-US" i="1">
                <a:solidFill>
                  <a:srgbClr val="00B050"/>
                </a:solidFill>
                <a:latin typeface="Agency FB" panose="020B0503020202020204" pitchFamily="34" charset="0"/>
              </a:rPr>
              <a:t>Libraries</a:t>
            </a:r>
          </a:p>
          <a:p>
            <a:r>
              <a:rPr lang="en-US" altLang="en-US" i="1">
                <a:solidFill>
                  <a:srgbClr val="00B050"/>
                </a:solidFill>
                <a:latin typeface="Agency FB" panose="020B0503020202020204" pitchFamily="34" charset="0"/>
              </a:rPr>
              <a:t>Frameworks</a:t>
            </a:r>
          </a:p>
          <a:p>
            <a:r>
              <a:rPr lang="en-US" altLang="en-US" i="1">
                <a:solidFill>
                  <a:srgbClr val="00B050"/>
                </a:solidFill>
                <a:latin typeface="Agency FB" panose="020B0503020202020204" pitchFamily="34" charset="0"/>
              </a:rPr>
              <a:t>Patterns</a:t>
            </a:r>
            <a:endParaRPr lang="en-US" altLang="en-US">
              <a:solidFill>
                <a:srgbClr val="00B050"/>
              </a:solidFill>
              <a:latin typeface="Agency FB" panose="020B05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D085C24-90DF-4C73-9433-DB6B689C10DA}"/>
              </a:ext>
            </a:extLst>
          </p:cNvPr>
          <p:cNvSpPr>
            <a:spLocks noGrp="1"/>
          </p:cNvSpPr>
          <p:nvPr>
            <p:ph type="title"/>
          </p:nvPr>
        </p:nvSpPr>
        <p:spPr/>
        <p:txBody>
          <a:bodyPr/>
          <a:lstStyle/>
          <a:p>
            <a:r>
              <a:rPr lang="en-US" altLang="en-US" i="1">
                <a:solidFill>
                  <a:srgbClr val="00B050"/>
                </a:solidFill>
                <a:latin typeface="Agency FB" panose="020B0503020202020204" pitchFamily="34" charset="0"/>
              </a:rPr>
              <a:t>Libraries:</a:t>
            </a:r>
          </a:p>
        </p:txBody>
      </p:sp>
      <p:sp>
        <p:nvSpPr>
          <p:cNvPr id="3" name="Content Placeholder 2">
            <a:extLst>
              <a:ext uri="{FF2B5EF4-FFF2-40B4-BE49-F238E27FC236}">
                <a16:creationId xmlns:a16="http://schemas.microsoft.com/office/drawing/2014/main" id="{8C70F286-274C-4D74-86D9-ADB7743E1D69}"/>
              </a:ext>
            </a:extLst>
          </p:cNvPr>
          <p:cNvSpPr>
            <a:spLocks noGrp="1"/>
          </p:cNvSpPr>
          <p:nvPr>
            <p:ph idx="1"/>
          </p:nvPr>
        </p:nvSpPr>
        <p:spPr/>
        <p:txBody>
          <a:bodyPr/>
          <a:lstStyle/>
          <a:p>
            <a:pPr algn="just">
              <a:buFont typeface="Wingdings" panose="05000000000000000000" pitchFamily="2" charset="2"/>
              <a:buNone/>
              <a:defRPr/>
            </a:pPr>
            <a:r>
              <a:rPr lang="en-US" sz="3300" i="1" dirty="0">
                <a:solidFill>
                  <a:srgbClr val="00B050"/>
                </a:solidFill>
                <a:latin typeface="Agency FB" pitchFamily="34" charset="0"/>
                <a:ea typeface="+mj-ea"/>
                <a:cs typeface="+mj-cs"/>
              </a:rPr>
              <a:t>Library?</a:t>
            </a:r>
            <a:r>
              <a:rPr lang="en-US" sz="2400" u="sng" dirty="0">
                <a:solidFill>
                  <a:srgbClr val="FF33CC"/>
                </a:solidFill>
                <a:latin typeface="Berlin Sans FB" pitchFamily="34" charset="0"/>
              </a:rPr>
              <a:t> Collection</a:t>
            </a:r>
            <a:r>
              <a:rPr lang="en-US" sz="2400" u="sng" dirty="0">
                <a:latin typeface="Berlin Sans FB" pitchFamily="34" charset="0"/>
              </a:rPr>
              <a:t> of classes that are useful in </a:t>
            </a:r>
            <a:r>
              <a:rPr lang="en-US" sz="2400" u="sng" dirty="0">
                <a:solidFill>
                  <a:srgbClr val="FF33CC"/>
                </a:solidFill>
                <a:latin typeface="Berlin Sans FB" pitchFamily="34" charset="0"/>
              </a:rPr>
              <a:t>many contexts</a:t>
            </a:r>
          </a:p>
          <a:p>
            <a:pPr algn="just">
              <a:buFont typeface="Wingdings" panose="05000000000000000000" pitchFamily="2" charset="2"/>
              <a:buNone/>
              <a:defRPr/>
            </a:pPr>
            <a:r>
              <a:rPr lang="en-US" sz="2400" u="sng" dirty="0">
                <a:solidFill>
                  <a:srgbClr val="FF33CC"/>
                </a:solidFill>
                <a:latin typeface="Berlin Sans FB" pitchFamily="34" charset="0"/>
              </a:rPr>
              <a:t>Organizing the collection – For easy access by the users</a:t>
            </a:r>
            <a:r>
              <a:rPr lang="en-US" sz="2400" dirty="0"/>
              <a:t>: </a:t>
            </a:r>
          </a:p>
          <a:p>
            <a:pPr algn="just">
              <a:defRPr/>
            </a:pPr>
            <a:r>
              <a:rPr lang="en-US" sz="2000" dirty="0">
                <a:solidFill>
                  <a:srgbClr val="0000FF"/>
                </a:solidFill>
                <a:latin typeface="Andalus" pitchFamily="2" charset="-78"/>
                <a:cs typeface="Andalus" pitchFamily="2" charset="-78"/>
              </a:rPr>
              <a:t>Carefully done</a:t>
            </a:r>
          </a:p>
          <a:p>
            <a:pPr algn="just">
              <a:defRPr/>
            </a:pPr>
            <a:r>
              <a:rPr lang="en-US" sz="2000" dirty="0">
                <a:solidFill>
                  <a:srgbClr val="0000FF"/>
                </a:solidFill>
                <a:latin typeface="Andalus" pitchFamily="2" charset="-78"/>
                <a:cs typeface="Andalus" pitchFamily="2" charset="-78"/>
              </a:rPr>
              <a:t>Lot of work</a:t>
            </a:r>
            <a:r>
              <a:rPr lang="en-US" sz="2000" dirty="0">
                <a:latin typeface="Andalus" pitchFamily="2" charset="-78"/>
                <a:cs typeface="Andalus" pitchFamily="2" charset="-78"/>
              </a:rPr>
              <a:t> – as it can be </a:t>
            </a:r>
            <a:r>
              <a:rPr lang="en-US" sz="2000" dirty="0">
                <a:solidFill>
                  <a:srgbClr val="0000FF"/>
                </a:solidFill>
                <a:latin typeface="Andalus" pitchFamily="2" charset="-78"/>
                <a:cs typeface="Andalus" pitchFamily="2" charset="-78"/>
              </a:rPr>
              <a:t>difficult</a:t>
            </a:r>
            <a:r>
              <a:rPr lang="en-US" sz="2000" dirty="0">
                <a:latin typeface="Andalus" pitchFamily="2" charset="-78"/>
                <a:cs typeface="Andalus" pitchFamily="2" charset="-78"/>
              </a:rPr>
              <a:t> to decide </a:t>
            </a:r>
            <a:r>
              <a:rPr lang="en-US" sz="2000" dirty="0">
                <a:solidFill>
                  <a:srgbClr val="0000FF"/>
                </a:solidFill>
                <a:latin typeface="Andalus" pitchFamily="2" charset="-78"/>
                <a:cs typeface="Andalus" pitchFamily="2" charset="-78"/>
              </a:rPr>
              <a:t>where to place everything. </a:t>
            </a:r>
          </a:p>
          <a:p>
            <a:pPr algn="just">
              <a:defRPr/>
            </a:pPr>
            <a:r>
              <a:rPr lang="en-US" sz="2000" dirty="0">
                <a:solidFill>
                  <a:srgbClr val="0000FF"/>
                </a:solidFill>
                <a:latin typeface="Andalus" pitchFamily="2" charset="-78"/>
                <a:cs typeface="Andalus" pitchFamily="2" charset="-78"/>
              </a:rPr>
              <a:t>Online searching </a:t>
            </a:r>
            <a:r>
              <a:rPr lang="en-US" sz="2000" dirty="0">
                <a:latin typeface="Andalus" pitchFamily="2" charset="-78"/>
                <a:cs typeface="Andalus" pitchFamily="2" charset="-78"/>
              </a:rPr>
              <a:t>can help but is </a:t>
            </a:r>
            <a:r>
              <a:rPr lang="en-US" sz="2000" dirty="0">
                <a:solidFill>
                  <a:srgbClr val="0000FF"/>
                </a:solidFill>
                <a:latin typeface="Andalus" pitchFamily="2" charset="-78"/>
                <a:cs typeface="Andalus" pitchFamily="2" charset="-78"/>
              </a:rPr>
              <a:t>not a  substitute </a:t>
            </a:r>
            <a:r>
              <a:rPr lang="en-US" sz="2000" dirty="0">
                <a:latin typeface="Andalus" pitchFamily="2" charset="-78"/>
                <a:cs typeface="Andalus" pitchFamily="2" charset="-78"/>
              </a:rPr>
              <a:t>for careful organization. </a:t>
            </a:r>
          </a:p>
          <a:p>
            <a:pPr algn="just">
              <a:defRPr/>
            </a:pPr>
            <a:r>
              <a:rPr lang="en-US" sz="2000" dirty="0">
                <a:latin typeface="Andalus" pitchFamily="2" charset="-78"/>
                <a:cs typeface="Andalus" pitchFamily="2" charset="-78"/>
              </a:rPr>
              <a:t>To help </a:t>
            </a:r>
            <a:r>
              <a:rPr lang="en-US" sz="2000" dirty="0">
                <a:solidFill>
                  <a:srgbClr val="0000FF"/>
                </a:solidFill>
                <a:latin typeface="Andalus" pitchFamily="2" charset="-78"/>
                <a:cs typeface="Andalus" pitchFamily="2" charset="-78"/>
              </a:rPr>
              <a:t>users determine their relevance</a:t>
            </a:r>
            <a:r>
              <a:rPr lang="en-US" sz="2000" dirty="0">
                <a:latin typeface="Andalus" pitchFamily="2" charset="-78"/>
                <a:cs typeface="Andalus" pitchFamily="2" charset="-78"/>
              </a:rPr>
              <a:t>: Classes must have </a:t>
            </a:r>
            <a:r>
              <a:rPr lang="en-US" sz="2000" u="sng" dirty="0">
                <a:solidFill>
                  <a:srgbClr val="0000FF"/>
                </a:solidFill>
                <a:latin typeface="Andalus" pitchFamily="2" charset="-78"/>
                <a:cs typeface="Andalus" pitchFamily="2" charset="-78"/>
              </a:rPr>
              <a:t>accurate and thorough descriptions.</a:t>
            </a:r>
          </a:p>
        </p:txBody>
      </p:sp>
    </p:spTree>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Palatino Linotyp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3174</TotalTime>
  <Words>6251</Words>
  <Application>Microsoft Office PowerPoint</Application>
  <PresentationFormat>On-screen Show (4:3)</PresentationFormat>
  <Paragraphs>278</Paragraphs>
  <Slides>76</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76</vt:i4>
      </vt:variant>
    </vt:vector>
  </HeadingPairs>
  <TitlesOfParts>
    <vt:vector size="95" baseType="lpstr">
      <vt:lpstr>Arial</vt:lpstr>
      <vt:lpstr>Palatino Linotype</vt:lpstr>
      <vt:lpstr>Wingdings</vt:lpstr>
      <vt:lpstr>Times New Roman</vt:lpstr>
      <vt:lpstr>Andalus</vt:lpstr>
      <vt:lpstr>Algerian</vt:lpstr>
      <vt:lpstr>Berlin Sans FB</vt:lpstr>
      <vt:lpstr>Agency FB</vt:lpstr>
      <vt:lpstr>Arial Narrow</vt:lpstr>
      <vt:lpstr>Baskerville Old Face</vt:lpstr>
      <vt:lpstr>Castellar</vt:lpstr>
      <vt:lpstr>Book Antiqua</vt:lpstr>
      <vt:lpstr>Berlin Sans FB Demi</vt:lpstr>
      <vt:lpstr>Bell MT</vt:lpstr>
      <vt:lpstr>Bodoni MT</vt:lpstr>
      <vt:lpstr>Bradley Hand ITC</vt:lpstr>
      <vt:lpstr>Bernard MT Condensed</vt:lpstr>
      <vt:lpstr>Bodoni MT Condensed</vt:lpstr>
      <vt:lpstr>Studio</vt:lpstr>
      <vt:lpstr>System Design </vt:lpstr>
      <vt:lpstr>PowerPoint Presentation</vt:lpstr>
      <vt:lpstr>Overview of System Design </vt:lpstr>
      <vt:lpstr>Decisions made during system design: </vt:lpstr>
      <vt:lpstr>Estimate system performance.  </vt:lpstr>
      <vt:lpstr>Estimates performed for Key computer architectural issues like:</vt:lpstr>
      <vt:lpstr>Make a reuse plan. </vt:lpstr>
      <vt:lpstr>What are the things that can be reusable things? Includes</vt:lpstr>
      <vt:lpstr>Libraries:</vt:lpstr>
      <vt:lpstr> What are the qualities of "good" class libraries? [Korson-92]</vt:lpstr>
      <vt:lpstr>Frameworks:</vt:lpstr>
      <vt:lpstr>Patterns </vt:lpstr>
      <vt:lpstr>PowerPoint Presentation</vt:lpstr>
      <vt:lpstr>Organize [breaking]the system into subsystems.</vt:lpstr>
      <vt:lpstr>Services?</vt:lpstr>
      <vt:lpstr>Organizing the decomposition of systems into subsystems: </vt:lpstr>
      <vt:lpstr>Layers </vt:lpstr>
      <vt:lpstr>Partitions</vt:lpstr>
      <vt:lpstr>Layers Vs. Partitions:</vt:lpstr>
      <vt:lpstr>Combining Layers and Partitions</vt:lpstr>
      <vt:lpstr>Identifying Concurrency </vt:lpstr>
      <vt:lpstr>Identifying Inherent Concurrency</vt:lpstr>
      <vt:lpstr>PowerPoint Presentation</vt:lpstr>
      <vt:lpstr>Defining Concurrent Tasks:</vt:lpstr>
      <vt:lpstr>Allocate subsystems to hardware</vt:lpstr>
      <vt:lpstr>Estimating Hardware Resource Requirements</vt:lpstr>
      <vt:lpstr>Making Hardware-Software Trade-offs</vt:lpstr>
      <vt:lpstr>Allocating Tasks to Processors </vt:lpstr>
      <vt:lpstr>Determining Physical Connectivity</vt:lpstr>
      <vt:lpstr>Connection topology: </vt:lpstr>
      <vt:lpstr>Communications:</vt:lpstr>
      <vt:lpstr>Manage data stores:</vt:lpstr>
      <vt:lpstr>PowerPoint Presentation</vt:lpstr>
      <vt:lpstr>Handle global resources.</vt:lpstr>
      <vt:lpstr>Guardian object</vt:lpstr>
      <vt:lpstr>Handle boundary conditions.</vt:lpstr>
      <vt:lpstr>Initialization:</vt:lpstr>
      <vt:lpstr>Termination:</vt:lpstr>
      <vt:lpstr>Failure:</vt:lpstr>
      <vt:lpstr>Choose a software control strategy. </vt:lpstr>
      <vt:lpstr>External control:</vt:lpstr>
      <vt:lpstr>Procedure-driven sequential</vt:lpstr>
      <vt:lpstr>PowerPoint Presentation</vt:lpstr>
      <vt:lpstr>PowerPoint Presentation</vt:lpstr>
      <vt:lpstr>Event-driven sequential</vt:lpstr>
      <vt:lpstr>PowerPoint Presentation</vt:lpstr>
      <vt:lpstr>Concurrent </vt:lpstr>
      <vt:lpstr>Internal control: </vt:lpstr>
      <vt:lpstr>PowerPoint Presentation</vt:lpstr>
      <vt:lpstr>PowerPoint Presentation</vt:lpstr>
      <vt:lpstr>PowerPoint Presentation</vt:lpstr>
      <vt:lpstr>Other Paradigms</vt:lpstr>
      <vt:lpstr>Set trade-off priorities. </vt:lpstr>
      <vt:lpstr>PowerPoint Presentation</vt:lpstr>
      <vt:lpstr>PowerPoint Presentation</vt:lpstr>
      <vt:lpstr>PowerPoint Presentation</vt:lpstr>
      <vt:lpstr>Select an architectural style. </vt:lpstr>
      <vt:lpstr>Some kinds of systems are listed below. </vt:lpstr>
      <vt:lpstr>Batch transformation</vt:lpstr>
      <vt:lpstr>PowerPoint Presentation</vt:lpstr>
      <vt:lpstr>The steps in designing a batch transformation are as follows.</vt:lpstr>
      <vt:lpstr>Continuous Transformation:</vt:lpstr>
      <vt:lpstr>PowerPoint Presentation</vt:lpstr>
      <vt:lpstr>PowerPoint Presentation</vt:lpstr>
      <vt:lpstr>The steps in designing a pipeline for a continuous transformation are as follows.</vt:lpstr>
      <vt:lpstr>Interactive Interface</vt:lpstr>
      <vt:lpstr>PowerPoint Presentation</vt:lpstr>
      <vt:lpstr>The steps in designing an interactive interface are as follows.</vt:lpstr>
      <vt:lpstr>PowerPoint Presentation</vt:lpstr>
      <vt:lpstr>Dynamic Simulation</vt:lpstr>
      <vt:lpstr>The steps in designing a dynamic simulation are as follows.</vt:lpstr>
      <vt:lpstr>PowerPoint Presentation</vt:lpstr>
      <vt:lpstr>Real-time System</vt:lpstr>
      <vt:lpstr>PowerPoint Presentation</vt:lpstr>
      <vt:lpstr>Transaction Manager</vt:lpstr>
      <vt:lpstr>The steps in designing an information system are as follows.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,MODELING CONCEPTS,CLASS MODELING</dc:title>
  <dc:creator>KANTHI KIRAN</dc:creator>
  <cp:lastModifiedBy>Horcrux</cp:lastModifiedBy>
  <cp:revision>520</cp:revision>
  <dcterms:created xsi:type="dcterms:W3CDTF">2009-08-02T05:24:14Z</dcterms:created>
  <dcterms:modified xsi:type="dcterms:W3CDTF">2018-11-21T18:48:15Z</dcterms:modified>
</cp:coreProperties>
</file>