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5"/>
  </p:notesMasterIdLst>
  <p:sldIdLst>
    <p:sldId id="256" r:id="rId2"/>
    <p:sldId id="347" r:id="rId3"/>
    <p:sldId id="348" r:id="rId4"/>
    <p:sldId id="349" r:id="rId5"/>
    <p:sldId id="258" r:id="rId6"/>
    <p:sldId id="259" r:id="rId7"/>
    <p:sldId id="350" r:id="rId8"/>
    <p:sldId id="260" r:id="rId9"/>
    <p:sldId id="261" r:id="rId10"/>
    <p:sldId id="262" r:id="rId11"/>
    <p:sldId id="351" r:id="rId12"/>
    <p:sldId id="356" r:id="rId13"/>
    <p:sldId id="357" r:id="rId14"/>
    <p:sldId id="263" r:id="rId15"/>
    <p:sldId id="352" r:id="rId16"/>
    <p:sldId id="355" r:id="rId17"/>
    <p:sldId id="264" r:id="rId18"/>
    <p:sldId id="265" r:id="rId19"/>
    <p:sldId id="353" r:id="rId20"/>
    <p:sldId id="354" r:id="rId21"/>
    <p:sldId id="358" r:id="rId22"/>
    <p:sldId id="359" r:id="rId23"/>
    <p:sldId id="267" r:id="rId24"/>
    <p:sldId id="268" r:id="rId25"/>
    <p:sldId id="269" r:id="rId26"/>
    <p:sldId id="271" r:id="rId27"/>
    <p:sldId id="272" r:id="rId28"/>
    <p:sldId id="273" r:id="rId29"/>
    <p:sldId id="274" r:id="rId30"/>
    <p:sldId id="275" r:id="rId31"/>
    <p:sldId id="360" r:id="rId32"/>
    <p:sldId id="361" r:id="rId33"/>
    <p:sldId id="362" r:id="rId34"/>
    <p:sldId id="282" r:id="rId35"/>
    <p:sldId id="363" r:id="rId36"/>
    <p:sldId id="283" r:id="rId37"/>
    <p:sldId id="364" r:id="rId38"/>
    <p:sldId id="284" r:id="rId39"/>
    <p:sldId id="286" r:id="rId40"/>
    <p:sldId id="367" r:id="rId41"/>
    <p:sldId id="287" r:id="rId42"/>
    <p:sldId id="368" r:id="rId43"/>
    <p:sldId id="292" r:id="rId44"/>
    <p:sldId id="374" r:id="rId45"/>
    <p:sldId id="379" r:id="rId46"/>
    <p:sldId id="380" r:id="rId47"/>
    <p:sldId id="381" r:id="rId48"/>
    <p:sldId id="386" r:id="rId49"/>
    <p:sldId id="387" r:id="rId50"/>
    <p:sldId id="388" r:id="rId51"/>
    <p:sldId id="389" r:id="rId52"/>
    <p:sldId id="391" r:id="rId53"/>
    <p:sldId id="394" r:id="rId54"/>
    <p:sldId id="395" r:id="rId55"/>
    <p:sldId id="396" r:id="rId56"/>
    <p:sldId id="397" r:id="rId57"/>
    <p:sldId id="398" r:id="rId58"/>
    <p:sldId id="399" r:id="rId59"/>
    <p:sldId id="400" r:id="rId60"/>
    <p:sldId id="401" r:id="rId61"/>
    <p:sldId id="402" r:id="rId62"/>
    <p:sldId id="403" r:id="rId63"/>
    <p:sldId id="404" r:id="rId64"/>
    <p:sldId id="405" r:id="rId65"/>
    <p:sldId id="406" r:id="rId66"/>
    <p:sldId id="407" r:id="rId67"/>
    <p:sldId id="408" r:id="rId68"/>
    <p:sldId id="409" r:id="rId69"/>
    <p:sldId id="410" r:id="rId70"/>
    <p:sldId id="411" r:id="rId71"/>
    <p:sldId id="412" r:id="rId72"/>
    <p:sldId id="413" r:id="rId73"/>
    <p:sldId id="414" r:id="rId7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91"/>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28E9FA1-5BFF-408B-A620-DA3D726F1EB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a:extLst>
              <a:ext uri="{FF2B5EF4-FFF2-40B4-BE49-F238E27FC236}">
                <a16:creationId xmlns:a16="http://schemas.microsoft.com/office/drawing/2014/main" id="{9B57D5DA-5333-4031-A845-6DF129A4D66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7828" name="Rectangle 4">
            <a:extLst>
              <a:ext uri="{FF2B5EF4-FFF2-40B4-BE49-F238E27FC236}">
                <a16:creationId xmlns:a16="http://schemas.microsoft.com/office/drawing/2014/main" id="{F1F2CAD8-A855-4D55-8F9C-4DC3E4239F3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9FB105A7-BD7E-427A-B67A-EF7F7A842AE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6EE8D9E9-909C-4B25-A305-29430D42443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a:extLst>
              <a:ext uri="{FF2B5EF4-FFF2-40B4-BE49-F238E27FC236}">
                <a16:creationId xmlns:a16="http://schemas.microsoft.com/office/drawing/2014/main" id="{28237253-0084-46DA-90E1-E6A16BE2575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B10A262-0786-4527-8CA3-C6ED5A84B26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2FAAB7BF-654B-4602-9F30-7D49A80A109C}"/>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EB569D94-F157-4538-BDC4-2986E9EE57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8852" name="Slide Number Placeholder 3">
            <a:extLst>
              <a:ext uri="{FF2B5EF4-FFF2-40B4-BE49-F238E27FC236}">
                <a16:creationId xmlns:a16="http://schemas.microsoft.com/office/drawing/2014/main" id="{6190BA78-01D0-4810-A5BD-2F6AE8EDA5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DFD7B8-D8E9-4D6A-B59B-9C121F2529D8}" type="slidenum">
              <a:rPr lang="en-US" altLang="en-US"/>
              <a:pPr/>
              <a:t>15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BCAE323-1C27-4C7A-84C9-F235B3C0FD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2AC12C-485D-46B3-A20A-26F3917F8658}" type="slidenum">
              <a:rPr lang="en-US" altLang="en-US"/>
              <a:pPr/>
              <a:t>36</a:t>
            </a:fld>
            <a:endParaRPr lang="en-US" altLang="en-US"/>
          </a:p>
        </p:txBody>
      </p:sp>
      <p:sp>
        <p:nvSpPr>
          <p:cNvPr id="79875" name="Text Box 2">
            <a:extLst>
              <a:ext uri="{FF2B5EF4-FFF2-40B4-BE49-F238E27FC236}">
                <a16:creationId xmlns:a16="http://schemas.microsoft.com/office/drawing/2014/main" id="{74EDE8B8-1E2D-47BB-963C-D58805B031E1}"/>
              </a:ext>
            </a:extLst>
          </p:cNvPr>
          <p:cNvSpPr txBox="1">
            <a:spLocks noChangeArrowheads="1"/>
          </p:cNvSpPr>
          <p:nvPr/>
        </p:nvSpPr>
        <p:spPr bwMode="auto">
          <a:xfrm>
            <a:off x="304800" y="1287463"/>
            <a:ext cx="16764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spAutoFit/>
          </a:bodyPr>
          <a:lstStyle>
            <a:lvl1pPr defTabSz="901700">
              <a:defRPr>
                <a:solidFill>
                  <a:schemeClr val="tx1"/>
                </a:solidFill>
                <a:latin typeface="Arial" panose="020B0604020202020204" pitchFamily="34" charset="0"/>
              </a:defRPr>
            </a:lvl1pPr>
            <a:lvl2pPr marL="742950" indent="-285750" defTabSz="901700">
              <a:defRPr>
                <a:solidFill>
                  <a:schemeClr val="tx1"/>
                </a:solidFill>
                <a:latin typeface="Arial" panose="020B0604020202020204" pitchFamily="34" charset="0"/>
              </a:defRPr>
            </a:lvl2pPr>
            <a:lvl3pPr marL="1143000" indent="-228600" defTabSz="901700">
              <a:defRPr>
                <a:solidFill>
                  <a:schemeClr val="tx1"/>
                </a:solidFill>
                <a:latin typeface="Arial" panose="020B0604020202020204" pitchFamily="34" charset="0"/>
              </a:defRPr>
            </a:lvl3pPr>
            <a:lvl4pPr marL="1600200" indent="-228600" defTabSz="901700">
              <a:defRPr>
                <a:solidFill>
                  <a:schemeClr val="tx1"/>
                </a:solidFill>
                <a:latin typeface="Arial" panose="020B0604020202020204" pitchFamily="34" charset="0"/>
              </a:defRPr>
            </a:lvl4pPr>
            <a:lvl5pPr marL="2057400" indent="-228600" defTabSz="901700">
              <a:defRPr>
                <a:solidFill>
                  <a:schemeClr val="tx1"/>
                </a:solidFill>
                <a:latin typeface="Arial" panose="020B0604020202020204" pitchFamily="34" charset="0"/>
              </a:defRPr>
            </a:lvl5pPr>
            <a:lvl6pPr marL="2514600" indent="-228600" defTabSz="901700" eaLnBrk="0" fontAlgn="base" hangingPunct="0">
              <a:spcBef>
                <a:spcPct val="0"/>
              </a:spcBef>
              <a:spcAft>
                <a:spcPct val="0"/>
              </a:spcAft>
              <a:defRPr>
                <a:solidFill>
                  <a:schemeClr val="tx1"/>
                </a:solidFill>
                <a:latin typeface="Arial" panose="020B0604020202020204" pitchFamily="34" charset="0"/>
              </a:defRPr>
            </a:lvl6pPr>
            <a:lvl7pPr marL="2971800" indent="-228600" defTabSz="901700" eaLnBrk="0" fontAlgn="base" hangingPunct="0">
              <a:spcBef>
                <a:spcPct val="0"/>
              </a:spcBef>
              <a:spcAft>
                <a:spcPct val="0"/>
              </a:spcAft>
              <a:defRPr>
                <a:solidFill>
                  <a:schemeClr val="tx1"/>
                </a:solidFill>
                <a:latin typeface="Arial" panose="020B0604020202020204" pitchFamily="34" charset="0"/>
              </a:defRPr>
            </a:lvl7pPr>
            <a:lvl8pPr marL="3429000" indent="-228600" defTabSz="901700" eaLnBrk="0" fontAlgn="base" hangingPunct="0">
              <a:spcBef>
                <a:spcPct val="0"/>
              </a:spcBef>
              <a:spcAft>
                <a:spcPct val="0"/>
              </a:spcAft>
              <a:defRPr>
                <a:solidFill>
                  <a:schemeClr val="tx1"/>
                </a:solidFill>
                <a:latin typeface="Arial" panose="020B0604020202020204" pitchFamily="34" charset="0"/>
              </a:defRPr>
            </a:lvl8pPr>
            <a:lvl9pPr marL="3886200" indent="-228600" defTabSz="9017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000">
                <a:latin typeface="ZapfHumnst BT" pitchFamily="34" charset="0"/>
              </a:rPr>
              <a:t>Discuss what makes a good abstraction with the students: </a:t>
            </a:r>
          </a:p>
          <a:p>
            <a:pPr>
              <a:spcBef>
                <a:spcPct val="50000"/>
              </a:spcBef>
              <a:buFontTx/>
              <a:buChar char="•"/>
            </a:pPr>
            <a:r>
              <a:rPr lang="en-US" altLang="en-US" sz="1000">
                <a:latin typeface="ZapfHumnst BT" pitchFamily="34" charset="0"/>
              </a:rPr>
              <a:t>Concise, </a:t>
            </a:r>
          </a:p>
          <a:p>
            <a:pPr>
              <a:spcBef>
                <a:spcPct val="50000"/>
              </a:spcBef>
              <a:buFontTx/>
              <a:buChar char="•"/>
            </a:pPr>
            <a:r>
              <a:rPr lang="en-US" altLang="en-US" sz="1000">
                <a:latin typeface="ZapfHumnst BT" pitchFamily="34" charset="0"/>
              </a:rPr>
              <a:t>Represents a single coherent concept,</a:t>
            </a:r>
          </a:p>
          <a:p>
            <a:pPr>
              <a:spcBef>
                <a:spcPct val="50000"/>
              </a:spcBef>
              <a:buFontTx/>
              <a:buChar char="•"/>
            </a:pPr>
            <a:r>
              <a:rPr lang="en-US" altLang="en-US" sz="1000">
                <a:latin typeface="ZapfHumnst BT" pitchFamily="34" charset="0"/>
              </a:rPr>
              <a:t>etc.</a:t>
            </a:r>
          </a:p>
        </p:txBody>
      </p:sp>
      <p:sp>
        <p:nvSpPr>
          <p:cNvPr id="79876" name="Rectangle 3">
            <a:extLst>
              <a:ext uri="{FF2B5EF4-FFF2-40B4-BE49-F238E27FC236}">
                <a16:creationId xmlns:a16="http://schemas.microsoft.com/office/drawing/2014/main" id="{5D08D2F5-ED2A-45EF-A5F1-72029BC8FA2F}"/>
              </a:ext>
            </a:extLst>
          </p:cNvPr>
          <p:cNvSpPr>
            <a:spLocks noRot="1" noChangeArrowheads="1" noTextEdit="1"/>
          </p:cNvSpPr>
          <p:nvPr>
            <p:ph type="sldImg"/>
          </p:nvPr>
        </p:nvSpPr>
        <p:spPr>
          <a:xfrm>
            <a:off x="2552700" y="833438"/>
            <a:ext cx="4038600" cy="3028950"/>
          </a:xfrm>
          <a:ln/>
        </p:spPr>
      </p:sp>
      <p:sp>
        <p:nvSpPr>
          <p:cNvPr id="79877" name="Rectangle 4">
            <a:extLst>
              <a:ext uri="{FF2B5EF4-FFF2-40B4-BE49-F238E27FC236}">
                <a16:creationId xmlns:a16="http://schemas.microsoft.com/office/drawing/2014/main" id="{4C904C0A-BCB6-4B76-9C19-09CD4EE002E7}"/>
              </a:ext>
            </a:extLst>
          </p:cNvPr>
          <p:cNvSpPr>
            <a:spLocks noGrp="1" noChangeArrowheads="1"/>
          </p:cNvSpPr>
          <p:nvPr>
            <p:ph type="body" idx="1"/>
          </p:nvPr>
        </p:nvSpPr>
        <p:spPr>
          <a:xfrm>
            <a:off x="2581275" y="4165600"/>
            <a:ext cx="3971925" cy="3938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DC5E719-3B48-4C53-89F3-091CA3163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2E01D7-0C1B-4AF1-B5AD-1220B2AEDDA2}" type="slidenum">
              <a:rPr lang="en-US" altLang="en-US"/>
              <a:pPr/>
              <a:t>38</a:t>
            </a:fld>
            <a:endParaRPr lang="en-US" altLang="en-US"/>
          </a:p>
        </p:txBody>
      </p:sp>
      <p:sp>
        <p:nvSpPr>
          <p:cNvPr id="80899" name="Text Box 2">
            <a:extLst>
              <a:ext uri="{FF2B5EF4-FFF2-40B4-BE49-F238E27FC236}">
                <a16:creationId xmlns:a16="http://schemas.microsoft.com/office/drawing/2014/main" id="{ADA4AB07-99F7-479C-A0ED-C9D2256077FB}"/>
              </a:ext>
            </a:extLst>
          </p:cNvPr>
          <p:cNvSpPr txBox="1">
            <a:spLocks noChangeArrowheads="1"/>
          </p:cNvSpPr>
          <p:nvPr/>
        </p:nvSpPr>
        <p:spPr bwMode="auto">
          <a:xfrm>
            <a:off x="0" y="1212850"/>
            <a:ext cx="22860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spAutoFit/>
          </a:bodyPr>
          <a:lstStyle>
            <a:lvl1pPr defTabSz="901700">
              <a:defRPr>
                <a:solidFill>
                  <a:schemeClr val="tx1"/>
                </a:solidFill>
                <a:latin typeface="Arial" panose="020B0604020202020204" pitchFamily="34" charset="0"/>
              </a:defRPr>
            </a:lvl1pPr>
            <a:lvl2pPr marL="742950" indent="-285750" defTabSz="901700">
              <a:defRPr>
                <a:solidFill>
                  <a:schemeClr val="tx1"/>
                </a:solidFill>
                <a:latin typeface="Arial" panose="020B0604020202020204" pitchFamily="34" charset="0"/>
              </a:defRPr>
            </a:lvl2pPr>
            <a:lvl3pPr marL="1143000" indent="-228600" defTabSz="901700">
              <a:defRPr>
                <a:solidFill>
                  <a:schemeClr val="tx1"/>
                </a:solidFill>
                <a:latin typeface="Arial" panose="020B0604020202020204" pitchFamily="34" charset="0"/>
              </a:defRPr>
            </a:lvl3pPr>
            <a:lvl4pPr marL="1600200" indent="-228600" defTabSz="901700">
              <a:defRPr>
                <a:solidFill>
                  <a:schemeClr val="tx1"/>
                </a:solidFill>
                <a:latin typeface="Arial" panose="020B0604020202020204" pitchFamily="34" charset="0"/>
              </a:defRPr>
            </a:lvl4pPr>
            <a:lvl5pPr marL="2057400" indent="-228600" defTabSz="901700">
              <a:defRPr>
                <a:solidFill>
                  <a:schemeClr val="tx1"/>
                </a:solidFill>
                <a:latin typeface="Arial" panose="020B0604020202020204" pitchFamily="34" charset="0"/>
              </a:defRPr>
            </a:lvl5pPr>
            <a:lvl6pPr marL="2514600" indent="-228600" defTabSz="901700" eaLnBrk="0" fontAlgn="base" hangingPunct="0">
              <a:spcBef>
                <a:spcPct val="0"/>
              </a:spcBef>
              <a:spcAft>
                <a:spcPct val="0"/>
              </a:spcAft>
              <a:defRPr>
                <a:solidFill>
                  <a:schemeClr val="tx1"/>
                </a:solidFill>
                <a:latin typeface="Arial" panose="020B0604020202020204" pitchFamily="34" charset="0"/>
              </a:defRPr>
            </a:lvl6pPr>
            <a:lvl7pPr marL="2971800" indent="-228600" defTabSz="901700" eaLnBrk="0" fontAlgn="base" hangingPunct="0">
              <a:spcBef>
                <a:spcPct val="0"/>
              </a:spcBef>
              <a:spcAft>
                <a:spcPct val="0"/>
              </a:spcAft>
              <a:defRPr>
                <a:solidFill>
                  <a:schemeClr val="tx1"/>
                </a:solidFill>
                <a:latin typeface="Arial" panose="020B0604020202020204" pitchFamily="34" charset="0"/>
              </a:defRPr>
            </a:lvl7pPr>
            <a:lvl8pPr marL="3429000" indent="-228600" defTabSz="901700" eaLnBrk="0" fontAlgn="base" hangingPunct="0">
              <a:spcBef>
                <a:spcPct val="0"/>
              </a:spcBef>
              <a:spcAft>
                <a:spcPct val="0"/>
              </a:spcAft>
              <a:defRPr>
                <a:solidFill>
                  <a:schemeClr val="tx1"/>
                </a:solidFill>
                <a:latin typeface="Arial" panose="020B0604020202020204" pitchFamily="34" charset="0"/>
              </a:defRPr>
            </a:lvl8pPr>
            <a:lvl9pPr marL="3886200" indent="-228600" defTabSz="9017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sz="1000">
                <a:latin typeface="ZapfHumnst BT" pitchFamily="34" charset="0"/>
              </a:rPr>
              <a:t>Encapsulation is putting the “databits” and operations that manipulate them in the same place.  Encapsulation DISALLOWS direct manipulation of things that have been encapsulated without utilising the supplied interface.</a:t>
            </a:r>
            <a:r>
              <a:rPr lang="en-US" altLang="en-US" sz="1000">
                <a:solidFill>
                  <a:srgbClr val="000000"/>
                </a:solidFill>
                <a:latin typeface="ZapfHumnst BT" pitchFamily="34" charset="0"/>
              </a:rPr>
              <a:t> </a:t>
            </a:r>
          </a:p>
          <a:p>
            <a:pPr>
              <a:spcBef>
                <a:spcPct val="50000"/>
              </a:spcBef>
            </a:pPr>
            <a:r>
              <a:rPr lang="en-US" altLang="en-US" sz="1000">
                <a:solidFill>
                  <a:srgbClr val="000000"/>
                </a:solidFill>
                <a:latin typeface="ZapfHumnst BT" pitchFamily="34" charset="0"/>
              </a:rPr>
              <a:t>Another example - the accelerator on a car.  You put your foot down and car goes faster - this works on most cars, and you don’t worry about the cables, electronics, engine, etc.</a:t>
            </a:r>
            <a:endParaRPr lang="en-US" altLang="en-US" sz="1000">
              <a:solidFill>
                <a:srgbClr val="000000"/>
              </a:solidFill>
            </a:endParaRPr>
          </a:p>
        </p:txBody>
      </p:sp>
      <p:sp>
        <p:nvSpPr>
          <p:cNvPr id="80900" name="Rectangle 3">
            <a:extLst>
              <a:ext uri="{FF2B5EF4-FFF2-40B4-BE49-F238E27FC236}">
                <a16:creationId xmlns:a16="http://schemas.microsoft.com/office/drawing/2014/main" id="{4470813A-01BB-4C00-902F-F38A8A1CE620}"/>
              </a:ext>
            </a:extLst>
          </p:cNvPr>
          <p:cNvSpPr>
            <a:spLocks noRot="1" noChangeArrowheads="1" noTextEdit="1"/>
          </p:cNvSpPr>
          <p:nvPr>
            <p:ph type="sldImg"/>
          </p:nvPr>
        </p:nvSpPr>
        <p:spPr>
          <a:xfrm>
            <a:off x="2552700" y="833438"/>
            <a:ext cx="4038600" cy="3028950"/>
          </a:xfrm>
          <a:ln/>
        </p:spPr>
      </p:sp>
      <p:sp>
        <p:nvSpPr>
          <p:cNvPr id="80901" name="Rectangle 4">
            <a:extLst>
              <a:ext uri="{FF2B5EF4-FFF2-40B4-BE49-F238E27FC236}">
                <a16:creationId xmlns:a16="http://schemas.microsoft.com/office/drawing/2014/main" id="{C3188258-ECB9-4930-B575-167B445A5EC2}"/>
              </a:ext>
            </a:extLst>
          </p:cNvPr>
          <p:cNvSpPr>
            <a:spLocks noGrp="1" noChangeArrowheads="1"/>
          </p:cNvSpPr>
          <p:nvPr>
            <p:ph type="body" idx="1"/>
          </p:nvPr>
        </p:nvSpPr>
        <p:spPr>
          <a:xfrm>
            <a:off x="2581275" y="4165600"/>
            <a:ext cx="3971925" cy="3938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C2730A4B-DA22-4551-BD62-5916A8BE8C37}"/>
              </a:ext>
            </a:extLst>
          </p:cNvPr>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5" name="AutoShape 3">
            <a:extLst>
              <a:ext uri="{FF2B5EF4-FFF2-40B4-BE49-F238E27FC236}">
                <a16:creationId xmlns:a16="http://schemas.microsoft.com/office/drawing/2014/main" id="{B85C5EC3-410E-4E7A-A366-13B06C35E776}"/>
              </a:ext>
            </a:extLst>
          </p:cNvPr>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AutoShape 4">
            <a:extLst>
              <a:ext uri="{FF2B5EF4-FFF2-40B4-BE49-F238E27FC236}">
                <a16:creationId xmlns:a16="http://schemas.microsoft.com/office/drawing/2014/main" id="{4D24F4C3-A2E5-4678-BA1D-6D9AC82A4C93}"/>
              </a:ext>
            </a:extLst>
          </p:cNvPr>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eaLnBrk="1" hangingPunct="1">
              <a:defRPr/>
            </a:pPr>
            <a:endParaRPr lang="en-US">
              <a:latin typeface="Arial" charset="0"/>
            </a:endParaRPr>
          </a:p>
        </p:txBody>
      </p:sp>
      <p:sp>
        <p:nvSpPr>
          <p:cNvPr id="12186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12186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a:extLst>
              <a:ext uri="{FF2B5EF4-FFF2-40B4-BE49-F238E27FC236}">
                <a16:creationId xmlns:a16="http://schemas.microsoft.com/office/drawing/2014/main" id="{3BFC1D62-1725-4546-BE54-C43DF849D10B}"/>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F85E264E-D00F-4569-8C81-6DEB317F99A8}"/>
              </a:ext>
            </a:extLst>
          </p:cNvPr>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a:extLst>
              <a:ext uri="{FF2B5EF4-FFF2-40B4-BE49-F238E27FC236}">
                <a16:creationId xmlns:a16="http://schemas.microsoft.com/office/drawing/2014/main" id="{A6086873-03AC-4965-AA75-5C7B30C3F2AC}"/>
              </a:ext>
            </a:extLst>
          </p:cNvPr>
          <p:cNvSpPr>
            <a:spLocks noGrp="1" noChangeArrowheads="1"/>
          </p:cNvSpPr>
          <p:nvPr>
            <p:ph type="sldNum" sz="quarter" idx="12"/>
          </p:nvPr>
        </p:nvSpPr>
        <p:spPr>
          <a:xfrm>
            <a:off x="6858000" y="6391275"/>
            <a:ext cx="1600200" cy="457200"/>
          </a:xfrm>
        </p:spPr>
        <p:txBody>
          <a:bodyPr/>
          <a:lstStyle>
            <a:lvl1pPr>
              <a:defRPr/>
            </a:lvl1pPr>
          </a:lstStyle>
          <a:p>
            <a:fld id="{64B617B8-D212-4CA2-930B-03BBF8F93C6C}" type="slidenum">
              <a:rPr lang="en-US" altLang="en-US"/>
              <a:pPr/>
              <a:t>‹#›</a:t>
            </a:fld>
            <a:endParaRPr lang="en-US" altLang="en-US"/>
          </a:p>
        </p:txBody>
      </p:sp>
    </p:spTree>
    <p:extLst>
      <p:ext uri="{BB962C8B-B14F-4D97-AF65-F5344CB8AC3E}">
        <p14:creationId xmlns:p14="http://schemas.microsoft.com/office/powerpoint/2010/main" val="362277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06FCB4-FBE5-4F69-AB50-AF3A6780DE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3CB2F2-7558-4340-B2CA-BB8499DA35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C01551-A5B4-4AC2-B3C7-EA2B373D46BA}"/>
              </a:ext>
            </a:extLst>
          </p:cNvPr>
          <p:cNvSpPr>
            <a:spLocks noGrp="1" noChangeArrowheads="1"/>
          </p:cNvSpPr>
          <p:nvPr>
            <p:ph type="sldNum" sz="quarter" idx="12"/>
          </p:nvPr>
        </p:nvSpPr>
        <p:spPr>
          <a:ln/>
        </p:spPr>
        <p:txBody>
          <a:bodyPr/>
          <a:lstStyle>
            <a:lvl1pPr>
              <a:defRPr/>
            </a:lvl1pPr>
          </a:lstStyle>
          <a:p>
            <a:fld id="{4339B538-CE1F-45D1-8679-8B1882CC6BCB}" type="slidenum">
              <a:rPr lang="en-US" altLang="en-US"/>
              <a:pPr/>
              <a:t>‹#›</a:t>
            </a:fld>
            <a:endParaRPr lang="en-US" altLang="en-US"/>
          </a:p>
        </p:txBody>
      </p:sp>
    </p:spTree>
    <p:extLst>
      <p:ext uri="{BB962C8B-B14F-4D97-AF65-F5344CB8AC3E}">
        <p14:creationId xmlns:p14="http://schemas.microsoft.com/office/powerpoint/2010/main" val="132063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0"/>
            <a:ext cx="19240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0"/>
            <a:ext cx="56197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8730D3-5240-4AC2-8A39-F7BE224A5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0447854-D19D-4056-9262-4456D795D7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BC8F6E-F3D4-4AC1-942A-141B2B8D9F0A}"/>
              </a:ext>
            </a:extLst>
          </p:cNvPr>
          <p:cNvSpPr>
            <a:spLocks noGrp="1" noChangeArrowheads="1"/>
          </p:cNvSpPr>
          <p:nvPr>
            <p:ph type="sldNum" sz="quarter" idx="12"/>
          </p:nvPr>
        </p:nvSpPr>
        <p:spPr>
          <a:ln/>
        </p:spPr>
        <p:txBody>
          <a:bodyPr/>
          <a:lstStyle>
            <a:lvl1pPr>
              <a:defRPr/>
            </a:lvl1pPr>
          </a:lstStyle>
          <a:p>
            <a:fld id="{760751AF-626A-4E97-9901-69B70E28EC18}" type="slidenum">
              <a:rPr lang="en-US" altLang="en-US"/>
              <a:pPr/>
              <a:t>‹#›</a:t>
            </a:fld>
            <a:endParaRPr lang="en-US" altLang="en-US"/>
          </a:p>
        </p:txBody>
      </p:sp>
    </p:spTree>
    <p:extLst>
      <p:ext uri="{BB962C8B-B14F-4D97-AF65-F5344CB8AC3E}">
        <p14:creationId xmlns:p14="http://schemas.microsoft.com/office/powerpoint/2010/main" val="184136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01B74F8-9CBD-4E05-B6FF-23A6FFA76AC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F70BFA-EF4B-4698-98B7-0F45F606D1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572B28-3D60-4186-82DA-F1089EA70B20}"/>
              </a:ext>
            </a:extLst>
          </p:cNvPr>
          <p:cNvSpPr>
            <a:spLocks noGrp="1" noChangeArrowheads="1"/>
          </p:cNvSpPr>
          <p:nvPr>
            <p:ph type="sldNum" sz="quarter" idx="12"/>
          </p:nvPr>
        </p:nvSpPr>
        <p:spPr>
          <a:ln/>
        </p:spPr>
        <p:txBody>
          <a:bodyPr/>
          <a:lstStyle>
            <a:lvl1pPr>
              <a:defRPr/>
            </a:lvl1pPr>
          </a:lstStyle>
          <a:p>
            <a:fld id="{0EC8EB58-B79C-4194-8B30-39E203F75227}" type="slidenum">
              <a:rPr lang="en-US" altLang="en-US"/>
              <a:pPr/>
              <a:t>‹#›</a:t>
            </a:fld>
            <a:endParaRPr lang="en-US" altLang="en-US"/>
          </a:p>
        </p:txBody>
      </p:sp>
    </p:spTree>
    <p:extLst>
      <p:ext uri="{BB962C8B-B14F-4D97-AF65-F5344CB8AC3E}">
        <p14:creationId xmlns:p14="http://schemas.microsoft.com/office/powerpoint/2010/main" val="82342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A61F934-53BA-4C4E-A25F-2BC2079118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FFF127-797F-4C4E-8A7D-8F4CBE8290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65789D-01EF-4573-9AD3-AA81E9931899}"/>
              </a:ext>
            </a:extLst>
          </p:cNvPr>
          <p:cNvSpPr>
            <a:spLocks noGrp="1" noChangeArrowheads="1"/>
          </p:cNvSpPr>
          <p:nvPr>
            <p:ph type="sldNum" sz="quarter" idx="12"/>
          </p:nvPr>
        </p:nvSpPr>
        <p:spPr>
          <a:ln/>
        </p:spPr>
        <p:txBody>
          <a:bodyPr/>
          <a:lstStyle>
            <a:lvl1pPr>
              <a:defRPr/>
            </a:lvl1pPr>
          </a:lstStyle>
          <a:p>
            <a:fld id="{185DC187-485C-46A2-BB56-6C25C2F0FA44}" type="slidenum">
              <a:rPr lang="en-US" altLang="en-US"/>
              <a:pPr/>
              <a:t>‹#›</a:t>
            </a:fld>
            <a:endParaRPr lang="en-US" altLang="en-US"/>
          </a:p>
        </p:txBody>
      </p:sp>
    </p:spTree>
    <p:extLst>
      <p:ext uri="{BB962C8B-B14F-4D97-AF65-F5344CB8AC3E}">
        <p14:creationId xmlns:p14="http://schemas.microsoft.com/office/powerpoint/2010/main" val="224355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D10DFDF-0756-4CE2-AC48-494C7276AA1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91F450-7DF1-432B-AB88-3E7C30763E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155705C-B86F-4564-B08C-185E884FE746}"/>
              </a:ext>
            </a:extLst>
          </p:cNvPr>
          <p:cNvSpPr>
            <a:spLocks noGrp="1" noChangeArrowheads="1"/>
          </p:cNvSpPr>
          <p:nvPr>
            <p:ph type="sldNum" sz="quarter" idx="12"/>
          </p:nvPr>
        </p:nvSpPr>
        <p:spPr>
          <a:ln/>
        </p:spPr>
        <p:txBody>
          <a:bodyPr/>
          <a:lstStyle>
            <a:lvl1pPr>
              <a:defRPr/>
            </a:lvl1pPr>
          </a:lstStyle>
          <a:p>
            <a:fld id="{F89D07A5-EDD0-482D-8896-ECC716B5F5E0}" type="slidenum">
              <a:rPr lang="en-US" altLang="en-US"/>
              <a:pPr/>
              <a:t>‹#›</a:t>
            </a:fld>
            <a:endParaRPr lang="en-US" altLang="en-US"/>
          </a:p>
        </p:txBody>
      </p:sp>
    </p:spTree>
    <p:extLst>
      <p:ext uri="{BB962C8B-B14F-4D97-AF65-F5344CB8AC3E}">
        <p14:creationId xmlns:p14="http://schemas.microsoft.com/office/powerpoint/2010/main" val="90990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6100AE0-9353-47EB-80A2-8AD268C2AC8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0D9B239-BA95-457C-BB7B-20314838CD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E46EFDD-672B-4003-A2F2-24B72D4E9F13}"/>
              </a:ext>
            </a:extLst>
          </p:cNvPr>
          <p:cNvSpPr>
            <a:spLocks noGrp="1" noChangeArrowheads="1"/>
          </p:cNvSpPr>
          <p:nvPr>
            <p:ph type="sldNum" sz="quarter" idx="12"/>
          </p:nvPr>
        </p:nvSpPr>
        <p:spPr>
          <a:ln/>
        </p:spPr>
        <p:txBody>
          <a:bodyPr/>
          <a:lstStyle>
            <a:lvl1pPr>
              <a:defRPr/>
            </a:lvl1pPr>
          </a:lstStyle>
          <a:p>
            <a:fld id="{99F16748-57B9-4952-BD11-E47CA026316C}" type="slidenum">
              <a:rPr lang="en-US" altLang="en-US"/>
              <a:pPr/>
              <a:t>‹#›</a:t>
            </a:fld>
            <a:endParaRPr lang="en-US" altLang="en-US"/>
          </a:p>
        </p:txBody>
      </p:sp>
    </p:spTree>
    <p:extLst>
      <p:ext uri="{BB962C8B-B14F-4D97-AF65-F5344CB8AC3E}">
        <p14:creationId xmlns:p14="http://schemas.microsoft.com/office/powerpoint/2010/main" val="122196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B3F430F-6089-473C-93DE-19A089A3B27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FBFFACE-9168-41EB-B8AC-E58C6EBB40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9E1558D-3D78-4F96-A613-9880A4068C98}"/>
              </a:ext>
            </a:extLst>
          </p:cNvPr>
          <p:cNvSpPr>
            <a:spLocks noGrp="1" noChangeArrowheads="1"/>
          </p:cNvSpPr>
          <p:nvPr>
            <p:ph type="sldNum" sz="quarter" idx="12"/>
          </p:nvPr>
        </p:nvSpPr>
        <p:spPr>
          <a:ln/>
        </p:spPr>
        <p:txBody>
          <a:bodyPr/>
          <a:lstStyle>
            <a:lvl1pPr>
              <a:defRPr/>
            </a:lvl1pPr>
          </a:lstStyle>
          <a:p>
            <a:fld id="{ED70840D-19B0-47E2-AA98-9186207F3397}" type="slidenum">
              <a:rPr lang="en-US" altLang="en-US"/>
              <a:pPr/>
              <a:t>‹#›</a:t>
            </a:fld>
            <a:endParaRPr lang="en-US" altLang="en-US"/>
          </a:p>
        </p:txBody>
      </p:sp>
    </p:spTree>
    <p:extLst>
      <p:ext uri="{BB962C8B-B14F-4D97-AF65-F5344CB8AC3E}">
        <p14:creationId xmlns:p14="http://schemas.microsoft.com/office/powerpoint/2010/main" val="327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D1AE0E3-C003-4ACC-BEF0-378264FB7E9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824E9A6-4398-40EE-BA75-8AF1923759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212FF54-98B1-4541-B086-B8C1C97D1D89}"/>
              </a:ext>
            </a:extLst>
          </p:cNvPr>
          <p:cNvSpPr>
            <a:spLocks noGrp="1" noChangeArrowheads="1"/>
          </p:cNvSpPr>
          <p:nvPr>
            <p:ph type="sldNum" sz="quarter" idx="12"/>
          </p:nvPr>
        </p:nvSpPr>
        <p:spPr>
          <a:ln/>
        </p:spPr>
        <p:txBody>
          <a:bodyPr/>
          <a:lstStyle>
            <a:lvl1pPr>
              <a:defRPr/>
            </a:lvl1pPr>
          </a:lstStyle>
          <a:p>
            <a:fld id="{E15CA75B-A57D-4F9F-A7E8-306CD8350B9E}" type="slidenum">
              <a:rPr lang="en-US" altLang="en-US"/>
              <a:pPr/>
              <a:t>‹#›</a:t>
            </a:fld>
            <a:endParaRPr lang="en-US" altLang="en-US"/>
          </a:p>
        </p:txBody>
      </p:sp>
    </p:spTree>
    <p:extLst>
      <p:ext uri="{BB962C8B-B14F-4D97-AF65-F5344CB8AC3E}">
        <p14:creationId xmlns:p14="http://schemas.microsoft.com/office/powerpoint/2010/main" val="285661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08E6502-58EA-4BA3-8ECC-235F72DF38C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20A7D50-14D1-4F6A-9553-E39935143F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5468A8D-449A-45B5-BAA9-B0A62E3AF70B}"/>
              </a:ext>
            </a:extLst>
          </p:cNvPr>
          <p:cNvSpPr>
            <a:spLocks noGrp="1" noChangeArrowheads="1"/>
          </p:cNvSpPr>
          <p:nvPr>
            <p:ph type="sldNum" sz="quarter" idx="12"/>
          </p:nvPr>
        </p:nvSpPr>
        <p:spPr>
          <a:ln/>
        </p:spPr>
        <p:txBody>
          <a:bodyPr/>
          <a:lstStyle>
            <a:lvl1pPr>
              <a:defRPr/>
            </a:lvl1pPr>
          </a:lstStyle>
          <a:p>
            <a:fld id="{50C91AF0-AACF-43F3-A2E1-301E9C951856}" type="slidenum">
              <a:rPr lang="en-US" altLang="en-US"/>
              <a:pPr/>
              <a:t>‹#›</a:t>
            </a:fld>
            <a:endParaRPr lang="en-US" altLang="en-US"/>
          </a:p>
        </p:txBody>
      </p:sp>
    </p:spTree>
    <p:extLst>
      <p:ext uri="{BB962C8B-B14F-4D97-AF65-F5344CB8AC3E}">
        <p14:creationId xmlns:p14="http://schemas.microsoft.com/office/powerpoint/2010/main" val="156975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5C316BD-4052-46E6-BA8A-C8C0641F176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3EFA588-38EA-47F1-92D6-30A2DDFB5B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316064-1612-4E52-873C-7AC9228340AD}"/>
              </a:ext>
            </a:extLst>
          </p:cNvPr>
          <p:cNvSpPr>
            <a:spLocks noGrp="1" noChangeArrowheads="1"/>
          </p:cNvSpPr>
          <p:nvPr>
            <p:ph type="sldNum" sz="quarter" idx="12"/>
          </p:nvPr>
        </p:nvSpPr>
        <p:spPr>
          <a:ln/>
        </p:spPr>
        <p:txBody>
          <a:bodyPr/>
          <a:lstStyle>
            <a:lvl1pPr>
              <a:defRPr/>
            </a:lvl1pPr>
          </a:lstStyle>
          <a:p>
            <a:fld id="{26A3D32D-AB81-4DB5-A1D1-2F151D869062}" type="slidenum">
              <a:rPr lang="en-US" altLang="en-US"/>
              <a:pPr/>
              <a:t>‹#›</a:t>
            </a:fld>
            <a:endParaRPr lang="en-US" altLang="en-US"/>
          </a:p>
        </p:txBody>
      </p:sp>
    </p:spTree>
    <p:extLst>
      <p:ext uri="{BB962C8B-B14F-4D97-AF65-F5344CB8AC3E}">
        <p14:creationId xmlns:p14="http://schemas.microsoft.com/office/powerpoint/2010/main" val="83846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0A1485-3692-4033-AD09-3EF95CB55E56}"/>
              </a:ext>
            </a:extLst>
          </p:cNvPr>
          <p:cNvSpPr>
            <a:spLocks noGrp="1" noChangeArrowheads="1"/>
          </p:cNvSpPr>
          <p:nvPr>
            <p:ph type="title"/>
          </p:nvPr>
        </p:nvSpPr>
        <p:spPr bwMode="auto">
          <a:xfrm>
            <a:off x="762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E012F0D8-8E31-4D1B-915A-282B59A87F69}"/>
              </a:ext>
            </a:extLst>
          </p:cNvPr>
          <p:cNvSpPr>
            <a:spLocks noGrp="1" noChangeArrowheads="1"/>
          </p:cNvSpPr>
          <p:nvPr>
            <p:ph type="body" idx="1"/>
          </p:nvPr>
        </p:nvSpPr>
        <p:spPr bwMode="auto">
          <a:xfrm>
            <a:off x="762000" y="14478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0836" name="Rectangle 4">
            <a:extLst>
              <a:ext uri="{FF2B5EF4-FFF2-40B4-BE49-F238E27FC236}">
                <a16:creationId xmlns:a16="http://schemas.microsoft.com/office/drawing/2014/main" id="{D3D48876-705D-4FF4-BA19-2A13B632815A}"/>
              </a:ext>
            </a:extLst>
          </p:cNvPr>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20837" name="Rectangle 5">
            <a:extLst>
              <a:ext uri="{FF2B5EF4-FFF2-40B4-BE49-F238E27FC236}">
                <a16:creationId xmlns:a16="http://schemas.microsoft.com/office/drawing/2014/main" id="{4FE43BE1-D67B-40DC-AEB8-BEB736827061}"/>
              </a:ext>
            </a:extLst>
          </p:cNvPr>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20838" name="Rectangle 6">
            <a:extLst>
              <a:ext uri="{FF2B5EF4-FFF2-40B4-BE49-F238E27FC236}">
                <a16:creationId xmlns:a16="http://schemas.microsoft.com/office/drawing/2014/main" id="{DEC4638D-2061-40CD-996F-DAF33DD1ACE6}"/>
              </a:ext>
            </a:extLst>
          </p:cNvPr>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fld id="{BDCF20FA-1339-4044-AB2A-54F860E25BD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Palatino Linotype" pitchFamily="18" charset="0"/>
        </a:defRPr>
      </a:lvl2pPr>
      <a:lvl3pPr algn="l" rtl="0" eaLnBrk="0" fontAlgn="base" hangingPunct="0">
        <a:spcBef>
          <a:spcPct val="0"/>
        </a:spcBef>
        <a:spcAft>
          <a:spcPct val="0"/>
        </a:spcAft>
        <a:defRPr sz="3300">
          <a:solidFill>
            <a:schemeClr val="tx2"/>
          </a:solidFill>
          <a:latin typeface="Palatino Linotype" pitchFamily="18" charset="0"/>
        </a:defRPr>
      </a:lvl3pPr>
      <a:lvl4pPr algn="l" rtl="0" eaLnBrk="0" fontAlgn="base" hangingPunct="0">
        <a:spcBef>
          <a:spcPct val="0"/>
        </a:spcBef>
        <a:spcAft>
          <a:spcPct val="0"/>
        </a:spcAft>
        <a:defRPr sz="3300">
          <a:solidFill>
            <a:schemeClr val="tx2"/>
          </a:solidFill>
          <a:latin typeface="Palatino Linotype" pitchFamily="18" charset="0"/>
        </a:defRPr>
      </a:lvl4pPr>
      <a:lvl5pPr algn="l" rtl="0" eaLnBrk="0" fontAlgn="base" hangingPunct="0">
        <a:spcBef>
          <a:spcPct val="0"/>
        </a:spcBef>
        <a:spcAft>
          <a:spcPct val="0"/>
        </a:spcAft>
        <a:defRPr sz="3300">
          <a:solidFill>
            <a:schemeClr val="tx2"/>
          </a:solidFill>
          <a:latin typeface="Palatino Linotype" pitchFamily="18" charset="0"/>
        </a:defRPr>
      </a:lvl5pPr>
      <a:lvl6pPr marL="457200" algn="l" rtl="0" fontAlgn="base">
        <a:spcBef>
          <a:spcPct val="0"/>
        </a:spcBef>
        <a:spcAft>
          <a:spcPct val="0"/>
        </a:spcAft>
        <a:defRPr sz="3300">
          <a:solidFill>
            <a:schemeClr val="tx2"/>
          </a:solidFill>
          <a:latin typeface="Palatino Linotype" pitchFamily="18" charset="0"/>
        </a:defRPr>
      </a:lvl6pPr>
      <a:lvl7pPr marL="914400" algn="l" rtl="0" fontAlgn="base">
        <a:spcBef>
          <a:spcPct val="0"/>
        </a:spcBef>
        <a:spcAft>
          <a:spcPct val="0"/>
        </a:spcAft>
        <a:defRPr sz="3300">
          <a:solidFill>
            <a:schemeClr val="tx2"/>
          </a:solidFill>
          <a:latin typeface="Palatino Linotype" pitchFamily="18" charset="0"/>
        </a:defRPr>
      </a:lvl7pPr>
      <a:lvl8pPr marL="1371600" algn="l" rtl="0" fontAlgn="base">
        <a:spcBef>
          <a:spcPct val="0"/>
        </a:spcBef>
        <a:spcAft>
          <a:spcPct val="0"/>
        </a:spcAft>
        <a:defRPr sz="3300">
          <a:solidFill>
            <a:schemeClr val="tx2"/>
          </a:solidFill>
          <a:latin typeface="Palatino Linotype" pitchFamily="18" charset="0"/>
        </a:defRPr>
      </a:lvl8pPr>
      <a:lvl9pPr marL="1828800" algn="l" rtl="0" fontAlgn="base">
        <a:spcBef>
          <a:spcPct val="0"/>
        </a:spcBef>
        <a:spcAft>
          <a:spcPct val="0"/>
        </a:spcAft>
        <a:defRPr sz="33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omg.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85F130D-095D-44AB-BAEB-1CA90EC13C2B}"/>
              </a:ext>
            </a:extLst>
          </p:cNvPr>
          <p:cNvSpPr>
            <a:spLocks noGrp="1" noChangeArrowheads="1"/>
          </p:cNvSpPr>
          <p:nvPr>
            <p:ph type="ctrTitle"/>
          </p:nvPr>
        </p:nvSpPr>
        <p:spPr/>
        <p:txBody>
          <a:bodyPr/>
          <a:lstStyle/>
          <a:p>
            <a:pPr eaLnBrk="1" hangingPunct="1"/>
            <a:r>
              <a:rPr lang="en-US" altLang="en-US" sz="3800"/>
              <a:t>INTRODUCTION ,MODELING CONCEPTS,CLASS MODELING</a:t>
            </a:r>
          </a:p>
        </p:txBody>
      </p:sp>
      <p:sp>
        <p:nvSpPr>
          <p:cNvPr id="4099" name="Rectangle 3">
            <a:extLst>
              <a:ext uri="{FF2B5EF4-FFF2-40B4-BE49-F238E27FC236}">
                <a16:creationId xmlns:a16="http://schemas.microsoft.com/office/drawing/2014/main" id="{9CCBC49A-C914-4591-AE00-ACA61567BD35}"/>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D85B8DB-F8BC-4DB5-AB01-5DF712A85FE6}"/>
              </a:ext>
            </a:extLst>
          </p:cNvPr>
          <p:cNvSpPr>
            <a:spLocks noGrp="1" noChangeArrowheads="1"/>
          </p:cNvSpPr>
          <p:nvPr>
            <p:ph type="title"/>
          </p:nvPr>
        </p:nvSpPr>
        <p:spPr>
          <a:xfrm>
            <a:off x="762000" y="0"/>
            <a:ext cx="7696200" cy="914400"/>
          </a:xfrm>
        </p:spPr>
        <p:txBody>
          <a:bodyPr/>
          <a:lstStyle/>
          <a:p>
            <a:pPr eaLnBrk="1" hangingPunct="1"/>
            <a:r>
              <a:rPr lang="en-US" altLang="en-US"/>
              <a:t>INHERITANCE </a:t>
            </a:r>
          </a:p>
        </p:txBody>
      </p:sp>
      <p:sp>
        <p:nvSpPr>
          <p:cNvPr id="13315" name="Rectangle 3">
            <a:extLst>
              <a:ext uri="{FF2B5EF4-FFF2-40B4-BE49-F238E27FC236}">
                <a16:creationId xmlns:a16="http://schemas.microsoft.com/office/drawing/2014/main" id="{F62C9A09-53C7-420A-AEAC-C2C096C24022}"/>
              </a:ext>
            </a:extLst>
          </p:cNvPr>
          <p:cNvSpPr>
            <a:spLocks noGrp="1" noChangeArrowheads="1"/>
          </p:cNvSpPr>
          <p:nvPr>
            <p:ph type="body" idx="1"/>
          </p:nvPr>
        </p:nvSpPr>
        <p:spPr>
          <a:xfrm>
            <a:off x="762000" y="1219200"/>
            <a:ext cx="7696200" cy="5334000"/>
          </a:xfrm>
        </p:spPr>
        <p:txBody>
          <a:bodyPr/>
          <a:lstStyle/>
          <a:p>
            <a:pPr eaLnBrk="1" hangingPunct="1"/>
            <a:r>
              <a:rPr lang="en-US" altLang="en-US" sz="3200"/>
              <a:t>It is the </a:t>
            </a:r>
            <a:r>
              <a:rPr lang="en-US" altLang="en-US" sz="3200" b="1" i="1" u="sng">
                <a:solidFill>
                  <a:srgbClr val="00B050"/>
                </a:solidFill>
              </a:rPr>
              <a:t>sharing</a:t>
            </a:r>
            <a:r>
              <a:rPr lang="en-US" altLang="en-US" sz="3200"/>
              <a:t> of attributes and operations(</a:t>
            </a:r>
            <a:r>
              <a:rPr lang="en-US" altLang="en-US" sz="3200" b="1" i="1" u="sng">
                <a:solidFill>
                  <a:srgbClr val="00B050"/>
                </a:solidFill>
              </a:rPr>
              <a:t>feautures</a:t>
            </a:r>
            <a:r>
              <a:rPr lang="en-US" altLang="en-US" sz="3200"/>
              <a:t>) </a:t>
            </a:r>
            <a:r>
              <a:rPr lang="en-US" altLang="en-US" sz="3200" b="1" i="1" u="sng">
                <a:solidFill>
                  <a:srgbClr val="00B050"/>
                </a:solidFill>
              </a:rPr>
              <a:t>among classes </a:t>
            </a:r>
            <a:r>
              <a:rPr lang="en-US" altLang="en-US" sz="3200"/>
              <a:t>based on a hierarchical  relationship.</a:t>
            </a:r>
          </a:p>
          <a:p>
            <a:pPr eaLnBrk="1" hangingPunct="1"/>
            <a:r>
              <a:rPr lang="en-US" altLang="en-US" sz="3200"/>
              <a:t>A </a:t>
            </a:r>
            <a:r>
              <a:rPr lang="en-US" altLang="en-US" sz="3200" b="1" i="1" u="sng">
                <a:solidFill>
                  <a:srgbClr val="00B050"/>
                </a:solidFill>
              </a:rPr>
              <a:t>super class </a:t>
            </a:r>
            <a:r>
              <a:rPr lang="en-US" altLang="en-US" sz="3200"/>
              <a:t>has general information that subclasses  refine and elaborate.</a:t>
            </a:r>
          </a:p>
          <a:p>
            <a:pPr eaLnBrk="1" hangingPunct="1"/>
            <a:r>
              <a:rPr lang="en-US" altLang="en-US" sz="3200"/>
              <a:t>Each </a:t>
            </a:r>
            <a:r>
              <a:rPr lang="en-US" altLang="en-US" sz="3200" b="1" i="1" u="sng">
                <a:solidFill>
                  <a:srgbClr val="00B050"/>
                </a:solidFill>
              </a:rPr>
              <a:t>subclass</a:t>
            </a:r>
            <a:r>
              <a:rPr lang="en-US" altLang="en-US" sz="3200"/>
              <a:t> incorporate, or inherits, all the features of its super class.</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6432A3E5-3C12-4A09-B6D4-F8423488FBC4}"/>
              </a:ext>
            </a:extLst>
          </p:cNvPr>
          <p:cNvSpPr>
            <a:spLocks noGrp="1"/>
          </p:cNvSpPr>
          <p:nvPr>
            <p:ph idx="1"/>
          </p:nvPr>
        </p:nvSpPr>
        <p:spPr>
          <a:xfrm>
            <a:off x="762000" y="304800"/>
            <a:ext cx="7696200" cy="5867400"/>
          </a:xfrm>
        </p:spPr>
        <p:txBody>
          <a:bodyPr/>
          <a:lstStyle/>
          <a:p>
            <a:r>
              <a:rPr lang="en-US" altLang="en-US" sz="3200"/>
              <a:t>The ability to factor out common features of several classes into a superclass can greatly </a:t>
            </a:r>
            <a:r>
              <a:rPr lang="en-US" altLang="en-US" sz="3200" b="1" i="1" u="sng">
                <a:solidFill>
                  <a:srgbClr val="00B050"/>
                </a:solidFill>
              </a:rPr>
              <a:t>reduce repetition </a:t>
            </a:r>
            <a:r>
              <a:rPr lang="en-US" altLang="en-US" sz="3200"/>
              <a:t>within designs and programs and is one of the main advantages of OO technology.</a:t>
            </a:r>
          </a:p>
          <a:p>
            <a:r>
              <a:rPr lang="en-US" altLang="en-US" sz="2800"/>
              <a:t>E.g. </a:t>
            </a:r>
            <a:r>
              <a:rPr lang="en-US" altLang="en-US" sz="2800" i="1"/>
              <a:t>ScrollingWindow </a:t>
            </a:r>
            <a:r>
              <a:rPr lang="en-US" altLang="en-US" sz="2800"/>
              <a:t>and </a:t>
            </a:r>
            <a:r>
              <a:rPr lang="en-US" altLang="en-US" sz="2800" i="1"/>
              <a:t>FixedWindow </a:t>
            </a:r>
            <a:r>
              <a:rPr lang="en-US" altLang="en-US" sz="2800"/>
              <a:t>are subclasses of </a:t>
            </a:r>
            <a:r>
              <a:rPr lang="en-US" altLang="en-US" sz="2800" i="1"/>
              <a:t>Window. </a:t>
            </a:r>
            <a:r>
              <a:rPr lang="en-US" altLang="en-US" sz="2800"/>
              <a:t>Both subclasses inherit the features of </a:t>
            </a:r>
            <a:r>
              <a:rPr lang="en-US" altLang="en-US" sz="2800" i="1"/>
              <a:t>Window, </a:t>
            </a:r>
            <a:r>
              <a:rPr lang="en-US" altLang="en-US" sz="2800"/>
              <a:t>such as a visible region on the screen. </a:t>
            </a:r>
            <a:r>
              <a:rPr lang="en-US" altLang="en-US" sz="2800" i="1"/>
              <a:t>ScrollingWindow </a:t>
            </a:r>
            <a:r>
              <a:rPr lang="en-US" altLang="en-US" sz="2800"/>
              <a:t>adds a scroll bar and an offset. </a:t>
            </a: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D34C0CE-0D82-4D43-BE30-5ADC4F02200F}"/>
              </a:ext>
            </a:extLst>
          </p:cNvPr>
          <p:cNvSpPr>
            <a:spLocks noGrp="1"/>
          </p:cNvSpPr>
          <p:nvPr>
            <p:ph type="title"/>
          </p:nvPr>
        </p:nvSpPr>
        <p:spPr/>
        <p:txBody>
          <a:bodyPr/>
          <a:lstStyle/>
          <a:p>
            <a:endParaRPr lang="en-US" altLang="en-US"/>
          </a:p>
        </p:txBody>
      </p:sp>
      <p:pic>
        <p:nvPicPr>
          <p:cNvPr id="15363" name="Picture 2">
            <a:extLst>
              <a:ext uri="{FF2B5EF4-FFF2-40B4-BE49-F238E27FC236}">
                <a16:creationId xmlns:a16="http://schemas.microsoft.com/office/drawing/2014/main" id="{D97CEF64-44CA-42FF-8CA7-C1CB454E86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1D76871-4981-4D8D-ADB5-59F7FC48DFED}"/>
              </a:ext>
            </a:extLst>
          </p:cNvPr>
          <p:cNvSpPr>
            <a:spLocks noGrp="1"/>
          </p:cNvSpPr>
          <p:nvPr>
            <p:ph type="title"/>
          </p:nvPr>
        </p:nvSpPr>
        <p:spPr/>
        <p:txBody>
          <a:bodyPr/>
          <a:lstStyle/>
          <a:p>
            <a:endParaRPr lang="en-US" altLang="en-US"/>
          </a:p>
        </p:txBody>
      </p:sp>
      <p:pic>
        <p:nvPicPr>
          <p:cNvPr id="16387" name="Picture 2">
            <a:extLst>
              <a:ext uri="{FF2B5EF4-FFF2-40B4-BE49-F238E27FC236}">
                <a16:creationId xmlns:a16="http://schemas.microsoft.com/office/drawing/2014/main" id="{6A95ABB2-D0E4-4787-AFBC-872451961C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304800"/>
            <a:ext cx="8686800" cy="624840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0100199-4CD7-4D55-A2D5-C1233C218F62}"/>
              </a:ext>
            </a:extLst>
          </p:cNvPr>
          <p:cNvSpPr>
            <a:spLocks noGrp="1" noChangeArrowheads="1"/>
          </p:cNvSpPr>
          <p:nvPr>
            <p:ph type="title"/>
          </p:nvPr>
        </p:nvSpPr>
        <p:spPr/>
        <p:txBody>
          <a:bodyPr/>
          <a:lstStyle/>
          <a:p>
            <a:pPr eaLnBrk="1" hangingPunct="1"/>
            <a:r>
              <a:rPr lang="en-US" altLang="en-US"/>
              <a:t>POLYMORPHISM</a:t>
            </a:r>
          </a:p>
        </p:txBody>
      </p:sp>
      <p:sp>
        <p:nvSpPr>
          <p:cNvPr id="17411" name="Rectangle 3">
            <a:extLst>
              <a:ext uri="{FF2B5EF4-FFF2-40B4-BE49-F238E27FC236}">
                <a16:creationId xmlns:a16="http://schemas.microsoft.com/office/drawing/2014/main" id="{54143F5E-9919-4350-8E4D-E99EF86FEA85}"/>
              </a:ext>
            </a:extLst>
          </p:cNvPr>
          <p:cNvSpPr>
            <a:spLocks noGrp="1" noChangeArrowheads="1"/>
          </p:cNvSpPr>
          <p:nvPr>
            <p:ph type="body" idx="1"/>
          </p:nvPr>
        </p:nvSpPr>
        <p:spPr>
          <a:xfrm>
            <a:off x="762000" y="1447800"/>
            <a:ext cx="7696200" cy="5410200"/>
          </a:xfrm>
        </p:spPr>
        <p:txBody>
          <a:bodyPr/>
          <a:lstStyle/>
          <a:p>
            <a:pPr eaLnBrk="1" hangingPunct="1"/>
            <a:r>
              <a:rPr lang="en-US" altLang="en-US" sz="2800"/>
              <a:t>It means that the </a:t>
            </a:r>
            <a:r>
              <a:rPr lang="en-US" altLang="en-US" sz="2800" i="1" u="sng">
                <a:solidFill>
                  <a:srgbClr val="00B050"/>
                </a:solidFill>
              </a:rPr>
              <a:t>same operation </a:t>
            </a:r>
            <a:r>
              <a:rPr lang="en-US" altLang="en-US" sz="2800"/>
              <a:t>may </a:t>
            </a:r>
            <a:r>
              <a:rPr lang="en-US" altLang="en-US" sz="2800" i="1" u="sng">
                <a:solidFill>
                  <a:srgbClr val="00B050"/>
                </a:solidFill>
              </a:rPr>
              <a:t>behave differently </a:t>
            </a:r>
            <a:r>
              <a:rPr lang="en-US" altLang="en-US" sz="2800"/>
              <a:t>for </a:t>
            </a:r>
            <a:r>
              <a:rPr lang="en-US" altLang="en-US" sz="2800" i="1" u="sng">
                <a:solidFill>
                  <a:srgbClr val="00B050"/>
                </a:solidFill>
              </a:rPr>
              <a:t>different classes</a:t>
            </a:r>
            <a:r>
              <a:rPr lang="en-US" altLang="en-US" sz="2800"/>
              <a:t>.</a:t>
            </a:r>
          </a:p>
          <a:p>
            <a:pPr eaLnBrk="1" hangingPunct="1"/>
            <a:r>
              <a:rPr lang="en-US" altLang="en-US" sz="2800"/>
              <a:t>An </a:t>
            </a:r>
            <a:r>
              <a:rPr lang="en-US" altLang="en-US" sz="2800" i="1" u="sng">
                <a:solidFill>
                  <a:srgbClr val="00B050"/>
                </a:solidFill>
              </a:rPr>
              <a:t>operation</a:t>
            </a:r>
            <a:r>
              <a:rPr lang="en-US" altLang="en-US" sz="2800"/>
              <a:t> is a procedure or transformation that an object performs or is subject to. E.g. </a:t>
            </a:r>
            <a:r>
              <a:rPr lang="en-US" altLang="en-US" sz="2800" i="1"/>
              <a:t>RightJustify, display, </a:t>
            </a:r>
            <a:r>
              <a:rPr lang="en-US" altLang="en-US" sz="2800"/>
              <a:t>and </a:t>
            </a:r>
            <a:r>
              <a:rPr lang="en-US" altLang="en-US" sz="2800" i="1"/>
              <a:t>move</a:t>
            </a:r>
            <a:endParaRPr lang="en-US" altLang="en-US" sz="2800"/>
          </a:p>
          <a:p>
            <a:pPr eaLnBrk="1" hangingPunct="1"/>
            <a:r>
              <a:rPr lang="en-US" altLang="en-US" sz="2800"/>
              <a:t>Am implementation of an operation by a specific class is called a </a:t>
            </a:r>
            <a:r>
              <a:rPr lang="en-US" altLang="en-US" sz="2800" i="1" u="sng">
                <a:solidFill>
                  <a:srgbClr val="00B050"/>
                </a:solidFill>
              </a:rPr>
              <a:t>method</a:t>
            </a:r>
            <a:r>
              <a:rPr lang="en-US" altLang="en-US" sz="2800"/>
              <a:t>. Because an OO operator is polymorphic, it may have more than one method implementing it, each for a different class of object</a:t>
            </a:r>
            <a:r>
              <a:rPr lang="en-US" altLang="en-US"/>
              <a:t>.</a:t>
            </a:r>
          </a:p>
          <a:p>
            <a:pPr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5D0A38C2-6F42-49CF-9B8D-A9605ACAD031}"/>
              </a:ext>
            </a:extLst>
          </p:cNvPr>
          <p:cNvSpPr>
            <a:spLocks noGrp="1"/>
          </p:cNvSpPr>
          <p:nvPr>
            <p:ph idx="1"/>
          </p:nvPr>
        </p:nvSpPr>
        <p:spPr>
          <a:xfrm>
            <a:off x="685800" y="228600"/>
            <a:ext cx="7696200" cy="6629400"/>
          </a:xfrm>
        </p:spPr>
        <p:txBody>
          <a:bodyPr/>
          <a:lstStyle/>
          <a:p>
            <a:pPr algn="just"/>
            <a:r>
              <a:rPr lang="en-US" altLang="en-US" sz="2400"/>
              <a:t>In the real world, an operation is simply an abstraction of analogous behavior across different kinds of objects. Each object "knows how" to perform its own operations</a:t>
            </a:r>
            <a:r>
              <a:rPr lang="en-US" altLang="en-US" sz="2800"/>
              <a:t>. </a:t>
            </a:r>
          </a:p>
          <a:p>
            <a:pPr algn="just"/>
            <a:r>
              <a:rPr lang="en-US" altLang="en-US" sz="2800"/>
              <a:t>In an OO programming language, however, the </a:t>
            </a:r>
            <a:r>
              <a:rPr lang="en-US" altLang="en-US" sz="2800" b="1" i="1">
                <a:solidFill>
                  <a:srgbClr val="00B050"/>
                </a:solidFill>
              </a:rPr>
              <a:t>language</a:t>
            </a:r>
            <a:r>
              <a:rPr lang="en-US" altLang="en-US" sz="2800"/>
              <a:t> automatically </a:t>
            </a:r>
            <a:r>
              <a:rPr lang="en-US" altLang="en-US" sz="2800" b="1" i="1" u="sng">
                <a:solidFill>
                  <a:srgbClr val="00B050"/>
                </a:solidFill>
              </a:rPr>
              <a:t>selects</a:t>
            </a:r>
            <a:r>
              <a:rPr lang="en-US" altLang="en-US" sz="2800"/>
              <a:t> the </a:t>
            </a:r>
            <a:r>
              <a:rPr lang="en-US" altLang="en-US" sz="2800" b="1" i="1">
                <a:solidFill>
                  <a:srgbClr val="00B050"/>
                </a:solidFill>
              </a:rPr>
              <a:t>correct method </a:t>
            </a:r>
            <a:r>
              <a:rPr lang="en-US" altLang="en-US" sz="2800"/>
              <a:t>to implement an operation </a:t>
            </a:r>
            <a:r>
              <a:rPr lang="en-US" altLang="en-US" sz="2800" b="1" i="1" u="sng">
                <a:solidFill>
                  <a:srgbClr val="00B050"/>
                </a:solidFill>
              </a:rPr>
              <a:t>based on the name of the operation and the class of the object being operated on</a:t>
            </a:r>
            <a:r>
              <a:rPr lang="en-US" altLang="en-US" sz="2800" u="sng"/>
              <a:t>. </a:t>
            </a:r>
            <a:r>
              <a:rPr lang="en-US" altLang="en-US" sz="2800"/>
              <a:t>The </a:t>
            </a:r>
            <a:r>
              <a:rPr lang="en-US" altLang="en-US" sz="2800" b="1" i="1" u="sng">
                <a:solidFill>
                  <a:srgbClr val="00B050"/>
                </a:solidFill>
              </a:rPr>
              <a:t>user </a:t>
            </a:r>
            <a:r>
              <a:rPr lang="en-US" altLang="en-US" sz="2800"/>
              <a:t>of an operation need not be aware of how many methods exist to implement a given polymorphic operation. </a:t>
            </a:r>
            <a:r>
              <a:rPr lang="en-US" altLang="en-US" sz="2800" b="1" i="1" u="sng">
                <a:solidFill>
                  <a:srgbClr val="00B050"/>
                </a:solidFill>
              </a:rPr>
              <a:t>Developers</a:t>
            </a:r>
            <a:r>
              <a:rPr lang="en-US" altLang="en-US" sz="2800"/>
              <a:t> can add new classes without changing existing code, as long as they provide methods for each applicable operation.</a:t>
            </a:r>
          </a:p>
          <a:p>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4106DD4-515A-4DB1-A0D3-1458BC40CCF4}"/>
              </a:ext>
            </a:extLst>
          </p:cNvPr>
          <p:cNvSpPr>
            <a:spLocks noGrp="1"/>
          </p:cNvSpPr>
          <p:nvPr>
            <p:ph type="title"/>
          </p:nvPr>
        </p:nvSpPr>
        <p:spPr/>
        <p:txBody>
          <a:bodyPr/>
          <a:lstStyle/>
          <a:p>
            <a:endParaRPr lang="en-US" altLang="en-US"/>
          </a:p>
        </p:txBody>
      </p:sp>
      <p:pic>
        <p:nvPicPr>
          <p:cNvPr id="19459" name="Picture 2">
            <a:extLst>
              <a:ext uri="{FF2B5EF4-FFF2-40B4-BE49-F238E27FC236}">
                <a16:creationId xmlns:a16="http://schemas.microsoft.com/office/drawing/2014/main" id="{462F84D3-4C2E-475C-85A6-A4FF6BCFB5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0"/>
            <a:ext cx="8915400" cy="51816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46DE943-2AAC-4B3F-B66F-0D9C88415E1B}"/>
              </a:ext>
            </a:extLst>
          </p:cNvPr>
          <p:cNvSpPr>
            <a:spLocks noGrp="1" noChangeArrowheads="1"/>
          </p:cNvSpPr>
          <p:nvPr>
            <p:ph type="title"/>
          </p:nvPr>
        </p:nvSpPr>
        <p:spPr/>
        <p:txBody>
          <a:bodyPr/>
          <a:lstStyle/>
          <a:p>
            <a:pPr eaLnBrk="1" hangingPunct="1"/>
            <a:r>
              <a:rPr lang="en-US" altLang="en-US"/>
              <a:t>What is OO Development [OOD] ?</a:t>
            </a:r>
          </a:p>
        </p:txBody>
      </p:sp>
      <p:sp>
        <p:nvSpPr>
          <p:cNvPr id="20483" name="Rectangle 3">
            <a:extLst>
              <a:ext uri="{FF2B5EF4-FFF2-40B4-BE49-F238E27FC236}">
                <a16:creationId xmlns:a16="http://schemas.microsoft.com/office/drawing/2014/main" id="{D90521E8-8E32-4D46-8DF8-CE3F738E3040}"/>
              </a:ext>
            </a:extLst>
          </p:cNvPr>
          <p:cNvSpPr>
            <a:spLocks noGrp="1" noChangeArrowheads="1"/>
          </p:cNvSpPr>
          <p:nvPr>
            <p:ph type="body" idx="1"/>
          </p:nvPr>
        </p:nvSpPr>
        <p:spPr/>
        <p:txBody>
          <a:bodyPr/>
          <a:lstStyle/>
          <a:p>
            <a:pPr eaLnBrk="1" hangingPunct="1">
              <a:lnSpc>
                <a:spcPct val="90000"/>
              </a:lnSpc>
            </a:pPr>
            <a:r>
              <a:rPr lang="en-US" altLang="en-US" sz="2400" u="sng"/>
              <a:t>Note:</a:t>
            </a:r>
            <a:r>
              <a:rPr lang="en-US" altLang="en-US" sz="2400"/>
              <a:t> The term </a:t>
            </a:r>
            <a:r>
              <a:rPr lang="en-US" altLang="en-US" sz="2400" b="1" i="1" u="sng">
                <a:solidFill>
                  <a:srgbClr val="00B050"/>
                </a:solidFill>
              </a:rPr>
              <a:t>development</a:t>
            </a:r>
            <a:r>
              <a:rPr lang="en-US" altLang="en-US" sz="2400" b="1" i="1">
                <a:solidFill>
                  <a:srgbClr val="00B050"/>
                </a:solidFill>
              </a:rPr>
              <a:t> </a:t>
            </a:r>
            <a:r>
              <a:rPr lang="en-US" altLang="en-US" sz="2400"/>
              <a:t>refers to software life cycle: analysis, design, and implementation. </a:t>
            </a:r>
          </a:p>
          <a:p>
            <a:pPr eaLnBrk="1" hangingPunct="1">
              <a:lnSpc>
                <a:spcPct val="90000"/>
              </a:lnSpc>
            </a:pPr>
            <a:endParaRPr lang="en-US" altLang="en-US" sz="2400"/>
          </a:p>
          <a:p>
            <a:pPr eaLnBrk="1" hangingPunct="1">
              <a:lnSpc>
                <a:spcPct val="90000"/>
              </a:lnSpc>
              <a:buFont typeface="Wingdings" panose="05000000000000000000" pitchFamily="2" charset="2"/>
              <a:buNone/>
            </a:pPr>
            <a:endParaRPr lang="en-US" altLang="en-US" sz="2400"/>
          </a:p>
          <a:p>
            <a:r>
              <a:rPr lang="en-US" altLang="en-US" sz="2400"/>
              <a:t>OOD refers to the identification and organization of </a:t>
            </a:r>
            <a:r>
              <a:rPr lang="en-US" altLang="en-US" sz="2400" b="1" i="1" u="sng">
                <a:solidFill>
                  <a:srgbClr val="00B050"/>
                </a:solidFill>
              </a:rPr>
              <a:t>concepts </a:t>
            </a:r>
            <a:r>
              <a:rPr lang="en-US" altLang="en-US" sz="2400"/>
              <a:t>of an application to be developed. It does not refer to the final representation of those concepts in a programming language.   </a:t>
            </a:r>
          </a:p>
          <a:p>
            <a:pPr eaLnBrk="1" hangingPunct="1">
              <a:lnSpc>
                <a:spcPct val="90000"/>
              </a:lnSpc>
            </a:pPr>
            <a:endParaRPr lang="en-US" altLang="en-US" sz="2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D680150-70EA-4D06-92DB-4F3EE95919B1}"/>
              </a:ext>
            </a:extLst>
          </p:cNvPr>
          <p:cNvSpPr>
            <a:spLocks noGrp="1" noChangeArrowheads="1"/>
          </p:cNvSpPr>
          <p:nvPr>
            <p:ph type="title"/>
          </p:nvPr>
        </p:nvSpPr>
        <p:spPr>
          <a:xfrm>
            <a:off x="762000" y="304800"/>
            <a:ext cx="7696200" cy="1143000"/>
          </a:xfrm>
        </p:spPr>
        <p:txBody>
          <a:bodyPr/>
          <a:lstStyle/>
          <a:p>
            <a:pPr eaLnBrk="1" hangingPunct="1"/>
            <a:r>
              <a:rPr lang="en-US" altLang="en-US" u="sng"/>
              <a:t>OOD </a:t>
            </a:r>
            <a:r>
              <a:rPr lang="en-US" altLang="en-US" b="1" i="1" u="sng"/>
              <a:t>Models Concepts, Not Implementation</a:t>
            </a:r>
            <a:r>
              <a:rPr lang="en-US" altLang="en-US" b="1" i="1"/>
              <a:t>:</a:t>
            </a:r>
            <a:endParaRPr lang="en-US" altLang="en-US"/>
          </a:p>
        </p:txBody>
      </p:sp>
      <p:sp>
        <p:nvSpPr>
          <p:cNvPr id="21507" name="Rectangle 3">
            <a:extLst>
              <a:ext uri="{FF2B5EF4-FFF2-40B4-BE49-F238E27FC236}">
                <a16:creationId xmlns:a16="http://schemas.microsoft.com/office/drawing/2014/main" id="{B9F743FC-86AD-4E2D-A0E8-487C91203F18}"/>
              </a:ext>
            </a:extLst>
          </p:cNvPr>
          <p:cNvSpPr>
            <a:spLocks noGrp="1" noChangeArrowheads="1"/>
          </p:cNvSpPr>
          <p:nvPr>
            <p:ph type="body" idx="1"/>
          </p:nvPr>
        </p:nvSpPr>
        <p:spPr>
          <a:xfrm>
            <a:off x="609600" y="228600"/>
            <a:ext cx="7696200" cy="1143000"/>
          </a:xfrm>
        </p:spPr>
        <p:txBody>
          <a:bodyPr/>
          <a:lstStyle/>
          <a:p>
            <a:pPr algn="just" eaLnBrk="1" hangingPunct="1">
              <a:buFont typeface="Wingdings" panose="05000000000000000000" pitchFamily="2" charset="2"/>
              <a:buNone/>
            </a:pPr>
            <a:endParaRPr lang="en-US" altLang="en-US"/>
          </a:p>
          <a:p>
            <a:pPr eaLnBrk="1" hangingPunct="1"/>
            <a:endParaRPr lang="en-US" altLang="en-US"/>
          </a:p>
          <a:p>
            <a:pPr algn="just" eaLnBrk="1" hangingPunct="1"/>
            <a:r>
              <a:rPr lang="en-US" altLang="en-US"/>
              <a:t>OOD addresses </a:t>
            </a:r>
            <a:r>
              <a:rPr lang="en-US" altLang="en-US" b="1" i="1" u="sng">
                <a:solidFill>
                  <a:srgbClr val="00B050"/>
                </a:solidFill>
              </a:rPr>
              <a:t>front-end conceptual</a:t>
            </a:r>
            <a:r>
              <a:rPr lang="en-US" altLang="en-US" b="1">
                <a:solidFill>
                  <a:srgbClr val="00B050"/>
                </a:solidFill>
              </a:rPr>
              <a:t> </a:t>
            </a:r>
            <a:r>
              <a:rPr lang="en-US" altLang="en-US" b="1" i="1" u="sng">
                <a:solidFill>
                  <a:srgbClr val="00B050"/>
                </a:solidFill>
              </a:rPr>
              <a:t>issues</a:t>
            </a:r>
            <a:r>
              <a:rPr lang="en-US" altLang="en-US"/>
              <a:t>, rather than </a:t>
            </a:r>
            <a:r>
              <a:rPr lang="en-US" altLang="en-US" b="1" i="1" u="sng">
                <a:solidFill>
                  <a:srgbClr val="00B050"/>
                </a:solidFill>
              </a:rPr>
              <a:t>backend implementation</a:t>
            </a:r>
            <a:r>
              <a:rPr lang="en-US" altLang="en-US"/>
              <a:t> details. Design flaws that surface during implementation are more costly to fix than those that are found earlier. A premature focus on implementation restricts design choices and often leads to an inferior product.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597640F5-93BB-472A-856C-72226939F73F}"/>
              </a:ext>
            </a:extLst>
          </p:cNvPr>
          <p:cNvSpPr>
            <a:spLocks noGrp="1"/>
          </p:cNvSpPr>
          <p:nvPr>
            <p:ph idx="1"/>
          </p:nvPr>
        </p:nvSpPr>
        <p:spPr>
          <a:xfrm>
            <a:off x="762000" y="228600"/>
            <a:ext cx="7696200" cy="5791200"/>
          </a:xfrm>
        </p:spPr>
        <p:txBody>
          <a:bodyPr/>
          <a:lstStyle/>
          <a:p>
            <a:pPr algn="just"/>
            <a:r>
              <a:rPr lang="en-US" altLang="en-US" sz="2800"/>
              <a:t>OOD encourages software developers to work and think in terms of the application throughout the software life cycle. </a:t>
            </a:r>
            <a:r>
              <a:rPr lang="en-US" altLang="en-US" sz="2800" i="1" u="sng">
                <a:solidFill>
                  <a:srgbClr val="00B050"/>
                </a:solidFill>
              </a:rPr>
              <a:t>Details</a:t>
            </a:r>
            <a:r>
              <a:rPr lang="en-US" altLang="en-US" sz="2800"/>
              <a:t> of data structures and functions can be addressed effectively </a:t>
            </a:r>
            <a:r>
              <a:rPr lang="en-US" altLang="en-US" sz="2800" i="1" u="sng">
                <a:solidFill>
                  <a:srgbClr val="00B050"/>
                </a:solidFill>
              </a:rPr>
              <a:t>later</a:t>
            </a:r>
            <a:r>
              <a:rPr lang="en-US" altLang="en-US" sz="2800"/>
              <a:t>, only when the </a:t>
            </a:r>
            <a:r>
              <a:rPr lang="en-US" altLang="en-US" sz="2800" i="1" u="sng"/>
              <a:t>inherent concepts</a:t>
            </a:r>
            <a:r>
              <a:rPr lang="en-US" altLang="en-US" sz="2800"/>
              <a:t> of the application are identified, organized, and understood earlier. OOD is a conceptual process independent of a programming language until the final stages software life cycle.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1">
            <a:extLst>
              <a:ext uri="{FF2B5EF4-FFF2-40B4-BE49-F238E27FC236}">
                <a16:creationId xmlns:a16="http://schemas.microsoft.com/office/drawing/2014/main" id="{008E248F-9D7E-476C-A00B-3D2B1D6FDBB4}"/>
              </a:ext>
            </a:extLst>
          </p:cNvPr>
          <p:cNvSpPr>
            <a:spLocks noChangeArrowheads="1"/>
          </p:cNvSpPr>
          <p:nvPr/>
        </p:nvSpPr>
        <p:spPr bwMode="auto">
          <a:xfrm>
            <a:off x="0" y="0"/>
            <a:ext cx="9144000" cy="6002338"/>
          </a:xfrm>
          <a:prstGeom prst="rect">
            <a:avLst/>
          </a:prstGeom>
          <a:noFill/>
          <a:ln w="9525" cap="flat" cmpd="sng" algn="ctr">
            <a:noFill/>
            <a:prstDash val="solid"/>
            <a:miter lim="800000"/>
            <a:headEnd type="none" w="med" len="med"/>
            <a:tailEnd type="none" w="med" len="med"/>
          </a:ln>
          <a:effectLst/>
        </p:spPr>
        <p:txBody>
          <a:bodyPr anchor="ctr">
            <a:spAutoFit/>
          </a:bodyPr>
          <a:lstStyle/>
          <a:p>
            <a:pPr algn="ctr" eaLnBrk="1" hangingPunct="1">
              <a:defRPr/>
            </a:pPr>
            <a:r>
              <a:rPr lang="en-US" sz="3200" b="1" u="sng" dirty="0">
                <a:latin typeface="Calibri" pitchFamily="34" charset="0"/>
                <a:ea typeface="Calibri" pitchFamily="34" charset="0"/>
                <a:cs typeface="Times New Roman" pitchFamily="18" charset="0"/>
              </a:rPr>
              <a:t>Introduction</a:t>
            </a:r>
            <a:endParaRPr lang="en-US" sz="3200" dirty="0"/>
          </a:p>
          <a:p>
            <a:pPr algn="just">
              <a:defRPr/>
            </a:pPr>
            <a:endParaRPr lang="en-US" sz="3200" b="1" dirty="0">
              <a:solidFill>
                <a:srgbClr val="00B050"/>
              </a:solidFill>
              <a:latin typeface="Bodoni MT" pitchFamily="18" charset="0"/>
              <a:ea typeface="Calibri" pitchFamily="34" charset="0"/>
              <a:cs typeface="Times New Roman" pitchFamily="18" charset="0"/>
            </a:endParaRPr>
          </a:p>
          <a:p>
            <a:pPr algn="just">
              <a:defRPr/>
            </a:pPr>
            <a:r>
              <a:rPr lang="en-US" sz="3200" b="1" dirty="0">
                <a:solidFill>
                  <a:srgbClr val="00B050"/>
                </a:solidFill>
                <a:latin typeface="Bodoni MT" pitchFamily="18" charset="0"/>
                <a:ea typeface="Calibri" pitchFamily="34" charset="0"/>
                <a:cs typeface="Times New Roman" pitchFamily="18" charset="0"/>
              </a:rPr>
              <a:t>	</a:t>
            </a:r>
            <a:r>
              <a:rPr lang="en-US" sz="3200" b="1" u="sng" dirty="0">
                <a:solidFill>
                  <a:srgbClr val="00B050"/>
                </a:solidFill>
                <a:latin typeface="Bodoni MT" pitchFamily="18" charset="0"/>
                <a:ea typeface="Calibri" pitchFamily="34" charset="0"/>
                <a:cs typeface="Times New Roman" pitchFamily="18" charset="0"/>
              </a:rPr>
              <a:t>Object-oriented modeling and design [OOMD]:</a:t>
            </a:r>
          </a:p>
          <a:p>
            <a:pPr lvl="2" algn="just">
              <a:defRPr/>
            </a:pPr>
            <a:r>
              <a:rPr lang="en-US" sz="3200" dirty="0">
                <a:latin typeface="Bodoni MT" pitchFamily="18" charset="0"/>
                <a:ea typeface="Calibri" pitchFamily="34" charset="0"/>
                <a:cs typeface="Times New Roman" pitchFamily="18" charset="0"/>
              </a:rPr>
              <a:t>Way of thinking about problems using models </a:t>
            </a:r>
          </a:p>
          <a:p>
            <a:pPr lvl="2" algn="just">
              <a:defRPr/>
            </a:pPr>
            <a:r>
              <a:rPr lang="en-US" sz="3200" dirty="0">
                <a:latin typeface="Bodoni MT" pitchFamily="18" charset="0"/>
                <a:ea typeface="Calibri" pitchFamily="34" charset="0"/>
                <a:cs typeface="Times New Roman" pitchFamily="18" charset="0"/>
              </a:rPr>
              <a:t>organized around real-world concepts. </a:t>
            </a:r>
            <a:endParaRPr lang="en-US" sz="3200" dirty="0"/>
          </a:p>
          <a:p>
            <a:pPr indent="738188" algn="just">
              <a:buFontTx/>
              <a:buChar char="•"/>
              <a:defRPr/>
            </a:pPr>
            <a:r>
              <a:rPr lang="en-US" sz="3200" dirty="0">
                <a:latin typeface="Bodoni MT" pitchFamily="18" charset="0"/>
                <a:ea typeface="Calibri" pitchFamily="34" charset="0"/>
                <a:cs typeface="Times New Roman" pitchFamily="18" charset="0"/>
              </a:rPr>
              <a:t>The fundamental construct is the object, </a:t>
            </a:r>
          </a:p>
          <a:p>
            <a:pPr indent="738188" algn="just">
              <a:defRPr/>
            </a:pPr>
            <a:r>
              <a:rPr lang="en-US" sz="3200" dirty="0">
                <a:latin typeface="Bodoni MT" pitchFamily="18" charset="0"/>
                <a:ea typeface="Calibri" pitchFamily="34" charset="0"/>
                <a:cs typeface="Times New Roman" pitchFamily="18" charset="0"/>
              </a:rPr>
              <a:t>  which combines both data structure </a:t>
            </a:r>
          </a:p>
          <a:p>
            <a:pPr indent="738188" algn="just">
              <a:defRPr/>
            </a:pPr>
            <a:r>
              <a:rPr lang="en-US" sz="3200" dirty="0">
                <a:latin typeface="Bodoni MT" pitchFamily="18" charset="0"/>
                <a:ea typeface="Calibri" pitchFamily="34" charset="0"/>
                <a:cs typeface="Times New Roman" pitchFamily="18" charset="0"/>
              </a:rPr>
              <a:t>  and behavior. </a:t>
            </a:r>
            <a:endParaRPr lang="en-US" sz="3200" dirty="0"/>
          </a:p>
          <a:p>
            <a:pPr indent="738188" algn="just">
              <a:buFontTx/>
              <a:buChar char="•"/>
              <a:defRPr/>
            </a:pPr>
            <a:r>
              <a:rPr lang="en-US" sz="3200" dirty="0">
                <a:latin typeface="Bodoni MT" pitchFamily="18" charset="0"/>
                <a:ea typeface="Calibri" pitchFamily="34" charset="0"/>
                <a:cs typeface="Times New Roman" pitchFamily="18" charset="0"/>
              </a:rPr>
              <a:t>Analysis, design and implementation phases </a:t>
            </a:r>
          </a:p>
          <a:p>
            <a:pPr indent="738188" algn="just">
              <a:defRPr/>
            </a:pPr>
            <a:r>
              <a:rPr lang="en-US" sz="3200" dirty="0">
                <a:latin typeface="Bodoni MT" pitchFamily="18" charset="0"/>
                <a:ea typeface="Calibri" pitchFamily="34" charset="0"/>
                <a:cs typeface="Times New Roman" pitchFamily="18" charset="0"/>
              </a:rPr>
              <a:t> of system development can be considered </a:t>
            </a:r>
          </a:p>
          <a:p>
            <a:pPr indent="738188" algn="just">
              <a:defRPr/>
            </a:pPr>
            <a:r>
              <a:rPr lang="en-US" sz="3200" dirty="0">
                <a:latin typeface="Bodoni MT" pitchFamily="18" charset="0"/>
                <a:ea typeface="Calibri" pitchFamily="34" charset="0"/>
                <a:cs typeface="Times New Roman" pitchFamily="18" charset="0"/>
              </a:rPr>
              <a:t> a </a:t>
            </a:r>
            <a:r>
              <a:rPr lang="en-US" sz="3200" i="1" u="sng" dirty="0">
                <a:latin typeface="Arial Narrow" pitchFamily="34" charset="0"/>
                <a:ea typeface="Calibri" pitchFamily="34" charset="0"/>
                <a:cs typeface="Times New Roman" pitchFamily="18" charset="0"/>
              </a:rPr>
              <a:t>process</a:t>
            </a:r>
            <a:r>
              <a:rPr lang="en-US" sz="3200" u="sng" dirty="0">
                <a:latin typeface="Bodoni MT" pitchFamily="18" charset="0"/>
                <a:ea typeface="Calibri" pitchFamily="34" charset="0"/>
                <a:cs typeface="Times New Roman" pitchFamily="18" charset="0"/>
              </a:rPr>
              <a:t> </a:t>
            </a:r>
            <a:r>
              <a:rPr lang="en-US" sz="3200" dirty="0">
                <a:latin typeface="Bodoni MT" pitchFamily="18" charset="0"/>
                <a:ea typeface="Calibri" pitchFamily="34" charset="0"/>
                <a:cs typeface="Times New Roman" pitchFamily="18" charset="0"/>
              </a:rPr>
              <a:t>and the process can have different </a:t>
            </a:r>
          </a:p>
          <a:p>
            <a:pPr indent="738188" algn="just">
              <a:defRPr/>
            </a:pPr>
            <a:r>
              <a:rPr lang="en-US" sz="3200" dirty="0">
                <a:latin typeface="Bodoni MT" pitchFamily="18" charset="0"/>
                <a:ea typeface="Calibri" pitchFamily="34" charset="0"/>
                <a:cs typeface="Times New Roman" pitchFamily="18" charset="0"/>
              </a:rPr>
              <a:t> stages.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8CC7B20B-8A71-4CC1-967E-2844626451D2}"/>
              </a:ext>
            </a:extLst>
          </p:cNvPr>
          <p:cNvSpPr>
            <a:spLocks noGrp="1"/>
          </p:cNvSpPr>
          <p:nvPr>
            <p:ph idx="1"/>
          </p:nvPr>
        </p:nvSpPr>
        <p:spPr>
          <a:xfrm>
            <a:off x="762000" y="228600"/>
            <a:ext cx="7696200" cy="5334000"/>
          </a:xfrm>
        </p:spPr>
        <p:txBody>
          <a:bodyPr/>
          <a:lstStyle/>
          <a:p>
            <a:r>
              <a:rPr lang="en-US" altLang="en-US"/>
              <a:t>OOD is fundamentally a </a:t>
            </a:r>
            <a:r>
              <a:rPr lang="en-US" altLang="en-US" i="1" u="sng"/>
              <a:t>way of thinking</a:t>
            </a:r>
            <a:r>
              <a:rPr lang="en-US" altLang="en-US"/>
              <a:t> and </a:t>
            </a:r>
            <a:r>
              <a:rPr lang="en-US" altLang="en-US" i="1" u="sng"/>
              <a:t>not a programming technique</a:t>
            </a:r>
            <a:r>
              <a:rPr lang="en-US" altLang="en-US"/>
              <a:t>. </a:t>
            </a:r>
          </a:p>
          <a:p>
            <a:r>
              <a:rPr lang="en-US" altLang="en-US" i="1" u="sng"/>
              <a:t>Advantage:</a:t>
            </a:r>
            <a:r>
              <a:rPr lang="en-US" altLang="en-US"/>
              <a:t> Specifies, developers, and customers can express abstract concepts clearly and communicate those concepts to each other. It can serve as a medium for specification, analysis, documentation, and interfacing, as well as for programming.</a:t>
            </a:r>
          </a:p>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0543990-FF1C-4165-81D6-111F7EE7CF93}"/>
              </a:ext>
            </a:extLst>
          </p:cNvPr>
          <p:cNvSpPr>
            <a:spLocks noGrp="1"/>
          </p:cNvSpPr>
          <p:nvPr>
            <p:ph type="title"/>
          </p:nvPr>
        </p:nvSpPr>
        <p:spPr/>
        <p:txBody>
          <a:bodyPr/>
          <a:lstStyle/>
          <a:p>
            <a:endParaRPr lang="en-US" altLang="en-US"/>
          </a:p>
        </p:txBody>
      </p:sp>
      <p:sp>
        <p:nvSpPr>
          <p:cNvPr id="24579" name="Content Placeholder 2">
            <a:extLst>
              <a:ext uri="{FF2B5EF4-FFF2-40B4-BE49-F238E27FC236}">
                <a16:creationId xmlns:a16="http://schemas.microsoft.com/office/drawing/2014/main" id="{79D41CF4-8611-492F-A4F8-28F6437924FA}"/>
              </a:ext>
            </a:extLst>
          </p:cNvPr>
          <p:cNvSpPr>
            <a:spLocks noGrp="1"/>
          </p:cNvSpPr>
          <p:nvPr>
            <p:ph idx="1"/>
          </p:nvPr>
        </p:nvSpPr>
        <p:spPr>
          <a:xfrm>
            <a:off x="533400" y="838200"/>
            <a:ext cx="7696200" cy="5181600"/>
          </a:xfrm>
        </p:spPr>
        <p:txBody>
          <a:bodyPr/>
          <a:lstStyle/>
          <a:p>
            <a:pPr>
              <a:buFont typeface="Wingdings" panose="05000000000000000000" pitchFamily="2" charset="2"/>
              <a:buNone/>
            </a:pPr>
            <a:r>
              <a:rPr lang="en-US" altLang="en-US" b="1" i="1"/>
              <a:t>	</a:t>
            </a:r>
            <a:r>
              <a:rPr lang="en-US" altLang="en-US" b="1" i="1" u="sng"/>
              <a:t>OO Methodology [OOMe]: </a:t>
            </a:r>
            <a:endParaRPr lang="en-US" altLang="en-US"/>
          </a:p>
          <a:p>
            <a:pPr algn="just">
              <a:buFont typeface="Wingdings" panose="05000000000000000000" pitchFamily="2" charset="2"/>
              <a:buNone/>
            </a:pPr>
            <a:r>
              <a:rPr lang="en-US" altLang="en-US"/>
              <a:t>    It is a </a:t>
            </a:r>
            <a:r>
              <a:rPr lang="en-US" altLang="en-US" i="1" u="sng"/>
              <a:t>process</a:t>
            </a:r>
            <a:r>
              <a:rPr lang="en-US" altLang="en-US"/>
              <a:t> for OOD, in which a graphical notation can be used to representing OO concepts. </a:t>
            </a:r>
          </a:p>
          <a:p>
            <a:pPr algn="just">
              <a:buFont typeface="Wingdings" panose="05000000000000000000" pitchFamily="2" charset="2"/>
              <a:buNone/>
            </a:pPr>
            <a:r>
              <a:rPr lang="en-US" altLang="en-US"/>
              <a:t>  OOMe consists of </a:t>
            </a:r>
          </a:p>
          <a:p>
            <a:pPr algn="just"/>
            <a:r>
              <a:rPr lang="en-US" altLang="en-US" i="1" u="sng"/>
              <a:t>Building a model</a:t>
            </a:r>
            <a:r>
              <a:rPr lang="en-US" altLang="en-US"/>
              <a:t> of an application and </a:t>
            </a:r>
          </a:p>
          <a:p>
            <a:pPr algn="just"/>
            <a:r>
              <a:rPr lang="en-US" altLang="en-US" i="1" u="sng"/>
              <a:t>Adding details</a:t>
            </a:r>
            <a:r>
              <a:rPr lang="en-US" altLang="en-US"/>
              <a:t> to the model </a:t>
            </a:r>
            <a:r>
              <a:rPr lang="en-US" altLang="en-US" i="1" u="sng"/>
              <a:t>during design</a:t>
            </a:r>
            <a:r>
              <a:rPr lang="en-US" altLang="en-US"/>
              <a:t>.</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2334484-670C-42E4-A7B0-6B8092428050}"/>
              </a:ext>
            </a:extLst>
          </p:cNvPr>
          <p:cNvSpPr>
            <a:spLocks noGrp="1"/>
          </p:cNvSpPr>
          <p:nvPr>
            <p:ph type="title"/>
          </p:nvPr>
        </p:nvSpPr>
        <p:spPr/>
        <p:txBody>
          <a:bodyPr/>
          <a:lstStyle/>
          <a:p>
            <a:r>
              <a:rPr lang="en-US" altLang="en-US" b="1" u="sng"/>
              <a:t>Stages of OOMe:</a:t>
            </a:r>
            <a:br>
              <a:rPr lang="en-US" altLang="en-US"/>
            </a:br>
            <a:endParaRPr lang="en-US" altLang="en-US"/>
          </a:p>
        </p:txBody>
      </p:sp>
      <p:sp>
        <p:nvSpPr>
          <p:cNvPr id="25603" name="Content Placeholder 2">
            <a:extLst>
              <a:ext uri="{FF2B5EF4-FFF2-40B4-BE49-F238E27FC236}">
                <a16:creationId xmlns:a16="http://schemas.microsoft.com/office/drawing/2014/main" id="{CE4656E8-781D-413D-9845-5B199C6C42C4}"/>
              </a:ext>
            </a:extLst>
          </p:cNvPr>
          <p:cNvSpPr>
            <a:spLocks noGrp="1"/>
          </p:cNvSpPr>
          <p:nvPr>
            <p:ph idx="1"/>
          </p:nvPr>
        </p:nvSpPr>
        <p:spPr/>
        <p:txBody>
          <a:bodyPr/>
          <a:lstStyle/>
          <a:p>
            <a:r>
              <a:rPr lang="en-US" altLang="en-US" b="1"/>
              <a:t>System conception</a:t>
            </a:r>
          </a:p>
          <a:p>
            <a:r>
              <a:rPr lang="en-US" altLang="en-US" b="1"/>
              <a:t>Analysis</a:t>
            </a:r>
          </a:p>
          <a:p>
            <a:r>
              <a:rPr lang="en-US" altLang="en-US" b="1"/>
              <a:t>System design</a:t>
            </a:r>
          </a:p>
          <a:p>
            <a:r>
              <a:rPr lang="en-US" altLang="en-US" b="1"/>
              <a:t>Class design</a:t>
            </a:r>
          </a:p>
          <a:p>
            <a:r>
              <a:rPr lang="en-US" altLang="en-US" b="1"/>
              <a:t>Implementation</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0AB9F3D-C1E7-44D2-BF8E-1FDD88CC052B}"/>
              </a:ext>
            </a:extLst>
          </p:cNvPr>
          <p:cNvSpPr>
            <a:spLocks noGrp="1" noChangeArrowheads="1"/>
          </p:cNvSpPr>
          <p:nvPr>
            <p:ph type="title"/>
          </p:nvPr>
        </p:nvSpPr>
        <p:spPr/>
        <p:txBody>
          <a:bodyPr/>
          <a:lstStyle/>
          <a:p>
            <a:pPr eaLnBrk="1" hangingPunct="1"/>
            <a:r>
              <a:rPr lang="en-US" altLang="en-US" u="sng"/>
              <a:t>System conception</a:t>
            </a:r>
          </a:p>
        </p:txBody>
      </p:sp>
      <p:sp>
        <p:nvSpPr>
          <p:cNvPr id="26627" name="Rectangle 3">
            <a:extLst>
              <a:ext uri="{FF2B5EF4-FFF2-40B4-BE49-F238E27FC236}">
                <a16:creationId xmlns:a16="http://schemas.microsoft.com/office/drawing/2014/main" id="{975E44A3-24A8-45C9-8573-05345E16EC57}"/>
              </a:ext>
            </a:extLst>
          </p:cNvPr>
          <p:cNvSpPr>
            <a:spLocks noGrp="1" noChangeArrowheads="1"/>
          </p:cNvSpPr>
          <p:nvPr>
            <p:ph type="body" idx="1"/>
          </p:nvPr>
        </p:nvSpPr>
        <p:spPr/>
        <p:txBody>
          <a:bodyPr/>
          <a:lstStyle/>
          <a:p>
            <a:pPr eaLnBrk="1" hangingPunct="1"/>
            <a:endParaRPr lang="en-US" altLang="en-US"/>
          </a:p>
          <a:p>
            <a:pPr eaLnBrk="1" hangingPunct="1"/>
            <a:r>
              <a:rPr lang="en-US" altLang="en-US"/>
              <a:t>Software development begins with </a:t>
            </a:r>
            <a:r>
              <a:rPr lang="en-US" altLang="en-US" i="1" u="sng">
                <a:solidFill>
                  <a:srgbClr val="00B050"/>
                </a:solidFill>
              </a:rPr>
              <a:t>business analysts or users </a:t>
            </a:r>
            <a:r>
              <a:rPr lang="en-US" altLang="en-US"/>
              <a:t>conceiving an application and formulating tentative requirements.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E894AD4-E1B5-4579-BE17-841EC1B53126}"/>
              </a:ext>
            </a:extLst>
          </p:cNvPr>
          <p:cNvSpPr>
            <a:spLocks noGrp="1" noChangeArrowheads="1"/>
          </p:cNvSpPr>
          <p:nvPr>
            <p:ph type="title"/>
          </p:nvPr>
        </p:nvSpPr>
        <p:spPr/>
        <p:txBody>
          <a:bodyPr/>
          <a:lstStyle/>
          <a:p>
            <a:pPr eaLnBrk="1" hangingPunct="1"/>
            <a:r>
              <a:rPr lang="en-US" altLang="en-US"/>
              <a:t>Analysis</a:t>
            </a:r>
          </a:p>
        </p:txBody>
      </p:sp>
      <p:sp>
        <p:nvSpPr>
          <p:cNvPr id="27651" name="Rectangle 3">
            <a:extLst>
              <a:ext uri="{FF2B5EF4-FFF2-40B4-BE49-F238E27FC236}">
                <a16:creationId xmlns:a16="http://schemas.microsoft.com/office/drawing/2014/main" id="{BDE2C03D-EBBE-4C04-9290-64743431F9DB}"/>
              </a:ext>
            </a:extLst>
          </p:cNvPr>
          <p:cNvSpPr>
            <a:spLocks noGrp="1" noChangeArrowheads="1"/>
          </p:cNvSpPr>
          <p:nvPr>
            <p:ph type="body" idx="1"/>
          </p:nvPr>
        </p:nvSpPr>
        <p:spPr/>
        <p:txBody>
          <a:bodyPr/>
          <a:lstStyle/>
          <a:p>
            <a:pPr eaLnBrk="1" hangingPunct="1"/>
            <a:r>
              <a:rPr lang="en-US" altLang="en-US"/>
              <a:t>The </a:t>
            </a:r>
            <a:r>
              <a:rPr lang="en-US" altLang="en-US" i="1" u="sng">
                <a:solidFill>
                  <a:srgbClr val="00B050"/>
                </a:solidFill>
              </a:rPr>
              <a:t>analysts</a:t>
            </a:r>
            <a:r>
              <a:rPr lang="en-US" altLang="en-US"/>
              <a:t> scrutinizes and rigorously restates the requirements from system conception by constructing models .</a:t>
            </a:r>
          </a:p>
          <a:p>
            <a:pPr eaLnBrk="1" hangingPunct="1"/>
            <a:r>
              <a:rPr lang="en-US" altLang="en-US"/>
              <a:t>The analysts must work with the requester to understand the problem, because problem statements are rarely complete or correct.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FC73327-3952-492D-814E-0F4C7280CEC6}"/>
              </a:ext>
            </a:extLst>
          </p:cNvPr>
          <p:cNvSpPr>
            <a:spLocks noGrp="1" noChangeArrowheads="1"/>
          </p:cNvSpPr>
          <p:nvPr>
            <p:ph type="title"/>
          </p:nvPr>
        </p:nvSpPr>
        <p:spPr/>
        <p:txBody>
          <a:bodyPr/>
          <a:lstStyle/>
          <a:p>
            <a:pPr eaLnBrk="1" hangingPunct="1"/>
            <a:endParaRPr lang="en-US" altLang="en-US"/>
          </a:p>
        </p:txBody>
      </p:sp>
      <p:sp>
        <p:nvSpPr>
          <p:cNvPr id="28675" name="Rectangle 3">
            <a:extLst>
              <a:ext uri="{FF2B5EF4-FFF2-40B4-BE49-F238E27FC236}">
                <a16:creationId xmlns:a16="http://schemas.microsoft.com/office/drawing/2014/main" id="{EB278698-C1D0-4C28-B6C4-ADB7074B22B7}"/>
              </a:ext>
            </a:extLst>
          </p:cNvPr>
          <p:cNvSpPr>
            <a:spLocks noGrp="1" noChangeArrowheads="1"/>
          </p:cNvSpPr>
          <p:nvPr>
            <p:ph type="body" idx="1"/>
          </p:nvPr>
        </p:nvSpPr>
        <p:spPr/>
        <p:txBody>
          <a:bodyPr/>
          <a:lstStyle/>
          <a:p>
            <a:pPr eaLnBrk="1" hangingPunct="1"/>
            <a:r>
              <a:rPr lang="en-US" altLang="en-US"/>
              <a:t>The analysis model is a concise ,precise abstraction of </a:t>
            </a:r>
            <a:r>
              <a:rPr lang="en-US" altLang="en-US" b="1" i="1" u="sng">
                <a:solidFill>
                  <a:srgbClr val="00B050"/>
                </a:solidFill>
              </a:rPr>
              <a:t>what</a:t>
            </a:r>
            <a:r>
              <a:rPr lang="en-US" altLang="en-US"/>
              <a:t> the desired system must do and </a:t>
            </a:r>
            <a:r>
              <a:rPr lang="en-US" altLang="en-US" b="1" i="1" u="sng">
                <a:solidFill>
                  <a:srgbClr val="00B050"/>
                </a:solidFill>
              </a:rPr>
              <a:t>not how </a:t>
            </a:r>
            <a:r>
              <a:rPr lang="en-US" altLang="en-US"/>
              <a:t>it will be done .</a:t>
            </a:r>
          </a:p>
          <a:p>
            <a:pPr eaLnBrk="1" hangingPunct="1"/>
            <a:r>
              <a:rPr lang="en-US" altLang="en-US"/>
              <a:t>The analysis model should not contain implementation decisions.</a:t>
            </a:r>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E8BBCFC-48A6-417B-AF27-5DAB1AF890D7}"/>
              </a:ext>
            </a:extLst>
          </p:cNvPr>
          <p:cNvSpPr>
            <a:spLocks noGrp="1" noChangeArrowheads="1"/>
          </p:cNvSpPr>
          <p:nvPr>
            <p:ph type="title"/>
          </p:nvPr>
        </p:nvSpPr>
        <p:spPr/>
        <p:txBody>
          <a:bodyPr/>
          <a:lstStyle/>
          <a:p>
            <a:pPr eaLnBrk="1" hangingPunct="1"/>
            <a:r>
              <a:rPr lang="en-US" altLang="en-US"/>
              <a:t>System design</a:t>
            </a:r>
          </a:p>
        </p:txBody>
      </p:sp>
      <p:sp>
        <p:nvSpPr>
          <p:cNvPr id="29699" name="Rectangle 3">
            <a:extLst>
              <a:ext uri="{FF2B5EF4-FFF2-40B4-BE49-F238E27FC236}">
                <a16:creationId xmlns:a16="http://schemas.microsoft.com/office/drawing/2014/main" id="{8EB37631-A92E-4C8A-AC6B-2FF43E6D5ACA}"/>
              </a:ext>
            </a:extLst>
          </p:cNvPr>
          <p:cNvSpPr>
            <a:spLocks noGrp="1" noChangeArrowheads="1"/>
          </p:cNvSpPr>
          <p:nvPr>
            <p:ph type="body" idx="1"/>
          </p:nvPr>
        </p:nvSpPr>
        <p:spPr>
          <a:xfrm>
            <a:off x="762000" y="1219200"/>
            <a:ext cx="7696200" cy="5105400"/>
          </a:xfrm>
        </p:spPr>
        <p:txBody>
          <a:bodyPr/>
          <a:lstStyle/>
          <a:p>
            <a:pPr eaLnBrk="1" hangingPunct="1"/>
            <a:r>
              <a:rPr lang="en-US" altLang="en-US"/>
              <a:t>The </a:t>
            </a:r>
            <a:r>
              <a:rPr lang="en-US" altLang="en-US" i="1" u="sng">
                <a:solidFill>
                  <a:srgbClr val="00B050"/>
                </a:solidFill>
              </a:rPr>
              <a:t>development  team </a:t>
            </a:r>
            <a:r>
              <a:rPr lang="en-US" altLang="en-US"/>
              <a:t>derive a high level strategy – the </a:t>
            </a:r>
            <a:r>
              <a:rPr lang="en-US" altLang="en-US" i="1" u="sng">
                <a:solidFill>
                  <a:srgbClr val="00B050"/>
                </a:solidFill>
              </a:rPr>
              <a:t>system architecture </a:t>
            </a:r>
            <a:r>
              <a:rPr lang="en-US" altLang="en-US"/>
              <a:t>–for solving the application problem.</a:t>
            </a:r>
          </a:p>
          <a:p>
            <a:pPr eaLnBrk="1" hangingPunct="1"/>
            <a:r>
              <a:rPr lang="en-US" altLang="en-US"/>
              <a:t>They also establish </a:t>
            </a:r>
            <a:r>
              <a:rPr lang="en-US" altLang="en-US" i="1" u="sng">
                <a:solidFill>
                  <a:srgbClr val="00B050"/>
                </a:solidFill>
              </a:rPr>
              <a:t>policies</a:t>
            </a:r>
            <a:r>
              <a:rPr lang="en-US" altLang="en-US" i="1" u="sng"/>
              <a:t> </a:t>
            </a:r>
            <a:r>
              <a:rPr lang="en-US" altLang="en-US"/>
              <a:t>that will serve as a default for the subsequent, more detailed portions of design. </a:t>
            </a:r>
          </a:p>
          <a:p>
            <a:pPr eaLnBrk="1" hangingPunct="1"/>
            <a:r>
              <a:rPr lang="en-US" altLang="en-US"/>
              <a:t>The </a:t>
            </a:r>
            <a:r>
              <a:rPr lang="en-US" altLang="en-US" i="1" u="sng">
                <a:solidFill>
                  <a:srgbClr val="00B050"/>
                </a:solidFill>
              </a:rPr>
              <a:t>system designer </a:t>
            </a:r>
            <a:r>
              <a:rPr lang="en-US" altLang="en-US"/>
              <a:t>must decide what </a:t>
            </a:r>
            <a:r>
              <a:rPr lang="en-US" altLang="en-US" i="1" u="sng">
                <a:solidFill>
                  <a:srgbClr val="00B050"/>
                </a:solidFill>
              </a:rPr>
              <a:t>performance</a:t>
            </a:r>
            <a:r>
              <a:rPr lang="en-US" altLang="en-US"/>
              <a:t> characteristics to optimize , choose  a </a:t>
            </a:r>
            <a:r>
              <a:rPr lang="en-US" altLang="en-US" i="1" u="sng">
                <a:solidFill>
                  <a:srgbClr val="00B050"/>
                </a:solidFill>
              </a:rPr>
              <a:t>strategy </a:t>
            </a:r>
            <a:r>
              <a:rPr lang="en-US" altLang="en-US"/>
              <a:t>of attacking problem, and make tentative </a:t>
            </a:r>
            <a:r>
              <a:rPr lang="en-US" altLang="en-US" i="1" u="sng">
                <a:solidFill>
                  <a:srgbClr val="00B050"/>
                </a:solidFill>
              </a:rPr>
              <a:t>resource allocation </a:t>
            </a:r>
            <a:r>
              <a:rPr lang="en-US" altLang="en-US"/>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740EB4D-F151-4C2B-ADE0-CB4B64A33186}"/>
              </a:ext>
            </a:extLst>
          </p:cNvPr>
          <p:cNvSpPr>
            <a:spLocks noGrp="1" noChangeArrowheads="1"/>
          </p:cNvSpPr>
          <p:nvPr>
            <p:ph type="title"/>
          </p:nvPr>
        </p:nvSpPr>
        <p:spPr/>
        <p:txBody>
          <a:bodyPr/>
          <a:lstStyle/>
          <a:p>
            <a:pPr eaLnBrk="1" hangingPunct="1"/>
            <a:r>
              <a:rPr lang="en-US" altLang="en-US"/>
              <a:t>Class design</a:t>
            </a:r>
          </a:p>
        </p:txBody>
      </p:sp>
      <p:sp>
        <p:nvSpPr>
          <p:cNvPr id="30723" name="Rectangle 3">
            <a:extLst>
              <a:ext uri="{FF2B5EF4-FFF2-40B4-BE49-F238E27FC236}">
                <a16:creationId xmlns:a16="http://schemas.microsoft.com/office/drawing/2014/main" id="{5FA95DFF-D079-4950-AEFD-7180490E9FE8}"/>
              </a:ext>
            </a:extLst>
          </p:cNvPr>
          <p:cNvSpPr>
            <a:spLocks noGrp="1" noChangeArrowheads="1"/>
          </p:cNvSpPr>
          <p:nvPr>
            <p:ph type="body" idx="1"/>
          </p:nvPr>
        </p:nvSpPr>
        <p:spPr/>
        <p:txBody>
          <a:bodyPr/>
          <a:lstStyle/>
          <a:p>
            <a:pPr algn="just" eaLnBrk="1" hangingPunct="1"/>
            <a:r>
              <a:rPr lang="en-US" altLang="en-US"/>
              <a:t>The </a:t>
            </a:r>
            <a:r>
              <a:rPr lang="en-US" altLang="en-US" b="1" i="1" u="sng">
                <a:solidFill>
                  <a:srgbClr val="00B050"/>
                </a:solidFill>
              </a:rPr>
              <a:t>class designer adds details </a:t>
            </a:r>
            <a:r>
              <a:rPr lang="en-US" altLang="en-US"/>
              <a:t>to the analysis model in accordance with the system design strategy.</a:t>
            </a:r>
          </a:p>
          <a:p>
            <a:pPr algn="just" eaLnBrk="1" hangingPunct="1"/>
            <a:r>
              <a:rPr lang="en-US" altLang="en-US"/>
              <a:t>The class designer </a:t>
            </a:r>
            <a:r>
              <a:rPr lang="en-US" altLang="en-US" b="1" i="1" u="sng">
                <a:solidFill>
                  <a:srgbClr val="00B050"/>
                </a:solidFill>
              </a:rPr>
              <a:t>elaborates</a:t>
            </a:r>
            <a:r>
              <a:rPr lang="en-US" altLang="en-US"/>
              <a:t> both domain and application objects using the same OO concepts and notation although they exists on different conceptual planes .</a:t>
            </a:r>
          </a:p>
          <a:p>
            <a:pPr eaLnBrk="1" hangingPunct="1">
              <a:buFont typeface="Wingdings" panose="05000000000000000000" pitchFamily="2" charset="2"/>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DE341D4-01CB-4730-867B-F9142D5338DC}"/>
              </a:ext>
            </a:extLst>
          </p:cNvPr>
          <p:cNvSpPr>
            <a:spLocks noGrp="1" noChangeArrowheads="1"/>
          </p:cNvSpPr>
          <p:nvPr>
            <p:ph type="title"/>
          </p:nvPr>
        </p:nvSpPr>
        <p:spPr/>
        <p:txBody>
          <a:bodyPr/>
          <a:lstStyle/>
          <a:p>
            <a:pPr eaLnBrk="1" hangingPunct="1"/>
            <a:endParaRPr lang="en-US" altLang="en-US"/>
          </a:p>
        </p:txBody>
      </p:sp>
      <p:sp>
        <p:nvSpPr>
          <p:cNvPr id="31747" name="Rectangle 3">
            <a:extLst>
              <a:ext uri="{FF2B5EF4-FFF2-40B4-BE49-F238E27FC236}">
                <a16:creationId xmlns:a16="http://schemas.microsoft.com/office/drawing/2014/main" id="{69D5F2E4-DAE4-4357-AF41-402C8D37DB7A}"/>
              </a:ext>
            </a:extLst>
          </p:cNvPr>
          <p:cNvSpPr>
            <a:spLocks noGrp="1" noChangeArrowheads="1"/>
          </p:cNvSpPr>
          <p:nvPr>
            <p:ph type="body" idx="1"/>
          </p:nvPr>
        </p:nvSpPr>
        <p:spPr/>
        <p:txBody>
          <a:bodyPr/>
          <a:lstStyle/>
          <a:p>
            <a:r>
              <a:rPr lang="en-US" altLang="en-US"/>
              <a:t>The focus of class design is the </a:t>
            </a:r>
            <a:r>
              <a:rPr lang="en-US" altLang="en-US" i="1" u="sng">
                <a:solidFill>
                  <a:srgbClr val="00B050"/>
                </a:solidFill>
              </a:rPr>
              <a:t>data structures</a:t>
            </a:r>
            <a:r>
              <a:rPr lang="en-US" altLang="en-US"/>
              <a:t> and </a:t>
            </a:r>
            <a:r>
              <a:rPr lang="en-US" altLang="en-US" i="1" u="sng">
                <a:solidFill>
                  <a:srgbClr val="00B050"/>
                </a:solidFill>
              </a:rPr>
              <a:t>algorithms</a:t>
            </a:r>
            <a:r>
              <a:rPr lang="en-US" altLang="en-US"/>
              <a:t> needed to implement each class. </a:t>
            </a:r>
          </a:p>
          <a:p>
            <a:r>
              <a:rPr lang="en-US" altLang="en-US"/>
              <a:t>E.g. Class designer now determines data structures and algorithms for each of the operations of the </a:t>
            </a:r>
            <a:r>
              <a:rPr lang="en-US" altLang="en-US" i="1"/>
              <a:t>Window </a:t>
            </a:r>
            <a:r>
              <a:rPr lang="en-US" altLang="en-US"/>
              <a:t>class.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466BA6F-1ABE-429E-8F2D-34BAF598529A}"/>
              </a:ext>
            </a:extLst>
          </p:cNvPr>
          <p:cNvSpPr>
            <a:spLocks noGrp="1" noChangeArrowheads="1"/>
          </p:cNvSpPr>
          <p:nvPr>
            <p:ph type="title"/>
          </p:nvPr>
        </p:nvSpPr>
        <p:spPr/>
        <p:txBody>
          <a:bodyPr/>
          <a:lstStyle/>
          <a:p>
            <a:pPr eaLnBrk="1" hangingPunct="1"/>
            <a:r>
              <a:rPr lang="en-US" altLang="en-US"/>
              <a:t>Implementation</a:t>
            </a:r>
          </a:p>
        </p:txBody>
      </p:sp>
      <p:sp>
        <p:nvSpPr>
          <p:cNvPr id="32771" name="Rectangle 3">
            <a:extLst>
              <a:ext uri="{FF2B5EF4-FFF2-40B4-BE49-F238E27FC236}">
                <a16:creationId xmlns:a16="http://schemas.microsoft.com/office/drawing/2014/main" id="{0CCA6084-81BB-465F-8A16-976593BA8FA4}"/>
              </a:ext>
            </a:extLst>
          </p:cNvPr>
          <p:cNvSpPr>
            <a:spLocks noGrp="1" noChangeArrowheads="1"/>
          </p:cNvSpPr>
          <p:nvPr>
            <p:ph type="body" idx="1"/>
          </p:nvPr>
        </p:nvSpPr>
        <p:spPr/>
        <p:txBody>
          <a:bodyPr/>
          <a:lstStyle/>
          <a:p>
            <a:pPr eaLnBrk="1" hangingPunct="1"/>
            <a:r>
              <a:rPr lang="en-US" altLang="en-US" i="1" u="sng">
                <a:solidFill>
                  <a:srgbClr val="00B050"/>
                </a:solidFill>
              </a:rPr>
              <a:t>Implementers</a:t>
            </a:r>
            <a:r>
              <a:rPr lang="en-US" altLang="en-US"/>
              <a:t> translate the classes and relationships  developed during class design into particular programming languages, data base, or hard ware.</a:t>
            </a:r>
          </a:p>
          <a:p>
            <a:pPr eaLnBrk="1" hangingPunct="1"/>
            <a:r>
              <a:rPr lang="en-US" altLang="en-US"/>
              <a:t>Programming should be straight forward, because all of the hard decisions should have already been made.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072191-9A4D-46BE-9CAE-E3DAE231B1ED}"/>
              </a:ext>
            </a:extLst>
          </p:cNvPr>
          <p:cNvSpPr/>
          <p:nvPr/>
        </p:nvSpPr>
        <p:spPr>
          <a:xfrm>
            <a:off x="0" y="152400"/>
            <a:ext cx="8991600" cy="5508625"/>
          </a:xfrm>
          <a:prstGeom prst="rect">
            <a:avLst/>
          </a:prstGeom>
        </p:spPr>
        <p:txBody>
          <a:bodyPr>
            <a:spAutoFit/>
          </a:bodyPr>
          <a:lstStyle/>
          <a:p>
            <a:pPr marL="633413" algn="just">
              <a:buFontTx/>
              <a:buChar char="•"/>
              <a:defRPr/>
            </a:pPr>
            <a:r>
              <a:rPr lang="en-US" sz="3200" dirty="0">
                <a:latin typeface="Bodoni MT" pitchFamily="18" charset="0"/>
                <a:ea typeface="Calibri" pitchFamily="34" charset="0"/>
                <a:cs typeface="Times New Roman" pitchFamily="18" charset="0"/>
              </a:rPr>
              <a:t>An object-oriented </a:t>
            </a:r>
            <a:r>
              <a:rPr lang="en-US" sz="3200" i="1" u="sng" dirty="0">
                <a:latin typeface="Arial Narrow" pitchFamily="34" charset="0"/>
                <a:ea typeface="Calibri" pitchFamily="34" charset="0"/>
                <a:cs typeface="Times New Roman" pitchFamily="18" charset="0"/>
              </a:rPr>
              <a:t>notation </a:t>
            </a:r>
            <a:r>
              <a:rPr lang="en-US" sz="3200" dirty="0">
                <a:latin typeface="Bodoni MT" pitchFamily="18" charset="0"/>
                <a:ea typeface="Calibri" pitchFamily="34" charset="0"/>
                <a:cs typeface="Times New Roman" pitchFamily="18" charset="0"/>
              </a:rPr>
              <a:t>is used and same notation  applies at all stages of the process as </a:t>
            </a:r>
          </a:p>
          <a:p>
            <a:pPr marL="633413" algn="just">
              <a:defRPr/>
            </a:pPr>
            <a:r>
              <a:rPr lang="en-US" sz="3200" dirty="0">
                <a:latin typeface="Bodoni MT" pitchFamily="18" charset="0"/>
                <a:ea typeface="Calibri" pitchFamily="34" charset="0"/>
                <a:cs typeface="Times New Roman" pitchFamily="18" charset="0"/>
              </a:rPr>
              <a:t>development proceeds.</a:t>
            </a:r>
          </a:p>
          <a:p>
            <a:pPr>
              <a:defRPr/>
            </a:pPr>
            <a:endParaRPr lang="en-US" sz="3200" b="1" u="sng" dirty="0">
              <a:solidFill>
                <a:srgbClr val="00B050"/>
              </a:solidFill>
              <a:latin typeface="Arial" charset="0"/>
            </a:endParaRPr>
          </a:p>
          <a:p>
            <a:pPr>
              <a:defRPr/>
            </a:pPr>
            <a:r>
              <a:rPr lang="en-US" sz="3200" b="1" dirty="0">
                <a:solidFill>
                  <a:srgbClr val="00B050"/>
                </a:solidFill>
                <a:latin typeface="Arial" charset="0"/>
              </a:rPr>
              <a:t>	</a:t>
            </a:r>
            <a:r>
              <a:rPr lang="en-US" sz="3200" b="1" u="sng" dirty="0">
                <a:solidFill>
                  <a:srgbClr val="00B050"/>
                </a:solidFill>
                <a:latin typeface="Arial" charset="0"/>
              </a:rPr>
              <a:t>Use of OOMs</a:t>
            </a:r>
            <a:r>
              <a:rPr lang="en-US" sz="3200" dirty="0">
                <a:latin typeface="Arial" charset="0"/>
              </a:rPr>
              <a:t>: For</a:t>
            </a:r>
          </a:p>
          <a:p>
            <a:pPr marL="633413" lvl="1" indent="679450">
              <a:buFont typeface="Wingdings" pitchFamily="2" charset="2"/>
              <a:buChar char="§"/>
              <a:defRPr/>
            </a:pPr>
            <a:r>
              <a:rPr lang="en-US" sz="3200" dirty="0">
                <a:latin typeface="Arial" charset="0"/>
              </a:rPr>
              <a:t>Understanding problems</a:t>
            </a:r>
          </a:p>
          <a:p>
            <a:pPr marL="1312863" lvl="1" indent="-679450">
              <a:buFont typeface="Wingdings" pitchFamily="2" charset="2"/>
              <a:buChar char="§"/>
              <a:defRPr/>
            </a:pPr>
            <a:r>
              <a:rPr lang="en-US" sz="3200" dirty="0">
                <a:latin typeface="Arial" charset="0"/>
              </a:rPr>
              <a:t>Communicating with application experts, modeling enterprises</a:t>
            </a:r>
          </a:p>
          <a:p>
            <a:pPr marL="1312863" lvl="1" indent="-679450">
              <a:buFont typeface="Wingdings" pitchFamily="2" charset="2"/>
              <a:buChar char="§"/>
              <a:defRPr/>
            </a:pPr>
            <a:r>
              <a:rPr lang="en-US" sz="3200" dirty="0">
                <a:latin typeface="Arial" charset="0"/>
              </a:rPr>
              <a:t>Preparing documentation, and </a:t>
            </a:r>
          </a:p>
          <a:p>
            <a:pPr marL="1312863" lvl="1" indent="-679450">
              <a:buFont typeface="Wingdings" pitchFamily="2" charset="2"/>
              <a:buChar char="§"/>
              <a:defRPr/>
            </a:pPr>
            <a:r>
              <a:rPr lang="en-US" sz="3200" dirty="0">
                <a:latin typeface="Arial" charset="0"/>
              </a:rPr>
              <a:t>Designing programs and databases. </a:t>
            </a:r>
          </a:p>
          <a:p>
            <a:pPr algn="just">
              <a:defRPr/>
            </a:pP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183A91E-68D9-438E-AA81-A441E4613EAF}"/>
              </a:ext>
            </a:extLst>
          </p:cNvPr>
          <p:cNvSpPr>
            <a:spLocks noGrp="1" noChangeArrowheads="1"/>
          </p:cNvSpPr>
          <p:nvPr>
            <p:ph type="title"/>
          </p:nvPr>
        </p:nvSpPr>
        <p:spPr/>
        <p:txBody>
          <a:bodyPr/>
          <a:lstStyle/>
          <a:p>
            <a:pPr eaLnBrk="1" hangingPunct="1"/>
            <a:endParaRPr lang="en-US" altLang="en-US"/>
          </a:p>
        </p:txBody>
      </p:sp>
      <p:sp>
        <p:nvSpPr>
          <p:cNvPr id="33795" name="Rectangle 3">
            <a:extLst>
              <a:ext uri="{FF2B5EF4-FFF2-40B4-BE49-F238E27FC236}">
                <a16:creationId xmlns:a16="http://schemas.microsoft.com/office/drawing/2014/main" id="{FB9947AB-51BC-4161-BA78-1DA146C609EF}"/>
              </a:ext>
            </a:extLst>
          </p:cNvPr>
          <p:cNvSpPr>
            <a:spLocks noGrp="1" noChangeArrowheads="1"/>
          </p:cNvSpPr>
          <p:nvPr>
            <p:ph type="body" idx="1"/>
          </p:nvPr>
        </p:nvSpPr>
        <p:spPr/>
        <p:txBody>
          <a:bodyPr/>
          <a:lstStyle/>
          <a:p>
            <a:pPr eaLnBrk="1" hangingPunct="1"/>
            <a:r>
              <a:rPr lang="en-US" altLang="en-US"/>
              <a:t>During implementation it is important to follow </a:t>
            </a:r>
            <a:r>
              <a:rPr lang="en-US" altLang="en-US" i="1" u="sng">
                <a:solidFill>
                  <a:srgbClr val="00B050"/>
                </a:solidFill>
              </a:rPr>
              <a:t>good software engineering practice </a:t>
            </a:r>
            <a:r>
              <a:rPr lang="en-US" altLang="en-US"/>
              <a:t>so that traceability to the design is apparent so that system remains flexible and extensible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DEBD0D9-7751-463F-A837-B964339768C3}"/>
              </a:ext>
            </a:extLst>
          </p:cNvPr>
          <p:cNvSpPr>
            <a:spLocks noGrp="1"/>
          </p:cNvSpPr>
          <p:nvPr>
            <p:ph type="title"/>
          </p:nvPr>
        </p:nvSpPr>
        <p:spPr/>
        <p:txBody>
          <a:bodyPr/>
          <a:lstStyle/>
          <a:p>
            <a:r>
              <a:rPr lang="en-US" altLang="en-US" b="1" u="sng"/>
              <a:t>Other characteristics of OOMe: </a:t>
            </a:r>
            <a:br>
              <a:rPr lang="en-US" altLang="en-US"/>
            </a:br>
            <a:endParaRPr lang="en-US" altLang="en-US"/>
          </a:p>
        </p:txBody>
      </p:sp>
      <p:sp>
        <p:nvSpPr>
          <p:cNvPr id="34819" name="Content Placeholder 2">
            <a:extLst>
              <a:ext uri="{FF2B5EF4-FFF2-40B4-BE49-F238E27FC236}">
                <a16:creationId xmlns:a16="http://schemas.microsoft.com/office/drawing/2014/main" id="{5445102B-1034-40D3-9AAA-30FE9B40DCBF}"/>
              </a:ext>
            </a:extLst>
          </p:cNvPr>
          <p:cNvSpPr>
            <a:spLocks noGrp="1"/>
          </p:cNvSpPr>
          <p:nvPr>
            <p:ph idx="1"/>
          </p:nvPr>
        </p:nvSpPr>
        <p:spPr>
          <a:xfrm>
            <a:off x="762000" y="685800"/>
            <a:ext cx="7696200" cy="6172200"/>
          </a:xfrm>
        </p:spPr>
        <p:txBody>
          <a:bodyPr/>
          <a:lstStyle/>
          <a:p>
            <a:pPr algn="just"/>
            <a:r>
              <a:rPr lang="en-US" altLang="en-US" sz="2800"/>
              <a:t>Same OO concepts (of identity, classification, polymorphism, and inheritance) apply throughout development (or system development life cycle from analysis through design to implementation). </a:t>
            </a:r>
            <a:r>
              <a:rPr lang="en-US" altLang="en-US" sz="2800" b="1" i="1">
                <a:solidFill>
                  <a:srgbClr val="00B050"/>
                </a:solidFill>
              </a:rPr>
              <a:t>Same classes can be carried from stage to stage </a:t>
            </a:r>
            <a:r>
              <a:rPr lang="en-US" altLang="en-US" sz="2800"/>
              <a:t>without a change of notation, although they gain additional details in the later stages. E.g. Analysis and implementation models of </a:t>
            </a:r>
            <a:r>
              <a:rPr lang="en-US" altLang="en-US" sz="2800" i="1"/>
              <a:t>Window </a:t>
            </a:r>
            <a:r>
              <a:rPr lang="en-US" altLang="en-US" sz="2800"/>
              <a:t>are both correct, but they serve different purposes and represent a different level of abstraction.</a:t>
            </a:r>
          </a:p>
          <a:p>
            <a:pPr algn="just"/>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7F293D4-3330-4BEF-ABE9-D190B88CCB07}"/>
              </a:ext>
            </a:extLst>
          </p:cNvPr>
          <p:cNvSpPr>
            <a:spLocks noGrp="1"/>
          </p:cNvSpPr>
          <p:nvPr>
            <p:ph type="title"/>
          </p:nvPr>
        </p:nvSpPr>
        <p:spPr/>
        <p:txBody>
          <a:bodyPr/>
          <a:lstStyle/>
          <a:p>
            <a:endParaRPr lang="en-US" altLang="en-US"/>
          </a:p>
        </p:txBody>
      </p:sp>
      <p:sp>
        <p:nvSpPr>
          <p:cNvPr id="35843" name="Content Placeholder 2">
            <a:extLst>
              <a:ext uri="{FF2B5EF4-FFF2-40B4-BE49-F238E27FC236}">
                <a16:creationId xmlns:a16="http://schemas.microsoft.com/office/drawing/2014/main" id="{5D081B9C-F78E-4DAB-8614-3EEFDDCE27A1}"/>
              </a:ext>
            </a:extLst>
          </p:cNvPr>
          <p:cNvSpPr>
            <a:spLocks noGrp="1"/>
          </p:cNvSpPr>
          <p:nvPr>
            <p:ph idx="1"/>
          </p:nvPr>
        </p:nvSpPr>
        <p:spPr>
          <a:xfrm>
            <a:off x="762000" y="0"/>
            <a:ext cx="7696200" cy="6096000"/>
          </a:xfrm>
        </p:spPr>
        <p:txBody>
          <a:bodyPr/>
          <a:lstStyle/>
          <a:p>
            <a:r>
              <a:rPr lang="en-US" altLang="en-US" sz="2400" i="1" u="sng"/>
              <a:t>Comparison with waterfall development process</a:t>
            </a:r>
            <a:r>
              <a:rPr lang="en-US" altLang="en-US" sz="2400"/>
              <a:t>: Waterfall development process suggests each part of the system be developed in tandem during every stage of life-cycle. </a:t>
            </a:r>
          </a:p>
          <a:p>
            <a:r>
              <a:rPr lang="en-US" altLang="en-US" sz="2400"/>
              <a:t>In OOMe, developers perform each stage in order, but they need not develop </a:t>
            </a:r>
            <a:r>
              <a:rPr lang="en-US" altLang="en-US" sz="2400" i="1" u="sng"/>
              <a:t>each part of the system</a:t>
            </a:r>
            <a:r>
              <a:rPr lang="en-US" altLang="en-US" sz="2400"/>
              <a:t> in tandem. An </a:t>
            </a:r>
            <a:r>
              <a:rPr lang="en-US" altLang="en-US" sz="2400" i="1" u="sng"/>
              <a:t>iterative process</a:t>
            </a:r>
            <a:r>
              <a:rPr lang="en-US" altLang="en-US" sz="2400"/>
              <a:t> i.e. developing part of the system through several stages and then adding capability – suits OOMe. </a:t>
            </a:r>
          </a:p>
          <a:p>
            <a:pPr>
              <a:buFont typeface="Wingdings" panose="05000000000000000000" pitchFamily="2" charset="2"/>
              <a:buNone/>
            </a:pPr>
            <a:r>
              <a:rPr lang="en-US" altLang="en-US" sz="2000"/>
              <a:t>E.g. Some classes are not part of analysis but are introduced during design or implementation say data structures such as </a:t>
            </a:r>
            <a:r>
              <a:rPr lang="en-US" altLang="en-US" sz="2000" i="1"/>
              <a:t>trees, hash tables, </a:t>
            </a:r>
            <a:r>
              <a:rPr lang="en-US" altLang="en-US" sz="2000"/>
              <a:t>and </a:t>
            </a:r>
            <a:r>
              <a:rPr lang="en-US" altLang="en-US" sz="2000" i="1"/>
              <a:t>linked lists </a:t>
            </a:r>
            <a:r>
              <a:rPr lang="en-US" altLang="en-US" sz="2000"/>
              <a:t>are rarely present in the real world and are not visible to users. Designers introduce them to support particular algorithms. Such data structure objects exist within a computer and are not directly observable.</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9344D5C-7688-4647-A454-494510569253}"/>
              </a:ext>
            </a:extLst>
          </p:cNvPr>
          <p:cNvSpPr>
            <a:spLocks noGrp="1"/>
          </p:cNvSpPr>
          <p:nvPr>
            <p:ph type="title"/>
          </p:nvPr>
        </p:nvSpPr>
        <p:spPr/>
        <p:txBody>
          <a:bodyPr/>
          <a:lstStyle/>
          <a:p>
            <a:endParaRPr lang="en-US" altLang="en-US"/>
          </a:p>
        </p:txBody>
      </p:sp>
      <p:sp>
        <p:nvSpPr>
          <p:cNvPr id="36867" name="Content Placeholder 2">
            <a:extLst>
              <a:ext uri="{FF2B5EF4-FFF2-40B4-BE49-F238E27FC236}">
                <a16:creationId xmlns:a16="http://schemas.microsoft.com/office/drawing/2014/main" id="{71F2E6E7-4A0B-4EA3-9C0C-6F06FDBCB51D}"/>
              </a:ext>
            </a:extLst>
          </p:cNvPr>
          <p:cNvSpPr>
            <a:spLocks noGrp="1"/>
          </p:cNvSpPr>
          <p:nvPr>
            <p:ph idx="1"/>
          </p:nvPr>
        </p:nvSpPr>
        <p:spPr>
          <a:xfrm>
            <a:off x="762000" y="0"/>
            <a:ext cx="7696200" cy="5791200"/>
          </a:xfrm>
        </p:spPr>
        <p:txBody>
          <a:bodyPr/>
          <a:lstStyle/>
          <a:p>
            <a:pPr algn="just"/>
            <a:r>
              <a:rPr lang="en-US" altLang="en-US"/>
              <a:t>In OOMe, </a:t>
            </a:r>
            <a:r>
              <a:rPr lang="en-US" altLang="en-US" b="1" i="1" u="sng">
                <a:solidFill>
                  <a:srgbClr val="00B050"/>
                </a:solidFill>
              </a:rPr>
              <a:t>testing</a:t>
            </a:r>
            <a:r>
              <a:rPr lang="en-US" altLang="en-US" b="1">
                <a:solidFill>
                  <a:srgbClr val="00B050"/>
                </a:solidFill>
              </a:rPr>
              <a:t> </a:t>
            </a:r>
            <a:r>
              <a:rPr lang="en-US" altLang="en-US"/>
              <a:t>is not considered as a distinct step. Testing is important, but it must be part of an overall philosophy of quality control that occurs throughout the life cycle. Developers must check analysis models against reality. They must verify design models against various kinds of errors, in addition to testing implementations for correctness. </a:t>
            </a:r>
            <a:r>
              <a:rPr lang="en-US" altLang="en-US" i="1">
                <a:latin typeface="Arial Narrow" panose="020B0606020202030204" pitchFamily="34" charset="0"/>
              </a:rPr>
              <a:t>Confining quality control to a separate step is more expensive and less effective</a:t>
            </a:r>
            <a:r>
              <a:rPr lang="en-US" altLang="en-US"/>
              <a:t>.</a:t>
            </a:r>
          </a:p>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B0D0C1E-74B4-4083-A356-8C62C8096833}"/>
              </a:ext>
            </a:extLst>
          </p:cNvPr>
          <p:cNvSpPr>
            <a:spLocks noGrp="1" noChangeArrowheads="1"/>
          </p:cNvSpPr>
          <p:nvPr>
            <p:ph type="title"/>
          </p:nvPr>
        </p:nvSpPr>
        <p:spPr/>
        <p:txBody>
          <a:bodyPr/>
          <a:lstStyle/>
          <a:p>
            <a:pPr eaLnBrk="1" hangingPunct="1"/>
            <a:r>
              <a:rPr lang="en-US" altLang="en-US"/>
              <a:t>OO Themes</a:t>
            </a:r>
          </a:p>
        </p:txBody>
      </p:sp>
      <p:sp>
        <p:nvSpPr>
          <p:cNvPr id="37891" name="Rectangle 3">
            <a:extLst>
              <a:ext uri="{FF2B5EF4-FFF2-40B4-BE49-F238E27FC236}">
                <a16:creationId xmlns:a16="http://schemas.microsoft.com/office/drawing/2014/main" id="{DCADE4E0-B459-4503-9774-776BD12F2A6C}"/>
              </a:ext>
            </a:extLst>
          </p:cNvPr>
          <p:cNvSpPr>
            <a:spLocks noGrp="1" noChangeArrowheads="1"/>
          </p:cNvSpPr>
          <p:nvPr>
            <p:ph type="body" idx="1"/>
          </p:nvPr>
        </p:nvSpPr>
        <p:spPr/>
        <p:txBody>
          <a:bodyPr/>
          <a:lstStyle/>
          <a:p>
            <a:pPr eaLnBrk="1" hangingPunct="1"/>
            <a:r>
              <a:rPr lang="en-US" altLang="en-US"/>
              <a:t>Abstraction</a:t>
            </a:r>
          </a:p>
          <a:p>
            <a:pPr eaLnBrk="1" hangingPunct="1"/>
            <a:r>
              <a:rPr lang="en-US" altLang="en-US"/>
              <a:t>Encapsulation</a:t>
            </a:r>
          </a:p>
          <a:p>
            <a:pPr eaLnBrk="1" hangingPunct="1"/>
            <a:r>
              <a:rPr lang="en-US" altLang="en-US"/>
              <a:t>combining data and behavior</a:t>
            </a:r>
          </a:p>
          <a:p>
            <a:pPr eaLnBrk="1" hangingPunct="1"/>
            <a:r>
              <a:rPr lang="en-US" altLang="en-US"/>
              <a:t>Sharing</a:t>
            </a:r>
          </a:p>
          <a:p>
            <a:pPr eaLnBrk="1" hangingPunct="1"/>
            <a:r>
              <a:rPr lang="en-US" altLang="en-US"/>
              <a:t>Object essence</a:t>
            </a:r>
          </a:p>
          <a:p>
            <a:pPr eaLnBrk="1" hangingPunct="1"/>
            <a:r>
              <a:rPr lang="en-US" altLang="en-US"/>
              <a:t>Synergy</a:t>
            </a:r>
          </a:p>
          <a:p>
            <a:pPr eaLnBrk="1" hangingPunct="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134A8F3-1CBC-43BE-93EB-C7DCBCA115F0}"/>
              </a:ext>
            </a:extLst>
          </p:cNvPr>
          <p:cNvSpPr>
            <a:spLocks noGrp="1"/>
          </p:cNvSpPr>
          <p:nvPr>
            <p:ph type="title"/>
          </p:nvPr>
        </p:nvSpPr>
        <p:spPr/>
        <p:txBody>
          <a:bodyPr/>
          <a:lstStyle/>
          <a:p>
            <a:r>
              <a:rPr lang="en-US" altLang="en-US" i="1" u="sng"/>
              <a:t>Abstraction:</a:t>
            </a:r>
            <a:br>
              <a:rPr lang="en-US" altLang="en-US"/>
            </a:br>
            <a:endParaRPr lang="en-US" altLang="en-US"/>
          </a:p>
        </p:txBody>
      </p:sp>
      <p:sp>
        <p:nvSpPr>
          <p:cNvPr id="38915" name="Content Placeholder 2">
            <a:extLst>
              <a:ext uri="{FF2B5EF4-FFF2-40B4-BE49-F238E27FC236}">
                <a16:creationId xmlns:a16="http://schemas.microsoft.com/office/drawing/2014/main" id="{B80FCD79-784F-483E-AEDF-44510F3EC096}"/>
              </a:ext>
            </a:extLst>
          </p:cNvPr>
          <p:cNvSpPr>
            <a:spLocks noGrp="1"/>
          </p:cNvSpPr>
          <p:nvPr>
            <p:ph idx="1"/>
          </p:nvPr>
        </p:nvSpPr>
        <p:spPr>
          <a:xfrm>
            <a:off x="609600" y="685800"/>
            <a:ext cx="7772400" cy="6172200"/>
          </a:xfrm>
        </p:spPr>
        <p:txBody>
          <a:bodyPr/>
          <a:lstStyle/>
          <a:p>
            <a:pPr algn="just"/>
            <a:r>
              <a:rPr lang="en-US" altLang="en-US"/>
              <a:t>It focuses on essential aspects of an application while ignoring details. This means focusing on </a:t>
            </a:r>
            <a:r>
              <a:rPr lang="en-US" altLang="en-US" i="1" u="sng">
                <a:solidFill>
                  <a:srgbClr val="00B050"/>
                </a:solidFill>
              </a:rPr>
              <a:t>what </a:t>
            </a:r>
            <a:r>
              <a:rPr lang="en-US" altLang="en-US"/>
              <a:t>an object is and does, before deciding </a:t>
            </a:r>
            <a:r>
              <a:rPr lang="en-US" altLang="en-US" i="1" u="sng">
                <a:solidFill>
                  <a:srgbClr val="00B050"/>
                </a:solidFill>
              </a:rPr>
              <a:t>how to implement </a:t>
            </a:r>
            <a:r>
              <a:rPr lang="en-US" altLang="en-US"/>
              <a:t>it. Use of abstraction preserves the freedom to make decisions as long as possible by avoiding premature commitments to details. </a:t>
            </a:r>
          </a:p>
          <a:p>
            <a:pPr algn="just">
              <a:buFont typeface="Wingdings" panose="05000000000000000000" pitchFamily="2" charset="2"/>
              <a:buNone/>
            </a:pPr>
            <a:r>
              <a:rPr lang="en-US" altLang="en-US" sz="2800"/>
              <a:t>   Most modern languages provide data abstraction, but </a:t>
            </a:r>
            <a:r>
              <a:rPr lang="en-US" altLang="en-US" i="1" u="sng">
                <a:solidFill>
                  <a:srgbClr val="00B050"/>
                </a:solidFill>
              </a:rPr>
              <a:t>inheritance and polymorphism add power</a:t>
            </a:r>
            <a:r>
              <a:rPr lang="en-US" altLang="en-US" sz="2800"/>
              <a:t>. The ability to abstract is probably the most important skill required for OOD.</a:t>
            </a:r>
          </a:p>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 name="Group 2">
            <a:extLst>
              <a:ext uri="{FF2B5EF4-FFF2-40B4-BE49-F238E27FC236}">
                <a16:creationId xmlns:a16="http://schemas.microsoft.com/office/drawing/2014/main" id="{644FEB9E-5CC5-4C18-BDED-E8AA480D538F}"/>
              </a:ext>
            </a:extLst>
          </p:cNvPr>
          <p:cNvGrpSpPr>
            <a:grpSpLocks/>
          </p:cNvGrpSpPr>
          <p:nvPr/>
        </p:nvGrpSpPr>
        <p:grpSpPr bwMode="auto">
          <a:xfrm>
            <a:off x="3276600" y="1143000"/>
            <a:ext cx="2598738" cy="3765550"/>
            <a:chOff x="576" y="768"/>
            <a:chExt cx="1637" cy="2372"/>
          </a:xfrm>
        </p:grpSpPr>
        <p:graphicFrame>
          <p:nvGraphicFramePr>
            <p:cNvPr id="1028" name="Object 3">
              <a:extLst>
                <a:ext uri="{FF2B5EF4-FFF2-40B4-BE49-F238E27FC236}">
                  <a16:creationId xmlns:a16="http://schemas.microsoft.com/office/drawing/2014/main" id="{0D10483E-7995-4D81-8B23-7D75F5878432}"/>
                </a:ext>
              </a:extLst>
            </p:cNvPr>
            <p:cNvGraphicFramePr>
              <a:graphicFrameLocks/>
            </p:cNvGraphicFramePr>
            <p:nvPr/>
          </p:nvGraphicFramePr>
          <p:xfrm>
            <a:off x="576" y="768"/>
            <a:ext cx="1637" cy="733"/>
          </p:xfrm>
          <a:graphic>
            <a:graphicData uri="http://schemas.openxmlformats.org/presentationml/2006/ole">
              <mc:AlternateContent xmlns:mc="http://schemas.openxmlformats.org/markup-compatibility/2006">
                <mc:Choice xmlns:v="urn:schemas-microsoft-com:vml" Requires="v">
                  <p:oleObj spid="_x0000_s1037" name="Clip" r:id="rId4" imgW="5370480" imgH="2617560" progId="MS_ClipArt_Gallery.2">
                    <p:embed/>
                  </p:oleObj>
                </mc:Choice>
                <mc:Fallback>
                  <p:oleObj name="Clip" r:id="rId4" imgW="5370480" imgH="2617560"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768"/>
                          <a:ext cx="1637"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Text Box 4">
              <a:extLst>
                <a:ext uri="{FF2B5EF4-FFF2-40B4-BE49-F238E27FC236}">
                  <a16:creationId xmlns:a16="http://schemas.microsoft.com/office/drawing/2014/main" id="{0657D61B-0463-487C-B3F3-1F7E50DD6637}"/>
                </a:ext>
              </a:extLst>
            </p:cNvPr>
            <p:cNvSpPr txBox="1">
              <a:spLocks noChangeArrowheads="1"/>
            </p:cNvSpPr>
            <p:nvPr/>
          </p:nvSpPr>
          <p:spPr bwMode="auto">
            <a:xfrm>
              <a:off x="866" y="1632"/>
              <a:ext cx="1056" cy="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chemeClr val="tx2"/>
                  </a:solidFill>
                  <a:latin typeface="ZapfHumnst BT" pitchFamily="34" charset="0"/>
                </a:rPr>
                <a:t>Salesperson</a:t>
              </a:r>
            </a:p>
            <a:p>
              <a:pPr>
                <a:spcBef>
                  <a:spcPct val="50000"/>
                </a:spcBef>
              </a:pPr>
              <a:r>
                <a:rPr lang="en-US" altLang="en-US" sz="2000">
                  <a:solidFill>
                    <a:schemeClr val="tx2"/>
                  </a:solidFill>
                  <a:latin typeface="ZapfHumnst BT" pitchFamily="34" charset="0"/>
                </a:rPr>
                <a:t>Not saying </a:t>
              </a:r>
              <a:r>
                <a:rPr lang="en-US" altLang="en-US" sz="2000" u="sng">
                  <a:solidFill>
                    <a:schemeClr val="tx2"/>
                  </a:solidFill>
                  <a:latin typeface="ZapfHumnst BT" pitchFamily="34" charset="0"/>
                </a:rPr>
                <a:t>Which</a:t>
              </a:r>
              <a:r>
                <a:rPr lang="en-US" altLang="en-US" sz="2000">
                  <a:solidFill>
                    <a:schemeClr val="tx2"/>
                  </a:solidFill>
                  <a:latin typeface="ZapfHumnst BT" pitchFamily="34" charset="0"/>
                </a:rPr>
                <a:t> salesperson – just a salesperson in general!!!</a:t>
              </a:r>
              <a:endParaRPr lang="en-US" altLang="en-US" sz="1400">
                <a:solidFill>
                  <a:schemeClr val="tx2"/>
                </a:solidFill>
                <a:latin typeface="ZapfHumnst BT" pitchFamily="34" charset="0"/>
              </a:endParaRPr>
            </a:p>
          </p:txBody>
        </p:sp>
      </p:grpSp>
      <p:grpSp>
        <p:nvGrpSpPr>
          <p:cNvPr id="1030" name="Group 5">
            <a:extLst>
              <a:ext uri="{FF2B5EF4-FFF2-40B4-BE49-F238E27FC236}">
                <a16:creationId xmlns:a16="http://schemas.microsoft.com/office/drawing/2014/main" id="{D4C28771-2D9D-482B-BB3E-784A32D53D0E}"/>
              </a:ext>
            </a:extLst>
          </p:cNvPr>
          <p:cNvGrpSpPr>
            <a:grpSpLocks/>
          </p:cNvGrpSpPr>
          <p:nvPr/>
        </p:nvGrpSpPr>
        <p:grpSpPr bwMode="auto">
          <a:xfrm>
            <a:off x="685800" y="3200400"/>
            <a:ext cx="2286000" cy="2089150"/>
            <a:chOff x="0" y="2256"/>
            <a:chExt cx="1440" cy="1316"/>
          </a:xfrm>
        </p:grpSpPr>
        <p:graphicFrame>
          <p:nvGraphicFramePr>
            <p:cNvPr id="1027" name="Object 6">
              <a:extLst>
                <a:ext uri="{FF2B5EF4-FFF2-40B4-BE49-F238E27FC236}">
                  <a16:creationId xmlns:a16="http://schemas.microsoft.com/office/drawing/2014/main" id="{FA28A9DD-5319-444A-8B4C-6CDC67FCE175}"/>
                </a:ext>
              </a:extLst>
            </p:cNvPr>
            <p:cNvGraphicFramePr>
              <a:graphicFrameLocks/>
            </p:cNvGraphicFramePr>
            <p:nvPr/>
          </p:nvGraphicFramePr>
          <p:xfrm>
            <a:off x="330" y="2256"/>
            <a:ext cx="781" cy="897"/>
          </p:xfrm>
          <a:graphic>
            <a:graphicData uri="http://schemas.openxmlformats.org/presentationml/2006/ole">
              <mc:AlternateContent xmlns:mc="http://schemas.openxmlformats.org/markup-compatibility/2006">
                <mc:Choice xmlns:v="urn:schemas-microsoft-com:vml" Requires="v">
                  <p:oleObj spid="_x0000_s1038" name="Clip" r:id="rId6" imgW="3912840" imgH="4873320" progId="MS_ClipArt_Gallery.2">
                    <p:embed/>
                  </p:oleObj>
                </mc:Choice>
                <mc:Fallback>
                  <p:oleObj name="Clip" r:id="rId6" imgW="3912840" imgH="4873320" progId="MS_ClipArt_Gallery.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 y="2256"/>
                          <a:ext cx="781" cy="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Text Box 7">
              <a:extLst>
                <a:ext uri="{FF2B5EF4-FFF2-40B4-BE49-F238E27FC236}">
                  <a16:creationId xmlns:a16="http://schemas.microsoft.com/office/drawing/2014/main" id="{3B800475-E87A-4FBF-94D1-BD86B60396D8}"/>
                </a:ext>
              </a:extLst>
            </p:cNvPr>
            <p:cNvSpPr txBox="1">
              <a:spLocks noChangeArrowheads="1"/>
            </p:cNvSpPr>
            <p:nvPr/>
          </p:nvSpPr>
          <p:spPr bwMode="auto">
            <a:xfrm>
              <a:off x="0" y="3312"/>
              <a:ext cx="14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solidFill>
                    <a:schemeClr val="tx2"/>
                  </a:solidFill>
                  <a:latin typeface="ZapfHumnst BT" pitchFamily="34" charset="0"/>
                </a:rPr>
                <a:t>Customer</a:t>
              </a:r>
            </a:p>
          </p:txBody>
        </p:sp>
      </p:grpSp>
      <p:grpSp>
        <p:nvGrpSpPr>
          <p:cNvPr id="1031" name="Group 8">
            <a:extLst>
              <a:ext uri="{FF2B5EF4-FFF2-40B4-BE49-F238E27FC236}">
                <a16:creationId xmlns:a16="http://schemas.microsoft.com/office/drawing/2014/main" id="{B3FE9703-F6A0-460C-ADA7-582A41284EDC}"/>
              </a:ext>
            </a:extLst>
          </p:cNvPr>
          <p:cNvGrpSpPr>
            <a:grpSpLocks/>
          </p:cNvGrpSpPr>
          <p:nvPr/>
        </p:nvGrpSpPr>
        <p:grpSpPr bwMode="auto">
          <a:xfrm>
            <a:off x="5638800" y="3657600"/>
            <a:ext cx="2514600" cy="1479550"/>
            <a:chOff x="2208" y="1776"/>
            <a:chExt cx="1584" cy="932"/>
          </a:xfrm>
        </p:grpSpPr>
        <p:graphicFrame>
          <p:nvGraphicFramePr>
            <p:cNvPr id="1026" name="Object 9">
              <a:extLst>
                <a:ext uri="{FF2B5EF4-FFF2-40B4-BE49-F238E27FC236}">
                  <a16:creationId xmlns:a16="http://schemas.microsoft.com/office/drawing/2014/main" id="{DF58C546-90FF-440E-B54C-89C30437EA6D}"/>
                </a:ext>
              </a:extLst>
            </p:cNvPr>
            <p:cNvGraphicFramePr>
              <a:graphicFrameLocks/>
            </p:cNvGraphicFramePr>
            <p:nvPr/>
          </p:nvGraphicFramePr>
          <p:xfrm>
            <a:off x="2594" y="1776"/>
            <a:ext cx="812" cy="544"/>
          </p:xfrm>
          <a:graphic>
            <a:graphicData uri="http://schemas.openxmlformats.org/presentationml/2006/ole">
              <mc:AlternateContent xmlns:mc="http://schemas.openxmlformats.org/markup-compatibility/2006">
                <mc:Choice xmlns:v="urn:schemas-microsoft-com:vml" Requires="v">
                  <p:oleObj spid="_x0000_s1039" name="Clip" r:id="rId8" imgW="4606920" imgH="3365280" progId="MS_ClipArt_Gallery.2">
                    <p:embed/>
                  </p:oleObj>
                </mc:Choice>
                <mc:Fallback>
                  <p:oleObj name="Clip" r:id="rId8" imgW="4606920" imgH="3365280" progId="MS_ClipArt_Gallery.2">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4" y="1776"/>
                          <a:ext cx="812"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Text Box 10">
              <a:extLst>
                <a:ext uri="{FF2B5EF4-FFF2-40B4-BE49-F238E27FC236}">
                  <a16:creationId xmlns:a16="http://schemas.microsoft.com/office/drawing/2014/main" id="{2C4D4A1C-AE17-4CF3-B6A0-7049F4F1D10E}"/>
                </a:ext>
              </a:extLst>
            </p:cNvPr>
            <p:cNvSpPr txBox="1">
              <a:spLocks noChangeArrowheads="1"/>
            </p:cNvSpPr>
            <p:nvPr/>
          </p:nvSpPr>
          <p:spPr bwMode="auto">
            <a:xfrm>
              <a:off x="2208" y="2448"/>
              <a:ext cx="158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solidFill>
                    <a:schemeClr val="tx2"/>
                  </a:solidFill>
                  <a:latin typeface="ZapfHumnst BT" pitchFamily="34" charset="0"/>
                </a:rPr>
                <a:t>Product</a:t>
              </a:r>
            </a:p>
          </p:txBody>
        </p:sp>
      </p:grpSp>
      <p:sp>
        <p:nvSpPr>
          <p:cNvPr id="1032" name="Text Box 11">
            <a:extLst>
              <a:ext uri="{FF2B5EF4-FFF2-40B4-BE49-F238E27FC236}">
                <a16:creationId xmlns:a16="http://schemas.microsoft.com/office/drawing/2014/main" id="{8AEE580A-C29D-44A5-8E05-EEAC8AA56D69}"/>
              </a:ext>
            </a:extLst>
          </p:cNvPr>
          <p:cNvSpPr txBox="1">
            <a:spLocks noChangeArrowheads="1"/>
          </p:cNvSpPr>
          <p:nvPr/>
        </p:nvSpPr>
        <p:spPr bwMode="auto">
          <a:xfrm>
            <a:off x="2590800" y="5715000"/>
            <a:ext cx="4191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i="1">
                <a:solidFill>
                  <a:schemeClr val="tx2"/>
                </a:solidFill>
                <a:latin typeface="Times New Roman" panose="02020603050405020304" pitchFamily="18" charset="0"/>
              </a:rPr>
              <a:t>Manages Complexity</a:t>
            </a:r>
          </a:p>
        </p:txBody>
      </p:sp>
      <p:sp>
        <p:nvSpPr>
          <p:cNvPr id="1033" name="Rectangle 12">
            <a:extLst>
              <a:ext uri="{FF2B5EF4-FFF2-40B4-BE49-F238E27FC236}">
                <a16:creationId xmlns:a16="http://schemas.microsoft.com/office/drawing/2014/main" id="{C960AB3A-85FD-4F3C-940F-B71ACD64DEEE}"/>
              </a:ext>
            </a:extLst>
          </p:cNvPr>
          <p:cNvSpPr>
            <a:spLocks noGrp="1" noChangeArrowheads="1"/>
          </p:cNvSpPr>
          <p:nvPr>
            <p:ph type="title"/>
          </p:nvPr>
        </p:nvSpPr>
        <p:spPr/>
        <p:txBody>
          <a:bodyPr/>
          <a:lstStyle/>
          <a:p>
            <a:pPr eaLnBrk="1" hangingPunct="1"/>
            <a:r>
              <a:rPr lang="en-US" altLang="en-US"/>
              <a:t>What is Abstraction?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437E09E-0C17-46E8-9011-A08988069ABB}"/>
              </a:ext>
            </a:extLst>
          </p:cNvPr>
          <p:cNvSpPr>
            <a:spLocks noGrp="1"/>
          </p:cNvSpPr>
          <p:nvPr>
            <p:ph type="title"/>
          </p:nvPr>
        </p:nvSpPr>
        <p:spPr/>
        <p:txBody>
          <a:bodyPr/>
          <a:lstStyle/>
          <a:p>
            <a:r>
              <a:rPr lang="en-US" altLang="en-US" i="1" u="sng"/>
              <a:t>Encapsulation: </a:t>
            </a:r>
            <a:r>
              <a:rPr lang="en-US" altLang="en-US"/>
              <a:t>(</a:t>
            </a:r>
            <a:r>
              <a:rPr lang="en-US" altLang="en-US" i="1" u="sng"/>
              <a:t>information hiding</a:t>
            </a:r>
            <a:r>
              <a:rPr lang="en-US" altLang="en-US" i="1"/>
              <a:t>):</a:t>
            </a:r>
            <a:br>
              <a:rPr lang="en-US" altLang="en-US"/>
            </a:br>
            <a:endParaRPr lang="en-US" altLang="en-US"/>
          </a:p>
        </p:txBody>
      </p:sp>
      <p:sp>
        <p:nvSpPr>
          <p:cNvPr id="39939" name="TextBox 2">
            <a:extLst>
              <a:ext uri="{FF2B5EF4-FFF2-40B4-BE49-F238E27FC236}">
                <a16:creationId xmlns:a16="http://schemas.microsoft.com/office/drawing/2014/main" id="{841A1F7C-D478-4AE9-9A8E-36430515607D}"/>
              </a:ext>
            </a:extLst>
          </p:cNvPr>
          <p:cNvSpPr txBox="1">
            <a:spLocks noChangeArrowheads="1"/>
          </p:cNvSpPr>
          <p:nvPr/>
        </p:nvSpPr>
        <p:spPr bwMode="auto">
          <a:xfrm>
            <a:off x="228600" y="838200"/>
            <a:ext cx="853440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400" b="1">
                <a:solidFill>
                  <a:srgbClr val="C00000"/>
                </a:solidFill>
              </a:rPr>
              <a:t>It separates the external aspects of an object that are accessible to other objects, from the internal implementation details that are hidden from other objects</a:t>
            </a:r>
            <a:r>
              <a:rPr lang="en-US" altLang="en-US" sz="2400"/>
              <a:t>. Encapsulation prevents portions of a program from becoming so interdependent that a small change has massive ripple effects. </a:t>
            </a:r>
          </a:p>
          <a:p>
            <a:pPr algn="just"/>
            <a:r>
              <a:rPr lang="en-US" altLang="en-US" sz="2400" b="1">
                <a:solidFill>
                  <a:srgbClr val="C00000"/>
                </a:solidFill>
              </a:rPr>
              <a:t>An object's implementation can be changed without affecting the applications that use it</a:t>
            </a:r>
            <a:r>
              <a:rPr lang="en-US" altLang="en-US" sz="2400"/>
              <a:t>. Implementation of an object may need to be changed to improve performance, fix a bug, consolidate code, or support porting. Encapsulation is not unique to OO languages, but the ability to combine data structure and behavior in a single entity makes encapsulation cleaner and more powerful than in prior languages, such as Fortran, Cobol, and C.</a:t>
            </a:r>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rc 2">
            <a:extLst>
              <a:ext uri="{FF2B5EF4-FFF2-40B4-BE49-F238E27FC236}">
                <a16:creationId xmlns:a16="http://schemas.microsoft.com/office/drawing/2014/main" id="{296A73D8-A668-4F7F-9AF7-7FC5DD508659}"/>
              </a:ext>
            </a:extLst>
          </p:cNvPr>
          <p:cNvSpPr>
            <a:spLocks/>
          </p:cNvSpPr>
          <p:nvPr/>
        </p:nvSpPr>
        <p:spPr bwMode="auto">
          <a:xfrm>
            <a:off x="1600200" y="4095750"/>
            <a:ext cx="1371600" cy="1371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63" name="Arc 3">
            <a:extLst>
              <a:ext uri="{FF2B5EF4-FFF2-40B4-BE49-F238E27FC236}">
                <a16:creationId xmlns:a16="http://schemas.microsoft.com/office/drawing/2014/main" id="{7CC46750-9544-4545-B877-BB8658957FA0}"/>
              </a:ext>
            </a:extLst>
          </p:cNvPr>
          <p:cNvSpPr>
            <a:spLocks/>
          </p:cNvSpPr>
          <p:nvPr/>
        </p:nvSpPr>
        <p:spPr bwMode="auto">
          <a:xfrm>
            <a:off x="1905000" y="3721100"/>
            <a:ext cx="1371600" cy="1371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64" name="Arc 4">
            <a:extLst>
              <a:ext uri="{FF2B5EF4-FFF2-40B4-BE49-F238E27FC236}">
                <a16:creationId xmlns:a16="http://schemas.microsoft.com/office/drawing/2014/main" id="{CE6F4AA2-8920-452B-986F-4B1CAEAA510A}"/>
              </a:ext>
            </a:extLst>
          </p:cNvPr>
          <p:cNvSpPr>
            <a:spLocks/>
          </p:cNvSpPr>
          <p:nvPr/>
        </p:nvSpPr>
        <p:spPr bwMode="auto">
          <a:xfrm>
            <a:off x="2286000" y="3276600"/>
            <a:ext cx="1371600" cy="1371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65" name="Arc 5">
            <a:extLst>
              <a:ext uri="{FF2B5EF4-FFF2-40B4-BE49-F238E27FC236}">
                <a16:creationId xmlns:a16="http://schemas.microsoft.com/office/drawing/2014/main" id="{3A2E63AA-5F69-4099-A21E-81B815C2C2B5}"/>
              </a:ext>
            </a:extLst>
          </p:cNvPr>
          <p:cNvSpPr>
            <a:spLocks/>
          </p:cNvSpPr>
          <p:nvPr/>
        </p:nvSpPr>
        <p:spPr bwMode="auto">
          <a:xfrm>
            <a:off x="2667000" y="2952750"/>
            <a:ext cx="1371600" cy="1371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40966" name="Group 6">
            <a:extLst>
              <a:ext uri="{FF2B5EF4-FFF2-40B4-BE49-F238E27FC236}">
                <a16:creationId xmlns:a16="http://schemas.microsoft.com/office/drawing/2014/main" id="{B0E49F51-3088-4AAB-933F-262C63C38654}"/>
              </a:ext>
            </a:extLst>
          </p:cNvPr>
          <p:cNvGrpSpPr>
            <a:grpSpLocks/>
          </p:cNvGrpSpPr>
          <p:nvPr/>
        </p:nvGrpSpPr>
        <p:grpSpPr bwMode="auto">
          <a:xfrm>
            <a:off x="5638800" y="2133600"/>
            <a:ext cx="2667000" cy="1905000"/>
            <a:chOff x="3600" y="816"/>
            <a:chExt cx="1920" cy="1392"/>
          </a:xfrm>
        </p:grpSpPr>
        <p:sp>
          <p:nvSpPr>
            <p:cNvPr id="40986" name="Rectangle 7">
              <a:extLst>
                <a:ext uri="{FF2B5EF4-FFF2-40B4-BE49-F238E27FC236}">
                  <a16:creationId xmlns:a16="http://schemas.microsoft.com/office/drawing/2014/main" id="{3EA99F26-60ED-43D9-BA14-DAABDB8E30E1}"/>
                </a:ext>
              </a:extLst>
            </p:cNvPr>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7" name="AutoShape 8">
              <a:extLst>
                <a:ext uri="{FF2B5EF4-FFF2-40B4-BE49-F238E27FC236}">
                  <a16:creationId xmlns:a16="http://schemas.microsoft.com/office/drawing/2014/main" id="{8DD9EF94-D5FD-4552-A20E-94C73DE2C432}"/>
                </a:ext>
              </a:extLst>
            </p:cNvPr>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8" name="Rectangle 9">
              <a:extLst>
                <a:ext uri="{FF2B5EF4-FFF2-40B4-BE49-F238E27FC236}">
                  <a16:creationId xmlns:a16="http://schemas.microsoft.com/office/drawing/2014/main" id="{C684F640-0FD3-4426-954F-44A352180950}"/>
                </a:ext>
              </a:extLst>
            </p:cNvPr>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40967" name="Group 10">
            <a:extLst>
              <a:ext uri="{FF2B5EF4-FFF2-40B4-BE49-F238E27FC236}">
                <a16:creationId xmlns:a16="http://schemas.microsoft.com/office/drawing/2014/main" id="{0B439B5B-97AB-4FE9-AEF5-A4121131A731}"/>
              </a:ext>
            </a:extLst>
          </p:cNvPr>
          <p:cNvGrpSpPr>
            <a:grpSpLocks/>
          </p:cNvGrpSpPr>
          <p:nvPr/>
        </p:nvGrpSpPr>
        <p:grpSpPr bwMode="auto">
          <a:xfrm rot="-2727911">
            <a:off x="762000" y="4953000"/>
            <a:ext cx="1600200" cy="685800"/>
            <a:chOff x="962" y="2832"/>
            <a:chExt cx="1744" cy="528"/>
          </a:xfrm>
        </p:grpSpPr>
        <p:sp>
          <p:nvSpPr>
            <p:cNvPr id="40972" name="AutoShape 11">
              <a:extLst>
                <a:ext uri="{FF2B5EF4-FFF2-40B4-BE49-F238E27FC236}">
                  <a16:creationId xmlns:a16="http://schemas.microsoft.com/office/drawing/2014/main" id="{D06C277A-1FB6-4E9D-87F2-2AB98786A8C3}"/>
                </a:ext>
              </a:extLst>
            </p:cNvPr>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73" name="AutoShape 12">
              <a:extLst>
                <a:ext uri="{FF2B5EF4-FFF2-40B4-BE49-F238E27FC236}">
                  <a16:creationId xmlns:a16="http://schemas.microsoft.com/office/drawing/2014/main" id="{01747902-A3BE-4FB0-99F5-AB2F00DB02EA}"/>
                </a:ext>
              </a:extLst>
            </p:cNvPr>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40974" name="Rectangle 13">
              <a:extLst>
                <a:ext uri="{FF2B5EF4-FFF2-40B4-BE49-F238E27FC236}">
                  <a16:creationId xmlns:a16="http://schemas.microsoft.com/office/drawing/2014/main" id="{ABB3899E-9AC8-4805-829E-94CBDD3171FE}"/>
                </a:ext>
              </a:extLst>
            </p:cNvPr>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75" name="Rectangle 14">
              <a:extLst>
                <a:ext uri="{FF2B5EF4-FFF2-40B4-BE49-F238E27FC236}">
                  <a16:creationId xmlns:a16="http://schemas.microsoft.com/office/drawing/2014/main" id="{08CEAA0C-5C97-4F96-94BC-90837C4ADF65}"/>
                </a:ext>
              </a:extLst>
            </p:cNvPr>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76" name="Rectangle 15">
              <a:extLst>
                <a:ext uri="{FF2B5EF4-FFF2-40B4-BE49-F238E27FC236}">
                  <a16:creationId xmlns:a16="http://schemas.microsoft.com/office/drawing/2014/main" id="{AEE3BF54-7D80-4042-A152-A58E5C3C4981}"/>
                </a:ext>
              </a:extLst>
            </p:cNvPr>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77" name="Rectangle 16">
              <a:extLst>
                <a:ext uri="{FF2B5EF4-FFF2-40B4-BE49-F238E27FC236}">
                  <a16:creationId xmlns:a16="http://schemas.microsoft.com/office/drawing/2014/main" id="{8455EE90-94F4-4E1A-8EA2-E99F5EFD394B}"/>
                </a:ext>
              </a:extLst>
            </p:cNvPr>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78" name="Rectangle 17">
              <a:extLst>
                <a:ext uri="{FF2B5EF4-FFF2-40B4-BE49-F238E27FC236}">
                  <a16:creationId xmlns:a16="http://schemas.microsoft.com/office/drawing/2014/main" id="{0EEE1D65-4800-4EF0-89AB-7288F31AD40C}"/>
                </a:ext>
              </a:extLst>
            </p:cNvPr>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79" name="Rectangle 18">
              <a:extLst>
                <a:ext uri="{FF2B5EF4-FFF2-40B4-BE49-F238E27FC236}">
                  <a16:creationId xmlns:a16="http://schemas.microsoft.com/office/drawing/2014/main" id="{34E423E8-4BB7-4CED-8056-D1728B59336D}"/>
                </a:ext>
              </a:extLst>
            </p:cNvPr>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0" name="Rectangle 19">
              <a:extLst>
                <a:ext uri="{FF2B5EF4-FFF2-40B4-BE49-F238E27FC236}">
                  <a16:creationId xmlns:a16="http://schemas.microsoft.com/office/drawing/2014/main" id="{887A325A-27BD-4D6E-B25C-29C3DF73416F}"/>
                </a:ext>
              </a:extLst>
            </p:cNvPr>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1" name="Rectangle 20">
              <a:extLst>
                <a:ext uri="{FF2B5EF4-FFF2-40B4-BE49-F238E27FC236}">
                  <a16:creationId xmlns:a16="http://schemas.microsoft.com/office/drawing/2014/main" id="{983AB44E-F925-454B-A26D-E6DE83C95E5F}"/>
                </a:ext>
              </a:extLst>
            </p:cNvPr>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2" name="Rectangle 21">
              <a:extLst>
                <a:ext uri="{FF2B5EF4-FFF2-40B4-BE49-F238E27FC236}">
                  <a16:creationId xmlns:a16="http://schemas.microsoft.com/office/drawing/2014/main" id="{B80F0605-FE66-4A35-AE03-076DA50D3ACF}"/>
                </a:ext>
              </a:extLst>
            </p:cNvPr>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3" name="Rectangle 22">
              <a:extLst>
                <a:ext uri="{FF2B5EF4-FFF2-40B4-BE49-F238E27FC236}">
                  <a16:creationId xmlns:a16="http://schemas.microsoft.com/office/drawing/2014/main" id="{3C77C59B-99CF-4F88-B56D-2E0D27535EA4}"/>
                </a:ext>
              </a:extLst>
            </p:cNvPr>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4" name="Rectangle 23">
              <a:extLst>
                <a:ext uri="{FF2B5EF4-FFF2-40B4-BE49-F238E27FC236}">
                  <a16:creationId xmlns:a16="http://schemas.microsoft.com/office/drawing/2014/main" id="{C2F8C5B9-BDDD-4CBA-9BAA-F56438A1FFD3}"/>
                </a:ext>
              </a:extLst>
            </p:cNvPr>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985" name="Rectangle 24">
              <a:extLst>
                <a:ext uri="{FF2B5EF4-FFF2-40B4-BE49-F238E27FC236}">
                  <a16:creationId xmlns:a16="http://schemas.microsoft.com/office/drawing/2014/main" id="{E55C02E8-ED84-47BD-9A3A-92F9A3B27AC3}"/>
                </a:ext>
              </a:extLst>
            </p:cNvPr>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40968" name="Text Box 25">
            <a:extLst>
              <a:ext uri="{FF2B5EF4-FFF2-40B4-BE49-F238E27FC236}">
                <a16:creationId xmlns:a16="http://schemas.microsoft.com/office/drawing/2014/main" id="{3804D032-526A-45B4-AD3A-8D8BF02A4BEB}"/>
              </a:ext>
            </a:extLst>
          </p:cNvPr>
          <p:cNvSpPr txBox="1">
            <a:spLocks noChangeArrowheads="1"/>
          </p:cNvSpPr>
          <p:nvPr/>
        </p:nvSpPr>
        <p:spPr bwMode="auto">
          <a:xfrm>
            <a:off x="2590800" y="5715000"/>
            <a:ext cx="4191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i="1">
                <a:solidFill>
                  <a:schemeClr val="tx2"/>
                </a:solidFill>
                <a:latin typeface="Times New Roman" panose="02020603050405020304" pitchFamily="18" charset="0"/>
              </a:rPr>
              <a:t>Improves Resiliency</a:t>
            </a:r>
          </a:p>
        </p:txBody>
      </p:sp>
      <p:sp>
        <p:nvSpPr>
          <p:cNvPr id="40969" name="Rectangle 26">
            <a:extLst>
              <a:ext uri="{FF2B5EF4-FFF2-40B4-BE49-F238E27FC236}">
                <a16:creationId xmlns:a16="http://schemas.microsoft.com/office/drawing/2014/main" id="{516AE0BE-4059-4A06-9EC6-25EBFBE7021A}"/>
              </a:ext>
            </a:extLst>
          </p:cNvPr>
          <p:cNvSpPr>
            <a:spLocks noGrp="1" noChangeArrowheads="1"/>
          </p:cNvSpPr>
          <p:nvPr>
            <p:ph type="title"/>
          </p:nvPr>
        </p:nvSpPr>
        <p:spPr/>
        <p:txBody>
          <a:bodyPr/>
          <a:lstStyle/>
          <a:p>
            <a:pPr eaLnBrk="1" hangingPunct="1"/>
            <a:r>
              <a:rPr lang="en-US" altLang="en-US"/>
              <a:t>What is Encapsulation?</a:t>
            </a:r>
          </a:p>
        </p:txBody>
      </p:sp>
      <p:sp>
        <p:nvSpPr>
          <p:cNvPr id="40970" name="Rectangle 27">
            <a:extLst>
              <a:ext uri="{FF2B5EF4-FFF2-40B4-BE49-F238E27FC236}">
                <a16:creationId xmlns:a16="http://schemas.microsoft.com/office/drawing/2014/main" id="{65797DA0-2A97-44B9-90FC-427877474E81}"/>
              </a:ext>
            </a:extLst>
          </p:cNvPr>
          <p:cNvSpPr>
            <a:spLocks noGrp="1" noChangeArrowheads="1"/>
          </p:cNvSpPr>
          <p:nvPr>
            <p:ph type="body" idx="1"/>
          </p:nvPr>
        </p:nvSpPr>
        <p:spPr/>
        <p:txBody>
          <a:bodyPr/>
          <a:lstStyle/>
          <a:p>
            <a:pPr eaLnBrk="1" hangingPunct="1"/>
            <a:r>
              <a:rPr lang="en-US" altLang="en-US"/>
              <a:t>Hide implementation from clients</a:t>
            </a:r>
          </a:p>
          <a:p>
            <a:pPr lvl="1" eaLnBrk="1" hangingPunct="1"/>
            <a:r>
              <a:rPr lang="en-US" altLang="en-US"/>
              <a:t>Clients depend on interface</a:t>
            </a:r>
          </a:p>
        </p:txBody>
      </p:sp>
      <p:sp>
        <p:nvSpPr>
          <p:cNvPr id="40971" name="Text Box 28">
            <a:extLst>
              <a:ext uri="{FF2B5EF4-FFF2-40B4-BE49-F238E27FC236}">
                <a16:creationId xmlns:a16="http://schemas.microsoft.com/office/drawing/2014/main" id="{C252083F-1F40-47AE-9B8E-2818DBA5D90B}"/>
              </a:ext>
            </a:extLst>
          </p:cNvPr>
          <p:cNvSpPr txBox="1">
            <a:spLocks noChangeArrowheads="1"/>
          </p:cNvSpPr>
          <p:nvPr/>
        </p:nvSpPr>
        <p:spPr bwMode="auto">
          <a:xfrm>
            <a:off x="4997450" y="4510088"/>
            <a:ext cx="3798888"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ZapfHumnst BT" pitchFamily="34" charset="0"/>
              </a:rPr>
              <a:t>How does an object encapsulate?</a:t>
            </a:r>
          </a:p>
          <a:p>
            <a:r>
              <a:rPr lang="en-US" altLang="en-US" sz="2000">
                <a:latin typeface="ZapfHumnst BT" pitchFamily="34" charset="0"/>
              </a:rPr>
              <a:t>What does it encapsulate?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F054CCB-460D-46D0-BE4C-DF9249A0B44A}"/>
              </a:ext>
            </a:extLst>
          </p:cNvPr>
          <p:cNvSpPr>
            <a:spLocks noGrp="1" noChangeArrowheads="1"/>
          </p:cNvSpPr>
          <p:nvPr>
            <p:ph type="title"/>
          </p:nvPr>
        </p:nvSpPr>
        <p:spPr/>
        <p:txBody>
          <a:bodyPr/>
          <a:lstStyle/>
          <a:p>
            <a:pPr eaLnBrk="1" hangingPunct="1"/>
            <a:r>
              <a:rPr lang="en-US" altLang="en-US"/>
              <a:t>Combining data and behavior</a:t>
            </a:r>
          </a:p>
        </p:txBody>
      </p:sp>
      <p:sp>
        <p:nvSpPr>
          <p:cNvPr id="41987" name="Rectangle 3">
            <a:extLst>
              <a:ext uri="{FF2B5EF4-FFF2-40B4-BE49-F238E27FC236}">
                <a16:creationId xmlns:a16="http://schemas.microsoft.com/office/drawing/2014/main" id="{E4E161F5-1732-4BE3-A406-6B13385609B0}"/>
              </a:ext>
            </a:extLst>
          </p:cNvPr>
          <p:cNvSpPr>
            <a:spLocks noGrp="1" noChangeArrowheads="1"/>
          </p:cNvSpPr>
          <p:nvPr>
            <p:ph type="body" idx="1"/>
          </p:nvPr>
        </p:nvSpPr>
        <p:spPr/>
        <p:txBody>
          <a:bodyPr/>
          <a:lstStyle/>
          <a:p>
            <a:pPr eaLnBrk="1" hangingPunct="1"/>
            <a:r>
              <a:rPr lang="en-US" altLang="en-US"/>
              <a:t>The caller of an operation need not  consider any implementation tasks.</a:t>
            </a:r>
          </a:p>
          <a:p>
            <a:pPr eaLnBrk="1" hangingPunct="1"/>
            <a:r>
              <a:rPr lang="en-US" altLang="en-US"/>
              <a:t>Operator polymorphism shifts the burden of deciding what implementation to use from the calling code to the class hierarchy.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81CEB1F-B541-4C60-B69A-A3BBF1D1668B}"/>
              </a:ext>
            </a:extLst>
          </p:cNvPr>
          <p:cNvSpPr>
            <a:spLocks noGrp="1" noChangeArrowheads="1"/>
          </p:cNvSpPr>
          <p:nvPr>
            <p:ph type="title"/>
          </p:nvPr>
        </p:nvSpPr>
        <p:spPr/>
        <p:txBody>
          <a:bodyPr/>
          <a:lstStyle/>
          <a:p>
            <a:pPr eaLnBrk="1" hangingPunct="1"/>
            <a:r>
              <a:rPr lang="en-US" altLang="en-US"/>
              <a:t>What is object orientation?</a:t>
            </a:r>
            <a:br>
              <a:rPr lang="en-US" altLang="en-US"/>
            </a:br>
            <a:endParaRPr lang="en-US" altLang="en-US"/>
          </a:p>
        </p:txBody>
      </p:sp>
      <p:sp>
        <p:nvSpPr>
          <p:cNvPr id="7171" name="Rectangle 3">
            <a:extLst>
              <a:ext uri="{FF2B5EF4-FFF2-40B4-BE49-F238E27FC236}">
                <a16:creationId xmlns:a16="http://schemas.microsoft.com/office/drawing/2014/main" id="{E2AF8E5E-8757-45E5-BB2A-6B3DCDF356E6}"/>
              </a:ext>
            </a:extLst>
          </p:cNvPr>
          <p:cNvSpPr>
            <a:spLocks noGrp="1" noChangeArrowheads="1"/>
          </p:cNvSpPr>
          <p:nvPr>
            <p:ph type="body" idx="1"/>
          </p:nvPr>
        </p:nvSpPr>
        <p:spPr/>
        <p:txBody>
          <a:bodyPr/>
          <a:lstStyle/>
          <a:p>
            <a:pPr eaLnBrk="1" hangingPunct="1"/>
            <a:r>
              <a:rPr lang="en-US" altLang="en-US" b="1" u="sng"/>
              <a:t>OO </a:t>
            </a:r>
            <a:r>
              <a:rPr lang="en-US" altLang="en-US"/>
              <a:t>is a mindset/approach of organizing software as a collection of discrete objects that incorporate both data structure and behavior.</a:t>
            </a:r>
          </a:p>
          <a:p>
            <a:pPr eaLnBrk="1" hangingPunct="1"/>
            <a:r>
              <a:rPr lang="en-US" altLang="en-US"/>
              <a:t>This contrasts with previous programming approaches in which data structure and behavior are loosely connected .</a:t>
            </a:r>
          </a:p>
          <a:p>
            <a:pPr eaLnBrk="1" hangingPunct="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A4BC69C-1CA5-45E6-A29D-3381F40776A8}"/>
              </a:ext>
            </a:extLst>
          </p:cNvPr>
          <p:cNvSpPr>
            <a:spLocks noGrp="1"/>
          </p:cNvSpPr>
          <p:nvPr>
            <p:ph type="title"/>
          </p:nvPr>
        </p:nvSpPr>
        <p:spPr/>
        <p:txBody>
          <a:bodyPr/>
          <a:lstStyle/>
          <a:p>
            <a:endParaRPr lang="en-US" altLang="en-US"/>
          </a:p>
        </p:txBody>
      </p:sp>
      <p:sp>
        <p:nvSpPr>
          <p:cNvPr id="43011" name="Content Placeholder 2">
            <a:extLst>
              <a:ext uri="{FF2B5EF4-FFF2-40B4-BE49-F238E27FC236}">
                <a16:creationId xmlns:a16="http://schemas.microsoft.com/office/drawing/2014/main" id="{CC75FA22-D411-4A85-82E8-2A352BDD6D6B}"/>
              </a:ext>
            </a:extLst>
          </p:cNvPr>
          <p:cNvSpPr>
            <a:spLocks noGrp="1"/>
          </p:cNvSpPr>
          <p:nvPr>
            <p:ph idx="1"/>
          </p:nvPr>
        </p:nvSpPr>
        <p:spPr>
          <a:xfrm>
            <a:off x="762000" y="152400"/>
            <a:ext cx="7696200" cy="5334000"/>
          </a:xfrm>
        </p:spPr>
        <p:txBody>
          <a:bodyPr/>
          <a:lstStyle/>
          <a:p>
            <a:r>
              <a:rPr lang="en-US" altLang="en-US"/>
              <a:t>In an OO system, the data structure hierarchy matches the operation inheritance hierarchy:</a:t>
            </a:r>
          </a:p>
          <a:p>
            <a:pPr>
              <a:buFont typeface="Wingdings" panose="05000000000000000000" pitchFamily="2" charset="2"/>
              <a:buNone/>
            </a:pPr>
            <a:endParaRPr lang="en-US" altLang="en-US"/>
          </a:p>
        </p:txBody>
      </p:sp>
      <p:pic>
        <p:nvPicPr>
          <p:cNvPr id="43012" name="Picture 3">
            <a:extLst>
              <a:ext uri="{FF2B5EF4-FFF2-40B4-BE49-F238E27FC236}">
                <a16:creationId xmlns:a16="http://schemas.microsoft.com/office/drawing/2014/main" id="{6DBE989F-863B-4D85-9B1C-92F821073015}"/>
              </a:ext>
            </a:extLst>
          </p:cNvPr>
          <p:cNvPicPr>
            <a:picLocks noChangeAspect="1" noChangeArrowheads="1"/>
          </p:cNvPicPr>
          <p:nvPr/>
        </p:nvPicPr>
        <p:blipFill>
          <a:blip r:embed="rId2">
            <a:lum bright="-52000" contrast="80000"/>
            <a:extLst>
              <a:ext uri="{28A0092B-C50C-407E-A947-70E740481C1C}">
                <a14:useLocalDpi xmlns:a14="http://schemas.microsoft.com/office/drawing/2010/main" val="0"/>
              </a:ext>
            </a:extLst>
          </a:blip>
          <a:srcRect/>
          <a:stretch>
            <a:fillRect/>
          </a:stretch>
        </p:blipFill>
        <p:spPr bwMode="auto">
          <a:xfrm>
            <a:off x="762000" y="1676400"/>
            <a:ext cx="75152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95D6D7C-D21D-4C6F-A61C-9FA25F469339}"/>
              </a:ext>
            </a:extLst>
          </p:cNvPr>
          <p:cNvSpPr>
            <a:spLocks noGrp="1" noChangeArrowheads="1"/>
          </p:cNvSpPr>
          <p:nvPr>
            <p:ph type="title"/>
          </p:nvPr>
        </p:nvSpPr>
        <p:spPr/>
        <p:txBody>
          <a:bodyPr/>
          <a:lstStyle/>
          <a:p>
            <a:pPr eaLnBrk="1" hangingPunct="1"/>
            <a:r>
              <a:rPr lang="en-US" altLang="en-US"/>
              <a:t>Sharing</a:t>
            </a:r>
          </a:p>
        </p:txBody>
      </p:sp>
      <p:sp>
        <p:nvSpPr>
          <p:cNvPr id="44035" name="Rectangle 3">
            <a:extLst>
              <a:ext uri="{FF2B5EF4-FFF2-40B4-BE49-F238E27FC236}">
                <a16:creationId xmlns:a16="http://schemas.microsoft.com/office/drawing/2014/main" id="{0A2512F0-B5D8-4362-ACED-E9D218077F26}"/>
              </a:ext>
            </a:extLst>
          </p:cNvPr>
          <p:cNvSpPr>
            <a:spLocks noGrp="1" noChangeArrowheads="1"/>
          </p:cNvSpPr>
          <p:nvPr>
            <p:ph type="body" idx="1"/>
          </p:nvPr>
        </p:nvSpPr>
        <p:spPr>
          <a:xfrm>
            <a:off x="609600" y="1066800"/>
            <a:ext cx="7696200" cy="5181600"/>
          </a:xfrm>
        </p:spPr>
        <p:txBody>
          <a:bodyPr/>
          <a:lstStyle/>
          <a:p>
            <a:pPr eaLnBrk="1" hangingPunct="1">
              <a:lnSpc>
                <a:spcPct val="90000"/>
              </a:lnSpc>
            </a:pPr>
            <a:r>
              <a:rPr lang="en-US" altLang="en-US"/>
              <a:t>OO techniques promote </a:t>
            </a:r>
            <a:r>
              <a:rPr lang="en-US" altLang="en-US">
                <a:solidFill>
                  <a:srgbClr val="C00000"/>
                </a:solidFill>
              </a:rPr>
              <a:t>sharing </a:t>
            </a:r>
            <a:r>
              <a:rPr lang="en-US" altLang="en-US" i="1" u="sng">
                <a:solidFill>
                  <a:srgbClr val="C00000"/>
                </a:solidFill>
              </a:rPr>
              <a:t>at different levels</a:t>
            </a:r>
            <a:r>
              <a:rPr lang="en-US" altLang="en-US"/>
              <a:t>. Inheritance of both data structure and behavior lets subclasses share common code. This sharing via inheritance is one of the main advantages of OO languages. More important than the </a:t>
            </a:r>
            <a:r>
              <a:rPr lang="en-US" altLang="en-US" i="1" u="sng">
                <a:solidFill>
                  <a:srgbClr val="C00000"/>
                </a:solidFill>
              </a:rPr>
              <a:t>savings in code </a:t>
            </a:r>
            <a:r>
              <a:rPr lang="en-US" altLang="en-US"/>
              <a:t>is the </a:t>
            </a:r>
            <a:r>
              <a:rPr lang="en-US" altLang="en-US" i="1" u="sng">
                <a:solidFill>
                  <a:srgbClr val="C00000"/>
                </a:solidFill>
              </a:rPr>
              <a:t>conceptual clarity </a:t>
            </a:r>
            <a:r>
              <a:rPr lang="en-US" altLang="en-US"/>
              <a:t>from recognizing that different operations are all really the same thing. This reduces the number of distinct cases needed to be understood and analyzed.</a:t>
            </a:r>
          </a:p>
          <a:p>
            <a:pPr eaLnBrk="1" hangingPunct="1">
              <a:lnSpc>
                <a:spcPct val="90000"/>
              </a:lnSpc>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A8FF10A-5736-40A6-9420-D45D7BD87EB6}"/>
              </a:ext>
            </a:extLst>
          </p:cNvPr>
          <p:cNvSpPr>
            <a:spLocks noGrp="1"/>
          </p:cNvSpPr>
          <p:nvPr>
            <p:ph type="title"/>
          </p:nvPr>
        </p:nvSpPr>
        <p:spPr/>
        <p:txBody>
          <a:bodyPr/>
          <a:lstStyle/>
          <a:p>
            <a:endParaRPr lang="en-US" altLang="en-US"/>
          </a:p>
        </p:txBody>
      </p:sp>
      <p:sp>
        <p:nvSpPr>
          <p:cNvPr id="45059" name="Content Placeholder 2">
            <a:extLst>
              <a:ext uri="{FF2B5EF4-FFF2-40B4-BE49-F238E27FC236}">
                <a16:creationId xmlns:a16="http://schemas.microsoft.com/office/drawing/2014/main" id="{AD303E62-158D-4C5C-A1D9-9C0A85B7A384}"/>
              </a:ext>
            </a:extLst>
          </p:cNvPr>
          <p:cNvSpPr>
            <a:spLocks noGrp="1"/>
          </p:cNvSpPr>
          <p:nvPr>
            <p:ph idx="1"/>
          </p:nvPr>
        </p:nvSpPr>
        <p:spPr>
          <a:xfrm>
            <a:off x="685800" y="228600"/>
            <a:ext cx="7696200" cy="6400800"/>
          </a:xfrm>
        </p:spPr>
        <p:txBody>
          <a:bodyPr/>
          <a:lstStyle/>
          <a:p>
            <a:pPr algn="just"/>
            <a:endParaRPr lang="en-US" altLang="en-US" sz="2800"/>
          </a:p>
          <a:p>
            <a:pPr algn="just"/>
            <a:endParaRPr lang="en-US" altLang="en-US" sz="2800"/>
          </a:p>
          <a:p>
            <a:pPr algn="just"/>
            <a:endParaRPr lang="en-US" altLang="en-US" sz="2800"/>
          </a:p>
          <a:p>
            <a:pPr algn="just"/>
            <a:r>
              <a:rPr lang="en-US" altLang="en-US" sz="2800"/>
              <a:t>OOD not only allows sharing information within an application, but also offers the prospect of </a:t>
            </a:r>
            <a:r>
              <a:rPr lang="en-US" altLang="en-US" sz="2800" b="1" i="1" u="sng">
                <a:solidFill>
                  <a:srgbClr val="C00000"/>
                </a:solidFill>
              </a:rPr>
              <a:t>reusing</a:t>
            </a:r>
            <a:r>
              <a:rPr lang="en-US" altLang="en-US" sz="2800" b="1">
                <a:solidFill>
                  <a:srgbClr val="C00000"/>
                </a:solidFill>
              </a:rPr>
              <a:t> </a:t>
            </a:r>
            <a:r>
              <a:rPr lang="en-US" altLang="en-US" sz="2800"/>
              <a:t>designs and code on future projects. OOD provides the tools, such as abstraction, encapsulation, and inheritance, to build </a:t>
            </a:r>
            <a:r>
              <a:rPr lang="en-US" altLang="en-US" sz="2800" b="1" i="1" u="sng">
                <a:solidFill>
                  <a:srgbClr val="C00000"/>
                </a:solidFill>
              </a:rPr>
              <a:t>libraries of reusable components</a:t>
            </a:r>
            <a:r>
              <a:rPr lang="en-US" altLang="en-US" sz="2800"/>
              <a:t>. </a:t>
            </a:r>
          </a:p>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EBD3548-1123-490C-9656-33DFE58D9897}"/>
              </a:ext>
            </a:extLst>
          </p:cNvPr>
          <p:cNvSpPr>
            <a:spLocks noGrp="1" noChangeArrowheads="1"/>
          </p:cNvSpPr>
          <p:nvPr>
            <p:ph type="title"/>
          </p:nvPr>
        </p:nvSpPr>
        <p:spPr/>
        <p:txBody>
          <a:bodyPr/>
          <a:lstStyle/>
          <a:p>
            <a:pPr eaLnBrk="1" hangingPunct="1"/>
            <a:r>
              <a:rPr lang="en-US" altLang="en-US"/>
              <a:t>CHAPTER 2</a:t>
            </a:r>
          </a:p>
        </p:txBody>
      </p:sp>
      <p:sp>
        <p:nvSpPr>
          <p:cNvPr id="53251" name="Rectangle 3">
            <a:extLst>
              <a:ext uri="{FF2B5EF4-FFF2-40B4-BE49-F238E27FC236}">
                <a16:creationId xmlns:a16="http://schemas.microsoft.com/office/drawing/2014/main" id="{4A07B29B-0CB6-472E-9B3B-DBCF720CC64B}"/>
              </a:ext>
            </a:extLst>
          </p:cNvPr>
          <p:cNvSpPr>
            <a:spLocks noGrp="1" noChangeArrowheads="1"/>
          </p:cNvSpPr>
          <p:nvPr>
            <p:ph type="body" idx="1"/>
          </p:nvPr>
        </p:nvSpPr>
        <p:spPr/>
        <p:txBody>
          <a:bodyPr/>
          <a:lstStyle/>
          <a:p>
            <a:pPr eaLnBrk="1" hangingPunct="1">
              <a:defRPr/>
            </a:pPr>
            <a:endParaRPr lang="en-US" dirty="0"/>
          </a:p>
          <a:p>
            <a:pPr eaLnBrk="1" hangingPunct="1">
              <a:defRPr/>
            </a:pPr>
            <a:endParaRPr lang="en-US" dirty="0"/>
          </a:p>
          <a:p>
            <a:pPr eaLnBrk="1" hangingPunct="1">
              <a:defRPr/>
            </a:pPr>
            <a:endParaRPr lang="en-US" dirty="0"/>
          </a:p>
          <a:p>
            <a:pPr eaLnBrk="1" hangingPunct="1">
              <a:buFont typeface="Wingdings" panose="05000000000000000000" pitchFamily="2" charset="2"/>
              <a:buNone/>
              <a:defRPr/>
            </a:pPr>
            <a:r>
              <a:rPr lang="en-US" b="1" dirty="0">
                <a:solidFill>
                  <a:srgbClr val="C00000"/>
                </a:solidFill>
                <a:latin typeface="+mj-lt"/>
              </a:rPr>
              <a:t>MODELING AS DESIGN TECHNIQUE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FA0DA2F-1D5D-4791-9903-0B3E8689D047}"/>
              </a:ext>
            </a:extLst>
          </p:cNvPr>
          <p:cNvSpPr>
            <a:spLocks noGrp="1"/>
          </p:cNvSpPr>
          <p:nvPr>
            <p:ph type="title"/>
          </p:nvPr>
        </p:nvSpPr>
        <p:spPr/>
        <p:txBody>
          <a:bodyPr/>
          <a:lstStyle/>
          <a:p>
            <a:r>
              <a:rPr lang="en-US" altLang="en-US" b="1" u="sng">
                <a:solidFill>
                  <a:srgbClr val="C00000"/>
                </a:solidFill>
              </a:rPr>
              <a:t>Modeling:</a:t>
            </a:r>
            <a:endParaRPr lang="en-US" altLang="en-US" b="1">
              <a:solidFill>
                <a:srgbClr val="C00000"/>
              </a:solidFill>
            </a:endParaRPr>
          </a:p>
        </p:txBody>
      </p:sp>
      <p:sp>
        <p:nvSpPr>
          <p:cNvPr id="47107" name="Content Placeholder 2">
            <a:extLst>
              <a:ext uri="{FF2B5EF4-FFF2-40B4-BE49-F238E27FC236}">
                <a16:creationId xmlns:a16="http://schemas.microsoft.com/office/drawing/2014/main" id="{72F90CE7-34D9-4897-8A3B-9CABA7D6A380}"/>
              </a:ext>
            </a:extLst>
          </p:cNvPr>
          <p:cNvSpPr>
            <a:spLocks noGrp="1"/>
          </p:cNvSpPr>
          <p:nvPr>
            <p:ph idx="1"/>
          </p:nvPr>
        </p:nvSpPr>
        <p:spPr/>
        <p:txBody>
          <a:bodyPr/>
          <a:lstStyle/>
          <a:p>
            <a:pPr algn="just">
              <a:buFont typeface="Wingdings" panose="05000000000000000000" pitchFamily="2" charset="2"/>
              <a:buNone/>
            </a:pPr>
            <a:r>
              <a:rPr lang="en-US" altLang="en-US"/>
              <a:t>A model is an </a:t>
            </a:r>
            <a:r>
              <a:rPr lang="en-US" altLang="en-US" b="1" i="1" u="sng">
                <a:solidFill>
                  <a:srgbClr val="7030A0"/>
                </a:solidFill>
              </a:rPr>
              <a:t>abstraction </a:t>
            </a:r>
            <a:r>
              <a:rPr lang="en-US" altLang="en-US"/>
              <a:t>of something for the </a:t>
            </a:r>
            <a:r>
              <a:rPr lang="en-US" altLang="en-US" b="1" i="1" u="sng">
                <a:solidFill>
                  <a:srgbClr val="7030A0"/>
                </a:solidFill>
              </a:rPr>
              <a:t>purpose</a:t>
            </a:r>
            <a:r>
              <a:rPr lang="en-US" altLang="en-US"/>
              <a:t> of understanding it before building it. Because a model omits nonessential details, it is easier to manipulate than the original entity. </a:t>
            </a:r>
            <a:endParaRPr lang="en-US" altLang="en-US" b="1" i="1" u="sng">
              <a:solidFill>
                <a:srgbClr val="7030A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73A1C73-B269-406A-8312-43DFADD32401}"/>
              </a:ext>
            </a:extLst>
          </p:cNvPr>
          <p:cNvSpPr>
            <a:spLocks noGrp="1"/>
          </p:cNvSpPr>
          <p:nvPr>
            <p:ph type="title"/>
          </p:nvPr>
        </p:nvSpPr>
        <p:spPr/>
        <p:txBody>
          <a:bodyPr/>
          <a:lstStyle/>
          <a:p>
            <a:endParaRPr lang="en-US" altLang="en-US"/>
          </a:p>
        </p:txBody>
      </p:sp>
      <p:sp>
        <p:nvSpPr>
          <p:cNvPr id="48131" name="Content Placeholder 2">
            <a:extLst>
              <a:ext uri="{FF2B5EF4-FFF2-40B4-BE49-F238E27FC236}">
                <a16:creationId xmlns:a16="http://schemas.microsoft.com/office/drawing/2014/main" id="{89A266D7-609B-4C2A-AE03-7006370A4145}"/>
              </a:ext>
            </a:extLst>
          </p:cNvPr>
          <p:cNvSpPr>
            <a:spLocks noGrp="1"/>
          </p:cNvSpPr>
          <p:nvPr>
            <p:ph idx="1"/>
          </p:nvPr>
        </p:nvSpPr>
        <p:spPr>
          <a:xfrm>
            <a:off x="762000" y="838200"/>
            <a:ext cx="7696200" cy="5410200"/>
          </a:xfrm>
        </p:spPr>
        <p:txBody>
          <a:bodyPr/>
          <a:lstStyle/>
          <a:p>
            <a:pPr algn="just"/>
            <a:r>
              <a:rPr lang="en-US" altLang="en-US" b="1" i="1" u="sng">
                <a:solidFill>
                  <a:srgbClr val="7030A0"/>
                </a:solidFill>
              </a:rPr>
              <a:t>To build complex systems</a:t>
            </a:r>
            <a:r>
              <a:rPr lang="en-US" altLang="en-US" b="1">
                <a:solidFill>
                  <a:srgbClr val="7030A0"/>
                </a:solidFill>
              </a:rPr>
              <a:t>, </a:t>
            </a:r>
            <a:r>
              <a:rPr lang="en-US" altLang="en-US"/>
              <a:t>the developer must </a:t>
            </a:r>
            <a:r>
              <a:rPr lang="en-US" altLang="en-US" b="1" i="1" u="sng">
                <a:solidFill>
                  <a:srgbClr val="7030A0"/>
                </a:solidFill>
              </a:rPr>
              <a:t>abstract different views </a:t>
            </a:r>
            <a:r>
              <a:rPr lang="en-US" altLang="en-US"/>
              <a:t>of the system, </a:t>
            </a:r>
            <a:r>
              <a:rPr lang="en-US" altLang="en-US" b="1" i="1" u="sng">
                <a:solidFill>
                  <a:srgbClr val="7030A0"/>
                </a:solidFill>
              </a:rPr>
              <a:t>build models </a:t>
            </a:r>
            <a:r>
              <a:rPr lang="en-US" altLang="en-US"/>
              <a:t>using precise </a:t>
            </a:r>
            <a:r>
              <a:rPr lang="en-US" altLang="en-US" b="1" i="1" u="sng">
                <a:solidFill>
                  <a:srgbClr val="7030A0"/>
                </a:solidFill>
              </a:rPr>
              <a:t>notations</a:t>
            </a:r>
            <a:r>
              <a:rPr lang="en-US" altLang="en-US"/>
              <a:t>, </a:t>
            </a:r>
            <a:r>
              <a:rPr lang="en-US" altLang="en-US" b="1" i="1" u="sng">
                <a:solidFill>
                  <a:srgbClr val="7030A0"/>
                </a:solidFill>
              </a:rPr>
              <a:t>verify</a:t>
            </a:r>
            <a:r>
              <a:rPr lang="en-US" altLang="en-US"/>
              <a:t> that the models satisfy the requirements of the system, and </a:t>
            </a:r>
            <a:r>
              <a:rPr lang="en-US" altLang="en-US" b="1" i="1" u="sng">
                <a:solidFill>
                  <a:srgbClr val="7030A0"/>
                </a:solidFill>
              </a:rPr>
              <a:t>gradually add detail </a:t>
            </a:r>
            <a:r>
              <a:rPr lang="en-US" altLang="en-US"/>
              <a:t>to </a:t>
            </a:r>
            <a:r>
              <a:rPr lang="en-US" altLang="en-US" b="1" i="1" u="sng">
                <a:solidFill>
                  <a:srgbClr val="7030A0"/>
                </a:solidFill>
              </a:rPr>
              <a:t>transform</a:t>
            </a:r>
            <a:r>
              <a:rPr lang="en-US" altLang="en-US"/>
              <a:t> the models into an </a:t>
            </a:r>
            <a:r>
              <a:rPr lang="en-US" altLang="en-US" b="1" i="1" u="sng">
                <a:solidFill>
                  <a:srgbClr val="7030A0"/>
                </a:solidFill>
              </a:rPr>
              <a:t>implementation</a:t>
            </a:r>
            <a:r>
              <a:rPr lang="en-US" altLang="en-US"/>
              <a:t>.</a:t>
            </a:r>
          </a:p>
          <a:p>
            <a:pPr algn="just"/>
            <a:r>
              <a:rPr lang="en-US" altLang="en-US"/>
              <a:t>System Designers build many kinds of models for </a:t>
            </a:r>
            <a:r>
              <a:rPr lang="en-US" altLang="en-US" b="1" i="1" u="sng">
                <a:solidFill>
                  <a:srgbClr val="7030A0"/>
                </a:solidFill>
              </a:rPr>
              <a:t>various purposes </a:t>
            </a:r>
            <a:r>
              <a:rPr lang="en-US" altLang="en-US"/>
              <a:t>before constructing things.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3CBA7FA-45CD-4BFE-9B25-1B4D437D5657}"/>
              </a:ext>
            </a:extLst>
          </p:cNvPr>
          <p:cNvSpPr>
            <a:spLocks noGrp="1"/>
          </p:cNvSpPr>
          <p:nvPr>
            <p:ph type="title"/>
          </p:nvPr>
        </p:nvSpPr>
        <p:spPr/>
        <p:txBody>
          <a:bodyPr/>
          <a:lstStyle/>
          <a:p>
            <a:endParaRPr lang="en-US" altLang="en-US"/>
          </a:p>
        </p:txBody>
      </p:sp>
      <p:sp>
        <p:nvSpPr>
          <p:cNvPr id="49155" name="Content Placeholder 2">
            <a:extLst>
              <a:ext uri="{FF2B5EF4-FFF2-40B4-BE49-F238E27FC236}">
                <a16:creationId xmlns:a16="http://schemas.microsoft.com/office/drawing/2014/main" id="{C7FD0506-75F6-4E4C-9DBA-D103F7120D67}"/>
              </a:ext>
            </a:extLst>
          </p:cNvPr>
          <p:cNvSpPr>
            <a:spLocks noGrp="1"/>
          </p:cNvSpPr>
          <p:nvPr>
            <p:ph idx="1"/>
          </p:nvPr>
        </p:nvSpPr>
        <p:spPr/>
        <p:txBody>
          <a:bodyPr/>
          <a:lstStyle/>
          <a:p>
            <a:pPr>
              <a:buFont typeface="Wingdings" panose="05000000000000000000" pitchFamily="2" charset="2"/>
              <a:buNone/>
            </a:pPr>
            <a:r>
              <a:rPr lang="en-US" altLang="en-US" sz="2400">
                <a:solidFill>
                  <a:srgbClr val="FF0000"/>
                </a:solidFill>
              </a:rPr>
              <a:t>E.g. Architectural models to show customers.</a:t>
            </a:r>
          </a:p>
          <a:p>
            <a:pPr>
              <a:buFont typeface="Wingdings" panose="05000000000000000000" pitchFamily="2" charset="2"/>
              <a:buNone/>
            </a:pPr>
            <a:r>
              <a:rPr lang="en-US" altLang="en-US" sz="2400">
                <a:solidFill>
                  <a:srgbClr val="FF0000"/>
                </a:solidFill>
              </a:rPr>
              <a:t>       Airplane scale models for wind-tunnel tests.</a:t>
            </a:r>
          </a:p>
          <a:p>
            <a:pPr>
              <a:buFont typeface="Wingdings" panose="05000000000000000000" pitchFamily="2" charset="2"/>
              <a:buNone/>
            </a:pPr>
            <a:r>
              <a:rPr lang="en-US" altLang="en-US" sz="2400">
                <a:solidFill>
                  <a:srgbClr val="FF0000"/>
                </a:solidFill>
              </a:rPr>
              <a:t>       Pencil sketches for composition of oil paintings.</a:t>
            </a:r>
          </a:p>
          <a:p>
            <a:pPr>
              <a:buFont typeface="Wingdings" panose="05000000000000000000" pitchFamily="2" charset="2"/>
              <a:buNone/>
            </a:pPr>
            <a:r>
              <a:rPr lang="en-US" altLang="en-US" sz="2400">
                <a:solidFill>
                  <a:srgbClr val="FF0000"/>
                </a:solidFill>
              </a:rPr>
              <a:t>       Blueprints of machine parts</a:t>
            </a:r>
          </a:p>
          <a:p>
            <a:pPr>
              <a:buFont typeface="Wingdings" panose="05000000000000000000" pitchFamily="2" charset="2"/>
              <a:buNone/>
            </a:pPr>
            <a:r>
              <a:rPr lang="en-US" altLang="en-US" sz="2400">
                <a:solidFill>
                  <a:srgbClr val="FF0000"/>
                </a:solidFill>
              </a:rPr>
              <a:t>       Storyboards of advertisements, and outlines of</a:t>
            </a:r>
          </a:p>
          <a:p>
            <a:pPr>
              <a:buFont typeface="Wingdings" panose="05000000000000000000" pitchFamily="2" charset="2"/>
              <a:buNone/>
            </a:pPr>
            <a:r>
              <a:rPr lang="en-US" altLang="en-US" sz="2400">
                <a:solidFill>
                  <a:srgbClr val="FF0000"/>
                </a:solidFill>
              </a:rPr>
              <a:t>       books. </a:t>
            </a:r>
          </a:p>
          <a:p>
            <a:pPr>
              <a:buFont typeface="Wingdings" panose="05000000000000000000" pitchFamily="2" charset="2"/>
              <a:buNone/>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96A2B36-9A76-4150-BD05-A237D851E959}"/>
              </a:ext>
            </a:extLst>
          </p:cNvPr>
          <p:cNvSpPr>
            <a:spLocks noGrp="1"/>
          </p:cNvSpPr>
          <p:nvPr>
            <p:ph type="title"/>
          </p:nvPr>
        </p:nvSpPr>
        <p:spPr/>
        <p:txBody>
          <a:bodyPr/>
          <a:lstStyle/>
          <a:p>
            <a:r>
              <a:rPr lang="en-US" altLang="en-US" b="1" i="1" u="sng">
                <a:solidFill>
                  <a:srgbClr val="C00000"/>
                </a:solidFill>
              </a:rPr>
              <a:t>Models serve several purposes</a:t>
            </a:r>
            <a:r>
              <a:rPr lang="en-US" altLang="en-US" b="1">
                <a:solidFill>
                  <a:srgbClr val="C00000"/>
                </a:solidFill>
              </a:rPr>
              <a:t>:</a:t>
            </a:r>
            <a:br>
              <a:rPr lang="en-US" altLang="en-US" b="1">
                <a:solidFill>
                  <a:srgbClr val="C00000"/>
                </a:solidFill>
              </a:rPr>
            </a:br>
            <a:endParaRPr lang="en-US" altLang="en-US" b="1">
              <a:solidFill>
                <a:srgbClr val="C00000"/>
              </a:solidFill>
            </a:endParaRPr>
          </a:p>
        </p:txBody>
      </p:sp>
      <p:sp>
        <p:nvSpPr>
          <p:cNvPr id="50179" name="Content Placeholder 2">
            <a:extLst>
              <a:ext uri="{FF2B5EF4-FFF2-40B4-BE49-F238E27FC236}">
                <a16:creationId xmlns:a16="http://schemas.microsoft.com/office/drawing/2014/main" id="{B003BB00-0688-413E-B52E-AD8B026DE524}"/>
              </a:ext>
            </a:extLst>
          </p:cNvPr>
          <p:cNvSpPr>
            <a:spLocks noGrp="1"/>
          </p:cNvSpPr>
          <p:nvPr>
            <p:ph idx="1"/>
          </p:nvPr>
        </p:nvSpPr>
        <p:spPr>
          <a:xfrm>
            <a:off x="762000" y="1447800"/>
            <a:ext cx="7696200" cy="4495800"/>
          </a:xfrm>
        </p:spPr>
        <p:txBody>
          <a:bodyPr/>
          <a:lstStyle/>
          <a:p>
            <a:r>
              <a:rPr lang="en-US" altLang="en-US" b="1">
                <a:solidFill>
                  <a:srgbClr val="002060"/>
                </a:solidFill>
              </a:rPr>
              <a:t>Testing a physical entity before building it</a:t>
            </a:r>
            <a:r>
              <a:rPr lang="en-US" altLang="en-US">
                <a:solidFill>
                  <a:srgbClr val="002060"/>
                </a:solidFill>
              </a:rPr>
              <a:t> </a:t>
            </a:r>
          </a:p>
          <a:p>
            <a:endParaRPr lang="en-US" altLang="en-US">
              <a:solidFill>
                <a:srgbClr val="002060"/>
              </a:solidFill>
            </a:endParaRPr>
          </a:p>
          <a:p>
            <a:r>
              <a:rPr lang="en-US" altLang="en-US" b="1">
                <a:solidFill>
                  <a:srgbClr val="002060"/>
                </a:solidFill>
              </a:rPr>
              <a:t>Communication with customers</a:t>
            </a:r>
          </a:p>
          <a:p>
            <a:endParaRPr lang="en-US" altLang="en-US" b="1">
              <a:solidFill>
                <a:srgbClr val="002060"/>
              </a:solidFill>
            </a:endParaRPr>
          </a:p>
          <a:p>
            <a:r>
              <a:rPr lang="en-US" altLang="en-US" b="1">
                <a:solidFill>
                  <a:srgbClr val="002060"/>
                </a:solidFill>
              </a:rPr>
              <a:t>Visualization</a:t>
            </a:r>
          </a:p>
          <a:p>
            <a:endParaRPr lang="en-US" altLang="en-US">
              <a:solidFill>
                <a:srgbClr val="002060"/>
              </a:solidFill>
            </a:endParaRPr>
          </a:p>
          <a:p>
            <a:r>
              <a:rPr lang="en-US" altLang="en-US" b="1">
                <a:solidFill>
                  <a:srgbClr val="002060"/>
                </a:solidFill>
              </a:rPr>
              <a:t>Reduction of complexity</a:t>
            </a:r>
            <a:r>
              <a:rPr lang="en-US" altLang="en-US">
                <a:solidFill>
                  <a:srgbClr val="002060"/>
                </a:solidFill>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E51EF5F-B4B6-4108-8D52-2FA1ABA1F8F2}"/>
              </a:ext>
            </a:extLst>
          </p:cNvPr>
          <p:cNvSpPr>
            <a:spLocks noGrp="1"/>
          </p:cNvSpPr>
          <p:nvPr>
            <p:ph type="title"/>
          </p:nvPr>
        </p:nvSpPr>
        <p:spPr/>
        <p:txBody>
          <a:bodyPr/>
          <a:lstStyle/>
          <a:p>
            <a:r>
              <a:rPr lang="en-US" altLang="en-US" b="1" u="sng">
                <a:solidFill>
                  <a:srgbClr val="C00000"/>
                </a:solidFill>
                <a:latin typeface="Arial Unicode MS" pitchFamily="34" charset="-128"/>
                <a:ea typeface="Arial Unicode MS" pitchFamily="34" charset="-128"/>
              </a:rPr>
              <a:t>Three Models:</a:t>
            </a:r>
            <a:r>
              <a:rPr lang="en-US" altLang="en-US" b="1">
                <a:solidFill>
                  <a:srgbClr val="C00000"/>
                </a:solidFill>
                <a:latin typeface="Arial Unicode MS" pitchFamily="34" charset="-128"/>
                <a:ea typeface="Arial Unicode MS" pitchFamily="34" charset="-128"/>
              </a:rPr>
              <a:t> </a:t>
            </a:r>
          </a:p>
        </p:txBody>
      </p:sp>
      <p:sp>
        <p:nvSpPr>
          <p:cNvPr id="51203" name="Content Placeholder 2">
            <a:extLst>
              <a:ext uri="{FF2B5EF4-FFF2-40B4-BE49-F238E27FC236}">
                <a16:creationId xmlns:a16="http://schemas.microsoft.com/office/drawing/2014/main" id="{92973839-5F9C-4217-968E-74D80F54E7EB}"/>
              </a:ext>
            </a:extLst>
          </p:cNvPr>
          <p:cNvSpPr>
            <a:spLocks noGrp="1"/>
          </p:cNvSpPr>
          <p:nvPr>
            <p:ph idx="1"/>
          </p:nvPr>
        </p:nvSpPr>
        <p:spPr>
          <a:xfrm>
            <a:off x="762000" y="1447800"/>
            <a:ext cx="7696200" cy="4419600"/>
          </a:xfrm>
        </p:spPr>
        <p:txBody>
          <a:bodyPr/>
          <a:lstStyle/>
          <a:p>
            <a:pPr algn="just"/>
            <a:r>
              <a:rPr lang="en-US" altLang="en-US"/>
              <a:t>Each model describes a system from its </a:t>
            </a:r>
            <a:r>
              <a:rPr lang="en-US" altLang="en-US" i="1">
                <a:solidFill>
                  <a:srgbClr val="FF0000"/>
                </a:solidFill>
              </a:rPr>
              <a:t>own viewpoint</a:t>
            </a:r>
            <a:r>
              <a:rPr lang="en-US" altLang="en-US"/>
              <a:t>. Each model applies during </a:t>
            </a:r>
            <a:r>
              <a:rPr lang="en-US" altLang="en-US" i="1">
                <a:solidFill>
                  <a:srgbClr val="FF0000"/>
                </a:solidFill>
              </a:rPr>
              <a:t>all stages </a:t>
            </a:r>
            <a:r>
              <a:rPr lang="en-US" altLang="en-US"/>
              <a:t>of development and acquires detail as development progresses. </a:t>
            </a:r>
            <a:r>
              <a:rPr lang="en-US" altLang="en-US" i="1">
                <a:solidFill>
                  <a:srgbClr val="FF0000"/>
                </a:solidFill>
              </a:rPr>
              <a:t>A complete description of a system requires models from all three viewpoints</a:t>
            </a:r>
            <a:r>
              <a:rPr lang="en-US" altLang="en-US"/>
              <a:t>. The three models are separate parts of the description of a complete system but are </a:t>
            </a:r>
            <a:r>
              <a:rPr lang="en-US" altLang="en-US" i="1" u="sng">
                <a:solidFill>
                  <a:srgbClr val="FF0000"/>
                </a:solidFill>
              </a:rPr>
              <a:t>cross-linked</a:t>
            </a:r>
            <a:r>
              <a:rPr lang="en-US" altLang="en-US"/>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D39255D-B05C-42F3-B128-7A2541C5277F}"/>
              </a:ext>
            </a:extLst>
          </p:cNvPr>
          <p:cNvSpPr>
            <a:spLocks noGrp="1"/>
          </p:cNvSpPr>
          <p:nvPr>
            <p:ph type="title"/>
          </p:nvPr>
        </p:nvSpPr>
        <p:spPr/>
        <p:txBody>
          <a:bodyPr/>
          <a:lstStyle/>
          <a:p>
            <a:r>
              <a:rPr lang="en-US" altLang="en-US" b="1" u="sng"/>
              <a:t>Three Models:</a:t>
            </a:r>
            <a:r>
              <a:rPr lang="en-US" altLang="en-US"/>
              <a:t> </a:t>
            </a:r>
          </a:p>
        </p:txBody>
      </p:sp>
      <p:sp>
        <p:nvSpPr>
          <p:cNvPr id="52227" name="Content Placeholder 2">
            <a:extLst>
              <a:ext uri="{FF2B5EF4-FFF2-40B4-BE49-F238E27FC236}">
                <a16:creationId xmlns:a16="http://schemas.microsoft.com/office/drawing/2014/main" id="{CFBC0DC2-5516-419F-AAE1-360E3BC2D5F3}"/>
              </a:ext>
            </a:extLst>
          </p:cNvPr>
          <p:cNvSpPr>
            <a:spLocks noGrp="1"/>
          </p:cNvSpPr>
          <p:nvPr>
            <p:ph idx="1"/>
          </p:nvPr>
        </p:nvSpPr>
        <p:spPr/>
        <p:txBody>
          <a:bodyPr/>
          <a:lstStyle/>
          <a:p>
            <a:r>
              <a:rPr lang="en-US" altLang="en-US" b="1">
                <a:solidFill>
                  <a:srgbClr val="0070C0"/>
                </a:solidFill>
                <a:latin typeface="Arial Black" panose="020B0A04020102020204" pitchFamily="34" charset="0"/>
              </a:rPr>
              <a:t>Class model</a:t>
            </a:r>
          </a:p>
          <a:p>
            <a:r>
              <a:rPr lang="en-US" altLang="en-US" b="1">
                <a:solidFill>
                  <a:srgbClr val="0070C0"/>
                </a:solidFill>
                <a:latin typeface="Arial Black" panose="020B0A04020102020204" pitchFamily="34" charset="0"/>
              </a:rPr>
              <a:t>State model</a:t>
            </a:r>
          </a:p>
          <a:p>
            <a:r>
              <a:rPr lang="en-US" altLang="en-US" b="1">
                <a:solidFill>
                  <a:srgbClr val="0070C0"/>
                </a:solidFill>
                <a:latin typeface="Arial Black" panose="020B0A04020102020204" pitchFamily="34" charset="0"/>
              </a:rPr>
              <a:t>Interaction model </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66FED41-C71B-46DC-BD31-40C9DC9E28B2}"/>
              </a:ext>
            </a:extLst>
          </p:cNvPr>
          <p:cNvSpPr>
            <a:spLocks noGrp="1" noChangeArrowheads="1"/>
          </p:cNvSpPr>
          <p:nvPr>
            <p:ph type="title"/>
          </p:nvPr>
        </p:nvSpPr>
        <p:spPr/>
        <p:txBody>
          <a:bodyPr/>
          <a:lstStyle/>
          <a:p>
            <a:pPr eaLnBrk="1" hangingPunct="1"/>
            <a:r>
              <a:rPr lang="en-US" altLang="en-US"/>
              <a:t>They are four aspects of OO</a:t>
            </a:r>
          </a:p>
        </p:txBody>
      </p:sp>
      <p:sp>
        <p:nvSpPr>
          <p:cNvPr id="8195" name="Rectangle 3">
            <a:extLst>
              <a:ext uri="{FF2B5EF4-FFF2-40B4-BE49-F238E27FC236}">
                <a16:creationId xmlns:a16="http://schemas.microsoft.com/office/drawing/2014/main" id="{4F58E329-FEAC-4574-B820-87B2033663CF}"/>
              </a:ext>
            </a:extLst>
          </p:cNvPr>
          <p:cNvSpPr>
            <a:spLocks noGrp="1" noChangeArrowheads="1"/>
          </p:cNvSpPr>
          <p:nvPr>
            <p:ph type="body" idx="1"/>
          </p:nvPr>
        </p:nvSpPr>
        <p:spPr/>
        <p:txBody>
          <a:bodyPr/>
          <a:lstStyle/>
          <a:p>
            <a:pPr eaLnBrk="1" hangingPunct="1"/>
            <a:r>
              <a:rPr lang="en-US" altLang="en-US"/>
              <a:t>Identity</a:t>
            </a:r>
          </a:p>
          <a:p>
            <a:pPr eaLnBrk="1" hangingPunct="1"/>
            <a:r>
              <a:rPr lang="en-US" altLang="en-US"/>
              <a:t>Classification</a:t>
            </a:r>
          </a:p>
          <a:p>
            <a:pPr eaLnBrk="1" hangingPunct="1"/>
            <a:r>
              <a:rPr lang="en-US" altLang="en-US"/>
              <a:t>Inheritance </a:t>
            </a:r>
          </a:p>
          <a:p>
            <a:pPr eaLnBrk="1" hangingPunct="1"/>
            <a:r>
              <a:rPr lang="en-US" altLang="en-US"/>
              <a:t>Polymorphism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94C99EB-F16A-44AF-96B3-10E343033F56}"/>
              </a:ext>
            </a:extLst>
          </p:cNvPr>
          <p:cNvSpPr>
            <a:spLocks noGrp="1"/>
          </p:cNvSpPr>
          <p:nvPr>
            <p:ph type="title"/>
          </p:nvPr>
        </p:nvSpPr>
        <p:spPr/>
        <p:txBody>
          <a:bodyPr/>
          <a:lstStyle/>
          <a:p>
            <a:r>
              <a:rPr lang="en-US" altLang="en-US" b="1" i="1" u="sng"/>
              <a:t>Class model</a:t>
            </a:r>
            <a:r>
              <a:rPr lang="en-US" altLang="en-US" b="1"/>
              <a:t>: </a:t>
            </a:r>
            <a:br>
              <a:rPr lang="en-US" altLang="en-US" b="1"/>
            </a:br>
            <a:endParaRPr lang="en-US" altLang="en-US" b="1"/>
          </a:p>
        </p:txBody>
      </p:sp>
      <p:sp>
        <p:nvSpPr>
          <p:cNvPr id="53251" name="Content Placeholder 2">
            <a:extLst>
              <a:ext uri="{FF2B5EF4-FFF2-40B4-BE49-F238E27FC236}">
                <a16:creationId xmlns:a16="http://schemas.microsoft.com/office/drawing/2014/main" id="{1F0071A7-BF04-4875-90CF-9563ADCE6FD4}"/>
              </a:ext>
            </a:extLst>
          </p:cNvPr>
          <p:cNvSpPr>
            <a:spLocks noGrp="1"/>
          </p:cNvSpPr>
          <p:nvPr>
            <p:ph idx="1"/>
          </p:nvPr>
        </p:nvSpPr>
        <p:spPr/>
        <p:txBody>
          <a:bodyPr/>
          <a:lstStyle/>
          <a:p>
            <a:r>
              <a:rPr lang="en-US" altLang="en-US"/>
              <a:t>For the </a:t>
            </a:r>
            <a:r>
              <a:rPr lang="en-US" altLang="en-US" b="1" i="1" u="sng">
                <a:solidFill>
                  <a:srgbClr val="C00000"/>
                </a:solidFill>
              </a:rPr>
              <a:t>objects</a:t>
            </a:r>
            <a:r>
              <a:rPr lang="en-US" altLang="en-US"/>
              <a:t> in the system and their relationships.</a:t>
            </a:r>
            <a:r>
              <a:rPr lang="en-US" altLang="en-US" i="1" u="sng"/>
              <a:t> </a:t>
            </a:r>
            <a:endParaRPr lang="en-US" altLang="en-US"/>
          </a:p>
          <a:p>
            <a:r>
              <a:rPr lang="en-US" altLang="en-US" b="1" i="1" u="sng">
                <a:solidFill>
                  <a:srgbClr val="C00000"/>
                </a:solidFill>
              </a:rPr>
              <a:t>Goal </a:t>
            </a:r>
            <a:r>
              <a:rPr lang="en-US" altLang="en-US" i="1" u="sng"/>
              <a:t>in constructing a class model: </a:t>
            </a:r>
            <a:r>
              <a:rPr lang="en-US" altLang="en-US"/>
              <a:t>To capture those concepts from the real world that are important to an application. </a:t>
            </a:r>
          </a:p>
          <a:p>
            <a:pPr>
              <a:buFont typeface="Wingdings" panose="05000000000000000000" pitchFamily="2" charset="2"/>
              <a:buNone/>
            </a:pP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33E5F75-7420-4F1D-A3D9-E4AAF294585A}"/>
              </a:ext>
            </a:extLst>
          </p:cNvPr>
          <p:cNvSpPr>
            <a:spLocks noGrp="1"/>
          </p:cNvSpPr>
          <p:nvPr>
            <p:ph type="title"/>
          </p:nvPr>
        </p:nvSpPr>
        <p:spPr/>
        <p:txBody>
          <a:bodyPr/>
          <a:lstStyle/>
          <a:p>
            <a:endParaRPr lang="en-US" altLang="en-US"/>
          </a:p>
        </p:txBody>
      </p:sp>
      <p:sp>
        <p:nvSpPr>
          <p:cNvPr id="54275" name="Content Placeholder 2">
            <a:extLst>
              <a:ext uri="{FF2B5EF4-FFF2-40B4-BE49-F238E27FC236}">
                <a16:creationId xmlns:a16="http://schemas.microsoft.com/office/drawing/2014/main" id="{6A60FB86-5B4F-4D11-94A8-19DEA4FB36D2}"/>
              </a:ext>
            </a:extLst>
          </p:cNvPr>
          <p:cNvSpPr>
            <a:spLocks noGrp="1"/>
          </p:cNvSpPr>
          <p:nvPr>
            <p:ph idx="1"/>
          </p:nvPr>
        </p:nvSpPr>
        <p:spPr/>
        <p:txBody>
          <a:bodyPr/>
          <a:lstStyle/>
          <a:p>
            <a:pPr algn="just"/>
            <a:r>
              <a:rPr lang="en-US" altLang="en-US"/>
              <a:t>Describes the </a:t>
            </a:r>
            <a:r>
              <a:rPr lang="en-US" altLang="en-US" b="1" i="1" u="sng">
                <a:solidFill>
                  <a:srgbClr val="C00000"/>
                </a:solidFill>
              </a:rPr>
              <a:t>static structure</a:t>
            </a:r>
            <a:r>
              <a:rPr lang="en-US" altLang="en-US" b="1">
                <a:solidFill>
                  <a:srgbClr val="C00000"/>
                </a:solidFill>
              </a:rPr>
              <a:t> </a:t>
            </a:r>
            <a:r>
              <a:rPr lang="en-US" altLang="en-US"/>
              <a:t>of the objects in a system and their relationships; Represents the static, structural, "</a:t>
            </a:r>
            <a:r>
              <a:rPr lang="en-US" altLang="en-US" b="1" i="1" u="sng">
                <a:solidFill>
                  <a:srgbClr val="C00000"/>
                </a:solidFill>
              </a:rPr>
              <a:t>data</a:t>
            </a:r>
            <a:r>
              <a:rPr lang="en-US" altLang="en-US"/>
              <a:t>" aspects of a system. Alternatively they describe the </a:t>
            </a:r>
            <a:r>
              <a:rPr lang="en-US" altLang="en-US" b="1" i="1" u="sng">
                <a:solidFill>
                  <a:srgbClr val="C00000"/>
                </a:solidFill>
              </a:rPr>
              <a:t>static data structure</a:t>
            </a:r>
            <a:r>
              <a:rPr lang="en-US" altLang="en-US"/>
              <a:t> of objects and their </a:t>
            </a:r>
            <a:r>
              <a:rPr lang="en-US" altLang="en-US" b="1" i="1" u="sng">
                <a:solidFill>
                  <a:srgbClr val="C00000"/>
                </a:solidFill>
              </a:rPr>
              <a:t>relationships </a:t>
            </a:r>
            <a:r>
              <a:rPr lang="en-US" altLang="en-US"/>
              <a:t>to one another.</a:t>
            </a:r>
          </a:p>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E5438AC6-8231-4CCA-8EED-2DFF5EFE3667}"/>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67801F91-778C-4C2C-B26E-9EA1C4890386}"/>
              </a:ext>
            </a:extLst>
          </p:cNvPr>
          <p:cNvSpPr>
            <a:spLocks noGrp="1"/>
          </p:cNvSpPr>
          <p:nvPr>
            <p:ph idx="1"/>
          </p:nvPr>
        </p:nvSpPr>
        <p:spPr>
          <a:xfrm>
            <a:off x="685800" y="0"/>
            <a:ext cx="7696200" cy="6477000"/>
          </a:xfrm>
        </p:spPr>
        <p:txBody>
          <a:bodyPr/>
          <a:lstStyle/>
          <a:p>
            <a:pPr algn="just"/>
            <a:r>
              <a:rPr lang="en-US" altLang="en-US"/>
              <a:t>Contains </a:t>
            </a:r>
            <a:r>
              <a:rPr lang="en-US" altLang="en-US" b="1" i="1" u="sng">
                <a:solidFill>
                  <a:srgbClr val="FF0000"/>
                </a:solidFill>
              </a:rPr>
              <a:t>class diagrams</a:t>
            </a:r>
            <a:r>
              <a:rPr lang="en-US" altLang="en-US"/>
              <a:t>: A </a:t>
            </a:r>
            <a:r>
              <a:rPr lang="en-US" altLang="en-US" i="1"/>
              <a:t>class diagram </a:t>
            </a:r>
            <a:r>
              <a:rPr lang="en-US" altLang="en-US"/>
              <a:t>is a graph whose </a:t>
            </a:r>
            <a:r>
              <a:rPr lang="en-US" altLang="en-US" b="1" i="1" u="sng">
                <a:solidFill>
                  <a:srgbClr val="FF0000"/>
                </a:solidFill>
              </a:rPr>
              <a:t>nodes</a:t>
            </a:r>
            <a:r>
              <a:rPr lang="en-US" altLang="en-US"/>
              <a:t> are </a:t>
            </a:r>
            <a:r>
              <a:rPr lang="en-US" altLang="en-US" b="1" i="1" u="sng">
                <a:solidFill>
                  <a:srgbClr val="FF0000"/>
                </a:solidFill>
              </a:rPr>
              <a:t>classes</a:t>
            </a:r>
            <a:r>
              <a:rPr lang="en-US" altLang="en-US"/>
              <a:t> and whose </a:t>
            </a:r>
            <a:r>
              <a:rPr lang="en-US" altLang="en-US" b="1" i="1" u="sng">
                <a:solidFill>
                  <a:srgbClr val="002060"/>
                </a:solidFill>
              </a:rPr>
              <a:t>arcs</a:t>
            </a:r>
            <a:r>
              <a:rPr lang="en-US" altLang="en-US"/>
              <a:t> are </a:t>
            </a:r>
            <a:r>
              <a:rPr lang="en-US" altLang="en-US" b="1" i="1" u="sng">
                <a:solidFill>
                  <a:srgbClr val="002060"/>
                </a:solidFill>
              </a:rPr>
              <a:t>relationships</a:t>
            </a:r>
            <a:r>
              <a:rPr lang="en-US" altLang="en-US"/>
              <a:t> among classes. It expresses the class model. </a:t>
            </a:r>
            <a:r>
              <a:rPr lang="en-US" altLang="en-US" b="1" i="1"/>
              <a:t>Generalization</a:t>
            </a:r>
            <a:r>
              <a:rPr lang="en-US" altLang="en-US"/>
              <a:t> lets classes </a:t>
            </a:r>
            <a:r>
              <a:rPr lang="en-US" altLang="en-US" b="1" i="1"/>
              <a:t>share</a:t>
            </a:r>
            <a:r>
              <a:rPr lang="en-US" altLang="en-US"/>
              <a:t> structure and behavior, and </a:t>
            </a:r>
            <a:r>
              <a:rPr lang="en-US" altLang="en-US" b="1" i="1"/>
              <a:t>associations</a:t>
            </a:r>
            <a:r>
              <a:rPr lang="en-US" altLang="en-US"/>
              <a:t> </a:t>
            </a:r>
            <a:r>
              <a:rPr lang="en-US" altLang="en-US" b="1" i="1"/>
              <a:t>relate</a:t>
            </a:r>
            <a:r>
              <a:rPr lang="en-US" altLang="en-US"/>
              <a:t> the classes. Classes define the attribute values carried by each object and the operations that each object performs or undergoes.</a:t>
            </a:r>
          </a:p>
          <a:p>
            <a:pPr algn="just"/>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37EA346-0FB5-4EEE-80EB-5E7C034D96A8}"/>
              </a:ext>
            </a:extLst>
          </p:cNvPr>
          <p:cNvSpPr>
            <a:spLocks noGrp="1"/>
          </p:cNvSpPr>
          <p:nvPr>
            <p:ph type="title"/>
          </p:nvPr>
        </p:nvSpPr>
        <p:spPr/>
        <p:txBody>
          <a:bodyPr/>
          <a:lstStyle/>
          <a:p>
            <a:r>
              <a:rPr lang="en-US" altLang="en-US" b="1" i="1" u="sng"/>
              <a:t>State model</a:t>
            </a:r>
            <a:r>
              <a:rPr lang="en-US" altLang="en-US" b="1"/>
              <a:t>: </a:t>
            </a:r>
            <a:br>
              <a:rPr lang="en-US" altLang="en-US" b="1"/>
            </a:br>
            <a:endParaRPr lang="en-US" altLang="en-US" b="1"/>
          </a:p>
        </p:txBody>
      </p:sp>
      <p:sp>
        <p:nvSpPr>
          <p:cNvPr id="56323" name="Content Placeholder 2">
            <a:extLst>
              <a:ext uri="{FF2B5EF4-FFF2-40B4-BE49-F238E27FC236}">
                <a16:creationId xmlns:a16="http://schemas.microsoft.com/office/drawing/2014/main" id="{2FE54487-860B-4C63-87F6-87018BA96B9F}"/>
              </a:ext>
            </a:extLst>
          </p:cNvPr>
          <p:cNvSpPr>
            <a:spLocks noGrp="1"/>
          </p:cNvSpPr>
          <p:nvPr>
            <p:ph idx="1"/>
          </p:nvPr>
        </p:nvSpPr>
        <p:spPr>
          <a:xfrm>
            <a:off x="762000" y="1447800"/>
            <a:ext cx="7696200" cy="4724400"/>
          </a:xfrm>
        </p:spPr>
        <p:txBody>
          <a:bodyPr/>
          <a:lstStyle/>
          <a:p>
            <a:pPr algn="just"/>
            <a:r>
              <a:rPr lang="en-US" altLang="en-US"/>
              <a:t>For the </a:t>
            </a:r>
            <a:r>
              <a:rPr lang="en-US" altLang="en-US" i="1" u="sng">
                <a:solidFill>
                  <a:srgbClr val="FF0000"/>
                </a:solidFill>
              </a:rPr>
              <a:t>life history </a:t>
            </a:r>
            <a:r>
              <a:rPr lang="en-US" altLang="en-US"/>
              <a:t>of objects; </a:t>
            </a:r>
          </a:p>
          <a:p>
            <a:pPr algn="just"/>
            <a:r>
              <a:rPr lang="en-US" altLang="en-US"/>
              <a:t>It represents the </a:t>
            </a:r>
            <a:r>
              <a:rPr lang="en-US" altLang="en-US" i="1">
                <a:solidFill>
                  <a:srgbClr val="00B050"/>
                </a:solidFill>
              </a:rPr>
              <a:t>temporal,</a:t>
            </a:r>
            <a:r>
              <a:rPr lang="en-US" altLang="en-US"/>
              <a:t> </a:t>
            </a:r>
            <a:r>
              <a:rPr lang="en-US" altLang="en-US" b="1" i="1">
                <a:solidFill>
                  <a:srgbClr val="00B0F0"/>
                </a:solidFill>
              </a:rPr>
              <a:t>behavioral,</a:t>
            </a:r>
            <a:r>
              <a:rPr lang="en-US" altLang="en-US"/>
              <a:t> "</a:t>
            </a:r>
            <a:r>
              <a:rPr lang="en-US" altLang="en-US" i="1" u="sng">
                <a:solidFill>
                  <a:srgbClr val="FF0000"/>
                </a:solidFill>
              </a:rPr>
              <a:t>control</a:t>
            </a:r>
            <a:r>
              <a:rPr lang="en-US" altLang="en-US"/>
              <a:t>" aspects of a system.</a:t>
            </a:r>
          </a:p>
          <a:p>
            <a:pPr algn="just"/>
            <a:r>
              <a:rPr lang="en-US" altLang="en-US"/>
              <a:t>Describes the aspects of an object that </a:t>
            </a:r>
            <a:r>
              <a:rPr lang="en-US" altLang="en-US" i="1">
                <a:solidFill>
                  <a:srgbClr val="00B050"/>
                </a:solidFill>
              </a:rPr>
              <a:t>change over time </a:t>
            </a:r>
            <a:r>
              <a:rPr lang="en-US" altLang="en-US"/>
              <a:t>and the </a:t>
            </a:r>
            <a:r>
              <a:rPr lang="en-US" altLang="en-US" b="1" i="1">
                <a:solidFill>
                  <a:srgbClr val="00B0F0"/>
                </a:solidFill>
              </a:rPr>
              <a:t>sequencing of operations</a:t>
            </a:r>
            <a:r>
              <a:rPr lang="en-US" altLang="en-US"/>
              <a:t> - </a:t>
            </a:r>
            <a:r>
              <a:rPr lang="en-US" altLang="en-US" i="1" u="sng">
                <a:solidFill>
                  <a:srgbClr val="FF0000"/>
                </a:solidFill>
              </a:rPr>
              <a:t>events</a:t>
            </a:r>
            <a:r>
              <a:rPr lang="en-US" altLang="en-US"/>
              <a:t> that mark changes, </a:t>
            </a:r>
            <a:r>
              <a:rPr lang="en-US" altLang="en-US" i="1" u="sng">
                <a:solidFill>
                  <a:srgbClr val="FF0000"/>
                </a:solidFill>
              </a:rPr>
              <a:t>states</a:t>
            </a:r>
            <a:r>
              <a:rPr lang="en-US" altLang="en-US"/>
              <a:t> that define the context for events, and the organization of events and states. </a:t>
            </a:r>
          </a:p>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EF7F964-75DB-4162-8836-64A5402F7154}"/>
              </a:ext>
            </a:extLst>
          </p:cNvPr>
          <p:cNvSpPr>
            <a:spLocks noGrp="1"/>
          </p:cNvSpPr>
          <p:nvPr>
            <p:ph type="title"/>
          </p:nvPr>
        </p:nvSpPr>
        <p:spPr/>
        <p:txBody>
          <a:bodyPr/>
          <a:lstStyle/>
          <a:p>
            <a:endParaRPr lang="en-US" altLang="en-US"/>
          </a:p>
        </p:txBody>
      </p:sp>
      <p:sp>
        <p:nvSpPr>
          <p:cNvPr id="57347" name="Content Placeholder 2">
            <a:extLst>
              <a:ext uri="{FF2B5EF4-FFF2-40B4-BE49-F238E27FC236}">
                <a16:creationId xmlns:a16="http://schemas.microsoft.com/office/drawing/2014/main" id="{770A23A2-1E16-40AA-879A-8B745590665C}"/>
              </a:ext>
            </a:extLst>
          </p:cNvPr>
          <p:cNvSpPr>
            <a:spLocks noGrp="1"/>
          </p:cNvSpPr>
          <p:nvPr>
            <p:ph idx="1"/>
          </p:nvPr>
        </p:nvSpPr>
        <p:spPr/>
        <p:txBody>
          <a:bodyPr/>
          <a:lstStyle/>
          <a:p>
            <a:pPr algn="just"/>
            <a:r>
              <a:rPr lang="en-US" altLang="en-US"/>
              <a:t>Captures </a:t>
            </a:r>
            <a:r>
              <a:rPr lang="en-US" altLang="en-US" b="1" i="1" u="sng">
                <a:solidFill>
                  <a:srgbClr val="FF0000"/>
                </a:solidFill>
              </a:rPr>
              <a:t>control</a:t>
            </a:r>
            <a:r>
              <a:rPr lang="en-US" altLang="en-US" i="1" u="sng"/>
              <a:t> </a:t>
            </a:r>
            <a:r>
              <a:rPr lang="en-US" altLang="en-US" i="1"/>
              <a:t>i.e</a:t>
            </a:r>
            <a:r>
              <a:rPr lang="en-US" altLang="en-US" i="1" u="sng"/>
              <a:t>.</a:t>
            </a:r>
            <a:r>
              <a:rPr lang="en-US" altLang="en-US"/>
              <a:t> </a:t>
            </a:r>
            <a:r>
              <a:rPr lang="en-US" altLang="en-US" u="sng"/>
              <a:t>the aspect of a system that describes the sequences of operations that occur</a:t>
            </a:r>
            <a:r>
              <a:rPr lang="en-US" altLang="en-US"/>
              <a:t>, without regard for what the operations do, what they operate on, or how they are implemented.</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A9F70F73-325E-4151-AA45-24B347451EED}"/>
              </a:ext>
            </a:extLst>
          </p:cNvPr>
          <p:cNvSpPr>
            <a:spLocks noGrp="1"/>
          </p:cNvSpPr>
          <p:nvPr>
            <p:ph type="title"/>
          </p:nvPr>
        </p:nvSpPr>
        <p:spPr/>
        <p:txBody>
          <a:bodyPr/>
          <a:lstStyle/>
          <a:p>
            <a:endParaRPr lang="en-US" altLang="en-US"/>
          </a:p>
        </p:txBody>
      </p:sp>
      <p:sp>
        <p:nvSpPr>
          <p:cNvPr id="58371" name="Content Placeholder 2">
            <a:extLst>
              <a:ext uri="{FF2B5EF4-FFF2-40B4-BE49-F238E27FC236}">
                <a16:creationId xmlns:a16="http://schemas.microsoft.com/office/drawing/2014/main" id="{B3A591B4-0841-4D8A-8F96-7359B2CEBFDC}"/>
              </a:ext>
            </a:extLst>
          </p:cNvPr>
          <p:cNvSpPr>
            <a:spLocks noGrp="1"/>
          </p:cNvSpPr>
          <p:nvPr>
            <p:ph idx="1"/>
          </p:nvPr>
        </p:nvSpPr>
        <p:spPr>
          <a:xfrm>
            <a:off x="762000" y="0"/>
            <a:ext cx="7696200" cy="7467600"/>
          </a:xfrm>
        </p:spPr>
        <p:txBody>
          <a:bodyPr/>
          <a:lstStyle/>
          <a:p>
            <a:pPr algn="just"/>
            <a:r>
              <a:rPr lang="en-US" altLang="en-US"/>
              <a:t>Specifies and implements </a:t>
            </a:r>
            <a:r>
              <a:rPr lang="en-US" altLang="en-US" i="1" u="sng"/>
              <a:t>control </a:t>
            </a:r>
            <a:r>
              <a:rPr lang="en-US" altLang="en-US"/>
              <a:t>with </a:t>
            </a:r>
            <a:r>
              <a:rPr lang="en-US" altLang="en-US" b="1" i="1" u="sng">
                <a:solidFill>
                  <a:srgbClr val="FF0000"/>
                </a:solidFill>
              </a:rPr>
              <a:t>state diagrams</a:t>
            </a:r>
            <a:r>
              <a:rPr lang="en-US" altLang="en-US"/>
              <a:t>: A </a:t>
            </a:r>
            <a:r>
              <a:rPr lang="en-US" altLang="en-US" i="1"/>
              <a:t>state diagram </a:t>
            </a:r>
            <a:r>
              <a:rPr lang="en-US" altLang="en-US"/>
              <a:t>is a graph whose </a:t>
            </a:r>
            <a:r>
              <a:rPr lang="en-US" altLang="en-US">
                <a:solidFill>
                  <a:srgbClr val="FF0000"/>
                </a:solidFill>
              </a:rPr>
              <a:t>nodes</a:t>
            </a:r>
            <a:r>
              <a:rPr lang="en-US" altLang="en-US"/>
              <a:t> are </a:t>
            </a:r>
            <a:r>
              <a:rPr lang="en-US" altLang="en-US">
                <a:solidFill>
                  <a:srgbClr val="FF0000"/>
                </a:solidFill>
              </a:rPr>
              <a:t>states</a:t>
            </a:r>
            <a:r>
              <a:rPr lang="en-US" altLang="en-US"/>
              <a:t> and whose </a:t>
            </a:r>
            <a:r>
              <a:rPr lang="en-US" altLang="en-US">
                <a:solidFill>
                  <a:srgbClr val="00B050"/>
                </a:solidFill>
              </a:rPr>
              <a:t>arcs</a:t>
            </a:r>
            <a:r>
              <a:rPr lang="en-US" altLang="en-US"/>
              <a:t> are </a:t>
            </a:r>
            <a:r>
              <a:rPr lang="en-US" altLang="en-US">
                <a:solidFill>
                  <a:srgbClr val="00B050"/>
                </a:solidFill>
              </a:rPr>
              <a:t>transitions</a:t>
            </a:r>
            <a:r>
              <a:rPr lang="en-US" altLang="en-US"/>
              <a:t> between states caused by </a:t>
            </a:r>
            <a:r>
              <a:rPr lang="en-US" altLang="en-US" b="1">
                <a:solidFill>
                  <a:srgbClr val="00B0F0"/>
                </a:solidFill>
              </a:rPr>
              <a:t>events</a:t>
            </a:r>
            <a:r>
              <a:rPr lang="en-US" altLang="en-US"/>
              <a:t>. State diagrams express the state model. Each state diagram shows the state and event sequences permitted in a system for one class of objects. </a:t>
            </a:r>
          </a:p>
          <a:p>
            <a:pPr algn="just"/>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973AC5B-2FEF-42EA-A712-B5174A9A166E}"/>
              </a:ext>
            </a:extLst>
          </p:cNvPr>
          <p:cNvSpPr>
            <a:spLocks noGrp="1"/>
          </p:cNvSpPr>
          <p:nvPr>
            <p:ph type="title"/>
          </p:nvPr>
        </p:nvSpPr>
        <p:spPr/>
        <p:txBody>
          <a:bodyPr/>
          <a:lstStyle/>
          <a:p>
            <a:endParaRPr lang="en-US" altLang="en-US"/>
          </a:p>
        </p:txBody>
      </p:sp>
      <p:sp>
        <p:nvSpPr>
          <p:cNvPr id="59395" name="Content Placeholder 2">
            <a:extLst>
              <a:ext uri="{FF2B5EF4-FFF2-40B4-BE49-F238E27FC236}">
                <a16:creationId xmlns:a16="http://schemas.microsoft.com/office/drawing/2014/main" id="{36B082C9-810D-4688-88C7-733653A9AD68}"/>
              </a:ext>
            </a:extLst>
          </p:cNvPr>
          <p:cNvSpPr>
            <a:spLocks noGrp="1"/>
          </p:cNvSpPr>
          <p:nvPr>
            <p:ph idx="1"/>
          </p:nvPr>
        </p:nvSpPr>
        <p:spPr>
          <a:xfrm>
            <a:off x="762000" y="1447800"/>
            <a:ext cx="7696200" cy="4572000"/>
          </a:xfrm>
        </p:spPr>
        <p:txBody>
          <a:bodyPr/>
          <a:lstStyle/>
          <a:p>
            <a:r>
              <a:rPr lang="en-US" altLang="en-US"/>
              <a:t>State diagrams </a:t>
            </a:r>
            <a:r>
              <a:rPr lang="en-US" altLang="en-US" b="1" i="1" u="sng">
                <a:solidFill>
                  <a:srgbClr val="FF0000"/>
                </a:solidFill>
              </a:rPr>
              <a:t>refer to the other models</a:t>
            </a:r>
            <a:r>
              <a:rPr lang="en-US" altLang="en-US"/>
              <a:t>. </a:t>
            </a:r>
          </a:p>
          <a:p>
            <a:r>
              <a:rPr lang="en-US" altLang="en-US" b="1" i="1" u="sng">
                <a:solidFill>
                  <a:srgbClr val="00B0F0"/>
                </a:solidFill>
              </a:rPr>
              <a:t>Actions</a:t>
            </a:r>
            <a:r>
              <a:rPr lang="en-US" altLang="en-US"/>
              <a:t> and </a:t>
            </a:r>
            <a:r>
              <a:rPr lang="en-US" altLang="en-US" b="1" i="1" u="sng">
                <a:solidFill>
                  <a:srgbClr val="00B0F0"/>
                </a:solidFill>
              </a:rPr>
              <a:t>events </a:t>
            </a:r>
            <a:r>
              <a:rPr lang="en-US" altLang="en-US"/>
              <a:t>in a state diagram become </a:t>
            </a:r>
            <a:r>
              <a:rPr lang="en-US" altLang="en-US" b="1" i="1" u="sng">
                <a:solidFill>
                  <a:srgbClr val="00B0F0"/>
                </a:solidFill>
              </a:rPr>
              <a:t>operations</a:t>
            </a:r>
            <a:r>
              <a:rPr lang="en-US" altLang="en-US"/>
              <a:t> on objects in the </a:t>
            </a:r>
            <a:r>
              <a:rPr lang="en-US" altLang="en-US" b="1" i="1" u="sng">
                <a:solidFill>
                  <a:srgbClr val="00B0F0"/>
                </a:solidFill>
              </a:rPr>
              <a:t>class model</a:t>
            </a:r>
            <a:r>
              <a:rPr lang="en-US" altLang="en-US"/>
              <a:t>. </a:t>
            </a:r>
          </a:p>
          <a:p>
            <a:r>
              <a:rPr lang="en-US" altLang="en-US" b="1" i="1" u="sng">
                <a:solidFill>
                  <a:srgbClr val="7030A0"/>
                </a:solidFill>
              </a:rPr>
              <a:t>References</a:t>
            </a:r>
            <a:r>
              <a:rPr lang="en-US" altLang="en-US" i="1" u="sng"/>
              <a:t> </a:t>
            </a:r>
            <a:r>
              <a:rPr lang="en-US" altLang="en-US"/>
              <a:t>between state diagrams become </a:t>
            </a:r>
            <a:r>
              <a:rPr lang="en-US" altLang="en-US" b="1" i="1" u="sng">
                <a:solidFill>
                  <a:srgbClr val="7030A0"/>
                </a:solidFill>
              </a:rPr>
              <a:t>interactions</a:t>
            </a:r>
            <a:r>
              <a:rPr lang="en-US" altLang="en-US"/>
              <a:t> in the </a:t>
            </a:r>
            <a:r>
              <a:rPr lang="en-US" altLang="en-US" b="1" i="1" u="sng">
                <a:solidFill>
                  <a:srgbClr val="7030A0"/>
                </a:solidFill>
              </a:rPr>
              <a:t>interaction model</a:t>
            </a:r>
            <a:r>
              <a:rPr lang="en-US"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FEF73627-8227-457D-9BFF-6921A1D5B7B3}"/>
              </a:ext>
            </a:extLst>
          </p:cNvPr>
          <p:cNvSpPr>
            <a:spLocks noGrp="1"/>
          </p:cNvSpPr>
          <p:nvPr>
            <p:ph type="title"/>
          </p:nvPr>
        </p:nvSpPr>
        <p:spPr/>
        <p:txBody>
          <a:bodyPr/>
          <a:lstStyle/>
          <a:p>
            <a:r>
              <a:rPr lang="en-US" altLang="en-US" b="1" i="1" u="sng"/>
              <a:t>Interaction model</a:t>
            </a:r>
            <a:r>
              <a:rPr lang="en-US" altLang="en-US" b="1"/>
              <a:t>: </a:t>
            </a:r>
            <a:br>
              <a:rPr lang="en-US" altLang="en-US" b="1"/>
            </a:br>
            <a:endParaRPr lang="en-US" altLang="en-US" b="1"/>
          </a:p>
        </p:txBody>
      </p:sp>
      <p:sp>
        <p:nvSpPr>
          <p:cNvPr id="60419" name="Content Placeholder 2">
            <a:extLst>
              <a:ext uri="{FF2B5EF4-FFF2-40B4-BE49-F238E27FC236}">
                <a16:creationId xmlns:a16="http://schemas.microsoft.com/office/drawing/2014/main" id="{6ED87F1E-D85F-45A4-B4DE-4F3CE20761BA}"/>
              </a:ext>
            </a:extLst>
          </p:cNvPr>
          <p:cNvSpPr>
            <a:spLocks noGrp="1"/>
          </p:cNvSpPr>
          <p:nvPr>
            <p:ph idx="1"/>
          </p:nvPr>
        </p:nvSpPr>
        <p:spPr/>
        <p:txBody>
          <a:bodyPr/>
          <a:lstStyle/>
          <a:p>
            <a:r>
              <a:rPr lang="en-US" altLang="en-US"/>
              <a:t>For the </a:t>
            </a:r>
            <a:r>
              <a:rPr lang="en-US" altLang="en-US" i="1" u="sng">
                <a:solidFill>
                  <a:srgbClr val="7030A0"/>
                </a:solidFill>
              </a:rPr>
              <a:t>interactions</a:t>
            </a:r>
            <a:r>
              <a:rPr lang="en-US" altLang="en-US" i="1" u="sng"/>
              <a:t> </a:t>
            </a:r>
            <a:r>
              <a:rPr lang="en-US" altLang="en-US"/>
              <a:t>among objects. </a:t>
            </a:r>
          </a:p>
          <a:p>
            <a:r>
              <a:rPr lang="en-US" altLang="en-US"/>
              <a:t>Describes how the objects in a system </a:t>
            </a:r>
            <a:r>
              <a:rPr lang="en-US" altLang="en-US" i="1" u="sng">
                <a:solidFill>
                  <a:srgbClr val="7030A0"/>
                </a:solidFill>
              </a:rPr>
              <a:t>cooperate</a:t>
            </a:r>
            <a:r>
              <a:rPr lang="en-US" altLang="en-US"/>
              <a:t> to achieve broader results; It represents the </a:t>
            </a:r>
            <a:r>
              <a:rPr lang="en-US" altLang="en-US" i="1" u="sng">
                <a:solidFill>
                  <a:srgbClr val="7030A0"/>
                </a:solidFill>
              </a:rPr>
              <a:t>collaboration </a:t>
            </a:r>
            <a:r>
              <a:rPr lang="en-US" altLang="en-US"/>
              <a:t>of individual objects, the "interaction" aspects of a system i.e. - how individual objects collaborate to achieve the behavior of the system as a whole. </a:t>
            </a:r>
          </a:p>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C556FFE-20B9-4972-9608-1F29F9C07314}"/>
              </a:ext>
            </a:extLst>
          </p:cNvPr>
          <p:cNvSpPr>
            <a:spLocks noGrp="1"/>
          </p:cNvSpPr>
          <p:nvPr>
            <p:ph type="title"/>
          </p:nvPr>
        </p:nvSpPr>
        <p:spPr/>
        <p:txBody>
          <a:bodyPr/>
          <a:lstStyle/>
          <a:p>
            <a:endParaRPr lang="en-US" altLang="en-US"/>
          </a:p>
        </p:txBody>
      </p:sp>
      <p:sp>
        <p:nvSpPr>
          <p:cNvPr id="61443" name="Content Placeholder 2">
            <a:extLst>
              <a:ext uri="{FF2B5EF4-FFF2-40B4-BE49-F238E27FC236}">
                <a16:creationId xmlns:a16="http://schemas.microsoft.com/office/drawing/2014/main" id="{4D0EC241-8102-4169-813A-DE11DEC2338F}"/>
              </a:ext>
            </a:extLst>
          </p:cNvPr>
          <p:cNvSpPr>
            <a:spLocks noGrp="1"/>
          </p:cNvSpPr>
          <p:nvPr>
            <p:ph idx="1"/>
          </p:nvPr>
        </p:nvSpPr>
        <p:spPr>
          <a:xfrm>
            <a:off x="762000" y="1447800"/>
            <a:ext cx="7696200" cy="4572000"/>
          </a:xfrm>
        </p:spPr>
        <p:txBody>
          <a:bodyPr/>
          <a:lstStyle/>
          <a:p>
            <a:r>
              <a:rPr lang="en-US" altLang="en-US"/>
              <a:t>Starts with</a:t>
            </a:r>
            <a:r>
              <a:rPr lang="en-US" altLang="en-US" i="1" u="sng"/>
              <a:t> </a:t>
            </a:r>
            <a:r>
              <a:rPr lang="en-US" altLang="en-US" b="1" i="1" u="sng">
                <a:solidFill>
                  <a:srgbClr val="7030A0"/>
                </a:solidFill>
              </a:rPr>
              <a:t>use cases</a:t>
            </a:r>
            <a:r>
              <a:rPr lang="en-US" altLang="en-US" b="1">
                <a:solidFill>
                  <a:srgbClr val="7030A0"/>
                </a:solidFill>
              </a:rPr>
              <a:t> </a:t>
            </a:r>
            <a:r>
              <a:rPr lang="en-US" altLang="en-US"/>
              <a:t>that are then elaborated with </a:t>
            </a:r>
            <a:r>
              <a:rPr lang="en-US" altLang="en-US" b="1" i="1" u="sng">
                <a:solidFill>
                  <a:srgbClr val="7030A0"/>
                </a:solidFill>
              </a:rPr>
              <a:t>sequence </a:t>
            </a:r>
            <a:r>
              <a:rPr lang="en-US" altLang="en-US"/>
              <a:t>and </a:t>
            </a:r>
            <a:r>
              <a:rPr lang="en-US" altLang="en-US" b="1" i="1" u="sng">
                <a:solidFill>
                  <a:srgbClr val="7030A0"/>
                </a:solidFill>
              </a:rPr>
              <a:t>activity diagrams </a:t>
            </a:r>
            <a:r>
              <a:rPr lang="en-US" altLang="en-US"/>
              <a:t>i.e. Use cases, sequence diagrams, and activity diagrams document the interaction model.</a:t>
            </a:r>
          </a:p>
          <a:p>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DBED33D-B49D-4DDD-A871-127989625548}"/>
              </a:ext>
            </a:extLst>
          </p:cNvPr>
          <p:cNvSpPr>
            <a:spLocks noGrp="1"/>
          </p:cNvSpPr>
          <p:nvPr>
            <p:ph type="title"/>
          </p:nvPr>
        </p:nvSpPr>
        <p:spPr/>
        <p:txBody>
          <a:bodyPr/>
          <a:lstStyle/>
          <a:p>
            <a:endParaRPr lang="en-US" altLang="en-US"/>
          </a:p>
        </p:txBody>
      </p:sp>
      <p:sp>
        <p:nvSpPr>
          <p:cNvPr id="62467" name="Content Placeholder 2">
            <a:extLst>
              <a:ext uri="{FF2B5EF4-FFF2-40B4-BE49-F238E27FC236}">
                <a16:creationId xmlns:a16="http://schemas.microsoft.com/office/drawing/2014/main" id="{81FE3179-4B6B-4F1C-8EA4-060D7153B8FB}"/>
              </a:ext>
            </a:extLst>
          </p:cNvPr>
          <p:cNvSpPr>
            <a:spLocks noGrp="1"/>
          </p:cNvSpPr>
          <p:nvPr>
            <p:ph idx="1"/>
          </p:nvPr>
        </p:nvSpPr>
        <p:spPr>
          <a:xfrm>
            <a:off x="762000" y="1447800"/>
            <a:ext cx="7696200" cy="4419600"/>
          </a:xfrm>
        </p:spPr>
        <p:txBody>
          <a:bodyPr/>
          <a:lstStyle/>
          <a:p>
            <a:pPr lvl="2"/>
            <a:r>
              <a:rPr lang="en-US" altLang="en-US" sz="2400"/>
              <a:t>A </a:t>
            </a:r>
            <a:r>
              <a:rPr lang="en-US" altLang="en-US" sz="2400" b="1" i="1">
                <a:solidFill>
                  <a:srgbClr val="7030A0"/>
                </a:solidFill>
              </a:rPr>
              <a:t>use case </a:t>
            </a:r>
            <a:r>
              <a:rPr lang="en-US" altLang="en-US" sz="2400"/>
              <a:t>focuses on the functionality of a system-that is, what a system does for users. They document major themes for interaction between the system and outside actors.  </a:t>
            </a:r>
            <a:endParaRPr lang="en-US" altLang="en-US" sz="2000"/>
          </a:p>
          <a:p>
            <a:pPr lvl="2"/>
            <a:r>
              <a:rPr lang="en-US" altLang="en-US" sz="2400"/>
              <a:t>A </a:t>
            </a:r>
            <a:r>
              <a:rPr lang="en-US" altLang="en-US" sz="2400" b="1" i="1">
                <a:solidFill>
                  <a:srgbClr val="7030A0"/>
                </a:solidFill>
              </a:rPr>
              <a:t>sequence diagram </a:t>
            </a:r>
            <a:r>
              <a:rPr lang="en-US" altLang="en-US" sz="2400"/>
              <a:t>shows the objects that interact and the time sequence of their interactions. </a:t>
            </a:r>
            <a:endParaRPr lang="en-US" altLang="en-US" sz="2000"/>
          </a:p>
          <a:p>
            <a:pPr lvl="2"/>
            <a:r>
              <a:rPr lang="en-US" altLang="en-US" sz="2400"/>
              <a:t>An </a:t>
            </a:r>
            <a:r>
              <a:rPr lang="en-US" altLang="en-US" sz="2400" b="1" i="1">
                <a:solidFill>
                  <a:srgbClr val="7030A0"/>
                </a:solidFill>
              </a:rPr>
              <a:t>activity diagram </a:t>
            </a:r>
            <a:r>
              <a:rPr lang="en-US" altLang="en-US" sz="2400"/>
              <a:t>elaborates important processing steps. They show the flow of control among the processing steps of a computation.</a:t>
            </a:r>
            <a:endParaRPr lang="en-US" altLang="en-US" sz="2000"/>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306E729-4075-4441-A4CD-2DF4525EB8D1}"/>
              </a:ext>
            </a:extLst>
          </p:cNvPr>
          <p:cNvSpPr>
            <a:spLocks noGrp="1" noChangeArrowheads="1"/>
          </p:cNvSpPr>
          <p:nvPr>
            <p:ph type="title"/>
          </p:nvPr>
        </p:nvSpPr>
        <p:spPr/>
        <p:txBody>
          <a:bodyPr/>
          <a:lstStyle/>
          <a:p>
            <a:pPr eaLnBrk="1" hangingPunct="1"/>
            <a:r>
              <a:rPr lang="en-US" altLang="en-US" sz="4500"/>
              <a:t>Identity</a:t>
            </a:r>
          </a:p>
        </p:txBody>
      </p:sp>
      <p:sp>
        <p:nvSpPr>
          <p:cNvPr id="9219" name="Rectangle 3">
            <a:extLst>
              <a:ext uri="{FF2B5EF4-FFF2-40B4-BE49-F238E27FC236}">
                <a16:creationId xmlns:a16="http://schemas.microsoft.com/office/drawing/2014/main" id="{6BF5E60F-4353-41CF-9C40-E0784EBBFE66}"/>
              </a:ext>
            </a:extLst>
          </p:cNvPr>
          <p:cNvSpPr>
            <a:spLocks noGrp="1" noChangeArrowheads="1"/>
          </p:cNvSpPr>
          <p:nvPr>
            <p:ph type="body" idx="1"/>
          </p:nvPr>
        </p:nvSpPr>
        <p:spPr/>
        <p:txBody>
          <a:bodyPr/>
          <a:lstStyle/>
          <a:p>
            <a:pPr eaLnBrk="1" hangingPunct="1"/>
            <a:r>
              <a:rPr lang="en-US" altLang="en-US" sz="2700"/>
              <a:t>It means the data is quantized into discrete,dintinguisable entities called </a:t>
            </a:r>
            <a:r>
              <a:rPr lang="en-US" altLang="en-US" sz="2700" b="1" u="sng">
                <a:solidFill>
                  <a:srgbClr val="FF0000"/>
                </a:solidFill>
              </a:rPr>
              <a:t>objects</a:t>
            </a:r>
            <a:r>
              <a:rPr lang="en-US" altLang="en-US" sz="2700" u="sng"/>
              <a:t>.</a:t>
            </a:r>
          </a:p>
          <a:p>
            <a:r>
              <a:rPr lang="en-US" altLang="en-US" sz="1800"/>
              <a:t>E.g. The </a:t>
            </a:r>
            <a:r>
              <a:rPr lang="en-US" altLang="en-US" sz="1800" i="1"/>
              <a:t>first paragraph in this chapter, My workstation,White queen in a chess game </a:t>
            </a:r>
            <a:endParaRPr lang="en-US" altLang="en-US" sz="1800"/>
          </a:p>
          <a:p>
            <a:pPr eaLnBrk="1" hangingPunct="1"/>
            <a:r>
              <a:rPr lang="en-US" altLang="en-US" sz="2400"/>
              <a:t>Objects can be </a:t>
            </a:r>
            <a:r>
              <a:rPr lang="en-US" altLang="en-US" sz="2400" b="1" i="1" u="sng">
                <a:solidFill>
                  <a:srgbClr val="00B050"/>
                </a:solidFill>
              </a:rPr>
              <a:t>concrete</a:t>
            </a:r>
            <a:r>
              <a:rPr lang="en-US" altLang="en-US" sz="2400"/>
              <a:t>, such as file system , or </a:t>
            </a:r>
            <a:r>
              <a:rPr lang="en-US" altLang="en-US" sz="2400" b="1" i="1" u="sng">
                <a:solidFill>
                  <a:srgbClr val="00B050"/>
                </a:solidFill>
              </a:rPr>
              <a:t>conceptual</a:t>
            </a:r>
            <a:r>
              <a:rPr lang="en-US" altLang="en-US" sz="2400"/>
              <a:t> such as scheduling policy in a multiprocessing operating system.</a:t>
            </a:r>
          </a:p>
          <a:p>
            <a:pPr eaLnBrk="1" hangingPunct="1"/>
            <a:r>
              <a:rPr lang="en-US" altLang="en-US" sz="2400"/>
              <a:t>Each object has it own </a:t>
            </a:r>
            <a:r>
              <a:rPr lang="en-US" altLang="en-US" sz="2400" b="1" i="1" u="sng">
                <a:solidFill>
                  <a:srgbClr val="00B050"/>
                </a:solidFill>
              </a:rPr>
              <a:t>inherent identity.</a:t>
            </a:r>
            <a:r>
              <a:rPr lang="en-US" altLang="en-US" sz="2400"/>
              <a:t> i.e.two objects  are distinct even if all their attributes values (such as name, size) are identical.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6C54839-BC64-4564-96EE-E77A5C016559}"/>
              </a:ext>
            </a:extLst>
          </p:cNvPr>
          <p:cNvSpPr>
            <a:spLocks noGrp="1"/>
          </p:cNvSpPr>
          <p:nvPr>
            <p:ph type="title"/>
          </p:nvPr>
        </p:nvSpPr>
        <p:spPr/>
        <p:txBody>
          <a:bodyPr/>
          <a:lstStyle/>
          <a:p>
            <a:endParaRPr lang="en-US" altLang="en-US"/>
          </a:p>
        </p:txBody>
      </p:sp>
      <p:sp>
        <p:nvSpPr>
          <p:cNvPr id="63491" name="Content Placeholder 2">
            <a:extLst>
              <a:ext uri="{FF2B5EF4-FFF2-40B4-BE49-F238E27FC236}">
                <a16:creationId xmlns:a16="http://schemas.microsoft.com/office/drawing/2014/main" id="{45F15616-3F94-4BFF-BBFC-7DD1346D8BCF}"/>
              </a:ext>
            </a:extLst>
          </p:cNvPr>
          <p:cNvSpPr>
            <a:spLocks noGrp="1"/>
          </p:cNvSpPr>
          <p:nvPr>
            <p:ph idx="1"/>
          </p:nvPr>
        </p:nvSpPr>
        <p:spPr>
          <a:xfrm>
            <a:off x="762000" y="1447800"/>
            <a:ext cx="7696200" cy="4267200"/>
          </a:xfrm>
        </p:spPr>
        <p:txBody>
          <a:bodyPr/>
          <a:lstStyle/>
          <a:p>
            <a:pPr algn="just"/>
            <a:r>
              <a:rPr lang="en-US" altLang="en-US"/>
              <a:t>The different models are </a:t>
            </a:r>
            <a:r>
              <a:rPr lang="en-US" altLang="en-US" i="1" u="sng">
                <a:solidFill>
                  <a:srgbClr val="7030A0"/>
                </a:solidFill>
              </a:rPr>
              <a:t>not completely independent</a:t>
            </a:r>
            <a:r>
              <a:rPr lang="en-US" altLang="en-US"/>
              <a:t> i.e. different models have limited and explicit </a:t>
            </a:r>
            <a:r>
              <a:rPr lang="en-US" altLang="en-US" i="1" u="sng">
                <a:solidFill>
                  <a:srgbClr val="7030A0"/>
                </a:solidFill>
              </a:rPr>
              <a:t>interconnections</a:t>
            </a:r>
            <a:r>
              <a:rPr lang="en-US" altLang="en-US"/>
              <a:t> i.e. each model contains </a:t>
            </a:r>
            <a:r>
              <a:rPr lang="en-US" altLang="en-US" i="1" u="sng">
                <a:solidFill>
                  <a:srgbClr val="7030A0"/>
                </a:solidFill>
              </a:rPr>
              <a:t>references </a:t>
            </a:r>
            <a:r>
              <a:rPr lang="en-US" altLang="en-US"/>
              <a:t>to entities in other models. </a:t>
            </a:r>
          </a:p>
          <a:p>
            <a:pPr algn="just">
              <a:buFont typeface="Wingdings" panose="05000000000000000000" pitchFamily="2" charset="2"/>
              <a:buNone/>
            </a:pPr>
            <a:r>
              <a:rPr lang="en-US" altLang="en-US"/>
              <a:t>   E.g. Class model attaches operations to classes, while the state and interaction models elaborate the operations.</a:t>
            </a:r>
          </a:p>
          <a:p>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F828FE5-54A3-41A2-BB8C-F30ECFCAD209}"/>
              </a:ext>
            </a:extLst>
          </p:cNvPr>
          <p:cNvSpPr>
            <a:spLocks noGrp="1"/>
          </p:cNvSpPr>
          <p:nvPr>
            <p:ph type="title"/>
          </p:nvPr>
        </p:nvSpPr>
        <p:spPr/>
        <p:txBody>
          <a:bodyPr/>
          <a:lstStyle/>
          <a:p>
            <a:endParaRPr lang="en-US" altLang="en-US"/>
          </a:p>
        </p:txBody>
      </p:sp>
      <p:sp>
        <p:nvSpPr>
          <p:cNvPr id="64515" name="Content Placeholder 2">
            <a:extLst>
              <a:ext uri="{FF2B5EF4-FFF2-40B4-BE49-F238E27FC236}">
                <a16:creationId xmlns:a16="http://schemas.microsoft.com/office/drawing/2014/main" id="{42CDA6D9-9EEA-4898-B822-18DD38093AD9}"/>
              </a:ext>
            </a:extLst>
          </p:cNvPr>
          <p:cNvSpPr>
            <a:spLocks noGrp="1"/>
          </p:cNvSpPr>
          <p:nvPr>
            <p:ph idx="1"/>
          </p:nvPr>
        </p:nvSpPr>
        <p:spPr>
          <a:xfrm>
            <a:off x="685800" y="0"/>
            <a:ext cx="7696200" cy="6858000"/>
          </a:xfrm>
        </p:spPr>
        <p:txBody>
          <a:bodyPr/>
          <a:lstStyle/>
          <a:p>
            <a:pPr algn="just"/>
            <a:r>
              <a:rPr lang="en-US" altLang="en-US"/>
              <a:t>Each of the three models </a:t>
            </a:r>
            <a:r>
              <a:rPr lang="en-US" altLang="en-US" b="1" i="1">
                <a:solidFill>
                  <a:srgbClr val="7030A0"/>
                </a:solidFill>
              </a:rPr>
              <a:t>evolves</a:t>
            </a:r>
            <a:r>
              <a:rPr lang="en-US" altLang="en-US"/>
              <a:t> during </a:t>
            </a:r>
            <a:r>
              <a:rPr lang="en-US" altLang="en-US" b="1" i="1">
                <a:solidFill>
                  <a:srgbClr val="7030A0"/>
                </a:solidFill>
              </a:rPr>
              <a:t>development</a:t>
            </a:r>
            <a:r>
              <a:rPr lang="en-US" altLang="en-US"/>
              <a:t>. First analysts construct a model of the application without regard for eventual implementation. Then designers add solution constructs to the model. Implementers code both application and solution constructs. </a:t>
            </a:r>
          </a:p>
          <a:p>
            <a:pPr algn="just"/>
            <a:r>
              <a:rPr lang="en-US" altLang="en-US" b="1">
                <a:solidFill>
                  <a:srgbClr val="FF0000"/>
                </a:solidFill>
              </a:rPr>
              <a:t>The word model has two dimensions </a:t>
            </a:r>
            <a:r>
              <a:rPr lang="en-US" altLang="en-US"/>
              <a:t>-a </a:t>
            </a:r>
            <a:r>
              <a:rPr lang="en-US" altLang="en-US" b="1">
                <a:solidFill>
                  <a:srgbClr val="FF0000"/>
                </a:solidFill>
              </a:rPr>
              <a:t>view</a:t>
            </a:r>
            <a:r>
              <a:rPr lang="en-US" altLang="en-US"/>
              <a:t> of a system (class model, state model, or interaction model) and a </a:t>
            </a:r>
            <a:r>
              <a:rPr lang="en-US" altLang="en-US" b="1">
                <a:solidFill>
                  <a:srgbClr val="FF0000"/>
                </a:solidFill>
              </a:rPr>
              <a:t>stage of development</a:t>
            </a:r>
            <a:r>
              <a:rPr lang="en-US" altLang="en-US"/>
              <a:t> (analysis, design, or implementation). The meaning is generally clear from context.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FBDBEBA-8FD6-4511-AE70-22F6BD2D3BDF}"/>
              </a:ext>
            </a:extLst>
          </p:cNvPr>
          <p:cNvSpPr>
            <a:spLocks noGrp="1"/>
          </p:cNvSpPr>
          <p:nvPr>
            <p:ph type="title"/>
          </p:nvPr>
        </p:nvSpPr>
        <p:spPr/>
        <p:txBody>
          <a:bodyPr/>
          <a:lstStyle/>
          <a:p>
            <a:r>
              <a:rPr lang="en-US" altLang="en-US" b="1" u="sng"/>
              <a:t>Relationship Among the Models:</a:t>
            </a:r>
            <a:endParaRPr lang="en-US" altLang="en-US"/>
          </a:p>
        </p:txBody>
      </p:sp>
      <p:sp>
        <p:nvSpPr>
          <p:cNvPr id="65539" name="Content Placeholder 2">
            <a:extLst>
              <a:ext uri="{FF2B5EF4-FFF2-40B4-BE49-F238E27FC236}">
                <a16:creationId xmlns:a16="http://schemas.microsoft.com/office/drawing/2014/main" id="{93633B0E-63D4-4AAB-9B25-AE81FE490B5B}"/>
              </a:ext>
            </a:extLst>
          </p:cNvPr>
          <p:cNvSpPr>
            <a:spLocks noGrp="1"/>
          </p:cNvSpPr>
          <p:nvPr>
            <p:ph idx="1"/>
          </p:nvPr>
        </p:nvSpPr>
        <p:spPr/>
        <p:txBody>
          <a:bodyPr/>
          <a:lstStyle/>
          <a:p>
            <a:r>
              <a:rPr lang="en-US" altLang="en-US"/>
              <a:t>Each model describes one aspect of the system but contains references to the other models. </a:t>
            </a:r>
          </a:p>
          <a:p>
            <a:pPr algn="just"/>
            <a:r>
              <a:rPr lang="en-US" altLang="en-US"/>
              <a:t>The </a:t>
            </a:r>
            <a:r>
              <a:rPr lang="en-US" altLang="en-US" i="1" u="sng">
                <a:solidFill>
                  <a:srgbClr val="FF0000"/>
                </a:solidFill>
              </a:rPr>
              <a:t>class model</a:t>
            </a:r>
            <a:r>
              <a:rPr lang="en-US" altLang="en-US">
                <a:solidFill>
                  <a:srgbClr val="FF0000"/>
                </a:solidFill>
              </a:rPr>
              <a:t> </a:t>
            </a:r>
            <a:r>
              <a:rPr lang="en-US" altLang="en-US"/>
              <a:t>describes </a:t>
            </a:r>
            <a:r>
              <a:rPr lang="en-US" altLang="en-US" i="1" u="sng">
                <a:solidFill>
                  <a:srgbClr val="FF0000"/>
                </a:solidFill>
              </a:rPr>
              <a:t>data structure</a:t>
            </a:r>
            <a:r>
              <a:rPr lang="en-US" altLang="en-US"/>
              <a:t> on which the state and interaction models operate. The </a:t>
            </a:r>
            <a:r>
              <a:rPr lang="en-US" altLang="en-US" i="1" u="sng">
                <a:solidFill>
                  <a:srgbClr val="FF0000"/>
                </a:solidFill>
              </a:rPr>
              <a:t>operations</a:t>
            </a:r>
            <a:r>
              <a:rPr lang="en-US" altLang="en-US"/>
              <a:t> in the class model correspond to </a:t>
            </a:r>
            <a:r>
              <a:rPr lang="en-US" altLang="en-US" i="1" u="sng">
                <a:solidFill>
                  <a:srgbClr val="FF0000"/>
                </a:solidFill>
              </a:rPr>
              <a:t>events</a:t>
            </a:r>
            <a:r>
              <a:rPr lang="en-US" altLang="en-US"/>
              <a:t> and </a:t>
            </a:r>
            <a:r>
              <a:rPr lang="en-US" altLang="en-US" i="1" u="sng">
                <a:solidFill>
                  <a:srgbClr val="FF0000"/>
                </a:solidFill>
              </a:rPr>
              <a:t>actions</a:t>
            </a:r>
            <a:r>
              <a:rPr lang="en-US" altLang="en-US"/>
              <a:t>. </a:t>
            </a:r>
          </a:p>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B042C8B-3141-42C2-9BA1-D9483FE4CAB1}"/>
              </a:ext>
            </a:extLst>
          </p:cNvPr>
          <p:cNvSpPr>
            <a:spLocks noGrp="1"/>
          </p:cNvSpPr>
          <p:nvPr>
            <p:ph type="title"/>
          </p:nvPr>
        </p:nvSpPr>
        <p:spPr/>
        <p:txBody>
          <a:bodyPr/>
          <a:lstStyle/>
          <a:p>
            <a:endParaRPr lang="en-US" altLang="en-US"/>
          </a:p>
        </p:txBody>
      </p:sp>
      <p:sp>
        <p:nvSpPr>
          <p:cNvPr id="66563" name="Content Placeholder 2">
            <a:extLst>
              <a:ext uri="{FF2B5EF4-FFF2-40B4-BE49-F238E27FC236}">
                <a16:creationId xmlns:a16="http://schemas.microsoft.com/office/drawing/2014/main" id="{29E48010-FA19-471C-B518-EA45E0FE2519}"/>
              </a:ext>
            </a:extLst>
          </p:cNvPr>
          <p:cNvSpPr>
            <a:spLocks noGrp="1"/>
          </p:cNvSpPr>
          <p:nvPr>
            <p:ph idx="1"/>
          </p:nvPr>
        </p:nvSpPr>
        <p:spPr>
          <a:xfrm>
            <a:off x="762000" y="1447800"/>
            <a:ext cx="7696200" cy="4419600"/>
          </a:xfrm>
        </p:spPr>
        <p:txBody>
          <a:bodyPr/>
          <a:lstStyle/>
          <a:p>
            <a:pPr>
              <a:buFont typeface="Wingdings" panose="05000000000000000000" pitchFamily="2" charset="2"/>
              <a:buNone/>
            </a:pPr>
            <a:r>
              <a:rPr lang="en-US" altLang="en-US"/>
              <a:t>o	The </a:t>
            </a:r>
            <a:r>
              <a:rPr lang="en-US" altLang="en-US" b="1">
                <a:solidFill>
                  <a:srgbClr val="FF0000"/>
                </a:solidFill>
              </a:rPr>
              <a:t>state model </a:t>
            </a:r>
            <a:r>
              <a:rPr lang="en-US" altLang="en-US"/>
              <a:t>describes the </a:t>
            </a:r>
            <a:r>
              <a:rPr lang="en-US" altLang="en-US" b="1">
                <a:solidFill>
                  <a:srgbClr val="FF0000"/>
                </a:solidFill>
              </a:rPr>
              <a:t>control structure</a:t>
            </a:r>
            <a:r>
              <a:rPr lang="en-US" altLang="en-US"/>
              <a:t> of objects. It shows decisions that depend on object values and causes actions that change object values and state. </a:t>
            </a:r>
          </a:p>
          <a:p>
            <a:pPr>
              <a:buFont typeface="Wingdings" panose="05000000000000000000" pitchFamily="2" charset="2"/>
              <a:buNone/>
            </a:pPr>
            <a:r>
              <a:rPr lang="en-US" altLang="en-US"/>
              <a:t>o	The </a:t>
            </a:r>
            <a:r>
              <a:rPr lang="en-US" altLang="en-US" b="1">
                <a:solidFill>
                  <a:srgbClr val="FF0000"/>
                </a:solidFill>
              </a:rPr>
              <a:t>interaction model </a:t>
            </a:r>
            <a:r>
              <a:rPr lang="en-US" altLang="en-US"/>
              <a:t>focuses on the </a:t>
            </a:r>
            <a:r>
              <a:rPr lang="en-US" altLang="en-US" b="1">
                <a:solidFill>
                  <a:srgbClr val="FF0000"/>
                </a:solidFill>
              </a:rPr>
              <a:t>exchanges </a:t>
            </a:r>
            <a:r>
              <a:rPr lang="en-US" altLang="en-US"/>
              <a:t>between objects and provides a holistic overview of the operation of a system.</a:t>
            </a:r>
          </a:p>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7209B30-75B6-4F27-A47C-CFF8AE8DEC26}"/>
              </a:ext>
            </a:extLst>
          </p:cNvPr>
          <p:cNvSpPr>
            <a:spLocks noGrp="1"/>
          </p:cNvSpPr>
          <p:nvPr>
            <p:ph type="title"/>
          </p:nvPr>
        </p:nvSpPr>
        <p:spPr/>
        <p:txBody>
          <a:bodyPr/>
          <a:lstStyle/>
          <a:p>
            <a:endParaRPr lang="en-US" altLang="en-US"/>
          </a:p>
        </p:txBody>
      </p:sp>
      <p:sp>
        <p:nvSpPr>
          <p:cNvPr id="67587" name="Content Placeholder 2">
            <a:extLst>
              <a:ext uri="{FF2B5EF4-FFF2-40B4-BE49-F238E27FC236}">
                <a16:creationId xmlns:a16="http://schemas.microsoft.com/office/drawing/2014/main" id="{03121344-C700-425F-9A69-883926CB90E9}"/>
              </a:ext>
            </a:extLst>
          </p:cNvPr>
          <p:cNvSpPr>
            <a:spLocks noGrp="1"/>
          </p:cNvSpPr>
          <p:nvPr>
            <p:ph idx="1"/>
          </p:nvPr>
        </p:nvSpPr>
        <p:spPr>
          <a:xfrm>
            <a:off x="228600" y="0"/>
            <a:ext cx="8915400" cy="6858000"/>
          </a:xfrm>
        </p:spPr>
        <p:txBody>
          <a:bodyPr/>
          <a:lstStyle/>
          <a:p>
            <a:r>
              <a:rPr lang="en-US" altLang="en-US"/>
              <a:t>There are </a:t>
            </a:r>
            <a:r>
              <a:rPr lang="en-US" altLang="en-US" b="1" i="1" u="sng">
                <a:solidFill>
                  <a:srgbClr val="FF0000"/>
                </a:solidFill>
              </a:rPr>
              <a:t>occasional ambiguities</a:t>
            </a:r>
            <a:r>
              <a:rPr lang="en-US" altLang="en-US"/>
              <a:t> about which model should contain a piece of information. This is </a:t>
            </a:r>
            <a:r>
              <a:rPr lang="en-US" altLang="en-US" b="1" i="1" u="sng">
                <a:solidFill>
                  <a:srgbClr val="FF0000"/>
                </a:solidFill>
              </a:rPr>
              <a:t>natural</a:t>
            </a:r>
            <a:r>
              <a:rPr lang="en-US" altLang="en-US"/>
              <a:t>, because any abstraction is only a rough cut at reality; something will inevitably straddle the boundaries. Some properties of a system may be poorly represented by the models. This is also normal, because </a:t>
            </a:r>
            <a:r>
              <a:rPr lang="en-US" altLang="en-US" b="1" i="1" u="sng">
                <a:solidFill>
                  <a:srgbClr val="FF0000"/>
                </a:solidFill>
              </a:rPr>
              <a:t>no abstraction is perfect; the goal is to simplify the system description without loading down the model with so many constructs that it becomes a burden and not a help. </a:t>
            </a:r>
            <a:r>
              <a:rPr lang="en-US" altLang="en-US"/>
              <a:t>For those things that the model does not adequately capture, </a:t>
            </a:r>
            <a:r>
              <a:rPr lang="en-US" altLang="en-US">
                <a:solidFill>
                  <a:srgbClr val="00B050"/>
                </a:solidFill>
              </a:rPr>
              <a:t>natural language </a:t>
            </a:r>
            <a:r>
              <a:rPr lang="en-US" altLang="en-US"/>
              <a:t>or </a:t>
            </a:r>
            <a:r>
              <a:rPr lang="en-US" altLang="en-US">
                <a:solidFill>
                  <a:srgbClr val="00B050"/>
                </a:solidFill>
              </a:rPr>
              <a:t>application-specific notation </a:t>
            </a:r>
            <a:r>
              <a:rPr lang="en-US" altLang="en-US"/>
              <a:t>is still perfectly acceptable.</a:t>
            </a:r>
          </a:p>
          <a:p>
            <a:r>
              <a:rPr lang="en-US" altLang="en-US" b="1"/>
              <a:t> </a:t>
            </a:r>
            <a:endParaRPr lang="en-US" altLang="en-US"/>
          </a:p>
          <a:p>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46768D4C-C87D-4C8C-9E9F-48A6031A276F}"/>
              </a:ext>
            </a:extLst>
          </p:cNvPr>
          <p:cNvSpPr>
            <a:spLocks noGrp="1"/>
          </p:cNvSpPr>
          <p:nvPr>
            <p:ph type="title"/>
          </p:nvPr>
        </p:nvSpPr>
        <p:spPr/>
        <p:txBody>
          <a:bodyPr/>
          <a:lstStyle/>
          <a:p>
            <a:r>
              <a:rPr lang="en-US" altLang="en-US" b="1" u="sng"/>
              <a:t>Evidence for Usefulness of OOD:</a:t>
            </a:r>
            <a:br>
              <a:rPr lang="en-US" altLang="en-US"/>
            </a:br>
            <a:endParaRPr lang="en-US" altLang="en-US"/>
          </a:p>
        </p:txBody>
      </p:sp>
      <p:sp>
        <p:nvSpPr>
          <p:cNvPr id="68611" name="Content Placeholder 2">
            <a:extLst>
              <a:ext uri="{FF2B5EF4-FFF2-40B4-BE49-F238E27FC236}">
                <a16:creationId xmlns:a16="http://schemas.microsoft.com/office/drawing/2014/main" id="{F989D727-EC8D-4FEB-9893-37186578BBFE}"/>
              </a:ext>
            </a:extLst>
          </p:cNvPr>
          <p:cNvSpPr>
            <a:spLocks noGrp="1"/>
          </p:cNvSpPr>
          <p:nvPr>
            <p:ph idx="1"/>
          </p:nvPr>
        </p:nvSpPr>
        <p:spPr/>
        <p:txBody>
          <a:bodyPr/>
          <a:lstStyle/>
          <a:p>
            <a:r>
              <a:rPr lang="en-US" altLang="en-US"/>
              <a:t>OOD work began with internal applications at the General Electric Research and Development Center. OO techniques were used for developing compilers, graphics, user interfaces, databases, an OO language, CAD systems, simulations, meta-models, control systems, and other applications. </a:t>
            </a:r>
          </a:p>
          <a:p>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8775A49A-4629-4C40-BE69-3F2BCC027611}"/>
              </a:ext>
            </a:extLst>
          </p:cNvPr>
          <p:cNvSpPr>
            <a:spLocks noGrp="1"/>
          </p:cNvSpPr>
          <p:nvPr>
            <p:ph type="title"/>
          </p:nvPr>
        </p:nvSpPr>
        <p:spPr/>
        <p:txBody>
          <a:bodyPr/>
          <a:lstStyle/>
          <a:p>
            <a:endParaRPr lang="en-US" altLang="en-US"/>
          </a:p>
        </p:txBody>
      </p:sp>
      <p:sp>
        <p:nvSpPr>
          <p:cNvPr id="69635" name="Content Placeholder 2">
            <a:extLst>
              <a:ext uri="{FF2B5EF4-FFF2-40B4-BE49-F238E27FC236}">
                <a16:creationId xmlns:a16="http://schemas.microsoft.com/office/drawing/2014/main" id="{361AAA38-D580-410E-81EF-2726B473BBDB}"/>
              </a:ext>
            </a:extLst>
          </p:cNvPr>
          <p:cNvSpPr>
            <a:spLocks noGrp="1"/>
          </p:cNvSpPr>
          <p:nvPr>
            <p:ph idx="1"/>
          </p:nvPr>
        </p:nvSpPr>
        <p:spPr/>
        <p:txBody>
          <a:bodyPr/>
          <a:lstStyle/>
          <a:p>
            <a:r>
              <a:rPr lang="en-US" altLang="en-US"/>
              <a:t>OOMs are used to document programs that are ill-structured and difficult to understand. The implementation targets ranged from OO languages to non-OO languages to databases. This approach is successfully taught to others and used it to communicate with application experts.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F0610914-CB03-456A-A03D-8BF86649CEDC}"/>
              </a:ext>
            </a:extLst>
          </p:cNvPr>
          <p:cNvSpPr>
            <a:spLocks noGrp="1"/>
          </p:cNvSpPr>
          <p:nvPr>
            <p:ph type="title"/>
          </p:nvPr>
        </p:nvSpPr>
        <p:spPr/>
        <p:txBody>
          <a:bodyPr/>
          <a:lstStyle/>
          <a:p>
            <a:endParaRPr lang="en-US" altLang="en-US"/>
          </a:p>
        </p:txBody>
      </p:sp>
      <p:sp>
        <p:nvSpPr>
          <p:cNvPr id="70659" name="Content Placeholder 2">
            <a:extLst>
              <a:ext uri="{FF2B5EF4-FFF2-40B4-BE49-F238E27FC236}">
                <a16:creationId xmlns:a16="http://schemas.microsoft.com/office/drawing/2014/main" id="{01A01412-F648-442A-A634-590BBED71E33}"/>
              </a:ext>
            </a:extLst>
          </p:cNvPr>
          <p:cNvSpPr>
            <a:spLocks noGrp="1"/>
          </p:cNvSpPr>
          <p:nvPr>
            <p:ph idx="1"/>
          </p:nvPr>
        </p:nvSpPr>
        <p:spPr/>
        <p:txBody>
          <a:bodyPr/>
          <a:lstStyle/>
          <a:p>
            <a:r>
              <a:rPr lang="en-US" altLang="en-US"/>
              <a:t>OO technology is expanded since the mid 1990s beyond General Electric to companies throughout the world. OO technology can no longer be considered a fad or a speculative approach. It is now part of the computer science and software engineering mainstream.</a:t>
            </a:r>
          </a:p>
          <a:p>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69691E1D-71C7-4467-AAB3-C4683118CA4B}"/>
              </a:ext>
            </a:extLst>
          </p:cNvPr>
          <p:cNvSpPr>
            <a:spLocks noGrp="1"/>
          </p:cNvSpPr>
          <p:nvPr>
            <p:ph type="title"/>
          </p:nvPr>
        </p:nvSpPr>
        <p:spPr/>
        <p:txBody>
          <a:bodyPr/>
          <a:lstStyle/>
          <a:p>
            <a:r>
              <a:rPr lang="en-US" altLang="en-US" b="1" i="1" u="sng">
                <a:solidFill>
                  <a:srgbClr val="00B050"/>
                </a:solidFill>
              </a:rPr>
              <a:t>Important forums/ conferences </a:t>
            </a:r>
            <a:endParaRPr lang="en-US" altLang="en-US" b="1" u="sng">
              <a:solidFill>
                <a:srgbClr val="00B050"/>
              </a:solidFill>
            </a:endParaRPr>
          </a:p>
        </p:txBody>
      </p:sp>
      <p:sp>
        <p:nvSpPr>
          <p:cNvPr id="71683" name="Content Placeholder 2">
            <a:extLst>
              <a:ext uri="{FF2B5EF4-FFF2-40B4-BE49-F238E27FC236}">
                <a16:creationId xmlns:a16="http://schemas.microsoft.com/office/drawing/2014/main" id="{41D27668-E35D-40D1-B0A1-4F15B6328E92}"/>
              </a:ext>
            </a:extLst>
          </p:cNvPr>
          <p:cNvSpPr>
            <a:spLocks noGrp="1"/>
          </p:cNvSpPr>
          <p:nvPr>
            <p:ph idx="1"/>
          </p:nvPr>
        </p:nvSpPr>
        <p:spPr>
          <a:xfrm>
            <a:off x="762000" y="1447800"/>
            <a:ext cx="7696200" cy="4724400"/>
          </a:xfrm>
        </p:spPr>
        <p:txBody>
          <a:bodyPr/>
          <a:lstStyle/>
          <a:p>
            <a:r>
              <a:rPr lang="en-US" altLang="en-US" i="1" u="sng"/>
              <a:t>For disseminating new OO ideas and application results.</a:t>
            </a:r>
          </a:p>
          <a:p>
            <a:r>
              <a:rPr lang="en-US" altLang="en-US"/>
              <a:t>The annual OOPSLA (Object-Oriented Programming Systems, Languages, and Applications)</a:t>
            </a:r>
          </a:p>
          <a:p>
            <a:r>
              <a:rPr lang="en-US" altLang="en-US"/>
              <a:t>ECOOP (European Conference on Object-Oriented Programming)</a:t>
            </a:r>
          </a:p>
          <a:p>
            <a:r>
              <a:rPr lang="en-US" altLang="en-US"/>
              <a:t>TOOLS (Technology of Object-Oriented Languages and Systems) </a:t>
            </a:r>
          </a:p>
          <a:p>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355B1966-BAFC-4ACF-8CDB-EF98EF19AACC}"/>
              </a:ext>
            </a:extLst>
          </p:cNvPr>
          <p:cNvSpPr>
            <a:spLocks noGrp="1"/>
          </p:cNvSpPr>
          <p:nvPr>
            <p:ph type="title"/>
          </p:nvPr>
        </p:nvSpPr>
        <p:spPr/>
        <p:txBody>
          <a:bodyPr/>
          <a:lstStyle/>
          <a:p>
            <a:endParaRPr lang="en-US" altLang="en-US"/>
          </a:p>
        </p:txBody>
      </p:sp>
      <p:sp>
        <p:nvSpPr>
          <p:cNvPr id="72707" name="Content Placeholder 2">
            <a:extLst>
              <a:ext uri="{FF2B5EF4-FFF2-40B4-BE49-F238E27FC236}">
                <a16:creationId xmlns:a16="http://schemas.microsoft.com/office/drawing/2014/main" id="{14B0E816-BAB8-4596-9955-7315DE584E46}"/>
              </a:ext>
            </a:extLst>
          </p:cNvPr>
          <p:cNvSpPr>
            <a:spLocks noGrp="1"/>
          </p:cNvSpPr>
          <p:nvPr>
            <p:ph idx="1"/>
          </p:nvPr>
        </p:nvSpPr>
        <p:spPr/>
        <p:txBody>
          <a:bodyPr/>
          <a:lstStyle/>
          <a:p>
            <a:r>
              <a:rPr lang="en-US" altLang="en-US"/>
              <a:t>The conference proceedings describe many applications that have benefited from an OO approach. Articles on OO systems have also appeared in major publications, such as </a:t>
            </a:r>
            <a:r>
              <a:rPr lang="en-US" altLang="en-US" i="1"/>
              <a:t>IEEE Computer </a:t>
            </a:r>
            <a:r>
              <a:rPr lang="en-US" altLang="en-US"/>
              <a:t>and </a:t>
            </a:r>
            <a:r>
              <a:rPr lang="en-US" altLang="en-US" i="1"/>
              <a:t>Communications of the ACM.</a:t>
            </a: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8FFF5E6-6F83-4D0F-8DF5-8314716685EF}"/>
              </a:ext>
            </a:extLst>
          </p:cNvPr>
          <p:cNvSpPr>
            <a:spLocks noGrp="1"/>
          </p:cNvSpPr>
          <p:nvPr>
            <p:ph type="title"/>
          </p:nvPr>
        </p:nvSpPr>
        <p:spPr/>
        <p:txBody>
          <a:bodyPr/>
          <a:lstStyle/>
          <a:p>
            <a:endParaRPr lang="en-US" altLang="en-US"/>
          </a:p>
        </p:txBody>
      </p:sp>
      <p:sp>
        <p:nvSpPr>
          <p:cNvPr id="10243" name="Content Placeholder 2">
            <a:extLst>
              <a:ext uri="{FF2B5EF4-FFF2-40B4-BE49-F238E27FC236}">
                <a16:creationId xmlns:a16="http://schemas.microsoft.com/office/drawing/2014/main" id="{9CA082E6-E65A-4F85-9FA0-89DF15A968F7}"/>
              </a:ext>
            </a:extLst>
          </p:cNvPr>
          <p:cNvSpPr>
            <a:spLocks noGrp="1"/>
          </p:cNvSpPr>
          <p:nvPr>
            <p:ph idx="1"/>
          </p:nvPr>
        </p:nvSpPr>
        <p:spPr/>
        <p:txBody>
          <a:bodyPr/>
          <a:lstStyle/>
          <a:p>
            <a:r>
              <a:rPr lang="en-US" altLang="en-US" sz="2400"/>
              <a:t>In the real world an object simply exists, </a:t>
            </a:r>
          </a:p>
          <a:p>
            <a:r>
              <a:rPr lang="en-US" altLang="en-US" sz="2400"/>
              <a:t>But in programming language object </a:t>
            </a:r>
          </a:p>
          <a:p>
            <a:pPr lvl="1"/>
            <a:r>
              <a:rPr lang="en-US" altLang="en-US" sz="1900"/>
              <a:t>Each has a </a:t>
            </a:r>
            <a:r>
              <a:rPr lang="en-US" altLang="en-US" sz="1900" b="1" i="1" u="sng">
                <a:solidFill>
                  <a:srgbClr val="00B050"/>
                </a:solidFill>
              </a:rPr>
              <a:t>unique handle</a:t>
            </a:r>
            <a:r>
              <a:rPr lang="en-US" altLang="en-US" sz="1900" b="1"/>
              <a:t> </a:t>
            </a:r>
            <a:r>
              <a:rPr lang="en-US" altLang="en-US" sz="1900"/>
              <a:t>by which it can be referenced. </a:t>
            </a:r>
          </a:p>
          <a:p>
            <a:r>
              <a:rPr lang="en-US" altLang="en-US" sz="2400"/>
              <a:t>Languages implement the handle in various ways,</a:t>
            </a:r>
          </a:p>
          <a:p>
            <a:pPr lvl="1"/>
            <a:r>
              <a:rPr lang="en-US" altLang="en-US" sz="1900"/>
              <a:t>such as an address, array index, or artificial number. </a:t>
            </a:r>
          </a:p>
          <a:p>
            <a:r>
              <a:rPr lang="en-US" altLang="en-US" sz="2400"/>
              <a:t>object references are uniform and independent of</a:t>
            </a:r>
          </a:p>
          <a:p>
            <a:pPr lvl="1"/>
            <a:r>
              <a:rPr lang="en-US" altLang="en-US" sz="1900"/>
              <a:t>the contents of the objects, </a:t>
            </a:r>
          </a:p>
          <a:p>
            <a:pPr lvl="1"/>
            <a:r>
              <a:rPr lang="en-US" altLang="en-US" sz="1900"/>
              <a:t>permitting mixed collections of objects to be created, </a:t>
            </a:r>
          </a:p>
          <a:p>
            <a:pPr lvl="1"/>
            <a:r>
              <a:rPr lang="en-US" altLang="en-US" sz="1900"/>
              <a:t>such as a file system directory that contains both files and subdirectories.</a:t>
            </a:r>
          </a:p>
          <a:p>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13EC77C-FCB2-4776-96C6-2518541844A5}"/>
              </a:ext>
            </a:extLst>
          </p:cNvPr>
          <p:cNvSpPr>
            <a:spLocks noGrp="1"/>
          </p:cNvSpPr>
          <p:nvPr>
            <p:ph type="title"/>
          </p:nvPr>
        </p:nvSpPr>
        <p:spPr/>
        <p:txBody>
          <a:bodyPr/>
          <a:lstStyle/>
          <a:p>
            <a:r>
              <a:rPr lang="en-US" altLang="en-US" b="1" u="sng"/>
              <a:t>OO Modeling History:</a:t>
            </a:r>
            <a:br>
              <a:rPr lang="en-US" altLang="en-US"/>
            </a:br>
            <a:endParaRPr lang="en-US" altLang="en-US"/>
          </a:p>
        </p:txBody>
      </p:sp>
      <p:sp>
        <p:nvSpPr>
          <p:cNvPr id="73731" name="Content Placeholder 2">
            <a:extLst>
              <a:ext uri="{FF2B5EF4-FFF2-40B4-BE49-F238E27FC236}">
                <a16:creationId xmlns:a16="http://schemas.microsoft.com/office/drawing/2014/main" id="{F41B97AE-4B3C-499D-BCF1-9C841B7AEF24}"/>
              </a:ext>
            </a:extLst>
          </p:cNvPr>
          <p:cNvSpPr>
            <a:spLocks noGrp="1"/>
          </p:cNvSpPr>
          <p:nvPr>
            <p:ph idx="1"/>
          </p:nvPr>
        </p:nvSpPr>
        <p:spPr>
          <a:xfrm>
            <a:off x="762000" y="1447800"/>
            <a:ext cx="7696200" cy="4876800"/>
          </a:xfrm>
        </p:spPr>
        <p:txBody>
          <a:bodyPr/>
          <a:lstStyle/>
          <a:p>
            <a:pPr algn="just"/>
            <a:r>
              <a:rPr lang="en-US" altLang="en-US"/>
              <a:t>The work at GE R&amp;D led to the development of the Object Modeling Technique (OMT). OMT was a success, but so were several other approaches. The popularity of OO modeling led to a new problem - a plethora of alternative notations. The notations expressed similar ideas but had different symbols, confusing developers and making communication difficult.</a:t>
            </a:r>
          </a:p>
          <a:p>
            <a:pPr algn="just"/>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256C6398-1380-4931-B9F3-7208E3D0D693}"/>
              </a:ext>
            </a:extLst>
          </p:cNvPr>
          <p:cNvSpPr>
            <a:spLocks noGrp="1"/>
          </p:cNvSpPr>
          <p:nvPr>
            <p:ph type="title"/>
          </p:nvPr>
        </p:nvSpPr>
        <p:spPr/>
        <p:txBody>
          <a:bodyPr/>
          <a:lstStyle/>
          <a:p>
            <a:endParaRPr lang="en-US" altLang="en-US"/>
          </a:p>
        </p:txBody>
      </p:sp>
      <p:sp>
        <p:nvSpPr>
          <p:cNvPr id="74755" name="Content Placeholder 2">
            <a:extLst>
              <a:ext uri="{FF2B5EF4-FFF2-40B4-BE49-F238E27FC236}">
                <a16:creationId xmlns:a16="http://schemas.microsoft.com/office/drawing/2014/main" id="{FE21DB81-A8F9-4F58-8BBB-3AC340B9533B}"/>
              </a:ext>
            </a:extLst>
          </p:cNvPr>
          <p:cNvSpPr>
            <a:spLocks noGrp="1"/>
          </p:cNvSpPr>
          <p:nvPr>
            <p:ph idx="1"/>
          </p:nvPr>
        </p:nvSpPr>
        <p:spPr>
          <a:xfrm>
            <a:off x="762000" y="1447800"/>
            <a:ext cx="7696200" cy="4419600"/>
          </a:xfrm>
        </p:spPr>
        <p:txBody>
          <a:bodyPr/>
          <a:lstStyle/>
          <a:p>
            <a:r>
              <a:rPr lang="en-US" altLang="en-US"/>
              <a:t>As a result, the software community began to focus on consolidating the various notations. In 1994 Jim Rumbaugh joined Rational (now part of IBM) and began working with Grady Booch on unifying the OMT and Booch notations. In 1995, Ivar Jacobson also joined Rational and added Objectory to the unification work.</a:t>
            </a:r>
          </a:p>
          <a:p>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385E4120-C06B-4E40-AA9B-71C34E6B0DE8}"/>
              </a:ext>
            </a:extLst>
          </p:cNvPr>
          <p:cNvSpPr>
            <a:spLocks noGrp="1"/>
          </p:cNvSpPr>
          <p:nvPr>
            <p:ph type="title"/>
          </p:nvPr>
        </p:nvSpPr>
        <p:spPr/>
        <p:txBody>
          <a:bodyPr/>
          <a:lstStyle/>
          <a:p>
            <a:endParaRPr lang="en-US" altLang="en-US"/>
          </a:p>
        </p:txBody>
      </p:sp>
      <p:sp>
        <p:nvSpPr>
          <p:cNvPr id="75779" name="Content Placeholder 2">
            <a:extLst>
              <a:ext uri="{FF2B5EF4-FFF2-40B4-BE49-F238E27FC236}">
                <a16:creationId xmlns:a16="http://schemas.microsoft.com/office/drawing/2014/main" id="{B8DFB4D6-7743-4BE0-8438-D13A37F3CD8F}"/>
              </a:ext>
            </a:extLst>
          </p:cNvPr>
          <p:cNvSpPr>
            <a:spLocks noGrp="1"/>
          </p:cNvSpPr>
          <p:nvPr>
            <p:ph idx="1"/>
          </p:nvPr>
        </p:nvSpPr>
        <p:spPr>
          <a:xfrm>
            <a:off x="0" y="0"/>
            <a:ext cx="9144000" cy="6400800"/>
          </a:xfrm>
        </p:spPr>
        <p:txBody>
          <a:bodyPr/>
          <a:lstStyle/>
          <a:p>
            <a:r>
              <a:rPr lang="en-US" altLang="en-US"/>
              <a:t>In 1996the Object Management Group (OMG) issued a request for proposals for a standard OO modeling notation. Several companies responded, and eventually the competing proposals were coalesced into a final proposal. Rational led the final proposal team, with Booch, Rumbaugh, and Jacobson deeply involved. The OMG unanimously accepted the resulting Unified Modeling Language (UML) as a standard in November 1997. The participating companies transferred UML rights to the OMG, which owns the trademark and specification for UML and controls its future development.</a:t>
            </a:r>
          </a:p>
          <a:p>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0F863C7-0CCC-4B78-8A6C-BD601A06FEC3}"/>
              </a:ext>
            </a:extLst>
          </p:cNvPr>
          <p:cNvSpPr>
            <a:spLocks noGrp="1"/>
          </p:cNvSpPr>
          <p:nvPr>
            <p:ph type="title"/>
          </p:nvPr>
        </p:nvSpPr>
        <p:spPr/>
        <p:txBody>
          <a:bodyPr/>
          <a:lstStyle/>
          <a:p>
            <a:endParaRPr lang="en-US" altLang="en-US"/>
          </a:p>
        </p:txBody>
      </p:sp>
      <p:sp>
        <p:nvSpPr>
          <p:cNvPr id="76803" name="Content Placeholder 2">
            <a:extLst>
              <a:ext uri="{FF2B5EF4-FFF2-40B4-BE49-F238E27FC236}">
                <a16:creationId xmlns:a16="http://schemas.microsoft.com/office/drawing/2014/main" id="{EB3C797E-7C99-4B62-8530-672B6CB7E100}"/>
              </a:ext>
            </a:extLst>
          </p:cNvPr>
          <p:cNvSpPr>
            <a:spLocks noGrp="1"/>
          </p:cNvSpPr>
          <p:nvPr>
            <p:ph idx="1"/>
          </p:nvPr>
        </p:nvSpPr>
        <p:spPr>
          <a:xfrm>
            <a:off x="0" y="0"/>
            <a:ext cx="9144000" cy="6096000"/>
          </a:xfrm>
        </p:spPr>
        <p:txBody>
          <a:bodyPr/>
          <a:lstStyle/>
          <a:p>
            <a:r>
              <a:rPr lang="en-US" altLang="en-US"/>
              <a:t>The UML was highly successful and replaced the other notations in most publications. The UML has ended the OO notation wars and is now clearly the</a:t>
            </a:r>
            <a:r>
              <a:rPr lang="en-US" altLang="en-US" i="1"/>
              <a:t> </a:t>
            </a:r>
            <a:r>
              <a:rPr lang="en-US" altLang="en-US"/>
              <a:t>accepted OO notation. UML is now the standard notation.</a:t>
            </a:r>
          </a:p>
          <a:p>
            <a:r>
              <a:rPr lang="en-US" altLang="en-US"/>
              <a:t>In 2001 OMG members started work on a revision to add features missing from the initial specification and to fix problems that were discovered by experience with UML 1. The result is UML 2.0 approved in 2004. For access to the official specification documents, OMG Web site at </a:t>
            </a:r>
            <a:r>
              <a:rPr lang="en-US" altLang="en-US" u="sng">
                <a:hlinkClick r:id="rId2"/>
              </a:rPr>
              <a:t>www.omg.org</a:t>
            </a:r>
            <a:r>
              <a:rPr lang="en-US" altLang="en-US"/>
              <a:t> can be seen.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CB3B389-2590-439E-9432-5694307BBC6D}"/>
              </a:ext>
            </a:extLst>
          </p:cNvPr>
          <p:cNvSpPr>
            <a:spLocks noGrp="1" noChangeArrowheads="1"/>
          </p:cNvSpPr>
          <p:nvPr>
            <p:ph type="title"/>
          </p:nvPr>
        </p:nvSpPr>
        <p:spPr/>
        <p:txBody>
          <a:bodyPr/>
          <a:lstStyle/>
          <a:p>
            <a:pPr eaLnBrk="1" hangingPunct="1"/>
            <a:r>
              <a:rPr lang="en-US" altLang="en-US"/>
              <a:t>CLASSIFICATION</a:t>
            </a:r>
          </a:p>
        </p:txBody>
      </p:sp>
      <p:sp>
        <p:nvSpPr>
          <p:cNvPr id="11267" name="Rectangle 3">
            <a:extLst>
              <a:ext uri="{FF2B5EF4-FFF2-40B4-BE49-F238E27FC236}">
                <a16:creationId xmlns:a16="http://schemas.microsoft.com/office/drawing/2014/main" id="{A2EB1431-47DC-43DA-8E3E-3B57DACB7228}"/>
              </a:ext>
            </a:extLst>
          </p:cNvPr>
          <p:cNvSpPr>
            <a:spLocks noGrp="1" noChangeArrowheads="1"/>
          </p:cNvSpPr>
          <p:nvPr>
            <p:ph type="body" idx="1"/>
          </p:nvPr>
        </p:nvSpPr>
        <p:spPr/>
        <p:txBody>
          <a:bodyPr/>
          <a:lstStyle/>
          <a:p>
            <a:pPr eaLnBrk="1" hangingPunct="1">
              <a:lnSpc>
                <a:spcPct val="90000"/>
              </a:lnSpc>
            </a:pPr>
            <a:r>
              <a:rPr lang="en-US" altLang="en-US" sz="2800"/>
              <a:t>It means that objects with same data structure(attributes)and  behavior (operations) are grouped into a </a:t>
            </a:r>
            <a:r>
              <a:rPr lang="en-US" altLang="en-US" sz="2800" b="1" u="sng">
                <a:solidFill>
                  <a:srgbClr val="FF0000"/>
                </a:solidFill>
              </a:rPr>
              <a:t>class</a:t>
            </a:r>
            <a:r>
              <a:rPr lang="en-US" altLang="en-US" sz="2800"/>
              <a:t>.</a:t>
            </a:r>
          </a:p>
          <a:p>
            <a:pPr eaLnBrk="1" hangingPunct="1">
              <a:lnSpc>
                <a:spcPct val="90000"/>
              </a:lnSpc>
            </a:pPr>
            <a:r>
              <a:rPr lang="en-US" altLang="en-US" sz="2800" u="sng"/>
              <a:t>Class:</a:t>
            </a:r>
            <a:r>
              <a:rPr lang="en-US" altLang="en-US" sz="2800"/>
              <a:t>  An abstraction that describe properties important to an application  and ignores the rest. Any </a:t>
            </a:r>
            <a:r>
              <a:rPr lang="en-US" altLang="en-US" sz="2800" b="1" i="1" u="sng">
                <a:solidFill>
                  <a:srgbClr val="00B050"/>
                </a:solidFill>
              </a:rPr>
              <a:t>choice </a:t>
            </a:r>
            <a:r>
              <a:rPr lang="en-US" altLang="en-US" sz="2800"/>
              <a:t>of classes is </a:t>
            </a:r>
            <a:r>
              <a:rPr lang="en-US" altLang="en-US" sz="2800" b="1" i="1" u="sng">
                <a:solidFill>
                  <a:srgbClr val="00B050"/>
                </a:solidFill>
              </a:rPr>
              <a:t>arbitrary</a:t>
            </a:r>
            <a:r>
              <a:rPr lang="en-US" altLang="en-US" sz="2800"/>
              <a:t> &amp; it depends on the application.</a:t>
            </a:r>
          </a:p>
          <a:p>
            <a:r>
              <a:rPr lang="en-US" altLang="en-US" sz="2000"/>
              <a:t>E.g. </a:t>
            </a:r>
            <a:r>
              <a:rPr lang="en-US" altLang="en-US" sz="2000" i="1"/>
              <a:t>Paragraph, Monitor, Chess Piece </a:t>
            </a:r>
            <a:endParaRPr lang="en-US" altLang="en-US" sz="2000"/>
          </a:p>
          <a:p>
            <a:pPr eaLnBrk="1" hangingPunct="1">
              <a:lnSpc>
                <a:spcPct val="90000"/>
              </a:lnSpc>
            </a:pPr>
            <a:r>
              <a:rPr lang="en-US" altLang="en-US" sz="2400"/>
              <a:t>Each class describes a possibly </a:t>
            </a:r>
            <a:r>
              <a:rPr lang="en-US" altLang="en-US" sz="2400" b="1" i="1" u="sng">
                <a:solidFill>
                  <a:srgbClr val="00B050"/>
                </a:solidFill>
              </a:rPr>
              <a:t>infinite set </a:t>
            </a:r>
            <a:r>
              <a:rPr lang="en-US" altLang="en-US" sz="2400"/>
              <a:t>of individual objects. Each object is said to be an </a:t>
            </a:r>
            <a:r>
              <a:rPr lang="en-US" altLang="en-US" sz="2400" b="1" i="1" u="sng">
                <a:solidFill>
                  <a:srgbClr val="00B050"/>
                </a:solidFill>
              </a:rPr>
              <a:t>instance</a:t>
            </a:r>
            <a:r>
              <a:rPr lang="en-US" altLang="en-US" sz="2400"/>
              <a:t> of it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73D9913-7876-4F27-A248-DF0566B19AAF}"/>
              </a:ext>
            </a:extLst>
          </p:cNvPr>
          <p:cNvSpPr>
            <a:spLocks noGrp="1" noChangeArrowheads="1"/>
          </p:cNvSpPr>
          <p:nvPr>
            <p:ph type="title"/>
          </p:nvPr>
        </p:nvSpPr>
        <p:spPr/>
        <p:txBody>
          <a:bodyPr/>
          <a:lstStyle/>
          <a:p>
            <a:pPr eaLnBrk="1" hangingPunct="1"/>
            <a:endParaRPr lang="en-US" altLang="en-US"/>
          </a:p>
        </p:txBody>
      </p:sp>
      <p:sp>
        <p:nvSpPr>
          <p:cNvPr id="12291" name="Rectangle 3">
            <a:extLst>
              <a:ext uri="{FF2B5EF4-FFF2-40B4-BE49-F238E27FC236}">
                <a16:creationId xmlns:a16="http://schemas.microsoft.com/office/drawing/2014/main" id="{FB42010E-897B-4537-9A5C-D782AFC98F99}"/>
              </a:ext>
            </a:extLst>
          </p:cNvPr>
          <p:cNvSpPr>
            <a:spLocks noGrp="1" noChangeArrowheads="1"/>
          </p:cNvSpPr>
          <p:nvPr>
            <p:ph type="body" idx="1"/>
          </p:nvPr>
        </p:nvSpPr>
        <p:spPr/>
        <p:txBody>
          <a:bodyPr/>
          <a:lstStyle/>
          <a:p>
            <a:pPr eaLnBrk="1" hangingPunct="1"/>
            <a:r>
              <a:rPr lang="en-US" altLang="en-US"/>
              <a:t>An object has its own value for each attribute but </a:t>
            </a:r>
            <a:r>
              <a:rPr lang="en-US" altLang="en-US" b="1" i="1" u="sng">
                <a:solidFill>
                  <a:srgbClr val="00B050"/>
                </a:solidFill>
              </a:rPr>
              <a:t>shares</a:t>
            </a:r>
            <a:r>
              <a:rPr lang="en-US" altLang="en-US"/>
              <a:t> the attributes names and operations with  </a:t>
            </a:r>
            <a:r>
              <a:rPr lang="en-US" altLang="en-US" b="1" i="1" u="sng">
                <a:solidFill>
                  <a:srgbClr val="00B050"/>
                </a:solidFill>
              </a:rPr>
              <a:t>other instances </a:t>
            </a:r>
            <a:r>
              <a:rPr lang="en-US" altLang="en-US"/>
              <a:t>of class.</a:t>
            </a:r>
          </a:p>
          <a:p>
            <a:pPr eaLnBrk="1" hangingPunct="1"/>
            <a:r>
              <a:rPr lang="en-US" altLang="en-US"/>
              <a:t>An object contains an </a:t>
            </a:r>
            <a:r>
              <a:rPr lang="en-US" altLang="en-US" b="1" i="1" u="sng">
                <a:solidFill>
                  <a:srgbClr val="00B050"/>
                </a:solidFill>
              </a:rPr>
              <a:t>implicit reference </a:t>
            </a:r>
            <a:r>
              <a:rPr lang="en-US" altLang="en-US"/>
              <a:t>to its own class; it "knows what kind of thing it is.“</a:t>
            </a:r>
          </a:p>
          <a:p>
            <a:pPr eaLnBrk="1" hangingPunct="1"/>
            <a:endParaRPr lang="en-US" altLang="en-US"/>
          </a:p>
          <a:p>
            <a:pPr eaLnBrk="1" hangingPunct="1"/>
            <a:endParaRPr lang="en-US" altLang="en-US"/>
          </a:p>
        </p:txBody>
      </p:sp>
    </p:spTree>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Palatino Linotyp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1778</TotalTime>
  <Words>3621</Words>
  <Application>Microsoft Office PowerPoint</Application>
  <PresentationFormat>On-screen Show (4:3)</PresentationFormat>
  <Paragraphs>233</Paragraphs>
  <Slides>73</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5" baseType="lpstr">
      <vt:lpstr>Arial</vt:lpstr>
      <vt:lpstr>Palatino Linotype</vt:lpstr>
      <vt:lpstr>Wingdings</vt:lpstr>
      <vt:lpstr>Times New Roman</vt:lpstr>
      <vt:lpstr>Calibri</vt:lpstr>
      <vt:lpstr>Bodoni MT</vt:lpstr>
      <vt:lpstr>Arial Narrow</vt:lpstr>
      <vt:lpstr>ZapfHumnst BT</vt:lpstr>
      <vt:lpstr>Arial Unicode MS</vt:lpstr>
      <vt:lpstr>Arial Black</vt:lpstr>
      <vt:lpstr>Studio</vt:lpstr>
      <vt:lpstr>Microsoft Clip Gallery</vt:lpstr>
      <vt:lpstr>INTRODUCTION ,MODELING CONCEPTS,CLASS MODELING</vt:lpstr>
      <vt:lpstr>PowerPoint Presentation</vt:lpstr>
      <vt:lpstr>PowerPoint Presentation</vt:lpstr>
      <vt:lpstr>What is object orientation? </vt:lpstr>
      <vt:lpstr>They are four aspects of OO</vt:lpstr>
      <vt:lpstr>Identity</vt:lpstr>
      <vt:lpstr>PowerPoint Presentation</vt:lpstr>
      <vt:lpstr>CLASSIFICATION</vt:lpstr>
      <vt:lpstr>PowerPoint Presentation</vt:lpstr>
      <vt:lpstr>INHERITANCE </vt:lpstr>
      <vt:lpstr>PowerPoint Presentation</vt:lpstr>
      <vt:lpstr>PowerPoint Presentation</vt:lpstr>
      <vt:lpstr>PowerPoint Presentation</vt:lpstr>
      <vt:lpstr>POLYMORPHISM</vt:lpstr>
      <vt:lpstr>PowerPoint Presentation</vt:lpstr>
      <vt:lpstr>PowerPoint Presentation</vt:lpstr>
      <vt:lpstr>What is OO Development [OOD] ?</vt:lpstr>
      <vt:lpstr>OOD Models Concepts, Not Implementation:</vt:lpstr>
      <vt:lpstr>PowerPoint Presentation</vt:lpstr>
      <vt:lpstr>PowerPoint Presentation</vt:lpstr>
      <vt:lpstr>PowerPoint Presentation</vt:lpstr>
      <vt:lpstr>Stages of OOMe: </vt:lpstr>
      <vt:lpstr>System conception</vt:lpstr>
      <vt:lpstr>Analysis</vt:lpstr>
      <vt:lpstr>PowerPoint Presentation</vt:lpstr>
      <vt:lpstr>System design</vt:lpstr>
      <vt:lpstr>Class design</vt:lpstr>
      <vt:lpstr>PowerPoint Presentation</vt:lpstr>
      <vt:lpstr>Implementation</vt:lpstr>
      <vt:lpstr>PowerPoint Presentation</vt:lpstr>
      <vt:lpstr>Other characteristics of OOMe:  </vt:lpstr>
      <vt:lpstr>PowerPoint Presentation</vt:lpstr>
      <vt:lpstr>PowerPoint Presentation</vt:lpstr>
      <vt:lpstr>OO Themes</vt:lpstr>
      <vt:lpstr>Abstraction: </vt:lpstr>
      <vt:lpstr>What is Abstraction?</vt:lpstr>
      <vt:lpstr>Encapsulation: (information hiding): </vt:lpstr>
      <vt:lpstr>What is Encapsulation?</vt:lpstr>
      <vt:lpstr>Combining data and behavior</vt:lpstr>
      <vt:lpstr>PowerPoint Presentation</vt:lpstr>
      <vt:lpstr>Sharing</vt:lpstr>
      <vt:lpstr>PowerPoint Presentation</vt:lpstr>
      <vt:lpstr>CHAPTER 2</vt:lpstr>
      <vt:lpstr>Modeling:</vt:lpstr>
      <vt:lpstr>PowerPoint Presentation</vt:lpstr>
      <vt:lpstr>PowerPoint Presentation</vt:lpstr>
      <vt:lpstr>Models serve several purposes: </vt:lpstr>
      <vt:lpstr>Three Models: </vt:lpstr>
      <vt:lpstr>Three Models: </vt:lpstr>
      <vt:lpstr>Class model:  </vt:lpstr>
      <vt:lpstr>PowerPoint Presentation</vt:lpstr>
      <vt:lpstr>PowerPoint Presentation</vt:lpstr>
      <vt:lpstr>State model:  </vt:lpstr>
      <vt:lpstr>PowerPoint Presentation</vt:lpstr>
      <vt:lpstr>PowerPoint Presentation</vt:lpstr>
      <vt:lpstr>PowerPoint Presentation</vt:lpstr>
      <vt:lpstr>Interaction model:  </vt:lpstr>
      <vt:lpstr>PowerPoint Presentation</vt:lpstr>
      <vt:lpstr>PowerPoint Presentation</vt:lpstr>
      <vt:lpstr>PowerPoint Presentation</vt:lpstr>
      <vt:lpstr>PowerPoint Presentation</vt:lpstr>
      <vt:lpstr>Relationship Among the Models:</vt:lpstr>
      <vt:lpstr>PowerPoint Presentation</vt:lpstr>
      <vt:lpstr>PowerPoint Presentation</vt:lpstr>
      <vt:lpstr>Evidence for Usefulness of OOD: </vt:lpstr>
      <vt:lpstr>PowerPoint Presentation</vt:lpstr>
      <vt:lpstr>PowerPoint Presentation</vt:lpstr>
      <vt:lpstr>Important forums/ conferences </vt:lpstr>
      <vt:lpstr>PowerPoint Presentation</vt:lpstr>
      <vt:lpstr>OO Modeling History: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,MODELING CONCEPTS,CLASS MODELING</dc:title>
  <dc:creator>KANTHI KIRAN</dc:creator>
  <cp:lastModifiedBy>Horcrux</cp:lastModifiedBy>
  <cp:revision>197</cp:revision>
  <dcterms:created xsi:type="dcterms:W3CDTF">2009-08-02T05:24:14Z</dcterms:created>
  <dcterms:modified xsi:type="dcterms:W3CDTF">2018-11-21T18:47:19Z</dcterms:modified>
</cp:coreProperties>
</file>