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BDBB0BE-A7BD-4CDD-9956-ACF788E943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9D8A66-C7C1-48AB-82D7-B6B4E8A2E9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52C34C6-3E0D-4B3F-8F00-41EC793116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1DAB8A0-5ED9-4858-A09D-2752AA54D6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EE2014C-22C3-4CB3-9A09-37DE07C323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3696799-2CFD-4AB7-9638-265D949B9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220CA-37DA-4803-89DA-CC2F4FB2DB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4AE72DA-3547-4253-B2D8-65406207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FB8D7E5-6F05-46AA-82DE-ADE6F6B14B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D3AA73B-BC4B-4ABB-9412-F22A39E57D4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6BD038-1411-4CCE-A566-F05D6C2AA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8FD5AB0-3FAE-4EA9-9106-A42259018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FA86289-0F53-47EC-B435-9DA21B8E3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A85CBB5-668F-4928-B769-C63F6223A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CE161F-2B74-4A32-BF18-117F9FAD7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3AD302-DB05-49E5-9631-2DEE3BAC6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50A403-3736-42D1-8464-9CED467950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E86C8-AABA-4B87-A386-9CD7D3D8F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1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19240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6197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862574-5B2A-45D8-93B5-8223EE00B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E14EB-E5A3-4EB7-B93C-98CA5ED9FD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3F3AC2-0A2F-4EFA-AE9C-1FE1699A3C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467B4-A2AE-4555-A1C0-E4BDAC729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9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9EDC27-6D4C-4E53-8E47-8209B8E94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87D198-F3E4-479B-AF77-C49A9334C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BECEFE-AC3B-4FCF-97D5-0B035E8B4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0F2EF-143A-4497-87BD-C39C56530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4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967227-5813-41F1-B883-CFA203FD8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200E46-336F-4CFE-AAFB-160A3910F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CB5A09-D6B5-492D-B982-2261FE607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CFB-62D6-41F0-8FA4-681A87C06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5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1C6AC-9174-4049-9DBE-18285FA29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81EE2-8D2E-4572-BE5E-E213082DFF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C6BF3-33AE-42F0-9F80-A199B49CC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C4717-30E7-4478-B460-E2D811979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3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E59152-AF75-43CF-92B5-F39D624A3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6C4CA1-35C8-426E-BD3D-5A4231897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8F52D1-6104-4829-8668-F2E668B64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659E0-04F9-4B03-8441-60132640F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F0A49E-F6BD-4715-ABCC-75B6787CD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2CB7BC-129E-463D-90BC-73F6A1B5F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393EE-E2BE-4034-AB29-4E8C20B42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19AD0-8190-40A0-92E3-3B7DB9375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5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5E503-F8CF-4A56-8F0C-A977CFA09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AD945B-9465-4F37-9757-09DEDA77D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E2049A-FC9D-44EB-902E-D064B76A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8D0AA-D7AA-4482-95FD-CA77715DC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7F693-6C8F-41BB-B2D7-982E66EDD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6F1FB-EEC3-4812-BE84-274C294A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92AFA-3D81-4E1C-87A7-FBC8E8963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0674E-DCA4-4132-B564-66AF7A435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B5083-24E6-4548-8B50-046C1D9DB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99475-3044-40C9-AE68-B0EAC6572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428C3-6E84-4CDC-A638-6E6FB9D77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52F03-7B6B-4FE3-8566-A945FED46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60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A316C6-625A-4C6D-BA56-E7D3DE3A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56EB42-16D4-4449-8746-DD2F06D2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4478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B26A5545-EA65-44BB-A6E4-79AE4B1417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B8012AAF-1A71-4523-8EE9-B29D445B81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8D5FF3B2-234F-4A18-A6E5-BF18DFF7F9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57BFD1EE-0016-47B4-820F-66A952F53F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1518980-7213-45F1-94FD-DA96ECE6CC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ADVANCED CLASS MODELING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55C1D7-E4D7-42AB-85C4-F80CEA9D8F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2AEB1FD-FF32-437A-93B8-BD80539D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A10FCB6-164A-4DEE-BA0C-90A69AF9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6962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A person has one name, one or more addresses, zero or more phone numbers, and one birth-date</a:t>
            </a:r>
            <a:r>
              <a:rPr lang="en-US" altLang="en-US"/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A81C8790-A8B3-42B4-B07E-59452078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4000" contras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54864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D33CC92-AEE3-43C9-B06D-4B7FA224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/>
              <a:t>Scope: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E6AAD4-C7A1-42B3-8902-D9BD8F60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7696200" cy="4648200"/>
          </a:xfrm>
        </p:spPr>
        <p:txBody>
          <a:bodyPr/>
          <a:lstStyle/>
          <a:p>
            <a:pPr algn="just"/>
            <a:r>
              <a:rPr lang="en-US" altLang="en-US"/>
              <a:t>The </a:t>
            </a:r>
            <a:r>
              <a:rPr lang="en-US" altLang="en-US" i="1"/>
              <a:t>scope </a:t>
            </a:r>
            <a:r>
              <a:rPr lang="en-US" altLang="en-US"/>
              <a:t>indicates if a </a:t>
            </a:r>
            <a:r>
              <a:rPr lang="en-US" altLang="en-US" i="1" u="sng">
                <a:solidFill>
                  <a:srgbClr val="FF33CC"/>
                </a:solidFill>
              </a:rPr>
              <a:t>feature</a:t>
            </a:r>
            <a:r>
              <a:rPr lang="en-US" altLang="en-US"/>
              <a:t> applies to an </a:t>
            </a:r>
            <a:r>
              <a:rPr lang="en-US" altLang="en-US" i="1" u="sng">
                <a:solidFill>
                  <a:srgbClr val="C00000"/>
                </a:solidFill>
              </a:rPr>
              <a:t>object</a:t>
            </a:r>
            <a:r>
              <a:rPr lang="en-US" altLang="en-US" i="1" u="sng"/>
              <a:t> </a:t>
            </a:r>
            <a:r>
              <a:rPr lang="en-US" altLang="en-US"/>
              <a:t>or a </a:t>
            </a:r>
            <a:r>
              <a:rPr lang="en-US" altLang="en-US" i="1" u="sng">
                <a:solidFill>
                  <a:srgbClr val="C00000"/>
                </a:solidFill>
              </a:rPr>
              <a:t>class</a:t>
            </a:r>
            <a:r>
              <a:rPr lang="en-US" altLang="en-US"/>
              <a:t>. </a:t>
            </a:r>
          </a:p>
          <a:p>
            <a:pPr algn="just"/>
            <a:r>
              <a:rPr lang="en-US" altLang="en-US"/>
              <a:t>An </a:t>
            </a:r>
            <a:r>
              <a:rPr lang="en-US" altLang="en-US" u="sng">
                <a:solidFill>
                  <a:srgbClr val="C00000"/>
                </a:solidFill>
              </a:rPr>
              <a:t>underline</a:t>
            </a:r>
            <a:r>
              <a:rPr lang="en-US" altLang="en-US"/>
              <a:t> distinguishes features with class scope (</a:t>
            </a:r>
            <a:r>
              <a:rPr lang="en-US" altLang="en-US" i="1">
                <a:solidFill>
                  <a:srgbClr val="FF33CC"/>
                </a:solidFill>
              </a:rPr>
              <a:t>static</a:t>
            </a:r>
            <a:r>
              <a:rPr lang="en-US" altLang="en-US"/>
              <a:t>) from those with object scope. </a:t>
            </a:r>
          </a:p>
          <a:p>
            <a:pPr algn="just"/>
            <a:r>
              <a:rPr lang="en-US" altLang="en-US" i="1" u="sng">
                <a:solidFill>
                  <a:srgbClr val="FF33CC"/>
                </a:solidFill>
              </a:rPr>
              <a:t>Convention</a:t>
            </a:r>
            <a:r>
              <a:rPr lang="en-US" altLang="en-US"/>
              <a:t> is to list attributes and operations with class scope </a:t>
            </a:r>
            <a:r>
              <a:rPr lang="en-US" altLang="en-US" b="1" u="sng"/>
              <a:t>at the top of the attribute and operation boxes, </a:t>
            </a:r>
            <a:r>
              <a:rPr lang="en-US" altLang="en-US"/>
              <a:t>respectively.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F18CF50-7495-4D24-A145-F42D9B1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>
                <a:solidFill>
                  <a:srgbClr val="00B050"/>
                </a:solidFill>
              </a:rPr>
              <a:t>Attributes with class scope:</a:t>
            </a: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D795FC2-CC0C-4C6A-ABAE-E9873425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572000"/>
          </a:xfrm>
        </p:spPr>
        <p:txBody>
          <a:bodyPr/>
          <a:lstStyle/>
          <a:p>
            <a:pPr algn="just"/>
            <a:r>
              <a:rPr lang="en-US" altLang="en-US"/>
              <a:t>It is acceptable to use an attribute with class scope to hold the </a:t>
            </a:r>
            <a:r>
              <a:rPr lang="en-US" altLang="en-US" i="1">
                <a:solidFill>
                  <a:srgbClr val="FF33CC"/>
                </a:solidFill>
              </a:rPr>
              <a:t>extent </a:t>
            </a:r>
            <a:r>
              <a:rPr lang="en-US" altLang="en-US">
                <a:solidFill>
                  <a:srgbClr val="FF33CC"/>
                </a:solidFill>
              </a:rPr>
              <a:t>of a class </a:t>
            </a:r>
            <a:r>
              <a:rPr lang="en-US" altLang="en-US"/>
              <a:t>(</a:t>
            </a:r>
            <a:r>
              <a:rPr lang="en-US" altLang="en-US">
                <a:solidFill>
                  <a:srgbClr val="FF33CC"/>
                </a:solidFill>
              </a:rPr>
              <a:t>the set of objects for a class</a:t>
            </a:r>
            <a:r>
              <a:rPr lang="en-US" altLang="en-US"/>
              <a:t>)-this is common with </a:t>
            </a:r>
            <a:r>
              <a:rPr lang="en-US" altLang="en-US">
                <a:solidFill>
                  <a:srgbClr val="FF33CC"/>
                </a:solidFill>
              </a:rPr>
              <a:t>OO databases</a:t>
            </a:r>
            <a:r>
              <a:rPr lang="en-US" altLang="en-US"/>
              <a:t>. </a:t>
            </a:r>
          </a:p>
          <a:p>
            <a:pPr algn="just"/>
            <a:r>
              <a:rPr lang="en-US" altLang="en-US"/>
              <a:t>Otherwise, </a:t>
            </a:r>
            <a:r>
              <a:rPr lang="en-US" altLang="en-US" b="1" i="1" u="sng">
                <a:solidFill>
                  <a:srgbClr val="00B050"/>
                </a:solidFill>
              </a:rPr>
              <a:t>attributes with class scope </a:t>
            </a:r>
            <a:r>
              <a:rPr lang="en-US" altLang="en-US" i="1" u="sng">
                <a:solidFill>
                  <a:srgbClr val="FF0000"/>
                </a:solidFill>
              </a:rPr>
              <a:t>must be avoided </a:t>
            </a:r>
            <a:r>
              <a:rPr lang="en-US" altLang="en-US"/>
              <a:t>because they can lead to an inferior model. It is better to model groups explicitly and assign attributes to them.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70CD88-5AE4-4506-9A62-FFB580B8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609600"/>
          </a:xfrm>
        </p:spPr>
        <p:txBody>
          <a:bodyPr/>
          <a:lstStyle/>
          <a:p>
            <a:r>
              <a:rPr lang="en-US" altLang="en-US" sz="2000"/>
              <a:t>Example</a:t>
            </a:r>
            <a:r>
              <a:rPr lang="en-US" altLang="en-US"/>
              <a:t>: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CBC4331-C4C3-4555-B842-1C707162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3400"/>
            <a:ext cx="7696200" cy="6019800"/>
          </a:xfrm>
        </p:spPr>
        <p:txBody>
          <a:bodyPr/>
          <a:lstStyle/>
          <a:p>
            <a:pPr algn="just"/>
            <a:r>
              <a:rPr lang="en-US" altLang="en-US" sz="1800"/>
              <a:t>Figure shows a simple model of phone mail. </a:t>
            </a:r>
          </a:p>
          <a:p>
            <a:pPr algn="just"/>
            <a:r>
              <a:rPr lang="en-US" altLang="en-US" sz="1800"/>
              <a:t>Each message has an owner mailbox, date recorded; time recorded, priority, message contents, and a flag indicating if it has been received. A message may have a mailbox as the source or it may be from an external call. Each mailbox has a phone number, password, and recorded greeting. For the </a:t>
            </a:r>
            <a:r>
              <a:rPr lang="en-US" altLang="en-US" sz="1800" i="1"/>
              <a:t>PhoneMessage </a:t>
            </a:r>
            <a:r>
              <a:rPr lang="en-US" altLang="en-US" sz="1800"/>
              <a:t>class, one can store the maximum duration for a message and the maximum days a message will be retained. For the </a:t>
            </a:r>
            <a:r>
              <a:rPr lang="en-US" altLang="en-US" sz="1800" i="1"/>
              <a:t>PhoneMailbox </a:t>
            </a:r>
            <a:r>
              <a:rPr lang="en-US" altLang="en-US" sz="1800"/>
              <a:t>class, one can store the maximum number of messages that can be stored.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1800"/>
          </a:p>
          <a:p>
            <a:pPr algn="just">
              <a:buFont typeface="Wingdings" panose="05000000000000000000" pitchFamily="2" charset="2"/>
              <a:buNone/>
            </a:pPr>
            <a:endParaRPr lang="en-US" altLang="en-US" sz="1800"/>
          </a:p>
          <a:p>
            <a:pPr algn="just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pic>
        <p:nvPicPr>
          <p:cNvPr id="15364" name="Picture 12">
            <a:extLst>
              <a:ext uri="{FF2B5EF4-FFF2-40B4-BE49-F238E27FC236}">
                <a16:creationId xmlns:a16="http://schemas.microsoft.com/office/drawing/2014/main" id="{1D2605FA-6ED8-4878-8E1B-952CC2DA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924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5FE90FF-4675-4CA1-844E-CC4C1E8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7B050B3-DCC7-461A-B7CE-9678333F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0"/>
            <a:ext cx="7696200" cy="5486400"/>
          </a:xfrm>
        </p:spPr>
        <p:txBody>
          <a:bodyPr/>
          <a:lstStyle/>
          <a:p>
            <a:pPr algn="just"/>
            <a:r>
              <a:rPr lang="en-US" altLang="en-US" sz="2400"/>
              <a:t>The model shown is inferior, however, because the maximum duration, maximum days retained, and maximum message count have a single value for the entire phone mail system.</a:t>
            </a:r>
          </a:p>
          <a:p>
            <a:pPr algn="just"/>
            <a:r>
              <a:rPr lang="en-US" altLang="en-US" sz="2400"/>
              <a:t>In the following figure, these limits can </a:t>
            </a:r>
            <a:r>
              <a:rPr lang="en-US" altLang="en-US" sz="2400">
                <a:solidFill>
                  <a:srgbClr val="FF0000"/>
                </a:solidFill>
              </a:rPr>
              <a:t>vary for different kinds of users</a:t>
            </a:r>
            <a:r>
              <a:rPr lang="en-US" altLang="en-US" sz="2400"/>
              <a:t>, yielding a more </a:t>
            </a:r>
            <a:r>
              <a:rPr lang="en-US" altLang="en-US" sz="2400">
                <a:solidFill>
                  <a:srgbClr val="FF0000"/>
                </a:solidFill>
              </a:rPr>
              <a:t>flexible and extensible</a:t>
            </a:r>
            <a:r>
              <a:rPr lang="en-US" altLang="en-US" sz="2400"/>
              <a:t> phone mail system.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/>
            <a:endParaRPr lang="en-US" altLang="en-US" sz="2400"/>
          </a:p>
          <a:p>
            <a:endParaRPr lang="en-US" altLang="en-US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965541AC-FF25-4CD4-A232-2CFDA32F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8925"/>
            <a:ext cx="8077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1985AC-FA50-4B2A-82A0-35C9BD13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>
                <a:solidFill>
                  <a:srgbClr val="00B050"/>
                </a:solidFill>
              </a:rPr>
              <a:t>Operations with class scope: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0E57043-EEA8-424D-AA79-D14560E7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5638800"/>
          </a:xfrm>
        </p:spPr>
        <p:txBody>
          <a:bodyPr/>
          <a:lstStyle/>
          <a:p>
            <a:pPr algn="just"/>
            <a:r>
              <a:rPr lang="en-US" altLang="en-US" i="1" u="sng"/>
              <a:t>In contrast to attributes,</a:t>
            </a:r>
            <a:r>
              <a:rPr lang="en-US" altLang="en-US"/>
              <a:t> it is </a:t>
            </a:r>
            <a:r>
              <a:rPr lang="en-US" altLang="en-US">
                <a:solidFill>
                  <a:srgbClr val="FF33CC"/>
                </a:solidFill>
              </a:rPr>
              <a:t>acceptable</a:t>
            </a:r>
            <a:r>
              <a:rPr lang="en-US" altLang="en-US"/>
              <a:t> to define </a:t>
            </a:r>
            <a:r>
              <a:rPr lang="en-US" altLang="en-US">
                <a:solidFill>
                  <a:srgbClr val="FF0000"/>
                </a:solidFill>
              </a:rPr>
              <a:t>operations of </a:t>
            </a:r>
            <a:r>
              <a:rPr lang="en-US" altLang="en-US" i="1" u="sng">
                <a:solidFill>
                  <a:srgbClr val="FF0000"/>
                </a:solidFill>
              </a:rPr>
              <a:t>class </a:t>
            </a:r>
            <a:r>
              <a:rPr lang="en-US" altLang="en-US">
                <a:solidFill>
                  <a:srgbClr val="FF0000"/>
                </a:solidFill>
              </a:rPr>
              <a:t>scope. </a:t>
            </a:r>
          </a:p>
          <a:p>
            <a:pPr algn="just"/>
            <a:r>
              <a:rPr lang="en-US" altLang="en-US"/>
              <a:t>The most common use of class-scoped operations is to </a:t>
            </a:r>
            <a:r>
              <a:rPr lang="en-US" altLang="en-US">
                <a:solidFill>
                  <a:srgbClr val="FF33CC"/>
                </a:solidFill>
              </a:rPr>
              <a:t>create new instances of a class</a:t>
            </a:r>
            <a:r>
              <a:rPr lang="en-US" altLang="en-US"/>
              <a:t>. </a:t>
            </a:r>
          </a:p>
          <a:p>
            <a:pPr algn="just"/>
            <a:r>
              <a:rPr lang="en-US" altLang="en-US"/>
              <a:t>Sometimes it is convenient to define class-scoped operations to provide </a:t>
            </a:r>
            <a:r>
              <a:rPr lang="en-US" altLang="en-US">
                <a:solidFill>
                  <a:srgbClr val="FF33CC"/>
                </a:solidFill>
              </a:rPr>
              <a:t>summary data</a:t>
            </a:r>
            <a:r>
              <a:rPr lang="en-US" altLang="en-US"/>
              <a:t>. </a:t>
            </a:r>
          </a:p>
          <a:p>
            <a:pPr algn="just"/>
            <a:r>
              <a:rPr lang="en-US" altLang="en-US"/>
              <a:t>The use of class-scoped operations for </a:t>
            </a:r>
            <a:r>
              <a:rPr lang="en-US" altLang="en-US">
                <a:solidFill>
                  <a:srgbClr val="FF33CC"/>
                </a:solidFill>
              </a:rPr>
              <a:t>distributed applications </a:t>
            </a:r>
            <a:r>
              <a:rPr lang="en-US" altLang="en-US"/>
              <a:t>must be carefully dealt with.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D43055-5BD1-411A-9698-32807A7D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/>
              <a:t>Visibility: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1F71F3B-BE2D-4F09-A504-2DA09C82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09600"/>
            <a:ext cx="7696200" cy="6248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Refers to the </a:t>
            </a:r>
            <a:r>
              <a:rPr lang="en-US" altLang="en-US" sz="2800">
                <a:solidFill>
                  <a:srgbClr val="FF33CC"/>
                </a:solidFill>
              </a:rPr>
              <a:t>ability of a method to reference a feature from another class and has the possible values of </a:t>
            </a:r>
            <a:r>
              <a:rPr lang="en-US" altLang="en-US" sz="2800" i="1" u="sng">
                <a:solidFill>
                  <a:srgbClr val="0000FF"/>
                </a:solidFill>
              </a:rPr>
              <a:t>public, protected, private</a:t>
            </a:r>
            <a:r>
              <a:rPr lang="en-US" altLang="en-US" sz="2800" i="1">
                <a:solidFill>
                  <a:srgbClr val="0000FF"/>
                </a:solidFill>
              </a:rPr>
              <a:t>, </a:t>
            </a:r>
            <a:r>
              <a:rPr lang="en-US" altLang="en-US" sz="2800">
                <a:solidFill>
                  <a:srgbClr val="0000FF"/>
                </a:solidFill>
              </a:rPr>
              <a:t>and </a:t>
            </a:r>
            <a:r>
              <a:rPr lang="en-US" altLang="en-US" sz="2800" i="1" u="sng">
                <a:solidFill>
                  <a:srgbClr val="0000FF"/>
                </a:solidFill>
              </a:rPr>
              <a:t>package</a:t>
            </a:r>
            <a:r>
              <a:rPr lang="en-US" altLang="en-US" sz="2800" i="1">
                <a:solidFill>
                  <a:srgbClr val="0000FF"/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/>
              <a:t>The precise meaning depends on the </a:t>
            </a:r>
            <a:r>
              <a:rPr lang="en-US" altLang="en-US" sz="2400">
                <a:solidFill>
                  <a:srgbClr val="0000FF"/>
                </a:solidFill>
              </a:rPr>
              <a:t>programming language</a:t>
            </a:r>
            <a:r>
              <a:rPr lang="en-US" altLang="en-US" sz="2400"/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Any method can freely access </a:t>
            </a:r>
            <a:r>
              <a:rPr lang="en-US" altLang="en-US" sz="2000" b="1" i="1" u="sng">
                <a:solidFill>
                  <a:srgbClr val="7030A0"/>
                </a:solidFill>
              </a:rPr>
              <a:t>public </a:t>
            </a:r>
            <a:r>
              <a:rPr lang="en-US" altLang="en-US" sz="2000" b="1">
                <a:solidFill>
                  <a:srgbClr val="7030A0"/>
                </a:solidFill>
              </a:rPr>
              <a:t>features.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Only methods of the containing class and its descendants via inheritance can access </a:t>
            </a:r>
            <a:r>
              <a:rPr lang="en-US" altLang="en-US" sz="2000" b="1" i="1" u="sng">
                <a:solidFill>
                  <a:srgbClr val="009900"/>
                </a:solidFill>
              </a:rPr>
              <a:t>protected</a:t>
            </a:r>
            <a:r>
              <a:rPr lang="en-US" altLang="en-US" sz="2000" b="1" i="1">
                <a:solidFill>
                  <a:srgbClr val="009900"/>
                </a:solidFill>
              </a:rPr>
              <a:t> </a:t>
            </a:r>
            <a:r>
              <a:rPr lang="en-US" altLang="en-US" sz="2000" b="1">
                <a:solidFill>
                  <a:srgbClr val="009900"/>
                </a:solidFill>
              </a:rPr>
              <a:t>features. (Protected features also have package accessibility in Java.)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FF33CC"/>
                </a:solidFill>
              </a:rPr>
              <a:t>Only methods of the containing class can access </a:t>
            </a:r>
            <a:r>
              <a:rPr lang="en-US" altLang="en-US" sz="2000" b="1" i="1" u="sng">
                <a:solidFill>
                  <a:srgbClr val="FF33CC"/>
                </a:solidFill>
              </a:rPr>
              <a:t>private</a:t>
            </a:r>
            <a:r>
              <a:rPr lang="en-US" altLang="en-US" sz="2000" b="1" i="1">
                <a:solidFill>
                  <a:srgbClr val="FF33CC"/>
                </a:solidFill>
              </a:rPr>
              <a:t> </a:t>
            </a:r>
            <a:r>
              <a:rPr lang="en-US" altLang="en-US" sz="2000" b="1">
                <a:solidFill>
                  <a:srgbClr val="FF33CC"/>
                </a:solidFill>
              </a:rPr>
              <a:t>features.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Methods of classes defined in the same package as the target class can access </a:t>
            </a:r>
            <a:r>
              <a:rPr lang="en-US" altLang="en-US" sz="2000" b="1" i="1" u="sng">
                <a:solidFill>
                  <a:srgbClr val="C00000"/>
                </a:solidFill>
              </a:rPr>
              <a:t>package </a:t>
            </a:r>
            <a:r>
              <a:rPr lang="en-US" altLang="en-US" sz="2000" b="1">
                <a:solidFill>
                  <a:srgbClr val="C00000"/>
                </a:solidFill>
              </a:rPr>
              <a:t>features.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B6FB6BE-BAB2-487F-ADD9-DB3A5301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/>
              <a:t>UML Notation: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B68720-390D-40AD-8093-A7EE14EF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i="1" u="sng"/>
              <a:t>UML denotes </a:t>
            </a:r>
            <a:r>
              <a:rPr lang="en-US" altLang="en-US"/>
              <a:t>visibility with a </a:t>
            </a:r>
            <a:r>
              <a:rPr lang="en-US" altLang="en-US">
                <a:solidFill>
                  <a:srgbClr val="FF33CC"/>
                </a:solidFill>
              </a:rPr>
              <a:t>prefix.</a:t>
            </a:r>
            <a:r>
              <a:rPr lang="en-US" altLang="en-US"/>
              <a:t> The character "</a:t>
            </a:r>
            <a:r>
              <a:rPr lang="en-US" altLang="en-US">
                <a:solidFill>
                  <a:srgbClr val="FF33CC"/>
                </a:solidFill>
              </a:rPr>
              <a:t>+</a:t>
            </a:r>
            <a:r>
              <a:rPr lang="en-US" altLang="en-US"/>
              <a:t>" precedes public features. The character "</a:t>
            </a:r>
            <a:r>
              <a:rPr lang="en-US" altLang="en-US">
                <a:solidFill>
                  <a:srgbClr val="FF33CC"/>
                </a:solidFill>
              </a:rPr>
              <a:t>#</a:t>
            </a:r>
            <a:r>
              <a:rPr lang="en-US" altLang="en-US"/>
              <a:t>" precedes protected features. The character "</a:t>
            </a:r>
            <a:r>
              <a:rPr lang="en-US" altLang="en-US">
                <a:solidFill>
                  <a:srgbClr val="FF33CC"/>
                </a:solidFill>
              </a:rPr>
              <a:t>-</a:t>
            </a:r>
            <a:r>
              <a:rPr lang="en-US" altLang="en-US"/>
              <a:t>" precedes private features. And the character “</a:t>
            </a:r>
            <a:r>
              <a:rPr lang="en-US" altLang="en-US">
                <a:solidFill>
                  <a:srgbClr val="FF33CC"/>
                </a:solidFill>
              </a:rPr>
              <a:t>~</a:t>
            </a:r>
            <a:r>
              <a:rPr lang="en-US" altLang="en-US"/>
              <a:t>" precedes package features. </a:t>
            </a:r>
          </a:p>
          <a:p>
            <a:pPr algn="just"/>
            <a:r>
              <a:rPr lang="en-US" altLang="en-US" sz="2800"/>
              <a:t>The </a:t>
            </a:r>
            <a:r>
              <a:rPr lang="en-US" altLang="en-US" sz="2800">
                <a:solidFill>
                  <a:srgbClr val="FF33CC"/>
                </a:solidFill>
              </a:rPr>
              <a:t>lack of a prefix </a:t>
            </a:r>
            <a:r>
              <a:rPr lang="en-US" altLang="en-US" sz="2800"/>
              <a:t>reveals </a:t>
            </a:r>
            <a:r>
              <a:rPr lang="en-US" altLang="en-US" sz="2800">
                <a:solidFill>
                  <a:srgbClr val="FF33CC"/>
                </a:solidFill>
              </a:rPr>
              <a:t>no information </a:t>
            </a:r>
            <a:r>
              <a:rPr lang="en-US" altLang="en-US" sz="2800"/>
              <a:t>about visibility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8786633-1275-4753-936F-C17EBF6E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1600200"/>
          </a:xfrm>
        </p:spPr>
        <p:txBody>
          <a:bodyPr/>
          <a:lstStyle/>
          <a:p>
            <a:r>
              <a:rPr lang="en-US" altLang="en-US" sz="2800" i="1" u="sng"/>
              <a:t>Issues to be considered when choosing visibility</a:t>
            </a:r>
            <a:r>
              <a:rPr lang="en-US" altLang="en-US" sz="2800"/>
              <a:t>: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E54B702-BED4-4AA3-A714-E1080DC8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Palatino Linotype" panose="02040502050505030304" pitchFamily="18" charset="0"/>
              <a:buAutoNum type="arabicPeriod"/>
            </a:pPr>
            <a:r>
              <a:rPr lang="en-US" altLang="en-US" b="1" u="sng"/>
              <a:t>Comprehension</a:t>
            </a:r>
            <a:endParaRPr lang="en-US" altLang="en-US"/>
          </a:p>
          <a:p>
            <a:pPr marL="514350" indent="-514350">
              <a:buFont typeface="Palatino Linotype" panose="02040502050505030304" pitchFamily="18" charset="0"/>
              <a:buAutoNum type="arabicPeriod"/>
            </a:pPr>
            <a:r>
              <a:rPr lang="en-US" altLang="en-US" b="1" u="sng"/>
              <a:t>Extensibility</a:t>
            </a:r>
          </a:p>
          <a:p>
            <a:pPr marL="514350" indent="-514350">
              <a:buFont typeface="Palatino Linotype" panose="02040502050505030304" pitchFamily="18" charset="0"/>
              <a:buAutoNum type="arabicPeriod"/>
            </a:pPr>
            <a:r>
              <a:rPr lang="en-US" altLang="en-US" b="1" u="sng"/>
              <a:t>Context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BF3E63E-42AD-4449-A6D0-5B75725A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Comprehension</a:t>
            </a:r>
            <a:r>
              <a:rPr lang="en-US" altLang="en-US"/>
              <a:t>: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7211E53-42DC-4FFE-BA45-3770B5A1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>
                <a:solidFill>
                  <a:srgbClr val="0000FF"/>
                </a:solidFill>
              </a:rPr>
              <a:t>All public features must be understood </a:t>
            </a:r>
            <a:r>
              <a:rPr lang="en-US" altLang="en-US"/>
              <a:t>to understand the capabilities of a class. In contrast, private, protected, and package features can be ignored-they are merely an </a:t>
            </a:r>
            <a:r>
              <a:rPr lang="en-US" altLang="en-US">
                <a:solidFill>
                  <a:srgbClr val="FF33CC"/>
                </a:solidFill>
              </a:rPr>
              <a:t>implementation convenience</a:t>
            </a:r>
            <a:r>
              <a:rPr lang="en-US" altLang="en-US"/>
              <a:t>.</a:t>
            </a:r>
          </a:p>
          <a:p>
            <a:pPr algn="just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29EF-7066-4612-8A58-30D6F6D5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dbl" dirty="0"/>
              <a:t>Advanced Object and Class Concepts: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80B6-0D38-4107-B9FD-09FE6B45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u="sng" dirty="0">
                <a:solidFill>
                  <a:srgbClr val="FF0000"/>
                </a:solidFill>
              </a:rPr>
              <a:t>A data 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description of values. Data types include </a:t>
            </a:r>
          </a:p>
          <a:p>
            <a:pPr indent="1087438">
              <a:defRPr/>
            </a:pPr>
            <a:r>
              <a:rPr lang="en-US" dirty="0"/>
              <a:t>Numbers, </a:t>
            </a:r>
          </a:p>
          <a:p>
            <a:pPr indent="1087438">
              <a:defRPr/>
            </a:pPr>
            <a:r>
              <a:rPr lang="en-US" dirty="0"/>
              <a:t>Strings, and </a:t>
            </a:r>
          </a:p>
          <a:p>
            <a:pPr indent="1087438">
              <a:defRPr/>
            </a:pPr>
            <a:r>
              <a:rPr lang="en-US" dirty="0"/>
              <a:t>Enumerations.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7406A34-FDCD-480E-A715-DBACD23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Extensibility:</a:t>
            </a: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B73AC6E-52B1-4EED-AE48-DA286C74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FF"/>
                </a:solidFill>
              </a:rPr>
              <a:t>Many classes can depend on public methods</a:t>
            </a:r>
            <a:r>
              <a:rPr lang="en-US" altLang="en-US"/>
              <a:t>, so it can be highly disruptive to change their signature (number of arguments, types of arguments, type of return value). Since </a:t>
            </a:r>
            <a:r>
              <a:rPr lang="en-US" altLang="en-US">
                <a:solidFill>
                  <a:srgbClr val="0000FF"/>
                </a:solidFill>
              </a:rPr>
              <a:t>fewer classes depend on private, protected, and package methods, there is more latitude to change them.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648F69B-09FF-4084-8350-F51BB4D0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Context:</a:t>
            </a:r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C1D038B-25E6-4BA3-9C7A-8BE80525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Private, protected, and package methods may rely on </a:t>
            </a:r>
            <a:r>
              <a:rPr lang="en-US" altLang="en-US">
                <a:solidFill>
                  <a:srgbClr val="0000FF"/>
                </a:solidFill>
              </a:rPr>
              <a:t>preconditions or state information created by other methods in the class</a:t>
            </a:r>
            <a:r>
              <a:rPr lang="en-US" altLang="en-US"/>
              <a:t>. Applied out of context, a private method may calculate incorrect results or cause the object to fail.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9759-B8CC-4017-B1AB-B9B0B2AE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dbl" dirty="0"/>
              <a:t>Association Ends:</a:t>
            </a:r>
            <a:br>
              <a:rPr lang="en-US" dirty="0"/>
            </a:b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772BC24-13A7-4BD9-8314-74F9B70E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As the name implies, an </a:t>
            </a:r>
            <a:r>
              <a:rPr lang="en-US" altLang="en-US" i="1"/>
              <a:t>association end </a:t>
            </a:r>
            <a:r>
              <a:rPr lang="en-US" altLang="en-US"/>
              <a:t>is an end of an association. A binary association has </a:t>
            </a:r>
            <a:r>
              <a:rPr lang="en-US" altLang="en-US">
                <a:solidFill>
                  <a:srgbClr val="0000FF"/>
                </a:solidFill>
              </a:rPr>
              <a:t>two ends</a:t>
            </a:r>
            <a:r>
              <a:rPr lang="en-US" altLang="en-US"/>
              <a:t>, a ternary association has </a:t>
            </a:r>
            <a:r>
              <a:rPr lang="en-US" altLang="en-US">
                <a:solidFill>
                  <a:srgbClr val="0000FF"/>
                </a:solidFill>
              </a:rPr>
              <a:t>three ends</a:t>
            </a:r>
            <a:r>
              <a:rPr lang="en-US" altLang="en-US"/>
              <a:t>, and so forth.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3EE713B-99EA-4D37-8CB3-A5A27160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1524000"/>
          </a:xfrm>
        </p:spPr>
        <p:txBody>
          <a:bodyPr/>
          <a:lstStyle/>
          <a:p>
            <a:r>
              <a:rPr lang="en-US" altLang="en-US" sz="3200" i="1" u="sng">
                <a:solidFill>
                  <a:srgbClr val="0000FF"/>
                </a:solidFill>
              </a:rPr>
              <a:t>Additional properties of association ends</a:t>
            </a:r>
            <a:r>
              <a:rPr lang="en-US" altLang="en-US" sz="2000" i="1" u="sng"/>
              <a:t>: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(In unit-1 the properties covered are: </a:t>
            </a:r>
            <a:r>
              <a:rPr lang="en-US" altLang="en-US" sz="2000" b="1" u="sng">
                <a:solidFill>
                  <a:srgbClr val="FF33CC"/>
                </a:solidFill>
              </a:rPr>
              <a:t>Association end name, Multiplicity, Ordering, Bags and sequences, Qualification)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B89537C-0105-4EAD-979E-39485FFD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Aggregation</a:t>
            </a:r>
            <a:endParaRPr lang="en-US" altLang="en-US"/>
          </a:p>
          <a:p>
            <a:r>
              <a:rPr lang="en-US" altLang="en-US" b="1" u="sng"/>
              <a:t>Changeability</a:t>
            </a:r>
            <a:endParaRPr lang="en-US" altLang="en-US"/>
          </a:p>
          <a:p>
            <a:r>
              <a:rPr lang="en-US" altLang="en-US" b="1" u="sng"/>
              <a:t>Navigability</a:t>
            </a:r>
            <a:endParaRPr lang="en-US" altLang="en-US"/>
          </a:p>
          <a:p>
            <a:r>
              <a:rPr lang="en-US" altLang="en-US" b="1" u="sng"/>
              <a:t>Visibility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7FBB1E3-2AAD-4577-A88B-C0C1F87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228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9029967-1724-4D1F-AAAA-1A6788C7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1000"/>
            <a:ext cx="7696200" cy="6172200"/>
          </a:xfrm>
        </p:spPr>
        <p:txBody>
          <a:bodyPr/>
          <a:lstStyle/>
          <a:p>
            <a:pPr algn="just"/>
            <a:r>
              <a:rPr lang="en-US" altLang="en-US" b="1" u="sng"/>
              <a:t>Aggregation</a:t>
            </a:r>
            <a:r>
              <a:rPr lang="en-US" altLang="en-US"/>
              <a:t>:The association end may be an aggregate or constituent part. Only a binary association can be an aggregation; one association end must be an </a:t>
            </a:r>
            <a:r>
              <a:rPr lang="en-US" altLang="en-US">
                <a:solidFill>
                  <a:srgbClr val="FF33CC"/>
                </a:solidFill>
              </a:rPr>
              <a:t>aggregate</a:t>
            </a:r>
            <a:r>
              <a:rPr lang="en-US" altLang="en-US"/>
              <a:t> and the other must be a </a:t>
            </a:r>
            <a:r>
              <a:rPr lang="en-US" altLang="en-US" b="1">
                <a:solidFill>
                  <a:srgbClr val="FF0000"/>
                </a:solidFill>
              </a:rPr>
              <a:t>constituent</a:t>
            </a:r>
            <a:r>
              <a:rPr lang="en-US" altLang="en-US"/>
              <a:t>.</a:t>
            </a:r>
          </a:p>
          <a:p>
            <a:pPr algn="just"/>
            <a:r>
              <a:rPr lang="en-US" altLang="en-US" b="1" u="sng"/>
              <a:t>Changeability</a:t>
            </a:r>
            <a:r>
              <a:rPr lang="en-US" altLang="en-US"/>
              <a:t>: It specifies the </a:t>
            </a:r>
            <a:r>
              <a:rPr lang="en-US" altLang="en-US">
                <a:solidFill>
                  <a:srgbClr val="FF33CC"/>
                </a:solidFill>
              </a:rPr>
              <a:t>update status</a:t>
            </a:r>
            <a:r>
              <a:rPr lang="en-US" altLang="en-US"/>
              <a:t> of an association end. The possibilities are </a:t>
            </a:r>
            <a:r>
              <a:rPr lang="en-US" altLang="en-US" i="1">
                <a:solidFill>
                  <a:srgbClr val="0000FF"/>
                </a:solidFill>
              </a:rPr>
              <a:t>changeable</a:t>
            </a:r>
            <a:r>
              <a:rPr lang="en-US" altLang="en-US" i="1"/>
              <a:t> </a:t>
            </a:r>
            <a:r>
              <a:rPr lang="en-US" altLang="en-US"/>
              <a:t>(can be updated) and </a:t>
            </a:r>
            <a:r>
              <a:rPr lang="en-US" altLang="en-US" i="1">
                <a:solidFill>
                  <a:srgbClr val="0000FF"/>
                </a:solidFill>
              </a:rPr>
              <a:t>readonly</a:t>
            </a:r>
            <a:r>
              <a:rPr lang="en-US" altLang="en-US" i="1"/>
              <a:t> </a:t>
            </a:r>
            <a:r>
              <a:rPr lang="en-US" altLang="en-US"/>
              <a:t>(can only be initialized).</a:t>
            </a:r>
          </a:p>
          <a:p>
            <a:pPr algn="just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8F8053B-7291-4D70-9C28-D6529AC3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0CA0B35-A6A7-4953-90AC-CA9B12BA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"/>
            <a:ext cx="7696200" cy="5638800"/>
          </a:xfrm>
        </p:spPr>
        <p:txBody>
          <a:bodyPr/>
          <a:lstStyle/>
          <a:p>
            <a:pPr algn="just"/>
            <a:r>
              <a:rPr lang="en-US" altLang="en-US" b="1" u="sng"/>
              <a:t>Navigability</a:t>
            </a:r>
            <a:r>
              <a:rPr lang="en-US" altLang="en-US"/>
              <a:t>: Conceptually, an association may be traversed in either direction. However, an </a:t>
            </a:r>
            <a:r>
              <a:rPr lang="en-US" altLang="en-US">
                <a:solidFill>
                  <a:srgbClr val="0000FF"/>
                </a:solidFill>
              </a:rPr>
              <a:t>implementation may support only one direction</a:t>
            </a:r>
            <a:r>
              <a:rPr lang="en-US" altLang="en-US"/>
              <a:t>. The </a:t>
            </a:r>
            <a:r>
              <a:rPr lang="en-US" altLang="en-US">
                <a:solidFill>
                  <a:srgbClr val="FF33CC"/>
                </a:solidFill>
              </a:rPr>
              <a:t>UML shows navigability with an arrowhead </a:t>
            </a:r>
            <a:r>
              <a:rPr lang="en-US" altLang="en-US"/>
              <a:t>on the association end attached to the target class. Arrowheads may be attached to zero, one, or both ends of an association.</a:t>
            </a:r>
          </a:p>
          <a:p>
            <a:pPr algn="just"/>
            <a:r>
              <a:rPr lang="en-US" altLang="en-US" b="1" u="sng"/>
              <a:t>Visibility:</a:t>
            </a:r>
            <a:r>
              <a:rPr lang="en-US" altLang="en-US"/>
              <a:t> Association ends may be </a:t>
            </a:r>
            <a:r>
              <a:rPr lang="en-US" altLang="en-US" i="1">
                <a:solidFill>
                  <a:srgbClr val="FF33CC"/>
                </a:solidFill>
              </a:rPr>
              <a:t>public, protected, private, </a:t>
            </a:r>
            <a:r>
              <a:rPr lang="en-US" altLang="en-US">
                <a:solidFill>
                  <a:srgbClr val="FF33CC"/>
                </a:solidFill>
              </a:rPr>
              <a:t>or </a:t>
            </a:r>
            <a:r>
              <a:rPr lang="en-US" altLang="en-US" i="1">
                <a:solidFill>
                  <a:srgbClr val="FF33CC"/>
                </a:solidFill>
              </a:rPr>
              <a:t>package</a:t>
            </a:r>
            <a:r>
              <a:rPr lang="en-US" altLang="en-US" i="1"/>
              <a:t>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A154-1BDC-46AD-9F71-D53D51C5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dbl" dirty="0"/>
              <a:t>N-</a:t>
            </a:r>
            <a:r>
              <a:rPr lang="en-US" b="1" u="dbl" dirty="0" err="1"/>
              <a:t>ary</a:t>
            </a:r>
            <a:r>
              <a:rPr lang="en-US" b="1" u="dbl" dirty="0"/>
              <a:t> Associations</a:t>
            </a:r>
            <a:r>
              <a:rPr lang="en-US" b="1" dirty="0"/>
              <a:t>: </a:t>
            </a:r>
            <a:br>
              <a:rPr lang="en-US" dirty="0"/>
            </a:br>
            <a:endParaRPr 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5D5330F-C0DF-4410-886A-B67999B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Whereas binary associations are associations between two classes, </a:t>
            </a:r>
            <a:r>
              <a:rPr lang="en-US" altLang="en-US" i="1">
                <a:solidFill>
                  <a:srgbClr val="FF33CC"/>
                </a:solidFill>
              </a:rPr>
              <a:t>n-ary associations</a:t>
            </a:r>
            <a:r>
              <a:rPr lang="en-US" altLang="en-US">
                <a:solidFill>
                  <a:srgbClr val="FF33CC"/>
                </a:solidFill>
              </a:rPr>
              <a:t> are associations among three or more classes.</a:t>
            </a:r>
          </a:p>
          <a:p>
            <a:pPr algn="just"/>
            <a:r>
              <a:rPr lang="en-US" altLang="en-US"/>
              <a:t>Most of n-ary associations can be </a:t>
            </a:r>
            <a:r>
              <a:rPr lang="en-US" altLang="en-US" i="1" u="sng">
                <a:solidFill>
                  <a:srgbClr val="FF33CC"/>
                </a:solidFill>
              </a:rPr>
              <a:t>decomposed</a:t>
            </a:r>
            <a:r>
              <a:rPr lang="en-US" altLang="en-US"/>
              <a:t> into </a:t>
            </a:r>
            <a:r>
              <a:rPr lang="en-US" altLang="en-US">
                <a:solidFill>
                  <a:srgbClr val="0000FF"/>
                </a:solidFill>
              </a:rPr>
              <a:t>binary</a:t>
            </a:r>
            <a:r>
              <a:rPr lang="en-US" altLang="en-US"/>
              <a:t> associations, with possible </a:t>
            </a:r>
            <a:r>
              <a:rPr lang="en-US" altLang="en-US">
                <a:solidFill>
                  <a:srgbClr val="0000FF"/>
                </a:solidFill>
              </a:rPr>
              <a:t>qualifiers and attributes</a:t>
            </a:r>
            <a:r>
              <a:rPr lang="en-US" altLang="en-US"/>
              <a:t>. Hence </a:t>
            </a:r>
            <a:r>
              <a:rPr lang="en-US" altLang="en-US" b="1">
                <a:solidFill>
                  <a:srgbClr val="FF0000"/>
                </a:solidFill>
              </a:rPr>
              <a:t>they must possibly be avoided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362D600-1834-4FE1-8F40-3A1F5547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/>
              <a:t>Enumerations: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1D95C7A-F9DF-468F-AB2A-BC9A1E2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09600"/>
            <a:ext cx="7696200" cy="6019800"/>
          </a:xfrm>
        </p:spPr>
        <p:txBody>
          <a:bodyPr/>
          <a:lstStyle/>
          <a:p>
            <a:pPr algn="just"/>
            <a:r>
              <a:rPr lang="en-US" altLang="en-US" i="1" u="sng"/>
              <a:t>An enumeration</a:t>
            </a:r>
            <a:r>
              <a:rPr lang="en-US" altLang="en-US" i="1"/>
              <a:t> </a:t>
            </a:r>
            <a:r>
              <a:rPr lang="en-US" altLang="en-US"/>
              <a:t>is a </a:t>
            </a:r>
            <a:r>
              <a:rPr lang="en-US" altLang="en-US" i="1" u="sng">
                <a:solidFill>
                  <a:srgbClr val="C00000"/>
                </a:solidFill>
              </a:rPr>
              <a:t>data type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that has a </a:t>
            </a:r>
            <a:r>
              <a:rPr lang="en-US" altLang="en-US" i="1">
                <a:solidFill>
                  <a:srgbClr val="C00000"/>
                </a:solidFill>
              </a:rPr>
              <a:t>finite set of values</a:t>
            </a:r>
            <a:r>
              <a:rPr lang="en-US" altLang="en-US"/>
              <a:t>. </a:t>
            </a:r>
          </a:p>
          <a:p>
            <a:pPr algn="just"/>
            <a:r>
              <a:rPr lang="en-US" altLang="en-US"/>
              <a:t>E.g. </a:t>
            </a:r>
            <a:r>
              <a:rPr lang="en-US" altLang="en-US" b="1" u="sng">
                <a:solidFill>
                  <a:srgbClr val="FF33CC"/>
                </a:solidFill>
              </a:rPr>
              <a:t>Attributes: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/>
              <a:t>1.</a:t>
            </a:r>
            <a:r>
              <a:rPr lang="en-US" altLang="en-US" sz="2400" i="1">
                <a:solidFill>
                  <a:srgbClr val="00B050"/>
                </a:solidFill>
              </a:rPr>
              <a:t>accessPermission</a:t>
            </a:r>
            <a:r>
              <a:rPr lang="en-US" altLang="en-US" sz="2400" i="1"/>
              <a:t> can be </a:t>
            </a:r>
            <a:r>
              <a:rPr lang="en-US" altLang="en-US" sz="2400"/>
              <a:t>an enumeration with possible values that include </a:t>
            </a:r>
            <a:r>
              <a:rPr lang="en-US" altLang="en-US" sz="2400" i="1">
                <a:solidFill>
                  <a:srgbClr val="C00000"/>
                </a:solidFill>
              </a:rPr>
              <a:t>read</a:t>
            </a:r>
            <a:r>
              <a:rPr lang="en-US" altLang="en-US" sz="2400" i="1"/>
              <a:t> </a:t>
            </a:r>
            <a:r>
              <a:rPr lang="en-US" altLang="en-US" sz="2400"/>
              <a:t>and </a:t>
            </a:r>
            <a:r>
              <a:rPr lang="en-US" altLang="en-US" sz="2400" i="1">
                <a:solidFill>
                  <a:srgbClr val="C00000"/>
                </a:solidFill>
              </a:rPr>
              <a:t>read-write</a:t>
            </a:r>
            <a:r>
              <a:rPr lang="en-US" altLang="en-US" sz="2400" i="1"/>
              <a:t>. </a:t>
            </a:r>
            <a:endParaRPr lang="en-US" altLang="en-US" sz="24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/>
              <a:t>2.</a:t>
            </a:r>
            <a:r>
              <a:rPr lang="en-US" altLang="en-US" sz="2400" i="1"/>
              <a:t> </a:t>
            </a:r>
            <a:r>
              <a:rPr lang="en-US" altLang="en-US" sz="2400" i="1">
                <a:solidFill>
                  <a:srgbClr val="00B050"/>
                </a:solidFill>
              </a:rPr>
              <a:t>Type</a:t>
            </a:r>
            <a:r>
              <a:rPr lang="en-US" altLang="en-US" sz="2400" i="1"/>
              <a:t> </a:t>
            </a:r>
            <a:r>
              <a:rPr lang="en-US" altLang="en-US" sz="2400"/>
              <a:t>is an enumeration that includes </a:t>
            </a:r>
            <a:r>
              <a:rPr lang="en-US" altLang="en-US" sz="2400" i="1">
                <a:solidFill>
                  <a:srgbClr val="C00000"/>
                </a:solidFill>
              </a:rPr>
              <a:t>solid, dashed</a:t>
            </a:r>
            <a:r>
              <a:rPr lang="en-US" altLang="en-US" sz="2400" i="1"/>
              <a:t>, </a:t>
            </a:r>
            <a:r>
              <a:rPr lang="en-US" altLang="en-US" sz="2400"/>
              <a:t>and </a:t>
            </a:r>
            <a:r>
              <a:rPr lang="en-US" altLang="en-US" sz="2400" i="1">
                <a:solidFill>
                  <a:srgbClr val="C00000"/>
                </a:solidFill>
              </a:rPr>
              <a:t>dotted</a:t>
            </a:r>
            <a:r>
              <a:rPr lang="en-US" altLang="en-US" sz="2400" i="1"/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i="1"/>
              <a:t>3.</a:t>
            </a:r>
            <a:r>
              <a:rPr lang="en-US" altLang="en-US" sz="2400" i="1">
                <a:solidFill>
                  <a:srgbClr val="00B050"/>
                </a:solidFill>
              </a:rPr>
              <a:t>TwoDimensional.fillType</a:t>
            </a:r>
            <a:r>
              <a:rPr lang="en-US" altLang="en-US" sz="2400" i="1"/>
              <a:t> </a:t>
            </a:r>
            <a:r>
              <a:rPr lang="en-US" altLang="en-US" sz="2400"/>
              <a:t>can be an enumeration that includes </a:t>
            </a:r>
            <a:r>
              <a:rPr lang="en-US" altLang="en-US" sz="2400" i="1">
                <a:solidFill>
                  <a:srgbClr val="C00000"/>
                </a:solidFill>
              </a:rPr>
              <a:t>solid, grey, none, horizontal lines</a:t>
            </a:r>
            <a:r>
              <a:rPr lang="en-US" altLang="en-US" sz="2400" i="1"/>
              <a:t>, </a:t>
            </a:r>
            <a:r>
              <a:rPr lang="en-US" altLang="en-US" sz="2400"/>
              <a:t>and </a:t>
            </a:r>
            <a:r>
              <a:rPr lang="en-US" altLang="en-US" sz="2400" i="1">
                <a:solidFill>
                  <a:srgbClr val="C00000"/>
                </a:solidFill>
              </a:rPr>
              <a:t>vertical lines.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 i="1">
              <a:solidFill>
                <a:srgbClr val="C00000"/>
              </a:solidFill>
            </a:endParaRPr>
          </a:p>
          <a:p>
            <a:endParaRPr lang="en-US" altLang="en-US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8E1AA579-EF92-465A-B8F8-ED38A63F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4000" contras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>
            <a:extLst>
              <a:ext uri="{FF2B5EF4-FFF2-40B4-BE49-F238E27FC236}">
                <a16:creationId xmlns:a16="http://schemas.microsoft.com/office/drawing/2014/main" id="{FACD8F37-2E32-410C-A9C9-658B9A94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864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09A778B-B4D3-43B8-9E38-A8B08B03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/>
              <a:t>Use of enumerations</a:t>
            </a:r>
            <a:r>
              <a:rPr lang="en-US" altLang="en-US"/>
              <a:t>: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79F9945-87F9-41CE-A4F6-0A1B35C9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572000"/>
          </a:xfrm>
        </p:spPr>
        <p:txBody>
          <a:bodyPr/>
          <a:lstStyle/>
          <a:p>
            <a:pPr algn="just"/>
            <a:r>
              <a:rPr lang="en-US" altLang="en-US"/>
              <a:t>Enumerations often occur and hence they must be carefully noted during modeling. They are important to </a:t>
            </a:r>
            <a:r>
              <a:rPr lang="en-US" altLang="en-US" i="1" u="sng">
                <a:solidFill>
                  <a:srgbClr val="C00000"/>
                </a:solidFill>
              </a:rPr>
              <a:t>users.</a:t>
            </a:r>
            <a:r>
              <a:rPr lang="en-US" altLang="en-US"/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/>
          </a:p>
          <a:p>
            <a:pPr algn="just"/>
            <a:r>
              <a:rPr lang="en-US" altLang="en-US"/>
              <a:t>Enumerations are also significant for an </a:t>
            </a:r>
            <a:r>
              <a:rPr lang="en-US" altLang="en-US" i="1" u="sng">
                <a:solidFill>
                  <a:srgbClr val="C00000"/>
                </a:solidFill>
              </a:rPr>
              <a:t>implementation</a:t>
            </a:r>
            <a:r>
              <a:rPr lang="en-US" altLang="en-US"/>
              <a:t>: Possible values may be displayed with a </a:t>
            </a:r>
            <a:r>
              <a:rPr lang="en-US" altLang="en-US">
                <a:solidFill>
                  <a:srgbClr val="0000FF"/>
                </a:solidFill>
              </a:rPr>
              <a:t>pick list </a:t>
            </a:r>
            <a:r>
              <a:rPr lang="en-US" altLang="en-US"/>
              <a:t>and the data must be </a:t>
            </a:r>
            <a:r>
              <a:rPr lang="en-US" altLang="en-US">
                <a:solidFill>
                  <a:srgbClr val="0000FF"/>
                </a:solidFill>
              </a:rPr>
              <a:t>restricted to the legitimate values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908CE4A-A71C-4890-AD91-A174BE5B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/>
              <a:t>Enumeration &amp; Generalization</a:t>
            </a:r>
            <a:r>
              <a:rPr lang="en-US" altLang="en-US"/>
              <a:t>: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DBE230E-F931-485F-BECF-32256F23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419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Generalization </a:t>
            </a:r>
            <a:r>
              <a:rPr lang="en-US" altLang="en-US" sz="2800">
                <a:solidFill>
                  <a:srgbClr val="0000FF"/>
                </a:solidFill>
              </a:rPr>
              <a:t>shall not be </a:t>
            </a:r>
            <a:r>
              <a:rPr lang="en-US" altLang="en-US" sz="2800"/>
              <a:t>used to capture the values of an enumerated attribute.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00000"/>
                </a:solidFill>
              </a:rPr>
              <a:t>Enumeration </a:t>
            </a:r>
            <a:r>
              <a:rPr lang="en-US" altLang="en-US" sz="2800"/>
              <a:t>is merely a list of values;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00000"/>
                </a:solidFill>
              </a:rPr>
              <a:t>Generalization</a:t>
            </a:r>
            <a:r>
              <a:rPr lang="en-US" altLang="en-US" sz="2800"/>
              <a:t> is a means for </a:t>
            </a:r>
            <a:r>
              <a:rPr lang="en-US" altLang="en-US" sz="2800">
                <a:solidFill>
                  <a:srgbClr val="FF0000"/>
                </a:solidFill>
              </a:rPr>
              <a:t>structuring</a:t>
            </a:r>
            <a:r>
              <a:rPr lang="en-US" altLang="en-US" sz="2800"/>
              <a:t> the description of objects.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Generalization is introduced only when </a:t>
            </a:r>
            <a:r>
              <a:rPr lang="en-US" altLang="en-US" sz="2800">
                <a:solidFill>
                  <a:srgbClr val="FF0000"/>
                </a:solidFill>
              </a:rPr>
              <a:t>at least one subclass</a:t>
            </a:r>
            <a:r>
              <a:rPr lang="en-US" altLang="en-US" sz="2800"/>
              <a:t> has significant attributes, operations, or associations </a:t>
            </a:r>
            <a:r>
              <a:rPr lang="en-US" altLang="en-US" sz="2800">
                <a:solidFill>
                  <a:srgbClr val="FF0000"/>
                </a:solidFill>
              </a:rPr>
              <a:t>that do not apply to the super-class.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A582CE-69F6-4536-83E5-721F1C7D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Example:</a:t>
            </a:r>
          </a:p>
        </p:txBody>
      </p:sp>
      <p:sp>
        <p:nvSpPr>
          <p:cNvPr id="8195" name="Content Placeholder 4">
            <a:extLst>
              <a:ext uri="{FF2B5EF4-FFF2-40B4-BE49-F238E27FC236}">
                <a16:creationId xmlns:a16="http://schemas.microsoft.com/office/drawing/2014/main" id="{0425114C-6B5A-4D40-8225-58CB9FFC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/>
              <a:t>Generalization for </a:t>
            </a:r>
            <a:r>
              <a:rPr lang="en-US" altLang="en-US" sz="2000" i="1"/>
              <a:t>Card </a:t>
            </a:r>
            <a:r>
              <a:rPr lang="en-US" altLang="en-US" sz="2000"/>
              <a:t>should not be used because most games do not differentiate the behavior of spades, clubs, hearts, and diamonds.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/>
          </a:p>
          <a:p>
            <a:endParaRPr lang="en-US" altLang="en-US"/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CE287FC7-80AC-4C9F-9F00-86362923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5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4CC98E-5C5E-4797-9E1C-913D427A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/>
              <a:t>Enumeration in UML: 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FA34C89-8E58-4F41-BB57-D3670025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Enumeration is a data type. It can be declared by listing the keyword </a:t>
            </a:r>
            <a:r>
              <a:rPr lang="en-US" altLang="en-US" i="1"/>
              <a:t>enumeration </a:t>
            </a:r>
            <a:r>
              <a:rPr lang="en-US" altLang="en-US"/>
              <a:t>in </a:t>
            </a:r>
            <a:r>
              <a:rPr lang="en-US" altLang="en-US" i="1" u="sng">
                <a:solidFill>
                  <a:srgbClr val="FF0000"/>
                </a:solidFill>
              </a:rPr>
              <a:t>guillemots </a:t>
            </a:r>
            <a:r>
              <a:rPr lang="en-US" altLang="en-US">
                <a:solidFill>
                  <a:srgbClr val="FF0000"/>
                </a:solidFill>
              </a:rPr>
              <a:t>(«») </a:t>
            </a:r>
            <a:r>
              <a:rPr lang="en-US" altLang="en-US"/>
              <a:t>above the enumeration name in the </a:t>
            </a:r>
            <a:r>
              <a:rPr lang="en-US" altLang="en-US">
                <a:solidFill>
                  <a:srgbClr val="0000FF"/>
                </a:solidFill>
              </a:rPr>
              <a:t>top section </a:t>
            </a:r>
            <a:r>
              <a:rPr lang="en-US" altLang="en-US"/>
              <a:t>of a box. The </a:t>
            </a:r>
            <a:r>
              <a:rPr lang="en-US" altLang="en-US">
                <a:solidFill>
                  <a:srgbClr val="0000FF"/>
                </a:solidFill>
              </a:rPr>
              <a:t>second section </a:t>
            </a:r>
            <a:r>
              <a:rPr lang="en-US" altLang="en-US"/>
              <a:t>lists the enumeration values.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12D454A-140A-4ADC-A6E5-E6447C37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/>
              <a:t>Multiplicity: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4519BD3-2C29-4233-A9E8-B453049A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Multiplicity is a </a:t>
            </a:r>
            <a:r>
              <a:rPr lang="en-US" altLang="en-US">
                <a:solidFill>
                  <a:srgbClr val="0000FF"/>
                </a:solidFill>
              </a:rPr>
              <a:t>constraint on the cardinality of a set</a:t>
            </a:r>
            <a:r>
              <a:rPr lang="en-US" altLang="en-US"/>
              <a:t>. Multiplicity applies </a:t>
            </a:r>
            <a:r>
              <a:rPr lang="en-US" altLang="en-US">
                <a:solidFill>
                  <a:srgbClr val="C00000"/>
                </a:solidFill>
              </a:rPr>
              <a:t>not only to </a:t>
            </a:r>
            <a:r>
              <a:rPr lang="en-US" altLang="en-US" i="1" u="sng">
                <a:solidFill>
                  <a:srgbClr val="C00000"/>
                </a:solidFill>
              </a:rPr>
              <a:t>associations </a:t>
            </a:r>
            <a:r>
              <a:rPr lang="en-US" altLang="en-US"/>
              <a:t>but also to </a:t>
            </a:r>
            <a:r>
              <a:rPr lang="en-US" altLang="en-US" b="1" i="1" u="sng">
                <a:solidFill>
                  <a:srgbClr val="0000FF"/>
                </a:solidFill>
              </a:rPr>
              <a:t>attributes</a:t>
            </a:r>
            <a:r>
              <a:rPr lang="en-US" altLang="en-US"/>
              <a:t>. It is often helpful to specify multiplicity for an attribute, especially for </a:t>
            </a:r>
            <a:r>
              <a:rPr lang="en-US" altLang="en-US" b="1" i="1">
                <a:solidFill>
                  <a:srgbClr val="FF33CC"/>
                </a:solidFill>
              </a:rPr>
              <a:t>database applications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3E187A7-EEF2-4FBB-9809-D47DD265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/>
              <a:t>Multiplicity for an attribute</a:t>
            </a:r>
            <a:r>
              <a:rPr lang="en-US" altLang="en-US" i="1"/>
              <a:t> :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120C2EC-B9E3-450B-8AFB-A0962D5B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696200" cy="5715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Specifies the </a:t>
            </a:r>
            <a:r>
              <a:rPr lang="en-US" altLang="en-US" sz="2800">
                <a:solidFill>
                  <a:srgbClr val="FF33CC"/>
                </a:solidFill>
              </a:rPr>
              <a:t>number of possible values for each instantiation of an attribute</a:t>
            </a:r>
            <a:r>
              <a:rPr lang="en-US" altLang="en-US" sz="2800"/>
              <a:t>. The most common specifications are a </a:t>
            </a:r>
            <a:r>
              <a:rPr lang="en-US" altLang="en-US" sz="2800">
                <a:solidFill>
                  <a:srgbClr val="C00000"/>
                </a:solidFill>
              </a:rPr>
              <a:t>mandatory</a:t>
            </a:r>
            <a:r>
              <a:rPr lang="en-US" altLang="en-US" sz="2800">
                <a:solidFill>
                  <a:srgbClr val="0000FF"/>
                </a:solidFill>
              </a:rPr>
              <a:t> </a:t>
            </a:r>
            <a:r>
              <a:rPr lang="en-US" altLang="en-US" sz="2800" i="1" u="sng">
                <a:solidFill>
                  <a:srgbClr val="0000FF"/>
                </a:solidFill>
              </a:rPr>
              <a:t>single value</a:t>
            </a:r>
            <a:r>
              <a:rPr lang="en-US" altLang="en-US" sz="2800">
                <a:solidFill>
                  <a:srgbClr val="0000FF"/>
                </a:solidFill>
              </a:rPr>
              <a:t> [1]</a:t>
            </a:r>
            <a:r>
              <a:rPr lang="en-US" altLang="en-US" sz="2800"/>
              <a:t>, an </a:t>
            </a:r>
            <a:r>
              <a:rPr lang="en-US" altLang="en-US" sz="2800">
                <a:solidFill>
                  <a:srgbClr val="C00000"/>
                </a:solidFill>
              </a:rPr>
              <a:t>optional</a:t>
            </a:r>
            <a:r>
              <a:rPr lang="en-US" altLang="en-US" sz="2800" i="1" u="sng"/>
              <a:t> </a:t>
            </a:r>
            <a:r>
              <a:rPr lang="en-US" altLang="en-US" sz="2800" i="1" u="sng">
                <a:solidFill>
                  <a:srgbClr val="0000FF"/>
                </a:solidFill>
              </a:rPr>
              <a:t>single value [</a:t>
            </a:r>
            <a:r>
              <a:rPr lang="en-US" altLang="en-US" sz="2800">
                <a:solidFill>
                  <a:srgbClr val="C00000"/>
                </a:solidFill>
              </a:rPr>
              <a:t>0</a:t>
            </a:r>
            <a:r>
              <a:rPr lang="en-US" altLang="en-US" sz="2800" i="1" u="sng">
                <a:solidFill>
                  <a:srgbClr val="0000FF"/>
                </a:solidFill>
              </a:rPr>
              <a:t>..1]</a:t>
            </a:r>
            <a:r>
              <a:rPr lang="en-US" altLang="en-US" sz="2800"/>
              <a:t>, and </a:t>
            </a:r>
            <a:r>
              <a:rPr lang="en-US" altLang="en-US" sz="2800" i="1" u="sng">
                <a:solidFill>
                  <a:srgbClr val="0000FF"/>
                </a:solidFill>
              </a:rPr>
              <a:t>many</a:t>
            </a:r>
            <a:r>
              <a:rPr lang="en-US" altLang="en-US" sz="2800">
                <a:solidFill>
                  <a:srgbClr val="0000FF"/>
                </a:solidFill>
              </a:rPr>
              <a:t> </a:t>
            </a:r>
            <a:r>
              <a:rPr lang="en-US" altLang="en-US" sz="2800"/>
              <a:t>[</a:t>
            </a:r>
            <a:r>
              <a:rPr lang="en-US" altLang="en-US" sz="2800" b="1">
                <a:solidFill>
                  <a:srgbClr val="0000FF"/>
                </a:solidFill>
              </a:rPr>
              <a:t>*</a:t>
            </a:r>
            <a:r>
              <a:rPr lang="en-US" altLang="en-US" sz="2800"/>
              <a:t>].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Multiplicity specifies whether an attribute is </a:t>
            </a:r>
            <a:r>
              <a:rPr lang="en-US" altLang="en-US" sz="2800">
                <a:solidFill>
                  <a:srgbClr val="0000FF"/>
                </a:solidFill>
              </a:rPr>
              <a:t>mandatory or optional </a:t>
            </a:r>
            <a:r>
              <a:rPr lang="en-US" altLang="en-US" sz="2800"/>
              <a:t>(</a:t>
            </a:r>
            <a:r>
              <a:rPr lang="en-US" altLang="en-US" sz="2800">
                <a:solidFill>
                  <a:srgbClr val="FF33CC"/>
                </a:solidFill>
              </a:rPr>
              <a:t>in database terminology whether an attribute can be null</a:t>
            </a:r>
            <a:r>
              <a:rPr lang="en-US" altLang="en-US" sz="2800"/>
              <a:t>). Multiplicity also indicates if an attribute is </a:t>
            </a:r>
            <a:r>
              <a:rPr lang="en-US" altLang="en-US" sz="2800" i="1" u="sng">
                <a:solidFill>
                  <a:srgbClr val="FF33CC"/>
                </a:solidFill>
              </a:rPr>
              <a:t>single valued</a:t>
            </a:r>
            <a:r>
              <a:rPr lang="en-US" altLang="en-US" sz="2800">
                <a:solidFill>
                  <a:srgbClr val="FF33CC"/>
                </a:solidFill>
              </a:rPr>
              <a:t> </a:t>
            </a:r>
            <a:r>
              <a:rPr lang="en-US" altLang="en-US" sz="2800"/>
              <a:t>or can be a </a:t>
            </a:r>
            <a:r>
              <a:rPr lang="en-US" altLang="en-US" sz="2800" i="1" u="sng">
                <a:solidFill>
                  <a:srgbClr val="FF33CC"/>
                </a:solidFill>
              </a:rPr>
              <a:t>collection</a:t>
            </a:r>
            <a:r>
              <a:rPr lang="en-US" altLang="en-US" sz="2800"/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/>
              <a:t>If </a:t>
            </a:r>
            <a:r>
              <a:rPr lang="en-US" altLang="en-US" sz="2800">
                <a:solidFill>
                  <a:srgbClr val="00B050"/>
                </a:solidFill>
              </a:rPr>
              <a:t>not specified</a:t>
            </a:r>
            <a:r>
              <a:rPr lang="en-US" altLang="en-US" sz="2800"/>
              <a:t>, an attribute is assumed to be a </a:t>
            </a:r>
            <a:r>
              <a:rPr lang="en-US" altLang="en-US" sz="2800" b="1" i="1" u="sng">
                <a:solidFill>
                  <a:srgbClr val="00B050"/>
                </a:solidFill>
              </a:rPr>
              <a:t>mandatory single value</a:t>
            </a:r>
            <a:r>
              <a:rPr lang="en-US" altLang="en-US" sz="2800" b="1">
                <a:solidFill>
                  <a:srgbClr val="00B050"/>
                </a:solidFill>
              </a:rPr>
              <a:t> ([1]).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Palatino Linotyp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1865</TotalTime>
  <Words>1325</Words>
  <Application>Microsoft Office PowerPoint</Application>
  <PresentationFormat>On-screen Show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Palatino Linotype</vt:lpstr>
      <vt:lpstr>Wingdings</vt:lpstr>
      <vt:lpstr>Times New Roman</vt:lpstr>
      <vt:lpstr>Studio</vt:lpstr>
      <vt:lpstr>ADVANCED CLASS MODELING</vt:lpstr>
      <vt:lpstr>Advanced Object and Class Concepts: </vt:lpstr>
      <vt:lpstr>Enumerations: </vt:lpstr>
      <vt:lpstr>Use of enumerations:  </vt:lpstr>
      <vt:lpstr>Enumeration &amp; Generalization: </vt:lpstr>
      <vt:lpstr>Example:</vt:lpstr>
      <vt:lpstr>Enumeration in UML: </vt:lpstr>
      <vt:lpstr>Multiplicity:  </vt:lpstr>
      <vt:lpstr>Multiplicity for an attribute :</vt:lpstr>
      <vt:lpstr>Example:</vt:lpstr>
      <vt:lpstr>Scope: </vt:lpstr>
      <vt:lpstr>Attributes with class scope:</vt:lpstr>
      <vt:lpstr>Example:</vt:lpstr>
      <vt:lpstr>PowerPoint Presentation</vt:lpstr>
      <vt:lpstr>Operations with class scope:</vt:lpstr>
      <vt:lpstr>Visibility: </vt:lpstr>
      <vt:lpstr>UML Notation:</vt:lpstr>
      <vt:lpstr>Issues to be considered when choosing visibility: </vt:lpstr>
      <vt:lpstr>Comprehension:</vt:lpstr>
      <vt:lpstr>Extensibility:</vt:lpstr>
      <vt:lpstr>Context:</vt:lpstr>
      <vt:lpstr>Association Ends: </vt:lpstr>
      <vt:lpstr>Additional properties of association ends:  (In unit-1 the properties covered are: Association end name, Multiplicity, Ordering, Bags and sequences, Qualification) </vt:lpstr>
      <vt:lpstr>PowerPoint Presentation</vt:lpstr>
      <vt:lpstr>PowerPoint Presentation</vt:lpstr>
      <vt:lpstr>N-ary Associations: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,MODELING CONCEPTS,CLASS MODELING</dc:title>
  <dc:creator>KANTHI KIRAN</dc:creator>
  <cp:lastModifiedBy>Horcrux</cp:lastModifiedBy>
  <cp:revision>225</cp:revision>
  <dcterms:created xsi:type="dcterms:W3CDTF">2009-08-02T05:24:14Z</dcterms:created>
  <dcterms:modified xsi:type="dcterms:W3CDTF">2018-11-21T18:47:40Z</dcterms:modified>
</cp:coreProperties>
</file>