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8"/>
  </p:notesMasterIdLst>
  <p:sldIdLst>
    <p:sldId id="256" r:id="rId2"/>
    <p:sldId id="343" r:id="rId3"/>
    <p:sldId id="344" r:id="rId4"/>
    <p:sldId id="345" r:id="rId5"/>
    <p:sldId id="346" r:id="rId6"/>
    <p:sldId id="347" r:id="rId7"/>
    <p:sldId id="348" r:id="rId8"/>
    <p:sldId id="349" r:id="rId9"/>
    <p:sldId id="350" r:id="rId10"/>
    <p:sldId id="351" r:id="rId11"/>
    <p:sldId id="352" r:id="rId12"/>
    <p:sldId id="353" r:id="rId13"/>
    <p:sldId id="354"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9DCF3AB-D3B6-4654-B808-FDD859EB9C9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a:extLst>
              <a:ext uri="{FF2B5EF4-FFF2-40B4-BE49-F238E27FC236}">
                <a16:creationId xmlns:a16="http://schemas.microsoft.com/office/drawing/2014/main" id="{EF86862B-EEEA-4176-848B-A7B53782B5C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0420" name="Rectangle 4">
            <a:extLst>
              <a:ext uri="{FF2B5EF4-FFF2-40B4-BE49-F238E27FC236}">
                <a16:creationId xmlns:a16="http://schemas.microsoft.com/office/drawing/2014/main" id="{A43B35BF-77DF-435B-8824-C03CCBA47CD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FF05A4E7-0558-49A9-A8B8-6CE7AD15EF8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0A235818-8645-4026-8C61-73B71322993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a:extLst>
              <a:ext uri="{FF2B5EF4-FFF2-40B4-BE49-F238E27FC236}">
                <a16:creationId xmlns:a16="http://schemas.microsoft.com/office/drawing/2014/main" id="{868EDDB9-194A-4342-BD81-811F69508EE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35454A-3690-45AD-9683-081D65C3188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5174776-D089-4FAC-94CC-753A224EFA2B}"/>
              </a:ext>
            </a:extLst>
          </p:cNvPr>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defRPr/>
            </a:pPr>
            <a:endParaRPr lang="en-US" sz="2400">
              <a:latin typeface="Times New Roman" pitchFamily="18" charset="0"/>
            </a:endParaRPr>
          </a:p>
        </p:txBody>
      </p:sp>
      <p:sp>
        <p:nvSpPr>
          <p:cNvPr id="5" name="AutoShape 3">
            <a:extLst>
              <a:ext uri="{FF2B5EF4-FFF2-40B4-BE49-F238E27FC236}">
                <a16:creationId xmlns:a16="http://schemas.microsoft.com/office/drawing/2014/main" id="{5E67A036-693E-4739-A0BA-FB6100DDF1E9}"/>
              </a:ext>
            </a:extLst>
          </p:cNvPr>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defRPr/>
            </a:pPr>
            <a:endParaRPr lang="en-US" sz="2400">
              <a:latin typeface="Times New Roman" pitchFamily="18" charset="0"/>
            </a:endParaRPr>
          </a:p>
        </p:txBody>
      </p:sp>
      <p:sp>
        <p:nvSpPr>
          <p:cNvPr id="6" name="AutoShape 4">
            <a:extLst>
              <a:ext uri="{FF2B5EF4-FFF2-40B4-BE49-F238E27FC236}">
                <a16:creationId xmlns:a16="http://schemas.microsoft.com/office/drawing/2014/main" id="{1E623DAD-83F0-4711-8EF8-F885C9FC0589}"/>
              </a:ext>
            </a:extLst>
          </p:cNvPr>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defRPr/>
            </a:pPr>
            <a:endParaRPr lang="en-US">
              <a:latin typeface="Arial" charset="0"/>
            </a:endParaRPr>
          </a:p>
        </p:txBody>
      </p:sp>
      <p:sp>
        <p:nvSpPr>
          <p:cNvPr id="12186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121862"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a:extLst>
              <a:ext uri="{FF2B5EF4-FFF2-40B4-BE49-F238E27FC236}">
                <a16:creationId xmlns:a16="http://schemas.microsoft.com/office/drawing/2014/main" id="{AD2CD361-EF72-45C5-81D6-44C3054BAEDB}"/>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371D9E58-25A7-4970-95C5-25852BC8EC44}"/>
              </a:ext>
            </a:extLst>
          </p:cNvPr>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a:extLst>
              <a:ext uri="{FF2B5EF4-FFF2-40B4-BE49-F238E27FC236}">
                <a16:creationId xmlns:a16="http://schemas.microsoft.com/office/drawing/2014/main" id="{E2DC5DF4-8A50-4AAF-B88B-2A6B39208E17}"/>
              </a:ext>
            </a:extLst>
          </p:cNvPr>
          <p:cNvSpPr>
            <a:spLocks noGrp="1" noChangeArrowheads="1"/>
          </p:cNvSpPr>
          <p:nvPr>
            <p:ph type="sldNum" sz="quarter" idx="12"/>
          </p:nvPr>
        </p:nvSpPr>
        <p:spPr>
          <a:xfrm>
            <a:off x="6858000" y="6391275"/>
            <a:ext cx="1600200" cy="457200"/>
          </a:xfrm>
        </p:spPr>
        <p:txBody>
          <a:bodyPr/>
          <a:lstStyle>
            <a:lvl1pPr>
              <a:defRPr/>
            </a:lvl1pPr>
          </a:lstStyle>
          <a:p>
            <a:fld id="{03F6E518-6500-435A-854F-6A7DB37BFE85}" type="slidenum">
              <a:rPr lang="en-US" altLang="en-US"/>
              <a:pPr/>
              <a:t>‹#›</a:t>
            </a:fld>
            <a:endParaRPr lang="en-US" altLang="en-US"/>
          </a:p>
        </p:txBody>
      </p:sp>
    </p:spTree>
    <p:extLst>
      <p:ext uri="{BB962C8B-B14F-4D97-AF65-F5344CB8AC3E}">
        <p14:creationId xmlns:p14="http://schemas.microsoft.com/office/powerpoint/2010/main" val="243826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26BEF0-44F0-4428-8D52-8EEE07B51C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390690-BA77-4FB7-A157-447766E649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4CCFE3-8383-4CED-B7DF-2104DAC3D083}"/>
              </a:ext>
            </a:extLst>
          </p:cNvPr>
          <p:cNvSpPr>
            <a:spLocks noGrp="1" noChangeArrowheads="1"/>
          </p:cNvSpPr>
          <p:nvPr>
            <p:ph type="sldNum" sz="quarter" idx="12"/>
          </p:nvPr>
        </p:nvSpPr>
        <p:spPr>
          <a:ln/>
        </p:spPr>
        <p:txBody>
          <a:bodyPr/>
          <a:lstStyle>
            <a:lvl1pPr>
              <a:defRPr/>
            </a:lvl1pPr>
          </a:lstStyle>
          <a:p>
            <a:fld id="{F63F778E-0DE3-41D4-A8AC-ACA1450CD702}" type="slidenum">
              <a:rPr lang="en-US" altLang="en-US"/>
              <a:pPr/>
              <a:t>‹#›</a:t>
            </a:fld>
            <a:endParaRPr lang="en-US" altLang="en-US"/>
          </a:p>
        </p:txBody>
      </p:sp>
    </p:spTree>
    <p:extLst>
      <p:ext uri="{BB962C8B-B14F-4D97-AF65-F5344CB8AC3E}">
        <p14:creationId xmlns:p14="http://schemas.microsoft.com/office/powerpoint/2010/main" val="409103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0"/>
            <a:ext cx="19240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0"/>
            <a:ext cx="56197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47D2CF-F752-43B6-9F19-8EE990A6D6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B15D910-0FE1-49CC-BEDB-8D45AA8D83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22F7C8-07D3-403E-88FE-8B72AE39C8C8}"/>
              </a:ext>
            </a:extLst>
          </p:cNvPr>
          <p:cNvSpPr>
            <a:spLocks noGrp="1" noChangeArrowheads="1"/>
          </p:cNvSpPr>
          <p:nvPr>
            <p:ph type="sldNum" sz="quarter" idx="12"/>
          </p:nvPr>
        </p:nvSpPr>
        <p:spPr>
          <a:ln/>
        </p:spPr>
        <p:txBody>
          <a:bodyPr/>
          <a:lstStyle>
            <a:lvl1pPr>
              <a:defRPr/>
            </a:lvl1pPr>
          </a:lstStyle>
          <a:p>
            <a:fld id="{56C93D8A-353B-4A53-BD20-10B4522551C6}" type="slidenum">
              <a:rPr lang="en-US" altLang="en-US"/>
              <a:pPr/>
              <a:t>‹#›</a:t>
            </a:fld>
            <a:endParaRPr lang="en-US" altLang="en-US"/>
          </a:p>
        </p:txBody>
      </p:sp>
    </p:spTree>
    <p:extLst>
      <p:ext uri="{BB962C8B-B14F-4D97-AF65-F5344CB8AC3E}">
        <p14:creationId xmlns:p14="http://schemas.microsoft.com/office/powerpoint/2010/main" val="332484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B8E0541-06D1-4D9D-B9F3-DF71385DEFD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1F3DDF6-FA42-4B5A-A876-EE519D307F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15E6B0-6736-499B-96E3-2B087AC4B58C}"/>
              </a:ext>
            </a:extLst>
          </p:cNvPr>
          <p:cNvSpPr>
            <a:spLocks noGrp="1" noChangeArrowheads="1"/>
          </p:cNvSpPr>
          <p:nvPr>
            <p:ph type="sldNum" sz="quarter" idx="12"/>
          </p:nvPr>
        </p:nvSpPr>
        <p:spPr>
          <a:ln/>
        </p:spPr>
        <p:txBody>
          <a:bodyPr/>
          <a:lstStyle>
            <a:lvl1pPr>
              <a:defRPr/>
            </a:lvl1pPr>
          </a:lstStyle>
          <a:p>
            <a:fld id="{E3C5C686-23BE-4F3B-B6CA-54F013EEDE5E}" type="slidenum">
              <a:rPr lang="en-US" altLang="en-US"/>
              <a:pPr/>
              <a:t>‹#›</a:t>
            </a:fld>
            <a:endParaRPr lang="en-US" altLang="en-US"/>
          </a:p>
        </p:txBody>
      </p:sp>
    </p:spTree>
    <p:extLst>
      <p:ext uri="{BB962C8B-B14F-4D97-AF65-F5344CB8AC3E}">
        <p14:creationId xmlns:p14="http://schemas.microsoft.com/office/powerpoint/2010/main" val="31492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D159660-4938-4EE6-9276-AC915DB0D1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E3DD0B1-EDAB-4400-ACB1-3511608E37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79229BB-717A-4EEE-BE41-877BB79BC1CC}"/>
              </a:ext>
            </a:extLst>
          </p:cNvPr>
          <p:cNvSpPr>
            <a:spLocks noGrp="1" noChangeArrowheads="1"/>
          </p:cNvSpPr>
          <p:nvPr>
            <p:ph type="sldNum" sz="quarter" idx="12"/>
          </p:nvPr>
        </p:nvSpPr>
        <p:spPr>
          <a:ln/>
        </p:spPr>
        <p:txBody>
          <a:bodyPr/>
          <a:lstStyle>
            <a:lvl1pPr>
              <a:defRPr/>
            </a:lvl1pPr>
          </a:lstStyle>
          <a:p>
            <a:fld id="{FD6008C8-DFD5-4409-B4FF-BF809215AD21}" type="slidenum">
              <a:rPr lang="en-US" altLang="en-US"/>
              <a:pPr/>
              <a:t>‹#›</a:t>
            </a:fld>
            <a:endParaRPr lang="en-US" altLang="en-US"/>
          </a:p>
        </p:txBody>
      </p:sp>
    </p:spTree>
    <p:extLst>
      <p:ext uri="{BB962C8B-B14F-4D97-AF65-F5344CB8AC3E}">
        <p14:creationId xmlns:p14="http://schemas.microsoft.com/office/powerpoint/2010/main" val="160179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103A6B4-5236-4D73-AC47-B1BB6B8B867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B285824-53FF-4C6F-8DBC-64E006EFBD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E8F2A54-2379-4C84-90FF-8A3657FCA108}"/>
              </a:ext>
            </a:extLst>
          </p:cNvPr>
          <p:cNvSpPr>
            <a:spLocks noGrp="1" noChangeArrowheads="1"/>
          </p:cNvSpPr>
          <p:nvPr>
            <p:ph type="sldNum" sz="quarter" idx="12"/>
          </p:nvPr>
        </p:nvSpPr>
        <p:spPr>
          <a:ln/>
        </p:spPr>
        <p:txBody>
          <a:bodyPr/>
          <a:lstStyle>
            <a:lvl1pPr>
              <a:defRPr/>
            </a:lvl1pPr>
          </a:lstStyle>
          <a:p>
            <a:fld id="{B64F3F3C-7D81-4701-A98A-A3456CDBDC01}" type="slidenum">
              <a:rPr lang="en-US" altLang="en-US"/>
              <a:pPr/>
              <a:t>‹#›</a:t>
            </a:fld>
            <a:endParaRPr lang="en-US" altLang="en-US"/>
          </a:p>
        </p:txBody>
      </p:sp>
    </p:spTree>
    <p:extLst>
      <p:ext uri="{BB962C8B-B14F-4D97-AF65-F5344CB8AC3E}">
        <p14:creationId xmlns:p14="http://schemas.microsoft.com/office/powerpoint/2010/main" val="223554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9FAACE9-362D-4689-AE75-FED0B5FF521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50DA7EA-F17A-4F93-AEDD-FEF43C8111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CA290BD-F167-4A36-BC94-04FF0406352A}"/>
              </a:ext>
            </a:extLst>
          </p:cNvPr>
          <p:cNvSpPr>
            <a:spLocks noGrp="1" noChangeArrowheads="1"/>
          </p:cNvSpPr>
          <p:nvPr>
            <p:ph type="sldNum" sz="quarter" idx="12"/>
          </p:nvPr>
        </p:nvSpPr>
        <p:spPr>
          <a:ln/>
        </p:spPr>
        <p:txBody>
          <a:bodyPr/>
          <a:lstStyle>
            <a:lvl1pPr>
              <a:defRPr/>
            </a:lvl1pPr>
          </a:lstStyle>
          <a:p>
            <a:fld id="{C81531C9-7AE7-4DC3-A4D0-4B9C2F581583}" type="slidenum">
              <a:rPr lang="en-US" altLang="en-US"/>
              <a:pPr/>
              <a:t>‹#›</a:t>
            </a:fld>
            <a:endParaRPr lang="en-US" altLang="en-US"/>
          </a:p>
        </p:txBody>
      </p:sp>
    </p:spTree>
    <p:extLst>
      <p:ext uri="{BB962C8B-B14F-4D97-AF65-F5344CB8AC3E}">
        <p14:creationId xmlns:p14="http://schemas.microsoft.com/office/powerpoint/2010/main" val="224531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5CC54F9-E5A6-4187-BB5B-ED0F9700C38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8541A32-6ECE-499E-86A9-43A20CC1F0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0E8778D-6580-4641-B7A8-F12D980F0726}"/>
              </a:ext>
            </a:extLst>
          </p:cNvPr>
          <p:cNvSpPr>
            <a:spLocks noGrp="1" noChangeArrowheads="1"/>
          </p:cNvSpPr>
          <p:nvPr>
            <p:ph type="sldNum" sz="quarter" idx="12"/>
          </p:nvPr>
        </p:nvSpPr>
        <p:spPr>
          <a:ln/>
        </p:spPr>
        <p:txBody>
          <a:bodyPr/>
          <a:lstStyle>
            <a:lvl1pPr>
              <a:defRPr/>
            </a:lvl1pPr>
          </a:lstStyle>
          <a:p>
            <a:fld id="{4B1FDFDD-3481-4387-BA1E-DE88AFEDFA5F}" type="slidenum">
              <a:rPr lang="en-US" altLang="en-US"/>
              <a:pPr/>
              <a:t>‹#›</a:t>
            </a:fld>
            <a:endParaRPr lang="en-US" altLang="en-US"/>
          </a:p>
        </p:txBody>
      </p:sp>
    </p:spTree>
    <p:extLst>
      <p:ext uri="{BB962C8B-B14F-4D97-AF65-F5344CB8AC3E}">
        <p14:creationId xmlns:p14="http://schemas.microsoft.com/office/powerpoint/2010/main" val="72958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BC4BDA-E174-40F4-89A1-377584A5B8C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54DABE2-89F4-49E9-89EE-2D5A0A5A08E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549E3AB-C8C4-4C25-9563-9E49818CE20A}"/>
              </a:ext>
            </a:extLst>
          </p:cNvPr>
          <p:cNvSpPr>
            <a:spLocks noGrp="1" noChangeArrowheads="1"/>
          </p:cNvSpPr>
          <p:nvPr>
            <p:ph type="sldNum" sz="quarter" idx="12"/>
          </p:nvPr>
        </p:nvSpPr>
        <p:spPr>
          <a:ln/>
        </p:spPr>
        <p:txBody>
          <a:bodyPr/>
          <a:lstStyle>
            <a:lvl1pPr>
              <a:defRPr/>
            </a:lvl1pPr>
          </a:lstStyle>
          <a:p>
            <a:fld id="{BC1AF704-3020-4317-82A1-C1A3BA9147DD}" type="slidenum">
              <a:rPr lang="en-US" altLang="en-US"/>
              <a:pPr/>
              <a:t>‹#›</a:t>
            </a:fld>
            <a:endParaRPr lang="en-US" altLang="en-US"/>
          </a:p>
        </p:txBody>
      </p:sp>
    </p:spTree>
    <p:extLst>
      <p:ext uri="{BB962C8B-B14F-4D97-AF65-F5344CB8AC3E}">
        <p14:creationId xmlns:p14="http://schemas.microsoft.com/office/powerpoint/2010/main" val="54916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FFA0C46-5EF6-43BA-A27D-2B91C5469D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01F7581-34D6-4AFA-B4FB-23E332A9A5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DEF74F5-953C-43C9-9394-4F4B01A563A1}"/>
              </a:ext>
            </a:extLst>
          </p:cNvPr>
          <p:cNvSpPr>
            <a:spLocks noGrp="1" noChangeArrowheads="1"/>
          </p:cNvSpPr>
          <p:nvPr>
            <p:ph type="sldNum" sz="quarter" idx="12"/>
          </p:nvPr>
        </p:nvSpPr>
        <p:spPr>
          <a:ln/>
        </p:spPr>
        <p:txBody>
          <a:bodyPr/>
          <a:lstStyle>
            <a:lvl1pPr>
              <a:defRPr/>
            </a:lvl1pPr>
          </a:lstStyle>
          <a:p>
            <a:fld id="{34682223-6629-47D9-9B9C-D12912DD97EC}" type="slidenum">
              <a:rPr lang="en-US" altLang="en-US"/>
              <a:pPr/>
              <a:t>‹#›</a:t>
            </a:fld>
            <a:endParaRPr lang="en-US" altLang="en-US"/>
          </a:p>
        </p:txBody>
      </p:sp>
    </p:spTree>
    <p:extLst>
      <p:ext uri="{BB962C8B-B14F-4D97-AF65-F5344CB8AC3E}">
        <p14:creationId xmlns:p14="http://schemas.microsoft.com/office/powerpoint/2010/main" val="22429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DCEB8C0-6C07-4130-BDF9-EF8037324F1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D471FFD-BA6B-406F-B0B7-41CE503A59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24792CC-C54B-4EA8-BC2F-51A990902371}"/>
              </a:ext>
            </a:extLst>
          </p:cNvPr>
          <p:cNvSpPr>
            <a:spLocks noGrp="1" noChangeArrowheads="1"/>
          </p:cNvSpPr>
          <p:nvPr>
            <p:ph type="sldNum" sz="quarter" idx="12"/>
          </p:nvPr>
        </p:nvSpPr>
        <p:spPr>
          <a:ln/>
        </p:spPr>
        <p:txBody>
          <a:bodyPr/>
          <a:lstStyle>
            <a:lvl1pPr>
              <a:defRPr/>
            </a:lvl1pPr>
          </a:lstStyle>
          <a:p>
            <a:fld id="{62D580D3-C8C3-46C9-84CD-6590B2C85BED}" type="slidenum">
              <a:rPr lang="en-US" altLang="en-US"/>
              <a:pPr/>
              <a:t>‹#›</a:t>
            </a:fld>
            <a:endParaRPr lang="en-US" altLang="en-US"/>
          </a:p>
        </p:txBody>
      </p:sp>
    </p:spTree>
    <p:extLst>
      <p:ext uri="{BB962C8B-B14F-4D97-AF65-F5344CB8AC3E}">
        <p14:creationId xmlns:p14="http://schemas.microsoft.com/office/powerpoint/2010/main" val="145412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994C3B3-26D3-4BCE-B50B-D2F7EA6DB3E5}"/>
              </a:ext>
            </a:extLst>
          </p:cNvPr>
          <p:cNvSpPr>
            <a:spLocks noGrp="1" noChangeArrowheads="1"/>
          </p:cNvSpPr>
          <p:nvPr>
            <p:ph type="title"/>
          </p:nvPr>
        </p:nvSpPr>
        <p:spPr bwMode="auto">
          <a:xfrm>
            <a:off x="762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4171192-3D76-4896-ADD3-0EA6BBDEFC82}"/>
              </a:ext>
            </a:extLst>
          </p:cNvPr>
          <p:cNvSpPr>
            <a:spLocks noGrp="1" noChangeArrowheads="1"/>
          </p:cNvSpPr>
          <p:nvPr>
            <p:ph type="body" idx="1"/>
          </p:nvPr>
        </p:nvSpPr>
        <p:spPr bwMode="auto">
          <a:xfrm>
            <a:off x="762000" y="1447800"/>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0836" name="Rectangle 4">
            <a:extLst>
              <a:ext uri="{FF2B5EF4-FFF2-40B4-BE49-F238E27FC236}">
                <a16:creationId xmlns:a16="http://schemas.microsoft.com/office/drawing/2014/main" id="{93523ED4-958A-433B-A336-BF60E2FF1E9B}"/>
              </a:ext>
            </a:extLst>
          </p:cNvPr>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20837" name="Rectangle 5">
            <a:extLst>
              <a:ext uri="{FF2B5EF4-FFF2-40B4-BE49-F238E27FC236}">
                <a16:creationId xmlns:a16="http://schemas.microsoft.com/office/drawing/2014/main" id="{9C3E18A9-8D55-4648-91D4-D51466B7978F}"/>
              </a:ext>
            </a:extLst>
          </p:cNvPr>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20838" name="Rectangle 6">
            <a:extLst>
              <a:ext uri="{FF2B5EF4-FFF2-40B4-BE49-F238E27FC236}">
                <a16:creationId xmlns:a16="http://schemas.microsoft.com/office/drawing/2014/main" id="{7FEBEB5D-E7D5-4A51-9E93-7F190EE1C7A3}"/>
              </a:ext>
            </a:extLst>
          </p:cNvPr>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E0ABB0D2-749B-40A1-AF62-8E2D61C4BA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6"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Palatino Linotype" pitchFamily="18" charset="0"/>
        </a:defRPr>
      </a:lvl2pPr>
      <a:lvl3pPr algn="l" rtl="0" eaLnBrk="0" fontAlgn="base" hangingPunct="0">
        <a:spcBef>
          <a:spcPct val="0"/>
        </a:spcBef>
        <a:spcAft>
          <a:spcPct val="0"/>
        </a:spcAft>
        <a:defRPr sz="3300">
          <a:solidFill>
            <a:schemeClr val="tx2"/>
          </a:solidFill>
          <a:latin typeface="Palatino Linotype" pitchFamily="18" charset="0"/>
        </a:defRPr>
      </a:lvl3pPr>
      <a:lvl4pPr algn="l" rtl="0" eaLnBrk="0" fontAlgn="base" hangingPunct="0">
        <a:spcBef>
          <a:spcPct val="0"/>
        </a:spcBef>
        <a:spcAft>
          <a:spcPct val="0"/>
        </a:spcAft>
        <a:defRPr sz="3300">
          <a:solidFill>
            <a:schemeClr val="tx2"/>
          </a:solidFill>
          <a:latin typeface="Palatino Linotype" pitchFamily="18" charset="0"/>
        </a:defRPr>
      </a:lvl4pPr>
      <a:lvl5pPr algn="l" rtl="0" eaLnBrk="0" fontAlgn="base" hangingPunct="0">
        <a:spcBef>
          <a:spcPct val="0"/>
        </a:spcBef>
        <a:spcAft>
          <a:spcPct val="0"/>
        </a:spcAft>
        <a:defRPr sz="3300">
          <a:solidFill>
            <a:schemeClr val="tx2"/>
          </a:solidFill>
          <a:latin typeface="Palatino Linotype" pitchFamily="18" charset="0"/>
        </a:defRPr>
      </a:lvl5pPr>
      <a:lvl6pPr marL="457200" algn="l" rtl="0" fontAlgn="base">
        <a:spcBef>
          <a:spcPct val="0"/>
        </a:spcBef>
        <a:spcAft>
          <a:spcPct val="0"/>
        </a:spcAft>
        <a:defRPr sz="3300">
          <a:solidFill>
            <a:schemeClr val="tx2"/>
          </a:solidFill>
          <a:latin typeface="Palatino Linotype" pitchFamily="18" charset="0"/>
        </a:defRPr>
      </a:lvl6pPr>
      <a:lvl7pPr marL="914400" algn="l" rtl="0" fontAlgn="base">
        <a:spcBef>
          <a:spcPct val="0"/>
        </a:spcBef>
        <a:spcAft>
          <a:spcPct val="0"/>
        </a:spcAft>
        <a:defRPr sz="3300">
          <a:solidFill>
            <a:schemeClr val="tx2"/>
          </a:solidFill>
          <a:latin typeface="Palatino Linotype" pitchFamily="18" charset="0"/>
        </a:defRPr>
      </a:lvl7pPr>
      <a:lvl8pPr marL="1371600" algn="l" rtl="0" fontAlgn="base">
        <a:spcBef>
          <a:spcPct val="0"/>
        </a:spcBef>
        <a:spcAft>
          <a:spcPct val="0"/>
        </a:spcAft>
        <a:defRPr sz="3300">
          <a:solidFill>
            <a:schemeClr val="tx2"/>
          </a:solidFill>
          <a:latin typeface="Palatino Linotype" pitchFamily="18" charset="0"/>
        </a:defRPr>
      </a:lvl8pPr>
      <a:lvl9pPr marL="1828800" algn="l" rtl="0" fontAlgn="base">
        <a:spcBef>
          <a:spcPct val="0"/>
        </a:spcBef>
        <a:spcAft>
          <a:spcPct val="0"/>
        </a:spcAft>
        <a:defRPr sz="33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731F5B-5766-41ED-9895-C2EDAFBECE0F}"/>
              </a:ext>
            </a:extLst>
          </p:cNvPr>
          <p:cNvSpPr>
            <a:spLocks noGrp="1" noChangeArrowheads="1"/>
          </p:cNvSpPr>
          <p:nvPr>
            <p:ph type="ctrTitle"/>
          </p:nvPr>
        </p:nvSpPr>
        <p:spPr/>
        <p:txBody>
          <a:bodyPr/>
          <a:lstStyle/>
          <a:p>
            <a:pPr eaLnBrk="1" hangingPunct="1"/>
            <a:r>
              <a:rPr lang="en-US" altLang="en-US" sz="3800"/>
              <a:t>INTRODUCTION ,MODELING CONCEPTS,CLASS MODELING</a:t>
            </a:r>
          </a:p>
        </p:txBody>
      </p:sp>
      <p:sp>
        <p:nvSpPr>
          <p:cNvPr id="3075" name="Rectangle 3">
            <a:extLst>
              <a:ext uri="{FF2B5EF4-FFF2-40B4-BE49-F238E27FC236}">
                <a16:creationId xmlns:a16="http://schemas.microsoft.com/office/drawing/2014/main" id="{F3FF9843-1B83-4483-A614-EA620BFF54C5}"/>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CFF0-2B7A-4F59-A7D9-4C82A31715EB}"/>
              </a:ext>
            </a:extLst>
          </p:cNvPr>
          <p:cNvSpPr>
            <a:spLocks noGrp="1"/>
          </p:cNvSpPr>
          <p:nvPr>
            <p:ph type="title"/>
          </p:nvPr>
        </p:nvSpPr>
        <p:spPr/>
        <p:txBody>
          <a:bodyPr/>
          <a:lstStyle/>
          <a:p>
            <a:pPr>
              <a:defRPr/>
            </a:pPr>
            <a:r>
              <a:rPr lang="en-US" b="1" u="dbl" dirty="0"/>
              <a:t>Aggregation:</a:t>
            </a:r>
            <a:br>
              <a:rPr lang="en-US" dirty="0"/>
            </a:br>
            <a:endParaRPr lang="en-US" dirty="0"/>
          </a:p>
        </p:txBody>
      </p:sp>
      <p:sp>
        <p:nvSpPr>
          <p:cNvPr id="12291" name="Content Placeholder 2">
            <a:extLst>
              <a:ext uri="{FF2B5EF4-FFF2-40B4-BE49-F238E27FC236}">
                <a16:creationId xmlns:a16="http://schemas.microsoft.com/office/drawing/2014/main" id="{E1148198-1D58-4733-82C2-3C2F4635E241}"/>
              </a:ext>
            </a:extLst>
          </p:cNvPr>
          <p:cNvSpPr>
            <a:spLocks noGrp="1"/>
          </p:cNvSpPr>
          <p:nvPr>
            <p:ph idx="1"/>
          </p:nvPr>
        </p:nvSpPr>
        <p:spPr>
          <a:xfrm>
            <a:off x="762000" y="762000"/>
            <a:ext cx="7696200" cy="5791200"/>
          </a:xfrm>
        </p:spPr>
        <p:txBody>
          <a:bodyPr/>
          <a:lstStyle/>
          <a:p>
            <a:pPr algn="just"/>
            <a:r>
              <a:rPr lang="en-US" altLang="en-US" sz="2800" i="1"/>
              <a:t>Aggregation </a:t>
            </a:r>
            <a:r>
              <a:rPr lang="en-US" altLang="en-US" sz="2800"/>
              <a:t>is a strong form of association in which an aggregate object is </a:t>
            </a:r>
            <a:r>
              <a:rPr lang="en-US" altLang="en-US" sz="2800" b="1" i="1" u="sng">
                <a:solidFill>
                  <a:srgbClr val="7030A0"/>
                </a:solidFill>
              </a:rPr>
              <a:t>made of constituent parts</a:t>
            </a:r>
            <a:r>
              <a:rPr lang="en-US" altLang="en-US" sz="2800"/>
              <a:t>. Constituents are </a:t>
            </a:r>
            <a:r>
              <a:rPr lang="en-US" altLang="en-US" sz="2800" b="1" i="1" u="sng">
                <a:solidFill>
                  <a:srgbClr val="FF0000"/>
                </a:solidFill>
              </a:rPr>
              <a:t>part of </a:t>
            </a:r>
            <a:r>
              <a:rPr lang="en-US" altLang="en-US" sz="2800"/>
              <a:t>the aggregate. The aggregate is </a:t>
            </a:r>
            <a:r>
              <a:rPr lang="en-US" altLang="en-US" sz="2800">
                <a:solidFill>
                  <a:srgbClr val="FF33CC"/>
                </a:solidFill>
              </a:rPr>
              <a:t>semantically</a:t>
            </a:r>
            <a:r>
              <a:rPr lang="en-US" altLang="en-US" sz="2800"/>
              <a:t> an </a:t>
            </a:r>
            <a:r>
              <a:rPr lang="en-US" altLang="en-US" sz="2800">
                <a:solidFill>
                  <a:srgbClr val="FF33CC"/>
                </a:solidFill>
              </a:rPr>
              <a:t>extended object that is treated as a unit in many operations</a:t>
            </a:r>
            <a:r>
              <a:rPr lang="en-US" altLang="en-US" sz="2800"/>
              <a:t>, although physically it is made of several lesser objects. </a:t>
            </a:r>
          </a:p>
          <a:p>
            <a:pPr algn="just"/>
            <a:r>
              <a:rPr lang="en-US" altLang="en-US" sz="2800"/>
              <a:t>Aggregation </a:t>
            </a:r>
            <a:r>
              <a:rPr lang="en-US" altLang="en-US" sz="2800" i="1" u="sng"/>
              <a:t>relates</a:t>
            </a:r>
            <a:r>
              <a:rPr lang="en-US" altLang="en-US" sz="2800"/>
              <a:t> an assembly class to </a:t>
            </a:r>
            <a:r>
              <a:rPr lang="en-US" altLang="en-US" sz="2800" i="1" u="sng"/>
              <a:t>one</a:t>
            </a:r>
            <a:r>
              <a:rPr lang="en-US" altLang="en-US" sz="2800" i="1"/>
              <a:t> </a:t>
            </a:r>
            <a:r>
              <a:rPr lang="en-US" altLang="en-US" sz="2800"/>
              <a:t>constituent part class. </a:t>
            </a:r>
          </a:p>
          <a:p>
            <a:pPr algn="just"/>
            <a:r>
              <a:rPr lang="en-US" altLang="en-US" sz="2800"/>
              <a:t>An assembly with </a:t>
            </a:r>
            <a:r>
              <a:rPr lang="en-US" altLang="en-US" sz="2800">
                <a:solidFill>
                  <a:srgbClr val="FF0000"/>
                </a:solidFill>
              </a:rPr>
              <a:t>many kinds of constituent parts</a:t>
            </a:r>
            <a:r>
              <a:rPr lang="en-US" altLang="en-US" sz="2800"/>
              <a:t> corresponds to </a:t>
            </a:r>
            <a:r>
              <a:rPr lang="en-US" altLang="en-US" sz="2800">
                <a:solidFill>
                  <a:srgbClr val="0000FF"/>
                </a:solidFill>
              </a:rPr>
              <a:t>many aggregations</a:t>
            </a:r>
            <a:r>
              <a:rPr lang="en-US" altLang="en-US" sz="2800"/>
              <a:t>. </a:t>
            </a:r>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0BC65B1-56DF-41A2-8E94-B8DF96D02528}"/>
              </a:ext>
            </a:extLst>
          </p:cNvPr>
          <p:cNvSpPr>
            <a:spLocks noGrp="1"/>
          </p:cNvSpPr>
          <p:nvPr>
            <p:ph type="title"/>
          </p:nvPr>
        </p:nvSpPr>
        <p:spPr>
          <a:xfrm>
            <a:off x="762000" y="0"/>
            <a:ext cx="7696200" cy="609600"/>
          </a:xfrm>
        </p:spPr>
        <p:txBody>
          <a:bodyPr/>
          <a:lstStyle/>
          <a:p>
            <a:r>
              <a:rPr lang="en-US" altLang="en-US" sz="2800">
                <a:solidFill>
                  <a:srgbClr val="0000FF"/>
                </a:solidFill>
              </a:rPr>
              <a:t>E.g.</a:t>
            </a:r>
            <a:r>
              <a:rPr lang="en-US" altLang="en-US" sz="2800"/>
              <a:t> </a:t>
            </a:r>
          </a:p>
        </p:txBody>
      </p:sp>
      <p:sp>
        <p:nvSpPr>
          <p:cNvPr id="13315" name="Content Placeholder 2">
            <a:extLst>
              <a:ext uri="{FF2B5EF4-FFF2-40B4-BE49-F238E27FC236}">
                <a16:creationId xmlns:a16="http://schemas.microsoft.com/office/drawing/2014/main" id="{1001451B-B1E6-4D26-9E3C-F6546434CEE2}"/>
              </a:ext>
            </a:extLst>
          </p:cNvPr>
          <p:cNvSpPr>
            <a:spLocks noGrp="1"/>
          </p:cNvSpPr>
          <p:nvPr>
            <p:ph idx="1"/>
          </p:nvPr>
        </p:nvSpPr>
        <p:spPr>
          <a:xfrm>
            <a:off x="762000" y="533400"/>
            <a:ext cx="7696200" cy="6019800"/>
          </a:xfrm>
        </p:spPr>
        <p:txBody>
          <a:bodyPr/>
          <a:lstStyle/>
          <a:p>
            <a:pPr algn="just"/>
            <a:r>
              <a:rPr lang="en-US" altLang="en-US" sz="2000" i="1"/>
              <a:t>LawnMower </a:t>
            </a:r>
            <a:r>
              <a:rPr lang="en-US" altLang="en-US" sz="2000"/>
              <a:t>consists of a </a:t>
            </a:r>
            <a:r>
              <a:rPr lang="en-US" altLang="en-US" sz="2000" i="1"/>
              <a:t>Blade, </a:t>
            </a:r>
            <a:r>
              <a:rPr lang="en-US" altLang="en-US" sz="2000"/>
              <a:t>an </a:t>
            </a:r>
            <a:r>
              <a:rPr lang="en-US" altLang="en-US" sz="2000" i="1"/>
              <a:t>Engine, </a:t>
            </a:r>
            <a:r>
              <a:rPr lang="en-US" altLang="en-US" sz="2000"/>
              <a:t>many </a:t>
            </a:r>
            <a:r>
              <a:rPr lang="en-US" altLang="en-US" sz="2000" i="1"/>
              <a:t>Wheels, </a:t>
            </a:r>
            <a:r>
              <a:rPr lang="en-US" altLang="en-US" sz="2000"/>
              <a:t>and a </a:t>
            </a:r>
            <a:r>
              <a:rPr lang="en-US" altLang="en-US" sz="2000" i="1"/>
              <a:t>Deck. LawnMower </a:t>
            </a:r>
            <a:r>
              <a:rPr lang="en-US" altLang="en-US" sz="2000"/>
              <a:t>is the </a:t>
            </a:r>
            <a:r>
              <a:rPr lang="en-US" altLang="en-US" sz="2000" i="1" u="sng"/>
              <a:t>assembly</a:t>
            </a:r>
            <a:r>
              <a:rPr lang="en-US" altLang="en-US" sz="2000"/>
              <a:t> and the other parts are </a:t>
            </a:r>
            <a:r>
              <a:rPr lang="en-US" altLang="en-US" sz="2000" i="1" u="sng"/>
              <a:t>constituents</a:t>
            </a:r>
            <a:r>
              <a:rPr lang="en-US" altLang="en-US" sz="2000"/>
              <a:t>. </a:t>
            </a:r>
            <a:r>
              <a:rPr lang="en-US" altLang="en-US" sz="2000" i="1"/>
              <a:t>LawnMower </a:t>
            </a:r>
            <a:r>
              <a:rPr lang="en-US" altLang="en-US" sz="2000"/>
              <a:t>to </a:t>
            </a:r>
            <a:r>
              <a:rPr lang="en-US" altLang="en-US" sz="2000" i="1"/>
              <a:t>Blade </a:t>
            </a:r>
            <a:r>
              <a:rPr lang="en-US" altLang="en-US" sz="2000"/>
              <a:t>is one aggregation, </a:t>
            </a:r>
            <a:r>
              <a:rPr lang="en-US" altLang="en-US" sz="2000" i="1"/>
              <a:t>LawnMower </a:t>
            </a:r>
            <a:r>
              <a:rPr lang="en-US" altLang="en-US" sz="2000"/>
              <a:t>to </a:t>
            </a:r>
            <a:r>
              <a:rPr lang="en-US" altLang="en-US" sz="2000" i="1"/>
              <a:t>Engine </a:t>
            </a:r>
            <a:r>
              <a:rPr lang="en-US" altLang="en-US" sz="2000"/>
              <a:t>is another aggregation, and so on. Each individual pairing is an aggregation so that multiplicity of each constituent part can be specified within the assembly. This definition emphasizes that aggregation is a </a:t>
            </a:r>
            <a:r>
              <a:rPr lang="en-US" altLang="en-US" sz="2000" b="1" i="1" u="sng">
                <a:solidFill>
                  <a:srgbClr val="0000FF"/>
                </a:solidFill>
              </a:rPr>
              <a:t>special form of binary association</a:t>
            </a:r>
            <a:r>
              <a:rPr lang="en-US" altLang="en-US" sz="2000" b="1">
                <a:solidFill>
                  <a:srgbClr val="0000FF"/>
                </a:solidFill>
              </a:rPr>
              <a:t>.</a:t>
            </a:r>
          </a:p>
          <a:p>
            <a:endParaRPr lang="en-US" altLang="en-US"/>
          </a:p>
        </p:txBody>
      </p:sp>
      <p:pic>
        <p:nvPicPr>
          <p:cNvPr id="13316" name="Picture 3">
            <a:extLst>
              <a:ext uri="{FF2B5EF4-FFF2-40B4-BE49-F238E27FC236}">
                <a16:creationId xmlns:a16="http://schemas.microsoft.com/office/drawing/2014/main" id="{B69BCE98-1BB3-46BC-9612-0B67C1450DEB}"/>
              </a:ext>
            </a:extLst>
          </p:cNvPr>
          <p:cNvPicPr>
            <a:picLocks noChangeAspect="1" noChangeArrowheads="1"/>
          </p:cNvPicPr>
          <p:nvPr/>
        </p:nvPicPr>
        <p:blipFill>
          <a:blip r:embed="rId2">
            <a:lum bright="-36000" contrast="66000"/>
            <a:extLst>
              <a:ext uri="{28A0092B-C50C-407E-A947-70E740481C1C}">
                <a14:useLocalDpi xmlns:a14="http://schemas.microsoft.com/office/drawing/2010/main" val="0"/>
              </a:ext>
            </a:extLst>
          </a:blip>
          <a:srcRect/>
          <a:stretch>
            <a:fillRect/>
          </a:stretch>
        </p:blipFill>
        <p:spPr bwMode="auto">
          <a:xfrm>
            <a:off x="990600" y="3200400"/>
            <a:ext cx="6858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61831EC-C1C5-4B9E-A1C7-27CD29237B14}"/>
              </a:ext>
            </a:extLst>
          </p:cNvPr>
          <p:cNvSpPr>
            <a:spLocks noGrp="1"/>
          </p:cNvSpPr>
          <p:nvPr>
            <p:ph type="title"/>
          </p:nvPr>
        </p:nvSpPr>
        <p:spPr/>
        <p:txBody>
          <a:bodyPr/>
          <a:lstStyle/>
          <a:p>
            <a:endParaRPr lang="en-US" altLang="en-US"/>
          </a:p>
        </p:txBody>
      </p:sp>
      <p:sp>
        <p:nvSpPr>
          <p:cNvPr id="14339" name="Content Placeholder 2">
            <a:extLst>
              <a:ext uri="{FF2B5EF4-FFF2-40B4-BE49-F238E27FC236}">
                <a16:creationId xmlns:a16="http://schemas.microsoft.com/office/drawing/2014/main" id="{B87CDFEE-3074-4DB1-A1E2-1661A66C6BC9}"/>
              </a:ext>
            </a:extLst>
          </p:cNvPr>
          <p:cNvSpPr>
            <a:spLocks noGrp="1"/>
          </p:cNvSpPr>
          <p:nvPr>
            <p:ph idx="1"/>
          </p:nvPr>
        </p:nvSpPr>
        <p:spPr>
          <a:xfrm>
            <a:off x="762000" y="533400"/>
            <a:ext cx="7696200" cy="5562600"/>
          </a:xfrm>
        </p:spPr>
        <p:txBody>
          <a:bodyPr/>
          <a:lstStyle/>
          <a:p>
            <a:pPr algn="just"/>
            <a:r>
              <a:rPr lang="en-US" altLang="en-US"/>
              <a:t>The most significant property of aggregation is </a:t>
            </a:r>
            <a:r>
              <a:rPr lang="en-US" altLang="en-US" b="1" i="1" u="sng">
                <a:solidFill>
                  <a:srgbClr val="0000FF"/>
                </a:solidFill>
              </a:rPr>
              <a:t>transitivity</a:t>
            </a:r>
            <a:r>
              <a:rPr lang="en-US" altLang="en-US" i="1"/>
              <a:t>-i.e. </a:t>
            </a:r>
            <a:r>
              <a:rPr lang="en-US" altLang="en-US"/>
              <a:t> if </a:t>
            </a:r>
            <a:r>
              <a:rPr lang="en-US" altLang="en-US" i="1"/>
              <a:t>A </a:t>
            </a:r>
            <a:r>
              <a:rPr lang="en-US" altLang="en-US"/>
              <a:t>is part of Band </a:t>
            </a:r>
            <a:r>
              <a:rPr lang="en-US" altLang="en-US" i="1"/>
              <a:t>B </a:t>
            </a:r>
            <a:r>
              <a:rPr lang="en-US" altLang="en-US"/>
              <a:t>is part of C, then </a:t>
            </a:r>
            <a:r>
              <a:rPr lang="en-US" altLang="en-US" i="1"/>
              <a:t>A </a:t>
            </a:r>
            <a:r>
              <a:rPr lang="en-US" altLang="en-US"/>
              <a:t>is part of C. </a:t>
            </a:r>
          </a:p>
          <a:p>
            <a:pPr algn="just"/>
            <a:r>
              <a:rPr lang="en-US" altLang="en-US"/>
              <a:t>Aggregation is also </a:t>
            </a:r>
            <a:r>
              <a:rPr lang="en-US" altLang="en-US" b="1" i="1" u="sng">
                <a:solidFill>
                  <a:srgbClr val="0000FF"/>
                </a:solidFill>
              </a:rPr>
              <a:t>anti-symmetric</a:t>
            </a:r>
            <a:r>
              <a:rPr lang="en-US" altLang="en-US" i="1"/>
              <a:t>-that </a:t>
            </a:r>
            <a:r>
              <a:rPr lang="en-US" altLang="en-US"/>
              <a:t>is, if </a:t>
            </a:r>
            <a:r>
              <a:rPr lang="en-US" altLang="en-US" i="1"/>
              <a:t>A </a:t>
            </a:r>
            <a:r>
              <a:rPr lang="en-US" altLang="en-US"/>
              <a:t>is part of </a:t>
            </a:r>
            <a:r>
              <a:rPr lang="en-US" altLang="en-US" i="1"/>
              <a:t>B, </a:t>
            </a:r>
            <a:r>
              <a:rPr lang="en-US" altLang="en-US"/>
              <a:t>then </a:t>
            </a:r>
            <a:r>
              <a:rPr lang="en-US" altLang="en-US" i="1"/>
              <a:t>B </a:t>
            </a:r>
            <a:r>
              <a:rPr lang="en-US" altLang="en-US"/>
              <a:t>is not part of </a:t>
            </a:r>
            <a:r>
              <a:rPr lang="en-US" altLang="en-US" i="1"/>
              <a:t>A. </a:t>
            </a:r>
          </a:p>
          <a:p>
            <a:pPr algn="just"/>
            <a:r>
              <a:rPr lang="en-US" altLang="en-US"/>
              <a:t>Many aggregate operations imply </a:t>
            </a:r>
            <a:r>
              <a:rPr lang="en-US" altLang="en-US" b="1" i="1" u="sng">
                <a:solidFill>
                  <a:srgbClr val="0000FF"/>
                </a:solidFill>
              </a:rPr>
              <a:t>transitive closure* </a:t>
            </a:r>
            <a:r>
              <a:rPr lang="en-US" altLang="en-US"/>
              <a:t>and operate on both </a:t>
            </a:r>
            <a:r>
              <a:rPr lang="en-US" altLang="en-US" b="1" i="1" u="sng">
                <a:solidFill>
                  <a:srgbClr val="0000FF"/>
                </a:solidFill>
              </a:rPr>
              <a:t>direct</a:t>
            </a:r>
            <a:r>
              <a:rPr lang="en-US" altLang="en-US"/>
              <a:t> and </a:t>
            </a:r>
            <a:r>
              <a:rPr lang="en-US" altLang="en-US" b="1" i="1" u="sng">
                <a:solidFill>
                  <a:srgbClr val="0000FF"/>
                </a:solidFill>
              </a:rPr>
              <a:t>indirect parts</a:t>
            </a:r>
            <a:r>
              <a:rPr lang="en-US" alt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BF7F12-EF04-4F92-9A5A-B834B7023E54}"/>
              </a:ext>
            </a:extLst>
          </p:cNvPr>
          <p:cNvSpPr>
            <a:spLocks noGrp="1"/>
          </p:cNvSpPr>
          <p:nvPr>
            <p:ph type="title"/>
          </p:nvPr>
        </p:nvSpPr>
        <p:spPr/>
        <p:txBody>
          <a:bodyPr/>
          <a:lstStyle/>
          <a:p>
            <a:r>
              <a:rPr lang="en-US" altLang="en-US" i="1" u="sng"/>
              <a:t>Aggregation Versus Association:</a:t>
            </a:r>
            <a:br>
              <a:rPr lang="en-US" altLang="en-US"/>
            </a:br>
            <a:endParaRPr lang="en-US" altLang="en-US"/>
          </a:p>
        </p:txBody>
      </p:sp>
      <p:sp>
        <p:nvSpPr>
          <p:cNvPr id="15363" name="Content Placeholder 2">
            <a:extLst>
              <a:ext uri="{FF2B5EF4-FFF2-40B4-BE49-F238E27FC236}">
                <a16:creationId xmlns:a16="http://schemas.microsoft.com/office/drawing/2014/main" id="{B47576A7-C3D6-4A96-AC7D-4BCB84FBBD1B}"/>
              </a:ext>
            </a:extLst>
          </p:cNvPr>
          <p:cNvSpPr>
            <a:spLocks noGrp="1"/>
          </p:cNvSpPr>
          <p:nvPr>
            <p:ph idx="1"/>
          </p:nvPr>
        </p:nvSpPr>
        <p:spPr>
          <a:xfrm>
            <a:off x="762000" y="1447800"/>
            <a:ext cx="7696200" cy="5105400"/>
          </a:xfrm>
        </p:spPr>
        <p:txBody>
          <a:bodyPr/>
          <a:lstStyle/>
          <a:p>
            <a:pPr algn="just"/>
            <a:r>
              <a:rPr lang="en-US" altLang="en-US"/>
              <a:t>Aggregation is a special form of association, </a:t>
            </a:r>
            <a:r>
              <a:rPr lang="en-US" altLang="en-US" b="1">
                <a:solidFill>
                  <a:srgbClr val="0000FF"/>
                </a:solidFill>
              </a:rPr>
              <a:t>not an independent concept.</a:t>
            </a:r>
            <a:r>
              <a:rPr lang="en-US" altLang="en-US"/>
              <a:t> If two objects are tightly bound by a </a:t>
            </a:r>
            <a:r>
              <a:rPr lang="en-US" altLang="en-US" b="1" i="1" u="sng">
                <a:solidFill>
                  <a:srgbClr val="FF0000"/>
                </a:solidFill>
              </a:rPr>
              <a:t>part-whole</a:t>
            </a:r>
            <a:r>
              <a:rPr lang="en-US" altLang="en-US"/>
              <a:t> relationship, it is an aggregation.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B80AB50-D370-4B60-ACE2-03EB7F56F8DD}"/>
              </a:ext>
            </a:extLst>
          </p:cNvPr>
          <p:cNvSpPr>
            <a:spLocks noGrp="1"/>
          </p:cNvSpPr>
          <p:nvPr>
            <p:ph type="title"/>
          </p:nvPr>
        </p:nvSpPr>
        <p:spPr/>
        <p:txBody>
          <a:bodyPr/>
          <a:lstStyle/>
          <a:p>
            <a:endParaRPr lang="en-US" altLang="en-US"/>
          </a:p>
        </p:txBody>
      </p:sp>
      <p:sp>
        <p:nvSpPr>
          <p:cNvPr id="16387" name="Content Placeholder 2">
            <a:extLst>
              <a:ext uri="{FF2B5EF4-FFF2-40B4-BE49-F238E27FC236}">
                <a16:creationId xmlns:a16="http://schemas.microsoft.com/office/drawing/2014/main" id="{6CEE6BBB-1181-43BA-B1F9-22AA9080FBE9}"/>
              </a:ext>
            </a:extLst>
          </p:cNvPr>
          <p:cNvSpPr>
            <a:spLocks noGrp="1"/>
          </p:cNvSpPr>
          <p:nvPr>
            <p:ph idx="1"/>
          </p:nvPr>
        </p:nvSpPr>
        <p:spPr>
          <a:xfrm>
            <a:off x="762000" y="0"/>
            <a:ext cx="7696200" cy="6172200"/>
          </a:xfrm>
        </p:spPr>
        <p:txBody>
          <a:bodyPr/>
          <a:lstStyle/>
          <a:p>
            <a:pPr algn="just"/>
            <a:endParaRPr lang="en-US" altLang="en-US" sz="2800"/>
          </a:p>
          <a:p>
            <a:pPr algn="just"/>
            <a:endParaRPr lang="en-US" altLang="en-US" sz="2800"/>
          </a:p>
          <a:p>
            <a:pPr algn="just"/>
            <a:r>
              <a:rPr lang="en-US" altLang="en-US" b="1">
                <a:solidFill>
                  <a:srgbClr val="7030A0"/>
                </a:solidFill>
              </a:rPr>
              <a:t>If the two objects are usually considered as </a:t>
            </a:r>
            <a:r>
              <a:rPr lang="en-US" altLang="en-US" b="1">
                <a:solidFill>
                  <a:srgbClr val="0000FF"/>
                </a:solidFill>
              </a:rPr>
              <a:t>independent</a:t>
            </a:r>
            <a:r>
              <a:rPr lang="en-US" altLang="en-US" b="1">
                <a:solidFill>
                  <a:srgbClr val="7030A0"/>
                </a:solidFill>
              </a:rPr>
              <a:t>, even though they may often be linked, it is an association</a:t>
            </a:r>
          </a:p>
          <a:p>
            <a:pPr algn="just">
              <a:buFont typeface="Wingdings" panose="05000000000000000000" pitchFamily="2" charset="2"/>
              <a:buNone/>
            </a:pPr>
            <a:endParaRPr lang="en-US" altLang="en-US" sz="2800"/>
          </a:p>
          <a:p>
            <a:pPr algn="just"/>
            <a:r>
              <a:rPr lang="en-US" altLang="en-US" sz="2800"/>
              <a:t>Aggregation is </a:t>
            </a:r>
            <a:r>
              <a:rPr lang="en-US" altLang="en-US" sz="2800" b="1">
                <a:solidFill>
                  <a:srgbClr val="7030A0"/>
                </a:solidFill>
              </a:rPr>
              <a:t>drawn like ass</a:t>
            </a:r>
            <a:r>
              <a:rPr lang="en-US" altLang="en-US" sz="2800"/>
              <a:t>ociation, except a </a:t>
            </a:r>
            <a:r>
              <a:rPr lang="en-US" altLang="en-US" sz="2800" b="1" i="1" u="sng">
                <a:solidFill>
                  <a:srgbClr val="FF0000"/>
                </a:solidFill>
              </a:rPr>
              <a:t>small diamond</a:t>
            </a:r>
            <a:r>
              <a:rPr lang="en-US" altLang="en-US" sz="2800" b="1">
                <a:solidFill>
                  <a:srgbClr val="FF0000"/>
                </a:solidFill>
              </a:rPr>
              <a:t> </a:t>
            </a:r>
            <a:r>
              <a:rPr lang="en-US" altLang="en-US" sz="2800"/>
              <a:t>indicates the </a:t>
            </a:r>
            <a:r>
              <a:rPr lang="en-US" altLang="en-US" sz="2800" b="1" i="1" u="sng">
                <a:solidFill>
                  <a:srgbClr val="FF0000"/>
                </a:solidFill>
              </a:rPr>
              <a:t>assembly end</a:t>
            </a:r>
            <a:r>
              <a:rPr lang="en-US" altLang="en-US" sz="2800"/>
              <a:t>. </a:t>
            </a:r>
          </a:p>
          <a:p>
            <a:pPr algn="just">
              <a:buFont typeface="Wingdings" panose="05000000000000000000" pitchFamily="2" charset="2"/>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B722916-35F1-401C-9999-C5C5B5259BFA}"/>
              </a:ext>
            </a:extLst>
          </p:cNvPr>
          <p:cNvSpPr>
            <a:spLocks noGrp="1"/>
          </p:cNvSpPr>
          <p:nvPr>
            <p:ph type="title"/>
          </p:nvPr>
        </p:nvSpPr>
        <p:spPr/>
        <p:txBody>
          <a:bodyPr/>
          <a:lstStyle/>
          <a:p>
            <a:r>
              <a:rPr lang="en-US" altLang="en-US" sz="2800" i="1" u="sng"/>
              <a:t>Aggregation Versus Composition:</a:t>
            </a:r>
            <a:r>
              <a:rPr lang="en-US" altLang="en-US" sz="2800" i="1"/>
              <a:t> </a:t>
            </a:r>
            <a:endParaRPr lang="en-US" altLang="en-US" sz="2800"/>
          </a:p>
        </p:txBody>
      </p:sp>
      <p:sp>
        <p:nvSpPr>
          <p:cNvPr id="17411" name="Content Placeholder 2">
            <a:extLst>
              <a:ext uri="{FF2B5EF4-FFF2-40B4-BE49-F238E27FC236}">
                <a16:creationId xmlns:a16="http://schemas.microsoft.com/office/drawing/2014/main" id="{EE8B75A3-8656-4318-BD60-C8AD2F9AF49B}"/>
              </a:ext>
            </a:extLst>
          </p:cNvPr>
          <p:cNvSpPr>
            <a:spLocks noGrp="1"/>
          </p:cNvSpPr>
          <p:nvPr>
            <p:ph idx="1"/>
          </p:nvPr>
        </p:nvSpPr>
        <p:spPr>
          <a:xfrm>
            <a:off x="762000" y="1143000"/>
            <a:ext cx="7696200" cy="5410200"/>
          </a:xfrm>
        </p:spPr>
        <p:txBody>
          <a:bodyPr/>
          <a:lstStyle/>
          <a:p>
            <a:pPr algn="just"/>
            <a:r>
              <a:rPr lang="en-US" altLang="en-US" sz="2400" u="sng">
                <a:solidFill>
                  <a:srgbClr val="FF0000"/>
                </a:solidFill>
                <a:latin typeface="Arial Narrow" panose="020B0606020202030204" pitchFamily="34" charset="0"/>
              </a:rPr>
              <a:t>The UML </a:t>
            </a:r>
            <a:r>
              <a:rPr lang="en-US" altLang="en-US" sz="2400">
                <a:latin typeface="Arial Narrow" panose="020B0606020202030204" pitchFamily="34" charset="0"/>
              </a:rPr>
              <a:t>has </a:t>
            </a:r>
            <a:r>
              <a:rPr lang="en-US" altLang="en-US" sz="2400" b="1">
                <a:solidFill>
                  <a:srgbClr val="FF0000"/>
                </a:solidFill>
                <a:latin typeface="Arial Narrow" panose="020B0606020202030204" pitchFamily="34" charset="0"/>
              </a:rPr>
              <a:t>two forms of part-whole relationships</a:t>
            </a:r>
            <a:r>
              <a:rPr lang="en-US" altLang="en-US" sz="2400">
                <a:latin typeface="Arial Narrow" panose="020B0606020202030204" pitchFamily="34" charset="0"/>
              </a:rPr>
              <a:t>: </a:t>
            </a:r>
          </a:p>
          <a:p>
            <a:pPr algn="just">
              <a:buFont typeface="Wingdings" panose="05000000000000000000" pitchFamily="2" charset="2"/>
              <a:buChar char="Ø"/>
            </a:pPr>
            <a:r>
              <a:rPr lang="en-US" altLang="en-US" sz="2400">
                <a:latin typeface="Arial Narrow" panose="020B0606020202030204" pitchFamily="34" charset="0"/>
              </a:rPr>
              <a:t>     a </a:t>
            </a:r>
            <a:r>
              <a:rPr lang="en-US" altLang="en-US" sz="2400" u="sng">
                <a:solidFill>
                  <a:srgbClr val="FF0000"/>
                </a:solidFill>
                <a:latin typeface="Arial Narrow" panose="020B0606020202030204" pitchFamily="34" charset="0"/>
              </a:rPr>
              <a:t>general form </a:t>
            </a:r>
            <a:r>
              <a:rPr lang="en-US" altLang="en-US" sz="2400">
                <a:latin typeface="Arial Narrow" panose="020B0606020202030204" pitchFamily="34" charset="0"/>
              </a:rPr>
              <a:t>called </a:t>
            </a:r>
            <a:r>
              <a:rPr lang="en-US" altLang="en-US" sz="2400" i="1">
                <a:solidFill>
                  <a:srgbClr val="FF0000"/>
                </a:solidFill>
                <a:latin typeface="Arial Narrow" panose="020B0606020202030204" pitchFamily="34" charset="0"/>
              </a:rPr>
              <a:t>aggregation</a:t>
            </a:r>
            <a:r>
              <a:rPr lang="en-US" altLang="en-US" sz="2400" i="1">
                <a:latin typeface="Arial Narrow" panose="020B0606020202030204" pitchFamily="34" charset="0"/>
              </a:rPr>
              <a:t>  and </a:t>
            </a:r>
          </a:p>
          <a:p>
            <a:pPr algn="just">
              <a:buFont typeface="Wingdings" panose="05000000000000000000" pitchFamily="2" charset="2"/>
              <a:buChar char="Ø"/>
            </a:pPr>
            <a:r>
              <a:rPr lang="en-US" altLang="en-US" sz="2400" i="1">
                <a:latin typeface="Arial Narrow" panose="020B0606020202030204" pitchFamily="34" charset="0"/>
              </a:rPr>
              <a:t>     </a:t>
            </a:r>
            <a:r>
              <a:rPr lang="en-US" altLang="en-US" sz="2400">
                <a:latin typeface="Arial Narrow" panose="020B0606020202030204" pitchFamily="34" charset="0"/>
              </a:rPr>
              <a:t>a </a:t>
            </a:r>
            <a:r>
              <a:rPr lang="en-US" altLang="en-US" sz="2400" u="sng">
                <a:solidFill>
                  <a:srgbClr val="FF0000"/>
                </a:solidFill>
                <a:latin typeface="Arial Narrow" panose="020B0606020202030204" pitchFamily="34" charset="0"/>
              </a:rPr>
              <a:t>more restrictive form </a:t>
            </a:r>
            <a:r>
              <a:rPr lang="en-US" altLang="en-US" sz="2400">
                <a:latin typeface="Arial Narrow" panose="020B0606020202030204" pitchFamily="34" charset="0"/>
              </a:rPr>
              <a:t>called </a:t>
            </a:r>
            <a:r>
              <a:rPr lang="en-US" altLang="en-US" sz="2400" b="1" i="1">
                <a:solidFill>
                  <a:srgbClr val="FF0000"/>
                </a:solidFill>
                <a:latin typeface="Arial Narrow" panose="020B0606020202030204" pitchFamily="34" charset="0"/>
              </a:rPr>
              <a:t>composition</a:t>
            </a:r>
            <a:endParaRPr lang="en-US" altLang="en-US" sz="2400" i="1">
              <a:latin typeface="Arial Narrow" panose="020B0606020202030204" pitchFamily="34" charset="0"/>
            </a:endParaRPr>
          </a:p>
          <a:p>
            <a:pPr algn="just">
              <a:buFont typeface="Wingdings" panose="05000000000000000000" pitchFamily="2" charset="2"/>
              <a:buNone/>
            </a:pPr>
            <a:r>
              <a:rPr lang="en-US" altLang="en-US" sz="2400" b="1" i="1">
                <a:solidFill>
                  <a:srgbClr val="FF0000"/>
                </a:solidFill>
                <a:latin typeface="Arial Narrow" panose="020B0606020202030204" pitchFamily="34" charset="0"/>
              </a:rPr>
              <a:t>Composition</a:t>
            </a:r>
            <a:r>
              <a:rPr lang="en-US" altLang="en-US" sz="2400" i="1">
                <a:latin typeface="Arial Narrow" panose="020B0606020202030204" pitchFamily="34" charset="0"/>
              </a:rPr>
              <a:t> </a:t>
            </a:r>
            <a:r>
              <a:rPr lang="en-US" altLang="en-US" sz="2400">
                <a:latin typeface="Arial Narrow" panose="020B0606020202030204" pitchFamily="34" charset="0"/>
              </a:rPr>
              <a:t>is a </a:t>
            </a:r>
            <a:r>
              <a:rPr lang="en-US" altLang="en-US" sz="2400">
                <a:solidFill>
                  <a:srgbClr val="FF33CC"/>
                </a:solidFill>
                <a:latin typeface="Arial Narrow" panose="020B0606020202030204" pitchFamily="34" charset="0"/>
              </a:rPr>
              <a:t>form of aggregation </a:t>
            </a:r>
            <a:r>
              <a:rPr lang="en-US" altLang="en-US" sz="2400">
                <a:latin typeface="Arial Narrow" panose="020B0606020202030204" pitchFamily="34" charset="0"/>
              </a:rPr>
              <a:t>. </a:t>
            </a:r>
            <a:r>
              <a:rPr lang="en-US" altLang="en-US" sz="2400">
                <a:solidFill>
                  <a:srgbClr val="C00000"/>
                </a:solidFill>
                <a:latin typeface="Arial Narrow" panose="020B0606020202030204" pitchFamily="34" charset="0"/>
              </a:rPr>
              <a:t>A constituent part can belong to at most one assembly.</a:t>
            </a:r>
            <a:r>
              <a:rPr lang="en-US" altLang="en-US" sz="2400">
                <a:latin typeface="Arial Narrow" panose="020B0606020202030204" pitchFamily="34" charset="0"/>
              </a:rPr>
              <a:t> Furthermore, </a:t>
            </a:r>
            <a:r>
              <a:rPr lang="en-US" altLang="en-US" sz="2400">
                <a:solidFill>
                  <a:srgbClr val="C00000"/>
                </a:solidFill>
                <a:latin typeface="Arial Narrow" panose="020B0606020202030204" pitchFamily="34" charset="0"/>
              </a:rPr>
              <a:t>once a constituent part has been assigned an assembly, it has a </a:t>
            </a:r>
            <a:r>
              <a:rPr lang="en-US" altLang="en-US" sz="2400" b="1" i="1" u="sng">
                <a:solidFill>
                  <a:srgbClr val="FF0000"/>
                </a:solidFill>
                <a:cs typeface="Arial" panose="020B0604020202020204" pitchFamily="34" charset="0"/>
              </a:rPr>
              <a:t>coincident lifetime </a:t>
            </a:r>
            <a:r>
              <a:rPr lang="en-US" altLang="en-US" sz="2400">
                <a:solidFill>
                  <a:srgbClr val="C00000"/>
                </a:solidFill>
                <a:latin typeface="Arial Narrow" panose="020B0606020202030204" pitchFamily="34" charset="0"/>
              </a:rPr>
              <a:t>with the assembly</a:t>
            </a:r>
            <a:r>
              <a:rPr lang="en-US" altLang="en-US" sz="2400">
                <a:latin typeface="Arial Narrow" panose="020B0606020202030204" pitchFamily="34" charset="0"/>
              </a:rPr>
              <a:t>. Deletion of an assembly object triggers deletion of all constituent objects via composition. </a:t>
            </a:r>
          </a:p>
          <a:p>
            <a:pPr algn="just">
              <a:buFont typeface="Wingdings" panose="05000000000000000000" pitchFamily="2" charset="2"/>
              <a:buNone/>
            </a:pPr>
            <a:r>
              <a:rPr lang="en-US" altLang="en-US" sz="2400">
                <a:latin typeface="Arial Narrow" panose="020B0606020202030204" pitchFamily="34" charset="0"/>
              </a:rPr>
              <a:t>     The notation for composition is a small </a:t>
            </a:r>
            <a:r>
              <a:rPr lang="en-US" altLang="en-US" sz="2400" b="1" i="1" u="sng">
                <a:solidFill>
                  <a:srgbClr val="7030A0"/>
                </a:solidFill>
                <a:latin typeface="Arial Narrow" panose="020B0606020202030204" pitchFamily="34" charset="0"/>
              </a:rPr>
              <a:t>solid diamond</a:t>
            </a:r>
            <a:r>
              <a:rPr lang="en-US" altLang="en-US" sz="2400">
                <a:latin typeface="Arial Narrow" panose="020B0606020202030204" pitchFamily="34" charset="0"/>
              </a:rPr>
              <a:t> next to the assembly class (vs. a small </a:t>
            </a:r>
            <a:r>
              <a:rPr lang="en-US" altLang="en-US" sz="2400" i="1" u="sng">
                <a:latin typeface="Arial Narrow" panose="020B0606020202030204" pitchFamily="34" charset="0"/>
              </a:rPr>
              <a:t>hollow diamond</a:t>
            </a:r>
            <a:r>
              <a:rPr lang="en-US" altLang="en-US" sz="2400">
                <a:latin typeface="Arial Narrow" panose="020B0606020202030204" pitchFamily="34" charset="0"/>
              </a:rPr>
              <a:t> for the general form of aggregation).</a:t>
            </a:r>
          </a:p>
          <a:p>
            <a:pPr algn="just"/>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18A7264-216A-4D7F-A37F-54C00A2196AA}"/>
              </a:ext>
            </a:extLst>
          </p:cNvPr>
          <p:cNvSpPr>
            <a:spLocks noGrp="1"/>
          </p:cNvSpPr>
          <p:nvPr>
            <p:ph type="title"/>
          </p:nvPr>
        </p:nvSpPr>
        <p:spPr>
          <a:xfrm>
            <a:off x="762000" y="0"/>
            <a:ext cx="7696200" cy="685800"/>
          </a:xfrm>
        </p:spPr>
        <p:txBody>
          <a:bodyPr/>
          <a:lstStyle/>
          <a:p>
            <a:r>
              <a:rPr lang="en-US" altLang="en-US" sz="2800"/>
              <a:t>Example:</a:t>
            </a:r>
          </a:p>
        </p:txBody>
      </p:sp>
      <p:sp>
        <p:nvSpPr>
          <p:cNvPr id="18435" name="Content Placeholder 2">
            <a:extLst>
              <a:ext uri="{FF2B5EF4-FFF2-40B4-BE49-F238E27FC236}">
                <a16:creationId xmlns:a16="http://schemas.microsoft.com/office/drawing/2014/main" id="{BF3C24CD-DCCC-4F78-86B4-32D89A1F48D7}"/>
              </a:ext>
            </a:extLst>
          </p:cNvPr>
          <p:cNvSpPr>
            <a:spLocks noGrp="1"/>
          </p:cNvSpPr>
          <p:nvPr>
            <p:ph idx="1"/>
          </p:nvPr>
        </p:nvSpPr>
        <p:spPr>
          <a:xfrm>
            <a:off x="762000" y="609600"/>
            <a:ext cx="7696200" cy="6248400"/>
          </a:xfrm>
        </p:spPr>
        <p:txBody>
          <a:bodyPr/>
          <a:lstStyle/>
          <a:p>
            <a:pPr algn="just"/>
            <a:r>
              <a:rPr lang="en-US" altLang="en-US" sz="2400"/>
              <a:t>In the figure, a company consists of divisions, which in turn consist of departments; a company is indirectly a composition of departments. A company is not a composition of its employees, since company and person are independent objects of equal stature.</a:t>
            </a:r>
          </a:p>
          <a:p>
            <a:pPr algn="just">
              <a:buFont typeface="Wingdings" panose="05000000000000000000" pitchFamily="2" charset="2"/>
              <a:buNone/>
            </a:pPr>
            <a:endParaRPr lang="en-US" altLang="en-US" sz="2400"/>
          </a:p>
          <a:p>
            <a:endParaRPr lang="en-US" altLang="en-US"/>
          </a:p>
        </p:txBody>
      </p:sp>
      <p:pic>
        <p:nvPicPr>
          <p:cNvPr id="18436" name="Picture 3">
            <a:extLst>
              <a:ext uri="{FF2B5EF4-FFF2-40B4-BE49-F238E27FC236}">
                <a16:creationId xmlns:a16="http://schemas.microsoft.com/office/drawing/2014/main" id="{20FB5B90-2057-49C1-8CE8-305B5865BDED}"/>
              </a:ext>
            </a:extLst>
          </p:cNvPr>
          <p:cNvPicPr>
            <a:picLocks noChangeAspect="1" noChangeArrowheads="1"/>
          </p:cNvPicPr>
          <p:nvPr/>
        </p:nvPicPr>
        <p:blipFill>
          <a:blip r:embed="rId2">
            <a:lum bright="-46000" contrast="66000"/>
            <a:extLst>
              <a:ext uri="{28A0092B-C50C-407E-A947-70E740481C1C}">
                <a14:useLocalDpi xmlns:a14="http://schemas.microsoft.com/office/drawing/2010/main" val="0"/>
              </a:ext>
            </a:extLst>
          </a:blip>
          <a:srcRect/>
          <a:stretch>
            <a:fillRect/>
          </a:stretch>
        </p:blipFill>
        <p:spPr bwMode="auto">
          <a:xfrm>
            <a:off x="0" y="30480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FD06ED5-DB58-4A74-980C-89629A9A2A0A}"/>
              </a:ext>
            </a:extLst>
          </p:cNvPr>
          <p:cNvSpPr>
            <a:spLocks noGrp="1"/>
          </p:cNvSpPr>
          <p:nvPr>
            <p:ph type="title"/>
          </p:nvPr>
        </p:nvSpPr>
        <p:spPr>
          <a:xfrm>
            <a:off x="762000" y="0"/>
            <a:ext cx="7696200" cy="762000"/>
          </a:xfrm>
        </p:spPr>
        <p:txBody>
          <a:bodyPr/>
          <a:lstStyle/>
          <a:p>
            <a:r>
              <a:rPr lang="en-US" altLang="en-US" sz="2800" b="1" i="1" u="sng"/>
              <a:t>Propagation of Operations: </a:t>
            </a:r>
            <a:endParaRPr lang="en-US" altLang="en-US" sz="2800" b="1"/>
          </a:p>
        </p:txBody>
      </p:sp>
      <p:sp>
        <p:nvSpPr>
          <p:cNvPr id="19459" name="Content Placeholder 2">
            <a:extLst>
              <a:ext uri="{FF2B5EF4-FFF2-40B4-BE49-F238E27FC236}">
                <a16:creationId xmlns:a16="http://schemas.microsoft.com/office/drawing/2014/main" id="{1DBA8DD5-A792-4B1B-839A-23340880A507}"/>
              </a:ext>
            </a:extLst>
          </p:cNvPr>
          <p:cNvSpPr>
            <a:spLocks noGrp="1"/>
          </p:cNvSpPr>
          <p:nvPr>
            <p:ph idx="1"/>
          </p:nvPr>
        </p:nvSpPr>
        <p:spPr>
          <a:xfrm>
            <a:off x="762000" y="1447800"/>
            <a:ext cx="7696200" cy="4876800"/>
          </a:xfrm>
        </p:spPr>
        <p:txBody>
          <a:bodyPr/>
          <a:lstStyle/>
          <a:p>
            <a:pPr algn="just"/>
            <a:r>
              <a:rPr lang="en-US" altLang="en-US" i="1"/>
              <a:t>Propagation </a:t>
            </a:r>
            <a:r>
              <a:rPr lang="en-US" altLang="en-US"/>
              <a:t>(also called </a:t>
            </a:r>
            <a:r>
              <a:rPr lang="en-US" altLang="en-US" b="1" i="1" u="sng">
                <a:solidFill>
                  <a:srgbClr val="002060"/>
                </a:solidFill>
              </a:rPr>
              <a:t>triggering</a:t>
            </a:r>
            <a:r>
              <a:rPr lang="en-US" altLang="en-US" b="1" i="1">
                <a:solidFill>
                  <a:srgbClr val="002060"/>
                </a:solidFill>
              </a:rPr>
              <a:t>)</a:t>
            </a:r>
            <a:r>
              <a:rPr lang="en-US" altLang="en-US" i="1"/>
              <a:t> </a:t>
            </a:r>
            <a:r>
              <a:rPr lang="en-US" altLang="en-US"/>
              <a:t>is the </a:t>
            </a:r>
            <a:r>
              <a:rPr lang="en-US" altLang="en-US">
                <a:solidFill>
                  <a:srgbClr val="7030A0"/>
                </a:solidFill>
              </a:rPr>
              <a:t>automatic application of an operation to a network of objects when the operation is applied to some starting object </a:t>
            </a:r>
            <a:r>
              <a:rPr lang="en-US" altLang="en-US"/>
              <a:t>. </a:t>
            </a:r>
          </a:p>
          <a:p>
            <a:pPr algn="just"/>
            <a:r>
              <a:rPr lang="en-US" altLang="en-US"/>
              <a:t>E.g. </a:t>
            </a:r>
            <a:r>
              <a:rPr lang="en-US" altLang="en-US" b="1" i="1" u="sng">
                <a:solidFill>
                  <a:srgbClr val="7030A0"/>
                </a:solidFill>
              </a:rPr>
              <a:t>Moving</a:t>
            </a:r>
            <a:r>
              <a:rPr lang="en-US" altLang="en-US"/>
              <a:t> an aggregate moves its parts; the move operation propagates to the parts. Propagation of operations to parts is often a good indicator of aggregation.</a:t>
            </a: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FB1ADBA-E2DC-4CDD-84CA-70F476ED0504}"/>
              </a:ext>
            </a:extLst>
          </p:cNvPr>
          <p:cNvSpPr>
            <a:spLocks noGrp="1"/>
          </p:cNvSpPr>
          <p:nvPr>
            <p:ph type="title"/>
          </p:nvPr>
        </p:nvSpPr>
        <p:spPr/>
        <p:txBody>
          <a:bodyPr/>
          <a:lstStyle/>
          <a:p>
            <a:endParaRPr lang="en-US" altLang="en-US"/>
          </a:p>
        </p:txBody>
      </p:sp>
      <p:sp>
        <p:nvSpPr>
          <p:cNvPr id="20483" name="Content Placeholder 2">
            <a:extLst>
              <a:ext uri="{FF2B5EF4-FFF2-40B4-BE49-F238E27FC236}">
                <a16:creationId xmlns:a16="http://schemas.microsoft.com/office/drawing/2014/main" id="{2A4287D0-1EAE-49D4-8372-85084DE09975}"/>
              </a:ext>
            </a:extLst>
          </p:cNvPr>
          <p:cNvSpPr>
            <a:spLocks noGrp="1"/>
          </p:cNvSpPr>
          <p:nvPr>
            <p:ph idx="1"/>
          </p:nvPr>
        </p:nvSpPr>
        <p:spPr>
          <a:xfrm>
            <a:off x="762000" y="0"/>
            <a:ext cx="7696200" cy="5486400"/>
          </a:xfrm>
        </p:spPr>
        <p:txBody>
          <a:bodyPr/>
          <a:lstStyle/>
          <a:p>
            <a:pPr algn="just"/>
            <a:r>
              <a:rPr lang="en-US" altLang="en-US" sz="2400" b="1">
                <a:solidFill>
                  <a:srgbClr val="7030A0"/>
                </a:solidFill>
              </a:rPr>
              <a:t>E.g</a:t>
            </a:r>
            <a:r>
              <a:rPr lang="en-US" altLang="en-US" sz="2400"/>
              <a:t>. A person owns multiple documents. Each document consists of paragraphs that, in turn, consist of characters. The copy operation propagates from documents to paragraphs to characters. </a:t>
            </a:r>
          </a:p>
          <a:p>
            <a:pPr>
              <a:buFont typeface="Wingdings" panose="05000000000000000000" pitchFamily="2" charset="2"/>
              <a:buNone/>
            </a:pPr>
            <a:endParaRPr lang="en-US" altLang="en-US"/>
          </a:p>
        </p:txBody>
      </p:sp>
      <p:pic>
        <p:nvPicPr>
          <p:cNvPr id="20484" name="Picture 3">
            <a:extLst>
              <a:ext uri="{FF2B5EF4-FFF2-40B4-BE49-F238E27FC236}">
                <a16:creationId xmlns:a16="http://schemas.microsoft.com/office/drawing/2014/main" id="{D048935D-43E8-4A19-8118-7D17ECC8965D}"/>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304800" y="1905000"/>
            <a:ext cx="845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66A12BE-ABA7-453E-90A6-D5BE1254E196}"/>
              </a:ext>
            </a:extLst>
          </p:cNvPr>
          <p:cNvSpPr>
            <a:spLocks noGrp="1"/>
          </p:cNvSpPr>
          <p:nvPr>
            <p:ph type="title"/>
          </p:nvPr>
        </p:nvSpPr>
        <p:spPr/>
        <p:txBody>
          <a:bodyPr/>
          <a:lstStyle/>
          <a:p>
            <a:endParaRPr lang="en-US" altLang="en-US"/>
          </a:p>
        </p:txBody>
      </p:sp>
      <p:sp>
        <p:nvSpPr>
          <p:cNvPr id="21507" name="Content Placeholder 2">
            <a:extLst>
              <a:ext uri="{FF2B5EF4-FFF2-40B4-BE49-F238E27FC236}">
                <a16:creationId xmlns:a16="http://schemas.microsoft.com/office/drawing/2014/main" id="{9B52319C-125E-4969-9285-F90575B3F044}"/>
              </a:ext>
            </a:extLst>
          </p:cNvPr>
          <p:cNvSpPr>
            <a:spLocks noGrp="1"/>
          </p:cNvSpPr>
          <p:nvPr>
            <p:ph idx="1"/>
          </p:nvPr>
        </p:nvSpPr>
        <p:spPr/>
        <p:txBody>
          <a:bodyPr/>
          <a:lstStyle/>
          <a:p>
            <a:pPr algn="just"/>
            <a:r>
              <a:rPr lang="en-US" altLang="en-US" b="1">
                <a:solidFill>
                  <a:srgbClr val="7030A0"/>
                </a:solidFill>
              </a:rPr>
              <a:t>Copying</a:t>
            </a:r>
            <a:r>
              <a:rPr lang="en-US" altLang="en-US"/>
              <a:t> a paragraph copies all the characters in it. The operation </a:t>
            </a:r>
            <a:r>
              <a:rPr lang="en-US" altLang="en-US" b="1">
                <a:solidFill>
                  <a:srgbClr val="7030A0"/>
                </a:solidFill>
              </a:rPr>
              <a:t>does not propagate in the reverse direction</a:t>
            </a:r>
            <a:r>
              <a:rPr lang="en-US" altLang="en-US"/>
              <a:t>; a paragraph can be copied without copying the whole document. Similarly, copying a document copies the owner link but does not spawn a copy of the person who is owner.</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7405-7F4D-454F-8BF7-DF29BD1C5DE3}"/>
              </a:ext>
            </a:extLst>
          </p:cNvPr>
          <p:cNvSpPr>
            <a:spLocks noGrp="1"/>
          </p:cNvSpPr>
          <p:nvPr>
            <p:ph type="title"/>
          </p:nvPr>
        </p:nvSpPr>
        <p:spPr/>
        <p:txBody>
          <a:bodyPr/>
          <a:lstStyle/>
          <a:p>
            <a:pPr>
              <a:defRPr/>
            </a:pPr>
            <a:r>
              <a:rPr lang="en-US" b="1" u="dbl" dirty="0"/>
              <a:t>N-</a:t>
            </a:r>
            <a:r>
              <a:rPr lang="en-US" b="1" u="dbl" dirty="0" err="1"/>
              <a:t>ary</a:t>
            </a:r>
            <a:r>
              <a:rPr lang="en-US" b="1" u="dbl" dirty="0"/>
              <a:t> Associations</a:t>
            </a:r>
            <a:r>
              <a:rPr lang="en-US" b="1" dirty="0"/>
              <a:t>: </a:t>
            </a:r>
            <a:br>
              <a:rPr lang="en-US" dirty="0"/>
            </a:br>
            <a:endParaRPr lang="en-US" dirty="0"/>
          </a:p>
        </p:txBody>
      </p:sp>
      <p:sp>
        <p:nvSpPr>
          <p:cNvPr id="4099" name="Content Placeholder 2">
            <a:extLst>
              <a:ext uri="{FF2B5EF4-FFF2-40B4-BE49-F238E27FC236}">
                <a16:creationId xmlns:a16="http://schemas.microsoft.com/office/drawing/2014/main" id="{7B8E146C-DAE0-4830-A356-45522B03D267}"/>
              </a:ext>
            </a:extLst>
          </p:cNvPr>
          <p:cNvSpPr>
            <a:spLocks noGrp="1"/>
          </p:cNvSpPr>
          <p:nvPr>
            <p:ph idx="1"/>
          </p:nvPr>
        </p:nvSpPr>
        <p:spPr/>
        <p:txBody>
          <a:bodyPr/>
          <a:lstStyle/>
          <a:p>
            <a:pPr algn="just"/>
            <a:r>
              <a:rPr lang="en-US" altLang="en-US"/>
              <a:t>Whereas </a:t>
            </a:r>
            <a:r>
              <a:rPr lang="en-US" altLang="en-US">
                <a:solidFill>
                  <a:srgbClr val="00B050"/>
                </a:solidFill>
              </a:rPr>
              <a:t>binary associations </a:t>
            </a:r>
            <a:r>
              <a:rPr lang="en-US" altLang="en-US"/>
              <a:t>are associations </a:t>
            </a:r>
            <a:r>
              <a:rPr lang="en-US" altLang="en-US">
                <a:solidFill>
                  <a:srgbClr val="00B050"/>
                </a:solidFill>
              </a:rPr>
              <a:t>between two classes</a:t>
            </a:r>
            <a:r>
              <a:rPr lang="en-US" altLang="en-US"/>
              <a:t>, </a:t>
            </a:r>
            <a:r>
              <a:rPr lang="en-US" altLang="en-US" i="1">
                <a:solidFill>
                  <a:srgbClr val="C00000"/>
                </a:solidFill>
              </a:rPr>
              <a:t>n-ary associations</a:t>
            </a:r>
            <a:r>
              <a:rPr lang="en-US" altLang="en-US">
                <a:solidFill>
                  <a:srgbClr val="C00000"/>
                </a:solidFill>
              </a:rPr>
              <a:t> </a:t>
            </a:r>
            <a:r>
              <a:rPr lang="en-US" altLang="en-US"/>
              <a:t>are associations </a:t>
            </a:r>
            <a:r>
              <a:rPr lang="en-US" altLang="en-US" i="1">
                <a:solidFill>
                  <a:srgbClr val="C00000"/>
                </a:solidFill>
              </a:rPr>
              <a:t>among three or more classes.</a:t>
            </a:r>
          </a:p>
          <a:p>
            <a:pPr algn="just"/>
            <a:r>
              <a:rPr lang="en-US" altLang="en-US"/>
              <a:t>Most of n-ary associations can be </a:t>
            </a:r>
            <a:r>
              <a:rPr lang="en-US" altLang="en-US" i="1" u="sng">
                <a:solidFill>
                  <a:srgbClr val="0000FF"/>
                </a:solidFill>
              </a:rPr>
              <a:t>decomposed</a:t>
            </a:r>
            <a:r>
              <a:rPr lang="en-US" altLang="en-US"/>
              <a:t> into </a:t>
            </a:r>
            <a:r>
              <a:rPr lang="en-US" altLang="en-US">
                <a:solidFill>
                  <a:srgbClr val="0000FF"/>
                </a:solidFill>
              </a:rPr>
              <a:t>binary associations,</a:t>
            </a:r>
            <a:r>
              <a:rPr lang="en-US" altLang="en-US"/>
              <a:t> with possible </a:t>
            </a:r>
            <a:r>
              <a:rPr lang="en-US" altLang="en-US">
                <a:solidFill>
                  <a:srgbClr val="FF33CC"/>
                </a:solidFill>
              </a:rPr>
              <a:t>qualifiers and attributes</a:t>
            </a:r>
            <a:r>
              <a:rPr lang="en-US" altLang="en-US"/>
              <a:t>. Hence they must possibly be avoided.</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02E65D1-AC53-4E67-948F-E5368546B2BE}"/>
              </a:ext>
            </a:extLst>
          </p:cNvPr>
          <p:cNvSpPr>
            <a:spLocks noGrp="1"/>
          </p:cNvSpPr>
          <p:nvPr>
            <p:ph type="title"/>
          </p:nvPr>
        </p:nvSpPr>
        <p:spPr>
          <a:xfrm>
            <a:off x="762000" y="0"/>
            <a:ext cx="7696200" cy="838200"/>
          </a:xfrm>
        </p:spPr>
        <p:txBody>
          <a:bodyPr/>
          <a:lstStyle/>
          <a:p>
            <a:r>
              <a:rPr lang="en-US" altLang="en-US" sz="2800" b="1"/>
              <a:t>Most other approaches present an </a:t>
            </a:r>
            <a:r>
              <a:rPr lang="en-US" altLang="en-US" sz="2800" b="1" i="1" u="sng"/>
              <a:t>all-or-nothing option</a:t>
            </a:r>
            <a:r>
              <a:rPr lang="en-US" altLang="en-US" sz="2800" b="1"/>
              <a:t>: </a:t>
            </a:r>
          </a:p>
        </p:txBody>
      </p:sp>
      <p:sp>
        <p:nvSpPr>
          <p:cNvPr id="22531" name="Content Placeholder 2">
            <a:extLst>
              <a:ext uri="{FF2B5EF4-FFF2-40B4-BE49-F238E27FC236}">
                <a16:creationId xmlns:a16="http://schemas.microsoft.com/office/drawing/2014/main" id="{A94E9BD9-26D8-4C1B-910C-C50088E6426A}"/>
              </a:ext>
            </a:extLst>
          </p:cNvPr>
          <p:cNvSpPr>
            <a:spLocks noGrp="1"/>
          </p:cNvSpPr>
          <p:nvPr>
            <p:ph idx="1"/>
          </p:nvPr>
        </p:nvSpPr>
        <p:spPr>
          <a:xfrm>
            <a:off x="762000" y="838200"/>
            <a:ext cx="7696200" cy="6019800"/>
          </a:xfrm>
        </p:spPr>
        <p:txBody>
          <a:bodyPr/>
          <a:lstStyle/>
          <a:p>
            <a:pPr algn="just">
              <a:buFont typeface="Wingdings" panose="05000000000000000000" pitchFamily="2" charset="2"/>
              <a:buNone/>
            </a:pPr>
            <a:endParaRPr lang="en-US" altLang="en-US" sz="2800"/>
          </a:p>
          <a:p>
            <a:pPr algn="just"/>
            <a:r>
              <a:rPr lang="en-US" altLang="en-US" sz="2800"/>
              <a:t>The concept of propagation of operations provides a concise and powerful way for specifying a </a:t>
            </a:r>
            <a:r>
              <a:rPr lang="en-US" altLang="en-US" sz="2800" b="1">
                <a:solidFill>
                  <a:srgbClr val="0000FF"/>
                </a:solidFill>
              </a:rPr>
              <a:t>continuum of behavior</a:t>
            </a:r>
            <a:r>
              <a:rPr lang="en-US" altLang="en-US" sz="2800"/>
              <a:t>. An operation can be considered as starting at some initial object and flowing from object to object through links according to </a:t>
            </a:r>
            <a:r>
              <a:rPr lang="en-US" altLang="en-US" sz="2800">
                <a:solidFill>
                  <a:srgbClr val="0000FF"/>
                </a:solidFill>
              </a:rPr>
              <a:t>propagation rules</a:t>
            </a:r>
            <a:r>
              <a:rPr lang="en-US" altLang="en-US" sz="2800"/>
              <a:t>. </a:t>
            </a:r>
          </a:p>
          <a:p>
            <a:pPr algn="just"/>
            <a:r>
              <a:rPr lang="en-US" altLang="en-US" sz="2800"/>
              <a:t>Propagation is possible for </a:t>
            </a:r>
            <a:r>
              <a:rPr lang="en-US" altLang="en-US" sz="2800">
                <a:solidFill>
                  <a:srgbClr val="7030A0"/>
                </a:solidFill>
              </a:rPr>
              <a:t>other operations including save/restore, destroy, print, lock, and display.</a:t>
            </a:r>
          </a:p>
          <a:p>
            <a:pPr algn="just"/>
            <a:endParaRPr lang="en-US"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7E99AD8-9F16-44B6-AEE0-19F484D70DF7}"/>
              </a:ext>
            </a:extLst>
          </p:cNvPr>
          <p:cNvSpPr>
            <a:spLocks noGrp="1"/>
          </p:cNvSpPr>
          <p:nvPr>
            <p:ph type="title"/>
          </p:nvPr>
        </p:nvSpPr>
        <p:spPr/>
        <p:txBody>
          <a:bodyPr/>
          <a:lstStyle/>
          <a:p>
            <a:endParaRPr lang="en-US" altLang="en-US"/>
          </a:p>
        </p:txBody>
      </p:sp>
      <p:sp>
        <p:nvSpPr>
          <p:cNvPr id="23555" name="Content Placeholder 2">
            <a:extLst>
              <a:ext uri="{FF2B5EF4-FFF2-40B4-BE49-F238E27FC236}">
                <a16:creationId xmlns:a16="http://schemas.microsoft.com/office/drawing/2014/main" id="{A2DB527E-C68A-4C43-B485-EE864321ABFF}"/>
              </a:ext>
            </a:extLst>
          </p:cNvPr>
          <p:cNvSpPr>
            <a:spLocks noGrp="1"/>
          </p:cNvSpPr>
          <p:nvPr>
            <p:ph idx="1"/>
          </p:nvPr>
        </p:nvSpPr>
        <p:spPr>
          <a:xfrm>
            <a:off x="762000" y="762000"/>
            <a:ext cx="7696200" cy="5791200"/>
          </a:xfrm>
        </p:spPr>
        <p:txBody>
          <a:bodyPr/>
          <a:lstStyle/>
          <a:p>
            <a:pPr algn="just"/>
            <a:r>
              <a:rPr lang="en-US" altLang="en-US"/>
              <a:t>Propagation can be shown with a </a:t>
            </a:r>
            <a:r>
              <a:rPr lang="en-US" altLang="en-US" i="1" u="sng">
                <a:solidFill>
                  <a:srgbClr val="FF0000"/>
                </a:solidFill>
              </a:rPr>
              <a:t>small arrow</a:t>
            </a:r>
            <a:r>
              <a:rPr lang="en-US" altLang="en-US"/>
              <a:t> indicating the direction and </a:t>
            </a:r>
            <a:r>
              <a:rPr lang="en-US" altLang="en-US" i="1" u="sng">
                <a:solidFill>
                  <a:srgbClr val="FF0000"/>
                </a:solidFill>
              </a:rPr>
              <a:t>operation name </a:t>
            </a:r>
            <a:r>
              <a:rPr lang="en-US" altLang="en-US">
                <a:solidFill>
                  <a:srgbClr val="FF0000"/>
                </a:solidFill>
              </a:rPr>
              <a:t>next to the affected association</a:t>
            </a:r>
            <a:r>
              <a:rPr lang="en-US" altLang="en-US"/>
              <a:t>. The notation binds propagation behavior to </a:t>
            </a:r>
          </a:p>
          <a:p>
            <a:pPr algn="just">
              <a:buFont typeface="Wingdings" panose="05000000000000000000" pitchFamily="2" charset="2"/>
              <a:buChar char="q"/>
            </a:pPr>
            <a:r>
              <a:rPr lang="en-US" altLang="en-US">
                <a:solidFill>
                  <a:srgbClr val="0000FF"/>
                </a:solidFill>
              </a:rPr>
              <a:t>an association (or aggregation),</a:t>
            </a:r>
          </a:p>
          <a:p>
            <a:pPr algn="just">
              <a:buFont typeface="Wingdings" panose="05000000000000000000" pitchFamily="2" charset="2"/>
              <a:buChar char="q"/>
            </a:pPr>
            <a:r>
              <a:rPr lang="en-US" altLang="en-US">
                <a:solidFill>
                  <a:srgbClr val="0000FF"/>
                </a:solidFill>
              </a:rPr>
              <a:t>direction, </a:t>
            </a:r>
          </a:p>
          <a:p>
            <a:pPr algn="just">
              <a:buFont typeface="Wingdings" panose="05000000000000000000" pitchFamily="2" charset="2"/>
              <a:buChar char="q"/>
            </a:pPr>
            <a:r>
              <a:rPr lang="en-US" altLang="en-US">
                <a:solidFill>
                  <a:srgbClr val="0000FF"/>
                </a:solidFill>
              </a:rPr>
              <a:t>and operation. </a:t>
            </a:r>
          </a:p>
          <a:p>
            <a:pPr algn="just"/>
            <a:r>
              <a:rPr lang="en-US" altLang="en-US">
                <a:solidFill>
                  <a:srgbClr val="FF33CC"/>
                </a:solidFill>
              </a:rPr>
              <a:t>Note </a:t>
            </a:r>
            <a:r>
              <a:rPr lang="en-US" altLang="en-US"/>
              <a:t>that this notation is </a:t>
            </a:r>
            <a:r>
              <a:rPr lang="en-US" altLang="en-US" i="1" u="sng">
                <a:solidFill>
                  <a:srgbClr val="FF33CC"/>
                </a:solidFill>
              </a:rPr>
              <a:t>not part of the UML</a:t>
            </a:r>
            <a:r>
              <a:rPr lang="en-US" altLang="en-US"/>
              <a:t> and is a special notation.</a:t>
            </a:r>
          </a:p>
          <a:p>
            <a:pPr algn="just"/>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434-01F8-4152-BCB0-31C916C8F597}"/>
              </a:ext>
            </a:extLst>
          </p:cNvPr>
          <p:cNvSpPr>
            <a:spLocks noGrp="1"/>
          </p:cNvSpPr>
          <p:nvPr>
            <p:ph type="title"/>
          </p:nvPr>
        </p:nvSpPr>
        <p:spPr/>
        <p:txBody>
          <a:bodyPr/>
          <a:lstStyle/>
          <a:p>
            <a:pPr>
              <a:defRPr/>
            </a:pPr>
            <a:r>
              <a:rPr lang="en-US" b="1" u="dbl" dirty="0"/>
              <a:t>Abstract Classes:</a:t>
            </a:r>
            <a:br>
              <a:rPr lang="en-US" dirty="0"/>
            </a:br>
            <a:endParaRPr lang="en-US" dirty="0"/>
          </a:p>
        </p:txBody>
      </p:sp>
      <p:sp>
        <p:nvSpPr>
          <p:cNvPr id="24579" name="Content Placeholder 2">
            <a:extLst>
              <a:ext uri="{FF2B5EF4-FFF2-40B4-BE49-F238E27FC236}">
                <a16:creationId xmlns:a16="http://schemas.microsoft.com/office/drawing/2014/main" id="{BA20C728-EEF2-47B9-8E09-3D9B4050D31C}"/>
              </a:ext>
            </a:extLst>
          </p:cNvPr>
          <p:cNvSpPr>
            <a:spLocks noGrp="1"/>
          </p:cNvSpPr>
          <p:nvPr>
            <p:ph idx="1"/>
          </p:nvPr>
        </p:nvSpPr>
        <p:spPr>
          <a:xfrm>
            <a:off x="762000" y="1447800"/>
            <a:ext cx="7696200" cy="5029200"/>
          </a:xfrm>
        </p:spPr>
        <p:txBody>
          <a:bodyPr/>
          <a:lstStyle/>
          <a:p>
            <a:pPr algn="just"/>
            <a:r>
              <a:rPr lang="en-US" altLang="en-US"/>
              <a:t>An </a:t>
            </a:r>
            <a:r>
              <a:rPr lang="en-US" altLang="en-US" i="1">
                <a:solidFill>
                  <a:srgbClr val="C00000"/>
                </a:solidFill>
              </a:rPr>
              <a:t>abstract class </a:t>
            </a:r>
            <a:r>
              <a:rPr lang="en-US" altLang="en-US"/>
              <a:t>is a class that has </a:t>
            </a:r>
            <a:r>
              <a:rPr lang="en-US" altLang="en-US" i="1" u="sng">
                <a:solidFill>
                  <a:srgbClr val="0000FF"/>
                </a:solidFill>
              </a:rPr>
              <a:t>no direct instances</a:t>
            </a:r>
            <a:r>
              <a:rPr lang="en-US" altLang="en-US">
                <a:solidFill>
                  <a:srgbClr val="0000FF"/>
                </a:solidFill>
              </a:rPr>
              <a:t> </a:t>
            </a:r>
            <a:r>
              <a:rPr lang="en-US" altLang="en-US"/>
              <a:t>but whose </a:t>
            </a:r>
            <a:r>
              <a:rPr lang="en-US" altLang="en-US" i="1" u="sng">
                <a:solidFill>
                  <a:srgbClr val="0000FF"/>
                </a:solidFill>
              </a:rPr>
              <a:t>descendant classes</a:t>
            </a:r>
            <a:r>
              <a:rPr lang="en-US" altLang="en-US">
                <a:solidFill>
                  <a:srgbClr val="0000FF"/>
                </a:solidFill>
              </a:rPr>
              <a:t> </a:t>
            </a:r>
            <a:r>
              <a:rPr lang="en-US" altLang="en-US"/>
              <a:t>have </a:t>
            </a:r>
            <a:r>
              <a:rPr lang="en-US" altLang="en-US" i="1" u="sng">
                <a:solidFill>
                  <a:srgbClr val="0000FF"/>
                </a:solidFill>
              </a:rPr>
              <a:t>direct instances</a:t>
            </a:r>
            <a:r>
              <a:rPr lang="en-US" altLang="en-US">
                <a:solidFill>
                  <a:srgbClr val="0000FF"/>
                </a:solidFill>
              </a:rPr>
              <a:t>. </a:t>
            </a:r>
          </a:p>
          <a:p>
            <a:pPr algn="just"/>
            <a:r>
              <a:rPr lang="en-US" altLang="en-US"/>
              <a:t>A </a:t>
            </a:r>
            <a:r>
              <a:rPr lang="en-US" altLang="en-US" i="1">
                <a:solidFill>
                  <a:srgbClr val="C00000"/>
                </a:solidFill>
              </a:rPr>
              <a:t>concrete class </a:t>
            </a:r>
            <a:r>
              <a:rPr lang="en-US" altLang="en-US"/>
              <a:t>is a class that is </a:t>
            </a:r>
            <a:r>
              <a:rPr lang="en-US" altLang="en-US" i="1" u="sng">
                <a:solidFill>
                  <a:srgbClr val="0000FF"/>
                </a:solidFill>
              </a:rPr>
              <a:t>instantiable</a:t>
            </a:r>
            <a:r>
              <a:rPr lang="en-US" altLang="en-US"/>
              <a:t>; that is, it can have direct instances. A concrete class may have abstract subclasses (but they, in turn, must have concrete descendants). </a:t>
            </a:r>
            <a:r>
              <a:rPr lang="en-US" altLang="en-US">
                <a:solidFill>
                  <a:srgbClr val="C00000"/>
                </a:solidFill>
              </a:rPr>
              <a:t>Only concrete classes </a:t>
            </a:r>
            <a:r>
              <a:rPr lang="en-US" altLang="en-US"/>
              <a:t>may be </a:t>
            </a:r>
            <a:r>
              <a:rPr lang="en-US" altLang="en-US" i="1" u="sng">
                <a:solidFill>
                  <a:srgbClr val="FF33CC"/>
                </a:solidFill>
              </a:rPr>
              <a:t>leaf classes</a:t>
            </a:r>
            <a:r>
              <a:rPr lang="en-US" altLang="en-US">
                <a:solidFill>
                  <a:srgbClr val="FF33CC"/>
                </a:solidFill>
              </a:rPr>
              <a:t> </a:t>
            </a:r>
            <a:r>
              <a:rPr lang="en-US" altLang="en-US"/>
              <a:t>in an inheritance tree.</a:t>
            </a:r>
          </a:p>
          <a:p>
            <a:pPr algn="just"/>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A521B2B-FA0A-403F-A847-242A2E9056FD}"/>
              </a:ext>
            </a:extLst>
          </p:cNvPr>
          <p:cNvSpPr>
            <a:spLocks noGrp="1"/>
          </p:cNvSpPr>
          <p:nvPr>
            <p:ph type="title"/>
          </p:nvPr>
        </p:nvSpPr>
        <p:spPr/>
        <p:txBody>
          <a:bodyPr/>
          <a:lstStyle/>
          <a:p>
            <a:r>
              <a:rPr lang="en-US" altLang="en-US" sz="2400" b="1"/>
              <a:t>All the occupations shown below are concrete classes</a:t>
            </a:r>
            <a:r>
              <a:rPr lang="en-US" altLang="en-US"/>
              <a:t>. </a:t>
            </a:r>
            <a:br>
              <a:rPr lang="en-US" altLang="en-US"/>
            </a:br>
            <a:endParaRPr lang="en-US" altLang="en-US"/>
          </a:p>
        </p:txBody>
      </p:sp>
      <p:sp>
        <p:nvSpPr>
          <p:cNvPr id="25603" name="Content Placeholder 2">
            <a:extLst>
              <a:ext uri="{FF2B5EF4-FFF2-40B4-BE49-F238E27FC236}">
                <a16:creationId xmlns:a16="http://schemas.microsoft.com/office/drawing/2014/main" id="{4BDDD2B7-E042-4995-8B35-08C40BFC8A6E}"/>
              </a:ext>
            </a:extLst>
          </p:cNvPr>
          <p:cNvSpPr>
            <a:spLocks noGrp="1"/>
          </p:cNvSpPr>
          <p:nvPr>
            <p:ph idx="1"/>
          </p:nvPr>
        </p:nvSpPr>
        <p:spPr>
          <a:xfrm>
            <a:off x="762000" y="762000"/>
            <a:ext cx="7696200" cy="5715000"/>
          </a:xfrm>
        </p:spPr>
        <p:txBody>
          <a:bodyPr/>
          <a:lstStyle/>
          <a:p>
            <a:pPr algn="just"/>
            <a:r>
              <a:rPr lang="en-US" altLang="en-US" sz="2400" i="1"/>
              <a:t>Butcher;Baker; </a:t>
            </a:r>
            <a:r>
              <a:rPr lang="en-US" altLang="en-US" sz="2400"/>
              <a:t>and </a:t>
            </a:r>
            <a:r>
              <a:rPr lang="en-US" altLang="en-US" sz="2400" i="1"/>
              <a:t>CandlestickMaker </a:t>
            </a:r>
            <a:r>
              <a:rPr lang="en-US" altLang="en-US" sz="2400"/>
              <a:t>are concrete classes because they have direct instances. </a:t>
            </a:r>
            <a:r>
              <a:rPr lang="en-US" altLang="en-US" sz="2400" i="1"/>
              <a:t>Worker </a:t>
            </a:r>
            <a:r>
              <a:rPr lang="en-US" altLang="en-US" sz="2400"/>
              <a:t>also is a concrete class because some occupations may not be specified.</a:t>
            </a:r>
          </a:p>
          <a:p>
            <a:pPr>
              <a:buFont typeface="Wingdings" panose="05000000000000000000" pitchFamily="2" charset="2"/>
              <a:buNone/>
            </a:pPr>
            <a:endParaRPr lang="en-US" altLang="en-US"/>
          </a:p>
        </p:txBody>
      </p:sp>
      <p:pic>
        <p:nvPicPr>
          <p:cNvPr id="25604" name="Picture 3">
            <a:extLst>
              <a:ext uri="{FF2B5EF4-FFF2-40B4-BE49-F238E27FC236}">
                <a16:creationId xmlns:a16="http://schemas.microsoft.com/office/drawing/2014/main" id="{7B21D443-5C42-46D4-B659-1D0C0A206E95}"/>
              </a:ext>
            </a:extLst>
          </p:cNvPr>
          <p:cNvPicPr>
            <a:picLocks noChangeAspect="1" noChangeArrowheads="1"/>
          </p:cNvPicPr>
          <p:nvPr/>
        </p:nvPicPr>
        <p:blipFill>
          <a:blip r:embed="rId2">
            <a:lum bright="-20000" contrast="42000"/>
            <a:extLst>
              <a:ext uri="{28A0092B-C50C-407E-A947-70E740481C1C}">
                <a14:useLocalDpi xmlns:a14="http://schemas.microsoft.com/office/drawing/2010/main" val="0"/>
              </a:ext>
            </a:extLst>
          </a:blip>
          <a:srcRect/>
          <a:stretch>
            <a:fillRect/>
          </a:stretch>
        </p:blipFill>
        <p:spPr bwMode="auto">
          <a:xfrm>
            <a:off x="381000" y="2286000"/>
            <a:ext cx="777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101C8BE-3EC2-4941-A9B3-DBD46BD99D69}"/>
              </a:ext>
            </a:extLst>
          </p:cNvPr>
          <p:cNvSpPr>
            <a:spLocks noGrp="1"/>
          </p:cNvSpPr>
          <p:nvPr>
            <p:ph type="title"/>
          </p:nvPr>
        </p:nvSpPr>
        <p:spPr/>
        <p:txBody>
          <a:bodyPr/>
          <a:lstStyle/>
          <a:p>
            <a:r>
              <a:rPr lang="en-US" altLang="en-US" sz="2400"/>
              <a:t>Class </a:t>
            </a:r>
            <a:r>
              <a:rPr lang="en-US" altLang="en-US" sz="2400" i="1"/>
              <a:t>Employee </a:t>
            </a:r>
            <a:r>
              <a:rPr lang="en-US" altLang="en-US" sz="2400"/>
              <a:t>below is an example of an abstract class. </a:t>
            </a:r>
            <a:br>
              <a:rPr lang="en-US" altLang="en-US"/>
            </a:br>
            <a:endParaRPr lang="en-US" altLang="en-US"/>
          </a:p>
        </p:txBody>
      </p:sp>
      <p:sp>
        <p:nvSpPr>
          <p:cNvPr id="26627" name="Content Placeholder 2">
            <a:extLst>
              <a:ext uri="{FF2B5EF4-FFF2-40B4-BE49-F238E27FC236}">
                <a16:creationId xmlns:a16="http://schemas.microsoft.com/office/drawing/2014/main" id="{76B5492C-2DA2-44FE-A8E2-AB72BC502A78}"/>
              </a:ext>
            </a:extLst>
          </p:cNvPr>
          <p:cNvSpPr>
            <a:spLocks noGrp="1"/>
          </p:cNvSpPr>
          <p:nvPr>
            <p:ph idx="1"/>
          </p:nvPr>
        </p:nvSpPr>
        <p:spPr>
          <a:xfrm>
            <a:off x="762000" y="838200"/>
            <a:ext cx="7696200" cy="4648200"/>
          </a:xfrm>
        </p:spPr>
        <p:txBody>
          <a:bodyPr/>
          <a:lstStyle/>
          <a:p>
            <a:pPr algn="just"/>
            <a:r>
              <a:rPr lang="en-US" altLang="en-US" sz="2400"/>
              <a:t>All employees must be either full-time or part-time. </a:t>
            </a:r>
            <a:r>
              <a:rPr lang="en-US" altLang="en-US" sz="2400" i="1"/>
              <a:t>FullTimeEmployee </a:t>
            </a:r>
            <a:r>
              <a:rPr lang="en-US" altLang="en-US" sz="2400"/>
              <a:t>and </a:t>
            </a:r>
            <a:r>
              <a:rPr lang="en-US" altLang="en-US" sz="2400" i="1"/>
              <a:t>PartTimeEmployee </a:t>
            </a:r>
            <a:r>
              <a:rPr lang="en-US" altLang="en-US" sz="2400"/>
              <a:t>are concrete classes because they can be directly instantiated. </a:t>
            </a:r>
          </a:p>
          <a:p>
            <a:pPr algn="just">
              <a:buFont typeface="Wingdings" panose="05000000000000000000" pitchFamily="2" charset="2"/>
              <a:buNone/>
            </a:pPr>
            <a:endParaRPr lang="en-US" altLang="en-US" sz="2400"/>
          </a:p>
          <a:p>
            <a:endParaRPr lang="en-US" altLang="en-US"/>
          </a:p>
        </p:txBody>
      </p:sp>
      <p:pic>
        <p:nvPicPr>
          <p:cNvPr id="26628" name="Picture 3">
            <a:extLst>
              <a:ext uri="{FF2B5EF4-FFF2-40B4-BE49-F238E27FC236}">
                <a16:creationId xmlns:a16="http://schemas.microsoft.com/office/drawing/2014/main" id="{B54EFE7F-3BFE-4C7C-BF8E-8061E3E55110}"/>
              </a:ext>
            </a:extLst>
          </p:cNvPr>
          <p:cNvPicPr>
            <a:picLocks noChangeAspect="1" noChangeArrowheads="1"/>
          </p:cNvPicPr>
          <p:nvPr/>
        </p:nvPicPr>
        <p:blipFill>
          <a:blip r:embed="rId2">
            <a:lum bright="-22000" contrast="40000"/>
            <a:extLst>
              <a:ext uri="{28A0092B-C50C-407E-A947-70E740481C1C}">
                <a14:useLocalDpi xmlns:a14="http://schemas.microsoft.com/office/drawing/2010/main" val="0"/>
              </a:ext>
            </a:extLst>
          </a:blip>
          <a:srcRect/>
          <a:stretch>
            <a:fillRect/>
          </a:stretch>
        </p:blipFill>
        <p:spPr bwMode="auto">
          <a:xfrm>
            <a:off x="381000" y="2419350"/>
            <a:ext cx="83058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B91B499-8840-47EC-B8D3-9E08A16DDCDB}"/>
              </a:ext>
            </a:extLst>
          </p:cNvPr>
          <p:cNvSpPr>
            <a:spLocks noGrp="1"/>
          </p:cNvSpPr>
          <p:nvPr>
            <p:ph type="title"/>
          </p:nvPr>
        </p:nvSpPr>
        <p:spPr/>
        <p:txBody>
          <a:bodyPr/>
          <a:lstStyle/>
          <a:p>
            <a:r>
              <a:rPr lang="en-US" altLang="en-US" i="1" u="sng"/>
              <a:t>UML notation</a:t>
            </a:r>
            <a:r>
              <a:rPr lang="en-US" altLang="en-US"/>
              <a:t> :</a:t>
            </a:r>
          </a:p>
        </p:txBody>
      </p:sp>
      <p:sp>
        <p:nvSpPr>
          <p:cNvPr id="27651" name="Content Placeholder 2">
            <a:extLst>
              <a:ext uri="{FF2B5EF4-FFF2-40B4-BE49-F238E27FC236}">
                <a16:creationId xmlns:a16="http://schemas.microsoft.com/office/drawing/2014/main" id="{C36F669F-6D2F-4F30-97BD-8314EC6283B5}"/>
              </a:ext>
            </a:extLst>
          </p:cNvPr>
          <p:cNvSpPr>
            <a:spLocks noGrp="1"/>
          </p:cNvSpPr>
          <p:nvPr>
            <p:ph idx="1"/>
          </p:nvPr>
        </p:nvSpPr>
        <p:spPr>
          <a:xfrm>
            <a:off x="762000" y="1143000"/>
            <a:ext cx="7696200" cy="5715000"/>
          </a:xfrm>
        </p:spPr>
        <p:txBody>
          <a:bodyPr/>
          <a:lstStyle/>
          <a:p>
            <a:pPr algn="just"/>
            <a:r>
              <a:rPr lang="en-US" altLang="en-US" sz="2400"/>
              <a:t>Abstract class name is listed in an </a:t>
            </a:r>
            <a:r>
              <a:rPr lang="en-US" altLang="en-US" sz="2400" b="1" i="1">
                <a:solidFill>
                  <a:srgbClr val="FF0000"/>
                </a:solidFill>
              </a:rPr>
              <a:t>italic</a:t>
            </a:r>
            <a:r>
              <a:rPr lang="en-US" altLang="en-US" sz="2400"/>
              <a:t> font. Or the keyword </a:t>
            </a:r>
            <a:r>
              <a:rPr lang="en-US" altLang="en-US" sz="2400" b="1" i="1">
                <a:solidFill>
                  <a:srgbClr val="FF0000"/>
                </a:solidFill>
              </a:rPr>
              <a:t>{abstract} </a:t>
            </a:r>
            <a:r>
              <a:rPr lang="en-US" altLang="en-US" sz="2400"/>
              <a:t>may be placed below or after the name. </a:t>
            </a:r>
          </a:p>
          <a:p>
            <a:pPr algn="just"/>
            <a:r>
              <a:rPr lang="en-US" altLang="en-US" sz="2400"/>
              <a:t>Abstract classes can be used to define </a:t>
            </a:r>
            <a:r>
              <a:rPr lang="en-US" altLang="en-US" sz="2400">
                <a:solidFill>
                  <a:srgbClr val="FF0000"/>
                </a:solidFill>
              </a:rPr>
              <a:t>methods that can be inherited by subclasses</a:t>
            </a:r>
            <a:r>
              <a:rPr lang="en-US" altLang="en-US" sz="2400"/>
              <a:t>. </a:t>
            </a:r>
          </a:p>
          <a:p>
            <a:pPr algn="just"/>
            <a:r>
              <a:rPr lang="en-US" altLang="en-US" sz="2400"/>
              <a:t>Alternatively, an abstract class can define the signature for an </a:t>
            </a:r>
            <a:r>
              <a:rPr lang="en-US" altLang="en-US" sz="2400" b="1">
                <a:solidFill>
                  <a:srgbClr val="FF0000"/>
                </a:solidFill>
              </a:rPr>
              <a:t>operation</a:t>
            </a:r>
            <a:r>
              <a:rPr lang="en-US" altLang="en-US" sz="2400"/>
              <a:t> without supplying a corresponding </a:t>
            </a:r>
            <a:r>
              <a:rPr lang="en-US" altLang="en-US" sz="2400" b="1">
                <a:solidFill>
                  <a:srgbClr val="0000FF"/>
                </a:solidFill>
              </a:rPr>
              <a:t>method</a:t>
            </a:r>
            <a:r>
              <a:rPr lang="en-US" altLang="en-US" sz="2400"/>
              <a:t>. This operation is called an </a:t>
            </a:r>
            <a:r>
              <a:rPr lang="en-US" altLang="en-US" sz="2400" b="1" i="1">
                <a:solidFill>
                  <a:srgbClr val="FF33CC"/>
                </a:solidFill>
              </a:rPr>
              <a:t>abstract operation</a:t>
            </a:r>
            <a:r>
              <a:rPr lang="en-US" altLang="en-US" sz="2400" i="1"/>
              <a:t>. </a:t>
            </a:r>
            <a:r>
              <a:rPr lang="en-US" altLang="en-US" sz="2400"/>
              <a:t>(Recall that an operation specifies the </a:t>
            </a:r>
            <a:r>
              <a:rPr lang="en-US" altLang="en-US" sz="2400">
                <a:solidFill>
                  <a:srgbClr val="0000FF"/>
                </a:solidFill>
              </a:rPr>
              <a:t>form</a:t>
            </a:r>
            <a:r>
              <a:rPr lang="en-US" altLang="en-US" sz="2400"/>
              <a:t> of a function or procedure; a method is the actual </a:t>
            </a:r>
            <a:r>
              <a:rPr lang="en-US" altLang="en-US" sz="2400">
                <a:solidFill>
                  <a:srgbClr val="0000FF"/>
                </a:solidFill>
              </a:rPr>
              <a:t>implementation</a:t>
            </a:r>
            <a:r>
              <a:rPr lang="en-US" altLang="en-US" sz="2400"/>
              <a:t>.)</a:t>
            </a:r>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219785A-5505-476E-B6FB-C75F49B5D53C}"/>
              </a:ext>
            </a:extLst>
          </p:cNvPr>
          <p:cNvSpPr>
            <a:spLocks noGrp="1"/>
          </p:cNvSpPr>
          <p:nvPr>
            <p:ph type="title"/>
          </p:nvPr>
        </p:nvSpPr>
        <p:spPr/>
        <p:txBody>
          <a:bodyPr/>
          <a:lstStyle/>
          <a:p>
            <a:r>
              <a:rPr lang="en-US" altLang="en-US" sz="3600">
                <a:solidFill>
                  <a:srgbClr val="0000FF"/>
                </a:solidFill>
              </a:rPr>
              <a:t>Abstract operation</a:t>
            </a:r>
            <a:endParaRPr lang="en-US" altLang="en-US">
              <a:solidFill>
                <a:srgbClr val="0000FF"/>
              </a:solidFill>
            </a:endParaRPr>
          </a:p>
        </p:txBody>
      </p:sp>
      <p:sp>
        <p:nvSpPr>
          <p:cNvPr id="28675" name="Content Placeholder 2">
            <a:extLst>
              <a:ext uri="{FF2B5EF4-FFF2-40B4-BE49-F238E27FC236}">
                <a16:creationId xmlns:a16="http://schemas.microsoft.com/office/drawing/2014/main" id="{D759E23C-2E24-4130-B31D-E11F5A8B4C70}"/>
              </a:ext>
            </a:extLst>
          </p:cNvPr>
          <p:cNvSpPr>
            <a:spLocks noGrp="1"/>
          </p:cNvSpPr>
          <p:nvPr>
            <p:ph idx="1"/>
          </p:nvPr>
        </p:nvSpPr>
        <p:spPr/>
        <p:txBody>
          <a:bodyPr/>
          <a:lstStyle/>
          <a:p>
            <a:pPr algn="just"/>
            <a:r>
              <a:rPr lang="en-US" altLang="en-US" sz="3200"/>
              <a:t>An abstract operation </a:t>
            </a:r>
            <a:r>
              <a:rPr lang="en-US" altLang="en-US" sz="3200">
                <a:solidFill>
                  <a:srgbClr val="0000FF"/>
                </a:solidFill>
              </a:rPr>
              <a:t>defines the signature of</a:t>
            </a:r>
            <a:r>
              <a:rPr lang="en-US" altLang="en-US" sz="3200"/>
              <a:t> an </a:t>
            </a:r>
            <a:r>
              <a:rPr lang="en-US" altLang="en-US" sz="3200">
                <a:solidFill>
                  <a:srgbClr val="FF33CC"/>
                </a:solidFill>
              </a:rPr>
              <a:t>operation</a:t>
            </a:r>
            <a:r>
              <a:rPr lang="en-US" altLang="en-US" sz="3200"/>
              <a:t> for which each </a:t>
            </a:r>
            <a:r>
              <a:rPr lang="en-US" altLang="en-US" sz="3200" i="1" u="sng"/>
              <a:t>concrete subclass </a:t>
            </a:r>
            <a:r>
              <a:rPr lang="en-US" altLang="en-US" sz="3200"/>
              <a:t>must provide its </a:t>
            </a:r>
            <a:r>
              <a:rPr lang="en-US" altLang="en-US" sz="3200" i="1" u="sng"/>
              <a:t>own</a:t>
            </a:r>
            <a:r>
              <a:rPr lang="en-US" altLang="en-US" sz="3200"/>
              <a:t> </a:t>
            </a:r>
            <a:r>
              <a:rPr lang="en-US" altLang="en-US" sz="3200" b="1">
                <a:solidFill>
                  <a:srgbClr val="7030A0"/>
                </a:solidFill>
              </a:rPr>
              <a:t>implementation.</a:t>
            </a:r>
            <a:r>
              <a:rPr lang="en-US" altLang="en-US" sz="3200"/>
              <a:t> A concrete class may not contain abstract operations, because objects of the concrete class would have </a:t>
            </a:r>
            <a:r>
              <a:rPr lang="en-US" altLang="en-US" sz="3200" i="1">
                <a:solidFill>
                  <a:srgbClr val="7030A0"/>
                </a:solidFill>
              </a:rPr>
              <a:t>undefined operations</a:t>
            </a:r>
            <a:r>
              <a:rPr lang="en-US" altLang="en-US" sz="3200"/>
              <a:t>.</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BAB7D77-3295-436C-AD2C-C9DBF32DBA77}"/>
              </a:ext>
            </a:extLst>
          </p:cNvPr>
          <p:cNvSpPr>
            <a:spLocks noGrp="1"/>
          </p:cNvSpPr>
          <p:nvPr>
            <p:ph type="title"/>
          </p:nvPr>
        </p:nvSpPr>
        <p:spPr/>
        <p:txBody>
          <a:bodyPr/>
          <a:lstStyle/>
          <a:p>
            <a:r>
              <a:rPr lang="en-US" altLang="en-US" sz="2400"/>
              <a:t>Figure below shows an </a:t>
            </a:r>
            <a:r>
              <a:rPr lang="en-US" altLang="en-US" sz="2400" b="1" i="1" u="sng">
                <a:solidFill>
                  <a:srgbClr val="7030A0"/>
                </a:solidFill>
              </a:rPr>
              <a:t>abstract operation</a:t>
            </a:r>
            <a:r>
              <a:rPr lang="en-US" altLang="en-US" sz="2400"/>
              <a:t>.</a:t>
            </a:r>
          </a:p>
        </p:txBody>
      </p:sp>
      <p:sp>
        <p:nvSpPr>
          <p:cNvPr id="29699" name="Content Placeholder 2">
            <a:extLst>
              <a:ext uri="{FF2B5EF4-FFF2-40B4-BE49-F238E27FC236}">
                <a16:creationId xmlns:a16="http://schemas.microsoft.com/office/drawing/2014/main" id="{709DA9E3-9312-4C06-B6F2-72EACB8D7AD9}"/>
              </a:ext>
            </a:extLst>
          </p:cNvPr>
          <p:cNvSpPr>
            <a:spLocks noGrp="1"/>
          </p:cNvSpPr>
          <p:nvPr>
            <p:ph idx="1"/>
          </p:nvPr>
        </p:nvSpPr>
        <p:spPr>
          <a:xfrm>
            <a:off x="762000" y="1447800"/>
            <a:ext cx="7696200" cy="5029200"/>
          </a:xfrm>
        </p:spPr>
        <p:txBody>
          <a:bodyPr/>
          <a:lstStyle/>
          <a:p>
            <a:pPr algn="just"/>
            <a:r>
              <a:rPr lang="en-US" altLang="en-US" sz="2400"/>
              <a:t>An abstract operation is designated by </a:t>
            </a:r>
            <a:r>
              <a:rPr lang="en-US" altLang="en-US" sz="2400" b="1" i="1">
                <a:solidFill>
                  <a:srgbClr val="7030A0"/>
                </a:solidFill>
              </a:rPr>
              <a:t>italics</a:t>
            </a:r>
            <a:r>
              <a:rPr lang="en-US" altLang="en-US" sz="2400"/>
              <a:t> or the keyword </a:t>
            </a:r>
            <a:r>
              <a:rPr lang="en-US" altLang="en-US" sz="2400" b="1" i="1">
                <a:solidFill>
                  <a:srgbClr val="7030A0"/>
                </a:solidFill>
              </a:rPr>
              <a:t>{abstract}. </a:t>
            </a:r>
            <a:r>
              <a:rPr lang="en-US" altLang="en-US" sz="2400" i="1"/>
              <a:t>ComputePay </a:t>
            </a:r>
            <a:r>
              <a:rPr lang="en-US" altLang="en-US" sz="2400"/>
              <a:t>is an abstract operation of class </a:t>
            </a:r>
            <a:r>
              <a:rPr lang="en-US" altLang="en-US" sz="2400" i="1"/>
              <a:t>Employee; </a:t>
            </a:r>
            <a:r>
              <a:rPr lang="en-US" altLang="en-US" sz="2400"/>
              <a:t>its signature but not its implementation is defined. Each subclass must supply a method for this operation.</a:t>
            </a:r>
          </a:p>
          <a:p>
            <a:pPr>
              <a:buFont typeface="Wingdings" panose="05000000000000000000" pitchFamily="2" charset="2"/>
              <a:buNone/>
            </a:pPr>
            <a:endParaRPr lang="en-US" altLang="en-US"/>
          </a:p>
        </p:txBody>
      </p:sp>
      <p:pic>
        <p:nvPicPr>
          <p:cNvPr id="29700" name="Picture 3">
            <a:extLst>
              <a:ext uri="{FF2B5EF4-FFF2-40B4-BE49-F238E27FC236}">
                <a16:creationId xmlns:a16="http://schemas.microsoft.com/office/drawing/2014/main" id="{17C9C97E-3CCF-4825-814D-6981503840B6}"/>
              </a:ext>
            </a:extLst>
          </p:cNvPr>
          <p:cNvPicPr>
            <a:picLocks noChangeAspect="1" noChangeArrowheads="1"/>
          </p:cNvPicPr>
          <p:nvPr/>
        </p:nvPicPr>
        <p:blipFill>
          <a:blip r:embed="rId2">
            <a:lum bright="-22000" contrast="40000"/>
            <a:extLst>
              <a:ext uri="{28A0092B-C50C-407E-A947-70E740481C1C}">
                <a14:useLocalDpi xmlns:a14="http://schemas.microsoft.com/office/drawing/2010/main" val="0"/>
              </a:ext>
            </a:extLst>
          </a:blip>
          <a:srcRect/>
          <a:stretch>
            <a:fillRect/>
          </a:stretch>
        </p:blipFill>
        <p:spPr bwMode="auto">
          <a:xfrm>
            <a:off x="914400" y="3352800"/>
            <a:ext cx="7391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3DE09A8-8AD7-4248-849B-2C8E2BDAA325}"/>
              </a:ext>
            </a:extLst>
          </p:cNvPr>
          <p:cNvSpPr>
            <a:spLocks noGrp="1"/>
          </p:cNvSpPr>
          <p:nvPr>
            <p:ph type="title"/>
          </p:nvPr>
        </p:nvSpPr>
        <p:spPr/>
        <p:txBody>
          <a:bodyPr/>
          <a:lstStyle/>
          <a:p>
            <a:endParaRPr lang="en-US" altLang="en-US"/>
          </a:p>
        </p:txBody>
      </p:sp>
      <p:sp>
        <p:nvSpPr>
          <p:cNvPr id="30723" name="Content Placeholder 2">
            <a:extLst>
              <a:ext uri="{FF2B5EF4-FFF2-40B4-BE49-F238E27FC236}">
                <a16:creationId xmlns:a16="http://schemas.microsoft.com/office/drawing/2014/main" id="{E88C6F25-CC48-43CD-A667-A2CD60B2D2F7}"/>
              </a:ext>
            </a:extLst>
          </p:cNvPr>
          <p:cNvSpPr>
            <a:spLocks noGrp="1"/>
          </p:cNvSpPr>
          <p:nvPr>
            <p:ph idx="1"/>
          </p:nvPr>
        </p:nvSpPr>
        <p:spPr>
          <a:xfrm>
            <a:off x="762000" y="533400"/>
            <a:ext cx="7696200" cy="6324600"/>
          </a:xfrm>
        </p:spPr>
        <p:txBody>
          <a:bodyPr/>
          <a:lstStyle/>
          <a:p>
            <a:pPr algn="just"/>
            <a:r>
              <a:rPr lang="en-US" altLang="en-US" sz="2800"/>
              <a:t>Note that the </a:t>
            </a:r>
            <a:r>
              <a:rPr lang="en-US" altLang="en-US" sz="2800" b="1" i="1" u="sng">
                <a:solidFill>
                  <a:srgbClr val="7030A0"/>
                </a:solidFill>
              </a:rPr>
              <a:t>abstract nature of a class is always provisional</a:t>
            </a:r>
            <a:r>
              <a:rPr lang="en-US" altLang="en-US" sz="2800"/>
              <a:t>, depending on the point of view. A concrete class can always be refined into subclasses, making it abstract. Conversely, </a:t>
            </a:r>
            <a:r>
              <a:rPr lang="en-US" altLang="en-US" sz="2800">
                <a:solidFill>
                  <a:srgbClr val="FF33CC"/>
                </a:solidFill>
              </a:rPr>
              <a:t>an abstract class may become concrete in an application in which the difference among its subclasses is unimportant.</a:t>
            </a:r>
          </a:p>
          <a:p>
            <a:pPr algn="just"/>
            <a:r>
              <a:rPr lang="en-US" altLang="en-US" sz="2800"/>
              <a:t>As a matter of style, it is a </a:t>
            </a:r>
            <a:r>
              <a:rPr lang="en-US" altLang="en-US" sz="2800">
                <a:solidFill>
                  <a:srgbClr val="0000FF"/>
                </a:solidFill>
              </a:rPr>
              <a:t>good idea to </a:t>
            </a:r>
            <a:r>
              <a:rPr lang="en-US" altLang="en-US" sz="2800" i="1" u="sng">
                <a:solidFill>
                  <a:srgbClr val="0000FF"/>
                </a:solidFill>
              </a:rPr>
              <a:t>avoid concrete</a:t>
            </a:r>
            <a:r>
              <a:rPr lang="en-US" altLang="en-US" sz="2800">
                <a:solidFill>
                  <a:srgbClr val="0000FF"/>
                </a:solidFill>
              </a:rPr>
              <a:t> superclasses</a:t>
            </a:r>
            <a:r>
              <a:rPr lang="en-US" altLang="en-US" sz="2800"/>
              <a:t>. Then, abstract and concrete classes are readily apparent at a glance; all </a:t>
            </a:r>
            <a:r>
              <a:rPr lang="en-US" altLang="en-US" sz="2800">
                <a:solidFill>
                  <a:srgbClr val="0000FF"/>
                </a:solidFill>
              </a:rPr>
              <a:t>superclasses are abstract </a:t>
            </a:r>
            <a:r>
              <a:rPr lang="en-US" altLang="en-US" sz="2800"/>
              <a:t>and all </a:t>
            </a:r>
            <a:r>
              <a:rPr lang="en-US" altLang="en-US" sz="2800">
                <a:solidFill>
                  <a:srgbClr val="FF33CC"/>
                </a:solidFill>
              </a:rPr>
              <a:t>leaf subclasses are concrete</a:t>
            </a:r>
            <a:r>
              <a:rPr lang="en-US" altLang="en-US" sz="2800"/>
              <a:t>. </a:t>
            </a:r>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569606B-065B-407F-A7E5-D024C91C29EA}"/>
              </a:ext>
            </a:extLst>
          </p:cNvPr>
          <p:cNvSpPr>
            <a:spLocks noGrp="1"/>
          </p:cNvSpPr>
          <p:nvPr>
            <p:ph type="title"/>
          </p:nvPr>
        </p:nvSpPr>
        <p:spPr/>
        <p:txBody>
          <a:bodyPr/>
          <a:lstStyle/>
          <a:p>
            <a:endParaRPr lang="en-US" altLang="en-US"/>
          </a:p>
        </p:txBody>
      </p:sp>
      <p:sp>
        <p:nvSpPr>
          <p:cNvPr id="31747" name="Content Placeholder 2">
            <a:extLst>
              <a:ext uri="{FF2B5EF4-FFF2-40B4-BE49-F238E27FC236}">
                <a16:creationId xmlns:a16="http://schemas.microsoft.com/office/drawing/2014/main" id="{B0C192BE-9A19-4FAB-9E4A-0B786E4A8FF1}"/>
              </a:ext>
            </a:extLst>
          </p:cNvPr>
          <p:cNvSpPr>
            <a:spLocks noGrp="1"/>
          </p:cNvSpPr>
          <p:nvPr>
            <p:ph idx="1"/>
          </p:nvPr>
        </p:nvSpPr>
        <p:spPr>
          <a:xfrm>
            <a:off x="762000" y="381000"/>
            <a:ext cx="7696200" cy="6019800"/>
          </a:xfrm>
        </p:spPr>
        <p:txBody>
          <a:bodyPr/>
          <a:lstStyle/>
          <a:p>
            <a:pPr algn="just"/>
            <a:r>
              <a:rPr lang="en-US" altLang="en-US" sz="2400"/>
              <a:t>Furthermore, a </a:t>
            </a:r>
            <a:r>
              <a:rPr lang="en-US" altLang="en-US" sz="2400">
                <a:solidFill>
                  <a:srgbClr val="FF33CC"/>
                </a:solidFill>
              </a:rPr>
              <a:t>concrete superclass specifying both the signature of an operation for descendant classes and also provide an implementation for its concrete instances is an awkward situations</a:t>
            </a:r>
            <a:r>
              <a:rPr lang="en-US" altLang="en-US" sz="2400"/>
              <a:t>, </a:t>
            </a:r>
            <a:r>
              <a:rPr lang="en-US" altLang="en-US" sz="2400">
                <a:solidFill>
                  <a:srgbClr val="FF0000"/>
                </a:solidFill>
              </a:rPr>
              <a:t>which should be avoided</a:t>
            </a:r>
            <a:r>
              <a:rPr lang="en-US" altLang="en-US" sz="2400"/>
              <a:t>. </a:t>
            </a:r>
            <a:r>
              <a:rPr lang="en-US" altLang="en-US" sz="2400" b="1">
                <a:solidFill>
                  <a:srgbClr val="7030A0"/>
                </a:solidFill>
              </a:rPr>
              <a:t>Concrete superclasses can be eliminated </a:t>
            </a:r>
            <a:r>
              <a:rPr lang="en-US" altLang="en-US" sz="2400"/>
              <a:t>by introducing an </a:t>
            </a:r>
            <a:r>
              <a:rPr lang="en-US" altLang="en-US" sz="2400" i="1"/>
              <a:t>Other </a:t>
            </a:r>
            <a:r>
              <a:rPr lang="en-US" altLang="en-US" sz="2400"/>
              <a:t>subclass, as below.</a:t>
            </a:r>
          </a:p>
          <a:p>
            <a:pPr algn="just">
              <a:buFont typeface="Wingdings" panose="05000000000000000000" pitchFamily="2" charset="2"/>
              <a:buNone/>
            </a:pPr>
            <a:endParaRPr lang="en-US" altLang="en-US" sz="2400"/>
          </a:p>
        </p:txBody>
      </p:sp>
      <p:pic>
        <p:nvPicPr>
          <p:cNvPr id="31748" name="Picture 3">
            <a:extLst>
              <a:ext uri="{FF2B5EF4-FFF2-40B4-BE49-F238E27FC236}">
                <a16:creationId xmlns:a16="http://schemas.microsoft.com/office/drawing/2014/main" id="{E024AFDC-5063-40C8-8233-BF7C43E69699}"/>
              </a:ext>
            </a:extLst>
          </p:cNvPr>
          <p:cNvPicPr>
            <a:picLocks noChangeAspect="1" noChangeArrowheads="1"/>
          </p:cNvPicPr>
          <p:nvPr/>
        </p:nvPicPr>
        <p:blipFill>
          <a:blip r:embed="rId2">
            <a:lum bright="-30000" contrast="48000"/>
            <a:extLst>
              <a:ext uri="{28A0092B-C50C-407E-A947-70E740481C1C}">
                <a14:useLocalDpi xmlns:a14="http://schemas.microsoft.com/office/drawing/2010/main" val="0"/>
              </a:ext>
            </a:extLst>
          </a:blip>
          <a:srcRect/>
          <a:stretch>
            <a:fillRect/>
          </a:stretch>
        </p:blipFill>
        <p:spPr bwMode="auto">
          <a:xfrm>
            <a:off x="609600" y="3048000"/>
            <a:ext cx="8229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0ED7E28-0AD8-44ED-8DC8-B8A40BB8DF84}"/>
              </a:ext>
            </a:extLst>
          </p:cNvPr>
          <p:cNvSpPr>
            <a:spLocks noGrp="1"/>
          </p:cNvSpPr>
          <p:nvPr>
            <p:ph type="title"/>
          </p:nvPr>
        </p:nvSpPr>
        <p:spPr/>
        <p:txBody>
          <a:bodyPr/>
          <a:lstStyle/>
          <a:p>
            <a:r>
              <a:rPr lang="en-US" altLang="en-US"/>
              <a:t>Example:</a:t>
            </a:r>
          </a:p>
        </p:txBody>
      </p:sp>
      <p:sp>
        <p:nvSpPr>
          <p:cNvPr id="5123" name="Content Placeholder 2">
            <a:extLst>
              <a:ext uri="{FF2B5EF4-FFF2-40B4-BE49-F238E27FC236}">
                <a16:creationId xmlns:a16="http://schemas.microsoft.com/office/drawing/2014/main" id="{BDBAA5B5-EC85-419D-880C-2B3A3D26079F}"/>
              </a:ext>
            </a:extLst>
          </p:cNvPr>
          <p:cNvSpPr>
            <a:spLocks noGrp="1"/>
          </p:cNvSpPr>
          <p:nvPr>
            <p:ph idx="1"/>
          </p:nvPr>
        </p:nvSpPr>
        <p:spPr/>
        <p:txBody>
          <a:bodyPr/>
          <a:lstStyle/>
          <a:p>
            <a:pPr algn="just"/>
            <a:r>
              <a:rPr lang="en-US" altLang="en-US" sz="2400"/>
              <a:t>Figure shows an association that at first glance might seem to be an n-ary but can readily be restated as binary associations.</a:t>
            </a:r>
          </a:p>
          <a:p>
            <a:pPr algn="just">
              <a:buFont typeface="Wingdings" panose="05000000000000000000" pitchFamily="2" charset="2"/>
              <a:buNone/>
            </a:pPr>
            <a:endParaRPr lang="en-US" altLang="en-US" sz="2400"/>
          </a:p>
          <a:p>
            <a:endParaRPr lang="en-US" altLang="en-US"/>
          </a:p>
        </p:txBody>
      </p:sp>
      <p:pic>
        <p:nvPicPr>
          <p:cNvPr id="5124" name="Picture 3">
            <a:extLst>
              <a:ext uri="{FF2B5EF4-FFF2-40B4-BE49-F238E27FC236}">
                <a16:creationId xmlns:a16="http://schemas.microsoft.com/office/drawing/2014/main" id="{D13F9072-8CBE-49F8-8807-C5CBE49ED1BA}"/>
              </a:ext>
            </a:extLst>
          </p:cNvPr>
          <p:cNvPicPr>
            <a:picLocks noChangeAspect="1" noChangeArrowheads="1"/>
          </p:cNvPicPr>
          <p:nvPr/>
        </p:nvPicPr>
        <p:blipFill>
          <a:blip r:embed="rId2">
            <a:lum bright="-46000" contrast="72000"/>
            <a:extLst>
              <a:ext uri="{28A0092B-C50C-407E-A947-70E740481C1C}">
                <a14:useLocalDpi xmlns:a14="http://schemas.microsoft.com/office/drawing/2010/main" val="0"/>
              </a:ext>
            </a:extLst>
          </a:blip>
          <a:srcRect/>
          <a:stretch>
            <a:fillRect/>
          </a:stretch>
        </p:blipFill>
        <p:spPr bwMode="auto">
          <a:xfrm>
            <a:off x="457200" y="2590800"/>
            <a:ext cx="7924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AB79-C505-4ADD-A02D-8D6364ADCF38}"/>
              </a:ext>
            </a:extLst>
          </p:cNvPr>
          <p:cNvSpPr>
            <a:spLocks noGrp="1"/>
          </p:cNvSpPr>
          <p:nvPr>
            <p:ph type="title"/>
          </p:nvPr>
        </p:nvSpPr>
        <p:spPr/>
        <p:txBody>
          <a:bodyPr/>
          <a:lstStyle/>
          <a:p>
            <a:pPr>
              <a:defRPr/>
            </a:pPr>
            <a:r>
              <a:rPr lang="en-US" b="1" u="dbl" dirty="0"/>
              <a:t>Multiple Inheritance:</a:t>
            </a:r>
            <a:br>
              <a:rPr lang="en-US" dirty="0"/>
            </a:br>
            <a:endParaRPr lang="en-US" dirty="0"/>
          </a:p>
        </p:txBody>
      </p:sp>
      <p:sp>
        <p:nvSpPr>
          <p:cNvPr id="32771" name="Content Placeholder 2">
            <a:extLst>
              <a:ext uri="{FF2B5EF4-FFF2-40B4-BE49-F238E27FC236}">
                <a16:creationId xmlns:a16="http://schemas.microsoft.com/office/drawing/2014/main" id="{0794C583-E5B8-4E2F-AA9B-E3D507A578BB}"/>
              </a:ext>
            </a:extLst>
          </p:cNvPr>
          <p:cNvSpPr>
            <a:spLocks noGrp="1"/>
          </p:cNvSpPr>
          <p:nvPr>
            <p:ph idx="1"/>
          </p:nvPr>
        </p:nvSpPr>
        <p:spPr>
          <a:xfrm>
            <a:off x="762000" y="762000"/>
            <a:ext cx="7696200" cy="5562600"/>
          </a:xfrm>
        </p:spPr>
        <p:txBody>
          <a:bodyPr/>
          <a:lstStyle/>
          <a:p>
            <a:pPr algn="just"/>
            <a:r>
              <a:rPr lang="en-US" altLang="en-US" sz="2800" i="1"/>
              <a:t>Multiple inheritance </a:t>
            </a:r>
            <a:r>
              <a:rPr lang="en-US" altLang="en-US" sz="2800"/>
              <a:t>permits a class to have </a:t>
            </a:r>
            <a:r>
              <a:rPr lang="en-US" altLang="en-US" sz="2800" b="1" i="1" u="sng">
                <a:solidFill>
                  <a:srgbClr val="C00000"/>
                </a:solidFill>
              </a:rPr>
              <a:t>more than one superclass</a:t>
            </a:r>
            <a:r>
              <a:rPr lang="en-US" altLang="en-US" sz="2800" b="1">
                <a:solidFill>
                  <a:srgbClr val="C00000"/>
                </a:solidFill>
              </a:rPr>
              <a:t> </a:t>
            </a:r>
            <a:r>
              <a:rPr lang="en-US" altLang="en-US" sz="2800"/>
              <a:t>and to inherit features from </a:t>
            </a:r>
            <a:r>
              <a:rPr lang="en-US" altLang="en-US" sz="2800" b="1" i="1" u="sng">
                <a:solidFill>
                  <a:srgbClr val="C00000"/>
                </a:solidFill>
              </a:rPr>
              <a:t>all parents</a:t>
            </a:r>
            <a:r>
              <a:rPr lang="en-US" altLang="en-US" sz="2800"/>
              <a:t>. Then information from two or more sources can be mixed. </a:t>
            </a:r>
          </a:p>
          <a:p>
            <a:pPr algn="just"/>
            <a:r>
              <a:rPr lang="en-US" altLang="en-US" sz="2800"/>
              <a:t>This is a more complicated form of generalization than </a:t>
            </a:r>
            <a:r>
              <a:rPr lang="en-US" altLang="en-US" sz="2800" b="1" i="1" u="sng">
                <a:solidFill>
                  <a:srgbClr val="C00000"/>
                </a:solidFill>
              </a:rPr>
              <a:t>single inheritance</a:t>
            </a:r>
            <a:r>
              <a:rPr lang="en-US" altLang="en-US" sz="2800"/>
              <a:t>, which restricts the class </a:t>
            </a:r>
            <a:r>
              <a:rPr lang="en-US" altLang="en-US" sz="2800" b="1" i="1" u="sng">
                <a:solidFill>
                  <a:srgbClr val="C00000"/>
                </a:solidFill>
              </a:rPr>
              <a:t>hierarchy to a tree</a:t>
            </a:r>
            <a:r>
              <a:rPr lang="en-US" altLang="en-US" sz="2800"/>
              <a:t>. The advantage of multiple inheritance is </a:t>
            </a:r>
            <a:r>
              <a:rPr lang="en-US" altLang="en-US" sz="2800" b="1">
                <a:solidFill>
                  <a:srgbClr val="0000FF"/>
                </a:solidFill>
              </a:rPr>
              <a:t>greater power in specifying classes and an increased opportunity for reuse</a:t>
            </a:r>
            <a:r>
              <a:rPr lang="en-US" altLang="en-US" sz="2800"/>
              <a:t>. </a:t>
            </a:r>
            <a:r>
              <a:rPr lang="en-US" altLang="en-US" sz="2800" b="1">
                <a:solidFill>
                  <a:srgbClr val="FF0000"/>
                </a:solidFill>
              </a:rPr>
              <a:t>The disadvantage is a </a:t>
            </a:r>
            <a:r>
              <a:rPr lang="en-US" altLang="en-US" sz="2800" b="1" i="1" u="sng">
                <a:solidFill>
                  <a:srgbClr val="FF0000"/>
                </a:solidFill>
              </a:rPr>
              <a:t>loss of conceptual and implementation simplicity</a:t>
            </a:r>
            <a:r>
              <a:rPr lang="en-US" altLang="en-US" sz="2800" b="1">
                <a:solidFill>
                  <a:srgbClr val="FF000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29F31CC-C4F3-429E-BBD5-9120117EF66A}"/>
              </a:ext>
            </a:extLst>
          </p:cNvPr>
          <p:cNvSpPr>
            <a:spLocks noGrp="1"/>
          </p:cNvSpPr>
          <p:nvPr>
            <p:ph type="title"/>
          </p:nvPr>
        </p:nvSpPr>
        <p:spPr/>
        <p:txBody>
          <a:bodyPr/>
          <a:lstStyle/>
          <a:p>
            <a:endParaRPr lang="en-US" altLang="en-US"/>
          </a:p>
        </p:txBody>
      </p:sp>
      <p:sp>
        <p:nvSpPr>
          <p:cNvPr id="33795" name="Content Placeholder 2">
            <a:extLst>
              <a:ext uri="{FF2B5EF4-FFF2-40B4-BE49-F238E27FC236}">
                <a16:creationId xmlns:a16="http://schemas.microsoft.com/office/drawing/2014/main" id="{18DE5B3F-5836-4E51-9C23-8E5B2A4F3B60}"/>
              </a:ext>
            </a:extLst>
          </p:cNvPr>
          <p:cNvSpPr>
            <a:spLocks noGrp="1"/>
          </p:cNvSpPr>
          <p:nvPr>
            <p:ph idx="1"/>
          </p:nvPr>
        </p:nvSpPr>
        <p:spPr>
          <a:xfrm>
            <a:off x="762000" y="304800"/>
            <a:ext cx="7696200" cy="5943600"/>
          </a:xfrm>
        </p:spPr>
        <p:txBody>
          <a:bodyPr/>
          <a:lstStyle/>
          <a:p>
            <a:pPr algn="just"/>
            <a:r>
              <a:rPr lang="en-US" altLang="en-US" sz="2800"/>
              <a:t>The term </a:t>
            </a:r>
            <a:r>
              <a:rPr lang="en-US" altLang="en-US" sz="2800" i="1"/>
              <a:t>multiple inheritance </a:t>
            </a:r>
            <a:r>
              <a:rPr lang="en-US" altLang="en-US" sz="2800"/>
              <a:t>is used </a:t>
            </a:r>
            <a:r>
              <a:rPr lang="en-US" altLang="en-US" sz="2800" b="1">
                <a:solidFill>
                  <a:srgbClr val="FF0000"/>
                </a:solidFill>
              </a:rPr>
              <a:t>somewhat imprecisely</a:t>
            </a:r>
            <a:r>
              <a:rPr lang="en-US" altLang="en-US" sz="2800"/>
              <a:t> to </a:t>
            </a:r>
            <a:r>
              <a:rPr lang="en-US" altLang="en-US" sz="2800" i="1" u="sng"/>
              <a:t>mean </a:t>
            </a:r>
            <a:r>
              <a:rPr lang="en-US" altLang="en-US" sz="2800"/>
              <a:t>either </a:t>
            </a:r>
          </a:p>
          <a:p>
            <a:pPr algn="just"/>
            <a:r>
              <a:rPr lang="en-US" altLang="en-US" sz="2800"/>
              <a:t>the </a:t>
            </a:r>
            <a:r>
              <a:rPr lang="en-US" altLang="en-US" sz="2800" b="1" i="1" u="sng">
                <a:solidFill>
                  <a:srgbClr val="0000FF"/>
                </a:solidFill>
              </a:rPr>
              <a:t>conceptual relationship</a:t>
            </a:r>
            <a:r>
              <a:rPr lang="en-US" altLang="en-US" sz="2800" b="1">
                <a:solidFill>
                  <a:srgbClr val="0000FF"/>
                </a:solidFill>
              </a:rPr>
              <a:t> </a:t>
            </a:r>
            <a:r>
              <a:rPr lang="en-US" altLang="en-US" sz="2800"/>
              <a:t>between classes or the </a:t>
            </a:r>
            <a:r>
              <a:rPr lang="en-US" altLang="en-US" sz="2800" b="1" i="1" u="sng">
                <a:solidFill>
                  <a:srgbClr val="0000FF"/>
                </a:solidFill>
              </a:rPr>
              <a:t>language mechanism that implements that relationship</a:t>
            </a:r>
            <a:r>
              <a:rPr lang="en-US" altLang="en-US" sz="2800"/>
              <a:t>.</a:t>
            </a:r>
          </a:p>
          <a:p>
            <a:pPr algn="just"/>
            <a:r>
              <a:rPr lang="en-US" altLang="en-US" sz="2800"/>
              <a:t>Whenever possible, </a:t>
            </a:r>
            <a:r>
              <a:rPr lang="en-US" altLang="en-US" sz="2800" i="1">
                <a:solidFill>
                  <a:srgbClr val="0000FF"/>
                </a:solidFill>
              </a:rPr>
              <a:t>generalization</a:t>
            </a:r>
            <a:r>
              <a:rPr lang="en-US" altLang="en-US" sz="2800" i="1"/>
              <a:t> </a:t>
            </a:r>
            <a:r>
              <a:rPr lang="en-US" altLang="en-US" sz="2800"/>
              <a:t>(the </a:t>
            </a:r>
            <a:r>
              <a:rPr lang="en-US" altLang="en-US" sz="2800" i="1" u="sng">
                <a:solidFill>
                  <a:srgbClr val="0000FF"/>
                </a:solidFill>
              </a:rPr>
              <a:t>conceptual relationship</a:t>
            </a:r>
            <a:r>
              <a:rPr lang="en-US" altLang="en-US" sz="2800"/>
              <a:t>) and </a:t>
            </a:r>
            <a:r>
              <a:rPr lang="en-US" altLang="en-US" sz="2800" i="1">
                <a:solidFill>
                  <a:srgbClr val="7030A0"/>
                </a:solidFill>
              </a:rPr>
              <a:t>inheritance </a:t>
            </a:r>
            <a:r>
              <a:rPr lang="en-US" altLang="en-US" sz="2800"/>
              <a:t>(the </a:t>
            </a:r>
            <a:r>
              <a:rPr lang="en-US" altLang="en-US" sz="2800" i="1" u="sng">
                <a:solidFill>
                  <a:srgbClr val="7030A0"/>
                </a:solidFill>
              </a:rPr>
              <a:t>language mechanism</a:t>
            </a:r>
            <a:r>
              <a:rPr lang="en-US" altLang="en-US" sz="2800"/>
              <a:t>) must be distinguished, but the term "</a:t>
            </a:r>
            <a:r>
              <a:rPr lang="en-US" altLang="en-US" sz="2800" i="1" u="sng"/>
              <a:t>multiple inheritance</a:t>
            </a:r>
            <a:r>
              <a:rPr lang="en-US" altLang="en-US" sz="2800"/>
              <a:t>" is more </a:t>
            </a:r>
            <a:r>
              <a:rPr lang="en-US" altLang="en-US" sz="2800" i="1"/>
              <a:t>widely used</a:t>
            </a:r>
            <a:r>
              <a:rPr lang="en-US" altLang="en-US" sz="2800"/>
              <a:t> than the term "multiple generalization."</a:t>
            </a:r>
          </a:p>
          <a:p>
            <a:pPr algn="just"/>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2614B59-7E58-462B-9DAD-C95BFEE0C894}"/>
              </a:ext>
            </a:extLst>
          </p:cNvPr>
          <p:cNvSpPr>
            <a:spLocks noGrp="1"/>
          </p:cNvSpPr>
          <p:nvPr>
            <p:ph type="title"/>
          </p:nvPr>
        </p:nvSpPr>
        <p:spPr/>
        <p:txBody>
          <a:bodyPr/>
          <a:lstStyle/>
          <a:p>
            <a:r>
              <a:rPr lang="en-US" altLang="en-US" b="1" i="1" u="sng"/>
              <a:t>Kinds of Multiple Inheritance:</a:t>
            </a:r>
            <a:br>
              <a:rPr lang="en-US" altLang="en-US"/>
            </a:br>
            <a:endParaRPr lang="en-US" altLang="en-US"/>
          </a:p>
        </p:txBody>
      </p:sp>
      <p:sp>
        <p:nvSpPr>
          <p:cNvPr id="34819" name="Content Placeholder 2">
            <a:extLst>
              <a:ext uri="{FF2B5EF4-FFF2-40B4-BE49-F238E27FC236}">
                <a16:creationId xmlns:a16="http://schemas.microsoft.com/office/drawing/2014/main" id="{15E718DD-68F0-4AA5-9972-1D8F3E4D26BE}"/>
              </a:ext>
            </a:extLst>
          </p:cNvPr>
          <p:cNvSpPr>
            <a:spLocks noGrp="1"/>
          </p:cNvSpPr>
          <p:nvPr>
            <p:ph idx="1"/>
          </p:nvPr>
        </p:nvSpPr>
        <p:spPr/>
        <p:txBody>
          <a:bodyPr/>
          <a:lstStyle/>
          <a:p>
            <a:r>
              <a:rPr lang="en-US" altLang="en-US" b="1" u="sng"/>
              <a:t>From sets of disjoint classes</a:t>
            </a:r>
            <a:r>
              <a:rPr lang="en-US" altLang="en-US"/>
              <a:t>: </a:t>
            </a:r>
          </a:p>
          <a:p>
            <a:r>
              <a:rPr lang="en-US" altLang="en-US" b="1" u="sng"/>
              <a:t>With overlapping classes</a:t>
            </a:r>
            <a:r>
              <a:rPr lang="en-US" altLang="en-US"/>
              <a:t>: </a:t>
            </a:r>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748566F-8E66-4FC2-8A64-F20C5377BDA5}"/>
              </a:ext>
            </a:extLst>
          </p:cNvPr>
          <p:cNvSpPr>
            <a:spLocks noGrp="1"/>
          </p:cNvSpPr>
          <p:nvPr>
            <p:ph type="title"/>
          </p:nvPr>
        </p:nvSpPr>
        <p:spPr>
          <a:xfrm>
            <a:off x="762000" y="0"/>
            <a:ext cx="7696200" cy="609600"/>
          </a:xfrm>
        </p:spPr>
        <p:txBody>
          <a:bodyPr/>
          <a:lstStyle/>
          <a:p>
            <a:r>
              <a:rPr lang="en-US" altLang="en-US" sz="2400" b="1" u="sng"/>
              <a:t>From sets of disjoint classes</a:t>
            </a:r>
            <a:r>
              <a:rPr lang="en-US" altLang="en-US" sz="2400"/>
              <a:t>:</a:t>
            </a:r>
          </a:p>
        </p:txBody>
      </p:sp>
      <p:sp>
        <p:nvSpPr>
          <p:cNvPr id="35843" name="Content Placeholder 2">
            <a:extLst>
              <a:ext uri="{FF2B5EF4-FFF2-40B4-BE49-F238E27FC236}">
                <a16:creationId xmlns:a16="http://schemas.microsoft.com/office/drawing/2014/main" id="{FD0E0B9A-7D6E-4218-802C-8A5D69189666}"/>
              </a:ext>
            </a:extLst>
          </p:cNvPr>
          <p:cNvSpPr>
            <a:spLocks noGrp="1"/>
          </p:cNvSpPr>
          <p:nvPr>
            <p:ph idx="1"/>
          </p:nvPr>
        </p:nvSpPr>
        <p:spPr>
          <a:xfrm>
            <a:off x="762000" y="609600"/>
            <a:ext cx="7696200" cy="6248400"/>
          </a:xfrm>
        </p:spPr>
        <p:txBody>
          <a:bodyPr/>
          <a:lstStyle/>
          <a:p>
            <a:r>
              <a:rPr lang="en-US" altLang="en-US" sz="2400">
                <a:solidFill>
                  <a:srgbClr val="7030A0"/>
                </a:solidFill>
              </a:rPr>
              <a:t>Each subclass inherits from one class in each set. </a:t>
            </a:r>
          </a:p>
          <a:p>
            <a:pPr algn="just"/>
            <a:r>
              <a:rPr lang="en-US" altLang="en-US" sz="2000"/>
              <a:t>In Figure, </a:t>
            </a:r>
            <a:r>
              <a:rPr lang="en-US" altLang="en-US" sz="2000" i="1"/>
              <a:t>FullTimelndividualContributor </a:t>
            </a:r>
            <a:r>
              <a:rPr lang="en-US" altLang="en-US" sz="2000"/>
              <a:t>is both </a:t>
            </a:r>
            <a:r>
              <a:rPr lang="en-US" altLang="en-US" sz="2000" i="1"/>
              <a:t>FullTimeEmployee </a:t>
            </a:r>
            <a:r>
              <a:rPr lang="en-US" altLang="en-US" sz="2000"/>
              <a:t>and </a:t>
            </a:r>
            <a:r>
              <a:rPr lang="en-US" altLang="en-US" sz="2000" i="1"/>
              <a:t>IndividualContributor </a:t>
            </a:r>
            <a:r>
              <a:rPr lang="en-US" altLang="en-US" sz="2000"/>
              <a:t>and combines their features. </a:t>
            </a:r>
            <a:r>
              <a:rPr lang="en-US" altLang="en-US" sz="2000" i="1"/>
              <a:t>FullTimeEmployee </a:t>
            </a:r>
            <a:r>
              <a:rPr lang="en-US" altLang="en-US" sz="2000"/>
              <a:t>and </a:t>
            </a:r>
            <a:r>
              <a:rPr lang="en-US" altLang="en-US" sz="2000" i="1"/>
              <a:t>PartTimeEmployee </a:t>
            </a:r>
            <a:r>
              <a:rPr lang="en-US" altLang="en-US" sz="2000"/>
              <a:t>are disjoint; each employee must belong to exactly one of these. Similarly, </a:t>
            </a:r>
            <a:r>
              <a:rPr lang="en-US" altLang="en-US" sz="2000" i="1"/>
              <a:t>Manager </a:t>
            </a:r>
            <a:r>
              <a:rPr lang="en-US" altLang="en-US" sz="2000"/>
              <a:t>and </a:t>
            </a:r>
            <a:r>
              <a:rPr lang="en-US" altLang="en-US" sz="2000" i="1"/>
              <a:t>IndividualContributor </a:t>
            </a:r>
            <a:r>
              <a:rPr lang="en-US" altLang="en-US" sz="2000"/>
              <a:t>are also disjoint and each employee must be one or the other. The model does not show it, but we could define three additional combinations: </a:t>
            </a:r>
            <a:r>
              <a:rPr lang="en-US" altLang="en-US" sz="2000" i="1"/>
              <a:t>FullTimeManager, PartTimelndividualContributor, </a:t>
            </a:r>
            <a:r>
              <a:rPr lang="en-US" altLang="en-US" sz="2000"/>
              <a:t>and </a:t>
            </a:r>
            <a:r>
              <a:rPr lang="en-US" altLang="en-US" sz="2000" i="1"/>
              <a:t>PartTimeManager.</a:t>
            </a:r>
            <a:endParaRPr lang="en-US" altLang="en-US" sz="2000"/>
          </a:p>
          <a:p>
            <a:endParaRPr lang="en-US" altLang="en-US"/>
          </a:p>
        </p:txBody>
      </p:sp>
      <p:pic>
        <p:nvPicPr>
          <p:cNvPr id="35844" name="Picture 3">
            <a:extLst>
              <a:ext uri="{FF2B5EF4-FFF2-40B4-BE49-F238E27FC236}">
                <a16:creationId xmlns:a16="http://schemas.microsoft.com/office/drawing/2014/main" id="{49D15B34-3D6D-4D28-815D-4B8A549FF4AF}"/>
              </a:ext>
            </a:extLst>
          </p:cNvPr>
          <p:cNvPicPr>
            <a:picLocks noChangeAspect="1" noChangeArrowheads="1"/>
          </p:cNvPicPr>
          <p:nvPr/>
        </p:nvPicPr>
        <p:blipFill>
          <a:blip r:embed="rId2">
            <a:lum bright="-20000" contrast="38000"/>
            <a:extLst>
              <a:ext uri="{28A0092B-C50C-407E-A947-70E740481C1C}">
                <a14:useLocalDpi xmlns:a14="http://schemas.microsoft.com/office/drawing/2010/main" val="0"/>
              </a:ext>
            </a:extLst>
          </a:blip>
          <a:srcRect/>
          <a:stretch>
            <a:fillRect/>
          </a:stretch>
        </p:blipFill>
        <p:spPr bwMode="auto">
          <a:xfrm>
            <a:off x="304800" y="3810000"/>
            <a:ext cx="8839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025248B-F4D4-4278-BBF9-1ECC784A74A9}"/>
              </a:ext>
            </a:extLst>
          </p:cNvPr>
          <p:cNvSpPr>
            <a:spLocks noGrp="1"/>
          </p:cNvSpPr>
          <p:nvPr>
            <p:ph type="title"/>
          </p:nvPr>
        </p:nvSpPr>
        <p:spPr/>
        <p:txBody>
          <a:bodyPr/>
          <a:lstStyle/>
          <a:p>
            <a:endParaRPr lang="en-US" altLang="en-US"/>
          </a:p>
        </p:txBody>
      </p:sp>
      <p:sp>
        <p:nvSpPr>
          <p:cNvPr id="36867" name="Content Placeholder 2">
            <a:extLst>
              <a:ext uri="{FF2B5EF4-FFF2-40B4-BE49-F238E27FC236}">
                <a16:creationId xmlns:a16="http://schemas.microsoft.com/office/drawing/2014/main" id="{42B781D2-6682-430F-B47B-78B6F1116CDF}"/>
              </a:ext>
            </a:extLst>
          </p:cNvPr>
          <p:cNvSpPr>
            <a:spLocks noGrp="1"/>
          </p:cNvSpPr>
          <p:nvPr>
            <p:ph idx="1"/>
          </p:nvPr>
        </p:nvSpPr>
        <p:spPr>
          <a:xfrm>
            <a:off x="762000" y="609600"/>
            <a:ext cx="7696200" cy="5486400"/>
          </a:xfrm>
        </p:spPr>
        <p:txBody>
          <a:bodyPr/>
          <a:lstStyle/>
          <a:p>
            <a:pPr algn="just"/>
            <a:r>
              <a:rPr lang="en-US" altLang="en-US"/>
              <a:t>Each generalization should cover a single aspect. Multiple generalizations must be used if a class can be </a:t>
            </a:r>
            <a:r>
              <a:rPr lang="en-US" altLang="en-US" b="1" i="1" u="sng">
                <a:solidFill>
                  <a:srgbClr val="7030A0"/>
                </a:solidFill>
              </a:rPr>
              <a:t>refined on several distinct and independent aspects</a:t>
            </a:r>
            <a:r>
              <a:rPr lang="en-US" altLang="en-US"/>
              <a:t>. </a:t>
            </a:r>
          </a:p>
          <a:p>
            <a:pPr algn="just"/>
            <a:r>
              <a:rPr lang="en-US" altLang="en-US"/>
              <a:t>E.g. In previous figure, class</a:t>
            </a:r>
            <a:r>
              <a:rPr lang="en-US" altLang="en-US" i="1"/>
              <a:t>Employee </a:t>
            </a:r>
            <a:r>
              <a:rPr lang="en-US" altLang="en-US"/>
              <a:t>independently specializes on employment status and managerial status. Consequently the model has two separate generalization sets.</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0B8096B-90B7-4A9E-BAED-A32928A86D0F}"/>
              </a:ext>
            </a:extLst>
          </p:cNvPr>
          <p:cNvSpPr>
            <a:spLocks noGrp="1"/>
          </p:cNvSpPr>
          <p:nvPr>
            <p:ph type="title"/>
          </p:nvPr>
        </p:nvSpPr>
        <p:spPr/>
        <p:txBody>
          <a:bodyPr/>
          <a:lstStyle/>
          <a:p>
            <a:endParaRPr lang="en-US" altLang="en-US"/>
          </a:p>
        </p:txBody>
      </p:sp>
      <p:sp>
        <p:nvSpPr>
          <p:cNvPr id="37891" name="Content Placeholder 2">
            <a:extLst>
              <a:ext uri="{FF2B5EF4-FFF2-40B4-BE49-F238E27FC236}">
                <a16:creationId xmlns:a16="http://schemas.microsoft.com/office/drawing/2014/main" id="{6BA087F2-2E3E-437A-8C4F-69280B43D19A}"/>
              </a:ext>
            </a:extLst>
          </p:cNvPr>
          <p:cNvSpPr>
            <a:spLocks noGrp="1"/>
          </p:cNvSpPr>
          <p:nvPr>
            <p:ph idx="1"/>
          </p:nvPr>
        </p:nvSpPr>
        <p:spPr>
          <a:xfrm>
            <a:off x="762000" y="1143000"/>
            <a:ext cx="7696200" cy="4953000"/>
          </a:xfrm>
        </p:spPr>
        <p:txBody>
          <a:bodyPr/>
          <a:lstStyle/>
          <a:p>
            <a:pPr algn="just"/>
            <a:r>
              <a:rPr lang="en-US" altLang="en-US"/>
              <a:t>A subclass inherits a feature from the same ancestor class found along more than one path </a:t>
            </a:r>
            <a:r>
              <a:rPr lang="en-US" altLang="en-US" b="1" i="1" u="sng">
                <a:solidFill>
                  <a:srgbClr val="7030A0"/>
                </a:solidFill>
              </a:rPr>
              <a:t>only once</a:t>
            </a:r>
            <a:r>
              <a:rPr lang="en-US" altLang="en-US"/>
              <a:t>; it is the same feature. E.g. in the previous figure, </a:t>
            </a:r>
            <a:r>
              <a:rPr lang="en-US" altLang="en-US" i="1"/>
              <a:t>FullTimelndividualContributor </a:t>
            </a:r>
            <a:r>
              <a:rPr lang="en-US" altLang="en-US"/>
              <a:t>inherits </a:t>
            </a:r>
            <a:r>
              <a:rPr lang="en-US" altLang="en-US" i="1"/>
              <a:t>Employee </a:t>
            </a:r>
            <a:r>
              <a:rPr lang="en-US" altLang="en-US"/>
              <a:t>features along two paths, via </a:t>
            </a:r>
            <a:r>
              <a:rPr lang="en-US" altLang="en-US" i="1"/>
              <a:t>employmentStatus </a:t>
            </a:r>
            <a:r>
              <a:rPr lang="en-US" altLang="en-US"/>
              <a:t>and </a:t>
            </a:r>
            <a:r>
              <a:rPr lang="en-US" altLang="en-US" i="1"/>
              <a:t>managerialStatus. </a:t>
            </a:r>
            <a:r>
              <a:rPr lang="en-US" altLang="en-US"/>
              <a:t>However, each </a:t>
            </a:r>
            <a:r>
              <a:rPr lang="en-US" altLang="en-US" i="1"/>
              <a:t>FullTimelndividualContributor </a:t>
            </a:r>
            <a:r>
              <a:rPr lang="en-US" altLang="en-US"/>
              <a:t>has only a single copy of </a:t>
            </a:r>
            <a:r>
              <a:rPr lang="en-US" altLang="en-US" i="1"/>
              <a:t>Employee </a:t>
            </a:r>
            <a:r>
              <a:rPr lang="en-US" altLang="en-US"/>
              <a:t>features.</a:t>
            </a:r>
          </a:p>
          <a:p>
            <a:pPr algn="just"/>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8E115D0-21F9-4566-A4E2-17BE190DC644}"/>
              </a:ext>
            </a:extLst>
          </p:cNvPr>
          <p:cNvSpPr>
            <a:spLocks noGrp="1"/>
          </p:cNvSpPr>
          <p:nvPr>
            <p:ph type="title"/>
          </p:nvPr>
        </p:nvSpPr>
        <p:spPr/>
        <p:txBody>
          <a:bodyPr/>
          <a:lstStyle/>
          <a:p>
            <a:endParaRPr lang="en-US" altLang="en-US"/>
          </a:p>
        </p:txBody>
      </p:sp>
      <p:sp>
        <p:nvSpPr>
          <p:cNvPr id="38915" name="Content Placeholder 2">
            <a:extLst>
              <a:ext uri="{FF2B5EF4-FFF2-40B4-BE49-F238E27FC236}">
                <a16:creationId xmlns:a16="http://schemas.microsoft.com/office/drawing/2014/main" id="{439D0B1C-E42C-40D1-A1E8-64F3890FF61C}"/>
              </a:ext>
            </a:extLst>
          </p:cNvPr>
          <p:cNvSpPr>
            <a:spLocks noGrp="1"/>
          </p:cNvSpPr>
          <p:nvPr>
            <p:ph idx="1"/>
          </p:nvPr>
        </p:nvSpPr>
        <p:spPr>
          <a:xfrm>
            <a:off x="762000" y="838200"/>
            <a:ext cx="7696200" cy="5791200"/>
          </a:xfrm>
        </p:spPr>
        <p:txBody>
          <a:bodyPr/>
          <a:lstStyle/>
          <a:p>
            <a:pPr algn="just"/>
            <a:r>
              <a:rPr lang="en-US" altLang="en-US" sz="2400" b="1" i="1" u="sng">
                <a:solidFill>
                  <a:srgbClr val="7030A0"/>
                </a:solidFill>
              </a:rPr>
              <a:t>Conflicts</a:t>
            </a:r>
            <a:r>
              <a:rPr lang="en-US" altLang="en-US" sz="2400"/>
              <a:t> among parallel definitions create ambiguities that </a:t>
            </a:r>
            <a:r>
              <a:rPr lang="en-US" altLang="en-US" sz="2400" b="1" i="1" u="sng">
                <a:solidFill>
                  <a:srgbClr val="7030A0"/>
                </a:solidFill>
              </a:rPr>
              <a:t>implementations must resolve</a:t>
            </a:r>
            <a:r>
              <a:rPr lang="en-US" altLang="en-US" sz="2400"/>
              <a:t>. In practice, such conflicts should be avoided or explicitly resolved in models, even if a particular language provides a priority rule for</a:t>
            </a:r>
            <a:r>
              <a:rPr lang="en-US" altLang="en-US" sz="2400" i="1"/>
              <a:t> </a:t>
            </a:r>
            <a:r>
              <a:rPr lang="en-US" altLang="en-US" sz="2400"/>
              <a:t>resolving conflicts. </a:t>
            </a:r>
          </a:p>
          <a:p>
            <a:pPr algn="just"/>
            <a:r>
              <a:rPr lang="en-US" altLang="en-US" sz="2400"/>
              <a:t>E.g. Suppose that </a:t>
            </a:r>
            <a:r>
              <a:rPr lang="en-US" altLang="en-US" sz="2400" i="1"/>
              <a:t>FullTimeEmployee </a:t>
            </a:r>
            <a:r>
              <a:rPr lang="en-US" altLang="en-US" sz="2400"/>
              <a:t>and </a:t>
            </a:r>
            <a:r>
              <a:rPr lang="en-US" altLang="en-US" sz="2400" i="1"/>
              <a:t>IndividualContributor </a:t>
            </a:r>
            <a:r>
              <a:rPr lang="en-US" altLang="en-US" sz="2400"/>
              <a:t>both have an attribute called </a:t>
            </a:r>
            <a:r>
              <a:rPr lang="en-US" altLang="en-US" sz="2400" i="1"/>
              <a:t>name. FullTimeEmployee.name </a:t>
            </a:r>
            <a:r>
              <a:rPr lang="en-US" altLang="en-US" sz="2400"/>
              <a:t>could refer to the person's full name while </a:t>
            </a:r>
            <a:r>
              <a:rPr lang="en-US" altLang="en-US" sz="2400" i="1"/>
              <a:t>IndividualContributor.name </a:t>
            </a:r>
            <a:r>
              <a:rPr lang="en-US" altLang="en-US" sz="2400"/>
              <a:t>might refer to the person's title. In principle, there is no obvious way to resolve such clashes. The best solution is to try to avoid them by restating the attributes as </a:t>
            </a:r>
            <a:r>
              <a:rPr lang="en-US" altLang="en-US" sz="2400" i="1"/>
              <a:t>FullTimeEmployee.personName </a:t>
            </a:r>
            <a:r>
              <a:rPr lang="en-US" altLang="en-US" sz="2400"/>
              <a:t>and </a:t>
            </a:r>
            <a:r>
              <a:rPr lang="en-US" altLang="en-US" sz="2400" i="1"/>
              <a:t>IndividuaIContributor.title.</a:t>
            </a:r>
            <a:endParaRPr lang="en-US" altLang="en-US" sz="2400"/>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C9A7EAF-D2F4-440A-AE76-D5CD158A2050}"/>
              </a:ext>
            </a:extLst>
          </p:cNvPr>
          <p:cNvSpPr>
            <a:spLocks noGrp="1"/>
          </p:cNvSpPr>
          <p:nvPr>
            <p:ph type="title"/>
          </p:nvPr>
        </p:nvSpPr>
        <p:spPr/>
        <p:txBody>
          <a:bodyPr/>
          <a:lstStyle/>
          <a:p>
            <a:r>
              <a:rPr lang="en-US" altLang="en-US" b="1" u="sng"/>
              <a:t>With overlapping classes</a:t>
            </a:r>
            <a:r>
              <a:rPr lang="en-US" altLang="en-US"/>
              <a:t>: </a:t>
            </a:r>
            <a:br>
              <a:rPr lang="en-US" altLang="en-US"/>
            </a:br>
            <a:endParaRPr lang="en-US" altLang="en-US"/>
          </a:p>
        </p:txBody>
      </p:sp>
      <p:sp>
        <p:nvSpPr>
          <p:cNvPr id="39939" name="Content Placeholder 2">
            <a:extLst>
              <a:ext uri="{FF2B5EF4-FFF2-40B4-BE49-F238E27FC236}">
                <a16:creationId xmlns:a16="http://schemas.microsoft.com/office/drawing/2014/main" id="{57DC6D5F-8A5E-41EF-A96F-35FD3C81A049}"/>
              </a:ext>
            </a:extLst>
          </p:cNvPr>
          <p:cNvSpPr>
            <a:spLocks noGrp="1"/>
          </p:cNvSpPr>
          <p:nvPr>
            <p:ph idx="1"/>
          </p:nvPr>
        </p:nvSpPr>
        <p:spPr>
          <a:xfrm>
            <a:off x="762000" y="609600"/>
            <a:ext cx="7696200" cy="4876800"/>
          </a:xfrm>
        </p:spPr>
        <p:txBody>
          <a:bodyPr/>
          <a:lstStyle/>
          <a:p>
            <a:pPr algn="just"/>
            <a:r>
              <a:rPr lang="en-US" altLang="en-US" sz="2000"/>
              <a:t>In figure, </a:t>
            </a:r>
            <a:r>
              <a:rPr lang="en-US" altLang="en-US" sz="2000" i="1"/>
              <a:t>AmphibiousVehicle </a:t>
            </a:r>
            <a:r>
              <a:rPr lang="en-US" altLang="en-US" sz="2000"/>
              <a:t>is both </a:t>
            </a:r>
            <a:r>
              <a:rPr lang="en-US" altLang="en-US" sz="2000" i="1"/>
              <a:t>LandVehicle </a:t>
            </a:r>
            <a:r>
              <a:rPr lang="en-US" altLang="en-US" sz="2000"/>
              <a:t>and </a:t>
            </a:r>
            <a:r>
              <a:rPr lang="en-US" altLang="en-US" sz="2000" i="1"/>
              <a:t>WaterVehicle. LandVehicle </a:t>
            </a:r>
            <a:r>
              <a:rPr lang="en-US" altLang="en-US" sz="2000"/>
              <a:t>and </a:t>
            </a:r>
            <a:r>
              <a:rPr lang="en-US" altLang="en-US" sz="2000" i="1"/>
              <a:t>WaterVehicle </a:t>
            </a:r>
            <a:r>
              <a:rPr lang="en-US" altLang="en-US" sz="2000"/>
              <a:t>overlap, because </a:t>
            </a:r>
            <a:r>
              <a:rPr lang="en-US" altLang="en-US" sz="2000" b="1">
                <a:solidFill>
                  <a:srgbClr val="7030A0"/>
                </a:solidFill>
              </a:rPr>
              <a:t>some vehicles travel </a:t>
            </a:r>
            <a:r>
              <a:rPr lang="en-US" altLang="en-US" sz="2000" b="1" i="1">
                <a:solidFill>
                  <a:srgbClr val="7030A0"/>
                </a:solidFill>
              </a:rPr>
              <a:t>on </a:t>
            </a:r>
            <a:r>
              <a:rPr lang="en-US" altLang="en-US" sz="2000" b="1">
                <a:solidFill>
                  <a:srgbClr val="7030A0"/>
                </a:solidFill>
              </a:rPr>
              <a:t>both land and water. </a:t>
            </a:r>
            <a:r>
              <a:rPr lang="en-US" altLang="en-US" sz="2000">
                <a:solidFill>
                  <a:srgbClr val="FF0000"/>
                </a:solidFill>
              </a:rPr>
              <a:t>The UML </a:t>
            </a:r>
            <a:r>
              <a:rPr lang="en-US" altLang="en-US" sz="2000"/>
              <a:t>uses a constraint (Section – Constraints) to indicate an overlapping generalization set; the notation is a dotted line cutting across the affected generalizations with keywords in braces. In this example, </a:t>
            </a:r>
            <a:r>
              <a:rPr lang="en-US" altLang="en-US" sz="2000" b="1" i="1">
                <a:solidFill>
                  <a:srgbClr val="7030A0"/>
                </a:solidFill>
              </a:rPr>
              <a:t>overlapping</a:t>
            </a:r>
            <a:r>
              <a:rPr lang="en-US" altLang="en-US" sz="2000" b="1" i="1">
                <a:solidFill>
                  <a:srgbClr val="FF33CC"/>
                </a:solidFill>
              </a:rPr>
              <a:t> </a:t>
            </a:r>
            <a:r>
              <a:rPr lang="en-US" altLang="en-US" sz="2000" b="1">
                <a:solidFill>
                  <a:srgbClr val="FF33CC"/>
                </a:solidFill>
              </a:rPr>
              <a:t>means that an individual vehicle may belong to more than </a:t>
            </a:r>
            <a:r>
              <a:rPr lang="en-US" altLang="en-US" sz="2000" b="1" i="1">
                <a:solidFill>
                  <a:srgbClr val="FF33CC"/>
                </a:solidFill>
              </a:rPr>
              <a:t>one </a:t>
            </a:r>
            <a:r>
              <a:rPr lang="en-US" altLang="en-US" sz="2000" b="1">
                <a:solidFill>
                  <a:srgbClr val="FF33CC"/>
                </a:solidFill>
              </a:rPr>
              <a:t>of the subclasses. </a:t>
            </a:r>
            <a:r>
              <a:rPr lang="en-US" altLang="en-US" sz="2000" b="1" i="1">
                <a:solidFill>
                  <a:srgbClr val="7030A0"/>
                </a:solidFill>
              </a:rPr>
              <a:t>Incomplete</a:t>
            </a:r>
            <a:r>
              <a:rPr lang="en-US" altLang="en-US" sz="2000" b="1" i="1">
                <a:solidFill>
                  <a:srgbClr val="FF33CC"/>
                </a:solidFill>
              </a:rPr>
              <a:t> </a:t>
            </a:r>
            <a:r>
              <a:rPr lang="en-US" altLang="en-US" sz="2000" b="1">
                <a:solidFill>
                  <a:srgbClr val="FF33CC"/>
                </a:solidFill>
              </a:rPr>
              <a:t>means that all possible subclasses of vehicle have not been explicitly named.</a:t>
            </a:r>
          </a:p>
          <a:p>
            <a:endParaRPr lang="en-US" altLang="en-US"/>
          </a:p>
        </p:txBody>
      </p:sp>
      <p:pic>
        <p:nvPicPr>
          <p:cNvPr id="39940" name="Picture 3">
            <a:extLst>
              <a:ext uri="{FF2B5EF4-FFF2-40B4-BE49-F238E27FC236}">
                <a16:creationId xmlns:a16="http://schemas.microsoft.com/office/drawing/2014/main" id="{5EC20D92-1807-4501-AAEE-90E2D72E4712}"/>
              </a:ext>
            </a:extLst>
          </p:cNvPr>
          <p:cNvPicPr>
            <a:picLocks noChangeAspect="1" noChangeArrowheads="1"/>
          </p:cNvPicPr>
          <p:nvPr/>
        </p:nvPicPr>
        <p:blipFill>
          <a:blip r:embed="rId2">
            <a:lum bright="-26000" contrast="46000"/>
            <a:extLst>
              <a:ext uri="{28A0092B-C50C-407E-A947-70E740481C1C}">
                <a14:useLocalDpi xmlns:a14="http://schemas.microsoft.com/office/drawing/2010/main" val="0"/>
              </a:ext>
            </a:extLst>
          </a:blip>
          <a:srcRect/>
          <a:stretch>
            <a:fillRect/>
          </a:stretch>
        </p:blipFill>
        <p:spPr bwMode="auto">
          <a:xfrm>
            <a:off x="304800" y="3810000"/>
            <a:ext cx="8382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A956ACF-17EE-432F-B592-D6E48241CD0E}"/>
              </a:ext>
            </a:extLst>
          </p:cNvPr>
          <p:cNvSpPr>
            <a:spLocks noGrp="1"/>
          </p:cNvSpPr>
          <p:nvPr>
            <p:ph type="title"/>
          </p:nvPr>
        </p:nvSpPr>
        <p:spPr/>
        <p:txBody>
          <a:bodyPr/>
          <a:lstStyle/>
          <a:p>
            <a:r>
              <a:rPr lang="en-US" altLang="en-US" b="1" i="1" u="sng"/>
              <a:t>Multiple Classification:</a:t>
            </a:r>
            <a:br>
              <a:rPr lang="en-US" altLang="en-US"/>
            </a:br>
            <a:endParaRPr lang="en-US" altLang="en-US"/>
          </a:p>
        </p:txBody>
      </p:sp>
      <p:sp>
        <p:nvSpPr>
          <p:cNvPr id="40963" name="Content Placeholder 2">
            <a:extLst>
              <a:ext uri="{FF2B5EF4-FFF2-40B4-BE49-F238E27FC236}">
                <a16:creationId xmlns:a16="http://schemas.microsoft.com/office/drawing/2014/main" id="{0EF4DECB-75E1-4D39-9E7C-2951B6464705}"/>
              </a:ext>
            </a:extLst>
          </p:cNvPr>
          <p:cNvSpPr>
            <a:spLocks noGrp="1"/>
          </p:cNvSpPr>
          <p:nvPr>
            <p:ph idx="1"/>
          </p:nvPr>
        </p:nvSpPr>
        <p:spPr>
          <a:xfrm>
            <a:off x="762000" y="762000"/>
            <a:ext cx="7696200" cy="5562600"/>
          </a:xfrm>
        </p:spPr>
        <p:txBody>
          <a:bodyPr/>
          <a:lstStyle/>
          <a:p>
            <a:pPr algn="just"/>
            <a:r>
              <a:rPr lang="en-US" altLang="en-US"/>
              <a:t>An instance of a class is inherently an instance of all ancestors of the class. E.g. an instructor could be both faculty and student. But what about a Harvard Professor taking classes at MIT? There is no class to describe the combination (it would be artificial to make one). This is an example of multiple classification in which </a:t>
            </a:r>
            <a:r>
              <a:rPr lang="en-US" altLang="en-US" b="1" i="1" u="sng">
                <a:solidFill>
                  <a:srgbClr val="7030A0"/>
                </a:solidFill>
              </a:rPr>
              <a:t>one instance happens to participate in two overlapping classes</a:t>
            </a:r>
            <a:r>
              <a:rPr lang="en-US" altLang="en-US" b="1">
                <a:solidFill>
                  <a:srgbClr val="7030A0"/>
                </a:solidFill>
              </a:rPr>
              <a:t>.</a:t>
            </a:r>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0BF3322-9F0E-48BA-8638-EF9D8A822B0B}"/>
              </a:ext>
            </a:extLst>
          </p:cNvPr>
          <p:cNvSpPr>
            <a:spLocks noGrp="1"/>
          </p:cNvSpPr>
          <p:nvPr>
            <p:ph type="title"/>
          </p:nvPr>
        </p:nvSpPr>
        <p:spPr/>
        <p:txBody>
          <a:bodyPr/>
          <a:lstStyle/>
          <a:p>
            <a:endParaRPr lang="en-US" altLang="en-US"/>
          </a:p>
        </p:txBody>
      </p:sp>
      <p:sp>
        <p:nvSpPr>
          <p:cNvPr id="41987" name="Content Placeholder 2">
            <a:extLst>
              <a:ext uri="{FF2B5EF4-FFF2-40B4-BE49-F238E27FC236}">
                <a16:creationId xmlns:a16="http://schemas.microsoft.com/office/drawing/2014/main" id="{E47FE49E-5C26-4747-84F0-22330FEA4D95}"/>
              </a:ext>
            </a:extLst>
          </p:cNvPr>
          <p:cNvSpPr>
            <a:spLocks noGrp="1"/>
          </p:cNvSpPr>
          <p:nvPr>
            <p:ph idx="1"/>
          </p:nvPr>
        </p:nvSpPr>
        <p:spPr>
          <a:xfrm>
            <a:off x="762000" y="0"/>
            <a:ext cx="7696200" cy="6629400"/>
          </a:xfrm>
        </p:spPr>
        <p:txBody>
          <a:bodyPr/>
          <a:lstStyle/>
          <a:p>
            <a:pPr algn="just"/>
            <a:r>
              <a:rPr lang="en-US" altLang="en-US" sz="2400"/>
              <a:t>The </a:t>
            </a:r>
            <a:r>
              <a:rPr lang="en-US" altLang="en-US" sz="2400" i="1" u="sng">
                <a:solidFill>
                  <a:srgbClr val="7030A0"/>
                </a:solidFill>
              </a:rPr>
              <a:t>UML permits</a:t>
            </a:r>
            <a:r>
              <a:rPr lang="en-US" altLang="en-US" sz="2400">
                <a:solidFill>
                  <a:srgbClr val="7030A0"/>
                </a:solidFill>
              </a:rPr>
              <a:t> </a:t>
            </a:r>
            <a:r>
              <a:rPr lang="en-US" altLang="en-US" sz="2400"/>
              <a:t>multiple classification, but most </a:t>
            </a:r>
            <a:r>
              <a:rPr lang="en-US" altLang="en-US" sz="2400" i="1" u="sng">
                <a:solidFill>
                  <a:srgbClr val="7030A0"/>
                </a:solidFill>
              </a:rPr>
              <a:t>OO languages handle it poorly. </a:t>
            </a:r>
          </a:p>
          <a:p>
            <a:pPr algn="just"/>
            <a:r>
              <a:rPr lang="en-US" altLang="en-US" sz="2000"/>
              <a:t>As figure shows, the best approach using conventional languages is to treat Person as an object composed of multiple UniversityMember</a:t>
            </a:r>
            <a:r>
              <a:rPr lang="en-US" altLang="en-US" sz="2000" i="1"/>
              <a:t> </a:t>
            </a:r>
            <a:r>
              <a:rPr lang="en-US" altLang="en-US" sz="2000"/>
              <a:t>objects. This </a:t>
            </a:r>
            <a:r>
              <a:rPr lang="en-US" altLang="en-US" sz="2000" b="1" i="1" u="sng">
                <a:solidFill>
                  <a:srgbClr val="7030A0"/>
                </a:solidFill>
              </a:rPr>
              <a:t>workaround</a:t>
            </a:r>
            <a:r>
              <a:rPr lang="en-US" altLang="en-US" sz="2000"/>
              <a:t> replaces inheritance with </a:t>
            </a:r>
            <a:r>
              <a:rPr lang="en-US" altLang="en-US" sz="2000" b="1" i="1" u="sng">
                <a:solidFill>
                  <a:srgbClr val="7030A0"/>
                </a:solidFill>
              </a:rPr>
              <a:t>delegation </a:t>
            </a:r>
            <a:r>
              <a:rPr lang="en-US" altLang="en-US" sz="2000"/>
              <a:t>(discussed in the next section). This is not totally satisfactory, because there is a </a:t>
            </a:r>
            <a:r>
              <a:rPr lang="en-US" altLang="en-US" sz="2000" b="1" i="1" u="sng">
                <a:solidFill>
                  <a:srgbClr val="7030A0"/>
                </a:solidFill>
              </a:rPr>
              <a:t>loss of identity </a:t>
            </a:r>
            <a:r>
              <a:rPr lang="en-US" altLang="en-US" sz="2000"/>
              <a:t>between the separate roles, but the alternatives involve radical changes in many programming languages [McAllester-86].</a:t>
            </a:r>
          </a:p>
          <a:p>
            <a:pPr algn="just"/>
            <a:endParaRPr lang="en-US" altLang="en-US" sz="2000"/>
          </a:p>
        </p:txBody>
      </p:sp>
      <p:pic>
        <p:nvPicPr>
          <p:cNvPr id="41988" name="Picture 3">
            <a:extLst>
              <a:ext uri="{FF2B5EF4-FFF2-40B4-BE49-F238E27FC236}">
                <a16:creationId xmlns:a16="http://schemas.microsoft.com/office/drawing/2014/main" id="{25182934-75A7-4E56-ADD2-5ABF66B5DFF1}"/>
              </a:ext>
            </a:extLst>
          </p:cNvPr>
          <p:cNvPicPr>
            <a:picLocks noChangeAspect="1" noChangeArrowheads="1"/>
          </p:cNvPicPr>
          <p:nvPr/>
        </p:nvPicPr>
        <p:blipFill>
          <a:blip r:embed="rId2">
            <a:lum bright="-20000" contrast="30000"/>
            <a:extLst>
              <a:ext uri="{28A0092B-C50C-407E-A947-70E740481C1C}">
                <a14:useLocalDpi xmlns:a14="http://schemas.microsoft.com/office/drawing/2010/main" val="0"/>
              </a:ext>
            </a:extLst>
          </a:blip>
          <a:srcRect/>
          <a:stretch>
            <a:fillRect/>
          </a:stretch>
        </p:blipFill>
        <p:spPr bwMode="auto">
          <a:xfrm>
            <a:off x="457200" y="3048000"/>
            <a:ext cx="8305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96CB86F-F58D-4904-A19B-391B5223E156}"/>
              </a:ext>
            </a:extLst>
          </p:cNvPr>
          <p:cNvSpPr>
            <a:spLocks noGrp="1"/>
          </p:cNvSpPr>
          <p:nvPr>
            <p:ph type="title"/>
          </p:nvPr>
        </p:nvSpPr>
        <p:spPr>
          <a:xfrm>
            <a:off x="762000" y="0"/>
            <a:ext cx="7696200" cy="838200"/>
          </a:xfrm>
        </p:spPr>
        <p:txBody>
          <a:bodyPr/>
          <a:lstStyle/>
          <a:p>
            <a:r>
              <a:rPr lang="en-US" altLang="en-US" sz="2800"/>
              <a:t>Example:	</a:t>
            </a:r>
            <a:r>
              <a:rPr lang="en-US" altLang="en-US" sz="2800">
                <a:solidFill>
                  <a:srgbClr val="FF33CC"/>
                </a:solidFill>
              </a:rPr>
              <a:t>n-ary (ternary) association</a:t>
            </a:r>
          </a:p>
        </p:txBody>
      </p:sp>
      <p:sp>
        <p:nvSpPr>
          <p:cNvPr id="6147" name="Content Placeholder 4">
            <a:extLst>
              <a:ext uri="{FF2B5EF4-FFF2-40B4-BE49-F238E27FC236}">
                <a16:creationId xmlns:a16="http://schemas.microsoft.com/office/drawing/2014/main" id="{25BBF1FF-3E48-4AA2-BE9B-27508B520847}"/>
              </a:ext>
            </a:extLst>
          </p:cNvPr>
          <p:cNvSpPr>
            <a:spLocks noGrp="1"/>
          </p:cNvSpPr>
          <p:nvPr>
            <p:ph idx="1"/>
          </p:nvPr>
        </p:nvSpPr>
        <p:spPr>
          <a:xfrm>
            <a:off x="762000" y="762000"/>
            <a:ext cx="7696200" cy="6096000"/>
          </a:xfrm>
        </p:spPr>
        <p:txBody>
          <a:bodyPr/>
          <a:lstStyle/>
          <a:p>
            <a:pPr algn="just"/>
            <a:r>
              <a:rPr lang="en-US" altLang="en-US" sz="2400"/>
              <a:t>Programmers use computer languages on projects. </a:t>
            </a:r>
            <a:r>
              <a:rPr lang="en-US" altLang="en-US" sz="2400" b="1">
                <a:solidFill>
                  <a:srgbClr val="0000FF"/>
                </a:solidFill>
              </a:rPr>
              <a:t>The n-ary association is atomic unit and can not be subdivided into binary associations without losing information. </a:t>
            </a:r>
            <a:r>
              <a:rPr lang="en-US" altLang="en-US" sz="2400"/>
              <a:t>A programmer may know a language and work on a project, but might not use the language on the project. </a:t>
            </a:r>
          </a:p>
          <a:p>
            <a:pPr>
              <a:buFont typeface="Wingdings" panose="05000000000000000000" pitchFamily="2" charset="2"/>
              <a:buNone/>
            </a:pPr>
            <a:endParaRPr lang="en-US" altLang="en-US"/>
          </a:p>
        </p:txBody>
      </p:sp>
      <p:pic>
        <p:nvPicPr>
          <p:cNvPr id="6148" name="Picture 5">
            <a:extLst>
              <a:ext uri="{FF2B5EF4-FFF2-40B4-BE49-F238E27FC236}">
                <a16:creationId xmlns:a16="http://schemas.microsoft.com/office/drawing/2014/main" id="{174BD460-BA3E-4EE5-B468-F12FDFFC7D2C}"/>
              </a:ext>
            </a:extLst>
          </p:cNvPr>
          <p:cNvPicPr>
            <a:picLocks noChangeAspect="1" noChangeArrowheads="1"/>
          </p:cNvPicPr>
          <p:nvPr/>
        </p:nvPicPr>
        <p:blipFill>
          <a:blip r:embed="rId2">
            <a:lum bright="-40000" contrast="62000"/>
            <a:extLst>
              <a:ext uri="{28A0092B-C50C-407E-A947-70E740481C1C}">
                <a14:useLocalDpi xmlns:a14="http://schemas.microsoft.com/office/drawing/2010/main" val="0"/>
              </a:ext>
            </a:extLst>
          </a:blip>
          <a:srcRect/>
          <a:stretch>
            <a:fillRect/>
          </a:stretch>
        </p:blipFill>
        <p:spPr bwMode="auto">
          <a:xfrm>
            <a:off x="762000" y="3048000"/>
            <a:ext cx="7543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F1B5-771D-421B-A3DF-D452291BFAE2}"/>
              </a:ext>
            </a:extLst>
          </p:cNvPr>
          <p:cNvSpPr>
            <a:spLocks noGrp="1"/>
          </p:cNvSpPr>
          <p:nvPr>
            <p:ph type="title"/>
          </p:nvPr>
        </p:nvSpPr>
        <p:spPr/>
        <p:txBody>
          <a:bodyPr/>
          <a:lstStyle/>
          <a:p>
            <a:pPr>
              <a:defRPr/>
            </a:pPr>
            <a:r>
              <a:rPr lang="en-US" sz="4000" b="1" u="dbl" dirty="0">
                <a:solidFill>
                  <a:schemeClr val="tx1"/>
                </a:solidFill>
              </a:rPr>
              <a:t>Metadata:</a:t>
            </a:r>
            <a:br>
              <a:rPr lang="en-US" sz="4000" dirty="0">
                <a:solidFill>
                  <a:schemeClr val="tx1"/>
                </a:solidFill>
              </a:rPr>
            </a:br>
            <a:endParaRPr lang="en-US" dirty="0"/>
          </a:p>
        </p:txBody>
      </p:sp>
      <p:sp>
        <p:nvSpPr>
          <p:cNvPr id="43011" name="Content Placeholder 2">
            <a:extLst>
              <a:ext uri="{FF2B5EF4-FFF2-40B4-BE49-F238E27FC236}">
                <a16:creationId xmlns:a16="http://schemas.microsoft.com/office/drawing/2014/main" id="{CD04489E-0639-49D4-B676-64DAE17FD53F}"/>
              </a:ext>
            </a:extLst>
          </p:cNvPr>
          <p:cNvSpPr>
            <a:spLocks noGrp="1"/>
          </p:cNvSpPr>
          <p:nvPr>
            <p:ph idx="1"/>
          </p:nvPr>
        </p:nvSpPr>
        <p:spPr/>
        <p:txBody>
          <a:bodyPr/>
          <a:lstStyle/>
          <a:p>
            <a:pPr algn="just"/>
            <a:r>
              <a:rPr lang="en-US" altLang="en-US" i="1"/>
              <a:t>Metadata </a:t>
            </a:r>
            <a:r>
              <a:rPr lang="en-US" altLang="en-US"/>
              <a:t>is data that describes other data. </a:t>
            </a:r>
          </a:p>
          <a:p>
            <a:pPr algn="just"/>
            <a:r>
              <a:rPr lang="en-US" altLang="en-US"/>
              <a:t>E.g. A class definition is metadata. Models are inherently metadata, since they describe the things being modeled (rather than </a:t>
            </a:r>
            <a:r>
              <a:rPr lang="en-US" altLang="en-US" i="1"/>
              <a:t>being </a:t>
            </a:r>
            <a:r>
              <a:rPr lang="en-US" altLang="en-US"/>
              <a:t>the things). Many real-world applications have metadata, such as parts catalogs, blueprints, and dictionaries. Computer-language implementations also use metadata heavily.</a:t>
            </a:r>
          </a:p>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D9AF05F-B588-46CE-8E11-5F1A0FE1B9B7}"/>
              </a:ext>
            </a:extLst>
          </p:cNvPr>
          <p:cNvSpPr>
            <a:spLocks noGrp="1"/>
          </p:cNvSpPr>
          <p:nvPr>
            <p:ph type="title"/>
          </p:nvPr>
        </p:nvSpPr>
        <p:spPr/>
        <p:txBody>
          <a:bodyPr/>
          <a:lstStyle/>
          <a:p>
            <a:endParaRPr lang="en-US" altLang="en-US"/>
          </a:p>
        </p:txBody>
      </p:sp>
      <p:pic>
        <p:nvPicPr>
          <p:cNvPr id="44035" name="Content Placeholder 3">
            <a:extLst>
              <a:ext uri="{FF2B5EF4-FFF2-40B4-BE49-F238E27FC236}">
                <a16:creationId xmlns:a16="http://schemas.microsoft.com/office/drawing/2014/main" id="{6ABB28D9-3DEB-4D78-BA71-9E78916DC68E}"/>
              </a:ext>
            </a:extLst>
          </p:cNvPr>
          <p:cNvPicPr>
            <a:picLocks noGrp="1"/>
          </p:cNvPicPr>
          <p:nvPr>
            <p:ph idx="1"/>
          </p:nvPr>
        </p:nvPicPr>
        <p:blipFill>
          <a:blip r:embed="rId2">
            <a:lum bright="-16000" contrast="30000"/>
            <a:extLst>
              <a:ext uri="{28A0092B-C50C-407E-A947-70E740481C1C}">
                <a14:useLocalDpi xmlns:a14="http://schemas.microsoft.com/office/drawing/2010/main" val="0"/>
              </a:ext>
            </a:extLst>
          </a:blip>
          <a:srcRect/>
          <a:stretch>
            <a:fillRect/>
          </a:stretch>
        </p:blipFill>
        <p:spPr>
          <a:xfrm>
            <a:off x="1371600" y="1524000"/>
            <a:ext cx="6705600" cy="41910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CBCDC5C-18DC-450D-B2F0-36A3CE8BE519}"/>
              </a:ext>
            </a:extLst>
          </p:cNvPr>
          <p:cNvSpPr>
            <a:spLocks noGrp="1"/>
          </p:cNvSpPr>
          <p:nvPr>
            <p:ph type="title"/>
          </p:nvPr>
        </p:nvSpPr>
        <p:spPr>
          <a:xfrm>
            <a:off x="762000" y="0"/>
            <a:ext cx="7696200" cy="381000"/>
          </a:xfrm>
        </p:spPr>
        <p:txBody>
          <a:bodyPr/>
          <a:lstStyle/>
          <a:p>
            <a:endParaRPr lang="en-US" altLang="en-US"/>
          </a:p>
        </p:txBody>
      </p:sp>
      <p:sp>
        <p:nvSpPr>
          <p:cNvPr id="45059" name="Content Placeholder 2">
            <a:extLst>
              <a:ext uri="{FF2B5EF4-FFF2-40B4-BE49-F238E27FC236}">
                <a16:creationId xmlns:a16="http://schemas.microsoft.com/office/drawing/2014/main" id="{48666800-7841-4692-8362-DC47BD517173}"/>
              </a:ext>
            </a:extLst>
          </p:cNvPr>
          <p:cNvSpPr>
            <a:spLocks noGrp="1"/>
          </p:cNvSpPr>
          <p:nvPr>
            <p:ph idx="1"/>
          </p:nvPr>
        </p:nvSpPr>
        <p:spPr>
          <a:xfrm>
            <a:off x="762000" y="533400"/>
            <a:ext cx="7696200" cy="6324600"/>
          </a:xfrm>
        </p:spPr>
        <p:txBody>
          <a:bodyPr/>
          <a:lstStyle/>
          <a:p>
            <a:pPr algn="just"/>
            <a:r>
              <a:rPr lang="en-US" altLang="en-US"/>
              <a:t>Figure shows an example of metadata and data. </a:t>
            </a:r>
          </a:p>
          <a:p>
            <a:pPr algn="just"/>
            <a:r>
              <a:rPr lang="en-US" altLang="en-US"/>
              <a:t>A car model has a model name, year, base price, and a manufacturer. Some examples of car models are a 1969 Ford Mustang and a 1975 Volkswagen Rabbit. </a:t>
            </a:r>
          </a:p>
          <a:p>
            <a:pPr algn="just"/>
            <a:r>
              <a:rPr lang="en-US" altLang="en-US"/>
              <a:t>A physical car has a serial number, color, options, and an owner. As an example of physical cars, John Doe may own a blue Ford with serial number 1</a:t>
            </a:r>
            <a:r>
              <a:rPr lang="en-US" altLang="en-US" i="1"/>
              <a:t>FABP</a:t>
            </a:r>
            <a:r>
              <a:rPr lang="en-US" altLang="en-US"/>
              <a:t>and a red Volkswagen with serial number 7E81 </a:t>
            </a:r>
            <a:r>
              <a:rPr lang="en-US" altLang="en-US" i="1"/>
              <a:t>F.</a:t>
            </a:r>
            <a:endParaRPr lang="en-US" altLang="en-US"/>
          </a:p>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1D19569-5340-4B03-810F-89A17B9DD11F}"/>
              </a:ext>
            </a:extLst>
          </p:cNvPr>
          <p:cNvSpPr>
            <a:spLocks noGrp="1"/>
          </p:cNvSpPr>
          <p:nvPr>
            <p:ph type="title"/>
          </p:nvPr>
        </p:nvSpPr>
        <p:spPr/>
        <p:txBody>
          <a:bodyPr/>
          <a:lstStyle/>
          <a:p>
            <a:endParaRPr lang="en-US" altLang="en-US"/>
          </a:p>
        </p:txBody>
      </p:sp>
      <p:sp>
        <p:nvSpPr>
          <p:cNvPr id="46083" name="Content Placeholder 2">
            <a:extLst>
              <a:ext uri="{FF2B5EF4-FFF2-40B4-BE49-F238E27FC236}">
                <a16:creationId xmlns:a16="http://schemas.microsoft.com/office/drawing/2014/main" id="{963DB9DF-CD5A-4988-A0DD-63D9EABAB43A}"/>
              </a:ext>
            </a:extLst>
          </p:cNvPr>
          <p:cNvSpPr>
            <a:spLocks noGrp="1"/>
          </p:cNvSpPr>
          <p:nvPr>
            <p:ph idx="1"/>
          </p:nvPr>
        </p:nvSpPr>
        <p:spPr/>
        <p:txBody>
          <a:bodyPr/>
          <a:lstStyle/>
          <a:p>
            <a:pPr algn="just"/>
            <a:r>
              <a:rPr lang="en-US" altLang="en-US"/>
              <a:t>A car model describes many physical cars and holds common data. A car model is metadata relative to a physical car, which is data.</a:t>
            </a:r>
          </a:p>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8189-2EFF-4313-AEED-EE8C88E5E4B0}"/>
              </a:ext>
            </a:extLst>
          </p:cNvPr>
          <p:cNvSpPr>
            <a:spLocks noGrp="1"/>
          </p:cNvSpPr>
          <p:nvPr>
            <p:ph type="title"/>
          </p:nvPr>
        </p:nvSpPr>
        <p:spPr>
          <a:xfrm>
            <a:off x="762000" y="0"/>
            <a:ext cx="7696200" cy="609600"/>
          </a:xfrm>
        </p:spPr>
        <p:txBody>
          <a:bodyPr/>
          <a:lstStyle/>
          <a:p>
            <a:pPr>
              <a:defRPr/>
            </a:pPr>
            <a:r>
              <a:rPr lang="en-US" sz="4000" b="1" u="dbl" dirty="0">
                <a:solidFill>
                  <a:schemeClr val="tx1"/>
                </a:solidFill>
              </a:rPr>
              <a:t>Reification:</a:t>
            </a:r>
            <a:br>
              <a:rPr lang="en-US" sz="4000" dirty="0">
                <a:solidFill>
                  <a:schemeClr val="tx1"/>
                </a:solidFill>
              </a:rPr>
            </a:br>
            <a:endParaRPr lang="en-US" dirty="0"/>
          </a:p>
        </p:txBody>
      </p:sp>
      <p:sp>
        <p:nvSpPr>
          <p:cNvPr id="47107" name="Content Placeholder 2">
            <a:extLst>
              <a:ext uri="{FF2B5EF4-FFF2-40B4-BE49-F238E27FC236}">
                <a16:creationId xmlns:a16="http://schemas.microsoft.com/office/drawing/2014/main" id="{4DF1FFAB-3CAD-4630-948E-337CD6A1F704}"/>
              </a:ext>
            </a:extLst>
          </p:cNvPr>
          <p:cNvSpPr>
            <a:spLocks noGrp="1"/>
          </p:cNvSpPr>
          <p:nvPr>
            <p:ph idx="1"/>
          </p:nvPr>
        </p:nvSpPr>
        <p:spPr>
          <a:xfrm>
            <a:off x="762000" y="304800"/>
            <a:ext cx="7696200" cy="5181600"/>
          </a:xfrm>
        </p:spPr>
        <p:txBody>
          <a:bodyPr/>
          <a:lstStyle/>
          <a:p>
            <a:pPr algn="just"/>
            <a:r>
              <a:rPr lang="en-US" altLang="en-US" b="1" i="1"/>
              <a:t>Reification</a:t>
            </a:r>
            <a:r>
              <a:rPr lang="en-US" altLang="en-US" i="1"/>
              <a:t> </a:t>
            </a:r>
            <a:r>
              <a:rPr lang="en-US" altLang="en-US"/>
              <a:t>is the </a:t>
            </a:r>
            <a:r>
              <a:rPr lang="en-US" altLang="en-US" i="1" u="sng"/>
              <a:t>promotion</a:t>
            </a:r>
            <a:r>
              <a:rPr lang="en-US" altLang="en-US"/>
              <a:t> of something that is not an object into an object. Reification is a helpful technique for meta applications because it lets </a:t>
            </a:r>
            <a:r>
              <a:rPr lang="en-US" altLang="en-US" i="1" u="sng"/>
              <a:t>shifting the level of abstraction</a:t>
            </a:r>
            <a:r>
              <a:rPr lang="en-US" altLang="en-US"/>
              <a:t>. </a:t>
            </a:r>
          </a:p>
          <a:p>
            <a:pPr algn="just"/>
            <a:r>
              <a:rPr lang="en-US" altLang="en-US"/>
              <a:t>On occasion it is useful to </a:t>
            </a:r>
            <a:r>
              <a:rPr lang="en-US" altLang="en-US" i="1" u="sng"/>
              <a:t>promote attributes, methods, constraints and control information into objects</a:t>
            </a:r>
            <a:r>
              <a:rPr lang="en-US" altLang="en-US"/>
              <a:t> so they can be described and manipulated as data.</a:t>
            </a:r>
          </a:p>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EAD1801-0B16-493B-B1E4-27E9C61472B7}"/>
              </a:ext>
            </a:extLst>
          </p:cNvPr>
          <p:cNvSpPr>
            <a:spLocks noGrp="1"/>
          </p:cNvSpPr>
          <p:nvPr>
            <p:ph type="title"/>
          </p:nvPr>
        </p:nvSpPr>
        <p:spPr/>
        <p:txBody>
          <a:bodyPr/>
          <a:lstStyle/>
          <a:p>
            <a:endParaRPr lang="en-US" altLang="en-US"/>
          </a:p>
        </p:txBody>
      </p:sp>
      <p:pic>
        <p:nvPicPr>
          <p:cNvPr id="48131" name="Content Placeholder 3">
            <a:extLst>
              <a:ext uri="{FF2B5EF4-FFF2-40B4-BE49-F238E27FC236}">
                <a16:creationId xmlns:a16="http://schemas.microsoft.com/office/drawing/2014/main" id="{7D854CC4-C691-4D9C-806C-FBF29DEE34E8}"/>
              </a:ext>
            </a:extLst>
          </p:cNvPr>
          <p:cNvPicPr>
            <a:picLocks noGrp="1"/>
          </p:cNvPicPr>
          <p:nvPr>
            <p:ph idx="1"/>
          </p:nvPr>
        </p:nvPicPr>
        <p:blipFill>
          <a:blip r:embed="rId2">
            <a:lum bright="-14000" contrast="36000"/>
            <a:extLst>
              <a:ext uri="{28A0092B-C50C-407E-A947-70E740481C1C}">
                <a14:useLocalDpi xmlns:a14="http://schemas.microsoft.com/office/drawing/2010/main" val="0"/>
              </a:ext>
            </a:extLst>
          </a:blip>
          <a:srcRect/>
          <a:stretch>
            <a:fillRect/>
          </a:stretch>
        </p:blipFill>
        <p:spPr>
          <a:xfrm>
            <a:off x="990600" y="1371600"/>
            <a:ext cx="7315200" cy="44958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7435DD4-82DE-4A42-AE90-8A22F3A54DA5}"/>
              </a:ext>
            </a:extLst>
          </p:cNvPr>
          <p:cNvSpPr>
            <a:spLocks noGrp="1"/>
          </p:cNvSpPr>
          <p:nvPr>
            <p:ph type="title"/>
          </p:nvPr>
        </p:nvSpPr>
        <p:spPr>
          <a:xfrm>
            <a:off x="762000" y="0"/>
            <a:ext cx="7696200" cy="46038"/>
          </a:xfrm>
        </p:spPr>
        <p:txBody>
          <a:bodyPr/>
          <a:lstStyle/>
          <a:p>
            <a:endParaRPr lang="en-US" altLang="en-US"/>
          </a:p>
        </p:txBody>
      </p:sp>
      <p:sp>
        <p:nvSpPr>
          <p:cNvPr id="49155" name="Content Placeholder 2">
            <a:extLst>
              <a:ext uri="{FF2B5EF4-FFF2-40B4-BE49-F238E27FC236}">
                <a16:creationId xmlns:a16="http://schemas.microsoft.com/office/drawing/2014/main" id="{ACF9F577-E80F-46F7-A564-723D23E69938}"/>
              </a:ext>
            </a:extLst>
          </p:cNvPr>
          <p:cNvSpPr>
            <a:spLocks noGrp="1"/>
          </p:cNvSpPr>
          <p:nvPr>
            <p:ph idx="1"/>
          </p:nvPr>
        </p:nvSpPr>
        <p:spPr>
          <a:xfrm>
            <a:off x="762000" y="304800"/>
            <a:ext cx="7696200" cy="6248400"/>
          </a:xfrm>
        </p:spPr>
        <p:txBody>
          <a:bodyPr/>
          <a:lstStyle/>
          <a:p>
            <a:pPr algn="just"/>
            <a:r>
              <a:rPr lang="en-US" altLang="en-US"/>
              <a:t>Figure promotes the </a:t>
            </a:r>
            <a:r>
              <a:rPr lang="en-US" altLang="en-US" i="1"/>
              <a:t>substanceName </a:t>
            </a:r>
            <a:r>
              <a:rPr lang="en-US" altLang="en-US"/>
              <a:t>attribute to a class to capture the many-to-many relationship between </a:t>
            </a:r>
            <a:r>
              <a:rPr lang="en-US" altLang="en-US" i="1"/>
              <a:t>Substance </a:t>
            </a:r>
            <a:r>
              <a:rPr lang="en-US" altLang="en-US"/>
              <a:t>and </a:t>
            </a:r>
            <a:r>
              <a:rPr lang="en-US" altLang="en-US" i="1"/>
              <a:t>SubstanceName. </a:t>
            </a:r>
          </a:p>
          <a:p>
            <a:pPr algn="just"/>
            <a:r>
              <a:rPr lang="en-US" altLang="en-US"/>
              <a:t>A chemical substance may have multiple aliases. E.g. propylene may be referred to as </a:t>
            </a:r>
            <a:r>
              <a:rPr lang="en-US" altLang="en-US" i="1"/>
              <a:t>propylene </a:t>
            </a:r>
            <a:r>
              <a:rPr lang="en-US" altLang="en-US"/>
              <a:t>and C</a:t>
            </a:r>
            <a:r>
              <a:rPr lang="en-US" altLang="en-US" baseline="-25000"/>
              <a:t>3</a:t>
            </a:r>
            <a:r>
              <a:rPr lang="en-US" altLang="en-US" i="1"/>
              <a:t>H</a:t>
            </a:r>
            <a:r>
              <a:rPr lang="en-US" altLang="en-US" baseline="-25000"/>
              <a:t>6</a:t>
            </a:r>
            <a:r>
              <a:rPr lang="en-US" altLang="en-US" i="1"/>
              <a:t>. </a:t>
            </a:r>
            <a:r>
              <a:rPr lang="en-US" altLang="en-US"/>
              <a:t>Also, an alias may pertain to multiple chemical substances. Various mixtures of ethylene glycol and automotive additives may have the alias of </a:t>
            </a:r>
            <a:r>
              <a:rPr lang="en-US" altLang="en-US" i="1"/>
              <a:t>antifreeze.</a:t>
            </a:r>
            <a:endParaRPr lang="en-US" altLang="en-US"/>
          </a:p>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C8523E3-6342-4B42-9FFA-F82F5184557A}"/>
              </a:ext>
            </a:extLst>
          </p:cNvPr>
          <p:cNvSpPr>
            <a:spLocks noGrp="1"/>
          </p:cNvSpPr>
          <p:nvPr>
            <p:ph type="title"/>
          </p:nvPr>
        </p:nvSpPr>
        <p:spPr>
          <a:xfrm>
            <a:off x="762000" y="0"/>
            <a:ext cx="7696200" cy="152400"/>
          </a:xfrm>
        </p:spPr>
        <p:txBody>
          <a:bodyPr/>
          <a:lstStyle/>
          <a:p>
            <a:endParaRPr lang="en-US" altLang="en-US"/>
          </a:p>
        </p:txBody>
      </p:sp>
      <p:sp>
        <p:nvSpPr>
          <p:cNvPr id="3" name="Content Placeholder 2">
            <a:extLst>
              <a:ext uri="{FF2B5EF4-FFF2-40B4-BE49-F238E27FC236}">
                <a16:creationId xmlns:a16="http://schemas.microsoft.com/office/drawing/2014/main" id="{92296FFF-B810-4FBA-BA45-9497C12623C3}"/>
              </a:ext>
            </a:extLst>
          </p:cNvPr>
          <p:cNvSpPr>
            <a:spLocks noGrp="1"/>
          </p:cNvSpPr>
          <p:nvPr>
            <p:ph idx="1"/>
          </p:nvPr>
        </p:nvSpPr>
        <p:spPr>
          <a:xfrm>
            <a:off x="762000" y="381000"/>
            <a:ext cx="7696200" cy="5105400"/>
          </a:xfrm>
        </p:spPr>
        <p:txBody>
          <a:bodyPr/>
          <a:lstStyle/>
          <a:p>
            <a:pPr>
              <a:defRPr/>
            </a:pPr>
            <a:r>
              <a:rPr lang="en-US" b="1" u="dbl" dirty="0"/>
              <a:t>Constraints:</a:t>
            </a:r>
            <a:endParaRPr lang="en-US" dirty="0"/>
          </a:p>
          <a:p>
            <a:pPr algn="just">
              <a:defRPr/>
            </a:pPr>
            <a:r>
              <a:rPr lang="en-US" dirty="0"/>
              <a:t>A </a:t>
            </a:r>
            <a:r>
              <a:rPr lang="en-US" i="1" dirty="0"/>
              <a:t>constraint </a:t>
            </a:r>
            <a:r>
              <a:rPr lang="en-US" dirty="0"/>
              <a:t>is a </a:t>
            </a:r>
            <a:r>
              <a:rPr lang="en-US" dirty="0" err="1"/>
              <a:t>boolean</a:t>
            </a:r>
            <a:r>
              <a:rPr lang="en-US" dirty="0"/>
              <a:t> condition involving model elements, such as objects, classes, attributes, links, associations, and generalization sets. A constraint restricts the values that elements can assume. Constraints can be expressed with natural language or a formal language such as the Object Constraint Language (OCL) [Warmer-99].</a:t>
            </a:r>
          </a:p>
          <a:p>
            <a:pPr>
              <a:defRP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2D61D666-C8C7-4729-BBC0-966E865C011D}"/>
              </a:ext>
            </a:extLst>
          </p:cNvPr>
          <p:cNvSpPr>
            <a:spLocks noGrp="1"/>
          </p:cNvSpPr>
          <p:nvPr>
            <p:ph type="title"/>
          </p:nvPr>
        </p:nvSpPr>
        <p:spPr/>
        <p:txBody>
          <a:bodyPr/>
          <a:lstStyle/>
          <a:p>
            <a:endParaRPr lang="en-US" altLang="en-US"/>
          </a:p>
        </p:txBody>
      </p:sp>
      <p:pic>
        <p:nvPicPr>
          <p:cNvPr id="51203" name="Content Placeholder 3">
            <a:extLst>
              <a:ext uri="{FF2B5EF4-FFF2-40B4-BE49-F238E27FC236}">
                <a16:creationId xmlns:a16="http://schemas.microsoft.com/office/drawing/2014/main" id="{52AB686C-034B-446F-8FE1-6EB0AEFAD799}"/>
              </a:ext>
            </a:extLst>
          </p:cNvPr>
          <p:cNvPicPr>
            <a:picLocks noGrp="1"/>
          </p:cNvPicPr>
          <p:nvPr>
            <p:ph idx="1"/>
          </p:nvPr>
        </p:nvPicPr>
        <p:blipFill>
          <a:blip r:embed="rId2">
            <a:lum bright="-26000" contrast="44000"/>
            <a:extLst>
              <a:ext uri="{28A0092B-C50C-407E-A947-70E740481C1C}">
                <a14:useLocalDpi xmlns:a14="http://schemas.microsoft.com/office/drawing/2010/main" val="0"/>
              </a:ext>
            </a:extLst>
          </a:blip>
          <a:srcRect/>
          <a:stretch>
            <a:fillRect/>
          </a:stretch>
        </p:blipFill>
        <p:spPr>
          <a:xfrm>
            <a:off x="1295400" y="1143000"/>
            <a:ext cx="6858000" cy="49530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516863F-9DEB-4C32-9958-3D1D042252EC}"/>
              </a:ext>
            </a:extLst>
          </p:cNvPr>
          <p:cNvSpPr>
            <a:spLocks noGrp="1"/>
          </p:cNvSpPr>
          <p:nvPr>
            <p:ph type="title"/>
          </p:nvPr>
        </p:nvSpPr>
        <p:spPr>
          <a:xfrm>
            <a:off x="762000" y="0"/>
            <a:ext cx="7696200" cy="46038"/>
          </a:xfrm>
        </p:spPr>
        <p:txBody>
          <a:bodyPr/>
          <a:lstStyle/>
          <a:p>
            <a:endParaRPr lang="en-US" altLang="en-US"/>
          </a:p>
        </p:txBody>
      </p:sp>
      <p:sp>
        <p:nvSpPr>
          <p:cNvPr id="52227" name="Content Placeholder 2">
            <a:extLst>
              <a:ext uri="{FF2B5EF4-FFF2-40B4-BE49-F238E27FC236}">
                <a16:creationId xmlns:a16="http://schemas.microsoft.com/office/drawing/2014/main" id="{423EE732-FFA8-4AEA-9E8A-57E9E4646F47}"/>
              </a:ext>
            </a:extLst>
          </p:cNvPr>
          <p:cNvSpPr>
            <a:spLocks noGrp="1"/>
          </p:cNvSpPr>
          <p:nvPr>
            <p:ph idx="1"/>
          </p:nvPr>
        </p:nvSpPr>
        <p:spPr>
          <a:xfrm>
            <a:off x="762000" y="228600"/>
            <a:ext cx="7696200" cy="5257800"/>
          </a:xfrm>
        </p:spPr>
        <p:txBody>
          <a:bodyPr/>
          <a:lstStyle/>
          <a:p>
            <a:pPr algn="just"/>
            <a:r>
              <a:rPr lang="en-US" altLang="en-US"/>
              <a:t>Figure above shows several examples of constraints. </a:t>
            </a:r>
          </a:p>
          <a:p>
            <a:pPr algn="just"/>
            <a:r>
              <a:rPr lang="en-US" altLang="en-US"/>
              <a:t>No employee's salary can exceed the salary of the employee's boss (a constraint between two things at the same time). </a:t>
            </a:r>
          </a:p>
          <a:p>
            <a:pPr algn="just"/>
            <a:r>
              <a:rPr lang="en-US" altLang="en-US"/>
              <a:t>No window can have an aspect ratio (length/width) of less than 0.8 or greater than 1.5 (a constraint between attributes of a single object). </a:t>
            </a:r>
          </a:p>
          <a:p>
            <a:pPr algn="just"/>
            <a:r>
              <a:rPr lang="en-US" altLang="en-US"/>
              <a:t>The priority of a job may not increase (constraint on the same object over time). Simple constraints may be placed in class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95CF6DD-0A1A-4C77-BB74-CFE7FB9778A1}"/>
              </a:ext>
            </a:extLst>
          </p:cNvPr>
          <p:cNvSpPr>
            <a:spLocks noGrp="1"/>
          </p:cNvSpPr>
          <p:nvPr>
            <p:ph type="title"/>
          </p:nvPr>
        </p:nvSpPr>
        <p:spPr/>
        <p:txBody>
          <a:bodyPr/>
          <a:lstStyle/>
          <a:p>
            <a:r>
              <a:rPr lang="en-US" altLang="en-US" b="1" i="1" u="sng"/>
              <a:t>The UML symbol</a:t>
            </a:r>
            <a:r>
              <a:rPr lang="en-US" altLang="en-US" b="1"/>
              <a:t> for n-ary associations:</a:t>
            </a:r>
          </a:p>
        </p:txBody>
      </p:sp>
      <p:sp>
        <p:nvSpPr>
          <p:cNvPr id="7171" name="Content Placeholder 2">
            <a:extLst>
              <a:ext uri="{FF2B5EF4-FFF2-40B4-BE49-F238E27FC236}">
                <a16:creationId xmlns:a16="http://schemas.microsoft.com/office/drawing/2014/main" id="{9FEDDA1E-5FC5-49FE-8850-1B595B3D030E}"/>
              </a:ext>
            </a:extLst>
          </p:cNvPr>
          <p:cNvSpPr>
            <a:spLocks noGrp="1"/>
          </p:cNvSpPr>
          <p:nvPr>
            <p:ph idx="1"/>
          </p:nvPr>
        </p:nvSpPr>
        <p:spPr>
          <a:xfrm>
            <a:off x="762000" y="1295400"/>
            <a:ext cx="7696200" cy="5562600"/>
          </a:xfrm>
        </p:spPr>
        <p:txBody>
          <a:bodyPr/>
          <a:lstStyle/>
          <a:p>
            <a:pPr algn="just"/>
            <a:r>
              <a:rPr lang="en-US" altLang="en-US" sz="2400"/>
              <a:t>A</a:t>
            </a:r>
            <a:r>
              <a:rPr lang="en-US" altLang="en-US" sz="2400" b="1">
                <a:solidFill>
                  <a:srgbClr val="FF33CC"/>
                </a:solidFill>
              </a:rPr>
              <a:t> diamond</a:t>
            </a:r>
            <a:r>
              <a:rPr lang="en-US" altLang="en-US" sz="2400"/>
              <a:t> with lines connecting to related classes. </a:t>
            </a:r>
          </a:p>
          <a:p>
            <a:pPr algn="just"/>
            <a:r>
              <a:rPr lang="en-US" altLang="en-US" sz="2400"/>
              <a:t>If the association has a </a:t>
            </a:r>
            <a:r>
              <a:rPr lang="en-US" altLang="en-US" sz="2400">
                <a:solidFill>
                  <a:srgbClr val="FF33CC"/>
                </a:solidFill>
              </a:rPr>
              <a:t>name</a:t>
            </a:r>
            <a:r>
              <a:rPr lang="en-US" altLang="en-US" sz="2400"/>
              <a:t>, it is written in </a:t>
            </a:r>
            <a:r>
              <a:rPr lang="en-US" altLang="en-US" sz="2400" i="1">
                <a:solidFill>
                  <a:srgbClr val="FF33CC"/>
                </a:solidFill>
              </a:rPr>
              <a:t>italics</a:t>
            </a:r>
            <a:r>
              <a:rPr lang="en-US" altLang="en-US" sz="2400"/>
              <a:t> next to the diamond.</a:t>
            </a:r>
          </a:p>
          <a:p>
            <a:pPr algn="just"/>
            <a:r>
              <a:rPr lang="en-US" altLang="en-US" sz="2400"/>
              <a:t>An n-ary association can have a </a:t>
            </a:r>
            <a:r>
              <a:rPr lang="en-US" altLang="en-US" sz="2400">
                <a:solidFill>
                  <a:srgbClr val="FF33CC"/>
                </a:solidFill>
              </a:rPr>
              <a:t>name for </a:t>
            </a:r>
            <a:r>
              <a:rPr lang="en-US" altLang="en-US" sz="2400" u="sng">
                <a:solidFill>
                  <a:srgbClr val="FF33CC"/>
                </a:solidFill>
              </a:rPr>
              <a:t>each end</a:t>
            </a:r>
            <a:r>
              <a:rPr lang="en-US" altLang="en-US" sz="2400" u="sng"/>
              <a:t> </a:t>
            </a:r>
            <a:r>
              <a:rPr lang="en-US" altLang="en-US" sz="2400"/>
              <a:t>just like a binary association. </a:t>
            </a:r>
            <a:r>
              <a:rPr lang="en-US" altLang="en-US" sz="2400">
                <a:solidFill>
                  <a:srgbClr val="FF33CC"/>
                </a:solidFill>
              </a:rPr>
              <a:t>End names</a:t>
            </a:r>
            <a:r>
              <a:rPr lang="en-US" altLang="en-US" sz="2400"/>
              <a:t> are necessary if a class </a:t>
            </a:r>
            <a:r>
              <a:rPr lang="en-US" altLang="en-US" sz="2400">
                <a:solidFill>
                  <a:srgbClr val="FF33CC"/>
                </a:solidFill>
              </a:rPr>
              <a:t>participates in an n-ary association more than once</a:t>
            </a:r>
            <a:r>
              <a:rPr lang="en-US" altLang="en-US" sz="2400"/>
              <a:t>. </a:t>
            </a:r>
          </a:p>
          <a:p>
            <a:pPr algn="just"/>
            <a:r>
              <a:rPr lang="en-US" altLang="en-US" sz="2400"/>
              <a:t>n-ary associations </a:t>
            </a:r>
            <a:r>
              <a:rPr lang="en-US" altLang="en-US" sz="2400" b="1">
                <a:solidFill>
                  <a:srgbClr val="FF0000"/>
                </a:solidFill>
              </a:rPr>
              <a:t>can not be traversed </a:t>
            </a:r>
            <a:r>
              <a:rPr lang="en-US" altLang="en-US" sz="2400"/>
              <a:t>from one end to another as with binary associations, so </a:t>
            </a:r>
            <a:r>
              <a:rPr lang="en-US" altLang="en-US" sz="2400">
                <a:solidFill>
                  <a:srgbClr val="FF0000"/>
                </a:solidFill>
              </a:rPr>
              <a:t>end names do not represent pseudo attributes</a:t>
            </a:r>
            <a:r>
              <a:rPr lang="en-US" altLang="en-US" sz="2400"/>
              <a:t> of the participating classe</a:t>
            </a:r>
            <a:r>
              <a:rPr lang="en-US" altLang="en-US" sz="2800"/>
              <a:t>s.</a:t>
            </a:r>
          </a:p>
          <a:p>
            <a:pPr algn="just"/>
            <a:r>
              <a:rPr lang="en-US" altLang="en-US" sz="2400"/>
              <a:t>The OCL </a:t>
            </a:r>
            <a:r>
              <a:rPr lang="en-US" altLang="en-US" sz="2800">
                <a:solidFill>
                  <a:srgbClr val="FF0000"/>
                </a:solidFill>
              </a:rPr>
              <a:t>does not define notation</a:t>
            </a:r>
            <a:r>
              <a:rPr lang="en-US" altLang="en-US" sz="2800"/>
              <a:t> for </a:t>
            </a:r>
            <a:r>
              <a:rPr lang="en-US" altLang="en-US" sz="2800">
                <a:solidFill>
                  <a:srgbClr val="FF0000"/>
                </a:solidFill>
              </a:rPr>
              <a:t>traversing n-ary associations.</a:t>
            </a:r>
          </a:p>
          <a:p>
            <a:pPr algn="just"/>
            <a:endParaRPr lang="en-US" altLang="en-US" sz="2800"/>
          </a:p>
          <a:p>
            <a:endParaRPr lang="en-US" altLang="en-US"/>
          </a:p>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A23ED032-C72F-4A47-BF4C-FE9358AD09CE}"/>
              </a:ext>
            </a:extLst>
          </p:cNvPr>
          <p:cNvSpPr>
            <a:spLocks noGrp="1"/>
          </p:cNvSpPr>
          <p:nvPr>
            <p:ph type="title"/>
          </p:nvPr>
        </p:nvSpPr>
        <p:spPr>
          <a:xfrm>
            <a:off x="762000" y="0"/>
            <a:ext cx="7696200" cy="762000"/>
          </a:xfrm>
        </p:spPr>
        <p:txBody>
          <a:bodyPr/>
          <a:lstStyle/>
          <a:p>
            <a:r>
              <a:rPr lang="en-US" altLang="en-US" b="1" i="1" u="sng"/>
              <a:t>Constraints on Generalization Sets:</a:t>
            </a:r>
            <a:br>
              <a:rPr lang="en-US" altLang="en-US"/>
            </a:br>
            <a:endParaRPr lang="en-US" altLang="en-US"/>
          </a:p>
        </p:txBody>
      </p:sp>
      <p:sp>
        <p:nvSpPr>
          <p:cNvPr id="53251" name="Content Placeholder 2">
            <a:extLst>
              <a:ext uri="{FF2B5EF4-FFF2-40B4-BE49-F238E27FC236}">
                <a16:creationId xmlns:a16="http://schemas.microsoft.com/office/drawing/2014/main" id="{4EEB4D38-30BF-4433-826F-AC739F7F1769}"/>
              </a:ext>
            </a:extLst>
          </p:cNvPr>
          <p:cNvSpPr>
            <a:spLocks noGrp="1"/>
          </p:cNvSpPr>
          <p:nvPr>
            <p:ph idx="1"/>
          </p:nvPr>
        </p:nvSpPr>
        <p:spPr>
          <a:xfrm>
            <a:off x="762000" y="533400"/>
            <a:ext cx="7696200" cy="4953000"/>
          </a:xfrm>
        </p:spPr>
        <p:txBody>
          <a:bodyPr/>
          <a:lstStyle/>
          <a:p>
            <a:pPr algn="just"/>
            <a:r>
              <a:rPr lang="en-US" altLang="en-US"/>
              <a:t>Class models capture many constraints through their very structure. </a:t>
            </a:r>
          </a:p>
          <a:p>
            <a:pPr algn="just"/>
            <a:r>
              <a:rPr lang="en-US" altLang="en-US"/>
              <a:t>E.g. The semantics of generalization imply certain structural constraints. With single inheritance the subclasses are mutually exclusive. Furthermore, each instance of an abstract superclass corresponds to exactly one subclass instance. Each instance of a concrete superclass corresponds to at most one subclass instance.</a:t>
            </a:r>
          </a:p>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B5CE2B8-38CD-4503-961E-77E237227D7E}"/>
              </a:ext>
            </a:extLst>
          </p:cNvPr>
          <p:cNvSpPr>
            <a:spLocks noGrp="1"/>
          </p:cNvSpPr>
          <p:nvPr>
            <p:ph type="title"/>
          </p:nvPr>
        </p:nvSpPr>
        <p:spPr/>
        <p:txBody>
          <a:bodyPr/>
          <a:lstStyle/>
          <a:p>
            <a:endParaRPr lang="en-US" altLang="en-US"/>
          </a:p>
        </p:txBody>
      </p:sp>
      <p:pic>
        <p:nvPicPr>
          <p:cNvPr id="54275" name="Content Placeholder 3">
            <a:extLst>
              <a:ext uri="{FF2B5EF4-FFF2-40B4-BE49-F238E27FC236}">
                <a16:creationId xmlns:a16="http://schemas.microsoft.com/office/drawing/2014/main" id="{12DD6C3D-2789-4DA4-A786-5531586DB4E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371600"/>
            <a:ext cx="8153400" cy="42672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B4F3DB7-4A8E-485B-89BC-959C8C1AA24F}"/>
              </a:ext>
            </a:extLst>
          </p:cNvPr>
          <p:cNvSpPr>
            <a:spLocks noGrp="1"/>
          </p:cNvSpPr>
          <p:nvPr>
            <p:ph type="title"/>
          </p:nvPr>
        </p:nvSpPr>
        <p:spPr/>
        <p:txBody>
          <a:bodyPr/>
          <a:lstStyle/>
          <a:p>
            <a:endParaRPr lang="en-US" altLang="en-US"/>
          </a:p>
        </p:txBody>
      </p:sp>
      <p:sp>
        <p:nvSpPr>
          <p:cNvPr id="55299" name="Content Placeholder 2">
            <a:extLst>
              <a:ext uri="{FF2B5EF4-FFF2-40B4-BE49-F238E27FC236}">
                <a16:creationId xmlns:a16="http://schemas.microsoft.com/office/drawing/2014/main" id="{A5ED32E3-7456-4C31-8115-ED4513286BDB}"/>
              </a:ext>
            </a:extLst>
          </p:cNvPr>
          <p:cNvSpPr>
            <a:spLocks noGrp="1"/>
          </p:cNvSpPr>
          <p:nvPr>
            <p:ph idx="1"/>
          </p:nvPr>
        </p:nvSpPr>
        <p:spPr/>
        <p:txBody>
          <a:bodyPr/>
          <a:lstStyle/>
          <a:p>
            <a:r>
              <a:rPr lang="en-US" altLang="en-US" b="1" i="1" u="sng"/>
              <a:t>Constraints on Links:</a:t>
            </a:r>
            <a:endParaRPr lang="en-US" altLang="en-US"/>
          </a:p>
          <a:p>
            <a:pPr algn="just"/>
            <a:r>
              <a:rPr lang="en-US" altLang="en-US" b="1" u="sng"/>
              <a:t>Multiplicity</a:t>
            </a:r>
            <a:r>
              <a:rPr lang="en-US" altLang="en-US"/>
              <a:t> is a constraint on the cardinality of a set. Multiplicity for an association restricts the number of objects related to a given object. Multiplicity for an attribute specifies the number of values that are possible for each instantiation of an attribute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BE1E86C-A35C-4F91-90F9-59C5815C7798}"/>
              </a:ext>
            </a:extLst>
          </p:cNvPr>
          <p:cNvSpPr>
            <a:spLocks noGrp="1"/>
          </p:cNvSpPr>
          <p:nvPr>
            <p:ph type="title"/>
          </p:nvPr>
        </p:nvSpPr>
        <p:spPr/>
        <p:txBody>
          <a:bodyPr/>
          <a:lstStyle/>
          <a:p>
            <a:endParaRPr lang="en-US" altLang="en-US"/>
          </a:p>
        </p:txBody>
      </p:sp>
      <p:sp>
        <p:nvSpPr>
          <p:cNvPr id="56323" name="Content Placeholder 2">
            <a:extLst>
              <a:ext uri="{FF2B5EF4-FFF2-40B4-BE49-F238E27FC236}">
                <a16:creationId xmlns:a16="http://schemas.microsoft.com/office/drawing/2014/main" id="{05258497-CBC3-422C-A5E6-6B8ACE493BC2}"/>
              </a:ext>
            </a:extLst>
          </p:cNvPr>
          <p:cNvSpPr>
            <a:spLocks noGrp="1"/>
          </p:cNvSpPr>
          <p:nvPr>
            <p:ph idx="1"/>
          </p:nvPr>
        </p:nvSpPr>
        <p:spPr/>
        <p:txBody>
          <a:bodyPr/>
          <a:lstStyle/>
          <a:p>
            <a:pPr algn="just"/>
            <a:r>
              <a:rPr lang="en-US" altLang="en-US" b="1" u="sng"/>
              <a:t>Qualification</a:t>
            </a:r>
            <a:r>
              <a:rPr lang="en-US" altLang="en-US"/>
              <a:t> also constrains an association. A qualifier attribute does not merely describe</a:t>
            </a:r>
          </a:p>
          <a:p>
            <a:pPr algn="just"/>
            <a:r>
              <a:rPr lang="en-US" altLang="en-US"/>
              <a:t>the links of an association but is also significant in resolving the "many" objects at an</a:t>
            </a:r>
          </a:p>
          <a:p>
            <a:pPr algn="just"/>
            <a:r>
              <a:rPr lang="en-US" altLang="en-US"/>
              <a:t>association end.</a:t>
            </a:r>
          </a:p>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3D0CA6C8-1848-4208-94DB-C27EC95A3625}"/>
              </a:ext>
            </a:extLst>
          </p:cNvPr>
          <p:cNvSpPr>
            <a:spLocks noGrp="1"/>
          </p:cNvSpPr>
          <p:nvPr>
            <p:ph type="title"/>
          </p:nvPr>
        </p:nvSpPr>
        <p:spPr/>
        <p:txBody>
          <a:bodyPr/>
          <a:lstStyle/>
          <a:p>
            <a:endParaRPr lang="en-US" altLang="en-US"/>
          </a:p>
        </p:txBody>
      </p:sp>
      <p:sp>
        <p:nvSpPr>
          <p:cNvPr id="57347" name="Content Placeholder 2">
            <a:extLst>
              <a:ext uri="{FF2B5EF4-FFF2-40B4-BE49-F238E27FC236}">
                <a16:creationId xmlns:a16="http://schemas.microsoft.com/office/drawing/2014/main" id="{985256B3-559E-44C2-A212-1074D6D63C3E}"/>
              </a:ext>
            </a:extLst>
          </p:cNvPr>
          <p:cNvSpPr>
            <a:spLocks noGrp="1"/>
          </p:cNvSpPr>
          <p:nvPr>
            <p:ph idx="1"/>
          </p:nvPr>
        </p:nvSpPr>
        <p:spPr/>
        <p:txBody>
          <a:bodyPr/>
          <a:lstStyle/>
          <a:p>
            <a:r>
              <a:rPr lang="en-US" altLang="en-US"/>
              <a:t>An </a:t>
            </a:r>
            <a:r>
              <a:rPr lang="en-US" altLang="en-US" b="1" u="sng"/>
              <a:t>ordinary association</a:t>
            </a:r>
            <a:r>
              <a:rPr lang="en-US" altLang="en-US"/>
              <a:t> presl'mes no particular order on the objects of a "many" end.</a:t>
            </a:r>
          </a:p>
          <a:p>
            <a:r>
              <a:rPr lang="en-US" altLang="en-US"/>
              <a:t>The </a:t>
            </a:r>
            <a:r>
              <a:rPr lang="en-US" altLang="en-US" b="1" u="sng"/>
              <a:t>constraint </a:t>
            </a:r>
            <a:r>
              <a:rPr lang="en-US" altLang="en-US" b="1" i="1" u="sng"/>
              <a:t>{ordered}</a:t>
            </a:r>
            <a:r>
              <a:rPr lang="en-US" altLang="en-US" i="1"/>
              <a:t> </a:t>
            </a:r>
            <a:r>
              <a:rPr lang="en-US" altLang="en-US"/>
              <a:t>indicates that the elements of a "many" association end have an explicit order that must be preserved.</a:t>
            </a:r>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E97A-2C8F-4596-B7E7-29936AF3E6E4}"/>
              </a:ext>
            </a:extLst>
          </p:cNvPr>
          <p:cNvSpPr>
            <a:spLocks noGrp="1"/>
          </p:cNvSpPr>
          <p:nvPr>
            <p:ph type="title"/>
          </p:nvPr>
        </p:nvSpPr>
        <p:spPr/>
        <p:txBody>
          <a:bodyPr/>
          <a:lstStyle/>
          <a:p>
            <a:pPr>
              <a:defRPr/>
            </a:pPr>
            <a:r>
              <a:rPr lang="en-US" sz="4000" b="1" u="dbl" dirty="0">
                <a:solidFill>
                  <a:schemeClr val="tx1"/>
                </a:solidFill>
              </a:rPr>
              <a:t>Derived Data:</a:t>
            </a:r>
            <a:br>
              <a:rPr lang="en-US" sz="4000" dirty="0">
                <a:solidFill>
                  <a:schemeClr val="tx1"/>
                </a:solidFill>
              </a:rPr>
            </a:br>
            <a:endParaRPr lang="en-US" dirty="0"/>
          </a:p>
        </p:txBody>
      </p:sp>
      <p:sp>
        <p:nvSpPr>
          <p:cNvPr id="58371" name="Content Placeholder 2">
            <a:extLst>
              <a:ext uri="{FF2B5EF4-FFF2-40B4-BE49-F238E27FC236}">
                <a16:creationId xmlns:a16="http://schemas.microsoft.com/office/drawing/2014/main" id="{63E98B3C-9C32-4D2A-8CF5-0F8886C799A7}"/>
              </a:ext>
            </a:extLst>
          </p:cNvPr>
          <p:cNvSpPr>
            <a:spLocks noGrp="1"/>
          </p:cNvSpPr>
          <p:nvPr>
            <p:ph idx="1"/>
          </p:nvPr>
        </p:nvSpPr>
        <p:spPr>
          <a:xfrm>
            <a:off x="762000" y="914400"/>
            <a:ext cx="7696200" cy="5486400"/>
          </a:xfrm>
        </p:spPr>
        <p:txBody>
          <a:bodyPr/>
          <a:lstStyle/>
          <a:p>
            <a:pPr algn="just"/>
            <a:r>
              <a:rPr lang="en-US" altLang="en-US"/>
              <a:t>A </a:t>
            </a:r>
            <a:r>
              <a:rPr lang="en-US" altLang="en-US" i="1"/>
              <a:t>derived element </a:t>
            </a:r>
            <a:r>
              <a:rPr lang="en-US" altLang="en-US"/>
              <a:t>is a function of one or more elements, which in turn may be derived.</a:t>
            </a:r>
          </a:p>
          <a:p>
            <a:pPr algn="just"/>
            <a:r>
              <a:rPr lang="en-US" altLang="en-US"/>
              <a:t> A derived element is redundant, because the other elements completely determine it. Ultimately, the derivation tree terminates with base elements. Classes, associations, and attributes may be derived. </a:t>
            </a:r>
          </a:p>
          <a:p>
            <a:pPr algn="just"/>
            <a:r>
              <a:rPr lang="en-US" altLang="en-US"/>
              <a:t>The notation for a derived element is a </a:t>
            </a:r>
            <a:r>
              <a:rPr lang="en-US" altLang="en-US" i="1" u="sng"/>
              <a:t>slash</a:t>
            </a:r>
            <a:r>
              <a:rPr lang="en-US" altLang="en-US"/>
              <a:t> in front of the element name.</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2F0E874-03C2-4DC8-9925-2022A04CAB52}"/>
              </a:ext>
            </a:extLst>
          </p:cNvPr>
          <p:cNvSpPr>
            <a:spLocks noGrp="1"/>
          </p:cNvSpPr>
          <p:nvPr>
            <p:ph type="title"/>
          </p:nvPr>
        </p:nvSpPr>
        <p:spPr>
          <a:xfrm>
            <a:off x="762000" y="0"/>
            <a:ext cx="7696200" cy="2438400"/>
          </a:xfrm>
        </p:spPr>
        <p:txBody>
          <a:bodyPr/>
          <a:lstStyle/>
          <a:p>
            <a:r>
              <a:rPr lang="en-US" altLang="en-US"/>
              <a:t>Figure shows a derived attribute. Age can be derived from </a:t>
            </a:r>
            <a:r>
              <a:rPr lang="en-US" altLang="en-US" i="1"/>
              <a:t>birthdate</a:t>
            </a:r>
            <a:r>
              <a:rPr lang="en-US" altLang="en-US"/>
              <a:t> and the </a:t>
            </a:r>
            <a:r>
              <a:rPr lang="en-US" altLang="en-US" i="1"/>
              <a:t>currentdate.</a:t>
            </a:r>
            <a:br>
              <a:rPr lang="en-US" altLang="en-US"/>
            </a:br>
            <a:endParaRPr lang="en-US" altLang="en-US"/>
          </a:p>
        </p:txBody>
      </p:sp>
      <p:pic>
        <p:nvPicPr>
          <p:cNvPr id="59395" name="Content Placeholder 3">
            <a:extLst>
              <a:ext uri="{FF2B5EF4-FFF2-40B4-BE49-F238E27FC236}">
                <a16:creationId xmlns:a16="http://schemas.microsoft.com/office/drawing/2014/main" id="{FD302770-D909-4699-8DEA-5950061D7D23}"/>
              </a:ext>
            </a:extLst>
          </p:cNvPr>
          <p:cNvPicPr>
            <a:picLocks noGrp="1"/>
          </p:cNvPicPr>
          <p:nvPr>
            <p:ph idx="1"/>
          </p:nvPr>
        </p:nvPicPr>
        <p:blipFill>
          <a:blip r:embed="rId2">
            <a:lum bright="-28000" contrast="56000"/>
            <a:extLst>
              <a:ext uri="{28A0092B-C50C-407E-A947-70E740481C1C}">
                <a14:useLocalDpi xmlns:a14="http://schemas.microsoft.com/office/drawing/2010/main" val="0"/>
              </a:ext>
            </a:extLst>
          </a:blip>
          <a:srcRect/>
          <a:stretch>
            <a:fillRect/>
          </a:stretch>
        </p:blipFill>
        <p:spPr>
          <a:xfrm>
            <a:off x="990600" y="2743200"/>
            <a:ext cx="6324600" cy="3352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FFB3-B89B-4989-9684-107DFD81D5CB}"/>
              </a:ext>
            </a:extLst>
          </p:cNvPr>
          <p:cNvSpPr>
            <a:spLocks noGrp="1"/>
          </p:cNvSpPr>
          <p:nvPr>
            <p:ph type="title"/>
          </p:nvPr>
        </p:nvSpPr>
        <p:spPr/>
        <p:txBody>
          <a:bodyPr/>
          <a:lstStyle/>
          <a:p>
            <a:pPr>
              <a:defRPr/>
            </a:pPr>
            <a:r>
              <a:rPr lang="en-US" dirty="0"/>
              <a:t>Example: </a:t>
            </a:r>
            <a:r>
              <a:rPr lang="en-US" cap="all" dirty="0"/>
              <a:t>t</a:t>
            </a:r>
            <a:r>
              <a:rPr lang="en-US" dirty="0"/>
              <a:t>ernary  association</a:t>
            </a:r>
          </a:p>
        </p:txBody>
      </p:sp>
      <p:sp>
        <p:nvSpPr>
          <p:cNvPr id="8195" name="Content Placeholder 2">
            <a:extLst>
              <a:ext uri="{FF2B5EF4-FFF2-40B4-BE49-F238E27FC236}">
                <a16:creationId xmlns:a16="http://schemas.microsoft.com/office/drawing/2014/main" id="{C4686BEA-6D97-4BAF-B45B-93B5DCE3FE15}"/>
              </a:ext>
            </a:extLst>
          </p:cNvPr>
          <p:cNvSpPr>
            <a:spLocks noGrp="1"/>
          </p:cNvSpPr>
          <p:nvPr>
            <p:ph idx="1"/>
          </p:nvPr>
        </p:nvSpPr>
        <p:spPr>
          <a:xfrm>
            <a:off x="762000" y="1447800"/>
            <a:ext cx="7696200" cy="5410200"/>
          </a:xfrm>
        </p:spPr>
        <p:txBody>
          <a:bodyPr/>
          <a:lstStyle/>
          <a:p>
            <a:pPr algn="just"/>
            <a:r>
              <a:rPr lang="en-US" altLang="en-US" sz="2400" b="1"/>
              <a:t>A professor teaches a listed course during a semester.</a:t>
            </a:r>
          </a:p>
          <a:p>
            <a:pPr algn="just"/>
            <a:r>
              <a:rPr lang="en-US" altLang="en-US" sz="2400" b="1"/>
              <a:t>The resulting delivered course has a room number and any number of textbooks.</a:t>
            </a:r>
          </a:p>
          <a:p>
            <a:pPr algn="just">
              <a:buFont typeface="Wingdings" panose="05000000000000000000" pitchFamily="2" charset="2"/>
              <a:buNone/>
            </a:pPr>
            <a:endParaRPr lang="en-US" altLang="en-US" sz="2400"/>
          </a:p>
          <a:p>
            <a:pPr>
              <a:buFont typeface="Wingdings" panose="05000000000000000000" pitchFamily="2" charset="2"/>
              <a:buNone/>
            </a:pPr>
            <a:endParaRPr lang="en-US" altLang="en-US"/>
          </a:p>
        </p:txBody>
      </p:sp>
      <p:pic>
        <p:nvPicPr>
          <p:cNvPr id="8196" name="Picture 3">
            <a:extLst>
              <a:ext uri="{FF2B5EF4-FFF2-40B4-BE49-F238E27FC236}">
                <a16:creationId xmlns:a16="http://schemas.microsoft.com/office/drawing/2014/main" id="{E8ED0B33-DC29-43CF-BA09-9B552F19E34F}"/>
              </a:ext>
            </a:extLst>
          </p:cNvPr>
          <p:cNvPicPr>
            <a:picLocks noChangeAspect="1" noChangeArrowheads="1"/>
          </p:cNvPicPr>
          <p:nvPr/>
        </p:nvPicPr>
        <p:blipFill>
          <a:blip r:embed="rId2">
            <a:lum bright="-50000" contrast="80000"/>
            <a:extLst>
              <a:ext uri="{28A0092B-C50C-407E-A947-70E740481C1C}">
                <a14:useLocalDpi xmlns:a14="http://schemas.microsoft.com/office/drawing/2010/main" val="0"/>
              </a:ext>
            </a:extLst>
          </a:blip>
          <a:srcRect/>
          <a:stretch>
            <a:fillRect/>
          </a:stretch>
        </p:blipFill>
        <p:spPr bwMode="auto">
          <a:xfrm>
            <a:off x="685800" y="3124200"/>
            <a:ext cx="7620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EA8A79D-C6C9-4943-9A1E-3C1135EBEEDE}"/>
              </a:ext>
            </a:extLst>
          </p:cNvPr>
          <p:cNvSpPr>
            <a:spLocks noGrp="1"/>
          </p:cNvSpPr>
          <p:nvPr>
            <p:ph type="title"/>
          </p:nvPr>
        </p:nvSpPr>
        <p:spPr/>
        <p:txBody>
          <a:bodyPr/>
          <a:lstStyle/>
          <a:p>
            <a:endParaRPr lang="en-US" altLang="en-US"/>
          </a:p>
        </p:txBody>
      </p:sp>
      <p:sp>
        <p:nvSpPr>
          <p:cNvPr id="9219" name="Content Placeholder 2">
            <a:extLst>
              <a:ext uri="{FF2B5EF4-FFF2-40B4-BE49-F238E27FC236}">
                <a16:creationId xmlns:a16="http://schemas.microsoft.com/office/drawing/2014/main" id="{D92A7F3B-42D8-4D11-AE61-34905E78DCEC}"/>
              </a:ext>
            </a:extLst>
          </p:cNvPr>
          <p:cNvSpPr>
            <a:spLocks noGrp="1"/>
          </p:cNvSpPr>
          <p:nvPr>
            <p:ph idx="1"/>
          </p:nvPr>
        </p:nvSpPr>
        <p:spPr>
          <a:xfrm>
            <a:off x="762000" y="0"/>
            <a:ext cx="7696200" cy="6553200"/>
          </a:xfrm>
        </p:spPr>
        <p:txBody>
          <a:bodyPr/>
          <a:lstStyle/>
          <a:p>
            <a:pPr algn="just"/>
            <a:r>
              <a:rPr lang="en-US" altLang="en-US" sz="2800"/>
              <a:t>The typical </a:t>
            </a:r>
            <a:r>
              <a:rPr lang="en-US" altLang="en-US" sz="2800">
                <a:solidFill>
                  <a:srgbClr val="FF0000"/>
                </a:solidFill>
              </a:rPr>
              <a:t>programming language cannot express n-ary associations</a:t>
            </a:r>
            <a:r>
              <a:rPr lang="en-US" altLang="en-US" sz="2800"/>
              <a:t>. Thus during programming, n-ary associations must be </a:t>
            </a:r>
            <a:r>
              <a:rPr lang="en-US" altLang="en-US" sz="2800" b="1" i="1" u="sng">
                <a:solidFill>
                  <a:srgbClr val="FF0000"/>
                </a:solidFill>
              </a:rPr>
              <a:t>promoted to classes</a:t>
            </a:r>
            <a:r>
              <a:rPr lang="en-US" altLang="en-US" sz="2800"/>
              <a:t> as the figure below does for </a:t>
            </a:r>
            <a:r>
              <a:rPr lang="en-US" altLang="en-US" sz="2800" i="1"/>
              <a:t>DeliveredClass. </a:t>
            </a:r>
          </a:p>
          <a:p>
            <a:pPr algn="just">
              <a:buFont typeface="Wingdings" panose="05000000000000000000" pitchFamily="2" charset="2"/>
              <a:buNone/>
            </a:pPr>
            <a:endParaRPr lang="en-US" altLang="en-US"/>
          </a:p>
          <a:p>
            <a:endParaRPr lang="en-US" altLang="en-US"/>
          </a:p>
        </p:txBody>
      </p:sp>
      <p:pic>
        <p:nvPicPr>
          <p:cNvPr id="9220" name="Picture 3">
            <a:extLst>
              <a:ext uri="{FF2B5EF4-FFF2-40B4-BE49-F238E27FC236}">
                <a16:creationId xmlns:a16="http://schemas.microsoft.com/office/drawing/2014/main" id="{15BC04C1-C2B5-4C81-82BE-B612E2596910}"/>
              </a:ext>
            </a:extLst>
          </p:cNvPr>
          <p:cNvPicPr>
            <a:picLocks noChangeAspect="1" noChangeArrowheads="1"/>
          </p:cNvPicPr>
          <p:nvPr/>
        </p:nvPicPr>
        <p:blipFill>
          <a:blip r:embed="rId2">
            <a:lum bright="-44000" contrast="70000"/>
            <a:extLst>
              <a:ext uri="{28A0092B-C50C-407E-A947-70E740481C1C}">
                <a14:useLocalDpi xmlns:a14="http://schemas.microsoft.com/office/drawing/2010/main" val="0"/>
              </a:ext>
            </a:extLst>
          </a:blip>
          <a:srcRect/>
          <a:stretch>
            <a:fillRect/>
          </a:stretch>
        </p:blipFill>
        <p:spPr bwMode="auto">
          <a:xfrm>
            <a:off x="762000" y="2286000"/>
            <a:ext cx="7696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4BA5ECA-ED7E-433C-90FA-288CE346727E}"/>
              </a:ext>
            </a:extLst>
          </p:cNvPr>
          <p:cNvSpPr>
            <a:spLocks noGrp="1"/>
          </p:cNvSpPr>
          <p:nvPr>
            <p:ph type="title"/>
          </p:nvPr>
        </p:nvSpPr>
        <p:spPr>
          <a:xfrm>
            <a:off x="762000" y="0"/>
            <a:ext cx="7696200" cy="762000"/>
          </a:xfrm>
        </p:spPr>
        <p:txBody>
          <a:bodyPr/>
          <a:lstStyle/>
          <a:p>
            <a:r>
              <a:rPr lang="en-US" altLang="en-US" sz="2400" b="1" i="1">
                <a:solidFill>
                  <a:srgbClr val="FF0000"/>
                </a:solidFill>
              </a:rPr>
              <a:t>Note: </a:t>
            </a:r>
            <a:br>
              <a:rPr lang="en-US" altLang="en-US" sz="2400" b="1">
                <a:solidFill>
                  <a:srgbClr val="FF0000"/>
                </a:solidFill>
              </a:rPr>
            </a:br>
            <a:endParaRPr lang="en-US" altLang="en-US" sz="2400" b="1">
              <a:solidFill>
                <a:srgbClr val="FF0000"/>
              </a:solidFill>
            </a:endParaRPr>
          </a:p>
        </p:txBody>
      </p:sp>
      <p:sp>
        <p:nvSpPr>
          <p:cNvPr id="10243" name="Content Placeholder 2">
            <a:extLst>
              <a:ext uri="{FF2B5EF4-FFF2-40B4-BE49-F238E27FC236}">
                <a16:creationId xmlns:a16="http://schemas.microsoft.com/office/drawing/2014/main" id="{50FBB643-897E-43E3-8992-006C36294DB3}"/>
              </a:ext>
            </a:extLst>
          </p:cNvPr>
          <p:cNvSpPr>
            <a:spLocks noGrp="1"/>
          </p:cNvSpPr>
          <p:nvPr>
            <p:ph idx="1"/>
          </p:nvPr>
        </p:nvSpPr>
        <p:spPr>
          <a:xfrm>
            <a:off x="762000" y="381000"/>
            <a:ext cx="7696200" cy="5105400"/>
          </a:xfrm>
        </p:spPr>
        <p:txBody>
          <a:bodyPr/>
          <a:lstStyle/>
          <a:p>
            <a:pPr algn="just"/>
            <a:r>
              <a:rPr lang="en-US" altLang="en-US" sz="2400"/>
              <a:t>When an n-ary association is promoted to a class, </a:t>
            </a:r>
            <a:r>
              <a:rPr lang="en-US" altLang="en-US" sz="2400" b="1">
                <a:solidFill>
                  <a:srgbClr val="FF0000"/>
                </a:solidFill>
              </a:rPr>
              <a:t>the meaning of a model is changed</a:t>
            </a:r>
            <a:r>
              <a:rPr lang="en-US" altLang="en-US" sz="2400"/>
              <a:t>. An n-ary association enforces that there is at most one link for each combination-for each combination of </a:t>
            </a:r>
            <a:r>
              <a:rPr lang="en-US" altLang="en-US" sz="2400" i="1"/>
              <a:t>Professor, Semester, </a:t>
            </a:r>
            <a:r>
              <a:rPr lang="en-US" altLang="en-US" sz="2400"/>
              <a:t>and </a:t>
            </a:r>
            <a:r>
              <a:rPr lang="en-US" altLang="en-US" sz="2400" i="1"/>
              <a:t>ListedCourse </a:t>
            </a:r>
            <a:r>
              <a:rPr lang="en-US" altLang="en-US" sz="2400"/>
              <a:t>in the following </a:t>
            </a:r>
            <a:r>
              <a:rPr lang="en-US" altLang="en-US" sz="2400" b="1">
                <a:solidFill>
                  <a:srgbClr val="FF0000"/>
                </a:solidFill>
              </a:rPr>
              <a:t>non-promoted </a:t>
            </a:r>
            <a:r>
              <a:rPr lang="en-US" altLang="en-US" sz="2400"/>
              <a:t>figure, there is one </a:t>
            </a:r>
            <a:r>
              <a:rPr lang="en-US" altLang="en-US" sz="2400" i="1"/>
              <a:t>DeliveredCourse. </a:t>
            </a:r>
            <a:endParaRPr lang="en-US" altLang="en-US" sz="2400"/>
          </a:p>
          <a:p>
            <a:endParaRPr lang="en-US" altLang="en-US"/>
          </a:p>
        </p:txBody>
      </p:sp>
      <p:pic>
        <p:nvPicPr>
          <p:cNvPr id="10244" name="Picture 3">
            <a:extLst>
              <a:ext uri="{FF2B5EF4-FFF2-40B4-BE49-F238E27FC236}">
                <a16:creationId xmlns:a16="http://schemas.microsoft.com/office/drawing/2014/main" id="{F7CC105D-5E02-4F6C-B0C0-B3DE9C03F3F4}"/>
              </a:ext>
            </a:extLst>
          </p:cNvPr>
          <p:cNvPicPr>
            <a:picLocks noChangeAspect="1" noChangeArrowheads="1"/>
          </p:cNvPicPr>
          <p:nvPr/>
        </p:nvPicPr>
        <p:blipFill>
          <a:blip r:embed="rId2">
            <a:lum bright="-50000" contrast="80000"/>
            <a:extLst>
              <a:ext uri="{28A0092B-C50C-407E-A947-70E740481C1C}">
                <a14:useLocalDpi xmlns:a14="http://schemas.microsoft.com/office/drawing/2010/main" val="0"/>
              </a:ext>
            </a:extLst>
          </a:blip>
          <a:srcRect/>
          <a:stretch>
            <a:fillRect/>
          </a:stretch>
        </p:blipFill>
        <p:spPr bwMode="auto">
          <a:xfrm>
            <a:off x="838200" y="2667000"/>
            <a:ext cx="7696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7FA49B5-63C4-4F3F-82C9-73FE94CDDC3F}"/>
              </a:ext>
            </a:extLst>
          </p:cNvPr>
          <p:cNvSpPr>
            <a:spLocks noGrp="1"/>
          </p:cNvSpPr>
          <p:nvPr>
            <p:ph type="title"/>
          </p:nvPr>
        </p:nvSpPr>
        <p:spPr/>
        <p:txBody>
          <a:bodyPr/>
          <a:lstStyle/>
          <a:p>
            <a:endParaRPr lang="en-US" altLang="en-US"/>
          </a:p>
        </p:txBody>
      </p:sp>
      <p:sp>
        <p:nvSpPr>
          <p:cNvPr id="11267" name="Content Placeholder 2">
            <a:extLst>
              <a:ext uri="{FF2B5EF4-FFF2-40B4-BE49-F238E27FC236}">
                <a16:creationId xmlns:a16="http://schemas.microsoft.com/office/drawing/2014/main" id="{865C1ADD-414D-44FD-8CEF-8DA4B18AFD94}"/>
              </a:ext>
            </a:extLst>
          </p:cNvPr>
          <p:cNvSpPr>
            <a:spLocks noGrp="1"/>
          </p:cNvSpPr>
          <p:nvPr>
            <p:ph idx="1"/>
          </p:nvPr>
        </p:nvSpPr>
        <p:spPr>
          <a:xfrm>
            <a:off x="762000" y="304800"/>
            <a:ext cx="7696200" cy="6553200"/>
          </a:xfrm>
        </p:spPr>
        <p:txBody>
          <a:bodyPr/>
          <a:lstStyle/>
          <a:p>
            <a:pPr algn="just"/>
            <a:r>
              <a:rPr lang="en-US" altLang="en-US" sz="2400"/>
              <a:t>In contrast, a </a:t>
            </a:r>
            <a:r>
              <a:rPr lang="en-US" altLang="en-US" sz="2400" b="1">
                <a:solidFill>
                  <a:srgbClr val="FF0000"/>
                </a:solidFill>
              </a:rPr>
              <a:t>promoted class </a:t>
            </a:r>
            <a:r>
              <a:rPr lang="en-US" altLang="en-US" sz="2400"/>
              <a:t>permits </a:t>
            </a:r>
            <a:r>
              <a:rPr lang="en-US" altLang="en-US" sz="2400" b="1">
                <a:solidFill>
                  <a:srgbClr val="FF0000"/>
                </a:solidFill>
              </a:rPr>
              <a:t>any number of links - </a:t>
            </a:r>
            <a:r>
              <a:rPr lang="en-US" altLang="en-US" sz="2400"/>
              <a:t>for each combination of </a:t>
            </a:r>
            <a:r>
              <a:rPr lang="en-US" altLang="en-US" sz="2400" i="1"/>
              <a:t>Professor, Semester, </a:t>
            </a:r>
            <a:r>
              <a:rPr lang="en-US" altLang="en-US" sz="2400"/>
              <a:t>and </a:t>
            </a:r>
            <a:r>
              <a:rPr lang="en-US" altLang="en-US" sz="2400" i="1"/>
              <a:t>ListedCourse </a:t>
            </a:r>
            <a:r>
              <a:rPr lang="en-US" altLang="en-US" sz="2400"/>
              <a:t>in the following promoted figure, there can be </a:t>
            </a:r>
            <a:r>
              <a:rPr lang="en-US" altLang="en-US" sz="2400" b="1">
                <a:solidFill>
                  <a:srgbClr val="FF0000"/>
                </a:solidFill>
              </a:rPr>
              <a:t>many </a:t>
            </a:r>
            <a:r>
              <a:rPr lang="en-US" altLang="en-US" sz="2400" b="1" i="1">
                <a:solidFill>
                  <a:srgbClr val="FF0000"/>
                </a:solidFill>
              </a:rPr>
              <a:t>DeliveredCourses.</a:t>
            </a:r>
            <a:r>
              <a:rPr lang="en-US" altLang="en-US" sz="2400" i="1"/>
              <a:t> </a:t>
            </a:r>
            <a:r>
              <a:rPr lang="en-US" altLang="en-US" sz="2400"/>
              <a:t>To </a:t>
            </a:r>
            <a:r>
              <a:rPr lang="en-US" altLang="en-US" sz="2400" b="1">
                <a:solidFill>
                  <a:srgbClr val="FF33CC"/>
                </a:solidFill>
              </a:rPr>
              <a:t>implement</a:t>
            </a:r>
            <a:r>
              <a:rPr lang="en-US" altLang="en-US" sz="2400"/>
              <a:t> promoted figure above, </a:t>
            </a:r>
            <a:r>
              <a:rPr lang="en-US" altLang="en-US" sz="2400" u="sng">
                <a:solidFill>
                  <a:srgbClr val="FF0000"/>
                </a:solidFill>
              </a:rPr>
              <a:t>special application code </a:t>
            </a:r>
            <a:r>
              <a:rPr lang="en-US" altLang="en-US" sz="2400"/>
              <a:t>would have to </a:t>
            </a:r>
            <a:r>
              <a:rPr lang="en-US" altLang="en-US" sz="2400">
                <a:solidFill>
                  <a:srgbClr val="FF33CC"/>
                </a:solidFill>
              </a:rPr>
              <a:t>enforce</a:t>
            </a:r>
            <a:r>
              <a:rPr lang="en-US" altLang="en-US" sz="2400"/>
              <a:t> the </a:t>
            </a:r>
            <a:r>
              <a:rPr lang="en-US" altLang="en-US" sz="2400">
                <a:solidFill>
                  <a:srgbClr val="FF33CC"/>
                </a:solidFill>
              </a:rPr>
              <a:t>uniqueness of </a:t>
            </a:r>
            <a:r>
              <a:rPr lang="en-US" altLang="en-US" sz="2400" i="1">
                <a:solidFill>
                  <a:srgbClr val="002060"/>
                </a:solidFill>
              </a:rPr>
              <a:t>Professor </a:t>
            </a:r>
            <a:r>
              <a:rPr lang="en-US" altLang="en-US" sz="2400">
                <a:solidFill>
                  <a:srgbClr val="002060"/>
                </a:solidFill>
              </a:rPr>
              <a:t>+ </a:t>
            </a:r>
            <a:r>
              <a:rPr lang="en-US" altLang="en-US" sz="2400" i="1">
                <a:solidFill>
                  <a:srgbClr val="002060"/>
                </a:solidFill>
              </a:rPr>
              <a:t>Semester </a:t>
            </a:r>
            <a:r>
              <a:rPr lang="en-US" altLang="en-US" sz="2400">
                <a:solidFill>
                  <a:srgbClr val="002060"/>
                </a:solidFill>
              </a:rPr>
              <a:t>+ </a:t>
            </a:r>
            <a:r>
              <a:rPr lang="en-US" altLang="en-US" sz="2400" i="1">
                <a:solidFill>
                  <a:srgbClr val="002060"/>
                </a:solidFill>
              </a:rPr>
              <a:t>ListedCourse.</a:t>
            </a:r>
          </a:p>
          <a:p>
            <a:pPr algn="just">
              <a:buFont typeface="Wingdings" panose="05000000000000000000" pitchFamily="2" charset="2"/>
              <a:buNone/>
            </a:pPr>
            <a:endParaRPr lang="en-US" altLang="en-US" sz="2400"/>
          </a:p>
          <a:p>
            <a:endParaRPr lang="en-US" altLang="en-US"/>
          </a:p>
        </p:txBody>
      </p:sp>
      <p:pic>
        <p:nvPicPr>
          <p:cNvPr id="11268" name="Picture 3">
            <a:extLst>
              <a:ext uri="{FF2B5EF4-FFF2-40B4-BE49-F238E27FC236}">
                <a16:creationId xmlns:a16="http://schemas.microsoft.com/office/drawing/2014/main" id="{4A69D950-04AF-4064-A9D5-7C0ABFD55992}"/>
              </a:ext>
            </a:extLst>
          </p:cNvPr>
          <p:cNvPicPr>
            <a:picLocks noChangeAspect="1" noChangeArrowheads="1"/>
          </p:cNvPicPr>
          <p:nvPr/>
        </p:nvPicPr>
        <p:blipFill>
          <a:blip r:embed="rId2">
            <a:lum bright="-44000" contrast="70000"/>
            <a:extLst>
              <a:ext uri="{28A0092B-C50C-407E-A947-70E740481C1C}">
                <a14:useLocalDpi xmlns:a14="http://schemas.microsoft.com/office/drawing/2010/main" val="0"/>
              </a:ext>
            </a:extLst>
          </a:blip>
          <a:srcRect/>
          <a:stretch>
            <a:fillRect/>
          </a:stretch>
        </p:blipFill>
        <p:spPr bwMode="auto">
          <a:xfrm>
            <a:off x="990600" y="3429000"/>
            <a:ext cx="7391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Palatino Linotyp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1994</TotalTime>
  <Words>3046</Words>
  <Application>Microsoft Office PowerPoint</Application>
  <PresentationFormat>On-screen Show (4:3)</PresentationFormat>
  <Paragraphs>134</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Palatino Linotype</vt:lpstr>
      <vt:lpstr>Wingdings</vt:lpstr>
      <vt:lpstr>Times New Roman</vt:lpstr>
      <vt:lpstr>Arial Narrow</vt:lpstr>
      <vt:lpstr>Studio</vt:lpstr>
      <vt:lpstr>INTRODUCTION ,MODELING CONCEPTS,CLASS MODELING</vt:lpstr>
      <vt:lpstr>N-ary Associations:  </vt:lpstr>
      <vt:lpstr>Example:</vt:lpstr>
      <vt:lpstr>Example: n-ary (ternary) association</vt:lpstr>
      <vt:lpstr>The UML symbol for n-ary associations:</vt:lpstr>
      <vt:lpstr>Example: ternary  association</vt:lpstr>
      <vt:lpstr>PowerPoint Presentation</vt:lpstr>
      <vt:lpstr>Note:  </vt:lpstr>
      <vt:lpstr>PowerPoint Presentation</vt:lpstr>
      <vt:lpstr>Aggregation: </vt:lpstr>
      <vt:lpstr>E.g. </vt:lpstr>
      <vt:lpstr>PowerPoint Presentation</vt:lpstr>
      <vt:lpstr>Aggregation Versus Association: </vt:lpstr>
      <vt:lpstr>PowerPoint Presentation</vt:lpstr>
      <vt:lpstr>Aggregation Versus Composition: </vt:lpstr>
      <vt:lpstr>Example:</vt:lpstr>
      <vt:lpstr>Propagation of Operations: </vt:lpstr>
      <vt:lpstr>PowerPoint Presentation</vt:lpstr>
      <vt:lpstr>PowerPoint Presentation</vt:lpstr>
      <vt:lpstr>Most other approaches present an all-or-nothing option: </vt:lpstr>
      <vt:lpstr>PowerPoint Presentation</vt:lpstr>
      <vt:lpstr>Abstract Classes: </vt:lpstr>
      <vt:lpstr>All the occupations shown below are concrete classes.  </vt:lpstr>
      <vt:lpstr>Class Employee below is an example of an abstract class.  </vt:lpstr>
      <vt:lpstr>UML notation :</vt:lpstr>
      <vt:lpstr>Abstract operation</vt:lpstr>
      <vt:lpstr>Figure below shows an abstract operation.</vt:lpstr>
      <vt:lpstr>PowerPoint Presentation</vt:lpstr>
      <vt:lpstr>PowerPoint Presentation</vt:lpstr>
      <vt:lpstr>Multiple Inheritance: </vt:lpstr>
      <vt:lpstr>PowerPoint Presentation</vt:lpstr>
      <vt:lpstr>Kinds of Multiple Inheritance: </vt:lpstr>
      <vt:lpstr>From sets of disjoint classes:</vt:lpstr>
      <vt:lpstr>PowerPoint Presentation</vt:lpstr>
      <vt:lpstr>PowerPoint Presentation</vt:lpstr>
      <vt:lpstr>PowerPoint Presentation</vt:lpstr>
      <vt:lpstr>With overlapping classes:  </vt:lpstr>
      <vt:lpstr>Multiple Classification: </vt:lpstr>
      <vt:lpstr>PowerPoint Presentation</vt:lpstr>
      <vt:lpstr>Metadata: </vt:lpstr>
      <vt:lpstr>PowerPoint Presentation</vt:lpstr>
      <vt:lpstr>PowerPoint Presentation</vt:lpstr>
      <vt:lpstr>PowerPoint Presentation</vt:lpstr>
      <vt:lpstr>Reification: </vt:lpstr>
      <vt:lpstr>PowerPoint Presentation</vt:lpstr>
      <vt:lpstr>PowerPoint Presentation</vt:lpstr>
      <vt:lpstr>PowerPoint Presentation</vt:lpstr>
      <vt:lpstr>PowerPoint Presentation</vt:lpstr>
      <vt:lpstr>PowerPoint Presentation</vt:lpstr>
      <vt:lpstr>Constraints on Generalization Sets: </vt:lpstr>
      <vt:lpstr>PowerPoint Presentation</vt:lpstr>
      <vt:lpstr>PowerPoint Presentation</vt:lpstr>
      <vt:lpstr>PowerPoint Presentation</vt:lpstr>
      <vt:lpstr>PowerPoint Presentation</vt:lpstr>
      <vt:lpstr>Derived Data: </vt:lpstr>
      <vt:lpstr>Figure shows a derived attribute. Age can be derived from birthdate and the currentdate.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,MODELING CONCEPTS,CLASS MODELING</dc:title>
  <dc:creator>KANTHI KIRAN</dc:creator>
  <cp:lastModifiedBy>Horcrux</cp:lastModifiedBy>
  <cp:revision>241</cp:revision>
  <dcterms:created xsi:type="dcterms:W3CDTF">2009-08-02T05:24:14Z</dcterms:created>
  <dcterms:modified xsi:type="dcterms:W3CDTF">2018-11-21T18:47:50Z</dcterms:modified>
</cp:coreProperties>
</file>