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4"/>
  </p:notesMasterIdLst>
  <p:sldIdLst>
    <p:sldId id="256" r:id="rId2"/>
    <p:sldId id="382" r:id="rId3"/>
    <p:sldId id="383" r:id="rId4"/>
    <p:sldId id="384" r:id="rId5"/>
    <p:sldId id="385" r:id="rId6"/>
    <p:sldId id="386" r:id="rId7"/>
    <p:sldId id="387" r:id="rId8"/>
    <p:sldId id="388" r:id="rId9"/>
    <p:sldId id="389" r:id="rId10"/>
    <p:sldId id="390" r:id="rId11"/>
    <p:sldId id="391" r:id="rId12"/>
    <p:sldId id="392" r:id="rId13"/>
    <p:sldId id="394" r:id="rId14"/>
    <p:sldId id="395" r:id="rId15"/>
    <p:sldId id="393" r:id="rId16"/>
    <p:sldId id="396" r:id="rId17"/>
    <p:sldId id="397" r:id="rId18"/>
    <p:sldId id="398" r:id="rId19"/>
    <p:sldId id="399" r:id="rId20"/>
    <p:sldId id="400" r:id="rId21"/>
    <p:sldId id="401" r:id="rId22"/>
    <p:sldId id="402" r:id="rId23"/>
    <p:sldId id="403" r:id="rId24"/>
    <p:sldId id="404" r:id="rId25"/>
    <p:sldId id="406" r:id="rId26"/>
    <p:sldId id="407" r:id="rId27"/>
    <p:sldId id="409" r:id="rId28"/>
    <p:sldId id="410" r:id="rId29"/>
    <p:sldId id="411" r:id="rId30"/>
    <p:sldId id="412" r:id="rId31"/>
    <p:sldId id="413" r:id="rId32"/>
    <p:sldId id="414" r:id="rId33"/>
    <p:sldId id="415" r:id="rId34"/>
    <p:sldId id="416" r:id="rId35"/>
    <p:sldId id="417" r:id="rId36"/>
    <p:sldId id="419" r:id="rId37"/>
    <p:sldId id="420" r:id="rId38"/>
    <p:sldId id="422" r:id="rId39"/>
    <p:sldId id="423" r:id="rId40"/>
    <p:sldId id="424" r:id="rId41"/>
    <p:sldId id="425" r:id="rId42"/>
    <p:sldId id="427" r:id="rId43"/>
    <p:sldId id="428" r:id="rId44"/>
    <p:sldId id="426" r:id="rId45"/>
    <p:sldId id="429" r:id="rId46"/>
    <p:sldId id="430" r:id="rId47"/>
    <p:sldId id="431" r:id="rId48"/>
    <p:sldId id="432" r:id="rId49"/>
    <p:sldId id="433" r:id="rId50"/>
    <p:sldId id="418" r:id="rId51"/>
    <p:sldId id="434" r:id="rId52"/>
    <p:sldId id="435"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33CC"/>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4042DC-FFF8-4FD7-8F2D-BC9FE915F74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eaLnBrk="1" hangingPunct="1">
              <a:defRPr/>
            </a:pPr>
            <a:endParaRPr lang="en-US"/>
          </a:p>
        </p:txBody>
      </p:sp>
      <p:sp>
        <p:nvSpPr>
          <p:cNvPr id="121861"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121862"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7" name="Rectangle 7"/>
          <p:cNvSpPr>
            <a:spLocks noGrp="1" noChangeArrowheads="1"/>
          </p:cNvSpPr>
          <p:nvPr>
            <p:ph type="dt" sz="half" idx="10"/>
          </p:nvPr>
        </p:nvSpPr>
        <p:spPr/>
        <p:txBody>
          <a:bodyPr/>
          <a:lstStyle>
            <a:lvl1pPr>
              <a:defRPr/>
            </a:lvl1pPr>
          </a:lstStyle>
          <a:p>
            <a:pPr>
              <a:defRPr/>
            </a:pPr>
            <a:endParaRPr lang="en-US"/>
          </a:p>
        </p:txBody>
      </p:sp>
      <p:sp>
        <p:nvSpPr>
          <p:cNvPr id="8" name="Rectangle 8"/>
          <p:cNvSpPr>
            <a:spLocks noGrp="1" noChangeArrowheads="1"/>
          </p:cNvSpPr>
          <p:nvPr>
            <p:ph type="ftr" sz="quarter" idx="11"/>
          </p:nvPr>
        </p:nvSpPr>
        <p:spPr>
          <a:xfrm>
            <a:off x="3352800" y="6391275"/>
            <a:ext cx="2895600" cy="457200"/>
          </a:xfrm>
        </p:spPr>
        <p:txBody>
          <a:bodyPr/>
          <a:lstStyle>
            <a:lvl1pPr>
              <a:defRPr/>
            </a:lvl1pPr>
          </a:lstStyle>
          <a:p>
            <a:pPr>
              <a:defRPr/>
            </a:pPr>
            <a:endParaRPr lang="en-US"/>
          </a:p>
        </p:txBody>
      </p:sp>
      <p:sp>
        <p:nvSpPr>
          <p:cNvPr id="9" name="Rectangle 9"/>
          <p:cNvSpPr>
            <a:spLocks noGrp="1" noChangeArrowheads="1"/>
          </p:cNvSpPr>
          <p:nvPr>
            <p:ph type="sldNum" sz="quarter" idx="12"/>
          </p:nvPr>
        </p:nvSpPr>
        <p:spPr>
          <a:xfrm>
            <a:off x="6858000" y="6391275"/>
            <a:ext cx="1600200" cy="457200"/>
          </a:xfrm>
        </p:spPr>
        <p:txBody>
          <a:bodyPr/>
          <a:lstStyle>
            <a:lvl1pPr>
              <a:defRPr/>
            </a:lvl1pPr>
          </a:lstStyle>
          <a:p>
            <a:pPr>
              <a:defRPr/>
            </a:pPr>
            <a:fld id="{94CC7A7D-A637-4D3A-9BAB-15EBD21D7DB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DA3B14-2C3C-4B20-8C35-DD22FF3F70E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0"/>
            <a:ext cx="19240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0"/>
            <a:ext cx="56197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AF93A7-6EA5-417E-A762-53606B29425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0D2394-9617-416E-B61A-2D59D75B223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C7210A-83B0-43DE-AE07-13BAE3A5B9C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4478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D80944-CFF2-42C4-A850-806C2594643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17AA773-5231-455F-B1D0-0CD7BE40FB5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03DDA24-4308-441A-BF1F-5254ABFB4D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36F7325-0348-4F72-8561-A32640F5CCA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29BC3F-4D2C-4159-9107-A6FB2F0E99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FA286AF-50F4-443E-B324-3C330C87CD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0"/>
            <a:ext cx="7696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447800"/>
            <a:ext cx="769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083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20837"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2083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fld id="{A035AE02-D594-4770-963B-FA153E9BDE6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Palatino Linotype" pitchFamily="18" charset="0"/>
        </a:defRPr>
      </a:lvl2pPr>
      <a:lvl3pPr algn="l" rtl="0" eaLnBrk="0" fontAlgn="base" hangingPunct="0">
        <a:spcBef>
          <a:spcPct val="0"/>
        </a:spcBef>
        <a:spcAft>
          <a:spcPct val="0"/>
        </a:spcAft>
        <a:defRPr sz="3300">
          <a:solidFill>
            <a:schemeClr val="tx2"/>
          </a:solidFill>
          <a:latin typeface="Palatino Linotype" pitchFamily="18" charset="0"/>
        </a:defRPr>
      </a:lvl3pPr>
      <a:lvl4pPr algn="l" rtl="0" eaLnBrk="0" fontAlgn="base" hangingPunct="0">
        <a:spcBef>
          <a:spcPct val="0"/>
        </a:spcBef>
        <a:spcAft>
          <a:spcPct val="0"/>
        </a:spcAft>
        <a:defRPr sz="3300">
          <a:solidFill>
            <a:schemeClr val="tx2"/>
          </a:solidFill>
          <a:latin typeface="Palatino Linotype" pitchFamily="18" charset="0"/>
        </a:defRPr>
      </a:lvl4pPr>
      <a:lvl5pPr algn="l" rtl="0" eaLnBrk="0" fontAlgn="base" hangingPunct="0">
        <a:spcBef>
          <a:spcPct val="0"/>
        </a:spcBef>
        <a:spcAft>
          <a:spcPct val="0"/>
        </a:spcAft>
        <a:defRPr sz="3300">
          <a:solidFill>
            <a:schemeClr val="tx2"/>
          </a:solidFill>
          <a:latin typeface="Palatino Linotype" pitchFamily="18" charset="0"/>
        </a:defRPr>
      </a:lvl5pPr>
      <a:lvl6pPr marL="457200" algn="l" rtl="0" fontAlgn="base">
        <a:spcBef>
          <a:spcPct val="0"/>
        </a:spcBef>
        <a:spcAft>
          <a:spcPct val="0"/>
        </a:spcAft>
        <a:defRPr sz="3300">
          <a:solidFill>
            <a:schemeClr val="tx2"/>
          </a:solidFill>
          <a:latin typeface="Palatino Linotype" pitchFamily="18" charset="0"/>
        </a:defRPr>
      </a:lvl6pPr>
      <a:lvl7pPr marL="914400" algn="l" rtl="0" fontAlgn="base">
        <a:spcBef>
          <a:spcPct val="0"/>
        </a:spcBef>
        <a:spcAft>
          <a:spcPct val="0"/>
        </a:spcAft>
        <a:defRPr sz="3300">
          <a:solidFill>
            <a:schemeClr val="tx2"/>
          </a:solidFill>
          <a:latin typeface="Palatino Linotype" pitchFamily="18" charset="0"/>
        </a:defRPr>
      </a:lvl7pPr>
      <a:lvl8pPr marL="1371600" algn="l" rtl="0" fontAlgn="base">
        <a:spcBef>
          <a:spcPct val="0"/>
        </a:spcBef>
        <a:spcAft>
          <a:spcPct val="0"/>
        </a:spcAft>
        <a:defRPr sz="3300">
          <a:solidFill>
            <a:schemeClr val="tx2"/>
          </a:solidFill>
          <a:latin typeface="Palatino Linotype" pitchFamily="18" charset="0"/>
        </a:defRPr>
      </a:lvl8pPr>
      <a:lvl9pPr marL="1828800" algn="l" rtl="0" fontAlgn="base">
        <a:spcBef>
          <a:spcPct val="0"/>
        </a:spcBef>
        <a:spcAft>
          <a:spcPct val="0"/>
        </a:spcAft>
        <a:defRPr sz="3300">
          <a:solidFill>
            <a:schemeClr val="tx2"/>
          </a:solidFill>
          <a:latin typeface="Palatino Linotype" pitchFamily="18"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4000" b="1" u="sng" cap="all" dirty="0" smtClean="0"/>
              <a:t>State Modeling</a:t>
            </a:r>
            <a:endParaRPr lang="en-US" sz="4000" dirty="0"/>
          </a:p>
        </p:txBody>
      </p:sp>
      <p:sp>
        <p:nvSpPr>
          <p:cNvPr id="3075"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Signal Event:</a:t>
            </a:r>
            <a:r>
              <a:rPr lang="en-US" dirty="0" smtClean="0"/>
              <a:t/>
            </a:r>
            <a:br>
              <a:rPr lang="en-US" dirty="0" smtClean="0"/>
            </a:br>
            <a:endParaRPr lang="en-US" dirty="0"/>
          </a:p>
        </p:txBody>
      </p:sp>
      <p:sp>
        <p:nvSpPr>
          <p:cNvPr id="3" name="Content Placeholder 2"/>
          <p:cNvSpPr>
            <a:spLocks noGrp="1"/>
          </p:cNvSpPr>
          <p:nvPr>
            <p:ph idx="1"/>
          </p:nvPr>
        </p:nvSpPr>
        <p:spPr>
          <a:xfrm>
            <a:off x="762000" y="1447800"/>
            <a:ext cx="7696200" cy="4648200"/>
          </a:xfrm>
        </p:spPr>
        <p:txBody>
          <a:bodyPr/>
          <a:lstStyle/>
          <a:p>
            <a:pPr algn="just"/>
            <a:r>
              <a:rPr lang="en-US" dirty="0" smtClean="0"/>
              <a:t>A signal is an </a:t>
            </a:r>
            <a:r>
              <a:rPr lang="en-US" i="1" u="sng" dirty="0" smtClean="0">
                <a:solidFill>
                  <a:srgbClr val="0000FF"/>
                </a:solidFill>
              </a:rPr>
              <a:t>explicit one-way transmission</a:t>
            </a:r>
            <a:r>
              <a:rPr lang="en-US" dirty="0" smtClean="0"/>
              <a:t> of information from one object to another. It is </a:t>
            </a:r>
            <a:r>
              <a:rPr lang="en-US" dirty="0" smtClean="0">
                <a:solidFill>
                  <a:srgbClr val="FF0000"/>
                </a:solidFill>
              </a:rPr>
              <a:t>different from a subroutine call</a:t>
            </a:r>
            <a:r>
              <a:rPr lang="en-US" dirty="0" smtClean="0"/>
              <a:t> that returns a value. An object sending a signal to another object may expect a reply, but the </a:t>
            </a:r>
            <a:r>
              <a:rPr lang="en-US" dirty="0" smtClean="0">
                <a:solidFill>
                  <a:srgbClr val="FF33CC"/>
                </a:solidFill>
              </a:rPr>
              <a:t>reply is a separate signal under the control of the second object, which may or may not choose to send it.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447800"/>
            <a:ext cx="7696200" cy="4648200"/>
          </a:xfrm>
        </p:spPr>
        <p:txBody>
          <a:bodyPr/>
          <a:lstStyle/>
          <a:p>
            <a:pPr algn="just"/>
            <a:r>
              <a:rPr lang="en-US" dirty="0" smtClean="0"/>
              <a:t>A signal event is the event of sending or receiving a signal. Usually, event receiving a signal is most significant, because it causes effects in the receiving object. </a:t>
            </a:r>
          </a:p>
          <a:p>
            <a:pPr algn="just"/>
            <a:r>
              <a:rPr lang="en-US" i="1" u="sng" dirty="0" smtClean="0">
                <a:solidFill>
                  <a:srgbClr val="C00000"/>
                </a:solidFill>
              </a:rPr>
              <a:t>Difference</a:t>
            </a:r>
            <a:r>
              <a:rPr lang="en-US" i="1" u="sng" dirty="0" smtClean="0"/>
              <a:t> between </a:t>
            </a:r>
            <a:r>
              <a:rPr lang="en-US" i="1" u="sng" dirty="0" smtClean="0">
                <a:solidFill>
                  <a:srgbClr val="FF33CC"/>
                </a:solidFill>
              </a:rPr>
              <a:t>signal</a:t>
            </a:r>
            <a:r>
              <a:rPr lang="en-US" i="1" u="sng" dirty="0" smtClean="0"/>
              <a:t> and </a:t>
            </a:r>
            <a:r>
              <a:rPr lang="en-US" i="1" u="sng" dirty="0" smtClean="0">
                <a:solidFill>
                  <a:srgbClr val="0000FF"/>
                </a:solidFill>
              </a:rPr>
              <a:t>signal event</a:t>
            </a:r>
            <a:r>
              <a:rPr lang="en-US" dirty="0" smtClean="0"/>
              <a:t>:  A signal is a </a:t>
            </a:r>
            <a:r>
              <a:rPr lang="en-US" i="1" u="sng" dirty="0" smtClean="0">
                <a:solidFill>
                  <a:srgbClr val="FF33CC"/>
                </a:solidFill>
              </a:rPr>
              <a:t>message</a:t>
            </a:r>
            <a:r>
              <a:rPr lang="en-US" dirty="0" smtClean="0"/>
              <a:t> between objects while a signal event is an </a:t>
            </a:r>
            <a:r>
              <a:rPr lang="en-US" i="1" u="sng" dirty="0" smtClean="0">
                <a:solidFill>
                  <a:srgbClr val="0000FF"/>
                </a:solidFill>
              </a:rPr>
              <a:t>occurrence in time</a:t>
            </a:r>
            <a:r>
              <a:rPr lang="en-US" dirty="0" smtClean="0"/>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0"/>
            <a:ext cx="7772400" cy="6629400"/>
          </a:xfrm>
        </p:spPr>
        <p:txBody>
          <a:bodyPr/>
          <a:lstStyle/>
          <a:p>
            <a:pPr algn="just"/>
            <a:r>
              <a:rPr lang="en-US" sz="2000" dirty="0" smtClean="0"/>
              <a:t>Every signal transmission is a </a:t>
            </a:r>
            <a:r>
              <a:rPr lang="en-US" sz="2000" i="1" u="sng" dirty="0" smtClean="0">
                <a:solidFill>
                  <a:srgbClr val="C00000"/>
                </a:solidFill>
              </a:rPr>
              <a:t>unique occurrence</a:t>
            </a:r>
            <a:r>
              <a:rPr lang="en-US" sz="2000" dirty="0" smtClean="0"/>
              <a:t>, but they can be grouped into </a:t>
            </a:r>
            <a:r>
              <a:rPr lang="en-US" sz="2000" i="1" u="sng" dirty="0" smtClean="0">
                <a:solidFill>
                  <a:srgbClr val="FF33CC"/>
                </a:solidFill>
              </a:rPr>
              <a:t>signal classes </a:t>
            </a:r>
            <a:r>
              <a:rPr lang="en-US" sz="2000" dirty="0" smtClean="0"/>
              <a:t>and give each signal class a </a:t>
            </a:r>
            <a:r>
              <a:rPr lang="en-US" sz="2000" i="1" u="sng" dirty="0" smtClean="0">
                <a:solidFill>
                  <a:srgbClr val="FF33CC"/>
                </a:solidFill>
              </a:rPr>
              <a:t>name</a:t>
            </a:r>
            <a:r>
              <a:rPr lang="en-US" sz="2000" dirty="0" smtClean="0">
                <a:solidFill>
                  <a:srgbClr val="FF33CC"/>
                </a:solidFill>
              </a:rPr>
              <a:t> </a:t>
            </a:r>
            <a:r>
              <a:rPr lang="en-US" sz="2000" dirty="0" smtClean="0"/>
              <a:t>to indicate common structure and behavior. </a:t>
            </a:r>
          </a:p>
          <a:p>
            <a:pPr algn="just"/>
            <a:r>
              <a:rPr lang="en-US" sz="2000" dirty="0" smtClean="0"/>
              <a:t>E.g. </a:t>
            </a:r>
            <a:r>
              <a:rPr lang="en-US" sz="2000" i="1" dirty="0" err="1" smtClean="0"/>
              <a:t>UAflight</a:t>
            </a:r>
            <a:r>
              <a:rPr lang="en-US" sz="2000" i="1" dirty="0" smtClean="0"/>
              <a:t> 123 departs from Chicago on January 10, 1991</a:t>
            </a:r>
            <a:r>
              <a:rPr lang="en-US" sz="2000" dirty="0" smtClean="0"/>
              <a:t> is an instance of signal class </a:t>
            </a:r>
            <a:r>
              <a:rPr lang="en-US" sz="2000" i="1" dirty="0" err="1" smtClean="0"/>
              <a:t>FlightDeparture</a:t>
            </a:r>
            <a:r>
              <a:rPr lang="en-US" sz="2000" i="1" dirty="0" smtClean="0"/>
              <a:t>.</a:t>
            </a:r>
            <a:r>
              <a:rPr lang="en-US" sz="2000" dirty="0" smtClean="0"/>
              <a:t> </a:t>
            </a:r>
          </a:p>
          <a:p>
            <a:pPr algn="just"/>
            <a:r>
              <a:rPr lang="en-US" sz="2000" dirty="0" smtClean="0"/>
              <a:t>Some signals are </a:t>
            </a:r>
            <a:r>
              <a:rPr lang="en-US" sz="2000" i="1" u="sng" dirty="0" smtClean="0">
                <a:solidFill>
                  <a:srgbClr val="0000FF"/>
                </a:solidFill>
              </a:rPr>
              <a:t>simple occurrences</a:t>
            </a:r>
            <a:r>
              <a:rPr lang="en-US" sz="2000" dirty="0" smtClean="0"/>
              <a:t>, but most signal classes have </a:t>
            </a:r>
            <a:r>
              <a:rPr lang="en-US" sz="2000" i="1" u="sng" dirty="0" smtClean="0">
                <a:solidFill>
                  <a:srgbClr val="0000FF"/>
                </a:solidFill>
              </a:rPr>
              <a:t>attributes indicating the values </a:t>
            </a:r>
            <a:r>
              <a:rPr lang="en-US" sz="2000" dirty="0" smtClean="0"/>
              <a:t>they convey. </a:t>
            </a:r>
          </a:p>
          <a:p>
            <a:pPr algn="just"/>
            <a:r>
              <a:rPr lang="en-US" sz="2000" dirty="0" smtClean="0"/>
              <a:t>Flight Departure has attributes airline, </a:t>
            </a:r>
            <a:r>
              <a:rPr lang="en-US" sz="2000" dirty="0" err="1" smtClean="0"/>
              <a:t>flightNumber</a:t>
            </a:r>
            <a:r>
              <a:rPr lang="en-US" sz="2000" dirty="0" smtClean="0"/>
              <a:t>, city, and date. </a:t>
            </a:r>
          </a:p>
          <a:p>
            <a:pPr algn="just"/>
            <a:r>
              <a:rPr lang="en-US" sz="2000" dirty="0" smtClean="0"/>
              <a:t>The UML notation is the keyword </a:t>
            </a:r>
            <a:r>
              <a:rPr lang="en-US" sz="2000" dirty="0" smtClean="0">
                <a:solidFill>
                  <a:srgbClr val="FF0000"/>
                </a:solidFill>
              </a:rPr>
              <a:t>signal </a:t>
            </a:r>
            <a:r>
              <a:rPr lang="en-US" sz="2000" dirty="0" smtClean="0"/>
              <a:t>in </a:t>
            </a:r>
            <a:r>
              <a:rPr lang="en-US" sz="2000" dirty="0" err="1" smtClean="0">
                <a:solidFill>
                  <a:srgbClr val="FF0000"/>
                </a:solidFill>
              </a:rPr>
              <a:t>guillemets</a:t>
            </a:r>
            <a:r>
              <a:rPr lang="en-US" sz="2000" dirty="0" smtClean="0"/>
              <a:t>                (« »)above the signal class name in the top section of a box. The second section lists the signal attributes.</a:t>
            </a:r>
          </a:p>
          <a:p>
            <a:endParaRPr lang="en-US" dirty="0"/>
          </a:p>
        </p:txBody>
      </p:sp>
      <p:pic>
        <p:nvPicPr>
          <p:cNvPr id="4" name="Picture 3"/>
          <p:cNvPicPr/>
          <p:nvPr/>
        </p:nvPicPr>
        <p:blipFill>
          <a:blip r:embed="rId2">
            <a:lum bright="-20000" contrast="46000"/>
          </a:blip>
          <a:srcRect/>
          <a:stretch>
            <a:fillRect/>
          </a:stretch>
        </p:blipFill>
        <p:spPr bwMode="auto">
          <a:xfrm>
            <a:off x="685800" y="4038600"/>
            <a:ext cx="77724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Change Event: </a:t>
            </a:r>
            <a:r>
              <a:rPr lang="en-US" dirty="0" smtClean="0"/>
              <a:t/>
            </a:r>
            <a:br>
              <a:rPr lang="en-US" dirty="0" smtClean="0"/>
            </a:br>
            <a:endParaRPr lang="en-US" dirty="0"/>
          </a:p>
        </p:txBody>
      </p:sp>
      <p:sp>
        <p:nvSpPr>
          <p:cNvPr id="3" name="Content Placeholder 2"/>
          <p:cNvSpPr>
            <a:spLocks noGrp="1"/>
          </p:cNvSpPr>
          <p:nvPr>
            <p:ph idx="1"/>
          </p:nvPr>
        </p:nvSpPr>
        <p:spPr>
          <a:xfrm>
            <a:off x="762000" y="685800"/>
            <a:ext cx="7696200" cy="5715000"/>
          </a:xfrm>
        </p:spPr>
        <p:txBody>
          <a:bodyPr/>
          <a:lstStyle/>
          <a:p>
            <a:pPr algn="just"/>
            <a:r>
              <a:rPr lang="en-US" sz="2800" dirty="0" smtClean="0"/>
              <a:t>A change event is an event that is </a:t>
            </a:r>
            <a:r>
              <a:rPr lang="en-US" sz="2800" i="1" u="sng" dirty="0" smtClean="0">
                <a:solidFill>
                  <a:srgbClr val="C00000"/>
                </a:solidFill>
              </a:rPr>
              <a:t>caused by the satisfaction of a Boolean expression</a:t>
            </a:r>
            <a:r>
              <a:rPr lang="en-US" sz="2800" dirty="0" smtClean="0"/>
              <a:t>. The </a:t>
            </a:r>
            <a:r>
              <a:rPr lang="en-US" sz="2800" dirty="0" smtClean="0">
                <a:solidFill>
                  <a:srgbClr val="FF33CC"/>
                </a:solidFill>
              </a:rPr>
              <a:t>intent</a:t>
            </a:r>
            <a:r>
              <a:rPr lang="en-US" sz="2800" dirty="0" smtClean="0"/>
              <a:t> of a change event is that the </a:t>
            </a:r>
            <a:r>
              <a:rPr lang="en-US" sz="2800" i="1" dirty="0" smtClean="0">
                <a:solidFill>
                  <a:srgbClr val="FF33CC"/>
                </a:solidFill>
              </a:rPr>
              <a:t>expression is continually </a:t>
            </a:r>
            <a:r>
              <a:rPr lang="en-US" sz="2800" dirty="0" smtClean="0"/>
              <a:t>tested-whenever</a:t>
            </a:r>
            <a:r>
              <a:rPr lang="en-US" sz="2800" dirty="0" smtClean="0">
                <a:solidFill>
                  <a:srgbClr val="FF33CC"/>
                </a:solidFill>
              </a:rPr>
              <a:t> </a:t>
            </a:r>
            <a:r>
              <a:rPr lang="en-US" sz="2800" dirty="0" smtClean="0"/>
              <a:t>the expression changes from </a:t>
            </a:r>
            <a:r>
              <a:rPr lang="en-US" sz="2800" i="1" u="sng" dirty="0" smtClean="0">
                <a:solidFill>
                  <a:srgbClr val="FF33CC"/>
                </a:solidFill>
              </a:rPr>
              <a:t>false to true</a:t>
            </a:r>
            <a:r>
              <a:rPr lang="en-US" sz="2800" dirty="0" smtClean="0"/>
              <a:t>, the event happens. Of course, an implementation would not </a:t>
            </a:r>
            <a:r>
              <a:rPr lang="en-US" sz="2800" i="1" dirty="0" smtClean="0"/>
              <a:t>continuously</a:t>
            </a:r>
            <a:r>
              <a:rPr lang="en-US" sz="2800" dirty="0" smtClean="0"/>
              <a:t> check a change event, but it must check often enough so that it seems continuous from an application perspective.</a:t>
            </a:r>
          </a:p>
          <a:p>
            <a:pPr algn="just"/>
            <a:r>
              <a:rPr lang="en-US" sz="2800" dirty="0" smtClean="0"/>
              <a:t>The </a:t>
            </a:r>
            <a:r>
              <a:rPr lang="en-US" sz="2800" dirty="0" smtClean="0">
                <a:solidFill>
                  <a:srgbClr val="0000FF"/>
                </a:solidFill>
              </a:rPr>
              <a:t>UML notation </a:t>
            </a:r>
            <a:r>
              <a:rPr lang="en-US" sz="2800" dirty="0" smtClean="0"/>
              <a:t>for a change event is the keyword </a:t>
            </a:r>
            <a:r>
              <a:rPr lang="en-US" sz="2800" b="1" i="1" dirty="0" smtClean="0">
                <a:solidFill>
                  <a:srgbClr val="FF0000"/>
                </a:solidFill>
              </a:rPr>
              <a:t>when</a:t>
            </a:r>
            <a:r>
              <a:rPr lang="en-US" sz="2800" dirty="0" smtClean="0"/>
              <a:t> followed by a </a:t>
            </a:r>
            <a:r>
              <a:rPr lang="en-US" sz="2800" b="1" i="1" dirty="0" smtClean="0">
                <a:solidFill>
                  <a:srgbClr val="FF0000"/>
                </a:solidFill>
              </a:rPr>
              <a:t>parenthesized</a:t>
            </a:r>
            <a:r>
              <a:rPr lang="en-US" sz="2800" dirty="0" smtClean="0">
                <a:solidFill>
                  <a:srgbClr val="FF0000"/>
                </a:solidFill>
              </a:rPr>
              <a:t> Boolean expression.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 Figure shows several examples of change events</a:t>
            </a:r>
            <a:endParaRPr lang="en-US" dirty="0"/>
          </a:p>
        </p:txBody>
      </p:sp>
      <p:pic>
        <p:nvPicPr>
          <p:cNvPr id="4" name="Content Placeholder 3"/>
          <p:cNvPicPr>
            <a:picLocks noGrp="1"/>
          </p:cNvPicPr>
          <p:nvPr>
            <p:ph idx="1"/>
          </p:nvPr>
        </p:nvPicPr>
        <p:blipFill>
          <a:blip r:embed="rId2">
            <a:lum bright="-17000" contrast="32000"/>
          </a:blip>
          <a:srcRect/>
          <a:stretch>
            <a:fillRect/>
          </a:stretch>
        </p:blipFill>
        <p:spPr bwMode="auto">
          <a:xfrm>
            <a:off x="762000" y="1066800"/>
            <a:ext cx="7162800" cy="5105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Event:</a:t>
            </a:r>
            <a:r>
              <a:rPr lang="en-US" dirty="0" smtClean="0"/>
              <a:t/>
            </a:r>
            <a:br>
              <a:rPr lang="en-US" dirty="0" smtClean="0"/>
            </a:br>
            <a:endParaRPr lang="en-US" dirty="0"/>
          </a:p>
        </p:txBody>
      </p:sp>
      <p:sp>
        <p:nvSpPr>
          <p:cNvPr id="3" name="Content Placeholder 2"/>
          <p:cNvSpPr>
            <a:spLocks noGrp="1"/>
          </p:cNvSpPr>
          <p:nvPr>
            <p:ph idx="1"/>
          </p:nvPr>
        </p:nvSpPr>
        <p:spPr>
          <a:xfrm>
            <a:off x="762000" y="609600"/>
            <a:ext cx="7696200" cy="6248400"/>
          </a:xfrm>
        </p:spPr>
        <p:txBody>
          <a:bodyPr/>
          <a:lstStyle/>
          <a:p>
            <a:pPr algn="just"/>
            <a:r>
              <a:rPr lang="en-US" sz="2400" dirty="0" smtClean="0"/>
              <a:t>A time event is an event caused by the </a:t>
            </a:r>
            <a:r>
              <a:rPr lang="en-US" sz="2400" i="1" u="sng" dirty="0" smtClean="0">
                <a:solidFill>
                  <a:srgbClr val="0000FF"/>
                </a:solidFill>
              </a:rPr>
              <a:t>occurrence of an absolute time or the elapse of a time interval</a:t>
            </a:r>
            <a:r>
              <a:rPr lang="en-US" sz="2400" dirty="0" smtClean="0"/>
              <a:t>. </a:t>
            </a:r>
          </a:p>
          <a:p>
            <a:pPr algn="just"/>
            <a:r>
              <a:rPr lang="en-US" sz="2400" i="1" u="sng" dirty="0" smtClean="0">
                <a:solidFill>
                  <a:srgbClr val="0000FF"/>
                </a:solidFill>
              </a:rPr>
              <a:t>UML notation</a:t>
            </a:r>
            <a:r>
              <a:rPr lang="en-US" sz="2400" dirty="0" smtClean="0">
                <a:solidFill>
                  <a:srgbClr val="0000FF"/>
                </a:solidFill>
              </a:rPr>
              <a:t> </a:t>
            </a:r>
            <a:r>
              <a:rPr lang="en-US" sz="2400" dirty="0" smtClean="0"/>
              <a:t>for an absolute time is the keyword </a:t>
            </a:r>
            <a:r>
              <a:rPr lang="en-US" sz="2400" b="1" i="1" dirty="0" smtClean="0">
                <a:solidFill>
                  <a:srgbClr val="FF0000"/>
                </a:solidFill>
              </a:rPr>
              <a:t>when</a:t>
            </a:r>
            <a:r>
              <a:rPr lang="en-US" sz="2400" b="1" i="1" dirty="0" smtClean="0"/>
              <a:t> </a:t>
            </a:r>
            <a:r>
              <a:rPr lang="en-US" sz="2400" dirty="0" smtClean="0"/>
              <a:t>followed by a </a:t>
            </a:r>
            <a:r>
              <a:rPr lang="en-US" sz="2400" b="1" i="1" dirty="0" smtClean="0">
                <a:solidFill>
                  <a:srgbClr val="FF0000"/>
                </a:solidFill>
              </a:rPr>
              <a:t>parenthesized</a:t>
            </a:r>
            <a:r>
              <a:rPr lang="en-US" sz="2400" dirty="0" smtClean="0"/>
              <a:t> expression involving </a:t>
            </a:r>
            <a:r>
              <a:rPr lang="en-US" sz="2400" b="1" i="1" dirty="0" smtClean="0">
                <a:solidFill>
                  <a:srgbClr val="FF0000"/>
                </a:solidFill>
              </a:rPr>
              <a:t>time</a:t>
            </a:r>
            <a:r>
              <a:rPr lang="en-US" sz="2400" dirty="0" smtClean="0">
                <a:solidFill>
                  <a:srgbClr val="FF0000"/>
                </a:solidFill>
              </a:rPr>
              <a:t>.</a:t>
            </a:r>
            <a:r>
              <a:rPr lang="en-US" sz="2400" dirty="0" smtClean="0"/>
              <a:t> The </a:t>
            </a:r>
            <a:r>
              <a:rPr lang="en-US" sz="2400" dirty="0" smtClean="0">
                <a:solidFill>
                  <a:srgbClr val="0000FF"/>
                </a:solidFill>
              </a:rPr>
              <a:t>notation for a time interval </a:t>
            </a:r>
            <a:r>
              <a:rPr lang="en-US" sz="2400" dirty="0" smtClean="0"/>
              <a:t>is the keyword </a:t>
            </a:r>
            <a:r>
              <a:rPr lang="en-US" sz="2400" i="1" u="sng" dirty="0" smtClean="0">
                <a:solidFill>
                  <a:srgbClr val="FF0000"/>
                </a:solidFill>
              </a:rPr>
              <a:t>after</a:t>
            </a:r>
            <a:r>
              <a:rPr lang="en-US" sz="2400" dirty="0" smtClean="0"/>
              <a:t> followed by a parenthesized expression that evaluates to a time duration.</a:t>
            </a:r>
          </a:p>
          <a:p>
            <a:endParaRPr lang="en-US" dirty="0"/>
          </a:p>
        </p:txBody>
      </p:sp>
      <p:pic>
        <p:nvPicPr>
          <p:cNvPr id="4" name="Picture 3"/>
          <p:cNvPicPr/>
          <p:nvPr/>
        </p:nvPicPr>
        <p:blipFill>
          <a:blip r:embed="rId2">
            <a:lum bright="-28000" contrast="52000"/>
          </a:blip>
          <a:srcRect/>
          <a:stretch>
            <a:fillRect/>
          </a:stretch>
        </p:blipFill>
        <p:spPr bwMode="auto">
          <a:xfrm>
            <a:off x="1066800" y="3581400"/>
            <a:ext cx="69342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dbl" dirty="0" smtClean="0"/>
              <a:t>States:</a:t>
            </a:r>
            <a:r>
              <a:rPr lang="en-US" dirty="0" smtClean="0"/>
              <a:t/>
            </a:r>
            <a:br>
              <a:rPr lang="en-US" dirty="0" smtClean="0"/>
            </a:br>
            <a:endParaRPr lang="en-US" dirty="0"/>
          </a:p>
        </p:txBody>
      </p:sp>
      <p:sp>
        <p:nvSpPr>
          <p:cNvPr id="3" name="Content Placeholder 2"/>
          <p:cNvSpPr>
            <a:spLocks noGrp="1"/>
          </p:cNvSpPr>
          <p:nvPr>
            <p:ph idx="1"/>
          </p:nvPr>
        </p:nvSpPr>
        <p:spPr>
          <a:xfrm>
            <a:off x="762000" y="762000"/>
            <a:ext cx="7696200" cy="4648200"/>
          </a:xfrm>
        </p:spPr>
        <p:txBody>
          <a:bodyPr/>
          <a:lstStyle/>
          <a:p>
            <a:pPr lvl="0" algn="just"/>
            <a:r>
              <a:rPr lang="en-US" sz="2800" dirty="0" smtClean="0"/>
              <a:t>A state is an </a:t>
            </a:r>
            <a:r>
              <a:rPr lang="en-US" sz="2800" i="1" u="sng" dirty="0" smtClean="0">
                <a:solidFill>
                  <a:srgbClr val="FF33CC"/>
                </a:solidFill>
              </a:rPr>
              <a:t>abstraction of the values and links of an object</a:t>
            </a:r>
            <a:r>
              <a:rPr lang="en-US" sz="2800" dirty="0" smtClean="0"/>
              <a:t>. Sets of values and links are grouped together into a state </a:t>
            </a:r>
            <a:r>
              <a:rPr lang="en-US" sz="2800" i="1" dirty="0" smtClean="0">
                <a:solidFill>
                  <a:srgbClr val="7030A0"/>
                </a:solidFill>
              </a:rPr>
              <a:t>according to the gross behavior </a:t>
            </a:r>
            <a:r>
              <a:rPr lang="en-US" sz="2800" dirty="0" smtClean="0"/>
              <a:t>of objects. </a:t>
            </a:r>
          </a:p>
          <a:p>
            <a:pPr lvl="0" algn="just"/>
            <a:r>
              <a:rPr lang="en-US" sz="2800" dirty="0" smtClean="0"/>
              <a:t>E.g. The state of a bank is either solvent or insolvent, depending on whether its assets exceed its liabilities. </a:t>
            </a:r>
          </a:p>
          <a:p>
            <a:pPr lvl="0" algn="just"/>
            <a:r>
              <a:rPr lang="en-US" sz="2800" dirty="0" smtClean="0"/>
              <a:t>States often correspond to </a:t>
            </a:r>
            <a:r>
              <a:rPr lang="en-US" sz="2800" i="1" u="sng" dirty="0" smtClean="0">
                <a:solidFill>
                  <a:srgbClr val="FF33CC"/>
                </a:solidFill>
              </a:rPr>
              <a:t>verbs with a suffix of "</a:t>
            </a:r>
            <a:r>
              <a:rPr lang="en-US" sz="2800" i="1" u="sng" dirty="0" err="1" smtClean="0">
                <a:solidFill>
                  <a:srgbClr val="FF33CC"/>
                </a:solidFill>
              </a:rPr>
              <a:t>ing</a:t>
            </a:r>
            <a:r>
              <a:rPr lang="en-US" sz="2800" i="1" u="sng" dirty="0" smtClean="0">
                <a:solidFill>
                  <a:srgbClr val="FF33CC"/>
                </a:solidFill>
              </a:rPr>
              <a:t>" </a:t>
            </a:r>
            <a:r>
              <a:rPr lang="en-US" sz="2800" dirty="0" smtClean="0"/>
              <a:t>(Waiting, Dialing) </a:t>
            </a:r>
            <a:r>
              <a:rPr lang="en-US" sz="2800" dirty="0" smtClean="0">
                <a:solidFill>
                  <a:srgbClr val="7030A0"/>
                </a:solidFill>
              </a:rPr>
              <a:t>or</a:t>
            </a:r>
            <a:r>
              <a:rPr lang="en-US" sz="2800" dirty="0" smtClean="0"/>
              <a:t> </a:t>
            </a:r>
            <a:r>
              <a:rPr lang="en-US" sz="2800" i="1" u="sng" dirty="0" smtClean="0">
                <a:solidFill>
                  <a:srgbClr val="FF33CC"/>
                </a:solidFill>
              </a:rPr>
              <a:t>the duration of some condition </a:t>
            </a:r>
            <a:r>
              <a:rPr lang="en-US" sz="2800" dirty="0" smtClean="0"/>
              <a:t>(Powered, </a:t>
            </a:r>
            <a:r>
              <a:rPr lang="en-US" sz="2800" dirty="0" err="1" smtClean="0"/>
              <a:t>BelowFreezing</a:t>
            </a:r>
            <a:r>
              <a:rPr lang="en-US" sz="2800" dirty="0" smtClean="0"/>
              <a: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UML notation for a state:</a:t>
            </a:r>
            <a:endParaRPr lang="en-US" dirty="0"/>
          </a:p>
        </p:txBody>
      </p:sp>
      <p:sp>
        <p:nvSpPr>
          <p:cNvPr id="3" name="Content Placeholder 2"/>
          <p:cNvSpPr>
            <a:spLocks noGrp="1"/>
          </p:cNvSpPr>
          <p:nvPr>
            <p:ph idx="1"/>
          </p:nvPr>
        </p:nvSpPr>
        <p:spPr/>
        <p:txBody>
          <a:bodyPr/>
          <a:lstStyle/>
          <a:p>
            <a:pPr lvl="0" algn="just"/>
            <a:r>
              <a:rPr lang="en-US" sz="2400" dirty="0" smtClean="0"/>
              <a:t>a </a:t>
            </a:r>
            <a:r>
              <a:rPr lang="en-US" sz="2400" b="1" i="1" dirty="0" smtClean="0">
                <a:solidFill>
                  <a:srgbClr val="0000FF"/>
                </a:solidFill>
              </a:rPr>
              <a:t>rounded box</a:t>
            </a:r>
            <a:r>
              <a:rPr lang="en-US" sz="2400" dirty="0" smtClean="0">
                <a:solidFill>
                  <a:srgbClr val="0000FF"/>
                </a:solidFill>
              </a:rPr>
              <a:t> </a:t>
            </a:r>
            <a:r>
              <a:rPr lang="en-US" sz="2400" dirty="0" smtClean="0"/>
              <a:t>containing an </a:t>
            </a:r>
            <a:r>
              <a:rPr lang="en-US" sz="2400" b="1" i="1" dirty="0" smtClean="0">
                <a:solidFill>
                  <a:srgbClr val="0000FF"/>
                </a:solidFill>
              </a:rPr>
              <a:t>optional state name</a:t>
            </a:r>
            <a:r>
              <a:rPr lang="en-US" sz="2400" dirty="0" smtClean="0"/>
              <a:t>. Convention is to list the state name in </a:t>
            </a:r>
            <a:r>
              <a:rPr lang="en-US" sz="2400" b="1" i="1" dirty="0" smtClean="0">
                <a:solidFill>
                  <a:srgbClr val="0000FF"/>
                </a:solidFill>
              </a:rPr>
              <a:t>boldface</a:t>
            </a:r>
            <a:r>
              <a:rPr lang="en-US" sz="2400" dirty="0" smtClean="0"/>
              <a:t>, center the name near the top of the box, and </a:t>
            </a:r>
            <a:r>
              <a:rPr lang="en-US" sz="2400" b="1" i="1" dirty="0" smtClean="0">
                <a:solidFill>
                  <a:srgbClr val="0000FF"/>
                </a:solidFill>
              </a:rPr>
              <a:t>capitalize</a:t>
            </a:r>
            <a:r>
              <a:rPr lang="en-US" sz="2400" dirty="0" smtClean="0"/>
              <a:t> the first letter.</a:t>
            </a:r>
          </a:p>
          <a:p>
            <a:endParaRPr lang="en-US" dirty="0"/>
          </a:p>
        </p:txBody>
      </p:sp>
      <p:pic>
        <p:nvPicPr>
          <p:cNvPr id="4" name="Picture 3"/>
          <p:cNvPicPr/>
          <p:nvPr/>
        </p:nvPicPr>
        <p:blipFill>
          <a:blip r:embed="rId2">
            <a:lum bright="-18000" contrast="41000"/>
          </a:blip>
          <a:srcRect/>
          <a:stretch>
            <a:fillRect/>
          </a:stretch>
        </p:blipFill>
        <p:spPr bwMode="auto">
          <a:xfrm>
            <a:off x="533400" y="3276600"/>
            <a:ext cx="8229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i="1" u="sng" dirty="0" smtClean="0"/>
              <a:t>In defining states</a:t>
            </a:r>
            <a:r>
              <a:rPr lang="en-US" dirty="0" smtClean="0"/>
              <a:t>:</a:t>
            </a:r>
            <a:br>
              <a:rPr lang="en-US" dirty="0" smtClean="0"/>
            </a:br>
            <a:endParaRPr lang="en-US" dirty="0"/>
          </a:p>
        </p:txBody>
      </p:sp>
      <p:sp>
        <p:nvSpPr>
          <p:cNvPr id="3" name="Content Placeholder 2"/>
          <p:cNvSpPr>
            <a:spLocks noGrp="1"/>
          </p:cNvSpPr>
          <p:nvPr>
            <p:ph idx="1"/>
          </p:nvPr>
        </p:nvSpPr>
        <p:spPr>
          <a:xfrm>
            <a:off x="762000" y="609600"/>
            <a:ext cx="7696200" cy="6019800"/>
          </a:xfrm>
        </p:spPr>
        <p:txBody>
          <a:bodyPr/>
          <a:lstStyle/>
          <a:p>
            <a:pPr lvl="0"/>
            <a:r>
              <a:rPr lang="en-US" sz="2400" dirty="0" smtClean="0">
                <a:solidFill>
                  <a:srgbClr val="0000FF"/>
                </a:solidFill>
              </a:rPr>
              <a:t>Attributes that do not affect the behavior </a:t>
            </a:r>
            <a:r>
              <a:rPr lang="en-US" sz="2400" dirty="0" smtClean="0"/>
              <a:t>of the object are </a:t>
            </a:r>
            <a:r>
              <a:rPr lang="en-US" sz="2400" i="1" u="sng" dirty="0" smtClean="0">
                <a:solidFill>
                  <a:srgbClr val="0000FF"/>
                </a:solidFill>
              </a:rPr>
              <a:t>ignored.</a:t>
            </a:r>
          </a:p>
          <a:p>
            <a:pPr lvl="0" algn="just"/>
            <a:r>
              <a:rPr lang="en-US" sz="2400" dirty="0" smtClean="0"/>
              <a:t>All combinations of values and links with the </a:t>
            </a:r>
            <a:r>
              <a:rPr lang="en-US" sz="2400" dirty="0" smtClean="0">
                <a:solidFill>
                  <a:srgbClr val="0000FF"/>
                </a:solidFill>
              </a:rPr>
              <a:t>same response to events </a:t>
            </a:r>
            <a:r>
              <a:rPr lang="en-US" sz="2400" dirty="0" smtClean="0"/>
              <a:t>are </a:t>
            </a:r>
            <a:r>
              <a:rPr lang="en-US" sz="2400" b="1" i="1" u="sng" dirty="0" smtClean="0">
                <a:solidFill>
                  <a:srgbClr val="0000FF"/>
                </a:solidFill>
              </a:rPr>
              <a:t>lumped together</a:t>
            </a:r>
            <a:r>
              <a:rPr lang="en-US" sz="2400" b="1" dirty="0" smtClean="0">
                <a:solidFill>
                  <a:srgbClr val="0000FF"/>
                </a:solidFill>
              </a:rPr>
              <a:t> </a:t>
            </a:r>
            <a:r>
              <a:rPr lang="en-US" sz="2400" dirty="0" smtClean="0"/>
              <a:t>in a </a:t>
            </a:r>
            <a:r>
              <a:rPr lang="en-US" sz="2400" dirty="0" smtClean="0">
                <a:solidFill>
                  <a:srgbClr val="0000FF"/>
                </a:solidFill>
              </a:rPr>
              <a:t>single state</a:t>
            </a:r>
            <a:r>
              <a:rPr lang="en-US" sz="2400" dirty="0" smtClean="0"/>
              <a:t>. </a:t>
            </a:r>
          </a:p>
          <a:p>
            <a:pPr lvl="0" algn="just"/>
            <a:r>
              <a:rPr lang="en-US" sz="2400" dirty="0" smtClean="0"/>
              <a:t>Of course, every attribute has </a:t>
            </a:r>
            <a:r>
              <a:rPr lang="en-US" sz="2400" i="1" dirty="0" smtClean="0">
                <a:solidFill>
                  <a:srgbClr val="C00000"/>
                </a:solidFill>
              </a:rPr>
              <a:t>some effect </a:t>
            </a:r>
            <a:r>
              <a:rPr lang="en-US" sz="2400" dirty="0" smtClean="0"/>
              <a:t>on behavior or it would </a:t>
            </a:r>
            <a:r>
              <a:rPr lang="en-US" sz="2400" i="1" dirty="0" smtClean="0">
                <a:solidFill>
                  <a:srgbClr val="C00000"/>
                </a:solidFill>
              </a:rPr>
              <a:t>be meaningless</a:t>
            </a:r>
            <a:r>
              <a:rPr lang="en-US" sz="2400" dirty="0" smtClean="0"/>
              <a:t>, but often </a:t>
            </a:r>
            <a:r>
              <a:rPr lang="en-US" sz="2400" dirty="0" smtClean="0">
                <a:solidFill>
                  <a:srgbClr val="FF33CC"/>
                </a:solidFill>
              </a:rPr>
              <a:t>some attributes do not affect the sequence of contro</a:t>
            </a:r>
            <a:r>
              <a:rPr lang="en-US" sz="2400" dirty="0" smtClean="0"/>
              <a:t>l and they can be regarded as </a:t>
            </a:r>
            <a:r>
              <a:rPr lang="en-US" sz="2400" dirty="0" smtClean="0">
                <a:solidFill>
                  <a:srgbClr val="FF33CC"/>
                </a:solidFill>
              </a:rPr>
              <a:t>simple parameter values </a:t>
            </a:r>
            <a:r>
              <a:rPr lang="en-US" sz="2400" dirty="0" smtClean="0"/>
              <a:t>within a state. </a:t>
            </a:r>
          </a:p>
          <a:p>
            <a:pPr lvl="0" algn="just"/>
            <a:r>
              <a:rPr lang="en-US" sz="2000" dirty="0" smtClean="0"/>
              <a:t>Recall that the purpose of modeling is to focus on </a:t>
            </a:r>
            <a:r>
              <a:rPr lang="en-US" sz="2000" u="sng" dirty="0" smtClean="0">
                <a:solidFill>
                  <a:srgbClr val="FF33CC"/>
                </a:solidFill>
              </a:rPr>
              <a:t>qualities that are relevant to the solution</a:t>
            </a:r>
            <a:r>
              <a:rPr lang="en-US" sz="2000" dirty="0" smtClean="0"/>
              <a:t> of an application problem and </a:t>
            </a:r>
            <a:r>
              <a:rPr lang="en-US" sz="2000" u="sng" dirty="0" smtClean="0">
                <a:solidFill>
                  <a:srgbClr val="FF0000"/>
                </a:solidFill>
              </a:rPr>
              <a:t>abstract away those that are irrelevant</a:t>
            </a:r>
            <a:r>
              <a:rPr lang="en-US" sz="2000" dirty="0" smtClean="0"/>
              <a:t>. The three UML models (class, state, and interaction) present different views of a system for which the </a:t>
            </a:r>
            <a:r>
              <a:rPr lang="en-US" sz="2000" b="1" dirty="0" smtClean="0">
                <a:solidFill>
                  <a:srgbClr val="0000FF"/>
                </a:solidFill>
              </a:rPr>
              <a:t>particular choice of attributes and values are </a:t>
            </a:r>
            <a:r>
              <a:rPr lang="en-US" sz="2000" b="1" i="1" u="sng" dirty="0" smtClean="0">
                <a:solidFill>
                  <a:srgbClr val="0000FF"/>
                </a:solidFill>
              </a:rPr>
              <a:t>not equally important</a:t>
            </a:r>
            <a:r>
              <a:rPr lang="en-US" sz="2000" b="1" dirty="0" smtClean="0">
                <a:solidFill>
                  <a:srgbClr val="0000FF"/>
                </a:solidFill>
              </a:rPr>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E.g. Except for leading 0s and 1s, the exact digits dialed do not affect the control of the phone line, so </a:t>
            </a:r>
            <a:r>
              <a:rPr lang="en-US" i="1" dirty="0" smtClean="0">
                <a:solidFill>
                  <a:srgbClr val="0000FF"/>
                </a:solidFill>
              </a:rPr>
              <a:t>all of them </a:t>
            </a:r>
            <a:r>
              <a:rPr lang="en-US" dirty="0" smtClean="0"/>
              <a:t>can be </a:t>
            </a:r>
            <a:r>
              <a:rPr lang="en-US" i="1" dirty="0" smtClean="0">
                <a:solidFill>
                  <a:srgbClr val="0000FF"/>
                </a:solidFill>
              </a:rPr>
              <a:t>summarized</a:t>
            </a:r>
            <a:r>
              <a:rPr lang="en-US" dirty="0" smtClean="0"/>
              <a:t> with state </a:t>
            </a:r>
            <a:r>
              <a:rPr lang="en-US" b="1" i="1" dirty="0" smtClean="0">
                <a:solidFill>
                  <a:srgbClr val="FF33CC"/>
                </a:solidFill>
              </a:rPr>
              <a:t>Dialing</a:t>
            </a:r>
            <a:r>
              <a:rPr lang="en-US" dirty="0" smtClean="0"/>
              <a:t> and track the phone number as a parameter.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A system can better understood by first examining its static structure-that is, the structure of its objects and their relationships to each other </a:t>
            </a:r>
            <a:r>
              <a:rPr lang="en-US" i="1" u="sng" dirty="0" smtClean="0"/>
              <a:t>at a single moment in time</a:t>
            </a:r>
            <a:r>
              <a:rPr lang="en-US" dirty="0" smtClean="0"/>
              <a:t> (the class model) and then examining </a:t>
            </a:r>
            <a:r>
              <a:rPr lang="en-US" i="1" u="sng" dirty="0" smtClean="0">
                <a:solidFill>
                  <a:srgbClr val="0000FF"/>
                </a:solidFill>
              </a:rPr>
              <a:t>changes to the objects and their relationships over time</a:t>
            </a:r>
            <a:r>
              <a:rPr lang="en-US" dirty="0" smtClean="0">
                <a:solidFill>
                  <a:srgbClr val="0000FF"/>
                </a:solidFill>
              </a:rPr>
              <a:t> </a:t>
            </a:r>
            <a:r>
              <a:rPr lang="en-US" dirty="0" smtClean="0"/>
              <a:t>(</a:t>
            </a:r>
            <a:r>
              <a:rPr lang="en-US" dirty="0" smtClean="0">
                <a:solidFill>
                  <a:srgbClr val="0000FF"/>
                </a:solidFill>
              </a:rPr>
              <a:t>the state model</a:t>
            </a:r>
            <a:r>
              <a:rPr lang="en-US" dirty="0" smtClean="0"/>
              <a:t>).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dirty="0" smtClean="0"/>
              <a:t>Sometimes, </a:t>
            </a:r>
            <a:r>
              <a:rPr lang="en-US" dirty="0" smtClean="0">
                <a:solidFill>
                  <a:srgbClr val="0000FF"/>
                </a:solidFill>
              </a:rPr>
              <a:t>all possible values of an attribute are important</a:t>
            </a:r>
            <a:r>
              <a:rPr lang="en-US" dirty="0" smtClean="0"/>
              <a:t>, but usually only when the </a:t>
            </a:r>
            <a:r>
              <a:rPr lang="en-US" i="1" dirty="0" smtClean="0">
                <a:solidFill>
                  <a:srgbClr val="0000FF"/>
                </a:solidFill>
              </a:rPr>
              <a:t>number of possible values is small.</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447800"/>
            <a:ext cx="7696200" cy="4419600"/>
          </a:xfrm>
        </p:spPr>
        <p:txBody>
          <a:bodyPr/>
          <a:lstStyle/>
          <a:p>
            <a:pPr lvl="0" algn="just"/>
            <a:r>
              <a:rPr lang="en-US" dirty="0" smtClean="0"/>
              <a:t>The objects in a class have a </a:t>
            </a:r>
            <a:r>
              <a:rPr lang="en-US" i="1" u="sng" dirty="0" smtClean="0">
                <a:solidFill>
                  <a:srgbClr val="0000FF"/>
                </a:solidFill>
              </a:rPr>
              <a:t>finite number of possible states</a:t>
            </a:r>
            <a:r>
              <a:rPr lang="en-US" dirty="0" smtClean="0"/>
              <a:t> - one or possibly some larger number. Each object can only be </a:t>
            </a:r>
            <a:r>
              <a:rPr lang="en-US" i="1" u="sng" dirty="0" smtClean="0">
                <a:solidFill>
                  <a:srgbClr val="0000FF"/>
                </a:solidFill>
              </a:rPr>
              <a:t>in one state at a time</a:t>
            </a:r>
            <a:r>
              <a:rPr lang="en-US" dirty="0" smtClean="0"/>
              <a:t>. Objects may </a:t>
            </a:r>
            <a:r>
              <a:rPr lang="en-US" i="1" u="sng" dirty="0" smtClean="0">
                <a:solidFill>
                  <a:srgbClr val="0000FF"/>
                </a:solidFill>
              </a:rPr>
              <a:t>parade through</a:t>
            </a:r>
            <a:r>
              <a:rPr lang="en-US" dirty="0" smtClean="0">
                <a:solidFill>
                  <a:srgbClr val="0000FF"/>
                </a:solidFill>
              </a:rPr>
              <a:t> </a:t>
            </a:r>
            <a:r>
              <a:rPr lang="en-US" i="1" u="sng" dirty="0" smtClean="0">
                <a:solidFill>
                  <a:srgbClr val="0000FF"/>
                </a:solidFill>
              </a:rPr>
              <a:t>one or more states during </a:t>
            </a:r>
            <a:r>
              <a:rPr lang="en-US" dirty="0" smtClean="0"/>
              <a:t>their </a:t>
            </a:r>
            <a:r>
              <a:rPr lang="en-US" dirty="0" smtClean="0">
                <a:solidFill>
                  <a:srgbClr val="FF33CC"/>
                </a:solidFill>
              </a:rPr>
              <a:t>lifetime</a:t>
            </a:r>
            <a:r>
              <a:rPr lang="en-US" dirty="0" smtClean="0"/>
              <a:t>. At a given moment of time, the </a:t>
            </a:r>
            <a:r>
              <a:rPr lang="en-US" i="1" u="sng" dirty="0" smtClean="0">
                <a:solidFill>
                  <a:srgbClr val="FF33CC"/>
                </a:solidFill>
              </a:rPr>
              <a:t>various objects for a class</a:t>
            </a:r>
            <a:r>
              <a:rPr lang="en-US" dirty="0" smtClean="0"/>
              <a:t> can exist in a </a:t>
            </a:r>
            <a:r>
              <a:rPr lang="en-US" i="1" u="sng" dirty="0" smtClean="0">
                <a:solidFill>
                  <a:srgbClr val="FF33CC"/>
                </a:solidFill>
              </a:rPr>
              <a:t>multitude of states</a:t>
            </a:r>
            <a:r>
              <a:rPr lang="en-US" dirty="0" smtClean="0"/>
              <a: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838200"/>
            <a:ext cx="7696200" cy="5791200"/>
          </a:xfrm>
        </p:spPr>
        <p:txBody>
          <a:bodyPr/>
          <a:lstStyle/>
          <a:p>
            <a:pPr lvl="0" algn="just"/>
            <a:r>
              <a:rPr lang="en-US" dirty="0" smtClean="0"/>
              <a:t>A state specifies the </a:t>
            </a:r>
            <a:r>
              <a:rPr lang="en-US" i="1" u="sng" dirty="0" smtClean="0">
                <a:solidFill>
                  <a:srgbClr val="FF33CC"/>
                </a:solidFill>
              </a:rPr>
              <a:t>response</a:t>
            </a:r>
            <a:r>
              <a:rPr lang="en-US" dirty="0" smtClean="0">
                <a:solidFill>
                  <a:srgbClr val="FF33CC"/>
                </a:solidFill>
              </a:rPr>
              <a:t> </a:t>
            </a:r>
            <a:r>
              <a:rPr lang="en-US" dirty="0" smtClean="0"/>
              <a:t>of an object to </a:t>
            </a:r>
            <a:r>
              <a:rPr lang="en-US" i="1" u="sng" dirty="0" smtClean="0">
                <a:solidFill>
                  <a:srgbClr val="0000FF"/>
                </a:solidFill>
              </a:rPr>
              <a:t>input events</a:t>
            </a:r>
            <a:r>
              <a:rPr lang="en-US" dirty="0" smtClean="0"/>
              <a:t>. All </a:t>
            </a:r>
            <a:r>
              <a:rPr lang="en-US" i="1" u="sng" dirty="0" smtClean="0">
                <a:solidFill>
                  <a:srgbClr val="FF33CC"/>
                </a:solidFill>
              </a:rPr>
              <a:t>events</a:t>
            </a:r>
            <a:r>
              <a:rPr lang="en-US" dirty="0" smtClean="0"/>
              <a:t> are </a:t>
            </a:r>
            <a:r>
              <a:rPr lang="en-US" i="1" u="sng" dirty="0" smtClean="0">
                <a:solidFill>
                  <a:srgbClr val="FF33CC"/>
                </a:solidFill>
              </a:rPr>
              <a:t>ignored </a:t>
            </a:r>
            <a:r>
              <a:rPr lang="en-US" dirty="0" smtClean="0"/>
              <a:t>in a state, except those for which behavior is explicitly prescribed. </a:t>
            </a:r>
          </a:p>
          <a:p>
            <a:pPr lvl="0" algn="just"/>
            <a:r>
              <a:rPr lang="en-US" dirty="0" smtClean="0"/>
              <a:t>The </a:t>
            </a:r>
            <a:r>
              <a:rPr lang="en-US" i="1" u="sng" dirty="0" smtClean="0">
                <a:solidFill>
                  <a:srgbClr val="FF33CC"/>
                </a:solidFill>
              </a:rPr>
              <a:t>response</a:t>
            </a:r>
            <a:r>
              <a:rPr lang="en-US" dirty="0" smtClean="0"/>
              <a:t> may include the </a:t>
            </a:r>
            <a:r>
              <a:rPr lang="en-US" i="1" u="sng" dirty="0" smtClean="0">
                <a:solidFill>
                  <a:srgbClr val="0000FF"/>
                </a:solidFill>
              </a:rPr>
              <a:t>invocation of behavior</a:t>
            </a:r>
            <a:r>
              <a:rPr lang="en-US" dirty="0" smtClean="0">
                <a:solidFill>
                  <a:srgbClr val="0000FF"/>
                </a:solidFill>
              </a:rPr>
              <a:t> </a:t>
            </a:r>
            <a:r>
              <a:rPr lang="en-US" dirty="0" smtClean="0"/>
              <a:t>or </a:t>
            </a:r>
            <a:r>
              <a:rPr lang="en-US" i="1" u="sng" dirty="0" smtClean="0">
                <a:solidFill>
                  <a:srgbClr val="C00000"/>
                </a:solidFill>
              </a:rPr>
              <a:t>a change of state</a:t>
            </a:r>
            <a:r>
              <a:rPr lang="en-US" i="1" u="sng" dirty="0" smtClean="0"/>
              <a:t>.</a:t>
            </a:r>
            <a:r>
              <a:rPr lang="en-US" dirty="0" smtClean="0"/>
              <a:t> </a:t>
            </a:r>
          </a:p>
          <a:p>
            <a:pPr lvl="0" algn="just"/>
            <a:r>
              <a:rPr lang="en-US" sz="2800" dirty="0" smtClean="0"/>
              <a:t>E.g. If a digit is dialed in state </a:t>
            </a:r>
            <a:r>
              <a:rPr lang="en-US" sz="2800" b="1" i="1" dirty="0" err="1" smtClean="0"/>
              <a:t>Dialtone</a:t>
            </a:r>
            <a:r>
              <a:rPr lang="en-US" sz="2800" dirty="0" smtClean="0"/>
              <a:t>, the phone line drops the dial tone and enters state </a:t>
            </a:r>
            <a:r>
              <a:rPr lang="en-US" sz="2800" b="1" i="1" dirty="0" smtClean="0"/>
              <a:t>Dialing</a:t>
            </a:r>
            <a:r>
              <a:rPr lang="en-US" sz="2800" dirty="0" smtClean="0"/>
              <a:t>; if the receiver is replaced in state </a:t>
            </a:r>
            <a:r>
              <a:rPr lang="en-US" sz="2800" b="1" i="1" dirty="0" err="1" smtClean="0"/>
              <a:t>Dialtone</a:t>
            </a:r>
            <a:r>
              <a:rPr lang="en-US" sz="2800" dirty="0" smtClean="0"/>
              <a:t>, the phone line goes dead and enters state </a:t>
            </a:r>
            <a:r>
              <a:rPr lang="en-US" sz="2800" b="1" i="1" dirty="0" smtClean="0"/>
              <a:t>Idle</a:t>
            </a:r>
            <a:r>
              <a:rPr lang="en-US" sz="2800" dirty="0" smtClean="0"/>
              <a: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0" y="228600"/>
            <a:ext cx="7696200" cy="5715000"/>
          </a:xfrm>
        </p:spPr>
        <p:txBody>
          <a:bodyPr/>
          <a:lstStyle/>
          <a:p>
            <a:pPr lvl="0" algn="just"/>
            <a:r>
              <a:rPr lang="en-US" sz="2400" dirty="0" smtClean="0"/>
              <a:t>There is certain </a:t>
            </a:r>
            <a:r>
              <a:rPr lang="en-US" sz="2400" i="1" u="sng" dirty="0" smtClean="0">
                <a:solidFill>
                  <a:srgbClr val="FF33CC"/>
                </a:solidFill>
              </a:rPr>
              <a:t>symmetry between events and states</a:t>
            </a:r>
            <a:r>
              <a:rPr lang="en-US" sz="2400" dirty="0" smtClean="0"/>
              <a:t> as figure illustrates. </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Events represent </a:t>
            </a:r>
            <a:r>
              <a:rPr lang="en-US" sz="2400" i="1" u="sng" dirty="0" smtClean="0">
                <a:solidFill>
                  <a:srgbClr val="0000FF"/>
                </a:solidFill>
              </a:rPr>
              <a:t>points in time</a:t>
            </a:r>
            <a:r>
              <a:rPr lang="en-US" sz="2400" dirty="0" smtClean="0"/>
              <a:t>; states represent </a:t>
            </a:r>
            <a:r>
              <a:rPr lang="en-US" sz="2400" i="1" u="sng" dirty="0" smtClean="0">
                <a:solidFill>
                  <a:srgbClr val="0000FF"/>
                </a:solidFill>
              </a:rPr>
              <a:t>intervals of time</a:t>
            </a:r>
            <a:r>
              <a:rPr lang="en-US" sz="2400" dirty="0" smtClean="0"/>
              <a:t>. </a:t>
            </a:r>
            <a:r>
              <a:rPr lang="en-US" sz="2400" dirty="0" smtClean="0">
                <a:solidFill>
                  <a:srgbClr val="FF0000"/>
                </a:solidFill>
              </a:rPr>
              <a:t>A state corresponds to the interval between two events received by an object</a:t>
            </a:r>
            <a:r>
              <a:rPr lang="en-US" sz="2400" dirty="0" smtClean="0"/>
              <a:t>. </a:t>
            </a:r>
          </a:p>
          <a:p>
            <a:endParaRPr lang="en-US" dirty="0"/>
          </a:p>
        </p:txBody>
      </p:sp>
      <p:pic>
        <p:nvPicPr>
          <p:cNvPr id="4" name="Picture 3"/>
          <p:cNvPicPr/>
          <p:nvPr/>
        </p:nvPicPr>
        <p:blipFill>
          <a:blip r:embed="rId2">
            <a:lum bright="-17000" contrast="28000"/>
          </a:blip>
          <a:srcRect/>
          <a:stretch>
            <a:fillRect/>
          </a:stretch>
        </p:blipFill>
        <p:spPr bwMode="auto">
          <a:xfrm>
            <a:off x="990600" y="1143000"/>
            <a:ext cx="70866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685800"/>
            <a:ext cx="7696200" cy="5410200"/>
          </a:xfrm>
        </p:spPr>
        <p:txBody>
          <a:bodyPr/>
          <a:lstStyle/>
          <a:p>
            <a:pPr algn="just"/>
            <a:r>
              <a:rPr lang="en-US" dirty="0" smtClean="0"/>
              <a:t>E.g. After the receiver is lifted and before the first digit is dialed, the phone line is in state </a:t>
            </a:r>
            <a:r>
              <a:rPr lang="en-US" b="1" i="1" dirty="0" err="1" smtClean="0"/>
              <a:t>Dialtone</a:t>
            </a:r>
            <a:r>
              <a:rPr lang="en-US" dirty="0" smtClean="0"/>
              <a:t>. </a:t>
            </a:r>
          </a:p>
          <a:p>
            <a:pPr algn="just"/>
            <a:r>
              <a:rPr lang="en-US" dirty="0" smtClean="0"/>
              <a:t>The state of an object depends on </a:t>
            </a:r>
            <a:r>
              <a:rPr lang="en-US" i="1" u="sng" dirty="0" smtClean="0">
                <a:solidFill>
                  <a:srgbClr val="C00000"/>
                </a:solidFill>
              </a:rPr>
              <a:t>past events</a:t>
            </a:r>
            <a:r>
              <a:rPr lang="en-US" dirty="0" smtClean="0"/>
              <a:t>, which in most cases are eventually </a:t>
            </a:r>
            <a:r>
              <a:rPr lang="en-US" i="1" u="sng" dirty="0" smtClean="0">
                <a:solidFill>
                  <a:srgbClr val="FF33CC"/>
                </a:solidFill>
              </a:rPr>
              <a:t>hidden by subsequent events</a:t>
            </a:r>
            <a:r>
              <a:rPr lang="en-US" dirty="0" smtClean="0"/>
              <a:t>. E.g. Events that happened before the phone is hung up do not affect future behavior; the </a:t>
            </a:r>
            <a:r>
              <a:rPr lang="en-US" b="1" i="1" dirty="0" smtClean="0"/>
              <a:t>Idle</a:t>
            </a:r>
            <a:r>
              <a:rPr lang="en-US" dirty="0" smtClean="0"/>
              <a:t> state "forgets" events received prior to the receipt of the hang up signal.</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i="1" u="sng" dirty="0" smtClean="0"/>
              <a:t>Various ways of characterizing a state: </a:t>
            </a:r>
            <a:r>
              <a:rPr lang="en-US" dirty="0" smtClean="0"/>
              <a:t/>
            </a:r>
            <a:br>
              <a:rPr lang="en-US" dirty="0" smtClean="0"/>
            </a:br>
            <a:endParaRPr lang="en-US" dirty="0"/>
          </a:p>
        </p:txBody>
      </p:sp>
      <p:pic>
        <p:nvPicPr>
          <p:cNvPr id="4" name="Content Placeholder 3"/>
          <p:cNvPicPr>
            <a:picLocks noGrp="1"/>
          </p:cNvPicPr>
          <p:nvPr>
            <p:ph idx="1"/>
          </p:nvPr>
        </p:nvPicPr>
        <p:blipFill>
          <a:blip r:embed="rId2">
            <a:lum bright="-27000" contrast="56000"/>
          </a:blip>
          <a:srcRect/>
          <a:stretch>
            <a:fillRect/>
          </a:stretch>
        </p:blipFill>
        <p:spPr bwMode="auto">
          <a:xfrm>
            <a:off x="457200" y="762000"/>
            <a:ext cx="80772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219200"/>
            <a:ext cx="7696200" cy="4648200"/>
          </a:xfrm>
        </p:spPr>
        <p:txBody>
          <a:bodyPr/>
          <a:lstStyle/>
          <a:p>
            <a:pPr algn="just"/>
            <a:r>
              <a:rPr lang="en-US" sz="2400" dirty="0" smtClean="0"/>
              <a:t>The state has a </a:t>
            </a:r>
            <a:r>
              <a:rPr lang="en-US" sz="2400" u="sng" dirty="0" smtClean="0">
                <a:solidFill>
                  <a:srgbClr val="0000FF"/>
                </a:solidFill>
                <a:latin typeface="Bernard MT Condensed" pitchFamily="18" charset="0"/>
              </a:rPr>
              <a:t>suggestive name</a:t>
            </a:r>
            <a:r>
              <a:rPr lang="en-US" sz="2400" dirty="0" smtClean="0">
                <a:solidFill>
                  <a:srgbClr val="0000FF"/>
                </a:solidFill>
                <a:latin typeface="Bernard MT Condensed" pitchFamily="18" charset="0"/>
              </a:rPr>
              <a:t> </a:t>
            </a:r>
            <a:r>
              <a:rPr lang="en-US" sz="2400" dirty="0" smtClean="0"/>
              <a:t>and a natural-language </a:t>
            </a:r>
            <a:r>
              <a:rPr lang="en-US" sz="2400" u="sng" dirty="0" smtClean="0">
                <a:solidFill>
                  <a:srgbClr val="0000FF"/>
                </a:solidFill>
                <a:latin typeface="Bernard MT Condensed" pitchFamily="18" charset="0"/>
              </a:rPr>
              <a:t>description</a:t>
            </a:r>
            <a:r>
              <a:rPr lang="en-US" sz="2400" dirty="0" smtClean="0"/>
              <a:t> of its purpose. The </a:t>
            </a:r>
            <a:r>
              <a:rPr lang="en-US" sz="2400" u="sng" dirty="0" smtClean="0">
                <a:solidFill>
                  <a:srgbClr val="0000FF"/>
                </a:solidFill>
                <a:latin typeface="Bernard MT Condensed" pitchFamily="18" charset="0"/>
              </a:rPr>
              <a:t>event sequence that leads to the state </a:t>
            </a:r>
            <a:r>
              <a:rPr lang="en-US" sz="2400" dirty="0" smtClean="0"/>
              <a:t>consists of setting the alarm, doing anything that doesn't clear the alarm, and then having the target time occur. A </a:t>
            </a:r>
            <a:r>
              <a:rPr lang="en-US" sz="2400" u="sng" dirty="0" smtClean="0">
                <a:solidFill>
                  <a:srgbClr val="0000FF"/>
                </a:solidFill>
                <a:latin typeface="Bernard MT Condensed" pitchFamily="18" charset="0"/>
              </a:rPr>
              <a:t>declarative condition </a:t>
            </a:r>
            <a:r>
              <a:rPr lang="en-US" sz="2400" dirty="0" smtClean="0"/>
              <a:t>for the state is given in terms of parameters, such as current and target time; the alarm stops ringing after 20 seconds. Finally, a </a:t>
            </a:r>
            <a:r>
              <a:rPr lang="en-US" sz="2400" u="sng" dirty="0" smtClean="0">
                <a:solidFill>
                  <a:srgbClr val="0000FF"/>
                </a:solidFill>
                <a:latin typeface="Bernard MT Condensed" pitchFamily="18" charset="0"/>
              </a:rPr>
              <a:t>stimulus-response table </a:t>
            </a:r>
            <a:r>
              <a:rPr lang="en-US" sz="2400" dirty="0" smtClean="0"/>
              <a:t>shows the </a:t>
            </a:r>
            <a:r>
              <a:rPr lang="en-US" sz="2400" b="1" i="1" u="sng" dirty="0" smtClean="0">
                <a:solidFill>
                  <a:srgbClr val="FF33CC"/>
                </a:solidFill>
                <a:latin typeface="Bell MT" pitchFamily="18" charset="0"/>
              </a:rPr>
              <a:t>effect of events i.e</a:t>
            </a:r>
            <a:r>
              <a:rPr lang="en-US" sz="2400" dirty="0" smtClean="0">
                <a:solidFill>
                  <a:srgbClr val="FF33CC"/>
                </a:solidFill>
              </a:rPr>
              <a:t>.</a:t>
            </a:r>
            <a:r>
              <a:rPr lang="en-US" sz="2400" dirty="0" smtClean="0"/>
              <a:t> </a:t>
            </a:r>
            <a:r>
              <a:rPr lang="en-US" sz="2400" i="1" dirty="0" smtClean="0"/>
              <a:t>current time </a:t>
            </a:r>
            <a:r>
              <a:rPr lang="en-US" sz="2400" dirty="0" smtClean="0"/>
              <a:t>and </a:t>
            </a:r>
            <a:r>
              <a:rPr lang="en-US" sz="2400" i="1" dirty="0" smtClean="0"/>
              <a:t>button pushed</a:t>
            </a:r>
            <a:r>
              <a:rPr lang="en-US" sz="2400" dirty="0" smtClean="0"/>
              <a:t>, including the </a:t>
            </a:r>
            <a:r>
              <a:rPr lang="en-US" sz="2400" b="1" i="1" u="sng" dirty="0" smtClean="0">
                <a:solidFill>
                  <a:srgbClr val="FF33CC"/>
                </a:solidFill>
                <a:latin typeface="Bell MT" pitchFamily="18" charset="0"/>
              </a:rPr>
              <a:t>response </a:t>
            </a:r>
            <a:r>
              <a:rPr lang="en-US" sz="2400" dirty="0" smtClean="0"/>
              <a:t>that occurs and the </a:t>
            </a:r>
            <a:r>
              <a:rPr lang="en-US" sz="2400" b="1" i="1" u="sng" dirty="0" smtClean="0">
                <a:solidFill>
                  <a:srgbClr val="FF33CC"/>
                </a:solidFill>
                <a:latin typeface="Bell MT" pitchFamily="18" charset="0"/>
              </a:rPr>
              <a:t>next state</a:t>
            </a:r>
            <a:r>
              <a:rPr lang="en-US" sz="2400" dirty="0" smtClean="0"/>
              <a:t>. The </a:t>
            </a:r>
            <a:r>
              <a:rPr lang="en-US" sz="2400" u="sng" dirty="0" smtClean="0">
                <a:solidFill>
                  <a:srgbClr val="0000FF"/>
                </a:solidFill>
                <a:latin typeface="Bernard MT Condensed" pitchFamily="18" charset="0"/>
              </a:rPr>
              <a:t>different descriptions </a:t>
            </a:r>
            <a:r>
              <a:rPr lang="en-US" sz="2400" dirty="0" smtClean="0"/>
              <a:t>of a state</a:t>
            </a:r>
            <a:r>
              <a:rPr lang="en-US" sz="2400" i="1" u="sng" dirty="0" smtClean="0"/>
              <a:t> </a:t>
            </a:r>
            <a:r>
              <a:rPr lang="en-US" sz="2400" u="sng" dirty="0" smtClean="0">
                <a:solidFill>
                  <a:srgbClr val="0000FF"/>
                </a:solidFill>
                <a:latin typeface="Bernard MT Condensed" pitchFamily="18" charset="0"/>
              </a:rPr>
              <a:t>may overlap</a:t>
            </a:r>
            <a:r>
              <a:rPr lang="en-US" sz="2400" dirty="0" smtClean="0"/>
              <a: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dbl" dirty="0" smtClean="0"/>
              <a:t>Transitions and Conditions:</a:t>
            </a:r>
            <a:r>
              <a:rPr lang="en-US" dirty="0" smtClean="0"/>
              <a:t/>
            </a:r>
            <a:br>
              <a:rPr lang="en-US" dirty="0" smtClean="0"/>
            </a:br>
            <a:endParaRPr lang="en-US" dirty="0"/>
          </a:p>
        </p:txBody>
      </p:sp>
      <p:sp>
        <p:nvSpPr>
          <p:cNvPr id="3" name="Content Placeholder 2"/>
          <p:cNvSpPr>
            <a:spLocks noGrp="1"/>
          </p:cNvSpPr>
          <p:nvPr>
            <p:ph idx="1"/>
          </p:nvPr>
        </p:nvSpPr>
        <p:spPr>
          <a:xfrm>
            <a:off x="762000" y="838200"/>
            <a:ext cx="7696200" cy="5334000"/>
          </a:xfrm>
        </p:spPr>
        <p:txBody>
          <a:bodyPr/>
          <a:lstStyle/>
          <a:p>
            <a:pPr lvl="0" algn="just"/>
            <a:r>
              <a:rPr lang="en-US" sz="2400" dirty="0" smtClean="0"/>
              <a:t>A transition is an </a:t>
            </a:r>
            <a:r>
              <a:rPr lang="en-US" sz="2400" i="1" u="sng" dirty="0" smtClean="0"/>
              <a:t>i</a:t>
            </a:r>
            <a:r>
              <a:rPr lang="en-US" sz="2400" i="1" u="sng" dirty="0" smtClean="0">
                <a:solidFill>
                  <a:srgbClr val="7030A0"/>
                </a:solidFill>
              </a:rPr>
              <a:t>nstantaneous change from one state to another</a:t>
            </a:r>
            <a:r>
              <a:rPr lang="en-US" sz="2400" dirty="0" smtClean="0">
                <a:solidFill>
                  <a:srgbClr val="7030A0"/>
                </a:solidFill>
              </a:rPr>
              <a:t>.</a:t>
            </a:r>
            <a:r>
              <a:rPr lang="en-US" sz="2400" dirty="0" smtClean="0"/>
              <a:t> </a:t>
            </a:r>
          </a:p>
          <a:p>
            <a:pPr lvl="0" algn="just"/>
            <a:r>
              <a:rPr lang="en-US" sz="2400" dirty="0" smtClean="0"/>
              <a:t>E.g. When a called phone is answered, the phone line transitions from the </a:t>
            </a:r>
            <a:r>
              <a:rPr lang="en-US" sz="2400" b="1" i="1" dirty="0" smtClean="0"/>
              <a:t>Ringing</a:t>
            </a:r>
            <a:r>
              <a:rPr lang="en-US" sz="2400" dirty="0" smtClean="0"/>
              <a:t> state to the </a:t>
            </a:r>
            <a:r>
              <a:rPr lang="en-US" sz="2400" b="1" i="1" dirty="0" smtClean="0"/>
              <a:t>Connected </a:t>
            </a:r>
            <a:r>
              <a:rPr lang="en-US" sz="2400" dirty="0" smtClean="0"/>
              <a:t>state. </a:t>
            </a:r>
          </a:p>
          <a:p>
            <a:pPr lvl="0" algn="just"/>
            <a:r>
              <a:rPr lang="en-US" sz="2400" dirty="0" smtClean="0"/>
              <a:t>The transition is said to </a:t>
            </a:r>
            <a:r>
              <a:rPr lang="en-US" sz="2400" b="1" i="1" u="sng" dirty="0" smtClean="0">
                <a:solidFill>
                  <a:srgbClr val="FF0000"/>
                </a:solidFill>
                <a:latin typeface="Bell MT" pitchFamily="18" charset="0"/>
              </a:rPr>
              <a:t>fire</a:t>
            </a:r>
            <a:r>
              <a:rPr lang="en-US" sz="2400" dirty="0" smtClean="0"/>
              <a:t> upon the change from the </a:t>
            </a:r>
            <a:r>
              <a:rPr lang="en-US" sz="2400" b="1" i="1" u="sng" dirty="0" smtClean="0">
                <a:solidFill>
                  <a:srgbClr val="FF0000"/>
                </a:solidFill>
                <a:latin typeface="Bell MT" pitchFamily="18" charset="0"/>
              </a:rPr>
              <a:t>source state </a:t>
            </a:r>
            <a:r>
              <a:rPr lang="en-US" sz="2400" dirty="0" smtClean="0"/>
              <a:t>to the </a:t>
            </a:r>
            <a:r>
              <a:rPr lang="en-US" sz="2400" b="1" i="1" u="sng" dirty="0" smtClean="0">
                <a:solidFill>
                  <a:srgbClr val="FF0000"/>
                </a:solidFill>
                <a:latin typeface="Bell MT" pitchFamily="18" charset="0"/>
              </a:rPr>
              <a:t>target state</a:t>
            </a:r>
            <a:r>
              <a:rPr lang="en-US" sz="2400" dirty="0" smtClean="0"/>
              <a:t>.</a:t>
            </a:r>
          </a:p>
          <a:p>
            <a:pPr lvl="0" algn="just"/>
            <a:r>
              <a:rPr lang="en-US" sz="2400" dirty="0" smtClean="0"/>
              <a:t>The </a:t>
            </a:r>
            <a:r>
              <a:rPr lang="en-US" sz="2400" i="1" u="sng" dirty="0" smtClean="0"/>
              <a:t>origin and target of a transition</a:t>
            </a:r>
            <a:r>
              <a:rPr lang="en-US" sz="2400" dirty="0" smtClean="0"/>
              <a:t> </a:t>
            </a:r>
            <a:r>
              <a:rPr lang="en-US" sz="2400" i="1" dirty="0" smtClean="0">
                <a:solidFill>
                  <a:srgbClr val="FF0000"/>
                </a:solidFill>
                <a:latin typeface="Algerian" pitchFamily="82" charset="0"/>
              </a:rPr>
              <a:t>usually</a:t>
            </a:r>
            <a:r>
              <a:rPr lang="en-US" sz="2400" dirty="0" smtClean="0"/>
              <a:t> are </a:t>
            </a:r>
            <a:r>
              <a:rPr lang="en-US" sz="2400" i="1" dirty="0" smtClean="0">
                <a:solidFill>
                  <a:srgbClr val="FF0000"/>
                </a:solidFill>
                <a:latin typeface="Algerian" pitchFamily="82" charset="0"/>
              </a:rPr>
              <a:t>different </a:t>
            </a:r>
            <a:r>
              <a:rPr lang="en-US" sz="2400" dirty="0" smtClean="0"/>
              <a:t>states, </a:t>
            </a:r>
            <a:r>
              <a:rPr lang="en-US" sz="2400" i="1" dirty="0" smtClean="0">
                <a:solidFill>
                  <a:srgbClr val="FF0000"/>
                </a:solidFill>
                <a:latin typeface="Algerian" pitchFamily="82" charset="0"/>
              </a:rPr>
              <a:t>but may be the same</a:t>
            </a:r>
            <a:r>
              <a:rPr lang="en-US" sz="2400" dirty="0" smtClean="0"/>
              <a:t>. A transition fires when its event occurs (unless an optional guard condition causes the event to be ignored). The choice of </a:t>
            </a:r>
            <a:r>
              <a:rPr lang="en-US" sz="2400" i="1" dirty="0" smtClean="0"/>
              <a:t>next state </a:t>
            </a:r>
            <a:r>
              <a:rPr lang="en-US" sz="2400" dirty="0" smtClean="0"/>
              <a:t>depends on both the </a:t>
            </a:r>
            <a:r>
              <a:rPr lang="en-US" sz="2400" i="1" dirty="0" smtClean="0"/>
              <a:t>original state </a:t>
            </a:r>
            <a:r>
              <a:rPr lang="en-US" sz="2400" dirty="0" smtClean="0"/>
              <a:t>and the </a:t>
            </a:r>
            <a:r>
              <a:rPr lang="en-US" sz="2400" i="1" dirty="0" smtClean="0"/>
              <a:t>event </a:t>
            </a:r>
            <a:r>
              <a:rPr lang="en-US" sz="2400" dirty="0" smtClean="0"/>
              <a:t>received.</a:t>
            </a:r>
          </a:p>
          <a:p>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dirty="0" smtClean="0"/>
              <a:t>An event may cause </a:t>
            </a:r>
            <a:r>
              <a:rPr lang="en-US" i="1" u="sng" dirty="0" smtClean="0">
                <a:solidFill>
                  <a:srgbClr val="0000FF"/>
                </a:solidFill>
              </a:rPr>
              <a:t>multiple objects to transition</a:t>
            </a:r>
            <a:r>
              <a:rPr lang="en-US" dirty="0" smtClean="0"/>
              <a:t>; from a conceptual point of view such transitions occur </a:t>
            </a:r>
            <a:r>
              <a:rPr lang="en-US" i="1" u="sng" dirty="0" smtClean="0">
                <a:solidFill>
                  <a:srgbClr val="0000FF"/>
                </a:solidFill>
              </a:rPr>
              <a:t>concurrently</a:t>
            </a:r>
            <a:r>
              <a:rPr lang="en-US" dirty="0" smtClean="0">
                <a:solidFill>
                  <a:srgbClr val="0000FF"/>
                </a:solidFill>
              </a:rPr>
              <a: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u="sng" dirty="0" smtClean="0"/>
              <a:t>Guard condition</a:t>
            </a:r>
            <a:r>
              <a:rPr lang="en-US" i="1" u="sng" dirty="0" smtClean="0"/>
              <a:t>:</a:t>
            </a:r>
            <a:r>
              <a:rPr lang="en-US" dirty="0" smtClean="0"/>
              <a:t> </a:t>
            </a:r>
            <a:endParaRPr lang="en-US" dirty="0"/>
          </a:p>
        </p:txBody>
      </p:sp>
      <p:sp>
        <p:nvSpPr>
          <p:cNvPr id="3" name="Content Placeholder 2"/>
          <p:cNvSpPr>
            <a:spLocks noGrp="1"/>
          </p:cNvSpPr>
          <p:nvPr>
            <p:ph idx="1"/>
          </p:nvPr>
        </p:nvSpPr>
        <p:spPr>
          <a:xfrm>
            <a:off x="762000" y="1066800"/>
            <a:ext cx="7696200" cy="5410200"/>
          </a:xfrm>
        </p:spPr>
        <p:txBody>
          <a:bodyPr/>
          <a:lstStyle/>
          <a:p>
            <a:pPr lvl="0" algn="just"/>
            <a:r>
              <a:rPr lang="en-US" sz="2800" dirty="0" smtClean="0"/>
              <a:t>is a </a:t>
            </a:r>
            <a:r>
              <a:rPr lang="en-US" sz="2800" i="1" u="sng" dirty="0" smtClean="0">
                <a:solidFill>
                  <a:srgbClr val="0000FF"/>
                </a:solidFill>
                <a:latin typeface="Berlin Sans FB" pitchFamily="34" charset="0"/>
              </a:rPr>
              <a:t>Boolean expression</a:t>
            </a:r>
            <a:r>
              <a:rPr lang="en-US" sz="2800" dirty="0" smtClean="0">
                <a:solidFill>
                  <a:srgbClr val="0000FF"/>
                </a:solidFill>
                <a:latin typeface="Berlin Sans FB" pitchFamily="34" charset="0"/>
              </a:rPr>
              <a:t> </a:t>
            </a:r>
            <a:r>
              <a:rPr lang="en-US" sz="2800" dirty="0" smtClean="0"/>
              <a:t>that must be </a:t>
            </a:r>
            <a:r>
              <a:rPr lang="en-US" sz="2800" i="1" u="sng" dirty="0" smtClean="0">
                <a:solidFill>
                  <a:srgbClr val="0000FF"/>
                </a:solidFill>
                <a:latin typeface="Berlin Sans FB" pitchFamily="34" charset="0"/>
              </a:rPr>
              <a:t>true</a:t>
            </a:r>
            <a:r>
              <a:rPr lang="en-US" sz="2800" dirty="0" smtClean="0"/>
              <a:t> in order for a transition to occur. </a:t>
            </a:r>
          </a:p>
          <a:p>
            <a:pPr lvl="0" algn="just"/>
            <a:r>
              <a:rPr lang="en-US" sz="2800" dirty="0" smtClean="0"/>
              <a:t>E.g. A traffic light at an intersection may change only if a road has cars waiting. </a:t>
            </a:r>
          </a:p>
          <a:p>
            <a:pPr lvl="0" algn="just"/>
            <a:r>
              <a:rPr lang="en-US" sz="2800" dirty="0" smtClean="0"/>
              <a:t>A guarded transition </a:t>
            </a:r>
            <a:r>
              <a:rPr lang="en-US" sz="2800" i="1" dirty="0" smtClean="0">
                <a:solidFill>
                  <a:srgbClr val="FF0000"/>
                </a:solidFill>
              </a:rPr>
              <a:t>fires</a:t>
            </a:r>
            <a:r>
              <a:rPr lang="en-US" sz="2800" dirty="0" smtClean="0"/>
              <a:t> when its event occurs, </a:t>
            </a:r>
            <a:r>
              <a:rPr lang="en-US" sz="2800" i="1" dirty="0" smtClean="0">
                <a:solidFill>
                  <a:srgbClr val="FF33CC"/>
                </a:solidFill>
                <a:latin typeface="Berlin Sans FB" pitchFamily="34" charset="0"/>
              </a:rPr>
              <a:t>but only if the guard condition is true. </a:t>
            </a:r>
          </a:p>
          <a:p>
            <a:pPr lvl="0" algn="just"/>
            <a:r>
              <a:rPr lang="en-US" sz="2800" dirty="0" smtClean="0"/>
              <a:t>E.g. "when you go out in the morning (</a:t>
            </a:r>
            <a:r>
              <a:rPr lang="en-US" sz="2800" dirty="0" smtClean="0">
                <a:solidFill>
                  <a:srgbClr val="0000FF"/>
                </a:solidFill>
              </a:rPr>
              <a:t>event</a:t>
            </a:r>
            <a:r>
              <a:rPr lang="en-US" sz="2800" dirty="0" smtClean="0"/>
              <a:t>), if the temperature is below freezing (</a:t>
            </a:r>
            <a:r>
              <a:rPr lang="en-US" sz="2800" i="1" u="sng" dirty="0" smtClean="0">
                <a:solidFill>
                  <a:srgbClr val="0000FF"/>
                </a:solidFill>
                <a:latin typeface="Berlin Sans FB" pitchFamily="34" charset="0"/>
              </a:rPr>
              <a:t>condition</a:t>
            </a:r>
            <a:r>
              <a:rPr lang="en-US" sz="2800" dirty="0" smtClean="0"/>
              <a:t>), then put on your gloves (</a:t>
            </a:r>
            <a:r>
              <a:rPr lang="en-US" sz="2800" dirty="0" smtClean="0">
                <a:solidFill>
                  <a:srgbClr val="FF0000"/>
                </a:solidFill>
              </a:rPr>
              <a:t>next state</a:t>
            </a:r>
            <a:r>
              <a:rPr lang="en-US" sz="2800" dirty="0" smtClean="0"/>
              <a:t>)." </a:t>
            </a:r>
          </a:p>
          <a:p>
            <a:pPr lvl="0" algn="just"/>
            <a:endParaRPr lang="en-US" sz="2000" i="1" u="sng" dirty="0" smtClean="0">
              <a:solidFill>
                <a:srgbClr val="00B050"/>
              </a:solidFill>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state model describes the </a:t>
            </a:r>
            <a:r>
              <a:rPr lang="en-US" dirty="0" smtClean="0">
                <a:solidFill>
                  <a:srgbClr val="0000FF"/>
                </a:solidFill>
              </a:rPr>
              <a:t>sequences of operations </a:t>
            </a:r>
            <a:r>
              <a:rPr lang="en-US" dirty="0" smtClean="0"/>
              <a:t>that occur in response to </a:t>
            </a:r>
            <a:r>
              <a:rPr lang="en-US" dirty="0" smtClean="0">
                <a:solidFill>
                  <a:srgbClr val="FF33CC"/>
                </a:solidFill>
              </a:rPr>
              <a:t>external stimuli</a:t>
            </a:r>
            <a:r>
              <a:rPr lang="en-US" dirty="0" smtClean="0"/>
              <a:t>, as opposed to what the operations do, what they operate on, or how they are implemented.</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28600"/>
            <a:ext cx="7696200" cy="6400800"/>
          </a:xfrm>
        </p:spPr>
        <p:txBody>
          <a:bodyPr/>
          <a:lstStyle/>
          <a:p>
            <a:pPr algn="just"/>
            <a:r>
              <a:rPr lang="en-US" sz="2000" dirty="0" smtClean="0"/>
              <a:t>Figure shows guarded transitions for traffic lights at an intersection. One pair of electric eyes checks the north-south left turn lanes; another pair checks the east-west turn lanes.</a:t>
            </a:r>
          </a:p>
          <a:p>
            <a:pPr algn="just"/>
            <a:r>
              <a:rPr lang="en-US" sz="2000" dirty="0" smtClean="0"/>
              <a:t>If no car is in the north-south and/or east-west turn lanes, then the traffic light control logic is smart enough to skip the left turn portion of the cycle.</a:t>
            </a:r>
          </a:p>
          <a:p>
            <a:endParaRPr lang="en-US" dirty="0"/>
          </a:p>
        </p:txBody>
      </p:sp>
      <p:pic>
        <p:nvPicPr>
          <p:cNvPr id="4" name="Picture 3"/>
          <p:cNvPicPr/>
          <p:nvPr/>
        </p:nvPicPr>
        <p:blipFill>
          <a:blip r:embed="rId2">
            <a:lum bright="-36000" contrast="60000"/>
          </a:blip>
          <a:srcRect/>
          <a:stretch>
            <a:fillRect/>
          </a:stretch>
        </p:blipFill>
        <p:spPr bwMode="auto">
          <a:xfrm>
            <a:off x="762000" y="2462212"/>
            <a:ext cx="7543800" cy="4090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UML notation</a:t>
            </a:r>
            <a:r>
              <a:rPr lang="en-US" dirty="0" smtClean="0"/>
              <a:t> for a transition:</a:t>
            </a:r>
            <a:endParaRPr lang="en-US" dirty="0"/>
          </a:p>
        </p:txBody>
      </p:sp>
      <p:sp>
        <p:nvSpPr>
          <p:cNvPr id="3" name="Content Placeholder 2"/>
          <p:cNvSpPr>
            <a:spLocks noGrp="1"/>
          </p:cNvSpPr>
          <p:nvPr>
            <p:ph idx="1"/>
          </p:nvPr>
        </p:nvSpPr>
        <p:spPr>
          <a:xfrm>
            <a:off x="762000" y="1447800"/>
            <a:ext cx="7696200" cy="4800600"/>
          </a:xfrm>
        </p:spPr>
        <p:txBody>
          <a:bodyPr/>
          <a:lstStyle/>
          <a:p>
            <a:pPr algn="just"/>
            <a:r>
              <a:rPr lang="en-US" dirty="0" smtClean="0"/>
              <a:t>is a </a:t>
            </a:r>
            <a:r>
              <a:rPr lang="en-US" dirty="0" smtClean="0">
                <a:solidFill>
                  <a:srgbClr val="00B050"/>
                </a:solidFill>
              </a:rPr>
              <a:t>line from the origin state to the target state</a:t>
            </a:r>
            <a:r>
              <a:rPr lang="en-US" dirty="0" smtClean="0"/>
              <a:t>. An </a:t>
            </a:r>
            <a:r>
              <a:rPr lang="en-US" sz="2800" dirty="0" smtClean="0">
                <a:solidFill>
                  <a:srgbClr val="0000FF"/>
                </a:solidFill>
                <a:latin typeface="Bernard MT Condensed" pitchFamily="18" charset="0"/>
              </a:rPr>
              <a:t>arrowhead</a:t>
            </a:r>
            <a:r>
              <a:rPr lang="en-US" dirty="0" smtClean="0"/>
              <a:t> points to the target state. The line may consist of </a:t>
            </a:r>
            <a:r>
              <a:rPr lang="en-US" u="sng" dirty="0" smtClean="0">
                <a:solidFill>
                  <a:srgbClr val="FF33CC"/>
                </a:solidFill>
                <a:latin typeface="Berlin Sans FB" pitchFamily="34" charset="0"/>
              </a:rPr>
              <a:t>several line segments</a:t>
            </a:r>
            <a:r>
              <a:rPr lang="en-US" dirty="0" smtClean="0">
                <a:solidFill>
                  <a:srgbClr val="FF33CC"/>
                </a:solidFill>
              </a:rPr>
              <a:t>.</a:t>
            </a:r>
            <a:r>
              <a:rPr lang="en-US" dirty="0" smtClean="0"/>
              <a:t> An </a:t>
            </a:r>
            <a:r>
              <a:rPr lang="en-US" u="sng" dirty="0" smtClean="0">
                <a:solidFill>
                  <a:srgbClr val="FF33CC"/>
                </a:solidFill>
                <a:latin typeface="Berlin Sans FB" pitchFamily="34" charset="0"/>
              </a:rPr>
              <a:t>event may label the transition </a:t>
            </a:r>
            <a:r>
              <a:rPr lang="en-US" dirty="0" smtClean="0"/>
              <a:t>and be </a:t>
            </a:r>
            <a:r>
              <a:rPr lang="en-US" i="1" dirty="0" smtClean="0">
                <a:solidFill>
                  <a:srgbClr val="C00000"/>
                </a:solidFill>
                <a:latin typeface="Berlin Sans FB" pitchFamily="34" charset="0"/>
              </a:rPr>
              <a:t>followed by an optional guard condition</a:t>
            </a:r>
            <a:r>
              <a:rPr lang="en-US" dirty="0" smtClean="0"/>
              <a:t> in </a:t>
            </a:r>
            <a:r>
              <a:rPr lang="en-US" dirty="0" smtClean="0">
                <a:solidFill>
                  <a:srgbClr val="C00000"/>
                </a:solidFill>
                <a:latin typeface="Berlin Sans FB" pitchFamily="34" charset="0"/>
              </a:rPr>
              <a:t>square brackets</a:t>
            </a:r>
            <a:r>
              <a:rPr lang="en-US" dirty="0" smtClean="0"/>
              <a:t>. The event name is </a:t>
            </a:r>
            <a:r>
              <a:rPr lang="en-US" i="1" dirty="0" smtClean="0">
                <a:solidFill>
                  <a:srgbClr val="C00000"/>
                </a:solidFill>
                <a:latin typeface="Berlin Sans FB" pitchFamily="34" charset="0"/>
              </a:rPr>
              <a:t>italicized</a:t>
            </a:r>
            <a:r>
              <a:rPr lang="en-US" dirty="0" smtClean="0"/>
              <a:t> and the condition is shown in normal font.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dbl" dirty="0" smtClean="0"/>
              <a:t>State Diagrams:</a:t>
            </a:r>
            <a:r>
              <a:rPr lang="en-US" dirty="0" smtClean="0"/>
              <a:t/>
            </a:r>
            <a:br>
              <a:rPr lang="en-US" dirty="0" smtClean="0"/>
            </a:br>
            <a:endParaRPr lang="en-US" dirty="0"/>
          </a:p>
        </p:txBody>
      </p:sp>
      <p:sp>
        <p:nvSpPr>
          <p:cNvPr id="3" name="Content Placeholder 2"/>
          <p:cNvSpPr>
            <a:spLocks noGrp="1"/>
          </p:cNvSpPr>
          <p:nvPr>
            <p:ph idx="1"/>
          </p:nvPr>
        </p:nvSpPr>
        <p:spPr>
          <a:xfrm>
            <a:off x="762000" y="685800"/>
            <a:ext cx="7696200" cy="5715000"/>
          </a:xfrm>
        </p:spPr>
        <p:txBody>
          <a:bodyPr/>
          <a:lstStyle/>
          <a:p>
            <a:pPr lvl="0" algn="just"/>
            <a:r>
              <a:rPr lang="en-US" sz="2400" dirty="0" smtClean="0"/>
              <a:t>A state diagram is a </a:t>
            </a:r>
            <a:r>
              <a:rPr lang="en-US" sz="2400" i="1" u="sng" dirty="0" smtClean="0">
                <a:solidFill>
                  <a:srgbClr val="FF33CC"/>
                </a:solidFill>
              </a:rPr>
              <a:t>graph</a:t>
            </a:r>
            <a:r>
              <a:rPr lang="en-US" sz="2400" dirty="0" smtClean="0"/>
              <a:t> whose </a:t>
            </a:r>
            <a:r>
              <a:rPr lang="en-US" sz="2400" i="1" u="sng" dirty="0" smtClean="0">
                <a:solidFill>
                  <a:srgbClr val="FF33CC"/>
                </a:solidFill>
              </a:rPr>
              <a:t>nodes</a:t>
            </a:r>
            <a:r>
              <a:rPr lang="en-US" sz="2400" dirty="0" smtClean="0"/>
              <a:t> are </a:t>
            </a:r>
            <a:r>
              <a:rPr lang="en-US" sz="2400" i="1" u="sng" dirty="0" smtClean="0">
                <a:solidFill>
                  <a:srgbClr val="FF33CC"/>
                </a:solidFill>
              </a:rPr>
              <a:t>states</a:t>
            </a:r>
            <a:r>
              <a:rPr lang="en-US" sz="2400" dirty="0" smtClean="0"/>
              <a:t> and whose </a:t>
            </a:r>
            <a:r>
              <a:rPr lang="en-US" sz="2400" i="1" u="sng" dirty="0" smtClean="0">
                <a:solidFill>
                  <a:srgbClr val="0000FF"/>
                </a:solidFill>
              </a:rPr>
              <a:t>directed arcs </a:t>
            </a:r>
            <a:r>
              <a:rPr lang="en-US" sz="2400" dirty="0" smtClean="0"/>
              <a:t>are </a:t>
            </a:r>
            <a:r>
              <a:rPr lang="en-US" sz="2400" i="1" u="sng" dirty="0" smtClean="0">
                <a:solidFill>
                  <a:srgbClr val="0000FF"/>
                </a:solidFill>
              </a:rPr>
              <a:t>transitions</a:t>
            </a:r>
            <a:r>
              <a:rPr lang="en-US" sz="2400" dirty="0" smtClean="0"/>
              <a:t> between states. A state diagram specifies the </a:t>
            </a:r>
            <a:r>
              <a:rPr lang="en-US" sz="2400" dirty="0" smtClean="0">
                <a:solidFill>
                  <a:srgbClr val="C00000"/>
                </a:solidFill>
              </a:rPr>
              <a:t>state sequences </a:t>
            </a:r>
            <a:r>
              <a:rPr lang="en-US" sz="2400" dirty="0" smtClean="0"/>
              <a:t>caused by </a:t>
            </a:r>
            <a:r>
              <a:rPr lang="en-US" sz="2400" dirty="0" smtClean="0">
                <a:solidFill>
                  <a:srgbClr val="C00000"/>
                </a:solidFill>
              </a:rPr>
              <a:t>event sequences</a:t>
            </a:r>
            <a:r>
              <a:rPr lang="en-US" sz="2400" dirty="0" smtClean="0"/>
              <a:t>.</a:t>
            </a:r>
          </a:p>
          <a:p>
            <a:pPr lvl="0" algn="just"/>
            <a:r>
              <a:rPr lang="en-US" sz="2400" i="1" u="sng" dirty="0" smtClean="0">
                <a:solidFill>
                  <a:srgbClr val="FF33CC"/>
                </a:solidFill>
              </a:rPr>
              <a:t>State names must be unique </a:t>
            </a:r>
            <a:r>
              <a:rPr lang="en-US" sz="2400" dirty="0" smtClean="0"/>
              <a:t>within the scope of a state diagram. All objects in a class execute the state diagram for that class, which models their common behavior. </a:t>
            </a:r>
          </a:p>
          <a:p>
            <a:pPr lvl="0" algn="just"/>
            <a:r>
              <a:rPr lang="en-US" sz="2400" dirty="0" smtClean="0"/>
              <a:t>State diagrams can be </a:t>
            </a:r>
            <a:r>
              <a:rPr lang="en-US" sz="2400" i="1" u="sng" dirty="0" smtClean="0">
                <a:solidFill>
                  <a:srgbClr val="00B050"/>
                </a:solidFill>
                <a:latin typeface="Algerian" pitchFamily="82" charset="0"/>
              </a:rPr>
              <a:t>implemented</a:t>
            </a:r>
            <a:r>
              <a:rPr lang="en-US" sz="2400" i="1" u="sng" dirty="0" smtClean="0"/>
              <a:t> </a:t>
            </a:r>
            <a:r>
              <a:rPr lang="en-US" sz="2400" dirty="0" smtClean="0"/>
              <a:t>by </a:t>
            </a:r>
            <a:r>
              <a:rPr lang="en-US" sz="2400" i="1" u="sng" dirty="0" smtClean="0">
                <a:solidFill>
                  <a:srgbClr val="0000FF"/>
                </a:solidFill>
              </a:rPr>
              <a:t>direct interpretation</a:t>
            </a:r>
            <a:r>
              <a:rPr lang="en-US" sz="2400" dirty="0" smtClean="0">
                <a:solidFill>
                  <a:srgbClr val="0000FF"/>
                </a:solidFill>
              </a:rPr>
              <a:t> </a:t>
            </a:r>
            <a:r>
              <a:rPr lang="en-US" sz="2400" dirty="0" smtClean="0"/>
              <a:t>or by </a:t>
            </a:r>
            <a:r>
              <a:rPr lang="en-US" sz="2400" i="1" u="sng" dirty="0" smtClean="0">
                <a:solidFill>
                  <a:srgbClr val="0000FF"/>
                </a:solidFill>
              </a:rPr>
              <a:t>converting the semantics into equivalent programming code</a:t>
            </a:r>
            <a:r>
              <a:rPr lang="en-US" sz="2400" dirty="0" smtClean="0">
                <a:solidFill>
                  <a:srgbClr val="0000FF"/>
                </a:solidFill>
              </a:rPr>
              <a:t>.</a:t>
            </a:r>
          </a:p>
          <a:p>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304800"/>
            <a:ext cx="7696200" cy="5562600"/>
          </a:xfrm>
        </p:spPr>
        <p:txBody>
          <a:bodyPr/>
          <a:lstStyle/>
          <a:p>
            <a:pPr lvl="0" algn="just"/>
            <a:r>
              <a:rPr lang="en-US" sz="2400" dirty="0" smtClean="0"/>
              <a:t>The </a:t>
            </a:r>
            <a:r>
              <a:rPr lang="en-US" sz="2400" i="1" u="sng" dirty="0" smtClean="0">
                <a:solidFill>
                  <a:srgbClr val="FF33CC"/>
                </a:solidFill>
                <a:latin typeface="Algerian" pitchFamily="82" charset="0"/>
              </a:rPr>
              <a:t>state model</a:t>
            </a:r>
            <a:r>
              <a:rPr lang="en-US" sz="2400" dirty="0" smtClean="0">
                <a:solidFill>
                  <a:srgbClr val="FF33CC"/>
                </a:solidFill>
                <a:latin typeface="Algerian" pitchFamily="82" charset="0"/>
              </a:rPr>
              <a:t> </a:t>
            </a:r>
            <a:r>
              <a:rPr lang="en-US" sz="2400" dirty="0" smtClean="0"/>
              <a:t>consists of </a:t>
            </a:r>
            <a:r>
              <a:rPr lang="en-US" sz="2400" i="1" u="sng" dirty="0" smtClean="0">
                <a:solidFill>
                  <a:srgbClr val="FF33CC"/>
                </a:solidFill>
              </a:rPr>
              <a:t>multiple state diagrams</a:t>
            </a:r>
            <a:r>
              <a:rPr lang="en-US" sz="2400" dirty="0" smtClean="0"/>
              <a:t>, one state diagram for </a:t>
            </a:r>
            <a:r>
              <a:rPr lang="en-US" sz="2400" dirty="0" smtClean="0">
                <a:solidFill>
                  <a:srgbClr val="FF33CC"/>
                </a:solidFill>
              </a:rPr>
              <a:t>each class </a:t>
            </a:r>
            <a:r>
              <a:rPr lang="en-US" sz="2400" dirty="0" smtClean="0"/>
              <a:t>with </a:t>
            </a:r>
            <a:r>
              <a:rPr lang="en-US" sz="2400" i="1" dirty="0" smtClean="0">
                <a:solidFill>
                  <a:srgbClr val="C00000"/>
                </a:solidFill>
                <a:latin typeface="Arial Unicode MS" pitchFamily="34" charset="-128"/>
                <a:ea typeface="Arial Unicode MS" pitchFamily="34" charset="-128"/>
                <a:cs typeface="Arial Unicode MS" pitchFamily="34" charset="-128"/>
              </a:rPr>
              <a:t>important</a:t>
            </a:r>
            <a:r>
              <a:rPr lang="en-US" sz="2400" dirty="0" smtClean="0"/>
              <a:t> temporal behavior. The state diagrams must </a:t>
            </a:r>
            <a:r>
              <a:rPr lang="en-US" sz="2400" i="1" u="sng" dirty="0" smtClean="0">
                <a:solidFill>
                  <a:srgbClr val="0000FF"/>
                </a:solidFill>
              </a:rPr>
              <a:t>match</a:t>
            </a:r>
            <a:r>
              <a:rPr lang="en-US" sz="2400" dirty="0" smtClean="0"/>
              <a:t> on their </a:t>
            </a:r>
            <a:r>
              <a:rPr lang="en-US" sz="2400" i="1" u="sng" dirty="0" smtClean="0">
                <a:solidFill>
                  <a:srgbClr val="0000FF"/>
                </a:solidFill>
              </a:rPr>
              <a:t>interfaces</a:t>
            </a:r>
            <a:r>
              <a:rPr lang="en-US" sz="2400" dirty="0" smtClean="0"/>
              <a:t> - </a:t>
            </a:r>
            <a:r>
              <a:rPr lang="en-US" sz="2400" i="1" u="sng" dirty="0" smtClean="0">
                <a:solidFill>
                  <a:srgbClr val="7030A0"/>
                </a:solidFill>
              </a:rPr>
              <a:t>events and guard conditions</a:t>
            </a:r>
            <a:r>
              <a:rPr lang="en-US" sz="2400" dirty="0" smtClean="0"/>
              <a:t>. </a:t>
            </a:r>
          </a:p>
          <a:p>
            <a:pPr lvl="0" algn="just"/>
            <a:r>
              <a:rPr lang="en-US" sz="2400" dirty="0" smtClean="0"/>
              <a:t>The </a:t>
            </a:r>
            <a:r>
              <a:rPr lang="en-US" sz="2400" u="sng" dirty="0" smtClean="0">
                <a:solidFill>
                  <a:srgbClr val="C00000"/>
                </a:solidFill>
                <a:latin typeface="Arial" pitchFamily="34" charset="0"/>
                <a:cs typeface="Arial" pitchFamily="34" charset="0"/>
              </a:rPr>
              <a:t>individual state diagrams </a:t>
            </a:r>
            <a:r>
              <a:rPr lang="en-US" sz="2400" dirty="0" smtClean="0"/>
              <a:t>interact by passing events and through the side effects of guard conditions. Some </a:t>
            </a:r>
            <a:r>
              <a:rPr lang="en-US" sz="2400" i="1" dirty="0" smtClean="0">
                <a:solidFill>
                  <a:srgbClr val="7030A0"/>
                </a:solidFill>
              </a:rPr>
              <a:t>events and guard conditions </a:t>
            </a:r>
            <a:r>
              <a:rPr lang="en-US" sz="2400" dirty="0" smtClean="0">
                <a:solidFill>
                  <a:srgbClr val="0000FF"/>
                </a:solidFill>
              </a:rPr>
              <a:t>appear in a single state diagram</a:t>
            </a:r>
            <a:r>
              <a:rPr lang="en-US" sz="2400" dirty="0" smtClean="0"/>
              <a:t>; others appear in </a:t>
            </a:r>
            <a:r>
              <a:rPr lang="en-US" sz="2400" dirty="0" smtClean="0">
                <a:solidFill>
                  <a:srgbClr val="FF0000"/>
                </a:solidFill>
              </a:rPr>
              <a:t>multiple state diagrams </a:t>
            </a:r>
            <a:r>
              <a:rPr lang="en-US" sz="2400" dirty="0" smtClean="0"/>
              <a:t>for the purpose of </a:t>
            </a:r>
            <a:r>
              <a:rPr lang="en-US" sz="2400" u="sng" dirty="0" smtClean="0">
                <a:solidFill>
                  <a:srgbClr val="FF0000"/>
                </a:solidFill>
                <a:latin typeface="Berlin Sans FB" pitchFamily="34" charset="0"/>
              </a:rPr>
              <a:t>coordination.</a:t>
            </a:r>
            <a:r>
              <a:rPr lang="en-US" sz="2400" dirty="0" smtClean="0"/>
              <a:t> </a:t>
            </a:r>
          </a:p>
          <a:p>
            <a:pPr lvl="0" algn="just"/>
            <a:r>
              <a:rPr lang="en-US" sz="2400" dirty="0" smtClean="0"/>
              <a:t>This chapter covers only individual state diagrams; Next chapter discusses state models of interacting diagrams.</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447800"/>
            <a:ext cx="7696200" cy="4953000"/>
          </a:xfrm>
        </p:spPr>
        <p:txBody>
          <a:bodyPr/>
          <a:lstStyle/>
          <a:p>
            <a:pPr lvl="0" algn="just"/>
            <a:r>
              <a:rPr lang="en-US" dirty="0" smtClean="0"/>
              <a:t>A </a:t>
            </a:r>
            <a:r>
              <a:rPr lang="en-US" i="1" u="sng" dirty="0" smtClean="0">
                <a:solidFill>
                  <a:srgbClr val="FF33CC"/>
                </a:solidFill>
              </a:rPr>
              <a:t>class with more than one state has important temporal behavior.</a:t>
            </a:r>
            <a:r>
              <a:rPr lang="en-US" dirty="0" smtClean="0">
                <a:solidFill>
                  <a:srgbClr val="FF33CC"/>
                </a:solidFill>
              </a:rPr>
              <a:t> </a:t>
            </a:r>
            <a:r>
              <a:rPr lang="en-US" dirty="0" smtClean="0"/>
              <a:t>Similarly, a </a:t>
            </a:r>
            <a:r>
              <a:rPr lang="en-US" i="1" u="sng" dirty="0" smtClean="0">
                <a:solidFill>
                  <a:srgbClr val="0000FF"/>
                </a:solidFill>
              </a:rPr>
              <a:t>class is temporally important</a:t>
            </a:r>
            <a:r>
              <a:rPr lang="en-US" dirty="0" smtClean="0">
                <a:solidFill>
                  <a:srgbClr val="0000FF"/>
                </a:solidFill>
              </a:rPr>
              <a:t> if it has a </a:t>
            </a:r>
            <a:r>
              <a:rPr lang="en-US" i="1" u="sng" dirty="0" smtClean="0">
                <a:solidFill>
                  <a:srgbClr val="0000FF"/>
                </a:solidFill>
              </a:rPr>
              <a:t>single state with multiple responses to events</a:t>
            </a:r>
            <a:r>
              <a:rPr lang="en-US" dirty="0" smtClean="0">
                <a:solidFill>
                  <a:srgbClr val="0000FF"/>
                </a:solidFill>
              </a:rPr>
              <a:t>. </a:t>
            </a:r>
          </a:p>
          <a:p>
            <a:pPr lvl="0" algn="just"/>
            <a:r>
              <a:rPr lang="en-US" dirty="0" smtClean="0"/>
              <a:t>State diagrams with a </a:t>
            </a:r>
            <a:r>
              <a:rPr lang="en-US" i="1" u="sng" dirty="0" smtClean="0">
                <a:solidFill>
                  <a:srgbClr val="0000FF"/>
                </a:solidFill>
              </a:rPr>
              <a:t>single state </a:t>
            </a:r>
            <a:r>
              <a:rPr lang="en-US" dirty="0" smtClean="0"/>
              <a:t>can be </a:t>
            </a:r>
            <a:r>
              <a:rPr lang="en-US" i="1" u="sng" dirty="0" smtClean="0">
                <a:solidFill>
                  <a:srgbClr val="FF33CC"/>
                </a:solidFill>
              </a:rPr>
              <a:t>represented</a:t>
            </a:r>
            <a:r>
              <a:rPr lang="en-US" i="1" u="sng" dirty="0" smtClean="0"/>
              <a:t> in a simple non-graphical form </a:t>
            </a:r>
            <a:r>
              <a:rPr lang="en-US" dirty="0" smtClean="0"/>
              <a:t>- a </a:t>
            </a:r>
            <a:r>
              <a:rPr lang="en-US" i="1" u="sng" dirty="0" smtClean="0">
                <a:solidFill>
                  <a:srgbClr val="0000FF"/>
                </a:solidFill>
              </a:rPr>
              <a:t>stimulus-response table</a:t>
            </a:r>
            <a:r>
              <a:rPr lang="en-US" dirty="0" smtClean="0">
                <a:solidFill>
                  <a:srgbClr val="0000FF"/>
                </a:solidFill>
              </a:rPr>
              <a:t> </a:t>
            </a:r>
            <a:r>
              <a:rPr lang="en-US" dirty="0" smtClean="0"/>
              <a:t>listing events and guard conditions and the ensuing behavior.</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1" u="sng" dirty="0" smtClean="0">
                <a:solidFill>
                  <a:srgbClr val="C00000"/>
                </a:solidFill>
              </a:rPr>
              <a:t>Sample State Diagram</a:t>
            </a:r>
            <a:r>
              <a:rPr lang="en-US" sz="2400" dirty="0" smtClean="0">
                <a:solidFill>
                  <a:srgbClr val="C00000"/>
                </a:solidFill>
              </a:rPr>
              <a:t> </a:t>
            </a:r>
            <a:r>
              <a:rPr lang="en-US" sz="2400" b="1" i="1" u="sng" dirty="0" smtClean="0">
                <a:solidFill>
                  <a:srgbClr val="C00000"/>
                </a:solidFill>
              </a:rPr>
              <a:t>for a telephone line:</a:t>
            </a:r>
            <a:r>
              <a:rPr lang="en-US" sz="2400" dirty="0" smtClean="0">
                <a:solidFill>
                  <a:srgbClr val="C00000"/>
                </a:solidFill>
              </a:rPr>
              <a:t> </a:t>
            </a:r>
            <a:br>
              <a:rPr lang="en-US" sz="2400" dirty="0" smtClean="0">
                <a:solidFill>
                  <a:srgbClr val="C00000"/>
                </a:solidFill>
              </a:rPr>
            </a:br>
            <a:endParaRPr lang="en-US" sz="2400" dirty="0">
              <a:solidFill>
                <a:srgbClr val="C00000"/>
              </a:solidFill>
            </a:endParaRPr>
          </a:p>
        </p:txBody>
      </p:sp>
      <p:pic>
        <p:nvPicPr>
          <p:cNvPr id="4" name="Content Placeholder 3"/>
          <p:cNvPicPr>
            <a:picLocks noGrp="1"/>
          </p:cNvPicPr>
          <p:nvPr>
            <p:ph idx="1"/>
          </p:nvPr>
        </p:nvPicPr>
        <p:blipFill>
          <a:blip r:embed="rId2">
            <a:lum bright="-21000" contrast="42000"/>
          </a:blip>
          <a:srcRect/>
          <a:stretch>
            <a:fillRect/>
          </a:stretch>
        </p:blipFill>
        <p:spPr bwMode="auto">
          <a:xfrm>
            <a:off x="457201" y="838200"/>
            <a:ext cx="8382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smtClean="0"/>
              <a:t>The diagram concerns a phone line and not the caller nor </a:t>
            </a:r>
            <a:r>
              <a:rPr lang="en-US" sz="2400" dirty="0" err="1" smtClean="0"/>
              <a:t>callee</a:t>
            </a:r>
            <a:r>
              <a:rPr lang="en-US" sz="2400" dirty="0" smtClean="0"/>
              <a:t>. </a:t>
            </a:r>
          </a:p>
          <a:p>
            <a:pPr algn="just"/>
            <a:r>
              <a:rPr lang="en-US" sz="2400" dirty="0" smtClean="0"/>
              <a:t>The diagram contains sequences associated with </a:t>
            </a:r>
            <a:r>
              <a:rPr lang="en-US" sz="2400" dirty="0" smtClean="0">
                <a:solidFill>
                  <a:srgbClr val="FF33CC"/>
                </a:solidFill>
              </a:rPr>
              <a:t>normal calls </a:t>
            </a:r>
            <a:r>
              <a:rPr lang="en-US" sz="2400" dirty="0" smtClean="0"/>
              <a:t>as well as some </a:t>
            </a:r>
            <a:r>
              <a:rPr lang="en-US" sz="2400" dirty="0" smtClean="0">
                <a:solidFill>
                  <a:srgbClr val="FF33CC"/>
                </a:solidFill>
              </a:rPr>
              <a:t>abnormal sequences</a:t>
            </a:r>
            <a:r>
              <a:rPr lang="en-US" sz="2400" dirty="0" smtClean="0"/>
              <a:t>, such as </a:t>
            </a:r>
            <a:r>
              <a:rPr lang="en-US" sz="2400" i="1" dirty="0" smtClean="0">
                <a:solidFill>
                  <a:srgbClr val="FF33CC"/>
                </a:solidFill>
              </a:rPr>
              <a:t>timing out </a:t>
            </a:r>
            <a:r>
              <a:rPr lang="en-US" sz="2400" dirty="0" smtClean="0"/>
              <a:t>while dialing or getting busy lines. The </a:t>
            </a:r>
            <a:r>
              <a:rPr lang="en-US" sz="2400" i="1" u="sng" dirty="0" smtClean="0">
                <a:solidFill>
                  <a:srgbClr val="C00000"/>
                </a:solidFill>
                <a:latin typeface="Bernard MT Condensed" pitchFamily="18" charset="0"/>
              </a:rPr>
              <a:t>UML notation for a state diagram</a:t>
            </a:r>
            <a:r>
              <a:rPr lang="en-US" sz="2400" u="sng" dirty="0" smtClean="0">
                <a:solidFill>
                  <a:srgbClr val="C00000"/>
                </a:solidFill>
                <a:latin typeface="Bernard MT Condensed" pitchFamily="18" charset="0"/>
              </a:rPr>
              <a:t> </a:t>
            </a:r>
            <a:r>
              <a:rPr lang="en-US" sz="2400" dirty="0" smtClean="0"/>
              <a:t>is a </a:t>
            </a:r>
            <a:r>
              <a:rPr lang="en-US" sz="2400" i="1" u="sng" dirty="0" smtClean="0">
                <a:solidFill>
                  <a:srgbClr val="FF33CC"/>
                </a:solidFill>
                <a:latin typeface="Berlin Sans FB" pitchFamily="34" charset="0"/>
              </a:rPr>
              <a:t>rectangle</a:t>
            </a:r>
            <a:r>
              <a:rPr lang="en-US" sz="2400" i="1" u="sng" dirty="0" smtClean="0"/>
              <a:t> </a:t>
            </a:r>
            <a:r>
              <a:rPr lang="en-US" sz="2400" dirty="0" smtClean="0"/>
              <a:t>with its </a:t>
            </a:r>
            <a:r>
              <a:rPr lang="en-US" sz="2400" i="1" u="sng" dirty="0" smtClean="0"/>
              <a:t>name</a:t>
            </a:r>
            <a:r>
              <a:rPr lang="en-US" sz="2400" dirty="0" smtClean="0"/>
              <a:t> in a </a:t>
            </a:r>
            <a:r>
              <a:rPr lang="en-US" sz="2400" i="1" u="sng" dirty="0" smtClean="0">
                <a:solidFill>
                  <a:srgbClr val="FF33CC"/>
                </a:solidFill>
                <a:latin typeface="Berlin Sans FB" pitchFamily="34" charset="0"/>
              </a:rPr>
              <a:t>small pentagonal tag </a:t>
            </a:r>
            <a:r>
              <a:rPr lang="en-US" sz="2400" dirty="0" smtClean="0"/>
              <a:t>in the </a:t>
            </a:r>
            <a:r>
              <a:rPr lang="en-US" sz="2400" i="1" u="sng" dirty="0" smtClean="0">
                <a:solidFill>
                  <a:srgbClr val="FF33CC"/>
                </a:solidFill>
                <a:latin typeface="Berlin Sans FB" pitchFamily="34" charset="0"/>
              </a:rPr>
              <a:t>upper left corner</a:t>
            </a:r>
            <a:r>
              <a:rPr lang="en-US" sz="2400" dirty="0" smtClean="0"/>
              <a:t>. </a:t>
            </a:r>
            <a:r>
              <a:rPr lang="en-US" sz="2400" dirty="0" smtClean="0">
                <a:solidFill>
                  <a:srgbClr val="00B050"/>
                </a:solidFill>
              </a:rPr>
              <a:t>The constituent </a:t>
            </a:r>
            <a:r>
              <a:rPr lang="en-US" sz="2400" dirty="0" smtClean="0">
                <a:solidFill>
                  <a:srgbClr val="FF0000"/>
                </a:solidFill>
                <a:latin typeface="Arial Unicode MS" pitchFamily="34" charset="-128"/>
                <a:ea typeface="Arial Unicode MS" pitchFamily="34" charset="-128"/>
                <a:cs typeface="Arial Unicode MS" pitchFamily="34" charset="-128"/>
              </a:rPr>
              <a:t>states and transitions </a:t>
            </a:r>
            <a:r>
              <a:rPr lang="en-US" sz="2400" dirty="0" smtClean="0">
                <a:solidFill>
                  <a:srgbClr val="00B050"/>
                </a:solidFill>
              </a:rPr>
              <a:t>lie </a:t>
            </a:r>
            <a:r>
              <a:rPr lang="en-US" sz="2400" i="1" u="sng" dirty="0" smtClean="0">
                <a:solidFill>
                  <a:srgbClr val="00B050"/>
                </a:solidFill>
              </a:rPr>
              <a:t>within</a:t>
            </a:r>
            <a:r>
              <a:rPr lang="en-US" sz="2400" dirty="0" smtClean="0">
                <a:solidFill>
                  <a:srgbClr val="00B050"/>
                </a:solidFill>
              </a:rPr>
              <a:t> the rectangle.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143000"/>
            <a:ext cx="7696200" cy="4038600"/>
          </a:xfrm>
        </p:spPr>
        <p:txBody>
          <a:bodyPr/>
          <a:lstStyle/>
          <a:p>
            <a:pPr algn="just"/>
            <a:r>
              <a:rPr lang="en-US" sz="2000" dirty="0" smtClean="0"/>
              <a:t>At the start of a call, the telephone line is idle. When the phone is removed from the hook, it emits a dial tone and can accept the dialing of digits. Upon entry of a valid number, the phone system tries to connect the call and route it to the proper destination. The connection can fail if the number or trunk is busy. If the connection is successful, the called phone begins ringing. If the called party answers the phone, a conversation can occur. When the called party hangs up, the phone disconnects and reverts to idle when put on hook again.</a:t>
            </a:r>
          </a:p>
          <a:p>
            <a:pPr algn="just"/>
            <a:r>
              <a:rPr lang="en-US" sz="2000" dirty="0" smtClean="0"/>
              <a:t>Note that the receipt of the signal </a:t>
            </a:r>
            <a:r>
              <a:rPr lang="en-US" sz="2000" b="1" i="1" dirty="0" err="1" smtClean="0"/>
              <a:t>onHook</a:t>
            </a:r>
            <a:r>
              <a:rPr lang="en-US" sz="2000" dirty="0" smtClean="0"/>
              <a:t> causes a transition from any state to </a:t>
            </a:r>
            <a:r>
              <a:rPr lang="en-US" sz="2000" b="1" i="1" dirty="0" smtClean="0"/>
              <a:t>Idle </a:t>
            </a:r>
            <a:r>
              <a:rPr lang="en-US" sz="2000" dirty="0" smtClean="0"/>
              <a:t>(the bundle of transitions leading to Idle). </a:t>
            </a:r>
          </a:p>
          <a:p>
            <a:pPr algn="just"/>
            <a:endParaRPr 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One-shot State Diagrams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State diagrams can represent </a:t>
            </a:r>
            <a:r>
              <a:rPr lang="en-US" i="1" u="sng" dirty="0" smtClean="0">
                <a:solidFill>
                  <a:srgbClr val="0000FF"/>
                </a:solidFill>
              </a:rPr>
              <a:t>continuous loops or one-shot life cycles</a:t>
            </a:r>
            <a:r>
              <a:rPr lang="en-US" dirty="0" smtClean="0">
                <a:solidFill>
                  <a:srgbClr val="0000FF"/>
                </a:solidFill>
              </a:rPr>
              <a:t>. </a:t>
            </a:r>
            <a:r>
              <a:rPr lang="en-US" dirty="0" smtClean="0"/>
              <a:t>The diagram for the phone line is a continuous loop. In describing ordinary usage of the phone, one does not know or care how the loop is started. (While describing installation of new lines, the initial state would be important.)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381000"/>
            <a:ext cx="7696200" cy="5410200"/>
          </a:xfrm>
        </p:spPr>
        <p:txBody>
          <a:bodyPr/>
          <a:lstStyle/>
          <a:p>
            <a:pPr lvl="0" algn="just"/>
            <a:r>
              <a:rPr lang="en-US" sz="2000" dirty="0" smtClean="0"/>
              <a:t>One-shot state diagrams represent </a:t>
            </a:r>
            <a:r>
              <a:rPr lang="en-US" sz="2000" i="1" u="sng" dirty="0" smtClean="0">
                <a:solidFill>
                  <a:srgbClr val="0000FF"/>
                </a:solidFill>
              </a:rPr>
              <a:t>objects with finite lives and have </a:t>
            </a:r>
            <a:r>
              <a:rPr lang="en-US" sz="2000" i="1" u="sng" dirty="0" smtClean="0">
                <a:solidFill>
                  <a:srgbClr val="FF33CC"/>
                </a:solidFill>
              </a:rPr>
              <a:t>initial </a:t>
            </a:r>
            <a:r>
              <a:rPr lang="en-US" sz="2000" i="1" u="sng" dirty="0" smtClean="0">
                <a:solidFill>
                  <a:srgbClr val="0000FF"/>
                </a:solidFill>
              </a:rPr>
              <a:t>and final states</a:t>
            </a:r>
            <a:r>
              <a:rPr lang="en-US" sz="2000" dirty="0" smtClean="0">
                <a:solidFill>
                  <a:srgbClr val="0000FF"/>
                </a:solidFill>
              </a:rPr>
              <a:t>.</a:t>
            </a:r>
            <a:r>
              <a:rPr lang="en-US" sz="2000" dirty="0" smtClean="0"/>
              <a:t> The initial state is entered on </a:t>
            </a:r>
            <a:r>
              <a:rPr lang="en-US" sz="2000" i="1" dirty="0" smtClean="0">
                <a:solidFill>
                  <a:srgbClr val="FF33CC"/>
                </a:solidFill>
              </a:rPr>
              <a:t>creation</a:t>
            </a:r>
            <a:r>
              <a:rPr lang="en-US" sz="2000" dirty="0" smtClean="0"/>
              <a:t> of an object; entry of the final state implies </a:t>
            </a:r>
            <a:r>
              <a:rPr lang="en-US" sz="2000" i="1" dirty="0" smtClean="0">
                <a:solidFill>
                  <a:srgbClr val="0000FF"/>
                </a:solidFill>
              </a:rPr>
              <a:t>destruction </a:t>
            </a:r>
            <a:r>
              <a:rPr lang="en-US" sz="2000" dirty="0" smtClean="0"/>
              <a:t>of the object. </a:t>
            </a:r>
          </a:p>
          <a:p>
            <a:pPr algn="just"/>
            <a:r>
              <a:rPr lang="en-US" sz="2000" dirty="0" smtClean="0"/>
              <a:t>Figure shows a simplified life cycle of a chess game with a default initial state (</a:t>
            </a:r>
            <a:r>
              <a:rPr lang="en-US" sz="2000" b="1" i="1" dirty="0" smtClean="0">
                <a:solidFill>
                  <a:srgbClr val="FF33CC"/>
                </a:solidFill>
              </a:rPr>
              <a:t>solid circle</a:t>
            </a:r>
            <a:r>
              <a:rPr lang="en-US" sz="2000" dirty="0" smtClean="0"/>
              <a:t>) and a default final state (</a:t>
            </a:r>
            <a:r>
              <a:rPr lang="en-US" sz="2000" b="1" i="1" dirty="0" smtClean="0">
                <a:solidFill>
                  <a:srgbClr val="0000FF"/>
                </a:solidFill>
              </a:rPr>
              <a:t>bull's eye</a:t>
            </a:r>
            <a:r>
              <a:rPr lang="en-US" sz="2000" dirty="0" smtClean="0"/>
              <a:t>). </a:t>
            </a:r>
          </a:p>
          <a:p>
            <a:pPr algn="just"/>
            <a:endParaRPr lang="en-US" dirty="0"/>
          </a:p>
        </p:txBody>
      </p:sp>
      <p:pic>
        <p:nvPicPr>
          <p:cNvPr id="4" name="Picture 3"/>
          <p:cNvPicPr/>
          <p:nvPr/>
        </p:nvPicPr>
        <p:blipFill>
          <a:blip r:embed="rId2">
            <a:lum bright="-24000" contrast="42000"/>
          </a:blip>
          <a:srcRect/>
          <a:stretch>
            <a:fillRect/>
          </a:stretch>
        </p:blipFill>
        <p:spPr bwMode="auto">
          <a:xfrm>
            <a:off x="1143000" y="2667000"/>
            <a:ext cx="72390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228600"/>
            <a:ext cx="7696200" cy="5257800"/>
          </a:xfrm>
        </p:spPr>
        <p:txBody>
          <a:bodyPr/>
          <a:lstStyle/>
          <a:p>
            <a:pPr algn="just"/>
            <a:r>
              <a:rPr lang="en-US" dirty="0" smtClean="0"/>
              <a:t>The state model consists of multiple state diagrams, one for each class with </a:t>
            </a:r>
            <a:r>
              <a:rPr lang="en-US" i="1" u="sng" dirty="0" smtClean="0">
                <a:solidFill>
                  <a:srgbClr val="FF33CC"/>
                </a:solidFill>
              </a:rPr>
              <a:t>temporal behavior</a:t>
            </a:r>
            <a:r>
              <a:rPr lang="en-US" dirty="0" smtClean="0">
                <a:solidFill>
                  <a:srgbClr val="FF33CC"/>
                </a:solidFill>
              </a:rPr>
              <a:t> </a:t>
            </a:r>
            <a:r>
              <a:rPr lang="en-US" dirty="0" smtClean="0"/>
              <a:t>that is important to an application. The state diagram is a standard computer science concept (a graphical representation of finite state machines) that relates </a:t>
            </a:r>
            <a:r>
              <a:rPr lang="en-US" i="1" u="sng" dirty="0" smtClean="0"/>
              <a:t>events</a:t>
            </a:r>
            <a:r>
              <a:rPr lang="en-US" dirty="0" smtClean="0"/>
              <a:t> and </a:t>
            </a:r>
            <a:r>
              <a:rPr lang="en-US" i="1" u="sng" dirty="0" smtClean="0"/>
              <a:t>states</a:t>
            </a:r>
            <a:r>
              <a:rPr lang="en-US" dirty="0" smtClean="0"/>
              <a:t>.</a:t>
            </a:r>
          </a:p>
          <a:p>
            <a:pPr algn="just"/>
            <a:r>
              <a:rPr lang="en-US" i="1" u="sng" dirty="0" smtClean="0">
                <a:solidFill>
                  <a:srgbClr val="FF33CC"/>
                </a:solidFill>
              </a:rPr>
              <a:t>Events</a:t>
            </a:r>
            <a:r>
              <a:rPr lang="en-US" dirty="0" smtClean="0"/>
              <a:t> represent </a:t>
            </a:r>
            <a:r>
              <a:rPr lang="en-US" i="1" u="sng" dirty="0" smtClean="0">
                <a:solidFill>
                  <a:srgbClr val="FF33CC"/>
                </a:solidFill>
              </a:rPr>
              <a:t>external stimuli </a:t>
            </a:r>
            <a:r>
              <a:rPr lang="en-US" dirty="0" smtClean="0"/>
              <a:t>and </a:t>
            </a:r>
            <a:r>
              <a:rPr lang="en-US" i="1" u="sng" dirty="0" smtClean="0">
                <a:solidFill>
                  <a:srgbClr val="0000FF"/>
                </a:solidFill>
              </a:rPr>
              <a:t>states</a:t>
            </a:r>
            <a:r>
              <a:rPr lang="en-US" i="1" u="sng" dirty="0" smtClean="0"/>
              <a:t> </a:t>
            </a:r>
            <a:r>
              <a:rPr lang="en-US" dirty="0" smtClean="0"/>
              <a:t>represent </a:t>
            </a:r>
            <a:r>
              <a:rPr lang="en-US" i="1" u="sng" dirty="0" smtClean="0">
                <a:solidFill>
                  <a:srgbClr val="0000FF"/>
                </a:solidFill>
              </a:rPr>
              <a:t>values of objects</a:t>
            </a:r>
            <a:r>
              <a:rPr lang="en-US" dirty="0" smtClean="0"/>
              <a:t>.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696200" cy="1143000"/>
          </a:xfrm>
        </p:spPr>
        <p:txBody>
          <a:bodyPr/>
          <a:lstStyle/>
          <a:p>
            <a:r>
              <a:rPr lang="en-US" sz="2800" dirty="0" smtClean="0"/>
              <a:t>As </a:t>
            </a:r>
            <a:r>
              <a:rPr lang="en-US" sz="2800" u="sng" dirty="0" smtClean="0">
                <a:solidFill>
                  <a:srgbClr val="C00000"/>
                </a:solidFill>
              </a:rPr>
              <a:t>an alternate notation</a:t>
            </a:r>
            <a:r>
              <a:rPr lang="en-US" sz="2800" dirty="0" smtClean="0"/>
              <a:t>, initial and final states can be indicated via </a:t>
            </a:r>
            <a:r>
              <a:rPr lang="en-US" sz="2800" b="1" i="1" dirty="0" smtClean="0">
                <a:solidFill>
                  <a:srgbClr val="FF33CC"/>
                </a:solidFill>
              </a:rPr>
              <a:t>entry</a:t>
            </a:r>
            <a:r>
              <a:rPr lang="en-US" sz="2800" b="1" i="1" dirty="0" smtClean="0"/>
              <a:t> and </a:t>
            </a:r>
            <a:r>
              <a:rPr lang="en-US" sz="2800" b="1" i="1" dirty="0" smtClean="0">
                <a:solidFill>
                  <a:srgbClr val="0000FF"/>
                </a:solidFill>
              </a:rPr>
              <a:t>exit</a:t>
            </a:r>
            <a:r>
              <a:rPr lang="en-US" sz="2800" b="1" i="1" dirty="0" smtClean="0"/>
              <a:t> points.</a:t>
            </a:r>
            <a:r>
              <a:rPr lang="en-US" dirty="0" smtClean="0"/>
              <a:t/>
            </a:r>
            <a:br>
              <a:rPr lang="en-US" dirty="0" smtClean="0"/>
            </a:br>
            <a:endParaRPr lang="en-US" dirty="0"/>
          </a:p>
        </p:txBody>
      </p:sp>
      <p:sp>
        <p:nvSpPr>
          <p:cNvPr id="3" name="Content Placeholder 2"/>
          <p:cNvSpPr>
            <a:spLocks noGrp="1"/>
          </p:cNvSpPr>
          <p:nvPr>
            <p:ph idx="1"/>
          </p:nvPr>
        </p:nvSpPr>
        <p:spPr>
          <a:xfrm>
            <a:off x="762000" y="990600"/>
            <a:ext cx="7696200" cy="4038600"/>
          </a:xfrm>
        </p:spPr>
        <p:txBody>
          <a:bodyPr/>
          <a:lstStyle/>
          <a:p>
            <a:pPr algn="just"/>
            <a:r>
              <a:rPr lang="en-US" sz="2000" dirty="0" smtClean="0"/>
              <a:t>In figure, the start entry point leads to white's first turn, and the chess game eventually ends with one of three possible outcomes. </a:t>
            </a:r>
            <a:r>
              <a:rPr lang="en-US" sz="2000" b="1" i="1" dirty="0" smtClean="0">
                <a:solidFill>
                  <a:srgbClr val="FF33CC"/>
                </a:solidFill>
              </a:rPr>
              <a:t>Entry points </a:t>
            </a:r>
            <a:r>
              <a:rPr lang="en-US" sz="2000" b="1" i="1" dirty="0" smtClean="0"/>
              <a:t>(</a:t>
            </a:r>
            <a:r>
              <a:rPr lang="en-US" sz="2000" b="1" i="1" dirty="0" smtClean="0">
                <a:solidFill>
                  <a:srgbClr val="FF33CC"/>
                </a:solidFill>
              </a:rPr>
              <a:t>hollow circles</a:t>
            </a:r>
            <a:r>
              <a:rPr lang="en-US" sz="2000" b="1" i="1" dirty="0" smtClean="0"/>
              <a:t>) and </a:t>
            </a:r>
            <a:r>
              <a:rPr lang="en-US" sz="2000" b="1" i="1" dirty="0" smtClean="0">
                <a:solidFill>
                  <a:srgbClr val="0000FF"/>
                </a:solidFill>
              </a:rPr>
              <a:t>exit points </a:t>
            </a:r>
            <a:r>
              <a:rPr lang="en-US" sz="2000" b="1" i="1" dirty="0" smtClean="0"/>
              <a:t>(</a:t>
            </a:r>
            <a:r>
              <a:rPr lang="en-US" sz="2000" b="1" i="1" dirty="0" smtClean="0">
                <a:solidFill>
                  <a:srgbClr val="0000FF"/>
                </a:solidFill>
              </a:rPr>
              <a:t>circles enclosing an "x") </a:t>
            </a:r>
            <a:r>
              <a:rPr lang="en-US" sz="2000" dirty="0" smtClean="0"/>
              <a:t>appear on the state diagram's perimeter and may be named.</a:t>
            </a:r>
          </a:p>
          <a:p>
            <a:endParaRPr lang="en-US" dirty="0"/>
          </a:p>
        </p:txBody>
      </p:sp>
      <p:pic>
        <p:nvPicPr>
          <p:cNvPr id="4" name="Picture 3"/>
          <p:cNvPicPr/>
          <p:nvPr/>
        </p:nvPicPr>
        <p:blipFill>
          <a:blip r:embed="rId2">
            <a:lum bright="-21000" contrast="57000"/>
          </a:blip>
          <a:srcRect/>
          <a:stretch>
            <a:fillRect/>
          </a:stretch>
        </p:blipFill>
        <p:spPr bwMode="auto">
          <a:xfrm>
            <a:off x="381000" y="2667000"/>
            <a:ext cx="8077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dbl" dirty="0" smtClean="0"/>
              <a:t>State Diagram Behavior:</a:t>
            </a:r>
            <a:endParaRPr lang="en-US" dirty="0"/>
          </a:p>
        </p:txBody>
      </p:sp>
      <p:sp>
        <p:nvSpPr>
          <p:cNvPr id="3" name="Content Placeholder 2"/>
          <p:cNvSpPr>
            <a:spLocks noGrp="1"/>
          </p:cNvSpPr>
          <p:nvPr>
            <p:ph idx="1"/>
          </p:nvPr>
        </p:nvSpPr>
        <p:spPr/>
        <p:txBody>
          <a:bodyPr/>
          <a:lstStyle/>
          <a:p>
            <a:pPr algn="just"/>
            <a:r>
              <a:rPr lang="en-US" dirty="0" smtClean="0"/>
              <a:t>State diagrams would be of little use if they just described events. A full description of an object must specify </a:t>
            </a:r>
            <a:r>
              <a:rPr lang="en-US" i="1" dirty="0" smtClean="0">
                <a:solidFill>
                  <a:srgbClr val="C00000"/>
                </a:solidFill>
              </a:rPr>
              <a:t>what the object does in response to events.</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Activity Effects: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An </a:t>
            </a:r>
            <a:r>
              <a:rPr lang="en-US" i="1" u="sng" dirty="0" smtClean="0">
                <a:solidFill>
                  <a:srgbClr val="FF33CC"/>
                </a:solidFill>
              </a:rPr>
              <a:t>effect</a:t>
            </a:r>
            <a:r>
              <a:rPr lang="en-US" dirty="0" smtClean="0"/>
              <a:t> is a </a:t>
            </a:r>
            <a:r>
              <a:rPr lang="en-US" i="1" u="sng" dirty="0" smtClean="0">
                <a:solidFill>
                  <a:srgbClr val="FF33CC"/>
                </a:solidFill>
              </a:rPr>
              <a:t>reference to a behavior that is executed in response to an event</a:t>
            </a:r>
            <a:r>
              <a:rPr lang="en-US" dirty="0" smtClean="0"/>
              <a:t>. An </a:t>
            </a:r>
            <a:r>
              <a:rPr lang="en-US" i="1" u="sng" dirty="0" smtClean="0">
                <a:solidFill>
                  <a:srgbClr val="0000FF"/>
                </a:solidFill>
              </a:rPr>
              <a:t>activity</a:t>
            </a:r>
            <a:r>
              <a:rPr lang="en-US" i="1" dirty="0" smtClean="0">
                <a:solidFill>
                  <a:srgbClr val="0000FF"/>
                </a:solidFill>
              </a:rPr>
              <a:t> </a:t>
            </a:r>
            <a:r>
              <a:rPr lang="en-US" dirty="0" smtClean="0"/>
              <a:t>is the </a:t>
            </a:r>
            <a:r>
              <a:rPr lang="en-US" dirty="0" smtClean="0">
                <a:solidFill>
                  <a:srgbClr val="0000FF"/>
                </a:solidFill>
              </a:rPr>
              <a:t>actual behavior that can be invoked by any number of effects</a:t>
            </a:r>
            <a:r>
              <a:rPr lang="en-US" dirty="0" smtClean="0"/>
              <a:t>. E.g. </a:t>
            </a:r>
            <a:r>
              <a:rPr lang="en-US" i="1" dirty="0" err="1" smtClean="0"/>
              <a:t>disconnectPhoneLine</a:t>
            </a:r>
            <a:r>
              <a:rPr lang="en-US" dirty="0" smtClean="0"/>
              <a:t> might be an activity that is executed in response to an </a:t>
            </a:r>
            <a:r>
              <a:rPr lang="en-US" i="1" dirty="0" err="1" smtClean="0"/>
              <a:t>onHook</a:t>
            </a:r>
            <a:r>
              <a:rPr lang="en-US" dirty="0" smtClean="0"/>
              <a:t> event.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447800"/>
            <a:ext cx="7696200" cy="5181600"/>
          </a:xfrm>
        </p:spPr>
        <p:txBody>
          <a:bodyPr/>
          <a:lstStyle/>
          <a:p>
            <a:pPr lvl="0" algn="just"/>
            <a:r>
              <a:rPr lang="en-US" sz="2800" dirty="0" smtClean="0"/>
              <a:t>An </a:t>
            </a:r>
            <a:r>
              <a:rPr lang="en-US" sz="2800" i="1" u="sng" dirty="0" smtClean="0"/>
              <a:t>activity</a:t>
            </a:r>
            <a:r>
              <a:rPr lang="en-US" sz="2800" dirty="0" smtClean="0"/>
              <a:t> may be performed upon a </a:t>
            </a:r>
            <a:r>
              <a:rPr lang="en-US" sz="2800" i="1" u="sng" dirty="0" smtClean="0">
                <a:solidFill>
                  <a:srgbClr val="0000FF"/>
                </a:solidFill>
              </a:rPr>
              <a:t>transition</a:t>
            </a:r>
            <a:r>
              <a:rPr lang="en-US" sz="2800" dirty="0" smtClean="0"/>
              <a:t>, upon </a:t>
            </a:r>
            <a:r>
              <a:rPr lang="en-US" sz="2800" i="1" u="sng" dirty="0" smtClean="0">
                <a:solidFill>
                  <a:srgbClr val="0000FF"/>
                </a:solidFill>
              </a:rPr>
              <a:t>the entry to or exit</a:t>
            </a:r>
            <a:r>
              <a:rPr lang="en-US" sz="2800" dirty="0" smtClean="0">
                <a:solidFill>
                  <a:srgbClr val="0000FF"/>
                </a:solidFill>
              </a:rPr>
              <a:t> </a:t>
            </a:r>
            <a:r>
              <a:rPr lang="en-US" sz="2800" dirty="0" smtClean="0"/>
              <a:t>from a state, or upon </a:t>
            </a:r>
            <a:r>
              <a:rPr lang="en-US" sz="2800" i="1" u="sng" dirty="0" smtClean="0">
                <a:solidFill>
                  <a:srgbClr val="0000FF"/>
                </a:solidFill>
              </a:rPr>
              <a:t>some other event within a state</a:t>
            </a:r>
            <a:r>
              <a:rPr lang="en-US" sz="2800" dirty="0" smtClean="0"/>
              <a:t>. Activities can also represent </a:t>
            </a:r>
            <a:r>
              <a:rPr lang="en-US" sz="2800" i="1" u="sng" dirty="0" smtClean="0">
                <a:solidFill>
                  <a:srgbClr val="FF33CC"/>
                </a:solidFill>
              </a:rPr>
              <a:t>internal control operations</a:t>
            </a:r>
            <a:r>
              <a:rPr lang="en-US" sz="2800" dirty="0" smtClean="0"/>
              <a:t>, such as setting attributes or generating other events. </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lgn="just"/>
            <a:r>
              <a:rPr lang="en-US" dirty="0" smtClean="0"/>
              <a:t>The </a:t>
            </a:r>
            <a:r>
              <a:rPr lang="en-US" i="1" u="sng" dirty="0" smtClean="0">
                <a:solidFill>
                  <a:srgbClr val="FF33CC"/>
                </a:solidFill>
              </a:rPr>
              <a:t>notation for an activity</a:t>
            </a:r>
            <a:r>
              <a:rPr lang="en-US" dirty="0" smtClean="0">
                <a:solidFill>
                  <a:srgbClr val="FF33CC"/>
                </a:solidFill>
              </a:rPr>
              <a:t> </a:t>
            </a:r>
            <a:r>
              <a:rPr lang="en-US" dirty="0" smtClean="0"/>
              <a:t>is a slash      (“ </a:t>
            </a:r>
            <a:r>
              <a:rPr lang="en-US" dirty="0" smtClean="0">
                <a:solidFill>
                  <a:srgbClr val="FF33CC"/>
                </a:solidFill>
              </a:rPr>
              <a:t>/</a:t>
            </a:r>
            <a:r>
              <a:rPr lang="en-US" dirty="0" smtClean="0"/>
              <a:t> “)and the </a:t>
            </a:r>
            <a:r>
              <a:rPr lang="en-US" i="1" dirty="0" smtClean="0">
                <a:solidFill>
                  <a:srgbClr val="FF33CC"/>
                </a:solidFill>
              </a:rPr>
              <a:t>name</a:t>
            </a:r>
            <a:r>
              <a:rPr lang="en-US" dirty="0" smtClean="0">
                <a:solidFill>
                  <a:srgbClr val="FF33CC"/>
                </a:solidFill>
              </a:rPr>
              <a:t> (or description) </a:t>
            </a:r>
            <a:r>
              <a:rPr lang="en-US" dirty="0" smtClean="0"/>
              <a:t>of the activity, following the </a:t>
            </a:r>
            <a:r>
              <a:rPr lang="en-US" i="1" dirty="0" smtClean="0"/>
              <a:t>event</a:t>
            </a:r>
            <a:r>
              <a:rPr lang="en-US" dirty="0" smtClean="0"/>
              <a:t> that causes it. The keyword </a:t>
            </a:r>
            <a:r>
              <a:rPr lang="en-US" b="1" i="1" dirty="0" smtClean="0">
                <a:solidFill>
                  <a:srgbClr val="FF33CC"/>
                </a:solidFill>
              </a:rPr>
              <a:t>do</a:t>
            </a:r>
            <a:r>
              <a:rPr lang="en-US" dirty="0" smtClean="0"/>
              <a:t> is reserved for indicating an </a:t>
            </a:r>
            <a:r>
              <a:rPr lang="en-US" dirty="0" smtClean="0">
                <a:solidFill>
                  <a:srgbClr val="FF33CC"/>
                </a:solidFill>
              </a:rPr>
              <a:t>ongoing activity </a:t>
            </a:r>
            <a:r>
              <a:rPr lang="en-US" dirty="0" smtClean="0"/>
              <a:t>(to be explained) and </a:t>
            </a:r>
            <a:r>
              <a:rPr lang="en-US" dirty="0" smtClean="0">
                <a:solidFill>
                  <a:srgbClr val="FF0000"/>
                </a:solidFill>
              </a:rPr>
              <a:t>may not be used as an event name.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457200"/>
            <a:ext cx="7696200" cy="4038600"/>
          </a:xfrm>
        </p:spPr>
        <p:txBody>
          <a:bodyPr/>
          <a:lstStyle/>
          <a:p>
            <a:pPr algn="just"/>
            <a:r>
              <a:rPr lang="en-US" sz="2000" dirty="0" smtClean="0"/>
              <a:t>Figure shows the state diagram for a pop-up menu on a workstation. When the right button is depressed, the menu is displayed; when the right button is released, the menu is erased. While the menu is visible, the highlighted menu item is updated whenever the cursor moves.</a:t>
            </a:r>
          </a:p>
          <a:p>
            <a:endParaRPr lang="en-US" dirty="0"/>
          </a:p>
        </p:txBody>
      </p:sp>
      <p:pic>
        <p:nvPicPr>
          <p:cNvPr id="4" name="Picture 3"/>
          <p:cNvPicPr/>
          <p:nvPr/>
        </p:nvPicPr>
        <p:blipFill>
          <a:blip r:embed="rId2">
            <a:lum bright="-22000" contrast="44000"/>
          </a:blip>
          <a:srcRect/>
          <a:stretch>
            <a:fillRect/>
          </a:stretch>
        </p:blipFill>
        <p:spPr bwMode="auto">
          <a:xfrm>
            <a:off x="457200" y="2133600"/>
            <a:ext cx="80772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Do-Activities:</a:t>
            </a:r>
            <a:r>
              <a:rPr lang="en-US" dirty="0" smtClean="0"/>
              <a:t/>
            </a:r>
            <a:br>
              <a:rPr lang="en-US" dirty="0" smtClean="0"/>
            </a:br>
            <a:endParaRPr lang="en-US" dirty="0"/>
          </a:p>
        </p:txBody>
      </p:sp>
      <p:sp>
        <p:nvSpPr>
          <p:cNvPr id="3" name="Content Placeholder 2"/>
          <p:cNvSpPr>
            <a:spLocks noGrp="1"/>
          </p:cNvSpPr>
          <p:nvPr>
            <p:ph idx="1"/>
          </p:nvPr>
        </p:nvSpPr>
        <p:spPr>
          <a:xfrm>
            <a:off x="762000" y="685800"/>
            <a:ext cx="7696200" cy="5029200"/>
          </a:xfrm>
        </p:spPr>
        <p:txBody>
          <a:bodyPr/>
          <a:lstStyle/>
          <a:p>
            <a:pPr lvl="0" algn="just"/>
            <a:r>
              <a:rPr lang="en-US" sz="2800" dirty="0" smtClean="0"/>
              <a:t>A do-activity is an activity that </a:t>
            </a:r>
            <a:r>
              <a:rPr lang="en-US" sz="2800" i="1" u="sng" dirty="0" smtClean="0">
                <a:solidFill>
                  <a:srgbClr val="0000FF"/>
                </a:solidFill>
              </a:rPr>
              <a:t>continues for an extended time</a:t>
            </a:r>
            <a:r>
              <a:rPr lang="en-US" sz="2800" i="1" u="sng" dirty="0" smtClean="0"/>
              <a:t>.</a:t>
            </a:r>
            <a:r>
              <a:rPr lang="en-US" sz="2800" i="1" dirty="0" smtClean="0"/>
              <a:t> </a:t>
            </a:r>
            <a:r>
              <a:rPr lang="en-US" sz="2800" dirty="0" smtClean="0"/>
              <a:t>By definition, a do-activity can only occur </a:t>
            </a:r>
            <a:r>
              <a:rPr lang="en-US" sz="2800" i="1" u="sng" dirty="0" smtClean="0">
                <a:solidFill>
                  <a:srgbClr val="FF33CC"/>
                </a:solidFill>
              </a:rPr>
              <a:t>within a state</a:t>
            </a:r>
            <a:r>
              <a:rPr lang="en-US" sz="2800" dirty="0" smtClean="0">
                <a:solidFill>
                  <a:srgbClr val="FF33CC"/>
                </a:solidFill>
              </a:rPr>
              <a:t> </a:t>
            </a:r>
            <a:r>
              <a:rPr lang="en-US" sz="2800" dirty="0" smtClean="0"/>
              <a:t>and </a:t>
            </a:r>
            <a:r>
              <a:rPr lang="en-US" sz="2800" i="1" u="sng" dirty="0" smtClean="0">
                <a:solidFill>
                  <a:srgbClr val="FF33CC"/>
                </a:solidFill>
              </a:rPr>
              <a:t>cannot be attached to a transition</a:t>
            </a:r>
            <a:r>
              <a:rPr lang="en-US" sz="2800" dirty="0" smtClean="0"/>
              <a:t>. </a:t>
            </a:r>
          </a:p>
          <a:p>
            <a:pPr algn="just"/>
            <a:r>
              <a:rPr lang="en-US" sz="2800" dirty="0" smtClean="0"/>
              <a:t>E.g. Warning light may flash during the </a:t>
            </a:r>
            <a:r>
              <a:rPr lang="en-US" sz="2800" i="1" dirty="0" err="1" smtClean="0"/>
              <a:t>Paperjam</a:t>
            </a:r>
            <a:r>
              <a:rPr lang="en-US" sz="2800" dirty="0" smtClean="0"/>
              <a:t> state for a copy machine (Figure below).</a:t>
            </a:r>
          </a:p>
          <a:p>
            <a:endParaRPr lang="en-US" dirty="0"/>
          </a:p>
        </p:txBody>
      </p:sp>
      <p:pic>
        <p:nvPicPr>
          <p:cNvPr id="4" name="Picture 3"/>
          <p:cNvPicPr/>
          <p:nvPr/>
        </p:nvPicPr>
        <p:blipFill>
          <a:blip r:embed="rId2">
            <a:lum bright="-14000" contrast="36000"/>
          </a:blip>
          <a:srcRect/>
          <a:stretch>
            <a:fillRect/>
          </a:stretch>
        </p:blipFill>
        <p:spPr bwMode="auto">
          <a:xfrm>
            <a:off x="1219200" y="4114800"/>
            <a:ext cx="6096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990600"/>
            <a:ext cx="7696200" cy="5334000"/>
          </a:xfrm>
        </p:spPr>
        <p:txBody>
          <a:bodyPr/>
          <a:lstStyle/>
          <a:p>
            <a:pPr lvl="0" algn="just"/>
            <a:r>
              <a:rPr lang="en-US" sz="2400" dirty="0" smtClean="0"/>
              <a:t>Do-activities include </a:t>
            </a:r>
            <a:r>
              <a:rPr lang="en-US" sz="2400" i="1" u="sng" dirty="0" smtClean="0">
                <a:solidFill>
                  <a:srgbClr val="FF33CC"/>
                </a:solidFill>
              </a:rPr>
              <a:t>continuous operations</a:t>
            </a:r>
            <a:r>
              <a:rPr lang="en-US" sz="2400" dirty="0" smtClean="0"/>
              <a:t>, such as displaying a picture on a television screen, as well as </a:t>
            </a:r>
            <a:r>
              <a:rPr lang="en-US" sz="2400" i="1" u="sng" dirty="0" smtClean="0">
                <a:solidFill>
                  <a:srgbClr val="FF33CC"/>
                </a:solidFill>
              </a:rPr>
              <a:t>sequential operations</a:t>
            </a:r>
            <a:r>
              <a:rPr lang="en-US" sz="2400" dirty="0" smtClean="0">
                <a:solidFill>
                  <a:srgbClr val="FF33CC"/>
                </a:solidFill>
              </a:rPr>
              <a:t> </a:t>
            </a:r>
            <a:r>
              <a:rPr lang="en-US" sz="2400" dirty="0" smtClean="0"/>
              <a:t>that terminate by themselves after an interval of time, such as closing a valve.</a:t>
            </a:r>
          </a:p>
          <a:p>
            <a:pPr lvl="0" algn="just"/>
            <a:r>
              <a:rPr lang="en-US" sz="2400" dirty="0" smtClean="0"/>
              <a:t>The </a:t>
            </a:r>
            <a:r>
              <a:rPr lang="en-US" sz="2400" i="1" u="sng" dirty="0" smtClean="0">
                <a:solidFill>
                  <a:srgbClr val="0000FF"/>
                </a:solidFill>
              </a:rPr>
              <a:t>notation</a:t>
            </a:r>
            <a:r>
              <a:rPr lang="en-US" sz="2400" dirty="0" smtClean="0">
                <a:solidFill>
                  <a:srgbClr val="0000FF"/>
                </a:solidFill>
              </a:rPr>
              <a:t> </a:t>
            </a:r>
            <a:r>
              <a:rPr lang="en-US" sz="2400" dirty="0" smtClean="0"/>
              <a:t>"</a:t>
            </a:r>
            <a:r>
              <a:rPr lang="en-US" sz="2400" b="1" i="1" dirty="0" smtClean="0">
                <a:solidFill>
                  <a:srgbClr val="0000FF"/>
                </a:solidFill>
              </a:rPr>
              <a:t>do / </a:t>
            </a:r>
            <a:r>
              <a:rPr lang="en-US" sz="2400" dirty="0" smtClean="0"/>
              <a:t>” denotes a do-activity that may be performed for all or part of the duration that an object is in a state. </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Entry and Exit Activities: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As an alternative to showing activities on transitions, one can </a:t>
            </a:r>
            <a:r>
              <a:rPr lang="en-US" i="1" u="sng" dirty="0" smtClean="0">
                <a:solidFill>
                  <a:srgbClr val="FF33CC"/>
                </a:solidFill>
              </a:rPr>
              <a:t>bind activities to entry or to exit from a state</a:t>
            </a:r>
            <a:r>
              <a:rPr lang="en-US" dirty="0" smtClean="0"/>
              <a:t>. There is no difference in expressive power between the two notations, but </a:t>
            </a:r>
            <a:r>
              <a:rPr lang="en-US" dirty="0" smtClean="0">
                <a:solidFill>
                  <a:srgbClr val="0000FF"/>
                </a:solidFill>
              </a:rPr>
              <a:t>frequently all transitions into a state perform the same activity, in which case it is more concise to attach the activity to the state.</a:t>
            </a:r>
          </a:p>
          <a:p>
            <a:pPr algn="just"/>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E.g. Figure below shows the control of a garage door opener. </a:t>
            </a:r>
            <a:br>
              <a:rPr lang="en-US" sz="2400" dirty="0" smtClean="0">
                <a:solidFill>
                  <a:srgbClr val="FF0000"/>
                </a:solidFill>
              </a:rPr>
            </a:br>
            <a:endParaRPr lang="en-US" sz="2400" dirty="0">
              <a:solidFill>
                <a:srgbClr val="FF0000"/>
              </a:solidFill>
            </a:endParaRPr>
          </a:p>
        </p:txBody>
      </p:sp>
      <p:sp>
        <p:nvSpPr>
          <p:cNvPr id="3" name="Content Placeholder 2"/>
          <p:cNvSpPr>
            <a:spLocks noGrp="1"/>
          </p:cNvSpPr>
          <p:nvPr>
            <p:ph idx="1"/>
          </p:nvPr>
        </p:nvSpPr>
        <p:spPr>
          <a:xfrm>
            <a:off x="685800" y="762000"/>
            <a:ext cx="7696200" cy="5943600"/>
          </a:xfrm>
        </p:spPr>
        <p:txBody>
          <a:bodyPr/>
          <a:lstStyle/>
          <a:p>
            <a:pPr algn="just"/>
            <a:r>
              <a:rPr lang="en-US" sz="2000" dirty="0" smtClean="0"/>
              <a:t>The user generates </a:t>
            </a:r>
            <a:r>
              <a:rPr lang="en-US" sz="2000" i="1" dirty="0" smtClean="0"/>
              <a:t>depress</a:t>
            </a:r>
            <a:r>
              <a:rPr lang="en-US" sz="2000" dirty="0" smtClean="0"/>
              <a:t> events with a pushbutton to open and close the door. Each event reverses the direction of the door, but for safety the door must open fully before it can be closed. The control generates </a:t>
            </a:r>
            <a:r>
              <a:rPr lang="en-US" sz="2000" i="1" dirty="0" smtClean="0"/>
              <a:t>motor up</a:t>
            </a:r>
            <a:r>
              <a:rPr lang="en-US" sz="2000" dirty="0" smtClean="0"/>
              <a:t> and </a:t>
            </a:r>
            <a:r>
              <a:rPr lang="en-US" sz="2000" i="1" dirty="0" smtClean="0"/>
              <a:t>motor down</a:t>
            </a:r>
            <a:r>
              <a:rPr lang="en-US" sz="2000" dirty="0" smtClean="0"/>
              <a:t> activities for the motor. The motor generates </a:t>
            </a:r>
            <a:r>
              <a:rPr lang="en-US" sz="2000" i="1" dirty="0" smtClean="0"/>
              <a:t>door open </a:t>
            </a:r>
            <a:r>
              <a:rPr lang="en-US" sz="2000" dirty="0" smtClean="0"/>
              <a:t>and </a:t>
            </a:r>
            <a:r>
              <a:rPr lang="en-US" sz="2000" i="1" dirty="0" smtClean="0"/>
              <a:t>door closed</a:t>
            </a:r>
            <a:r>
              <a:rPr lang="en-US" sz="2000" dirty="0" smtClean="0"/>
              <a:t> events when the motion has been completed. Both transitions entering state </a:t>
            </a:r>
            <a:r>
              <a:rPr lang="en-US" sz="2000" i="1" dirty="0" smtClean="0"/>
              <a:t>Opening</a:t>
            </a:r>
            <a:r>
              <a:rPr lang="en-US" sz="2000" dirty="0" smtClean="0"/>
              <a:t> cause the door to open.</a:t>
            </a:r>
          </a:p>
          <a:p>
            <a:endParaRPr lang="en-US" dirty="0"/>
          </a:p>
        </p:txBody>
      </p:sp>
      <p:pic>
        <p:nvPicPr>
          <p:cNvPr id="4" name="Picture 3"/>
          <p:cNvPicPr/>
          <p:nvPr/>
        </p:nvPicPr>
        <p:blipFill>
          <a:blip r:embed="rId2">
            <a:lum bright="-36000" contrast="58000"/>
          </a:blip>
          <a:srcRect/>
          <a:stretch>
            <a:fillRect/>
          </a:stretch>
        </p:blipFill>
        <p:spPr bwMode="auto">
          <a:xfrm>
            <a:off x="762000" y="3048000"/>
            <a:ext cx="77724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dbl" dirty="0" smtClean="0"/>
              <a:t>Events: </a:t>
            </a:r>
            <a:r>
              <a:rPr lang="en-US" dirty="0" smtClean="0"/>
              <a:t/>
            </a:r>
            <a:br>
              <a:rPr lang="en-US" dirty="0" smtClean="0"/>
            </a:br>
            <a:endParaRPr lang="en-US" dirty="0"/>
          </a:p>
        </p:txBody>
      </p:sp>
      <p:sp>
        <p:nvSpPr>
          <p:cNvPr id="3" name="Content Placeholder 2"/>
          <p:cNvSpPr>
            <a:spLocks noGrp="1"/>
          </p:cNvSpPr>
          <p:nvPr>
            <p:ph idx="1"/>
          </p:nvPr>
        </p:nvSpPr>
        <p:spPr>
          <a:xfrm>
            <a:off x="762000" y="685800"/>
            <a:ext cx="7696200" cy="5334000"/>
          </a:xfrm>
        </p:spPr>
        <p:txBody>
          <a:bodyPr/>
          <a:lstStyle/>
          <a:p>
            <a:pPr algn="just"/>
            <a:r>
              <a:rPr lang="en-US" sz="2400" dirty="0" smtClean="0"/>
              <a:t>An event is an </a:t>
            </a:r>
            <a:r>
              <a:rPr lang="en-US" sz="2400" i="1" u="sng" dirty="0" smtClean="0">
                <a:solidFill>
                  <a:srgbClr val="0000FF"/>
                </a:solidFill>
              </a:rPr>
              <a:t>occurrence at a point in time</a:t>
            </a:r>
            <a:r>
              <a:rPr lang="en-US" sz="2400" dirty="0" smtClean="0"/>
              <a:t>, such as user depresses left button or flight 123 departs from Chicago. Events often correspond to </a:t>
            </a:r>
            <a:r>
              <a:rPr lang="en-US" sz="2400" i="1" u="sng" dirty="0" smtClean="0">
                <a:solidFill>
                  <a:srgbClr val="FF33CC"/>
                </a:solidFill>
              </a:rPr>
              <a:t>verbs in the past tense</a:t>
            </a:r>
            <a:r>
              <a:rPr lang="en-US" sz="2400" dirty="0" smtClean="0"/>
              <a:t> (power turned on, alarm set) or to the </a:t>
            </a:r>
            <a:r>
              <a:rPr lang="en-US" sz="2400" i="1" u="sng" dirty="0" smtClean="0">
                <a:solidFill>
                  <a:srgbClr val="FF33CC"/>
                </a:solidFill>
              </a:rPr>
              <a:t>onset of some condition</a:t>
            </a:r>
            <a:r>
              <a:rPr lang="en-US" sz="2400" dirty="0" smtClean="0">
                <a:solidFill>
                  <a:srgbClr val="FF33CC"/>
                </a:solidFill>
              </a:rPr>
              <a:t> </a:t>
            </a:r>
            <a:r>
              <a:rPr lang="en-US" sz="2400" dirty="0" smtClean="0"/>
              <a:t>(paper tray becomes empty, temperature becomes lower than freezing). By definition, an event happens instantaneously with regard to the time scale of an application. Of course, </a:t>
            </a:r>
            <a:r>
              <a:rPr lang="en-US" sz="2400" i="1" u="sng" dirty="0" smtClean="0">
                <a:solidFill>
                  <a:srgbClr val="FF0000"/>
                </a:solidFill>
              </a:rPr>
              <a:t>nothing is really instantaneous</a:t>
            </a:r>
            <a:r>
              <a:rPr lang="en-US" sz="2400" dirty="0" smtClean="0"/>
              <a:t>; an event is </a:t>
            </a:r>
            <a:r>
              <a:rPr lang="en-US" sz="2400" i="1" u="sng" dirty="0" smtClean="0">
                <a:solidFill>
                  <a:srgbClr val="00B050"/>
                </a:solidFill>
              </a:rPr>
              <a:t>simply an occurrence that an application considers atomic and fleeting</a:t>
            </a:r>
            <a:r>
              <a:rPr lang="en-US" sz="2400" dirty="0" smtClean="0">
                <a:solidFill>
                  <a:srgbClr val="00B050"/>
                </a:solidFill>
              </a:rPr>
              <a:t>.</a:t>
            </a:r>
            <a:r>
              <a:rPr lang="en-US" sz="2400" dirty="0" smtClean="0"/>
              <a:t> The time at which an event occurs is an </a:t>
            </a:r>
            <a:r>
              <a:rPr lang="en-US" sz="2400" i="1" u="sng" dirty="0" smtClean="0">
                <a:solidFill>
                  <a:srgbClr val="C00000"/>
                </a:solidFill>
              </a:rPr>
              <a:t>implicit attribute</a:t>
            </a:r>
            <a:r>
              <a:rPr lang="en-US" sz="2400" dirty="0" smtClean="0">
                <a:solidFill>
                  <a:srgbClr val="C00000"/>
                </a:solidFill>
              </a:rPr>
              <a:t> </a:t>
            </a:r>
            <a:r>
              <a:rPr lang="en-US" sz="2400" dirty="0" smtClean="0"/>
              <a:t>of the event. </a:t>
            </a:r>
            <a:r>
              <a:rPr lang="en-US" sz="2400" i="1" u="sng" dirty="0" smtClean="0">
                <a:solidFill>
                  <a:srgbClr val="C00000"/>
                </a:solidFill>
              </a:rPr>
              <a:t>Temporal phenomena</a:t>
            </a:r>
            <a:r>
              <a:rPr lang="en-US" sz="2400" dirty="0" smtClean="0">
                <a:solidFill>
                  <a:srgbClr val="C00000"/>
                </a:solidFill>
              </a:rPr>
              <a:t> </a:t>
            </a:r>
            <a:r>
              <a:rPr lang="en-US" sz="2400" dirty="0" smtClean="0"/>
              <a:t>that occur over an interval of time are properly modeled with a state.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Figure below shows the same model </a:t>
            </a:r>
            <a:r>
              <a:rPr lang="en-US" sz="2400" i="1" u="sng" dirty="0" smtClean="0">
                <a:solidFill>
                  <a:srgbClr val="FF0000"/>
                </a:solidFill>
              </a:rPr>
              <a:t>using activities on entry to states</a:t>
            </a:r>
            <a:r>
              <a:rPr lang="en-US" sz="2400" dirty="0" smtClean="0">
                <a:solidFill>
                  <a:srgbClr val="FF0000"/>
                </a:solidFill>
              </a:rPr>
              <a:t>. </a:t>
            </a:r>
            <a:br>
              <a:rPr lang="en-US" sz="2400" dirty="0" smtClean="0">
                <a:solidFill>
                  <a:srgbClr val="FF0000"/>
                </a:solidFill>
              </a:rPr>
            </a:br>
            <a:endParaRPr lang="en-US" sz="2400" dirty="0">
              <a:solidFill>
                <a:srgbClr val="FF0000"/>
              </a:solidFill>
            </a:endParaRPr>
          </a:p>
        </p:txBody>
      </p:sp>
      <p:sp>
        <p:nvSpPr>
          <p:cNvPr id="3" name="Content Placeholder 2"/>
          <p:cNvSpPr>
            <a:spLocks noGrp="1"/>
          </p:cNvSpPr>
          <p:nvPr>
            <p:ph idx="1"/>
          </p:nvPr>
        </p:nvSpPr>
        <p:spPr>
          <a:xfrm>
            <a:off x="609600" y="838200"/>
            <a:ext cx="7696200" cy="6019800"/>
          </a:xfrm>
        </p:spPr>
        <p:txBody>
          <a:bodyPr/>
          <a:lstStyle/>
          <a:p>
            <a:pPr algn="just"/>
            <a:r>
              <a:rPr lang="en-US" sz="2000" dirty="0" smtClean="0"/>
              <a:t>An </a:t>
            </a:r>
            <a:r>
              <a:rPr lang="en-US" sz="2000" dirty="0" smtClean="0">
                <a:solidFill>
                  <a:srgbClr val="FF0000"/>
                </a:solidFill>
              </a:rPr>
              <a:t>entry activity </a:t>
            </a:r>
            <a:r>
              <a:rPr lang="en-US" sz="2000" dirty="0" smtClean="0"/>
              <a:t>is shown inside the state box following the keyword </a:t>
            </a:r>
            <a:r>
              <a:rPr lang="en-US" sz="2000" b="1" i="1" dirty="0" smtClean="0">
                <a:solidFill>
                  <a:srgbClr val="FF0000"/>
                </a:solidFill>
              </a:rPr>
              <a:t>entry</a:t>
            </a:r>
            <a:r>
              <a:rPr lang="en-US" sz="2000" dirty="0" smtClean="0">
                <a:solidFill>
                  <a:srgbClr val="FF0000"/>
                </a:solidFill>
              </a:rPr>
              <a:t> and a "/" character</a:t>
            </a:r>
            <a:r>
              <a:rPr lang="en-US" sz="2000" dirty="0" smtClean="0"/>
              <a:t>. Whenever the state is entered, by any incoming transition, the entry activity is performed. </a:t>
            </a:r>
            <a:r>
              <a:rPr lang="en-US" sz="2000" dirty="0" smtClean="0">
                <a:solidFill>
                  <a:srgbClr val="FF33CC"/>
                </a:solidFill>
              </a:rPr>
              <a:t>An entry activity is equivalent to attaching the activity to every incoming transition</a:t>
            </a:r>
            <a:r>
              <a:rPr lang="en-US" sz="2000" dirty="0" smtClean="0"/>
              <a:t>. </a:t>
            </a:r>
            <a:r>
              <a:rPr lang="en-US" sz="2000" dirty="0" smtClean="0">
                <a:solidFill>
                  <a:srgbClr val="0000FF"/>
                </a:solidFill>
              </a:rPr>
              <a:t>If an incoming transition already has an activity, its activity is performed first.</a:t>
            </a:r>
          </a:p>
          <a:p>
            <a:endParaRPr lang="en-US" dirty="0"/>
          </a:p>
        </p:txBody>
      </p:sp>
      <p:pic>
        <p:nvPicPr>
          <p:cNvPr id="4" name="Picture 3"/>
          <p:cNvPicPr/>
          <p:nvPr/>
        </p:nvPicPr>
        <p:blipFill>
          <a:blip r:embed="rId2">
            <a:lum bright="-24000" contrast="70000"/>
          </a:blip>
          <a:srcRect/>
          <a:stretch>
            <a:fillRect/>
          </a:stretch>
        </p:blipFill>
        <p:spPr bwMode="auto">
          <a:xfrm>
            <a:off x="838200" y="2895600"/>
            <a:ext cx="79248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838200"/>
            <a:ext cx="7696200" cy="5410200"/>
          </a:xfrm>
        </p:spPr>
        <p:txBody>
          <a:bodyPr/>
          <a:lstStyle/>
          <a:p>
            <a:pPr lvl="0" algn="just"/>
            <a:r>
              <a:rPr lang="en-US" sz="2800" i="1" u="sng" dirty="0" smtClean="0"/>
              <a:t>Exit activities</a:t>
            </a:r>
            <a:r>
              <a:rPr lang="en-US" sz="2800" dirty="0" smtClean="0"/>
              <a:t> are </a:t>
            </a:r>
            <a:r>
              <a:rPr lang="en-US" sz="2800" i="1" u="sng" dirty="0" smtClean="0">
                <a:solidFill>
                  <a:srgbClr val="0000FF"/>
                </a:solidFill>
              </a:rPr>
              <a:t>less common</a:t>
            </a:r>
            <a:r>
              <a:rPr lang="en-US" sz="2800" dirty="0" smtClean="0">
                <a:solidFill>
                  <a:srgbClr val="0000FF"/>
                </a:solidFill>
              </a:rPr>
              <a:t> </a:t>
            </a:r>
            <a:r>
              <a:rPr lang="en-US" sz="2800" dirty="0" smtClean="0"/>
              <a:t>than entry activities, but they are occasionally useful. An exit activity is shown inside the state box following the keyword </a:t>
            </a:r>
            <a:r>
              <a:rPr lang="en-US" sz="2800" b="1" i="1" dirty="0" smtClean="0">
                <a:solidFill>
                  <a:srgbClr val="0000FF"/>
                </a:solidFill>
              </a:rPr>
              <a:t>exit</a:t>
            </a:r>
            <a:r>
              <a:rPr lang="en-US" sz="2800" dirty="0" smtClean="0">
                <a:solidFill>
                  <a:srgbClr val="0000FF"/>
                </a:solidFill>
              </a:rPr>
              <a:t> and a "/ </a:t>
            </a:r>
            <a:r>
              <a:rPr lang="en-US" sz="2800" dirty="0" smtClean="0"/>
              <a:t>" character. Whenever the state is exited, by any outgoing transition, the exit activity is performed first. </a:t>
            </a:r>
          </a:p>
          <a:p>
            <a:pPr lvl="0" algn="just"/>
            <a:r>
              <a:rPr lang="en-US" sz="2800" dirty="0" smtClean="0"/>
              <a:t>If a state has </a:t>
            </a:r>
            <a:r>
              <a:rPr lang="en-US" sz="2800" i="1" u="sng" dirty="0" smtClean="0">
                <a:solidFill>
                  <a:srgbClr val="0000FF"/>
                </a:solidFill>
              </a:rPr>
              <a:t>multiple activities</a:t>
            </a:r>
            <a:r>
              <a:rPr lang="en-US" sz="2800" dirty="0" smtClean="0"/>
              <a:t>, they are performed in the </a:t>
            </a:r>
            <a:r>
              <a:rPr lang="en-US" sz="2800" i="1" u="sng" dirty="0" smtClean="0">
                <a:solidFill>
                  <a:srgbClr val="0000FF"/>
                </a:solidFill>
              </a:rPr>
              <a:t>following order</a:t>
            </a:r>
            <a:r>
              <a:rPr lang="en-US" sz="2800" dirty="0" smtClean="0"/>
              <a:t>: </a:t>
            </a:r>
          </a:p>
          <a:p>
            <a:pPr algn="just"/>
            <a:r>
              <a:rPr lang="en-US" sz="2800" i="1" dirty="0" smtClean="0">
                <a:solidFill>
                  <a:srgbClr val="FF33CC"/>
                </a:solidFill>
              </a:rPr>
              <a:t>activities on the incoming transition, entry activities, do-activities, exit activities, activities on the outgoing transition</a:t>
            </a:r>
            <a:r>
              <a:rPr lang="en-US" sz="2800" dirty="0" smtClean="0">
                <a:solidFill>
                  <a:srgbClr val="FF33CC"/>
                </a:solidFill>
              </a:rPr>
              <a:t>. </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dirty="0" smtClean="0"/>
              <a:t>Events that cause transitions out of the state can </a:t>
            </a:r>
            <a:r>
              <a:rPr lang="en-US" i="1" u="sng" dirty="0" smtClean="0">
                <a:solidFill>
                  <a:srgbClr val="FF33CC"/>
                </a:solidFill>
              </a:rPr>
              <a:t>interrupt do-activities</a:t>
            </a:r>
            <a:r>
              <a:rPr lang="en-US" dirty="0" smtClean="0"/>
              <a:t>. If a do activity is interrupted, the </a:t>
            </a:r>
            <a:r>
              <a:rPr lang="en-US" dirty="0" smtClean="0">
                <a:solidFill>
                  <a:srgbClr val="FF33CC"/>
                </a:solidFill>
              </a:rPr>
              <a:t>exit activity is still performed.</a:t>
            </a:r>
          </a:p>
          <a:p>
            <a:pPr lvl="0" algn="just"/>
            <a:r>
              <a:rPr lang="en-US" dirty="0" smtClean="0"/>
              <a:t>In general, any event can occur within a state and cause an activity to be performed. </a:t>
            </a:r>
            <a:r>
              <a:rPr lang="en-US" dirty="0" smtClean="0">
                <a:solidFill>
                  <a:srgbClr val="FF33CC"/>
                </a:solidFill>
              </a:rPr>
              <a:t>Entry and exit are only two examples of events that can occur</a:t>
            </a:r>
            <a:r>
              <a:rPr lang="en-US"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Concurrent Events:</a:t>
            </a:r>
            <a:endParaRPr lang="en-US" dirty="0"/>
          </a:p>
        </p:txBody>
      </p:sp>
      <p:sp>
        <p:nvSpPr>
          <p:cNvPr id="3" name="Content Placeholder 2"/>
          <p:cNvSpPr>
            <a:spLocks noGrp="1"/>
          </p:cNvSpPr>
          <p:nvPr>
            <p:ph idx="1"/>
          </p:nvPr>
        </p:nvSpPr>
        <p:spPr>
          <a:xfrm>
            <a:off x="762000" y="1143000"/>
            <a:ext cx="7696200" cy="5715000"/>
          </a:xfrm>
        </p:spPr>
        <p:txBody>
          <a:bodyPr/>
          <a:lstStyle/>
          <a:p>
            <a:pPr lvl="0" algn="just"/>
            <a:r>
              <a:rPr lang="en-US" sz="2400" dirty="0" smtClean="0"/>
              <a:t>Two events that are </a:t>
            </a:r>
            <a:r>
              <a:rPr lang="en-US" sz="2400" i="1" dirty="0" smtClean="0">
                <a:solidFill>
                  <a:srgbClr val="C00000"/>
                </a:solidFill>
              </a:rPr>
              <a:t>causally unrelated </a:t>
            </a:r>
            <a:r>
              <a:rPr lang="en-US" sz="2400" dirty="0" smtClean="0"/>
              <a:t>are said to be concurrent; they have no effect on each other. E.g. Flight 123 must depart Chicago before it can arrive in San Francisco; the two events are causally related.  </a:t>
            </a:r>
          </a:p>
          <a:p>
            <a:pPr lvl="0" algn="just"/>
            <a:r>
              <a:rPr lang="en-US" sz="2400" u="sng" dirty="0" smtClean="0">
                <a:solidFill>
                  <a:srgbClr val="FF33CC"/>
                </a:solidFill>
              </a:rPr>
              <a:t>Distant events</a:t>
            </a:r>
            <a:r>
              <a:rPr lang="en-US" sz="2400" dirty="0" smtClean="0"/>
              <a:t>: If the communications delay between two locations exceeds the difference in event times, then the events must be concurrent because they cannot influence each other. </a:t>
            </a:r>
          </a:p>
          <a:p>
            <a:pPr lvl="0" algn="just"/>
            <a:r>
              <a:rPr lang="en-US" sz="2400" u="sng" dirty="0" smtClean="0">
                <a:solidFill>
                  <a:srgbClr val="FF33CC"/>
                </a:solidFill>
              </a:rPr>
              <a:t>Non-Distant events</a:t>
            </a:r>
            <a:r>
              <a:rPr lang="en-US" sz="2400" dirty="0" smtClean="0"/>
              <a:t>: Even if the physical locations of two events are not distant, the events are considered concurrent if they do not affect each other. Concurrent events can occur in any order and hence no ordering is established between them during modeling a system.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Related Events</a:t>
            </a:r>
            <a:r>
              <a:rPr lang="en-US" dirty="0" smtClean="0"/>
              <a:t>: </a:t>
            </a:r>
            <a:endParaRPr lang="en-US" dirty="0"/>
          </a:p>
        </p:txBody>
      </p:sp>
      <p:sp>
        <p:nvSpPr>
          <p:cNvPr id="3" name="Content Placeholder 2"/>
          <p:cNvSpPr>
            <a:spLocks noGrp="1"/>
          </p:cNvSpPr>
          <p:nvPr>
            <p:ph idx="1"/>
          </p:nvPr>
        </p:nvSpPr>
        <p:spPr/>
        <p:txBody>
          <a:bodyPr/>
          <a:lstStyle/>
          <a:p>
            <a:pPr lvl="0" algn="just"/>
            <a:r>
              <a:rPr lang="en-US" dirty="0" smtClean="0"/>
              <a:t>If one event is </a:t>
            </a:r>
            <a:r>
              <a:rPr lang="en-US" dirty="0" smtClean="0">
                <a:solidFill>
                  <a:srgbClr val="FF33CC"/>
                </a:solidFill>
              </a:rPr>
              <a:t>logically precede or follow another,</a:t>
            </a:r>
            <a:r>
              <a:rPr lang="en-US" dirty="0" smtClean="0"/>
              <a:t> they are related. Flight 123 may depart </a:t>
            </a:r>
            <a:r>
              <a:rPr lang="en-US" i="1" u="sng" dirty="0" smtClean="0"/>
              <a:t>before or after</a:t>
            </a:r>
            <a:r>
              <a:rPr lang="en-US" dirty="0" smtClean="0"/>
              <a:t> flight 456 departs Rome; the two events are causally unrelated.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Events include: </a:t>
            </a:r>
            <a:endParaRPr lang="en-US" dirty="0"/>
          </a:p>
        </p:txBody>
      </p:sp>
      <p:sp>
        <p:nvSpPr>
          <p:cNvPr id="3" name="Content Placeholder 2"/>
          <p:cNvSpPr>
            <a:spLocks noGrp="1"/>
          </p:cNvSpPr>
          <p:nvPr>
            <p:ph idx="1"/>
          </p:nvPr>
        </p:nvSpPr>
        <p:spPr>
          <a:xfrm>
            <a:off x="762000" y="1447800"/>
            <a:ext cx="7696200" cy="4495800"/>
          </a:xfrm>
        </p:spPr>
        <p:txBody>
          <a:bodyPr/>
          <a:lstStyle/>
          <a:p>
            <a:pPr lvl="0" algn="just"/>
            <a:r>
              <a:rPr lang="en-US" sz="2400" i="1" u="sng" dirty="0" smtClean="0">
                <a:solidFill>
                  <a:srgbClr val="FF33CC"/>
                </a:solidFill>
              </a:rPr>
              <a:t>Error conditions</a:t>
            </a:r>
            <a:r>
              <a:rPr lang="en-US" sz="2400" i="1" u="sng" dirty="0" smtClean="0"/>
              <a:t>: </a:t>
            </a:r>
            <a:r>
              <a:rPr lang="en-US" sz="2400" dirty="0" smtClean="0"/>
              <a:t>E.g. Motor jammed, transaction aborted, and timeout are typical error events. There is nothing different about an error event; only the interpretation makes it an "error."</a:t>
            </a:r>
          </a:p>
          <a:p>
            <a:pPr lvl="0" algn="just"/>
            <a:r>
              <a:rPr lang="en-US" sz="2400" i="1" u="sng" dirty="0" smtClean="0">
                <a:solidFill>
                  <a:srgbClr val="FF33CC"/>
                </a:solidFill>
              </a:rPr>
              <a:t>normal occurrences </a:t>
            </a:r>
          </a:p>
          <a:p>
            <a:pPr algn="just"/>
            <a:r>
              <a:rPr lang="en-US" sz="2400" dirty="0" smtClean="0"/>
              <a:t>The term event is often </a:t>
            </a:r>
            <a:r>
              <a:rPr lang="en-US" sz="2400" i="1" u="sng" dirty="0" smtClean="0"/>
              <a:t>used ambiguously</a:t>
            </a:r>
            <a:r>
              <a:rPr lang="en-US" sz="2400" dirty="0" smtClean="0"/>
              <a:t>. Sometimes it </a:t>
            </a:r>
            <a:r>
              <a:rPr lang="en-US" sz="2400" i="1" u="sng" dirty="0" smtClean="0">
                <a:solidFill>
                  <a:srgbClr val="0000FF"/>
                </a:solidFill>
              </a:rPr>
              <a:t>refers to an instance</a:t>
            </a:r>
            <a:r>
              <a:rPr lang="en-US" sz="2400" dirty="0" smtClean="0"/>
              <a:t>, at other times </a:t>
            </a:r>
            <a:r>
              <a:rPr lang="en-US" sz="2400" i="1" u="sng" dirty="0" smtClean="0">
                <a:solidFill>
                  <a:srgbClr val="0000FF"/>
                </a:solidFill>
              </a:rPr>
              <a:t>to a class</a:t>
            </a:r>
            <a:r>
              <a:rPr lang="en-US" sz="2400" dirty="0" smtClean="0"/>
              <a:t>. In practice, this ambiguity is usually not a problem and the precise meaning is apparent from the context. If necessary, one can say event occurrence or event type to be precise.</a:t>
            </a:r>
          </a:p>
          <a:p>
            <a:pPr algn="just"/>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Kinds of events</a:t>
            </a:r>
            <a:endParaRPr lang="en-US" dirty="0"/>
          </a:p>
        </p:txBody>
      </p:sp>
      <p:sp>
        <p:nvSpPr>
          <p:cNvPr id="3" name="Content Placeholder 2"/>
          <p:cNvSpPr>
            <a:spLocks noGrp="1"/>
          </p:cNvSpPr>
          <p:nvPr>
            <p:ph idx="1"/>
          </p:nvPr>
        </p:nvSpPr>
        <p:spPr/>
        <p:txBody>
          <a:bodyPr/>
          <a:lstStyle/>
          <a:p>
            <a:r>
              <a:rPr lang="en-US" b="1" dirty="0" smtClean="0">
                <a:solidFill>
                  <a:srgbClr val="0000FF"/>
                </a:solidFill>
              </a:rPr>
              <a:t>Signal Event</a:t>
            </a:r>
            <a:endParaRPr lang="en-US" dirty="0" smtClean="0">
              <a:solidFill>
                <a:srgbClr val="0000FF"/>
              </a:solidFill>
            </a:endParaRPr>
          </a:p>
          <a:p>
            <a:r>
              <a:rPr lang="en-US" b="1" dirty="0" smtClean="0">
                <a:solidFill>
                  <a:srgbClr val="0000FF"/>
                </a:solidFill>
              </a:rPr>
              <a:t>Change Event</a:t>
            </a:r>
          </a:p>
          <a:p>
            <a:r>
              <a:rPr lang="en-US" b="1" dirty="0" smtClean="0">
                <a:solidFill>
                  <a:srgbClr val="0000FF"/>
                </a:solidFill>
              </a:rPr>
              <a:t>Time Event</a:t>
            </a:r>
            <a:endParaRPr lang="en-US" dirty="0" smtClean="0">
              <a:solidFill>
                <a:srgbClr val="0000FF"/>
              </a:solidFill>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Palatino Linotyp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2184</TotalTime>
  <Words>3390</Words>
  <Application>Microsoft Office PowerPoint</Application>
  <PresentationFormat>On-screen Show (4:3)</PresentationFormat>
  <Paragraphs>126</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Studio</vt:lpstr>
      <vt:lpstr>State Modeling</vt:lpstr>
      <vt:lpstr>Slide 2</vt:lpstr>
      <vt:lpstr>Slide 3</vt:lpstr>
      <vt:lpstr>Slide 4</vt:lpstr>
      <vt:lpstr>Events:  </vt:lpstr>
      <vt:lpstr>Concurrent Events:</vt:lpstr>
      <vt:lpstr>Related Events: </vt:lpstr>
      <vt:lpstr>Events include: </vt:lpstr>
      <vt:lpstr>Kinds of events</vt:lpstr>
      <vt:lpstr>Signal Event: </vt:lpstr>
      <vt:lpstr>Slide 11</vt:lpstr>
      <vt:lpstr>Slide 12</vt:lpstr>
      <vt:lpstr>Change Event:  </vt:lpstr>
      <vt:lpstr>E.g. Figure shows several examples of change events</vt:lpstr>
      <vt:lpstr>Time Event: </vt:lpstr>
      <vt:lpstr>States: </vt:lpstr>
      <vt:lpstr>UML notation for a state:</vt:lpstr>
      <vt:lpstr>In defining states: </vt:lpstr>
      <vt:lpstr>Slide 19</vt:lpstr>
      <vt:lpstr>Slide 20</vt:lpstr>
      <vt:lpstr>Slide 21</vt:lpstr>
      <vt:lpstr>Slide 22</vt:lpstr>
      <vt:lpstr>Slide 23</vt:lpstr>
      <vt:lpstr>Slide 24</vt:lpstr>
      <vt:lpstr>Various ways of characterizing a state:  </vt:lpstr>
      <vt:lpstr>Slide 26</vt:lpstr>
      <vt:lpstr>Transitions and Conditions: </vt:lpstr>
      <vt:lpstr>Slide 28</vt:lpstr>
      <vt:lpstr>Guard condition: </vt:lpstr>
      <vt:lpstr>Slide 30</vt:lpstr>
      <vt:lpstr>UML notation for a transition:</vt:lpstr>
      <vt:lpstr>State Diagrams: </vt:lpstr>
      <vt:lpstr>Slide 33</vt:lpstr>
      <vt:lpstr>Slide 34</vt:lpstr>
      <vt:lpstr>Sample State Diagram for a telephone line:  </vt:lpstr>
      <vt:lpstr>Slide 36</vt:lpstr>
      <vt:lpstr>Slide 37</vt:lpstr>
      <vt:lpstr>One-shot State Diagrams </vt:lpstr>
      <vt:lpstr>Slide 39</vt:lpstr>
      <vt:lpstr>As an alternate notation, initial and final states can be indicated via entry and exit points. </vt:lpstr>
      <vt:lpstr>State Diagram Behavior:</vt:lpstr>
      <vt:lpstr>Activity Effects: </vt:lpstr>
      <vt:lpstr>Slide 43</vt:lpstr>
      <vt:lpstr>Slide 44</vt:lpstr>
      <vt:lpstr>Slide 45</vt:lpstr>
      <vt:lpstr>Do-Activities: </vt:lpstr>
      <vt:lpstr>Slide 47</vt:lpstr>
      <vt:lpstr>Entry and Exit Activities: </vt:lpstr>
      <vt:lpstr>E.g. Figure below shows the control of a garage door opener.  </vt:lpstr>
      <vt:lpstr>Figure below shows the same model using activities on entry to states.  </vt:lpstr>
      <vt:lpstr>Slide 51</vt:lpstr>
      <vt:lpstr>Slide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,MODELING CONCEPTS,CLASS MODELING</dc:title>
  <dc:creator>KANTHI KIRAN</dc:creator>
  <cp:lastModifiedBy>Ranjan</cp:lastModifiedBy>
  <cp:revision>276</cp:revision>
  <dcterms:created xsi:type="dcterms:W3CDTF">2009-08-02T05:24:14Z</dcterms:created>
  <dcterms:modified xsi:type="dcterms:W3CDTF">2017-08-29T01:46:11Z</dcterms:modified>
</cp:coreProperties>
</file>