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84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335" r:id="rId28"/>
    <p:sldId id="336" r:id="rId29"/>
    <p:sldId id="283" r:id="rId30"/>
    <p:sldId id="285" r:id="rId31"/>
    <p:sldId id="286" r:id="rId32"/>
    <p:sldId id="329" r:id="rId33"/>
    <p:sldId id="328" r:id="rId34"/>
    <p:sldId id="327" r:id="rId35"/>
    <p:sldId id="288" r:id="rId36"/>
    <p:sldId id="292" r:id="rId37"/>
    <p:sldId id="332" r:id="rId38"/>
    <p:sldId id="334" r:id="rId39"/>
    <p:sldId id="333" r:id="rId40"/>
    <p:sldId id="337" r:id="rId41"/>
    <p:sldId id="297" r:id="rId42"/>
    <p:sldId id="310" r:id="rId43"/>
    <p:sldId id="311" r:id="rId44"/>
    <p:sldId id="339" r:id="rId45"/>
    <p:sldId id="313" r:id="rId46"/>
    <p:sldId id="338" r:id="rId47"/>
    <p:sldId id="314" r:id="rId48"/>
    <p:sldId id="316" r:id="rId49"/>
    <p:sldId id="317" r:id="rId50"/>
    <p:sldId id="318" r:id="rId51"/>
    <p:sldId id="319" r:id="rId52"/>
    <p:sldId id="321" r:id="rId53"/>
    <p:sldId id="322" r:id="rId54"/>
    <p:sldId id="340" r:id="rId55"/>
    <p:sldId id="323" r:id="rId56"/>
    <p:sldId id="341" r:id="rId57"/>
    <p:sldId id="342" r:id="rId58"/>
    <p:sldId id="343" r:id="rId59"/>
    <p:sldId id="344" r:id="rId60"/>
    <p:sldId id="345" r:id="rId61"/>
    <p:sldId id="346" r:id="rId62"/>
    <p:sldId id="348" r:id="rId63"/>
    <p:sldId id="34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E9AAA-9DB6-438D-B072-764650B13319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BD45A-A941-40D9-94AC-34A61FFD235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07E51-BE81-474C-AC67-00C2A3DF7D8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648" y="692452"/>
            <a:ext cx="4484192" cy="3416905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77" tIns="45089" rIns="90177" bIns="45089"/>
          <a:lstStyle/>
          <a:p>
            <a:endParaRPr lang="ko-KR" altLang="en-US" smtClean="0">
              <a:ea typeface="AppleMyungjo" pitchFamily="48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1E8346-61C5-4DB7-8A53-2F05F3578DD3}" type="slidenum">
              <a:rPr lang="ko-KR" altLang="en-GB"/>
              <a:pPr>
                <a:defRPr/>
              </a:pPr>
              <a:t>22</a:t>
            </a:fld>
            <a:endParaRPr lang="en-GB" altLang="ko-K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665"/>
            <a:ext cx="5028986" cy="254327"/>
          </a:xfrm>
          <a:noFill/>
          <a:ln/>
        </p:spPr>
        <p:txBody>
          <a:bodyPr/>
          <a:lstStyle/>
          <a:p>
            <a:endParaRPr lang="ko-KR" altLang="en-US" smtClean="0">
              <a:latin typeface="Times New Roman" pitchFamily="48" charset="0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6390C-B2F4-4DE1-833C-FE1EF3FFBC94}" type="slidenum">
              <a:rPr lang="ko-KR" altLang="en-GB"/>
              <a:pPr>
                <a:defRPr/>
              </a:pPr>
              <a:t>25</a:t>
            </a:fld>
            <a:endParaRPr lang="en-GB" altLang="ko-K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665"/>
            <a:ext cx="5028986" cy="254327"/>
          </a:xfrm>
          <a:noFill/>
          <a:ln/>
        </p:spPr>
        <p:txBody>
          <a:bodyPr/>
          <a:lstStyle/>
          <a:p>
            <a:endParaRPr lang="ko-KR" altLang="en-US" smtClean="0">
              <a:latin typeface="Times New Roman" pitchFamily="48" charset="0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34F3A-F5F2-4FEF-9CDA-E0575B43A3D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7888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77" tIns="45089" rIns="90177" bIns="45089"/>
          <a:lstStyle/>
          <a:p>
            <a:endParaRPr lang="ko-KR" altLang="en-US" smtClean="0">
              <a:ea typeface="AppleMyungjo" pitchFamily="48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68B465-AEF6-40D9-B324-6D4E3CB80320}" type="slidenum">
              <a:rPr lang="ko-KR" altLang="en-GB"/>
              <a:pPr>
                <a:defRPr/>
              </a:pPr>
              <a:t>8</a:t>
            </a:fld>
            <a:endParaRPr lang="en-GB" altLang="ko-K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665"/>
            <a:ext cx="5028986" cy="254327"/>
          </a:xfrm>
          <a:noFill/>
          <a:ln/>
        </p:spPr>
        <p:txBody>
          <a:bodyPr/>
          <a:lstStyle/>
          <a:p>
            <a:endParaRPr lang="ko-KR" altLang="en-US" smtClean="0">
              <a:latin typeface="Times New Roman" pitchFamily="48" charset="0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704214-5BD8-4600-83CF-5987E0B5AA9E}" type="slidenum">
              <a:rPr lang="ko-KR" altLang="en-GB"/>
              <a:pPr>
                <a:defRPr/>
              </a:pPr>
              <a:t>10</a:t>
            </a:fld>
            <a:endParaRPr lang="en-GB" altLang="ko-K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665"/>
            <a:ext cx="5028986" cy="254327"/>
          </a:xfrm>
          <a:noFill/>
          <a:ln/>
        </p:spPr>
        <p:txBody>
          <a:bodyPr/>
          <a:lstStyle/>
          <a:p>
            <a:endParaRPr lang="ko-KR" altLang="en-US" smtClean="0">
              <a:latin typeface="Times New Roman" pitchFamily="48" charset="0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E7D5C-BCCC-4481-9403-AB81E628224A}" type="slidenum">
              <a:rPr lang="ko-KR" altLang="en-GB"/>
              <a:pPr>
                <a:defRPr/>
              </a:pPr>
              <a:t>13</a:t>
            </a:fld>
            <a:endParaRPr lang="en-GB" altLang="ko-K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665"/>
            <a:ext cx="5028986" cy="254327"/>
          </a:xfrm>
          <a:noFill/>
          <a:ln/>
        </p:spPr>
        <p:txBody>
          <a:bodyPr/>
          <a:lstStyle/>
          <a:p>
            <a:endParaRPr lang="ko-KR" altLang="en-US" smtClean="0">
              <a:latin typeface="Times New Roman" pitchFamily="48" charset="0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2EB30-5C81-4175-B7BE-E8A1253C7E92}" type="slidenum">
              <a:rPr lang="ko-KR" altLang="en-GB"/>
              <a:pPr>
                <a:defRPr/>
              </a:pPr>
              <a:t>15</a:t>
            </a:fld>
            <a:endParaRPr lang="en-GB" altLang="ko-K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665"/>
            <a:ext cx="5028986" cy="254327"/>
          </a:xfrm>
          <a:noFill/>
          <a:ln/>
        </p:spPr>
        <p:txBody>
          <a:bodyPr/>
          <a:lstStyle/>
          <a:p>
            <a:endParaRPr lang="ko-KR" altLang="en-US" smtClean="0">
              <a:latin typeface="Times New Roman" pitchFamily="48" charset="0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36F525-6BF2-4E30-BD5B-759A43636F00}" type="slidenum">
              <a:rPr lang="ko-KR" altLang="en-GB"/>
              <a:pPr>
                <a:defRPr/>
              </a:pPr>
              <a:t>17</a:t>
            </a:fld>
            <a:endParaRPr lang="en-GB" altLang="ko-K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665"/>
            <a:ext cx="5028986" cy="254327"/>
          </a:xfrm>
          <a:noFill/>
          <a:ln/>
        </p:spPr>
        <p:txBody>
          <a:bodyPr/>
          <a:lstStyle/>
          <a:p>
            <a:endParaRPr lang="ko-KR" altLang="en-US" smtClean="0">
              <a:latin typeface="Times New Roman" pitchFamily="48" charset="0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B2B45-A581-4550-AA1D-8619DC13349E}" type="slidenum">
              <a:rPr lang="ko-KR" altLang="en-GB"/>
              <a:pPr>
                <a:defRPr/>
              </a:pPr>
              <a:t>18</a:t>
            </a:fld>
            <a:endParaRPr lang="en-GB" altLang="ko-K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665"/>
            <a:ext cx="5028986" cy="254327"/>
          </a:xfrm>
          <a:noFill/>
          <a:ln/>
        </p:spPr>
        <p:txBody>
          <a:bodyPr/>
          <a:lstStyle/>
          <a:p>
            <a:endParaRPr lang="ko-KR" altLang="en-US" smtClean="0">
              <a:latin typeface="Times New Roman" pitchFamily="48" charset="0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07598-1AFC-4C0D-9D4A-30C07C815AEC}" type="slidenum">
              <a:rPr lang="ko-KR" altLang="en-GB"/>
              <a:pPr>
                <a:defRPr/>
              </a:pPr>
              <a:t>19</a:t>
            </a:fld>
            <a:endParaRPr lang="en-GB" altLang="ko-K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665"/>
            <a:ext cx="5028986" cy="254327"/>
          </a:xfrm>
          <a:noFill/>
          <a:ln/>
        </p:spPr>
        <p:txBody>
          <a:bodyPr/>
          <a:lstStyle/>
          <a:p>
            <a:endParaRPr lang="ko-KR" altLang="en-US" smtClean="0">
              <a:latin typeface="Times New Roman" pitchFamily="48" charset="0"/>
              <a:ea typeface="굴림" pitchFamily="48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2E9D-9D58-4043-BE4E-3DDBD7F969B8}" type="datetimeFigureOut">
              <a:rPr lang="en-US" smtClean="0"/>
              <a:pPr/>
              <a:t>10/24/2017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20F8-74AA-489F-92DC-BC0EB056C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processor" TargetMode="External"/><Relationship Id="rId2" Type="http://schemas.openxmlformats.org/officeDocument/2006/relationships/hyperlink" Target="https://en.wikipedia.org/wiki/Out-of-order_execu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mory_disambiguation" TargetMode="External"/><Relationship Id="rId5" Type="http://schemas.openxmlformats.org/officeDocument/2006/relationships/hyperlink" Target="https://en.wikipedia.org/wiki/Pipeline_(computing)" TargetMode="External"/><Relationship Id="rId4" Type="http://schemas.openxmlformats.org/officeDocument/2006/relationships/hyperlink" Target="https://en.wikipedia.org/wiki/Primary_storage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4348" y="2143116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HARDWARE AND SOFTWARE FOR VLIW AND EPIC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600999-DB6A-4BC4-90EC-3A96A41B075F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10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smtClean="0"/>
              <a:t>Detecting and Enhancing Loop-Level Parallelism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1800" smtClean="0"/>
              <a:t>Ex)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smtClean="0"/>
              <a:t>	for (i=1; i&lt;=100; i++)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smtClean="0"/>
              <a:t>		A[i+1] = A[i] + C[i];		// S1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smtClean="0"/>
              <a:t>		B[i+1] = B[i] + A[i+1];		// S2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smtClean="0"/>
              <a:t>	}</a:t>
            </a:r>
          </a:p>
          <a:p>
            <a:pPr lvl="1">
              <a:lnSpc>
                <a:spcPct val="80000"/>
              </a:lnSpc>
            </a:pPr>
            <a:r>
              <a:rPr lang="en-US" altLang="ko-KR" sz="1800" smtClean="0"/>
              <a:t>Dependence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smtClean="0"/>
              <a:t>		A[2] = A[1] + C[1];		// S1 (i=1)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smtClean="0"/>
              <a:t>		B[2] = B[1] + A[2];		// S2 (i=1)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ko-KR" sz="180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smtClean="0"/>
              <a:t>		A[3] = A[2] + C[2];		// S1 (i=2)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smtClean="0"/>
              <a:t>		B[3] = B[2] + A[3];		// S2 (i=2)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ko-KR" sz="180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smtClean="0"/>
              <a:t>		A[4] = A[3] + C[3];		// S1 (i=3)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smtClean="0"/>
              <a:t>		B[4] = B[3] + A[4];		// S2 (i=3)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smtClean="0"/>
              <a:t>		……</a:t>
            </a:r>
          </a:p>
          <a:p>
            <a:pPr lvl="2">
              <a:lnSpc>
                <a:spcPct val="80000"/>
              </a:lnSpc>
            </a:pPr>
            <a:r>
              <a:rPr lang="en-US" altLang="ko-KR" sz="1600" b="1" smtClean="0">
                <a:solidFill>
                  <a:srgbClr val="CC0000"/>
                </a:solidFill>
              </a:rPr>
              <a:t>S1 </a:t>
            </a:r>
            <a:r>
              <a:rPr lang="en-US" altLang="ko-KR" sz="1600" b="1" smtClean="0">
                <a:solidFill>
                  <a:srgbClr val="CC0000"/>
                </a:solidFill>
                <a:sym typeface="Wingdings" pitchFamily="48" charset="2"/>
              </a:rPr>
              <a:t> S1: loop-carried dependence</a:t>
            </a:r>
          </a:p>
          <a:p>
            <a:pPr lvl="2">
              <a:lnSpc>
                <a:spcPct val="80000"/>
              </a:lnSpc>
            </a:pPr>
            <a:r>
              <a:rPr lang="en-US" altLang="ko-KR" sz="1600" b="1" smtClean="0">
                <a:solidFill>
                  <a:srgbClr val="0000CC"/>
                </a:solidFill>
                <a:sym typeface="Wingdings" pitchFamily="48" charset="2"/>
              </a:rPr>
              <a:t>S2  S2: loop-carried dependence</a:t>
            </a:r>
          </a:p>
          <a:p>
            <a:pPr lvl="2">
              <a:lnSpc>
                <a:spcPct val="80000"/>
              </a:lnSpc>
            </a:pPr>
            <a:r>
              <a:rPr lang="en-US" altLang="ko-KR" sz="1600" b="1" smtClean="0">
                <a:solidFill>
                  <a:schemeClr val="hlink"/>
                </a:solidFill>
                <a:sym typeface="Wingdings" pitchFamily="48" charset="2"/>
              </a:rPr>
              <a:t>S1  S2: dependence in the same iteration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1258888" y="2852738"/>
            <a:ext cx="719137" cy="36195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2124075" y="3714750"/>
            <a:ext cx="719138" cy="36195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1908175" y="3141663"/>
            <a:ext cx="431800" cy="5746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1258888" y="3141663"/>
            <a:ext cx="719137" cy="361950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2051050" y="4005263"/>
            <a:ext cx="719138" cy="361950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1763713" y="3500438"/>
            <a:ext cx="431800" cy="64928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2843213" y="3213100"/>
            <a:ext cx="719137" cy="36195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1908175" y="3068638"/>
            <a:ext cx="1008063" cy="215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S1 uses a value computed by S1 in an earlier iteration (A[</a:t>
            </a:r>
            <a:r>
              <a:rPr lang="en-US" altLang="zh-TW" sz="2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])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ea typeface="新細明體" charset="-120"/>
              </a:rPr>
              <a:t>Loop-carried dependence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S2 uses a value computed by S2 in an earlier iteration (B[</a:t>
            </a:r>
            <a:r>
              <a:rPr lang="en-US" altLang="zh-TW" sz="2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])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ea typeface="新細明體" charset="-120"/>
              </a:rPr>
              <a:t>Loop-carried dependence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S2 uses a value computed by S1 in the same iteration (A[i+1])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ea typeface="新細明體" charset="-120"/>
              </a:rPr>
              <a:t>Not loop-carried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Consider a loop like this one:</a:t>
            </a:r>
          </a:p>
          <a:p>
            <a:pPr>
              <a:buNone/>
            </a:pPr>
            <a:r>
              <a:rPr lang="nn-NO" sz="2400" b="1" dirty="0">
                <a:latin typeface="Times New Roman" pitchFamily="18" charset="0"/>
                <a:cs typeface="Times New Roman" pitchFamily="18" charset="0"/>
              </a:rPr>
              <a:t>for (i=1; i&lt;=100; i=i+1) {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 = A[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 + B[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]; /* S1 */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B[i+1] = C[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 + D[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]; /* S2 */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What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are the dependences between S1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S2? 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loop parallel? If not,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show how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make it parallel.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94D12F-F9F6-4838-ADB6-B3BA986B4E7E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13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Loop-Level Parallelism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 smtClean="0"/>
              <a:t>Ex)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for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=1;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&lt;=100;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++)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A[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 = A[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 + B[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];		// S1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B[i+1] = C[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 + D[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];		// S2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}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/>
              <a:t>Dependence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A[1] = A[1] + B[1];		// S1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=1)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B[2] = C[1] + D[1];		// S2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=1)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ko-KR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A[2] = A[2] + B[2];		// S1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=2)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B[3] = C[2] + D[2];		// S2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=2)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ko-KR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A[3] = A[3] + B[3];		// S1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=3)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B[4] = C[3] + D[3];		// S2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=3)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……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smtClean="0">
                <a:sym typeface="Wingdings" pitchFamily="48" charset="2"/>
              </a:rPr>
              <a:t>S2  S1: loop-carried dependence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sym typeface="Wingdings" pitchFamily="48" charset="2"/>
              </a:rPr>
              <a:t>Loop-level parallel because of no circular dependence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sym typeface="Wingdings" pitchFamily="48" charset="2"/>
              </a:rPr>
              <a:t> 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1428728" y="3286124"/>
            <a:ext cx="576262" cy="360363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2571736" y="3786190"/>
            <a:ext cx="576262" cy="360362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1714480" y="3571876"/>
            <a:ext cx="1079500" cy="2159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latin typeface="Times New Roman" pitchFamily="48" charset="0"/>
                <a:ea typeface="新細明體" charset="-120"/>
              </a:rPr>
              <a:t>S1 uses a value computed by S2 in an earlier iteration (B[i+1])</a:t>
            </a:r>
          </a:p>
          <a:p>
            <a:pPr lvl="1"/>
            <a:r>
              <a:rPr lang="en-US" altLang="zh-TW" sz="1800" dirty="0" smtClean="0">
                <a:latin typeface="Times New Roman" pitchFamily="48" charset="0"/>
                <a:ea typeface="新細明體" charset="-120"/>
              </a:rPr>
              <a:t>Loop-carried dependence</a:t>
            </a:r>
          </a:p>
          <a:p>
            <a:r>
              <a:rPr lang="en-US" altLang="zh-TW" sz="1800" dirty="0" smtClean="0">
                <a:latin typeface="Times New Roman" pitchFamily="48" charset="0"/>
                <a:ea typeface="新細明體" charset="-120"/>
              </a:rPr>
              <a:t>Dependence is not circular</a:t>
            </a:r>
          </a:p>
          <a:p>
            <a:pPr lvl="1"/>
            <a:r>
              <a:rPr lang="en-US" altLang="zh-TW" sz="1800" dirty="0" smtClean="0">
                <a:latin typeface="Times New Roman" pitchFamily="48" charset="0"/>
                <a:ea typeface="新細明體" charset="-120"/>
              </a:rPr>
              <a:t>Neither statement depends on itself, and although S1 depends on S2, S2 does not depend on S1</a:t>
            </a:r>
          </a:p>
          <a:p>
            <a:r>
              <a:rPr lang="en-US" altLang="zh-TW" sz="1800" dirty="0" smtClean="0">
                <a:latin typeface="Times New Roman" pitchFamily="48" charset="0"/>
                <a:ea typeface="新細明體" charset="-120"/>
              </a:rPr>
              <a:t>A loop is parallel if it can be written without a cycle in the dependences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F4D5A0C-9DCE-408D-AA32-F0B4DA87FBB3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15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smtClean="0"/>
              <a:t>Detecting and Enhancing Loop-Level Parallelism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000" smtClean="0"/>
              <a:t>Ex)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/>
              <a:t>	A[1] = A[1] + B[1]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/>
              <a:t>	for (i=1; i&lt;=99; i++)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/>
              <a:t>		B[i+1] = C[i] + D[i];		// S2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/>
              <a:t>		A[i+1] = A[i+1] + B[i+1];	// S1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/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/>
              <a:t>	B[101] = C[100] +D[100]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/>
              <a:t>Dependence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/>
              <a:t>		A[1] = A[1] + B[1];		// S1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/>
              <a:t>	</a:t>
            </a:r>
            <a:r>
              <a:rPr lang="en-US" altLang="ko-KR" sz="2000" smtClean="0">
                <a:solidFill>
                  <a:srgbClr val="CC0000"/>
                </a:solidFill>
              </a:rPr>
              <a:t>	B[2] = C[1] + D[1];		// S2 (i=1)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>
                <a:solidFill>
                  <a:srgbClr val="CC0000"/>
                </a:solidFill>
              </a:rPr>
              <a:t>		A[2] = A[2] + B[2];		// S1 (i=1)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ko-KR" sz="2000" smtClean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>
                <a:solidFill>
                  <a:schemeClr val="hlink"/>
                </a:solidFill>
              </a:rPr>
              <a:t>		B[3] = C[2] + D[2];		// S2 (i=2)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>
                <a:solidFill>
                  <a:schemeClr val="hlink"/>
                </a:solidFill>
              </a:rPr>
              <a:t>		A[3] = A[3] + B[3];		// S1 (i=2)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/>
              <a:t>		B[4] = C[3] + D[3];		// S2 (i=3)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000" smtClean="0"/>
              <a:t>		……</a:t>
            </a:r>
            <a:endParaRPr lang="en-US" altLang="ko-KR" sz="2000" smtClean="0">
              <a:sym typeface="Wingdings" pitchFamily="48" charset="2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1331913" y="4005263"/>
            <a:ext cx="576262" cy="360362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2987675" y="4292600"/>
            <a:ext cx="576263" cy="360363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1908175" y="4221163"/>
            <a:ext cx="1079500" cy="2159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dirty="0" smtClean="0"/>
              <a:t>	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&lt;=100;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dirty="0" smtClean="0"/>
              <a:t>		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B[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		// S1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dirty="0" smtClean="0"/>
              <a:t>		B[i+1] = C[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		// S2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dirty="0" smtClean="0"/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dirty="0" smtClean="0"/>
              <a:t>Check for </a:t>
            </a:r>
            <a:r>
              <a:rPr lang="en-US" altLang="ko-KR" dirty="0" err="1" smtClean="0"/>
              <a:t>dependecy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D2E51C-5BB9-478C-9DD6-91C338645971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17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smtClean="0"/>
              <a:t>Circular dependence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1800" dirty="0" smtClean="0"/>
              <a:t>Another example)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for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=1;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&lt;=100;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++)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A[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 = A[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 + B[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];		// S1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B[i+1] = C[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 + A[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];		// S2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}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/>
              <a:t>Dependence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A[1] = A[1] + B[1];		// S1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=1)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B[2] = C[1] + A[1];		// S2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=1)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ko-KR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A[2] = A[2] + B[2];		// S1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=2)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B[3] = C[2] + A[2];		// S2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=2)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ko-KR" sz="18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A[3] = A[3] + B[3];		// S1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=3)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B[4] = C[3] + A[3];		// S2 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=3)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1800" dirty="0" smtClean="0"/>
              <a:t>		……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smtClean="0">
                <a:sym typeface="Wingdings" pitchFamily="48" charset="2"/>
              </a:rPr>
              <a:t>S2  S1: loop-carried dependence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smtClean="0">
                <a:sym typeface="Wingdings" pitchFamily="48" charset="2"/>
              </a:rPr>
              <a:t>S1  S2: loop-level dependence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1331913" y="3213100"/>
            <a:ext cx="576262" cy="360363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2843213" y="3716338"/>
            <a:ext cx="576262" cy="360362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1908175" y="3500438"/>
            <a:ext cx="1079500" cy="2889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1331913" y="2924175"/>
            <a:ext cx="576262" cy="360363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2843213" y="3213100"/>
            <a:ext cx="576262" cy="360363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1908175" y="3141663"/>
            <a:ext cx="1079500" cy="2159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275" name="AutoShape 10"/>
          <p:cNvSpPr>
            <a:spLocks/>
          </p:cNvSpPr>
          <p:nvPr/>
        </p:nvSpPr>
        <p:spPr bwMode="auto">
          <a:xfrm>
            <a:off x="5292725" y="5373688"/>
            <a:ext cx="71438" cy="360362"/>
          </a:xfrm>
          <a:prstGeom prst="rightBrace">
            <a:avLst>
              <a:gd name="adj1" fmla="val 42037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5305425" y="5375275"/>
            <a:ext cx="2003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ko-KR" sz="1600">
                <a:solidFill>
                  <a:srgbClr val="CC0000"/>
                </a:solidFill>
              </a:rPr>
              <a:t>Circular dependence</a:t>
            </a:r>
          </a:p>
        </p:txBody>
      </p:sp>
      <p:sp>
        <p:nvSpPr>
          <p:cNvPr id="11277" name="AutoShape 12"/>
          <p:cNvSpPr>
            <a:spLocks noChangeArrowheads="1"/>
          </p:cNvSpPr>
          <p:nvPr/>
        </p:nvSpPr>
        <p:spPr bwMode="auto">
          <a:xfrm>
            <a:off x="3708400" y="1989138"/>
            <a:ext cx="215900" cy="360362"/>
          </a:xfrm>
          <a:prstGeom prst="curvedLeftArrow">
            <a:avLst>
              <a:gd name="adj1" fmla="val 33382"/>
              <a:gd name="adj2" fmla="val 66765"/>
              <a:gd name="adj3" fmla="val 33333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8" name="AutoShape 13"/>
          <p:cNvSpPr>
            <a:spLocks noChangeArrowheads="1"/>
          </p:cNvSpPr>
          <p:nvPr/>
        </p:nvSpPr>
        <p:spPr bwMode="auto">
          <a:xfrm flipH="1" flipV="1">
            <a:off x="1042988" y="1989138"/>
            <a:ext cx="215900" cy="360362"/>
          </a:xfrm>
          <a:prstGeom prst="curvedLeftArrow">
            <a:avLst>
              <a:gd name="adj1" fmla="val 33382"/>
              <a:gd name="adj2" fmla="val 66765"/>
              <a:gd name="adj3" fmla="val 33333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 flipH="1">
            <a:off x="3924300" y="1700213"/>
            <a:ext cx="503238" cy="3603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4427538" y="1412875"/>
            <a:ext cx="625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ko-KR" sz="1600">
                <a:solidFill>
                  <a:schemeClr val="hlink"/>
                </a:solidFill>
              </a:rPr>
              <a:t>cycle</a:t>
            </a:r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 flipH="1">
            <a:off x="1187450" y="1700213"/>
            <a:ext cx="3097213" cy="4333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E8496D-6111-4F14-9B7B-513D3C4F4C43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18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595313"/>
          </a:xfrm>
        </p:spPr>
        <p:txBody>
          <a:bodyPr>
            <a:normAutofit fontScale="90000"/>
          </a:bodyPr>
          <a:lstStyle/>
          <a:p>
            <a:pPr marL="571500" indent="-571500"/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en-US" altLang="ko-KR" sz="3000" b="1" dirty="0" smtClean="0"/>
              <a:t> </a:t>
            </a:r>
            <a:r>
              <a:rPr lang="en-US" altLang="ko-KR" sz="2400" b="1" dirty="0" smtClean="0"/>
              <a:t>Recurrence (a kind of loop-carried dependence)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IN" sz="2800" dirty="0" smtClean="0"/>
              <a:t>    </a:t>
            </a:r>
            <a:r>
              <a:rPr lang="en-IN" sz="2800" b="1" dirty="0" smtClean="0"/>
              <a:t>A </a:t>
            </a:r>
            <a:r>
              <a:rPr lang="en-IN" sz="2800" b="1" dirty="0"/>
              <a:t>recurrence is when a variable is defined based on the value of that </a:t>
            </a:r>
            <a:r>
              <a:rPr lang="en-IN" sz="2800" b="1" dirty="0" smtClean="0"/>
              <a:t>variable in </a:t>
            </a:r>
            <a:r>
              <a:rPr lang="en-IN" sz="2800" b="1" dirty="0"/>
              <a:t>an earlier iteration</a:t>
            </a:r>
            <a:endParaRPr lang="en-US" altLang="ko-KR" sz="2800" b="1" dirty="0" smtClean="0"/>
          </a:p>
          <a:p>
            <a:pPr>
              <a:buNone/>
            </a:pPr>
            <a:r>
              <a:rPr lang="en-IN" dirty="0" smtClean="0"/>
              <a:t>    Detecting </a:t>
            </a:r>
            <a:r>
              <a:rPr lang="en-IN" dirty="0"/>
              <a:t>a recurrence can be important for two reasons: </a:t>
            </a:r>
            <a:endParaRPr lang="en-IN" dirty="0" smtClean="0"/>
          </a:p>
          <a:p>
            <a:r>
              <a:rPr lang="en-IN" dirty="0" smtClean="0"/>
              <a:t> Some architectures(especially </a:t>
            </a:r>
            <a:r>
              <a:rPr lang="en-IN" dirty="0"/>
              <a:t>vector computers) have special support for </a:t>
            </a:r>
            <a:r>
              <a:rPr lang="en-IN" dirty="0" smtClean="0"/>
              <a:t>executing recurrences</a:t>
            </a:r>
            <a:r>
              <a:rPr lang="en-IN" dirty="0"/>
              <a:t>, </a:t>
            </a:r>
            <a:r>
              <a:rPr lang="en-IN" dirty="0" smtClean="0"/>
              <a:t>and</a:t>
            </a:r>
          </a:p>
          <a:p>
            <a:r>
              <a:rPr lang="en-IN" dirty="0" smtClean="0"/>
              <a:t> </a:t>
            </a:r>
            <a:r>
              <a:rPr lang="en-IN" dirty="0"/>
              <a:t>some recurrences can be the source of a reasonable </a:t>
            </a:r>
            <a:r>
              <a:rPr lang="en-IN" dirty="0" smtClean="0"/>
              <a:t>    amount of parallelism</a:t>
            </a:r>
            <a:endParaRPr lang="en-US" altLang="ko-KR" sz="8800" dirty="0"/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en-US" altLang="ko-KR" sz="3200" dirty="0" smtClean="0"/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3200" dirty="0" smtClean="0"/>
              <a:t>for 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=6;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&lt;=100;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=i+1)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3200" dirty="0" smtClean="0"/>
              <a:t>		Y[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] = Y[i-5] + Y[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];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3200" dirty="0" smtClean="0"/>
              <a:t>What kind of dependency exist in this loop?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en-US" altLang="ko-K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280534-B9E1-49BA-9799-C08C0D0582CA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19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US" altLang="ko-KR" sz="2600" smtClean="0"/>
              <a:t>Recurrence (continued)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ko-KR" sz="2000" smtClean="0"/>
          </a:p>
          <a:p>
            <a:pPr lvl="1">
              <a:lnSpc>
                <a:spcPct val="90000"/>
              </a:lnSpc>
            </a:pPr>
            <a:r>
              <a:rPr lang="en-US" altLang="ko-KR" sz="2000" smtClean="0"/>
              <a:t>Example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for (i=6; i&lt;=100; i=i+1)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Y[i] = Y[i-5] + Y[i];</a:t>
            </a:r>
          </a:p>
          <a:p>
            <a:pPr lvl="2">
              <a:lnSpc>
                <a:spcPct val="90000"/>
              </a:lnSpc>
            </a:pPr>
            <a:r>
              <a:rPr lang="en-US" altLang="ko-KR" sz="1800" smtClean="0"/>
              <a:t>Distance: 5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Y[6] = Y[1] + Y[6];		i=6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Y[7] = Y[2] + Y[7];		i=7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Y[8] = Y[3] + Y[8];		i=8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Y[9] = Y[4] + Y[9];		i=9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Y[10] = Y[5] + Y[10];		i=10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Y[11] = Y[6] + Y[11];		i=11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Y[12] = Y[7] + Y[12];		i=12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Y[13] = Y[8] + Y[13];		i=13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Y[14] = Y[9] + Y[14];		i=14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Y[15] = Y[10] + Y[15];		i=15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smtClean="0"/>
              <a:t>		Y[16] = Y[11] + Y[16];		i=16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en-US" altLang="ko-KR" sz="1800" smtClean="0"/>
          </a:p>
        </p:txBody>
      </p:sp>
      <p:sp>
        <p:nvSpPr>
          <p:cNvPr id="15365" name="AutoShape 4"/>
          <p:cNvSpPr>
            <a:spLocks/>
          </p:cNvSpPr>
          <p:nvPr/>
        </p:nvSpPr>
        <p:spPr bwMode="auto">
          <a:xfrm>
            <a:off x="6732588" y="2997200"/>
            <a:ext cx="360362" cy="1295400"/>
          </a:xfrm>
          <a:prstGeom prst="rightBrace">
            <a:avLst>
              <a:gd name="adj1" fmla="val 29956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7019925" y="3284538"/>
            <a:ext cx="17478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ko-KR" sz="1600">
                <a:solidFill>
                  <a:srgbClr val="CC0000"/>
                </a:solidFill>
              </a:rPr>
              <a:t>Parallel execution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altLang="ko-KR" sz="1600">
                <a:solidFill>
                  <a:srgbClr val="CC0000"/>
                </a:solidFill>
              </a:rPr>
              <a:t>possible</a:t>
            </a:r>
          </a:p>
        </p:txBody>
      </p:sp>
      <p:sp>
        <p:nvSpPr>
          <p:cNvPr id="15367" name="AutoShape 6"/>
          <p:cNvSpPr>
            <a:spLocks/>
          </p:cNvSpPr>
          <p:nvPr/>
        </p:nvSpPr>
        <p:spPr bwMode="auto">
          <a:xfrm>
            <a:off x="6732588" y="4508500"/>
            <a:ext cx="360362" cy="1295400"/>
          </a:xfrm>
          <a:prstGeom prst="rightBrace">
            <a:avLst>
              <a:gd name="adj1" fmla="val 29956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7019925" y="4795838"/>
            <a:ext cx="17478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ko-KR" sz="1600">
                <a:solidFill>
                  <a:srgbClr val="CC0000"/>
                </a:solidFill>
              </a:rPr>
              <a:t>Parallel execution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en-US" altLang="ko-KR" sz="1600">
                <a:solidFill>
                  <a:srgbClr val="CC0000"/>
                </a:solidFill>
              </a:rPr>
              <a:t>possible</a:t>
            </a: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3132138" y="4365625"/>
            <a:ext cx="503237" cy="35877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2268538" y="2852738"/>
            <a:ext cx="503237" cy="35877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2700338" y="3141663"/>
            <a:ext cx="576262" cy="12239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638800"/>
          </a:xfrm>
        </p:spPr>
        <p:txBody>
          <a:bodyPr/>
          <a:lstStyle/>
          <a:p>
            <a:pPr marL="52388" indent="1588" algn="just">
              <a:buFontTx/>
              <a:buNone/>
              <a:defRPr/>
            </a:pPr>
            <a:r>
              <a:rPr lang="en-GB" sz="2000" dirty="0" smtClean="0"/>
              <a:t>So far we have considered techniques used to eliminate data and control stalls and achieve an ideal CPI of 1.</a:t>
            </a:r>
          </a:p>
          <a:p>
            <a:pPr marL="52388" indent="1588" algn="just">
              <a:buFontTx/>
              <a:buNone/>
              <a:defRPr/>
            </a:pPr>
            <a:r>
              <a:rPr lang="en-GB" sz="2000" dirty="0" smtClean="0"/>
              <a:t>To improve performance further we would like to decrease the CPI to less than 1. But this cannot be done if we issue only one instruction every clock cycle.</a:t>
            </a:r>
          </a:p>
          <a:p>
            <a:pPr marL="52388" indent="1588" algn="just">
              <a:buFontTx/>
              <a:buNone/>
              <a:defRPr/>
            </a:pPr>
            <a:r>
              <a:rPr lang="en-GB" sz="2000" dirty="0" smtClean="0"/>
              <a:t> </a:t>
            </a:r>
            <a:br>
              <a:rPr lang="en-GB" sz="2000" dirty="0" smtClean="0"/>
            </a:br>
            <a:r>
              <a:rPr lang="en-GB" sz="2000" dirty="0" smtClean="0"/>
              <a:t>Multiple issue processors allow us to issue multiple instructions in a clock cycles. There are two variations: superscalar and VLIW (Very Long Instruction Word) processors.</a:t>
            </a:r>
          </a:p>
          <a:p>
            <a:pPr marL="0" indent="1588" algn="just">
              <a:buFontTx/>
              <a:buNone/>
              <a:defRPr/>
            </a:pPr>
            <a:r>
              <a:rPr lang="en-GB" sz="2000" dirty="0" smtClean="0"/>
              <a:t> </a:t>
            </a:r>
            <a:br>
              <a:rPr lang="en-GB" sz="2000" dirty="0" smtClean="0"/>
            </a:br>
            <a:r>
              <a:rPr lang="en-GB" sz="2000" dirty="0" smtClean="0"/>
              <a:t>Superscalar processors issue varying numbers of instructions per clock and may be either statically scheduled by compiler or dynamically scheduled using techniques based on </a:t>
            </a:r>
            <a:r>
              <a:rPr lang="en-GB" sz="2000" b="1" dirty="0" err="1" smtClean="0"/>
              <a:t>scoreboarding</a:t>
            </a:r>
            <a:r>
              <a:rPr lang="en-GB" sz="2000" b="1" dirty="0" smtClean="0"/>
              <a:t> or </a:t>
            </a:r>
            <a:r>
              <a:rPr lang="en-GB" sz="2000" b="1" dirty="0" err="1" smtClean="0"/>
              <a:t>Tomasulo</a:t>
            </a:r>
            <a:r>
              <a:rPr lang="en-GB" sz="2000" b="1" dirty="0" smtClean="0"/>
              <a:t> algorithm.</a:t>
            </a:r>
          </a:p>
          <a:p>
            <a:pPr marL="0" indent="1588" algn="just">
              <a:buFontTx/>
              <a:buNone/>
              <a:defRPr/>
            </a:pP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VLIWs issue a fixed number of instructions formatted either as one large instruction or as a fixed instruction packet. VLIW processors are inherently statically scheduled by the compiler.</a:t>
            </a:r>
          </a:p>
          <a:p>
            <a:pPr algn="just">
              <a:buFontTx/>
              <a:buNone/>
              <a:defRPr/>
            </a:pPr>
            <a:endParaRPr lang="en-US" sz="2000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mtClean="0">
                <a:ea typeface="굴림" pitchFamily="48" charset="-127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 smtClean="0"/>
              <a:t>Distance: 5</a:t>
            </a:r>
          </a:p>
          <a:p>
            <a:pPr lvl="1">
              <a:lnSpc>
                <a:spcPct val="90000"/>
              </a:lnSpc>
            </a:pPr>
            <a:r>
              <a:rPr lang="en-US" altLang="ko-KR" sz="2600" dirty="0" smtClean="0"/>
              <a:t>More parallelism with larger distance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49DA3D-404D-48C9-955D-5C57EE38A2EE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21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Finding Dependences</a:t>
            </a:r>
            <a:endParaRPr lang="en-US" smtClean="0">
              <a:ea typeface="新細明體" charset="-12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b="1" dirty="0" smtClean="0">
                <a:latin typeface="Times New Roman" pitchFamily="48" charset="0"/>
                <a:ea typeface="新細明體" charset="-120"/>
              </a:rPr>
              <a:t>Why we do it?</a:t>
            </a:r>
          </a:p>
          <a:p>
            <a:pPr lvl="1"/>
            <a:r>
              <a:rPr lang="en-US" altLang="zh-TW" sz="2400" dirty="0" smtClean="0">
                <a:latin typeface="Times New Roman" pitchFamily="48" charset="0"/>
                <a:ea typeface="新細明體" charset="-120"/>
              </a:rPr>
              <a:t>Good scheduling of code</a:t>
            </a:r>
          </a:p>
          <a:p>
            <a:pPr lvl="1"/>
            <a:r>
              <a:rPr lang="en-US" altLang="zh-TW" sz="2400" dirty="0" smtClean="0">
                <a:latin typeface="Times New Roman" pitchFamily="48" charset="0"/>
                <a:ea typeface="新細明體" charset="-120"/>
              </a:rPr>
              <a:t>Determining which loops might contain parallelism</a:t>
            </a:r>
          </a:p>
          <a:p>
            <a:pPr lvl="1"/>
            <a:r>
              <a:rPr lang="en-US" altLang="zh-TW" sz="2400" dirty="0" smtClean="0">
                <a:latin typeface="Times New Roman" pitchFamily="48" charset="0"/>
                <a:ea typeface="新細明體" charset="-120"/>
              </a:rPr>
              <a:t>Eliminating name dependences</a:t>
            </a:r>
          </a:p>
          <a:p>
            <a:pPr lvl="1">
              <a:buFont typeface="Monotype Sorts" pitchFamily="2" charset="2"/>
              <a:buNone/>
            </a:pPr>
            <a:endParaRPr lang="en-US" altLang="zh-TW" sz="2400" dirty="0" smtClean="0">
              <a:latin typeface="Times New Roman" pitchFamily="48" charset="0"/>
              <a:ea typeface="新細明體" charset="-120"/>
            </a:endParaRPr>
          </a:p>
          <a:p>
            <a:pPr lvl="1">
              <a:buFont typeface="Monotype Sorts" pitchFamily="2" charset="2"/>
              <a:buNone/>
            </a:pPr>
            <a:endParaRPr lang="en-US" altLang="zh-TW" sz="2400" dirty="0" smtClean="0">
              <a:latin typeface="Times New Roman" pitchFamily="48" charset="0"/>
              <a:ea typeface="新細明體" charset="-120"/>
            </a:endParaRPr>
          </a:p>
          <a:p>
            <a:r>
              <a:rPr lang="en-US" altLang="ko-KR" sz="2400" b="1" dirty="0" smtClean="0">
                <a:latin typeface="Times New Roman" pitchFamily="48" charset="0"/>
              </a:rPr>
              <a:t>Dependence analysis difficult for arrays &amp; pointers</a:t>
            </a:r>
          </a:p>
          <a:p>
            <a:pPr lvl="1"/>
            <a:r>
              <a:rPr lang="en-US" altLang="ko-KR" sz="2400" dirty="0" smtClean="0">
                <a:latin typeface="Times New Roman" pitchFamily="48" charset="0"/>
              </a:rPr>
              <a:t>Need to compare the index (memory location)</a:t>
            </a:r>
          </a:p>
          <a:p>
            <a:pPr lvl="1"/>
            <a:endParaRPr lang="en-US" altLang="zh-TW" sz="2400" i="1" dirty="0" smtClean="0">
              <a:latin typeface="Times New Roman" pitchFamily="48" charset="0"/>
            </a:endParaRPr>
          </a:p>
          <a:p>
            <a:pPr lvl="1"/>
            <a:endParaRPr lang="en-US" altLang="zh-TW" sz="2400" dirty="0" smtClean="0">
              <a:latin typeface="Times New Roman" pitchFamily="48" charset="0"/>
              <a:ea typeface="新細明體" charset="-120"/>
            </a:endParaRPr>
          </a:p>
          <a:p>
            <a:endParaRPr lang="en-US" sz="2400" dirty="0" smtClean="0">
              <a:latin typeface="Times New Roman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E111B2-2714-414E-8C53-88E5E0C40009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22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Type of Dependence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Times New Roman" pitchFamily="48" charset="0"/>
              </a:rPr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400" dirty="0" smtClean="0">
                <a:latin typeface="Times New Roman" pitchFamily="48" charset="0"/>
              </a:rPr>
              <a:t>for (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=1; 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&lt;=100; 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=i+1) {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400" dirty="0" smtClean="0">
                <a:latin typeface="Times New Roman" pitchFamily="48" charset="0"/>
              </a:rPr>
              <a:t>		Y[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] = X[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]/c;		// S1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400" dirty="0" smtClean="0">
                <a:latin typeface="Times New Roman" pitchFamily="48" charset="0"/>
              </a:rPr>
              <a:t>		X[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] = X[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] + c;	// S2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400" dirty="0" smtClean="0">
                <a:latin typeface="Times New Roman" pitchFamily="48" charset="0"/>
              </a:rPr>
              <a:t>		Z[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] = Y[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] + c;	// S3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400" dirty="0" smtClean="0">
                <a:latin typeface="Times New Roman" pitchFamily="48" charset="0"/>
              </a:rPr>
              <a:t>		Y[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] = c – Y[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];	// S4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dirty="0" smtClean="0"/>
              <a:t>}</a:t>
            </a:r>
          </a:p>
          <a:p>
            <a:pPr lvl="1"/>
            <a:r>
              <a:rPr lang="en-US" altLang="ko-KR" sz="2000" dirty="0" smtClean="0"/>
              <a:t>True dependences from  S1 to S3, S1 to S4(RAW)</a:t>
            </a:r>
          </a:p>
          <a:p>
            <a:pPr lvl="1"/>
            <a:r>
              <a:rPr lang="en-US" altLang="ko-KR" sz="2000" dirty="0" smtClean="0"/>
              <a:t>Anti-dependence from  S1 to S2, S3 to S4(WAR)</a:t>
            </a:r>
          </a:p>
          <a:p>
            <a:pPr lvl="1"/>
            <a:r>
              <a:rPr lang="en-US" altLang="ko-KR" sz="2000" dirty="0" smtClean="0"/>
              <a:t>Output dependence from S1 to S4(WAW)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C855F1-0EE2-43E8-8DB1-A90DEC67CF95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23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47700" indent="-647700"/>
            <a:r>
              <a:rPr lang="en-US" altLang="zh-TW" sz="3200" smtClean="0">
                <a:solidFill>
                  <a:schemeClr val="tx1"/>
                </a:solidFill>
                <a:latin typeface="Times New Roman" pitchFamily="48" charset="0"/>
              </a:rPr>
              <a:t>Eliminates false dependences</a:t>
            </a:r>
            <a:endParaRPr lang="en-US" sz="3200" smtClean="0">
              <a:solidFill>
                <a:schemeClr val="tx1"/>
              </a:solidFill>
              <a:latin typeface="Times New Roman" pitchFamily="48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Times New Roman" pitchFamily="48" charset="0"/>
              </a:rPr>
              <a:t>for (i=1;i&lt;=100;i=i+1)</a:t>
            </a:r>
          </a:p>
          <a:p>
            <a:pPr marL="457200" indent="-457200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Times New Roman" pitchFamily="48" charset="0"/>
              </a:rPr>
              <a:t> {</a:t>
            </a:r>
          </a:p>
          <a:p>
            <a:pPr marL="457200" indent="-457200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TW" smtClean="0">
                <a:latin typeface="Times New Roman" pitchFamily="48" charset="0"/>
              </a:rPr>
              <a:t>		</a:t>
            </a:r>
            <a:r>
              <a:rPr lang="en-US" altLang="zh-TW" sz="2400" smtClean="0">
                <a:latin typeface="Times New Roman" pitchFamily="48" charset="0"/>
              </a:rPr>
              <a:t>/* Y renamed to </a:t>
            </a:r>
            <a:r>
              <a:rPr lang="en-US" altLang="zh-TW" sz="2400" smtClean="0">
                <a:solidFill>
                  <a:srgbClr val="FF0000"/>
                </a:solidFill>
                <a:latin typeface="Times New Roman" pitchFamily="48" charset="0"/>
              </a:rPr>
              <a:t>T</a:t>
            </a:r>
            <a:r>
              <a:rPr lang="en-US" altLang="zh-TW" sz="2400" smtClean="0">
                <a:latin typeface="Times New Roman" pitchFamily="48" charset="0"/>
              </a:rPr>
              <a:t> to remove output dependence */</a:t>
            </a:r>
          </a:p>
          <a:p>
            <a:pPr marL="457200" indent="-457200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Times New Roman" pitchFamily="48" charset="0"/>
              </a:rPr>
              <a:t>		</a:t>
            </a:r>
            <a:r>
              <a:rPr lang="en-US" altLang="zh-TW" sz="2400" smtClean="0">
                <a:solidFill>
                  <a:srgbClr val="FF0000"/>
                </a:solidFill>
                <a:latin typeface="Times New Roman" pitchFamily="48" charset="0"/>
              </a:rPr>
              <a:t>T</a:t>
            </a:r>
            <a:r>
              <a:rPr lang="en-US" altLang="zh-TW" sz="2400" smtClean="0">
                <a:latin typeface="Times New Roman" pitchFamily="48" charset="0"/>
              </a:rPr>
              <a:t>[i]=X[i] / c; 		/* S1 */</a:t>
            </a:r>
          </a:p>
          <a:p>
            <a:pPr marL="457200" indent="-457200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Times New Roman" pitchFamily="48" charset="0"/>
              </a:rPr>
              <a:t>		/* X renamed to </a:t>
            </a:r>
            <a:r>
              <a:rPr lang="en-US" altLang="zh-TW" sz="2400" smtClean="0">
                <a:solidFill>
                  <a:srgbClr val="FF0000"/>
                </a:solidFill>
                <a:latin typeface="Times New Roman" pitchFamily="48" charset="0"/>
              </a:rPr>
              <a:t>X1</a:t>
            </a:r>
            <a:r>
              <a:rPr lang="en-US" altLang="zh-TW" sz="2400" smtClean="0">
                <a:latin typeface="Times New Roman" pitchFamily="48" charset="0"/>
              </a:rPr>
              <a:t> to remove antidependence */</a:t>
            </a:r>
          </a:p>
          <a:p>
            <a:pPr marL="457200" indent="-457200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Times New Roman" pitchFamily="48" charset="0"/>
              </a:rPr>
              <a:t>		</a:t>
            </a:r>
            <a:r>
              <a:rPr lang="en-US" altLang="zh-TW" sz="2400" smtClean="0">
                <a:solidFill>
                  <a:srgbClr val="FF0000"/>
                </a:solidFill>
                <a:latin typeface="Times New Roman" pitchFamily="48" charset="0"/>
              </a:rPr>
              <a:t>X1</a:t>
            </a:r>
            <a:r>
              <a:rPr lang="en-US" altLang="zh-TW" sz="2400" smtClean="0">
                <a:latin typeface="Times New Roman" pitchFamily="48" charset="0"/>
              </a:rPr>
              <a:t>[i]=X[i] + c; 		/* S2 */</a:t>
            </a:r>
          </a:p>
          <a:p>
            <a:pPr marL="457200" indent="-457200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Times New Roman" pitchFamily="48" charset="0"/>
              </a:rPr>
              <a:t>		/* Y renamed to </a:t>
            </a:r>
            <a:r>
              <a:rPr lang="en-US" altLang="zh-TW" sz="2400" smtClean="0">
                <a:solidFill>
                  <a:srgbClr val="FF0000"/>
                </a:solidFill>
                <a:latin typeface="Times New Roman" pitchFamily="48" charset="0"/>
              </a:rPr>
              <a:t>T</a:t>
            </a:r>
            <a:r>
              <a:rPr lang="en-US" altLang="zh-TW" sz="2400" smtClean="0">
                <a:latin typeface="Times New Roman" pitchFamily="48" charset="0"/>
              </a:rPr>
              <a:t> to remove antidependence */</a:t>
            </a:r>
          </a:p>
          <a:p>
            <a:pPr marL="457200" indent="-457200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Times New Roman" pitchFamily="48" charset="0"/>
              </a:rPr>
              <a:t>		Z[i]=</a:t>
            </a:r>
            <a:r>
              <a:rPr lang="en-US" altLang="zh-TW" sz="2400" smtClean="0">
                <a:solidFill>
                  <a:srgbClr val="FF0000"/>
                </a:solidFill>
                <a:latin typeface="Times New Roman" pitchFamily="48" charset="0"/>
              </a:rPr>
              <a:t>T</a:t>
            </a:r>
            <a:r>
              <a:rPr lang="en-US" altLang="zh-TW" sz="2400" smtClean="0">
                <a:latin typeface="Times New Roman" pitchFamily="48" charset="0"/>
              </a:rPr>
              <a:t>[i] + c; 		/* S3 */</a:t>
            </a:r>
          </a:p>
          <a:p>
            <a:pPr marL="457200" indent="-457200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Times New Roman" pitchFamily="48" charset="0"/>
              </a:rPr>
              <a:t>		Y[i]=c – Y[i];		/* S4 */  </a:t>
            </a:r>
          </a:p>
          <a:p>
            <a:pPr marL="457200" indent="-457200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Times New Roman" pitchFamily="48" charset="0"/>
              </a:rPr>
              <a:t>}</a:t>
            </a:r>
          </a:p>
          <a:p>
            <a:pPr marL="457200" indent="-457200"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</a:pPr>
            <a:endParaRPr lang="en-US" altLang="zh-TW" sz="2400" smtClean="0">
              <a:latin typeface="Times New Roman" pitchFamily="48" charset="0"/>
            </a:endParaRPr>
          </a:p>
          <a:p>
            <a:pPr marL="457200" indent="-45720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  <a:latin typeface="Times New Roman" pitchFamily="48" charset="0"/>
              </a:rPr>
              <a:t> </a:t>
            </a:r>
            <a:endParaRPr lang="en-US" smtClean="0">
              <a:solidFill>
                <a:schemeClr val="tx1"/>
              </a:solidFill>
              <a:latin typeface="Times New Roman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Eliminating Dependent Computations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key technique is to eliminate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 reduce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dependent computation by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back substitution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which increases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amount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parallelism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which applied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both within a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basic block 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within loops.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Within a basic block, algebraic simplifications of expressions and 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optimization called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copy propagation.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1A2028-092A-4DB7-AAA3-2995274AE70D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25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800" dirty="0" smtClean="0"/>
              <a:t>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b="1" dirty="0" smtClean="0"/>
              <a:t>Copy propagation</a:t>
            </a:r>
            <a:r>
              <a:rPr lang="en-US" altLang="ko-KR" sz="2400" dirty="0" smtClean="0"/>
              <a:t>: </a:t>
            </a:r>
            <a:r>
              <a:rPr lang="en-US" altLang="ko-KR" sz="2000" dirty="0" smtClean="0"/>
              <a:t>eliminates operations that copy value</a:t>
            </a:r>
          </a:p>
          <a:p>
            <a:pPr lvl="1"/>
            <a:r>
              <a:rPr lang="en-US" altLang="ko-KR" sz="2000" dirty="0" smtClean="0"/>
              <a:t>Example;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000" dirty="0" smtClean="0"/>
              <a:t>	ADD	R1,R2,#4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000" dirty="0" smtClean="0"/>
              <a:t>	ADD	R1,R1,#4</a:t>
            </a:r>
          </a:p>
          <a:p>
            <a:pPr lvl="1"/>
            <a:r>
              <a:rPr lang="en-US" altLang="ko-KR" sz="2000" dirty="0" smtClean="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000" dirty="0" smtClean="0"/>
              <a:t>	ADD	R1,R2,#4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000" dirty="0" smtClean="0"/>
              <a:t>	ADD	R3,R1,#4</a:t>
            </a:r>
          </a:p>
          <a:p>
            <a:r>
              <a:rPr lang="en-US" altLang="ko-KR" sz="2000" b="1" i="1" dirty="0" smtClean="0"/>
              <a:t>Tree height reduction</a:t>
            </a:r>
            <a:r>
              <a:rPr lang="en-US" altLang="ko-KR" sz="2400" i="1" dirty="0" smtClean="0"/>
              <a:t>: </a:t>
            </a:r>
            <a:r>
              <a:rPr lang="en-US" altLang="ko-KR" sz="2000" i="1" dirty="0" smtClean="0"/>
              <a:t>increase parallelism</a:t>
            </a:r>
          </a:p>
          <a:p>
            <a:pPr lvl="1"/>
            <a:r>
              <a:rPr lang="en-US" altLang="ko-KR" sz="2000" dirty="0" smtClean="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000" dirty="0" smtClean="0"/>
              <a:t>	ADD	R1,R2,R3			ADD	R1,R2,R3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000" dirty="0" smtClean="0"/>
              <a:t>	ADD	R4,R1,R6			ADD 	R4,R6,R7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000" dirty="0" smtClean="0"/>
              <a:t>	ADD	R8,R4,F7			ADD	R8,R1,R4</a:t>
            </a:r>
          </a:p>
          <a:p>
            <a:pPr lvl="1"/>
            <a:endParaRPr lang="en-US" altLang="ko-KR" sz="2000" dirty="0" smtClean="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219700" y="2249488"/>
            <a:ext cx="225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ko-KR"/>
              <a:t>ADD R1,R2,#8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356100" y="2178050"/>
            <a:ext cx="647700" cy="576263"/>
            <a:chOff x="2744" y="1525"/>
            <a:chExt cx="408" cy="363"/>
          </a:xfrm>
        </p:grpSpPr>
        <p:sp>
          <p:nvSpPr>
            <p:cNvPr id="21529" name="AutoShape 5"/>
            <p:cNvSpPr>
              <a:spLocks/>
            </p:cNvSpPr>
            <p:nvPr/>
          </p:nvSpPr>
          <p:spPr bwMode="auto">
            <a:xfrm>
              <a:off x="2744" y="1525"/>
              <a:ext cx="181" cy="363"/>
            </a:xfrm>
            <a:prstGeom prst="righ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0" name="Line 6"/>
            <p:cNvSpPr>
              <a:spLocks noChangeShapeType="1"/>
            </p:cNvSpPr>
            <p:nvPr/>
          </p:nvSpPr>
          <p:spPr bwMode="auto">
            <a:xfrm>
              <a:off x="2925" y="1706"/>
              <a:ext cx="227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5219700" y="3617913"/>
            <a:ext cx="225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ko-KR"/>
              <a:t>ADD R3,R2,#8 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356100" y="3546475"/>
            <a:ext cx="647700" cy="576263"/>
            <a:chOff x="2744" y="1525"/>
            <a:chExt cx="408" cy="363"/>
          </a:xfrm>
        </p:grpSpPr>
        <p:sp>
          <p:nvSpPr>
            <p:cNvPr id="21527" name="AutoShape 10"/>
            <p:cNvSpPr>
              <a:spLocks/>
            </p:cNvSpPr>
            <p:nvPr/>
          </p:nvSpPr>
          <p:spPr bwMode="auto">
            <a:xfrm>
              <a:off x="2744" y="1525"/>
              <a:ext cx="181" cy="363"/>
            </a:xfrm>
            <a:prstGeom prst="righ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8" name="Line 11"/>
            <p:cNvSpPr>
              <a:spLocks noChangeShapeType="1"/>
            </p:cNvSpPr>
            <p:nvPr/>
          </p:nvSpPr>
          <p:spPr bwMode="auto">
            <a:xfrm>
              <a:off x="2925" y="1706"/>
              <a:ext cx="227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3492500" y="3213100"/>
            <a:ext cx="2382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ko-KR" sz="1400">
                <a:solidFill>
                  <a:srgbClr val="CC0000"/>
                </a:solidFill>
              </a:rPr>
              <a:t>Assume R1 dead afterwards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356100" y="5300663"/>
            <a:ext cx="647700" cy="576262"/>
            <a:chOff x="2744" y="1525"/>
            <a:chExt cx="408" cy="363"/>
          </a:xfrm>
        </p:grpSpPr>
        <p:sp>
          <p:nvSpPr>
            <p:cNvPr id="21525" name="AutoShape 14"/>
            <p:cNvSpPr>
              <a:spLocks/>
            </p:cNvSpPr>
            <p:nvPr/>
          </p:nvSpPr>
          <p:spPr bwMode="auto">
            <a:xfrm>
              <a:off x="2744" y="1525"/>
              <a:ext cx="181" cy="363"/>
            </a:xfrm>
            <a:prstGeom prst="righ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6" name="Line 15"/>
            <p:cNvSpPr>
              <a:spLocks noChangeShapeType="1"/>
            </p:cNvSpPr>
            <p:nvPr/>
          </p:nvSpPr>
          <p:spPr bwMode="auto">
            <a:xfrm>
              <a:off x="2925" y="1706"/>
              <a:ext cx="227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515" name="Oval 16"/>
          <p:cNvSpPr>
            <a:spLocks noChangeArrowheads="1"/>
          </p:cNvSpPr>
          <p:nvPr/>
        </p:nvSpPr>
        <p:spPr bwMode="auto">
          <a:xfrm>
            <a:off x="828675" y="5013325"/>
            <a:ext cx="287338" cy="287338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6" name="Oval 17"/>
          <p:cNvSpPr>
            <a:spLocks noChangeArrowheads="1"/>
          </p:cNvSpPr>
          <p:nvPr/>
        </p:nvSpPr>
        <p:spPr bwMode="auto">
          <a:xfrm>
            <a:off x="828675" y="5518150"/>
            <a:ext cx="287338" cy="287338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7" name="Line 18"/>
          <p:cNvSpPr>
            <a:spLocks noChangeShapeType="1"/>
          </p:cNvSpPr>
          <p:nvPr/>
        </p:nvSpPr>
        <p:spPr bwMode="auto">
          <a:xfrm>
            <a:off x="971550" y="5300663"/>
            <a:ext cx="0" cy="2159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518" name="Oval 19"/>
          <p:cNvSpPr>
            <a:spLocks noChangeArrowheads="1"/>
          </p:cNvSpPr>
          <p:nvPr/>
        </p:nvSpPr>
        <p:spPr bwMode="auto">
          <a:xfrm>
            <a:off x="828675" y="6021388"/>
            <a:ext cx="287338" cy="287337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9" name="Line 20"/>
          <p:cNvSpPr>
            <a:spLocks noChangeShapeType="1"/>
          </p:cNvSpPr>
          <p:nvPr/>
        </p:nvSpPr>
        <p:spPr bwMode="auto">
          <a:xfrm>
            <a:off x="971550" y="5803900"/>
            <a:ext cx="0" cy="2159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520" name="Oval 21"/>
          <p:cNvSpPr>
            <a:spLocks noChangeArrowheads="1"/>
          </p:cNvSpPr>
          <p:nvPr/>
        </p:nvSpPr>
        <p:spPr bwMode="auto">
          <a:xfrm>
            <a:off x="8172450" y="5013325"/>
            <a:ext cx="287338" cy="287338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1" name="Oval 22"/>
          <p:cNvSpPr>
            <a:spLocks noChangeArrowheads="1"/>
          </p:cNvSpPr>
          <p:nvPr/>
        </p:nvSpPr>
        <p:spPr bwMode="auto">
          <a:xfrm>
            <a:off x="8461375" y="5518150"/>
            <a:ext cx="287338" cy="287338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2" name="Line 23"/>
          <p:cNvSpPr>
            <a:spLocks noChangeShapeType="1"/>
          </p:cNvSpPr>
          <p:nvPr/>
        </p:nvSpPr>
        <p:spPr bwMode="auto">
          <a:xfrm>
            <a:off x="8315325" y="5300663"/>
            <a:ext cx="1588" cy="7207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523" name="Oval 24"/>
          <p:cNvSpPr>
            <a:spLocks noChangeArrowheads="1"/>
          </p:cNvSpPr>
          <p:nvPr/>
        </p:nvSpPr>
        <p:spPr bwMode="auto">
          <a:xfrm>
            <a:off x="8172450" y="6021388"/>
            <a:ext cx="287338" cy="287337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4" name="Line 25"/>
          <p:cNvSpPr>
            <a:spLocks noChangeShapeType="1"/>
          </p:cNvSpPr>
          <p:nvPr/>
        </p:nvSpPr>
        <p:spPr bwMode="auto">
          <a:xfrm flipH="1">
            <a:off x="8388350" y="5803900"/>
            <a:ext cx="144463" cy="2174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C3179E-C85B-4993-9C77-F9AAB454B832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26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7700" indent="-647700"/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66FF"/>
                </a:solidFill>
              </a:rPr>
              <a:t>Copy propagation</a:t>
            </a:r>
          </a:p>
          <a:p>
            <a:pPr lvl="2"/>
            <a:r>
              <a:rPr lang="en-US" altLang="zh-TW" sz="2000" dirty="0" smtClean="0"/>
              <a:t>Eliminates operations that copy values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2000" dirty="0" smtClean="0"/>
              <a:t>DADDUI	R1,R2,#4	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2000" dirty="0" smtClean="0"/>
              <a:t>DADDUI	R1,R1,#4</a:t>
            </a:r>
          </a:p>
          <a:p>
            <a:pPr lvl="1"/>
            <a:r>
              <a:rPr lang="en-US" altLang="zh-TW" dirty="0" smtClean="0">
                <a:solidFill>
                  <a:srgbClr val="0066FF"/>
                </a:solidFill>
              </a:rPr>
              <a:t>Tree height reduction</a:t>
            </a:r>
          </a:p>
          <a:p>
            <a:pPr lvl="2"/>
            <a:r>
              <a:rPr lang="en-US" altLang="zh-TW" sz="1800" dirty="0" smtClean="0"/>
              <a:t>Makes tree structure wider but shorter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800" dirty="0" smtClean="0"/>
              <a:t>ADD	R1,R2,R3                                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800" dirty="0" smtClean="0"/>
              <a:t>ADD	R4,R1,R6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800" dirty="0" smtClean="0"/>
              <a:t>ADD	R8,R4,R7</a:t>
            </a:r>
          </a:p>
          <a:p>
            <a:endParaRPr lang="en-US" dirty="0" smtClean="0"/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5148263" y="2924175"/>
            <a:ext cx="2305050" cy="504825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charset="0"/>
                <a:ea typeface="新細明體" charset="-120"/>
              </a:rPr>
              <a:t>DADDUI  R1,R2,#8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708400" y="4221163"/>
            <a:ext cx="1296988" cy="16557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33CC"/>
                </a:solidFill>
                <a:latin typeface="Arial" charset="0"/>
                <a:ea typeface="新細明體" charset="-120"/>
              </a:rPr>
              <a:t>R2  R3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solidFill>
                <a:srgbClr val="0033CC"/>
              </a:solidFill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33CC"/>
                </a:solidFill>
                <a:latin typeface="Arial" charset="0"/>
                <a:ea typeface="新細明體" charset="-120"/>
              </a:rPr>
              <a:t>R1  R6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solidFill>
                <a:srgbClr val="0033CC"/>
              </a:solidFill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33CC"/>
                </a:solidFill>
                <a:latin typeface="Arial" charset="0"/>
                <a:ea typeface="新細明體" charset="-120"/>
              </a:rPr>
              <a:t>R4  R7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solidFill>
                <a:srgbClr val="0033CC"/>
              </a:solidFill>
              <a:latin typeface="Arial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33CC"/>
                </a:solidFill>
                <a:latin typeface="Arial" charset="0"/>
                <a:ea typeface="新細明體" charset="-120"/>
              </a:rPr>
              <a:t>R8</a:t>
            </a:r>
          </a:p>
        </p:txBody>
      </p:sp>
      <p:sp>
        <p:nvSpPr>
          <p:cNvPr id="20490" name="Line 14"/>
          <p:cNvSpPr>
            <a:spLocks noChangeShapeType="1"/>
          </p:cNvSpPr>
          <p:nvPr/>
        </p:nvSpPr>
        <p:spPr bwMode="auto">
          <a:xfrm flipH="1">
            <a:off x="6516688" y="5084763"/>
            <a:ext cx="287337" cy="792162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0491" name="Line 16"/>
          <p:cNvSpPr>
            <a:spLocks noChangeShapeType="1"/>
          </p:cNvSpPr>
          <p:nvPr/>
        </p:nvSpPr>
        <p:spPr bwMode="auto">
          <a:xfrm>
            <a:off x="6156325" y="4868863"/>
            <a:ext cx="0" cy="2889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0492" name="AutoShape 23"/>
          <p:cNvSpPr>
            <a:spLocks noChangeArrowheads="1"/>
          </p:cNvSpPr>
          <p:nvPr/>
        </p:nvSpPr>
        <p:spPr bwMode="auto">
          <a:xfrm>
            <a:off x="6156325" y="4724400"/>
            <a:ext cx="71438" cy="288925"/>
          </a:xfrm>
          <a:prstGeom prst="downArrow">
            <a:avLst>
              <a:gd name="adj1" fmla="val 50000"/>
              <a:gd name="adj2" fmla="val 10111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93" name="AutoShape 24"/>
          <p:cNvSpPr>
            <a:spLocks noChangeArrowheads="1"/>
          </p:cNvSpPr>
          <p:nvPr/>
        </p:nvSpPr>
        <p:spPr bwMode="auto">
          <a:xfrm>
            <a:off x="6227763" y="4652963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94" name="AutoShape 25"/>
          <p:cNvSpPr>
            <a:spLocks noChangeArrowheads="1"/>
          </p:cNvSpPr>
          <p:nvPr/>
        </p:nvSpPr>
        <p:spPr bwMode="auto">
          <a:xfrm>
            <a:off x="6227763" y="4652963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95" name="AutoShape 26"/>
          <p:cNvSpPr>
            <a:spLocks noChangeArrowheads="1"/>
          </p:cNvSpPr>
          <p:nvPr/>
        </p:nvSpPr>
        <p:spPr bwMode="auto">
          <a:xfrm>
            <a:off x="6227763" y="4797425"/>
            <a:ext cx="976312" cy="125413"/>
          </a:xfrm>
          <a:prstGeom prst="rightArrow">
            <a:avLst>
              <a:gd name="adj1" fmla="val 50000"/>
              <a:gd name="adj2" fmla="val 194619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96" name="AutoShape 27"/>
          <p:cNvSpPr>
            <a:spLocks noChangeArrowheads="1"/>
          </p:cNvSpPr>
          <p:nvPr/>
        </p:nvSpPr>
        <p:spPr bwMode="auto">
          <a:xfrm>
            <a:off x="3995738" y="5876925"/>
            <a:ext cx="647700" cy="73025"/>
          </a:xfrm>
          <a:prstGeom prst="rightArrow">
            <a:avLst>
              <a:gd name="adj1" fmla="val 50000"/>
              <a:gd name="adj2" fmla="val 221739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4643438" y="1628775"/>
            <a:ext cx="215900" cy="2159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4067175" y="4365625"/>
            <a:ext cx="15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 flipH="1">
            <a:off x="4140200" y="4292600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 flipH="1">
            <a:off x="4211638" y="4724400"/>
            <a:ext cx="2889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 flipH="1">
            <a:off x="4067175" y="4724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0502" name="Line 33"/>
          <p:cNvSpPr>
            <a:spLocks noChangeShapeType="1"/>
          </p:cNvSpPr>
          <p:nvPr/>
        </p:nvSpPr>
        <p:spPr bwMode="auto">
          <a:xfrm>
            <a:off x="4067175" y="5229225"/>
            <a:ext cx="2174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 flipH="1">
            <a:off x="4284663" y="5229225"/>
            <a:ext cx="2873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2043098" cy="2471742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2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ADD R1,R2,R3</a:t>
            </a:r>
          </a:p>
          <a:p>
            <a:pPr lvl="2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ADD R4,R6,R7</a:t>
            </a:r>
          </a:p>
          <a:p>
            <a:pPr lvl="2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ADD R8,R1,R4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928934"/>
            <a:ext cx="4676804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A12542-C61E-4BA2-AD6F-21737CF7CDBC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29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47700" indent="-647700"/>
            <a:r>
              <a:rPr lang="en-US" smtClean="0">
                <a:solidFill>
                  <a:srgbClr val="0066FF"/>
                </a:solidFill>
              </a:rPr>
              <a:t>  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TW" sz="2000" b="1" dirty="0" smtClean="0">
                <a:ea typeface="新細明體" pitchFamily="18" charset="-120"/>
              </a:rPr>
              <a:t>Loop unrolling</a:t>
            </a:r>
          </a:p>
          <a:p>
            <a:pPr marL="533400" indent="-533400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zh-TW" sz="2000" b="1" dirty="0" smtClean="0">
              <a:ea typeface="新細明體" pitchFamily="18" charset="-120"/>
            </a:endParaRPr>
          </a:p>
          <a:p>
            <a:pPr marL="533400" indent="-533400">
              <a:lnSpc>
                <a:spcPct val="80000"/>
              </a:lnSpc>
              <a:defRPr/>
            </a:pP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Replicate the loop body multiple times and adjust the loop termination code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Take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loop bodies and concatenate them into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basic block.</a:t>
            </a:r>
          </a:p>
          <a:p>
            <a:pPr marL="533400" indent="-533400">
              <a:lnSpc>
                <a:spcPct val="80000"/>
              </a:lnSpc>
              <a:defRPr/>
            </a:pP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Arithmetic optimization with loop unrolling</a:t>
            </a:r>
          </a:p>
          <a:p>
            <a:pPr marL="533400" indent="-533400">
              <a:lnSpc>
                <a:spcPct val="80000"/>
              </a:lnSpc>
              <a:defRPr/>
            </a:pP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Optimization related to recurrence</a:t>
            </a:r>
          </a:p>
          <a:p>
            <a:pPr marL="1333500" lvl="2" indent="-419100">
              <a:lnSpc>
                <a:spcPct val="80000"/>
              </a:lnSpc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Depends on the previous iteration</a:t>
            </a:r>
          </a:p>
          <a:p>
            <a:pPr marL="1333500" lvl="2" indent="-4191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sum = sum + x;</a:t>
            </a:r>
          </a:p>
          <a:p>
            <a:pPr marL="1333500" lvl="2" indent="-4191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Unroll 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sum = sum + x1 + x2 + x3 + x4 + x5;</a:t>
            </a:r>
          </a:p>
          <a:p>
            <a:pPr marL="1333500" lvl="2" indent="-4191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dependent operations.</a:t>
            </a:r>
          </a:p>
          <a:p>
            <a:pPr marL="1333500" lvl="2" indent="-4191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Rewrites </a:t>
            </a:r>
          </a:p>
          <a:p>
            <a:pPr marL="1333500" lvl="2" indent="-4191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sum = ((sum + x1) + (x2 + x3)) + (x4 + x5);</a:t>
            </a:r>
          </a:p>
          <a:p>
            <a:pPr marL="1333500" lvl="2" indent="-4191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	only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dependent operations</a:t>
            </a:r>
          </a:p>
          <a:p>
            <a:pPr marL="1333500" lvl="2" indent="-419100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zh-TW" sz="1400" b="1" dirty="0" smtClean="0">
              <a:ea typeface="新細明體" pitchFamily="18" charset="-120"/>
            </a:endParaRPr>
          </a:p>
          <a:p>
            <a:pPr marL="533400" indent="-533400">
              <a:lnSpc>
                <a:spcPct val="80000"/>
              </a:lnSpc>
              <a:defRPr/>
            </a:pPr>
            <a:endParaRPr lang="en-US" sz="1400" b="1" dirty="0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470025" y="676275"/>
            <a:ext cx="6348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ko-KR" sz="3200">
                <a:latin typeface="Times New Roman" pitchFamily="48" charset="0"/>
              </a:rPr>
              <a:t>Eliminating Dependent Computations</a:t>
            </a:r>
            <a:endParaRPr lang="en-US" sz="3200">
              <a:latin typeface="Times New Roman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ko-KR" smtClean="0">
                <a:ea typeface="굴림" pitchFamily="48" charset="-127"/>
              </a:rPr>
              <a:t>VLIW: Very Long Instruction Word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4005263"/>
            <a:ext cx="8318500" cy="2419350"/>
          </a:xfrm>
          <a:noFill/>
        </p:spPr>
        <p:txBody>
          <a:bodyPr anchor="ctr">
            <a:spAutoFit/>
          </a:bodyPr>
          <a:lstStyle/>
          <a:p>
            <a:r>
              <a:rPr lang="en-US" altLang="ko-KR" smtClean="0">
                <a:ea typeface="굴림" pitchFamily="48" charset="-127"/>
              </a:rPr>
              <a:t>Multiple operations packed into one instruction</a:t>
            </a:r>
          </a:p>
          <a:p>
            <a:r>
              <a:rPr lang="en-US" altLang="ko-KR" smtClean="0">
                <a:ea typeface="굴림" pitchFamily="48" charset="-127"/>
              </a:rPr>
              <a:t>Each operation slot is for a fixed function</a:t>
            </a:r>
          </a:p>
          <a:p>
            <a:r>
              <a:rPr lang="en-US" altLang="ko-KR" smtClean="0">
                <a:ea typeface="굴림" pitchFamily="48" charset="-127"/>
              </a:rPr>
              <a:t>Constant operation latencies are specified</a:t>
            </a:r>
          </a:p>
          <a:p>
            <a:r>
              <a:rPr lang="en-US" altLang="ko-KR" smtClean="0">
                <a:ea typeface="굴림" pitchFamily="48" charset="-127"/>
              </a:rPr>
              <a:t>Architecture requires guarantee of:</a:t>
            </a:r>
          </a:p>
          <a:p>
            <a:pPr lvl="1"/>
            <a:r>
              <a:rPr lang="en-US" altLang="ko-KR" sz="1800" smtClean="0">
                <a:ea typeface="굴림" pitchFamily="48" charset="-127"/>
              </a:rPr>
              <a:t>Parallelism within an instruction</a:t>
            </a:r>
          </a:p>
          <a:p>
            <a:pPr lvl="1"/>
            <a:r>
              <a:rPr lang="en-US" altLang="ko-KR" sz="1800" smtClean="0">
                <a:ea typeface="굴림" pitchFamily="48" charset="-127"/>
              </a:rPr>
              <a:t>No data use before data ready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05400" y="1828800"/>
            <a:ext cx="381000" cy="1143000"/>
            <a:chOff x="2928" y="1488"/>
            <a:chExt cx="240" cy="720"/>
          </a:xfrm>
        </p:grpSpPr>
        <p:sp>
          <p:nvSpPr>
            <p:cNvPr id="17446" name="Rectangle 5"/>
            <p:cNvSpPr>
              <a:spLocks noChangeArrowheads="1"/>
            </p:cNvSpPr>
            <p:nvPr/>
          </p:nvSpPr>
          <p:spPr bwMode="auto">
            <a:xfrm rot="5400000">
              <a:off x="2928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47" name="Rectangle 6"/>
            <p:cNvSpPr>
              <a:spLocks noChangeArrowheads="1"/>
            </p:cNvSpPr>
            <p:nvPr/>
          </p:nvSpPr>
          <p:spPr bwMode="auto">
            <a:xfrm rot="5400000">
              <a:off x="2928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48" name="Rectangle 7"/>
            <p:cNvSpPr>
              <a:spLocks noChangeArrowheads="1"/>
            </p:cNvSpPr>
            <p:nvPr/>
          </p:nvSpPr>
          <p:spPr bwMode="auto">
            <a:xfrm rot="5400000">
              <a:off x="2928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0" y="1828800"/>
            <a:ext cx="381000" cy="1143000"/>
            <a:chOff x="2688" y="1488"/>
            <a:chExt cx="240" cy="720"/>
          </a:xfrm>
        </p:grpSpPr>
        <p:sp>
          <p:nvSpPr>
            <p:cNvPr id="17443" name="Rectangle 9"/>
            <p:cNvSpPr>
              <a:spLocks noChangeArrowheads="1"/>
            </p:cNvSpPr>
            <p:nvPr/>
          </p:nvSpPr>
          <p:spPr bwMode="auto">
            <a:xfrm rot="5400000">
              <a:off x="2688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44" name="Rectangle 10"/>
            <p:cNvSpPr>
              <a:spLocks noChangeArrowheads="1"/>
            </p:cNvSpPr>
            <p:nvPr/>
          </p:nvSpPr>
          <p:spPr bwMode="auto">
            <a:xfrm rot="5400000">
              <a:off x="2688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45" name="Rectangle 11"/>
            <p:cNvSpPr>
              <a:spLocks noChangeArrowheads="1"/>
            </p:cNvSpPr>
            <p:nvPr/>
          </p:nvSpPr>
          <p:spPr bwMode="auto">
            <a:xfrm rot="5400000">
              <a:off x="2688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414" name="Rectangle 12"/>
          <p:cNvSpPr>
            <a:spLocks noChangeArrowheads="1"/>
          </p:cNvSpPr>
          <p:nvPr/>
        </p:nvSpPr>
        <p:spPr bwMode="auto">
          <a:xfrm rot="5400000">
            <a:off x="2438400" y="1828800"/>
            <a:ext cx="3810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5" name="Rectangle 13"/>
          <p:cNvSpPr>
            <a:spLocks noChangeArrowheads="1"/>
          </p:cNvSpPr>
          <p:nvPr/>
        </p:nvSpPr>
        <p:spPr bwMode="auto">
          <a:xfrm rot="5400000">
            <a:off x="1295400" y="1828800"/>
            <a:ext cx="381000" cy="381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696200" y="1752600"/>
            <a:ext cx="381000" cy="1524000"/>
            <a:chOff x="3792" y="1488"/>
            <a:chExt cx="240" cy="960"/>
          </a:xfrm>
        </p:grpSpPr>
        <p:sp>
          <p:nvSpPr>
            <p:cNvPr id="17439" name="Rectangle 15"/>
            <p:cNvSpPr>
              <a:spLocks noChangeArrowheads="1"/>
            </p:cNvSpPr>
            <p:nvPr/>
          </p:nvSpPr>
          <p:spPr bwMode="auto">
            <a:xfrm rot="5400000">
              <a:off x="3792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40" name="Rectangle 16"/>
            <p:cNvSpPr>
              <a:spLocks noChangeArrowheads="1"/>
            </p:cNvSpPr>
            <p:nvPr/>
          </p:nvSpPr>
          <p:spPr bwMode="auto">
            <a:xfrm rot="5400000">
              <a:off x="3792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41" name="Rectangle 17"/>
            <p:cNvSpPr>
              <a:spLocks noChangeArrowheads="1"/>
            </p:cNvSpPr>
            <p:nvPr/>
          </p:nvSpPr>
          <p:spPr bwMode="auto">
            <a:xfrm rot="5400000">
              <a:off x="3792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42" name="Rectangle 18"/>
            <p:cNvSpPr>
              <a:spLocks noChangeArrowheads="1"/>
            </p:cNvSpPr>
            <p:nvPr/>
          </p:nvSpPr>
          <p:spPr bwMode="auto">
            <a:xfrm rot="5400000">
              <a:off x="3792" y="220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553200" y="1828800"/>
            <a:ext cx="381000" cy="1524000"/>
            <a:chOff x="3552" y="1488"/>
            <a:chExt cx="240" cy="960"/>
          </a:xfrm>
        </p:grpSpPr>
        <p:sp>
          <p:nvSpPr>
            <p:cNvPr id="17435" name="Rectangle 20"/>
            <p:cNvSpPr>
              <a:spLocks noChangeArrowheads="1"/>
            </p:cNvSpPr>
            <p:nvPr/>
          </p:nvSpPr>
          <p:spPr bwMode="auto">
            <a:xfrm rot="5400000">
              <a:off x="3552" y="148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36" name="Rectangle 21"/>
            <p:cNvSpPr>
              <a:spLocks noChangeArrowheads="1"/>
            </p:cNvSpPr>
            <p:nvPr/>
          </p:nvSpPr>
          <p:spPr bwMode="auto">
            <a:xfrm rot="5400000">
              <a:off x="3552" y="172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37" name="Rectangle 22"/>
            <p:cNvSpPr>
              <a:spLocks noChangeArrowheads="1"/>
            </p:cNvSpPr>
            <p:nvPr/>
          </p:nvSpPr>
          <p:spPr bwMode="auto">
            <a:xfrm rot="5400000">
              <a:off x="3552" y="196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38" name="Rectangle 23"/>
            <p:cNvSpPr>
              <a:spLocks noChangeArrowheads="1"/>
            </p:cNvSpPr>
            <p:nvPr/>
          </p:nvSpPr>
          <p:spPr bwMode="auto">
            <a:xfrm rot="5400000">
              <a:off x="3552" y="2208"/>
              <a:ext cx="240" cy="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418" name="Text Box 24"/>
          <p:cNvSpPr txBox="1">
            <a:spLocks noChangeArrowheads="1"/>
          </p:cNvSpPr>
          <p:nvPr/>
        </p:nvSpPr>
        <p:spPr bwMode="auto">
          <a:xfrm>
            <a:off x="822325" y="2338388"/>
            <a:ext cx="2551113" cy="5318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800" i="1">
                <a:solidFill>
                  <a:srgbClr val="660066"/>
                </a:solidFill>
                <a:latin typeface="Verdana" pitchFamily="48" charset="0"/>
                <a:ea typeface="굴림" pitchFamily="48" charset="-127"/>
              </a:rPr>
              <a:t>Two Integer Units,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ko-KR" sz="1800" i="1">
                <a:solidFill>
                  <a:srgbClr val="660066"/>
                </a:solidFill>
                <a:latin typeface="Verdana" pitchFamily="48" charset="0"/>
                <a:ea typeface="굴림" pitchFamily="48" charset="-127"/>
              </a:rPr>
              <a:t>Single Cycle Latency</a:t>
            </a:r>
          </a:p>
        </p:txBody>
      </p:sp>
      <p:sp>
        <p:nvSpPr>
          <p:cNvPr id="17419" name="Text Box 25"/>
          <p:cNvSpPr txBox="1">
            <a:spLocks noChangeArrowheads="1"/>
          </p:cNvSpPr>
          <p:nvPr/>
        </p:nvSpPr>
        <p:spPr bwMode="auto">
          <a:xfrm>
            <a:off x="3146425" y="3100388"/>
            <a:ext cx="2746375" cy="5318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800" i="1">
                <a:solidFill>
                  <a:srgbClr val="660066"/>
                </a:solidFill>
                <a:latin typeface="Verdana" pitchFamily="48" charset="0"/>
                <a:ea typeface="굴림" pitchFamily="48" charset="-127"/>
              </a:rPr>
              <a:t>Two Load/Store Units,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ko-KR" sz="1800" i="1">
                <a:solidFill>
                  <a:srgbClr val="660066"/>
                </a:solidFill>
                <a:latin typeface="Verdana" pitchFamily="48" charset="0"/>
                <a:ea typeface="굴림" pitchFamily="48" charset="-127"/>
              </a:rPr>
              <a:t>Three Cycle Latency</a:t>
            </a:r>
          </a:p>
        </p:txBody>
      </p:sp>
      <p:sp>
        <p:nvSpPr>
          <p:cNvPr id="17420" name="Text Box 26"/>
          <p:cNvSpPr txBox="1">
            <a:spLocks noChangeArrowheads="1"/>
          </p:cNvSpPr>
          <p:nvPr/>
        </p:nvSpPr>
        <p:spPr bwMode="auto">
          <a:xfrm>
            <a:off x="5902325" y="3398838"/>
            <a:ext cx="3065463" cy="5318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800" i="1">
                <a:solidFill>
                  <a:srgbClr val="660066"/>
                </a:solidFill>
                <a:latin typeface="Verdana" pitchFamily="48" charset="0"/>
                <a:ea typeface="굴림" pitchFamily="48" charset="-127"/>
              </a:rPr>
              <a:t>Two Floating-Point Units,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ko-KR" sz="1800" i="1">
                <a:solidFill>
                  <a:srgbClr val="660066"/>
                </a:solidFill>
                <a:latin typeface="Verdana" pitchFamily="48" charset="0"/>
                <a:ea typeface="굴림" pitchFamily="48" charset="-127"/>
              </a:rPr>
              <a:t>Four Cycle Latency</a:t>
            </a:r>
          </a:p>
        </p:txBody>
      </p:sp>
      <p:sp>
        <p:nvSpPr>
          <p:cNvPr id="17421" name="Line 27"/>
          <p:cNvSpPr>
            <a:spLocks noChangeShapeType="1"/>
          </p:cNvSpPr>
          <p:nvPr/>
        </p:nvSpPr>
        <p:spPr bwMode="auto">
          <a:xfrm>
            <a:off x="14478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22" name="Line 28"/>
          <p:cNvSpPr>
            <a:spLocks noChangeShapeType="1"/>
          </p:cNvSpPr>
          <p:nvPr/>
        </p:nvSpPr>
        <p:spPr bwMode="auto">
          <a:xfrm>
            <a:off x="26670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23" name="Line 29"/>
          <p:cNvSpPr>
            <a:spLocks noChangeShapeType="1"/>
          </p:cNvSpPr>
          <p:nvPr/>
        </p:nvSpPr>
        <p:spPr bwMode="auto">
          <a:xfrm>
            <a:off x="39624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24" name="Line 30"/>
          <p:cNvSpPr>
            <a:spLocks noChangeShapeType="1"/>
          </p:cNvSpPr>
          <p:nvPr/>
        </p:nvSpPr>
        <p:spPr bwMode="auto">
          <a:xfrm>
            <a:off x="53340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25" name="Line 31"/>
          <p:cNvSpPr>
            <a:spLocks noChangeShapeType="1"/>
          </p:cNvSpPr>
          <p:nvPr/>
        </p:nvSpPr>
        <p:spPr bwMode="auto">
          <a:xfrm>
            <a:off x="6781800" y="144780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26" name="Line 32"/>
          <p:cNvSpPr>
            <a:spLocks noChangeShapeType="1"/>
          </p:cNvSpPr>
          <p:nvPr/>
        </p:nvSpPr>
        <p:spPr bwMode="auto">
          <a:xfrm>
            <a:off x="7924800" y="14478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838200" y="1101725"/>
            <a:ext cx="7620000" cy="365125"/>
            <a:chOff x="528" y="982"/>
            <a:chExt cx="4800" cy="230"/>
          </a:xfrm>
        </p:grpSpPr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1248" y="982"/>
              <a:ext cx="4080" cy="230"/>
              <a:chOff x="1248" y="982"/>
              <a:chExt cx="4080" cy="230"/>
            </a:xfrm>
          </p:grpSpPr>
          <p:sp>
            <p:nvSpPr>
              <p:cNvPr id="17430" name="Rectangle 35"/>
              <p:cNvSpPr>
                <a:spLocks noChangeArrowheads="1"/>
              </p:cNvSpPr>
              <p:nvPr/>
            </p:nvSpPr>
            <p:spPr bwMode="auto">
              <a:xfrm>
                <a:off x="1248" y="982"/>
                <a:ext cx="720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altLang="ko-KR">
                    <a:solidFill>
                      <a:srgbClr val="660066"/>
                    </a:solidFill>
                    <a:latin typeface="Verdana" pitchFamily="48" charset="0"/>
                    <a:ea typeface="굴림" pitchFamily="48" charset="-127"/>
                  </a:rPr>
                  <a:t>Int Op 2</a:t>
                </a:r>
              </a:p>
            </p:txBody>
          </p:sp>
          <p:sp>
            <p:nvSpPr>
              <p:cNvPr id="17431" name="Rectangle 36"/>
              <p:cNvSpPr>
                <a:spLocks noChangeArrowheads="1"/>
              </p:cNvSpPr>
              <p:nvPr/>
            </p:nvSpPr>
            <p:spPr bwMode="auto">
              <a:xfrm>
                <a:off x="1968" y="982"/>
                <a:ext cx="912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altLang="ko-KR">
                    <a:solidFill>
                      <a:srgbClr val="660066"/>
                    </a:solidFill>
                    <a:latin typeface="Verdana" pitchFamily="48" charset="0"/>
                    <a:ea typeface="굴림" pitchFamily="48" charset="-127"/>
                  </a:rPr>
                  <a:t>Mem Op 1</a:t>
                </a:r>
              </a:p>
            </p:txBody>
          </p:sp>
          <p:sp>
            <p:nvSpPr>
              <p:cNvPr id="17432" name="Rectangle 37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912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altLang="ko-KR">
                    <a:solidFill>
                      <a:srgbClr val="660066"/>
                    </a:solidFill>
                    <a:latin typeface="Verdana" pitchFamily="48" charset="0"/>
                    <a:ea typeface="굴림" pitchFamily="48" charset="-127"/>
                  </a:rPr>
                  <a:t>Mem Op 2</a:t>
                </a:r>
              </a:p>
            </p:txBody>
          </p:sp>
          <p:sp>
            <p:nvSpPr>
              <p:cNvPr id="17433" name="Rectangle 38"/>
              <p:cNvSpPr>
                <a:spLocks noChangeArrowheads="1"/>
              </p:cNvSpPr>
              <p:nvPr/>
            </p:nvSpPr>
            <p:spPr bwMode="auto">
              <a:xfrm>
                <a:off x="3792" y="982"/>
                <a:ext cx="768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altLang="ko-KR">
                    <a:solidFill>
                      <a:srgbClr val="660066"/>
                    </a:solidFill>
                    <a:latin typeface="Verdana" pitchFamily="48" charset="0"/>
                    <a:ea typeface="굴림" pitchFamily="48" charset="-127"/>
                  </a:rPr>
                  <a:t>FP Op 1</a:t>
                </a:r>
              </a:p>
            </p:txBody>
          </p:sp>
          <p:sp>
            <p:nvSpPr>
              <p:cNvPr id="17434" name="Rectangle 39"/>
              <p:cNvSpPr>
                <a:spLocks noChangeArrowheads="1"/>
              </p:cNvSpPr>
              <p:nvPr/>
            </p:nvSpPr>
            <p:spPr bwMode="auto">
              <a:xfrm>
                <a:off x="4560" y="982"/>
                <a:ext cx="768" cy="2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altLang="ko-KR">
                    <a:solidFill>
                      <a:srgbClr val="660066"/>
                    </a:solidFill>
                    <a:latin typeface="Verdana" pitchFamily="48" charset="0"/>
                    <a:ea typeface="굴림" pitchFamily="48" charset="-127"/>
                  </a:rPr>
                  <a:t>FP Op 2</a:t>
                </a:r>
              </a:p>
            </p:txBody>
          </p:sp>
        </p:grpSp>
        <p:sp>
          <p:nvSpPr>
            <p:cNvPr id="17429" name="Rectangle 40"/>
            <p:cNvSpPr>
              <a:spLocks noChangeArrowheads="1"/>
            </p:cNvSpPr>
            <p:nvPr/>
          </p:nvSpPr>
          <p:spPr bwMode="auto">
            <a:xfrm>
              <a:off x="528" y="982"/>
              <a:ext cx="720" cy="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ko-KR">
                  <a:solidFill>
                    <a:srgbClr val="660066"/>
                  </a:solidFill>
                  <a:latin typeface="Verdana" pitchFamily="48" charset="0"/>
                  <a:ea typeface="굴림" pitchFamily="48" charset="-127"/>
                </a:rPr>
                <a:t>Int Op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#</a:t>
            </a:r>
            <a:fld id="{DEE5147B-2C3F-4EB0-906B-80218E83DB5B}" type="slidenum">
              <a:rPr lang="en-US"/>
              <a:pPr/>
              <a:t>30</a:t>
            </a:fld>
            <a:r>
              <a:rPr lang="en-US"/>
              <a:t>   Fall 2005  lec#7   10-11-2005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55638" y="347663"/>
            <a:ext cx="8107362" cy="4810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ILP Compiler Support:</a:t>
            </a:r>
            <a:r>
              <a:rPr lang="en-US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n-US" sz="30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Software Pipelining (Symbolic Loop Unrolling)</a:t>
            </a:r>
            <a:endParaRPr lang="en-US" sz="3000" b="1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8138" y="1150938"/>
            <a:ext cx="8382000" cy="4954587"/>
          </a:xfrm>
          <a:noFill/>
          <a:ln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b="1"/>
              <a:t>A compiler technique where loops are reorganized:</a:t>
            </a:r>
          </a:p>
          <a:p>
            <a:pPr lvl="2">
              <a:lnSpc>
                <a:spcPct val="90000"/>
              </a:lnSpc>
            </a:pPr>
            <a:r>
              <a:rPr lang="en-US" sz="2300"/>
              <a:t>Each new iteration is made from </a:t>
            </a:r>
            <a:r>
              <a:rPr lang="en-US" sz="2300" u="sng"/>
              <a:t>instructions selected</a:t>
            </a:r>
            <a:r>
              <a:rPr lang="en-US" sz="2300"/>
              <a:t> from </a:t>
            </a:r>
            <a:r>
              <a:rPr lang="en-US" sz="2300" u="sng"/>
              <a:t>a number of independent iterations</a:t>
            </a:r>
            <a:r>
              <a:rPr lang="en-US" sz="2300"/>
              <a:t> of the original loop.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400" b="1"/>
          </a:p>
          <a:p>
            <a:pPr lvl="1">
              <a:lnSpc>
                <a:spcPct val="90000"/>
              </a:lnSpc>
            </a:pPr>
            <a:r>
              <a:rPr lang="en-US" sz="2400" b="1"/>
              <a:t>The instructions are selected to </a:t>
            </a:r>
            <a:r>
              <a:rPr lang="en-US" sz="2400" b="1">
                <a:solidFill>
                  <a:schemeClr val="hlink"/>
                </a:solidFill>
              </a:rPr>
              <a:t>separate dependent</a:t>
            </a:r>
            <a:r>
              <a:rPr lang="en-US" sz="2400" b="1"/>
              <a:t> instructions within the original loop iteration.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400" b="1"/>
          </a:p>
          <a:p>
            <a:pPr lvl="1">
              <a:lnSpc>
                <a:spcPct val="90000"/>
              </a:lnSpc>
            </a:pPr>
            <a:r>
              <a:rPr lang="en-US" sz="2400" b="1"/>
              <a:t>No actual loop-unrolling is performed.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400" b="1"/>
          </a:p>
          <a:p>
            <a:pPr lvl="2">
              <a:lnSpc>
                <a:spcPct val="90000"/>
              </a:lnSpc>
            </a:pPr>
            <a:r>
              <a:rPr lang="en-US" sz="1800"/>
              <a:t>A software equivalent to the Tomasulo approach?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400" b="1"/>
          </a:p>
          <a:p>
            <a:pPr lvl="1">
              <a:lnSpc>
                <a:spcPct val="90000"/>
              </a:lnSpc>
            </a:pPr>
            <a:r>
              <a:rPr lang="en-US" sz="2400" b="1" u="sng"/>
              <a:t>Requires:</a:t>
            </a:r>
          </a:p>
          <a:p>
            <a:pPr lvl="1">
              <a:lnSpc>
                <a:spcPct val="90000"/>
              </a:lnSpc>
            </a:pPr>
            <a:endParaRPr lang="en-US" sz="400" b="1"/>
          </a:p>
          <a:p>
            <a:pPr lvl="2">
              <a:lnSpc>
                <a:spcPct val="90000"/>
              </a:lnSpc>
            </a:pPr>
            <a:r>
              <a:rPr lang="en-US" sz="2300"/>
              <a:t>Additional </a:t>
            </a:r>
            <a:r>
              <a:rPr lang="en-US" sz="2300" u="sng">
                <a:solidFill>
                  <a:schemeClr val="hlink"/>
                </a:solidFill>
              </a:rPr>
              <a:t>start-up code</a:t>
            </a:r>
            <a:r>
              <a:rPr lang="en-US" sz="2300"/>
              <a:t> to execute code left out from the first original loop iterations.</a:t>
            </a:r>
          </a:p>
          <a:p>
            <a:pPr lvl="2">
              <a:lnSpc>
                <a:spcPct val="90000"/>
              </a:lnSpc>
            </a:pPr>
            <a:r>
              <a:rPr lang="en-US" sz="2300"/>
              <a:t>Additional </a:t>
            </a:r>
            <a:r>
              <a:rPr lang="en-US" sz="2300" u="sng">
                <a:solidFill>
                  <a:schemeClr val="hlink"/>
                </a:solidFill>
              </a:rPr>
              <a:t>finish code</a:t>
            </a:r>
            <a:r>
              <a:rPr lang="en-US" sz="2300"/>
              <a:t> to execute instructions left out from the last original loop iterations.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25450" y="6497638"/>
            <a:ext cx="14573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(In  Chapter 4.4)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7162800" y="3586163"/>
            <a:ext cx="16891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By one or more</a:t>
            </a:r>
          </a:p>
          <a:p>
            <a:r>
              <a:rPr lang="en-US" sz="1800"/>
              <a:t>iterations</a:t>
            </a:r>
            <a:endParaRPr lang="en-US" sz="1600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6477000" y="34290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#</a:t>
            </a:r>
            <a:fld id="{F96CCF33-EE92-418D-A900-C1BCF5931BAD}" type="slidenum">
              <a:rPr lang="en-US"/>
              <a:pPr/>
              <a:t>31</a:t>
            </a:fld>
            <a:r>
              <a:rPr lang="en-US"/>
              <a:t>   Fall 2005  lec#7   10-11-2005</a:t>
            </a:r>
          </a:p>
        </p:txBody>
      </p:sp>
      <p:pic>
        <p:nvPicPr>
          <p:cNvPr id="3994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57225"/>
            <a:ext cx="8305800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17488"/>
            <a:ext cx="8382000" cy="39211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Software Pipelining (Symbolic Loop Unrolling)</a:t>
            </a:r>
            <a:endParaRPr lang="en-US" sz="3000" b="1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5311775"/>
            <a:ext cx="8128000" cy="927100"/>
            <a:chOff x="336" y="3360"/>
            <a:chExt cx="5120" cy="584"/>
          </a:xfrm>
        </p:grpSpPr>
        <p:pic>
          <p:nvPicPr>
            <p:cNvPr id="39942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" y="3470"/>
              <a:ext cx="5072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336" y="3360"/>
              <a:ext cx="864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7150" y="4648200"/>
            <a:ext cx="5505450" cy="561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New loop iteration body is made from </a:t>
            </a:r>
            <a:r>
              <a:rPr lang="en-US" sz="1600" u="sng"/>
              <a:t>instructions selected</a:t>
            </a:r>
            <a:r>
              <a:rPr lang="en-US" sz="1600"/>
              <a:t> </a:t>
            </a:r>
          </a:p>
          <a:p>
            <a:pPr>
              <a:lnSpc>
                <a:spcPct val="90000"/>
              </a:lnSpc>
            </a:pPr>
            <a:r>
              <a:rPr lang="en-US" sz="1600"/>
              <a:t>from </a:t>
            </a:r>
            <a:r>
              <a:rPr lang="en-US" sz="1600" u="sng"/>
              <a:t>a number of independent iterations</a:t>
            </a:r>
            <a:r>
              <a:rPr lang="en-US" sz="1600"/>
              <a:t> of the original loop.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V="1">
            <a:off x="1905000" y="3505200"/>
            <a:ext cx="533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676400" y="2971800"/>
            <a:ext cx="6934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425450" y="6497638"/>
            <a:ext cx="14573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(In  Chapter 4.4)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1900" dirty="0" smtClean="0"/>
              <a:t>Show a software-pipelined version of this loop, which increments all the elements of an array whose starting address is in R1 by the contents of F2:</a:t>
            </a:r>
          </a:p>
          <a:p>
            <a:pPr>
              <a:buFontTx/>
              <a:buNone/>
            </a:pPr>
            <a:r>
              <a:rPr lang="en-US" sz="1900" dirty="0" smtClean="0"/>
              <a:t>Loop: L.D F0,0(R1)</a:t>
            </a:r>
          </a:p>
          <a:p>
            <a:pPr>
              <a:buFontTx/>
              <a:buNone/>
            </a:pPr>
            <a:r>
              <a:rPr lang="en-US" sz="1900" dirty="0" smtClean="0"/>
              <a:t> ADD.D F4,F0,F2 </a:t>
            </a:r>
          </a:p>
          <a:p>
            <a:pPr>
              <a:buFontTx/>
              <a:buNone/>
            </a:pPr>
            <a:r>
              <a:rPr lang="en-US" sz="1900" dirty="0" smtClean="0"/>
              <a:t>S.D F4,0(R1) </a:t>
            </a:r>
          </a:p>
          <a:p>
            <a:pPr>
              <a:buFontTx/>
              <a:buNone/>
            </a:pPr>
            <a:r>
              <a:rPr lang="en-US" sz="1900" dirty="0" smtClean="0"/>
              <a:t>DADDUI R1,R1,#-8</a:t>
            </a:r>
          </a:p>
          <a:p>
            <a:pPr>
              <a:buFontTx/>
              <a:buNone/>
            </a:pPr>
            <a:r>
              <a:rPr lang="en-US" sz="1900" dirty="0" smtClean="0"/>
              <a:t> BNE R1,R2,Loop</a:t>
            </a:r>
          </a:p>
          <a:p>
            <a:r>
              <a:rPr lang="en-US" sz="1900" dirty="0" smtClean="0"/>
              <a:t>You may omit the start-up and clean-up code.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82296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Software Pipelining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524000" y="1524000"/>
            <a:ext cx="1219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1524000" y="19812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1524000" y="24384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1524000" y="28956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371600" y="1524000"/>
            <a:ext cx="4800600" cy="1371600"/>
          </a:xfrm>
          <a:prstGeom prst="rect">
            <a:avLst/>
          </a:prstGeom>
          <a:noFill/>
          <a:ln w="28575">
            <a:solidFill>
              <a:srgbClr val="3399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971800" y="3352800"/>
            <a:ext cx="4800600" cy="1371600"/>
          </a:xfrm>
          <a:prstGeom prst="rect">
            <a:avLst/>
          </a:prstGeom>
          <a:noFill/>
          <a:ln w="28575">
            <a:solidFill>
              <a:srgbClr val="3399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724400" y="1447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Start-up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124200" y="4191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Finish-up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1066800" y="2895600"/>
            <a:ext cx="7010400" cy="4572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524000" y="5410200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Iteration 0         Iteration 1         Iteration 2        Iteration 3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V="1">
            <a:off x="20574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 flipV="1">
            <a:off x="37338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V="1">
            <a:off x="52578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 flipV="1">
            <a:off x="68580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685800" y="61722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Software pipelined iteration</a:t>
            </a:r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 flipH="1">
            <a:off x="457200" y="6400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V="1">
            <a:off x="457200" y="3048000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457200" y="3048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3124200" y="1981200"/>
            <a:ext cx="1219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3124200" y="24384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3124200" y="28956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3124200" y="33528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4724400" y="2438400"/>
            <a:ext cx="1219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4724400" y="28956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4724400" y="33528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4724400" y="38100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6324600" y="2895600"/>
            <a:ext cx="1219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6324600" y="33528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6324600" y="38100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6324600" y="42672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34159"/>
            <a:ext cx="8229600" cy="405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selected instructions from different iterations are then put together in the loop with the loop control instructions: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19425"/>
            <a:ext cx="5091113" cy="185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Software Pipelining Benefits</a:t>
            </a:r>
          </a:p>
        </p:txBody>
      </p:sp>
      <p:pic>
        <p:nvPicPr>
          <p:cNvPr id="72707" name="Picture 4" descr="Ch4-fig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763" y="1624013"/>
            <a:ext cx="66040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The shaded areas are the times when the loop is not running with maximum overlap or parallelism among instructions. </a:t>
            </a:r>
          </a:p>
          <a:p>
            <a:pPr algn="just"/>
            <a:r>
              <a:rPr lang="en-IN" sz="2400" dirty="0" smtClean="0"/>
              <a:t>This occurs once at the beginning and end for software-pipelined loop.</a:t>
            </a:r>
          </a:p>
          <a:p>
            <a:pPr algn="just"/>
            <a:r>
              <a:rPr lang="en-IN" sz="2400" dirty="0" smtClean="0"/>
              <a:t>For the unrolled loop it occurs m/n times if the loop has a total of m iterations and is unrolled n times.</a:t>
            </a:r>
          </a:p>
          <a:p>
            <a:pPr algn="just"/>
            <a:r>
              <a:rPr lang="en-IN" sz="2400" dirty="0" smtClean="0"/>
              <a:t>Increasing the number of </a:t>
            </a:r>
            <a:r>
              <a:rPr lang="en-IN" sz="2400" dirty="0" err="1" smtClean="0"/>
              <a:t>unrollings</a:t>
            </a:r>
            <a:r>
              <a:rPr lang="en-IN" sz="2400" dirty="0" smtClean="0"/>
              <a:t> will reduce the </a:t>
            </a:r>
            <a:r>
              <a:rPr lang="en-IN" sz="2400" dirty="0" err="1" smtClean="0"/>
              <a:t>startup</a:t>
            </a:r>
            <a:r>
              <a:rPr lang="en-IN" sz="2400" dirty="0" smtClean="0"/>
              <a:t> and clean-up overhead.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1066800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itchFamily="18" charset="-120"/>
              </a:rPr>
              <a:t>Comparison between Software-Pipelining and Loop Unrolling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marL="53975" lvl="1" indent="0">
              <a:buFontTx/>
              <a:buNone/>
              <a:defRPr/>
            </a:pPr>
            <a:r>
              <a:rPr lang="en-US" sz="2400" b="1" dirty="0" smtClean="0"/>
              <a:t>Advantages </a:t>
            </a:r>
            <a:endParaRPr lang="en-US" altLang="zh-TW" sz="2000" dirty="0" smtClean="0"/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Less code space than conventional unrolling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Loop runs at peak speed during steady state</a:t>
            </a:r>
          </a:p>
          <a:p>
            <a:pPr lvl="2">
              <a:defRPr/>
            </a:pPr>
            <a:r>
              <a:rPr lang="en-US" sz="1600" dirty="0" smtClean="0">
                <a:ea typeface="+mn-ea"/>
                <a:cs typeface="+mn-cs"/>
              </a:rPr>
              <a:t>Overhead only at loop initiation and termination</a:t>
            </a:r>
          </a:p>
          <a:p>
            <a:pPr lvl="2">
              <a:defRPr/>
            </a:pPr>
            <a:r>
              <a:rPr lang="en-US" sz="1600" dirty="0" smtClean="0">
                <a:ea typeface="+mn-ea"/>
                <a:cs typeface="+mn-cs"/>
              </a:rPr>
              <a:t>Complements unrolling</a:t>
            </a:r>
          </a:p>
          <a:p>
            <a:pPr lvl="1">
              <a:defRPr/>
            </a:pPr>
            <a:endParaRPr lang="en-US" altLang="zh-TW" sz="2000" dirty="0" smtClean="0"/>
          </a:p>
          <a:p>
            <a:pPr>
              <a:buFontTx/>
              <a:buNone/>
              <a:defRPr/>
            </a:pPr>
            <a:r>
              <a:rPr lang="en-US" b="1" dirty="0" smtClean="0"/>
              <a:t>Disadvantages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Hard to overlap long latencies</a:t>
            </a:r>
          </a:p>
          <a:p>
            <a:pPr lvl="2">
              <a:defRPr/>
            </a:pPr>
            <a:r>
              <a:rPr lang="en-US" sz="1600" dirty="0" smtClean="0">
                <a:ea typeface="+mn-ea"/>
                <a:cs typeface="+mn-cs"/>
              </a:rPr>
              <a:t>Unrolling combined with SW pipelining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Requires advanced compiler transformations</a:t>
            </a:r>
          </a:p>
          <a:p>
            <a:pPr lvl="1">
              <a:buFontTx/>
              <a:buNone/>
              <a:defRPr/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829550" cy="1143000"/>
          </a:xfrm>
        </p:spPr>
        <p:txBody>
          <a:bodyPr/>
          <a:lstStyle/>
          <a:p>
            <a:r>
              <a:rPr lang="en-US" altLang="ko-KR" smtClean="0">
                <a:ea typeface="굴림" pitchFamily="48" charset="-127"/>
              </a:rPr>
              <a:t>VLIW Compiler Responsibilities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ko-KR" altLang="en-US" sz="3200" dirty="0" smtClean="0">
              <a:ea typeface="굴림" pitchFamily="48" charset="-127"/>
            </a:endParaRPr>
          </a:p>
          <a:p>
            <a:pPr>
              <a:buFontTx/>
              <a:buNone/>
            </a:pPr>
            <a:r>
              <a:rPr lang="en-US" altLang="ko-KR" sz="3200" dirty="0" smtClean="0">
                <a:ea typeface="굴림" pitchFamily="48" charset="-127"/>
              </a:rPr>
              <a:t>The compiler:</a:t>
            </a:r>
            <a:br>
              <a:rPr lang="en-US" altLang="ko-KR" sz="3200" dirty="0" smtClean="0">
                <a:ea typeface="굴림" pitchFamily="48" charset="-127"/>
              </a:rPr>
            </a:br>
            <a:r>
              <a:rPr lang="en-US" altLang="ko-KR" dirty="0" smtClean="0">
                <a:ea typeface="굴림" pitchFamily="48" charset="-127"/>
              </a:rPr>
              <a:t> </a:t>
            </a:r>
          </a:p>
          <a:p>
            <a:r>
              <a:rPr lang="en-US" altLang="ko-KR" dirty="0" smtClean="0">
                <a:ea typeface="굴림" pitchFamily="48" charset="-127"/>
              </a:rPr>
              <a:t>Schedules to maximize parallel execution</a:t>
            </a:r>
          </a:p>
          <a:p>
            <a:r>
              <a:rPr lang="en-US" altLang="ko-KR" dirty="0" smtClean="0">
                <a:ea typeface="굴림" pitchFamily="48" charset="-127"/>
              </a:rPr>
              <a:t>Guarantees intra-instruction parallelism</a:t>
            </a:r>
          </a:p>
          <a:p>
            <a:r>
              <a:rPr lang="en-US" altLang="ko-KR" dirty="0" smtClean="0">
                <a:ea typeface="굴림" pitchFamily="48" charset="-127"/>
              </a:rPr>
              <a:t>Schedules to avoid data hazards</a:t>
            </a:r>
          </a:p>
          <a:p>
            <a:pPr lvl="1"/>
            <a:r>
              <a:rPr lang="en-US" altLang="ko-KR" sz="1800" dirty="0" smtClean="0">
                <a:ea typeface="굴림" pitchFamily="48" charset="-127"/>
              </a:rPr>
              <a:t>Typically separates operations with explicit NOPs</a:t>
            </a:r>
          </a:p>
          <a:p>
            <a:endParaRPr lang="ko-KR" altLang="en-US" dirty="0" smtClean="0">
              <a:ea typeface="굴림" pitchFamily="4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09696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Global Code Scheduling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600" dirty="0">
                <a:latin typeface="+mn-lt"/>
              </a:rPr>
              <a:t>Loop unrolling and software </a:t>
            </a:r>
            <a:r>
              <a:rPr lang="en-US" sz="2600" dirty="0" smtClean="0">
                <a:latin typeface="+mn-lt"/>
              </a:rPr>
              <a:t>pipelining</a:t>
            </a:r>
            <a:endParaRPr lang="en-US" sz="2400" dirty="0">
              <a:latin typeface="+mn-lt"/>
            </a:endParaRPr>
          </a:p>
          <a:p>
            <a:pPr marL="548640" lvl="1" indent="-228600" fontAlgn="auto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latin typeface="+mn-lt"/>
              </a:rPr>
              <a:t>Improve ILP when loop bodies are straight-ling code (no branches)</a:t>
            </a:r>
          </a:p>
          <a:p>
            <a:pPr marL="548640" lvl="1" indent="-228600" fontAlgn="auto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latin typeface="+mn-lt"/>
              </a:rPr>
              <a:t>Control flow (branches) within loops makes both more complex.</a:t>
            </a:r>
          </a:p>
          <a:p>
            <a:pPr marL="822960" lvl="2" indent="-228600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/>
            </a:pPr>
            <a:r>
              <a:rPr lang="en-US" sz="2000" dirty="0">
                <a:latin typeface="+mn-lt"/>
              </a:rPr>
              <a:t>Will require moving instructions across branches</a:t>
            </a:r>
          </a:p>
          <a:p>
            <a:pPr marL="822960" lvl="2" indent="-228600" fontAlgn="auto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/>
            </a:pPr>
            <a:endParaRPr lang="en-US" sz="2000" dirty="0">
              <a:latin typeface="+mn-lt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600" dirty="0">
                <a:latin typeface="+mn-lt"/>
              </a:rPr>
              <a:t>Global Code Scheduling – moving instructions across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62467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Global code scheduling aims to </a:t>
            </a:r>
            <a:r>
              <a:rPr lang="en-US" sz="2400" b="1" dirty="0" smtClean="0"/>
              <a:t>compact a code fragment </a:t>
            </a:r>
            <a:r>
              <a:rPr lang="en-US" sz="2400" dirty="0" smtClean="0"/>
              <a:t>that </a:t>
            </a:r>
            <a:r>
              <a:rPr lang="en-US" sz="2400" dirty="0" smtClean="0"/>
              <a:t>preserves the </a:t>
            </a:r>
            <a:r>
              <a:rPr lang="en-US" sz="2400" b="1" dirty="0" smtClean="0"/>
              <a:t>data and control dependences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Finding </a:t>
            </a:r>
            <a:r>
              <a:rPr lang="en-US" sz="2400" dirty="0" smtClean="0"/>
              <a:t>the shortest possible sequence for a piece of code means </a:t>
            </a:r>
            <a:r>
              <a:rPr lang="en-US" sz="2400" dirty="0" err="1" smtClean="0"/>
              <a:t>ﬁnding</a:t>
            </a:r>
            <a:r>
              <a:rPr lang="en-US" sz="2400" dirty="0" smtClean="0"/>
              <a:t> the </a:t>
            </a:r>
            <a:r>
              <a:rPr lang="en-US" sz="2400" b="1" dirty="0" smtClean="0"/>
              <a:t>shortest sequence </a:t>
            </a:r>
            <a:r>
              <a:rPr lang="en-US" sz="2400" dirty="0" smtClean="0"/>
              <a:t>for the </a:t>
            </a:r>
            <a:r>
              <a:rPr lang="en-US" sz="2400" b="1" dirty="0" smtClean="0"/>
              <a:t>critical path</a:t>
            </a:r>
            <a:r>
              <a:rPr lang="en-US" sz="2400" dirty="0" smtClean="0"/>
              <a:t>, which is the longest sequence of dependent instructions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Global code scheduling can reduce the effect of control dependences arising from conditional non loop branches by </a:t>
            </a:r>
            <a:r>
              <a:rPr lang="en-US" sz="2400" b="1" dirty="0" smtClean="0"/>
              <a:t>moving code. </a:t>
            </a:r>
          </a:p>
          <a:p>
            <a:pPr algn="just"/>
            <a:r>
              <a:rPr lang="en-US" sz="2400" dirty="0" smtClean="0"/>
              <a:t> </a:t>
            </a: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800" dirty="0">
                <a:latin typeface="+mn-lt"/>
              </a:rPr>
              <a:t>Goal: compact code fragment with internal control structure into shortest possible </a:t>
            </a:r>
            <a:r>
              <a:rPr lang="en-US" sz="2800" dirty="0" smtClean="0">
                <a:latin typeface="+mn-lt"/>
              </a:rPr>
              <a:t>sequence</a:t>
            </a:r>
            <a:endParaRPr lang="en-US" sz="2800" dirty="0">
              <a:latin typeface="+mn-lt"/>
            </a:endParaRPr>
          </a:p>
          <a:p>
            <a:pPr marL="548640" lvl="1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latin typeface="+mn-lt"/>
              </a:rPr>
              <a:t>must preserve data and control dependencies</a:t>
            </a:r>
          </a:p>
          <a:p>
            <a:pPr marL="822960" lvl="2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latin typeface="+mn-lt"/>
              </a:rPr>
              <a:t>data dependencies force partial order of instructions</a:t>
            </a:r>
          </a:p>
          <a:p>
            <a:pPr marL="822960" lvl="2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latin typeface="+mn-lt"/>
              </a:rPr>
              <a:t>control dependencies dictate instructions across which code cannot be </a:t>
            </a:r>
            <a:r>
              <a:rPr lang="en-US" sz="2400" dirty="0" smtClean="0">
                <a:latin typeface="+mn-lt"/>
              </a:rPr>
              <a:t>moved</a:t>
            </a:r>
            <a:endParaRPr lang="en-US" sz="2400" dirty="0">
              <a:latin typeface="+mn-lt"/>
            </a:endParaRPr>
          </a:p>
          <a:p>
            <a:pPr marL="548640" lvl="1" indent="-228600" algn="just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latin typeface="+mn-lt"/>
              </a:rPr>
              <a:t>Critical path is the longest sequence of dependent instructions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Global Code Motion</a:t>
            </a:r>
          </a:p>
        </p:txBody>
      </p:sp>
      <p:sp>
        <p:nvSpPr>
          <p:cNvPr id="7680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36687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800" dirty="0">
                <a:latin typeface="Perpetua" pitchFamily="18" charset="0"/>
              </a:rPr>
              <a:t>Moving code across branches affects frequency of execution of such code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800" dirty="0">
                <a:latin typeface="Perpetua" pitchFamily="18" charset="0"/>
              </a:rPr>
              <a:t>Need to determine relative frequency of different paths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sz="2800" dirty="0">
              <a:latin typeface="Perpetua" pitchFamily="18" charset="0"/>
            </a:endParaRPr>
          </a:p>
        </p:txBody>
      </p:sp>
      <p:pic>
        <p:nvPicPr>
          <p:cNvPr id="76804" name="Picture 4" descr="Ch4-fig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6113" y="1433513"/>
            <a:ext cx="3735387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scheduling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Used when Processors </a:t>
            </a:r>
            <a:r>
              <a:rPr lang="en-IN" sz="2400" dirty="0" smtClean="0"/>
              <a:t>with large number of issues per clock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Predicated </a:t>
            </a:r>
            <a:r>
              <a:rPr lang="en-IN" sz="2400" dirty="0" smtClean="0"/>
              <a:t>or conditional branch unsupported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   </a:t>
            </a:r>
            <a:r>
              <a:rPr lang="en-IN" sz="2400" dirty="0" smtClean="0"/>
              <a:t>Unrolling is not sufficient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Significant </a:t>
            </a:r>
            <a:r>
              <a:rPr lang="en-IN" sz="2400" dirty="0" smtClean="0"/>
              <a:t>difference in frequency between different paths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Steps</a:t>
            </a:r>
            <a:endParaRPr lang="en-IN" sz="2400" b="1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Trace </a:t>
            </a:r>
            <a:r>
              <a:rPr lang="en-IN" sz="2400" dirty="0" smtClean="0"/>
              <a:t>selection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Trace </a:t>
            </a:r>
            <a:r>
              <a:rPr lang="en-IN" sz="2400" dirty="0" smtClean="0"/>
              <a:t>compaction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dirty="0" smtClean="0"/>
              <a:t>                       Trace </a:t>
            </a:r>
            <a:r>
              <a:rPr lang="en-US" sz="3200" dirty="0" smtClean="0"/>
              <a:t>Scheduling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885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34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</a:pPr>
            <a:endParaRPr lang="en-US" sz="2400" dirty="0">
              <a:latin typeface="+mj-lt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600" dirty="0">
                <a:latin typeface="+mj-lt"/>
              </a:rPr>
              <a:t>F</a:t>
            </a:r>
            <a:r>
              <a:rPr lang="en-US" sz="2600" dirty="0" smtClean="0">
                <a:latin typeface="+mj-lt"/>
              </a:rPr>
              <a:t>ind </a:t>
            </a:r>
            <a:r>
              <a:rPr lang="en-US" sz="2600" dirty="0">
                <a:latin typeface="+mj-lt"/>
              </a:rPr>
              <a:t>the most frequent path (</a:t>
            </a:r>
            <a:r>
              <a:rPr lang="en-US" sz="2600" i="1" dirty="0">
                <a:latin typeface="+mj-lt"/>
              </a:rPr>
              <a:t>trace selection</a:t>
            </a:r>
            <a:r>
              <a:rPr lang="en-US" sz="2600" dirty="0">
                <a:latin typeface="+mj-lt"/>
              </a:rPr>
              <a:t>)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600" dirty="0">
                <a:latin typeface="+mj-lt"/>
              </a:rPr>
              <a:t>unroll loop to create trace and then schedule it efficiently (</a:t>
            </a:r>
            <a:r>
              <a:rPr lang="en-US" sz="2600" i="1" dirty="0">
                <a:latin typeface="+mj-lt"/>
              </a:rPr>
              <a:t>trace compaction</a:t>
            </a:r>
            <a:r>
              <a:rPr lang="en-US" sz="2600" dirty="0">
                <a:latin typeface="+mj-lt"/>
              </a:rPr>
              <a:t>)</a:t>
            </a:r>
          </a:p>
        </p:txBody>
      </p:sp>
      <p:pic>
        <p:nvPicPr>
          <p:cNvPr id="78852" name="Picture 5" descr="Ch4-fig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1863" y="1433513"/>
            <a:ext cx="3735387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Freeform 4"/>
          <p:cNvSpPr>
            <a:spLocks/>
          </p:cNvSpPr>
          <p:nvPr/>
        </p:nvSpPr>
        <p:spPr bwMode="auto">
          <a:xfrm>
            <a:off x="4732338" y="1398588"/>
            <a:ext cx="2676525" cy="4116387"/>
          </a:xfrm>
          <a:custGeom>
            <a:avLst/>
            <a:gdLst>
              <a:gd name="T0" fmla="*/ 268447 w 1685"/>
              <a:gd name="T1" fmla="*/ 1268412 h 2593"/>
              <a:gd name="T2" fmla="*/ 582958 w 1685"/>
              <a:gd name="T3" fmla="*/ 639762 h 2593"/>
              <a:gd name="T4" fmla="*/ 926062 w 1685"/>
              <a:gd name="T5" fmla="*/ 239712 h 2593"/>
              <a:gd name="T6" fmla="*/ 1164328 w 1685"/>
              <a:gd name="T7" fmla="*/ 58737 h 2593"/>
              <a:gd name="T8" fmla="*/ 1650392 w 1685"/>
              <a:gd name="T9" fmla="*/ 20637 h 2593"/>
              <a:gd name="T10" fmla="*/ 1955372 w 1685"/>
              <a:gd name="T11" fmla="*/ 30162 h 2593"/>
              <a:gd name="T12" fmla="*/ 2165047 w 1685"/>
              <a:gd name="T13" fmla="*/ 201612 h 2593"/>
              <a:gd name="T14" fmla="*/ 2460497 w 1685"/>
              <a:gd name="T15" fmla="*/ 735012 h 2593"/>
              <a:gd name="T16" fmla="*/ 2536742 w 1685"/>
              <a:gd name="T17" fmla="*/ 1173162 h 2593"/>
              <a:gd name="T18" fmla="*/ 2460497 w 1685"/>
              <a:gd name="T19" fmla="*/ 1592262 h 2593"/>
              <a:gd name="T20" fmla="*/ 2079271 w 1685"/>
              <a:gd name="T21" fmla="*/ 2135187 h 2593"/>
              <a:gd name="T22" fmla="*/ 1802882 w 1685"/>
              <a:gd name="T23" fmla="*/ 2468562 h 2593"/>
              <a:gd name="T24" fmla="*/ 1774290 w 1685"/>
              <a:gd name="T25" fmla="*/ 2716212 h 2593"/>
              <a:gd name="T26" fmla="*/ 2031618 w 1685"/>
              <a:gd name="T27" fmla="*/ 2916237 h 2593"/>
              <a:gd name="T28" fmla="*/ 2365190 w 1685"/>
              <a:gd name="T29" fmla="*/ 3106737 h 2593"/>
              <a:gd name="T30" fmla="*/ 2612987 w 1685"/>
              <a:gd name="T31" fmla="*/ 3449637 h 2593"/>
              <a:gd name="T32" fmla="*/ 2603457 w 1685"/>
              <a:gd name="T33" fmla="*/ 3725862 h 2593"/>
              <a:gd name="T34" fmla="*/ 2174577 w 1685"/>
              <a:gd name="T35" fmla="*/ 4002087 h 2593"/>
              <a:gd name="T36" fmla="*/ 1431186 w 1685"/>
              <a:gd name="T37" fmla="*/ 4049712 h 2593"/>
              <a:gd name="T38" fmla="*/ 687795 w 1685"/>
              <a:gd name="T39" fmla="*/ 3602037 h 2593"/>
              <a:gd name="T40" fmla="*/ 106426 w 1685"/>
              <a:gd name="T41" fmla="*/ 2916237 h 2593"/>
              <a:gd name="T42" fmla="*/ 49242 w 1685"/>
              <a:gd name="T43" fmla="*/ 2106612 h 2593"/>
              <a:gd name="T44" fmla="*/ 268447 w 1685"/>
              <a:gd name="T45" fmla="*/ 1268412 h 259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685"/>
              <a:gd name="T70" fmla="*/ 0 h 2593"/>
              <a:gd name="T71" fmla="*/ 1685 w 1685"/>
              <a:gd name="T72" fmla="*/ 2593 h 259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685" h="2593">
                <a:moveTo>
                  <a:pt x="169" y="799"/>
                </a:moveTo>
                <a:cubicBezTo>
                  <a:pt x="225" y="645"/>
                  <a:pt x="298" y="511"/>
                  <a:pt x="367" y="403"/>
                </a:cubicBezTo>
                <a:cubicBezTo>
                  <a:pt x="436" y="295"/>
                  <a:pt x="522" y="212"/>
                  <a:pt x="583" y="151"/>
                </a:cubicBezTo>
                <a:cubicBezTo>
                  <a:pt x="644" y="90"/>
                  <a:pt x="657" y="60"/>
                  <a:pt x="733" y="37"/>
                </a:cubicBezTo>
                <a:cubicBezTo>
                  <a:pt x="809" y="14"/>
                  <a:pt x="956" y="16"/>
                  <a:pt x="1039" y="13"/>
                </a:cubicBezTo>
                <a:cubicBezTo>
                  <a:pt x="1122" y="10"/>
                  <a:pt x="1177" y="0"/>
                  <a:pt x="1231" y="19"/>
                </a:cubicBezTo>
                <a:cubicBezTo>
                  <a:pt x="1285" y="38"/>
                  <a:pt x="1310" y="53"/>
                  <a:pt x="1363" y="127"/>
                </a:cubicBezTo>
                <a:cubicBezTo>
                  <a:pt x="1416" y="201"/>
                  <a:pt x="1510" y="361"/>
                  <a:pt x="1549" y="463"/>
                </a:cubicBezTo>
                <a:cubicBezTo>
                  <a:pt x="1588" y="565"/>
                  <a:pt x="1597" y="649"/>
                  <a:pt x="1597" y="739"/>
                </a:cubicBezTo>
                <a:cubicBezTo>
                  <a:pt x="1597" y="829"/>
                  <a:pt x="1597" y="902"/>
                  <a:pt x="1549" y="1003"/>
                </a:cubicBezTo>
                <a:cubicBezTo>
                  <a:pt x="1501" y="1104"/>
                  <a:pt x="1378" y="1253"/>
                  <a:pt x="1309" y="1345"/>
                </a:cubicBezTo>
                <a:cubicBezTo>
                  <a:pt x="1240" y="1437"/>
                  <a:pt x="1167" y="1494"/>
                  <a:pt x="1135" y="1555"/>
                </a:cubicBezTo>
                <a:cubicBezTo>
                  <a:pt x="1103" y="1616"/>
                  <a:pt x="1093" y="1664"/>
                  <a:pt x="1117" y="1711"/>
                </a:cubicBezTo>
                <a:cubicBezTo>
                  <a:pt x="1141" y="1758"/>
                  <a:pt x="1217" y="1796"/>
                  <a:pt x="1279" y="1837"/>
                </a:cubicBezTo>
                <a:cubicBezTo>
                  <a:pt x="1341" y="1878"/>
                  <a:pt x="1428" y="1901"/>
                  <a:pt x="1489" y="1957"/>
                </a:cubicBezTo>
                <a:cubicBezTo>
                  <a:pt x="1550" y="2013"/>
                  <a:pt x="1620" y="2108"/>
                  <a:pt x="1645" y="2173"/>
                </a:cubicBezTo>
                <a:cubicBezTo>
                  <a:pt x="1670" y="2238"/>
                  <a:pt x="1685" y="2289"/>
                  <a:pt x="1639" y="2347"/>
                </a:cubicBezTo>
                <a:cubicBezTo>
                  <a:pt x="1593" y="2405"/>
                  <a:pt x="1492" y="2487"/>
                  <a:pt x="1369" y="2521"/>
                </a:cubicBezTo>
                <a:cubicBezTo>
                  <a:pt x="1246" y="2555"/>
                  <a:pt x="1057" y="2593"/>
                  <a:pt x="901" y="2551"/>
                </a:cubicBezTo>
                <a:cubicBezTo>
                  <a:pt x="745" y="2509"/>
                  <a:pt x="572" y="2388"/>
                  <a:pt x="433" y="2269"/>
                </a:cubicBezTo>
                <a:cubicBezTo>
                  <a:pt x="294" y="2150"/>
                  <a:pt x="134" y="1994"/>
                  <a:pt x="67" y="1837"/>
                </a:cubicBezTo>
                <a:cubicBezTo>
                  <a:pt x="0" y="1680"/>
                  <a:pt x="14" y="1501"/>
                  <a:pt x="31" y="1327"/>
                </a:cubicBezTo>
                <a:cubicBezTo>
                  <a:pt x="48" y="1153"/>
                  <a:pt x="113" y="953"/>
                  <a:pt x="169" y="799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3" descr="Ch4-fig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8077200" cy="644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7400948" cy="102076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Trace Scheduling Example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31913" y="2065338"/>
            <a:ext cx="2393950" cy="3335337"/>
            <a:chOff x="281" y="923"/>
            <a:chExt cx="2359" cy="3256"/>
          </a:xfrm>
        </p:grpSpPr>
        <p:pic>
          <p:nvPicPr>
            <p:cNvPr id="79877" name="Picture 4" descr="Ch4-fig0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7" y="945"/>
              <a:ext cx="2353" cy="3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878" name="Freeform 5"/>
            <p:cNvSpPr>
              <a:spLocks/>
            </p:cNvSpPr>
            <p:nvPr/>
          </p:nvSpPr>
          <p:spPr bwMode="auto">
            <a:xfrm>
              <a:off x="281" y="923"/>
              <a:ext cx="1685" cy="2593"/>
            </a:xfrm>
            <a:custGeom>
              <a:avLst/>
              <a:gdLst>
                <a:gd name="T0" fmla="*/ 169 w 1685"/>
                <a:gd name="T1" fmla="*/ 799 h 2593"/>
                <a:gd name="T2" fmla="*/ 367 w 1685"/>
                <a:gd name="T3" fmla="*/ 403 h 2593"/>
                <a:gd name="T4" fmla="*/ 583 w 1685"/>
                <a:gd name="T5" fmla="*/ 151 h 2593"/>
                <a:gd name="T6" fmla="*/ 733 w 1685"/>
                <a:gd name="T7" fmla="*/ 37 h 2593"/>
                <a:gd name="T8" fmla="*/ 1039 w 1685"/>
                <a:gd name="T9" fmla="*/ 13 h 2593"/>
                <a:gd name="T10" fmla="*/ 1231 w 1685"/>
                <a:gd name="T11" fmla="*/ 19 h 2593"/>
                <a:gd name="T12" fmla="*/ 1363 w 1685"/>
                <a:gd name="T13" fmla="*/ 127 h 2593"/>
                <a:gd name="T14" fmla="*/ 1549 w 1685"/>
                <a:gd name="T15" fmla="*/ 463 h 2593"/>
                <a:gd name="T16" fmla="*/ 1597 w 1685"/>
                <a:gd name="T17" fmla="*/ 739 h 2593"/>
                <a:gd name="T18" fmla="*/ 1549 w 1685"/>
                <a:gd name="T19" fmla="*/ 1003 h 2593"/>
                <a:gd name="T20" fmla="*/ 1309 w 1685"/>
                <a:gd name="T21" fmla="*/ 1345 h 2593"/>
                <a:gd name="T22" fmla="*/ 1135 w 1685"/>
                <a:gd name="T23" fmla="*/ 1555 h 2593"/>
                <a:gd name="T24" fmla="*/ 1117 w 1685"/>
                <a:gd name="T25" fmla="*/ 1711 h 2593"/>
                <a:gd name="T26" fmla="*/ 1279 w 1685"/>
                <a:gd name="T27" fmla="*/ 1837 h 2593"/>
                <a:gd name="T28" fmla="*/ 1489 w 1685"/>
                <a:gd name="T29" fmla="*/ 1957 h 2593"/>
                <a:gd name="T30" fmla="*/ 1645 w 1685"/>
                <a:gd name="T31" fmla="*/ 2173 h 2593"/>
                <a:gd name="T32" fmla="*/ 1639 w 1685"/>
                <a:gd name="T33" fmla="*/ 2347 h 2593"/>
                <a:gd name="T34" fmla="*/ 1369 w 1685"/>
                <a:gd name="T35" fmla="*/ 2521 h 2593"/>
                <a:gd name="T36" fmla="*/ 901 w 1685"/>
                <a:gd name="T37" fmla="*/ 2551 h 2593"/>
                <a:gd name="T38" fmla="*/ 433 w 1685"/>
                <a:gd name="T39" fmla="*/ 2269 h 2593"/>
                <a:gd name="T40" fmla="*/ 67 w 1685"/>
                <a:gd name="T41" fmla="*/ 1837 h 2593"/>
                <a:gd name="T42" fmla="*/ 31 w 1685"/>
                <a:gd name="T43" fmla="*/ 1327 h 2593"/>
                <a:gd name="T44" fmla="*/ 169 w 1685"/>
                <a:gd name="T45" fmla="*/ 799 h 259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85"/>
                <a:gd name="T70" fmla="*/ 0 h 2593"/>
                <a:gd name="T71" fmla="*/ 1685 w 1685"/>
                <a:gd name="T72" fmla="*/ 2593 h 259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85" h="2593">
                  <a:moveTo>
                    <a:pt x="169" y="799"/>
                  </a:moveTo>
                  <a:cubicBezTo>
                    <a:pt x="225" y="645"/>
                    <a:pt x="298" y="511"/>
                    <a:pt x="367" y="403"/>
                  </a:cubicBezTo>
                  <a:cubicBezTo>
                    <a:pt x="436" y="295"/>
                    <a:pt x="522" y="212"/>
                    <a:pt x="583" y="151"/>
                  </a:cubicBezTo>
                  <a:cubicBezTo>
                    <a:pt x="644" y="90"/>
                    <a:pt x="657" y="60"/>
                    <a:pt x="733" y="37"/>
                  </a:cubicBezTo>
                  <a:cubicBezTo>
                    <a:pt x="809" y="14"/>
                    <a:pt x="956" y="16"/>
                    <a:pt x="1039" y="13"/>
                  </a:cubicBezTo>
                  <a:cubicBezTo>
                    <a:pt x="1122" y="10"/>
                    <a:pt x="1177" y="0"/>
                    <a:pt x="1231" y="19"/>
                  </a:cubicBezTo>
                  <a:cubicBezTo>
                    <a:pt x="1285" y="38"/>
                    <a:pt x="1310" y="53"/>
                    <a:pt x="1363" y="127"/>
                  </a:cubicBezTo>
                  <a:cubicBezTo>
                    <a:pt x="1416" y="201"/>
                    <a:pt x="1510" y="361"/>
                    <a:pt x="1549" y="463"/>
                  </a:cubicBezTo>
                  <a:cubicBezTo>
                    <a:pt x="1588" y="565"/>
                    <a:pt x="1597" y="649"/>
                    <a:pt x="1597" y="739"/>
                  </a:cubicBezTo>
                  <a:cubicBezTo>
                    <a:pt x="1597" y="829"/>
                    <a:pt x="1597" y="902"/>
                    <a:pt x="1549" y="1003"/>
                  </a:cubicBezTo>
                  <a:cubicBezTo>
                    <a:pt x="1501" y="1104"/>
                    <a:pt x="1378" y="1253"/>
                    <a:pt x="1309" y="1345"/>
                  </a:cubicBezTo>
                  <a:cubicBezTo>
                    <a:pt x="1240" y="1437"/>
                    <a:pt x="1167" y="1494"/>
                    <a:pt x="1135" y="1555"/>
                  </a:cubicBezTo>
                  <a:cubicBezTo>
                    <a:pt x="1103" y="1616"/>
                    <a:pt x="1093" y="1664"/>
                    <a:pt x="1117" y="1711"/>
                  </a:cubicBezTo>
                  <a:cubicBezTo>
                    <a:pt x="1141" y="1758"/>
                    <a:pt x="1217" y="1796"/>
                    <a:pt x="1279" y="1837"/>
                  </a:cubicBezTo>
                  <a:cubicBezTo>
                    <a:pt x="1341" y="1878"/>
                    <a:pt x="1428" y="1901"/>
                    <a:pt x="1489" y="1957"/>
                  </a:cubicBezTo>
                  <a:cubicBezTo>
                    <a:pt x="1550" y="2013"/>
                    <a:pt x="1620" y="2108"/>
                    <a:pt x="1645" y="2173"/>
                  </a:cubicBezTo>
                  <a:cubicBezTo>
                    <a:pt x="1670" y="2238"/>
                    <a:pt x="1685" y="2289"/>
                    <a:pt x="1639" y="2347"/>
                  </a:cubicBezTo>
                  <a:cubicBezTo>
                    <a:pt x="1593" y="2405"/>
                    <a:pt x="1492" y="2487"/>
                    <a:pt x="1369" y="2521"/>
                  </a:cubicBezTo>
                  <a:cubicBezTo>
                    <a:pt x="1246" y="2555"/>
                    <a:pt x="1057" y="2593"/>
                    <a:pt x="901" y="2551"/>
                  </a:cubicBezTo>
                  <a:cubicBezTo>
                    <a:pt x="745" y="2509"/>
                    <a:pt x="572" y="2388"/>
                    <a:pt x="433" y="2269"/>
                  </a:cubicBezTo>
                  <a:cubicBezTo>
                    <a:pt x="294" y="2150"/>
                    <a:pt x="134" y="1994"/>
                    <a:pt x="67" y="1837"/>
                  </a:cubicBezTo>
                  <a:cubicBezTo>
                    <a:pt x="0" y="1680"/>
                    <a:pt x="14" y="1501"/>
                    <a:pt x="31" y="1327"/>
                  </a:cubicBezTo>
                  <a:cubicBezTo>
                    <a:pt x="48" y="1153"/>
                    <a:pt x="113" y="953"/>
                    <a:pt x="169" y="799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9876" name="Text Box 7"/>
          <p:cNvSpPr txBox="1">
            <a:spLocks noChangeArrowheads="1"/>
          </p:cNvSpPr>
          <p:nvPr/>
        </p:nvSpPr>
        <p:spPr bwMode="auto">
          <a:xfrm>
            <a:off x="442913" y="5257800"/>
            <a:ext cx="7629549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Trace exits and re-entrances are very complex and require much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bookkeeping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Trace Scheduling</a:t>
            </a:r>
          </a:p>
        </p:txBody>
      </p:sp>
      <p:sp>
        <p:nvSpPr>
          <p:cNvPr id="8192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800" b="1" dirty="0">
                <a:latin typeface="+mj-lt"/>
              </a:rPr>
              <a:t>Advantages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800" dirty="0">
                <a:latin typeface="+mj-lt"/>
              </a:rPr>
              <a:t>E</a:t>
            </a:r>
            <a:r>
              <a:rPr lang="en-US" sz="2800" dirty="0" smtClean="0">
                <a:latin typeface="+mj-lt"/>
              </a:rPr>
              <a:t>liminates </a:t>
            </a:r>
            <a:r>
              <a:rPr lang="en-US" sz="2800" dirty="0">
                <a:latin typeface="+mj-lt"/>
              </a:rPr>
              <a:t>some hard decisions in global code scheduling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800" dirty="0">
                <a:latin typeface="+mj-lt"/>
              </a:rPr>
              <a:t>good for code such as scientific programs with intensive loops and predictable behavior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sz="2800" b="1" dirty="0">
              <a:latin typeface="+mj-lt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800" b="1" dirty="0">
                <a:latin typeface="+mj-lt"/>
              </a:rPr>
              <a:t>Disadvantages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sz="2800" dirty="0">
                <a:latin typeface="+mj-lt"/>
              </a:rPr>
              <a:t>significant overhead in compensation code when trace must be exited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</a:pP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Super blocks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Similar to trace scheduling, but have only ONE entrance point</a:t>
            </a:r>
          </a:p>
          <a:p>
            <a:pPr>
              <a:buNone/>
            </a:pPr>
            <a:r>
              <a:rPr lang="en-IN" sz="2400" dirty="0" smtClean="0"/>
              <a:t>Tail duplication</a:t>
            </a:r>
          </a:p>
          <a:p>
            <a:pPr>
              <a:buNone/>
            </a:pPr>
            <a:r>
              <a:rPr lang="en-IN" sz="2400" dirty="0" smtClean="0"/>
              <a:t>– Create a separate block that </a:t>
            </a:r>
            <a:r>
              <a:rPr lang="en-IN" sz="2400" dirty="0" err="1" smtClean="0"/>
              <a:t>corres</a:t>
            </a:r>
            <a:r>
              <a:rPr lang="en-IN" sz="2400" dirty="0" smtClean="0"/>
              <a:t> ponds </a:t>
            </a:r>
            <a:r>
              <a:rPr lang="en-IN" sz="2400" dirty="0" smtClean="0"/>
              <a:t>to the portion of the trace </a:t>
            </a:r>
            <a:r>
              <a:rPr lang="en-IN" sz="2400" dirty="0" smtClean="0"/>
              <a:t> </a:t>
            </a:r>
            <a:r>
              <a:rPr lang="en-IN" sz="2400" dirty="0" smtClean="0"/>
              <a:t>after the </a:t>
            </a:r>
            <a:r>
              <a:rPr lang="en-IN" sz="2400" dirty="0" smtClean="0"/>
              <a:t>entry as exit point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• </a:t>
            </a:r>
            <a:r>
              <a:rPr lang="en-IN" sz="2400" b="1" dirty="0" smtClean="0"/>
              <a:t>Superblock approach vs. trace-based approach</a:t>
            </a:r>
          </a:p>
          <a:p>
            <a:pPr>
              <a:buNone/>
            </a:pPr>
            <a:r>
              <a:rPr lang="en-IN" sz="2400" dirty="0" smtClean="0"/>
              <a:t>– Reduce the complexity of </a:t>
            </a:r>
            <a:r>
              <a:rPr lang="en-IN" sz="2400" dirty="0" smtClean="0"/>
              <a:t>book keeping </a:t>
            </a:r>
            <a:r>
              <a:rPr lang="en-IN" sz="2400" dirty="0" smtClean="0"/>
              <a:t>and scheduling, but may </a:t>
            </a:r>
            <a:r>
              <a:rPr lang="en-IN" sz="2400" dirty="0" smtClean="0"/>
              <a:t> enlarge </a:t>
            </a:r>
            <a:r>
              <a:rPr lang="en-IN" sz="2400" dirty="0" smtClean="0"/>
              <a:t>code size</a:t>
            </a:r>
          </a:p>
          <a:p>
            <a:pPr>
              <a:buNone/>
            </a:pPr>
            <a:r>
              <a:rPr lang="en-IN" sz="2400" dirty="0" smtClean="0"/>
              <a:t>– Both may be most appropriate when other techniques fail</a:t>
            </a:r>
          </a:p>
          <a:p>
            <a:endParaRPr lang="en-US" sz="32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advantages 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compile time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techniques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are primarily :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do not burden runtime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execution with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inefficiency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hey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can take into account a wider range of 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program than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runtime approach might be able to incorporate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4" descr="Ch4-fig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"/>
            <a:ext cx="6934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/>
          <a:lstStyle/>
          <a:p>
            <a:pPr eaLnBrk="1" hangingPunct="1"/>
            <a:r>
              <a:rPr lang="en-US" smtClean="0"/>
              <a:t>Summary of Compiler Techniques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Try to avoid dependence stalls</a:t>
            </a:r>
          </a:p>
          <a:p>
            <a:pPr eaLnBrk="1" hangingPunct="1"/>
            <a:r>
              <a:rPr lang="en-US" sz="2800" dirty="0" smtClean="0"/>
              <a:t>Loop unrolling</a:t>
            </a:r>
          </a:p>
          <a:p>
            <a:pPr lvl="1" eaLnBrk="1" hangingPunct="1"/>
            <a:r>
              <a:rPr lang="en-US" dirty="0" smtClean="0"/>
              <a:t>Reduce loop overhead</a:t>
            </a:r>
          </a:p>
          <a:p>
            <a:pPr eaLnBrk="1" hangingPunct="1"/>
            <a:r>
              <a:rPr lang="en-US" sz="2800" dirty="0" smtClean="0"/>
              <a:t>Software pipelining</a:t>
            </a:r>
          </a:p>
          <a:p>
            <a:pPr lvl="1" eaLnBrk="1" hangingPunct="1"/>
            <a:r>
              <a:rPr lang="en-US" dirty="0" smtClean="0"/>
              <a:t>Reduce single body dependence stalls</a:t>
            </a:r>
          </a:p>
          <a:p>
            <a:pPr eaLnBrk="1" hangingPunct="1"/>
            <a:r>
              <a:rPr lang="en-US" sz="2800" dirty="0" smtClean="0"/>
              <a:t>Trace scheduling</a:t>
            </a:r>
          </a:p>
          <a:p>
            <a:pPr lvl="1" eaLnBrk="1" hangingPunct="1"/>
            <a:r>
              <a:rPr lang="en-US" dirty="0" smtClean="0"/>
              <a:t>Reduce impact of other branches</a:t>
            </a:r>
          </a:p>
          <a:p>
            <a:pPr eaLnBrk="1" hangingPunct="1"/>
            <a:r>
              <a:rPr lang="en-US" sz="2800" dirty="0" smtClean="0"/>
              <a:t>Compilers use a mix of three</a:t>
            </a:r>
          </a:p>
          <a:p>
            <a:pPr eaLnBrk="1" hangingPunct="1"/>
            <a:r>
              <a:rPr lang="en-US" sz="2800" dirty="0" smtClean="0"/>
              <a:t>All techniques depend on prediction accuracy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457200" y="12192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H/W support  for exposing parallelism- Predicated Instructions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Loop unrolling, software pipelining, and trace scheduling work well – </a:t>
            </a:r>
            <a:r>
              <a:rPr lang="en-IN" sz="2000" dirty="0" smtClean="0"/>
              <a:t>But only </a:t>
            </a:r>
            <a:r>
              <a:rPr lang="en-IN" sz="2000" dirty="0" smtClean="0"/>
              <a:t>when branches are predicted at compile time</a:t>
            </a:r>
          </a:p>
          <a:p>
            <a:pPr algn="just"/>
            <a:r>
              <a:rPr lang="en-IN" sz="2000" dirty="0" smtClean="0"/>
              <a:t> </a:t>
            </a:r>
            <a:r>
              <a:rPr lang="en-IN" sz="2000" dirty="0" smtClean="0"/>
              <a:t>In other situations branch instructions can severely </a:t>
            </a:r>
            <a:r>
              <a:rPr lang="en-IN" sz="2000" b="1" i="1" dirty="0" smtClean="0"/>
              <a:t>limit parallelism</a:t>
            </a:r>
            <a:r>
              <a:rPr lang="en-IN" sz="2000" b="1" i="1" dirty="0" smtClean="0"/>
              <a:t>!!!!</a:t>
            </a:r>
          </a:p>
          <a:p>
            <a:pPr algn="just"/>
            <a:r>
              <a:rPr lang="en-IN" sz="2000" dirty="0" smtClean="0"/>
              <a:t>To overcome these problems, an architect can </a:t>
            </a:r>
            <a:r>
              <a:rPr lang="en-IN" sz="2000" dirty="0" smtClean="0"/>
              <a:t>extend the </a:t>
            </a:r>
            <a:r>
              <a:rPr lang="en-IN" sz="2000" dirty="0" smtClean="0"/>
              <a:t>instruction set to include </a:t>
            </a:r>
            <a:r>
              <a:rPr lang="en-IN" sz="2000" b="1" i="1" dirty="0" smtClean="0"/>
              <a:t>conditional or predicated instructions. </a:t>
            </a:r>
            <a:endParaRPr lang="en-IN" sz="2000" b="1" i="1" dirty="0" smtClean="0"/>
          </a:p>
          <a:p>
            <a:pPr algn="just"/>
            <a:r>
              <a:rPr lang="en-IN" sz="2000" i="1" dirty="0" smtClean="0"/>
              <a:t>Such instructions </a:t>
            </a:r>
            <a:r>
              <a:rPr lang="en-IN" sz="2000" dirty="0" smtClean="0"/>
              <a:t>can </a:t>
            </a:r>
            <a:r>
              <a:rPr lang="en-IN" sz="2000" dirty="0" smtClean="0"/>
              <a:t>be used to eliminate branches, </a:t>
            </a:r>
            <a:r>
              <a:rPr lang="en-IN" sz="2000" b="1" dirty="0" smtClean="0"/>
              <a:t>converting a control dependence into </a:t>
            </a:r>
            <a:r>
              <a:rPr lang="en-IN" sz="2000" b="1" dirty="0" smtClean="0"/>
              <a:t>a data </a:t>
            </a:r>
            <a:r>
              <a:rPr lang="en-IN" sz="2000" b="1" dirty="0" smtClean="0"/>
              <a:t>dependence</a:t>
            </a:r>
            <a:r>
              <a:rPr lang="en-IN" sz="2000" dirty="0" smtClean="0"/>
              <a:t> and potentially improving performance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Instructions refer to a condition that is evaluated at the time of execution</a:t>
            </a:r>
          </a:p>
          <a:p>
            <a:pPr algn="just"/>
            <a:r>
              <a:rPr lang="en-IN" sz="2000" dirty="0" smtClean="0"/>
              <a:t>If </a:t>
            </a:r>
            <a:r>
              <a:rPr lang="en-IN" sz="2000" dirty="0" smtClean="0"/>
              <a:t>the condition is true, the instruction is executed </a:t>
            </a:r>
            <a:r>
              <a:rPr lang="en-IN" sz="2000" dirty="0" smtClean="0"/>
              <a:t>normally else</a:t>
            </a:r>
            <a:r>
              <a:rPr lang="en-IN" sz="2000" dirty="0" smtClean="0"/>
              <a:t>, it behaves like a no-op.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685800" y="101600"/>
            <a:ext cx="7292975" cy="736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838200"/>
            <a:ext cx="7683500" cy="52832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b="1" dirty="0" smtClean="0"/>
              <a:t>Conditional move</a:t>
            </a:r>
          </a:p>
          <a:p>
            <a:pPr algn="just">
              <a:defRPr/>
            </a:pPr>
            <a:r>
              <a:rPr lang="en-US" sz="2400" dirty="0" smtClean="0"/>
              <a:t>Convert </a:t>
            </a:r>
            <a:r>
              <a:rPr lang="en-US" sz="2400" dirty="0" smtClean="0"/>
              <a:t>control dependence to data dependence</a:t>
            </a:r>
          </a:p>
          <a:p>
            <a:pPr lvl="2">
              <a:buFontTx/>
              <a:buNone/>
              <a:defRPr/>
            </a:pPr>
            <a:r>
              <a:rPr lang="en-US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/* if (A==0) {S=T;} */</a:t>
            </a:r>
          </a:p>
          <a:p>
            <a:pPr lvl="2">
              <a:buFontTx/>
              <a:buNone/>
              <a:defRPr/>
            </a:pPr>
            <a:r>
              <a:rPr lang="en-US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/* simple translation */</a:t>
            </a:r>
          </a:p>
          <a:p>
            <a:pPr lvl="2">
              <a:buFontTx/>
              <a:buNone/>
              <a:defRPr/>
            </a:pPr>
            <a:endParaRPr lang="en-US" sz="2000" b="1" dirty="0" smtClean="0">
              <a:latin typeface="Times New Roman" pitchFamily="18" charset="0"/>
              <a:ea typeface="PMingLiU"/>
              <a:cs typeface="Times New Roman" pitchFamily="18" charset="0"/>
            </a:endParaRPr>
          </a:p>
          <a:p>
            <a:pPr lvl="2">
              <a:buFontTx/>
              <a:buNone/>
              <a:defRPr/>
            </a:pPr>
            <a:r>
              <a:rPr lang="en-US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BNEZ R1, L     /* if (A==0)  */</a:t>
            </a:r>
          </a:p>
          <a:p>
            <a:pPr lvl="2">
              <a:buFontTx/>
              <a:buNone/>
              <a:defRPr/>
            </a:pPr>
            <a:r>
              <a:rPr lang="pt-BR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ADDU </a:t>
            </a:r>
            <a:r>
              <a:rPr lang="pt-BR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R2, </a:t>
            </a:r>
            <a:r>
              <a:rPr lang="pt-BR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R3,0   </a:t>
            </a:r>
            <a:r>
              <a:rPr lang="pt-BR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/* S=T;  */</a:t>
            </a:r>
          </a:p>
          <a:p>
            <a:pPr lvl="2">
              <a:buFontTx/>
              <a:buNone/>
              <a:defRPr/>
            </a:pPr>
            <a:r>
              <a:rPr lang="en-US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L:   . . .</a:t>
            </a:r>
          </a:p>
          <a:p>
            <a:pPr lvl="2">
              <a:buFontTx/>
              <a:buNone/>
              <a:defRPr/>
            </a:pPr>
            <a:endParaRPr lang="en-US" sz="2000" b="1" dirty="0" smtClean="0">
              <a:latin typeface="Times New Roman" pitchFamily="18" charset="0"/>
              <a:ea typeface="PMingLiU"/>
              <a:cs typeface="Times New Roman" pitchFamily="18" charset="0"/>
            </a:endParaRPr>
          </a:p>
          <a:p>
            <a:pPr lvl="2">
              <a:buFontTx/>
              <a:buNone/>
              <a:defRPr/>
            </a:pPr>
            <a:r>
              <a:rPr lang="en-US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/* predicated instruction */</a:t>
            </a:r>
          </a:p>
          <a:p>
            <a:pPr lvl="2">
              <a:buFontTx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PMingLiU"/>
                <a:cs typeface="Times New Roman" pitchFamily="18" charset="0"/>
              </a:rPr>
              <a:t>CMOVZ R2, R3, R1  </a:t>
            </a:r>
            <a:r>
              <a:rPr lang="en-US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/* move T to S if R1=0  </a:t>
            </a:r>
            <a:r>
              <a:rPr lang="en-US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*/</a:t>
            </a:r>
          </a:p>
          <a:p>
            <a:pPr lvl="2">
              <a:buFontTx/>
              <a:buNone/>
              <a:defRPr/>
            </a:pPr>
            <a:r>
              <a:rPr lang="en-US" sz="2000" b="1" dirty="0" smtClean="0">
                <a:latin typeface="Times New Roman" pitchFamily="18" charset="0"/>
                <a:ea typeface="PMingLiU"/>
                <a:cs typeface="Times New Roman" pitchFamily="18" charset="0"/>
              </a:rPr>
              <a:t>Example 2:</a:t>
            </a:r>
          </a:p>
          <a:p>
            <a:pPr lvl="2">
              <a:buFontTx/>
              <a:buNone/>
              <a:defRPr/>
            </a:pPr>
            <a:r>
              <a:rPr lang="en-IN" sz="2000" b="1" dirty="0" smtClean="0"/>
              <a:t>if (B&lt;0) {A=-B;} else {A=B</a:t>
            </a:r>
            <a:r>
              <a:rPr lang="en-IN" sz="2000" b="1" dirty="0" smtClean="0"/>
              <a:t>;}</a:t>
            </a:r>
          </a:p>
          <a:p>
            <a:pPr lvl="2">
              <a:buFontTx/>
              <a:buNone/>
              <a:defRPr/>
            </a:pPr>
            <a:r>
              <a:rPr lang="en-IN" sz="2000" b="1" dirty="0" smtClean="0"/>
              <a:t>A </a:t>
            </a:r>
            <a:r>
              <a:rPr lang="en-IN" sz="2000" b="1" dirty="0" smtClean="0"/>
              <a:t>= abs (B), </a:t>
            </a:r>
            <a:endParaRPr lang="en-IN" sz="2000" b="1" dirty="0" smtClean="0"/>
          </a:p>
          <a:p>
            <a:pPr lvl="2">
              <a:buFontTx/>
              <a:buNone/>
              <a:defRPr/>
            </a:pPr>
            <a:r>
              <a:rPr lang="en-IN" sz="2000" b="1" dirty="0" smtClean="0"/>
              <a:t> </a:t>
            </a:r>
            <a:endParaRPr lang="en-US" sz="2000" b="1" dirty="0" smtClean="0">
              <a:latin typeface="Times New Roman" pitchFamily="18" charset="0"/>
              <a:ea typeface="PMingLiU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5429256" y="2357430"/>
            <a:ext cx="1600200" cy="10779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R1</a:t>
            </a:r>
            <a:r>
              <a:rPr lang="en-US">
                <a:sym typeface="Wingdings" pitchFamily="2" charset="2"/>
              </a:rPr>
              <a:t> A</a:t>
            </a:r>
          </a:p>
          <a:p>
            <a:r>
              <a:rPr lang="en-US">
                <a:sym typeface="Wingdings" pitchFamily="2" charset="2"/>
              </a:rPr>
              <a:t>R2 S</a:t>
            </a:r>
          </a:p>
          <a:p>
            <a:r>
              <a:rPr lang="en-US">
                <a:sym typeface="Wingdings" pitchFamily="2" charset="2"/>
              </a:rPr>
              <a:t>R3T</a:t>
            </a:r>
            <a:endParaRPr lang="en-US"/>
          </a:p>
        </p:txBody>
      </p:sp>
      <p:cxnSp>
        <p:nvCxnSpPr>
          <p:cNvPr id="88069" name="Straight Connector 5"/>
          <p:cNvCxnSpPr>
            <a:cxnSpLocks noChangeShapeType="1"/>
          </p:cNvCxnSpPr>
          <p:nvPr/>
        </p:nvCxnSpPr>
        <p:spPr bwMode="auto">
          <a:xfrm>
            <a:off x="9372600" y="4495800"/>
            <a:ext cx="914400" cy="914400"/>
          </a:xfrm>
          <a:prstGeom prst="line">
            <a:avLst/>
          </a:prstGeom>
          <a:noFill/>
          <a:ln w="12700" algn="ctr">
            <a:noFill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What does this do?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dirty="0" smtClean="0"/>
              <a:t>Converting a control dependence to a data </a:t>
            </a:r>
            <a:r>
              <a:rPr lang="en-IN" sz="2400" dirty="0" smtClean="0"/>
              <a:t>dependence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Eliminates </a:t>
            </a:r>
            <a:r>
              <a:rPr lang="en-IN" sz="2400" dirty="0" smtClean="0"/>
              <a:t>simple branches and improves the pipeline’s performance</a:t>
            </a:r>
          </a:p>
          <a:p>
            <a:pPr>
              <a:buNone/>
            </a:pPr>
            <a:r>
              <a:rPr lang="en-IN" sz="2400" dirty="0" smtClean="0"/>
              <a:t>When is this inefficient and why?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When branches guard large blocks of code. Because this will introduce </a:t>
            </a:r>
            <a:r>
              <a:rPr lang="en-IN" sz="2400" dirty="0" smtClean="0"/>
              <a:t>many conditional </a:t>
            </a:r>
            <a:r>
              <a:rPr lang="en-IN" sz="2400" dirty="0" smtClean="0"/>
              <a:t>moves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新細明體" pitchFamily="18" charset="-120"/>
              </a:rPr>
              <a:t>Hardware Support for Compiler Speculation</a:t>
            </a:r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600200"/>
            <a:ext cx="8458200" cy="52578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Branches </a:t>
            </a:r>
            <a:r>
              <a:rPr lang="en-IN" sz="2400" dirty="0" smtClean="0"/>
              <a:t>that can be </a:t>
            </a:r>
            <a:r>
              <a:rPr lang="en-IN" sz="2400" dirty="0" smtClean="0"/>
              <a:t>accurately predicted </a:t>
            </a:r>
            <a:r>
              <a:rPr lang="en-IN" sz="2400" dirty="0" smtClean="0"/>
              <a:t>at compile time either from the program structure or by using a </a:t>
            </a:r>
            <a:r>
              <a:rPr lang="en-IN" sz="2400" dirty="0" smtClean="0"/>
              <a:t>profile</a:t>
            </a:r>
          </a:p>
          <a:p>
            <a:pPr algn="just"/>
            <a:r>
              <a:rPr lang="en-IN" sz="2400" dirty="0" smtClean="0"/>
              <a:t>Compiler </a:t>
            </a:r>
            <a:r>
              <a:rPr lang="en-IN" sz="2400" dirty="0" smtClean="0"/>
              <a:t>may want to speculate either to improve </a:t>
            </a:r>
            <a:r>
              <a:rPr lang="en-IN" sz="2400" dirty="0" smtClean="0"/>
              <a:t>the scheduling or to increase the issue rate.</a:t>
            </a:r>
          </a:p>
          <a:p>
            <a:pPr algn="just">
              <a:buNone/>
            </a:pPr>
            <a:r>
              <a:rPr lang="en-IN" sz="2400" dirty="0" smtClean="0"/>
              <a:t>To speculate ambitiously requires three capabilities:</a:t>
            </a:r>
          </a:p>
          <a:p>
            <a:pPr algn="just">
              <a:buNone/>
            </a:pPr>
            <a:r>
              <a:rPr lang="en-IN" sz="2400" dirty="0" smtClean="0"/>
              <a:t>1</a:t>
            </a:r>
            <a:r>
              <a:rPr lang="en-IN" sz="2400" b="1" dirty="0" smtClean="0"/>
              <a:t>. The ability of the compiler to find instructions</a:t>
            </a:r>
            <a:r>
              <a:rPr lang="en-IN" sz="2400" dirty="0" smtClean="0"/>
              <a:t> that, with the possible use </a:t>
            </a:r>
            <a:r>
              <a:rPr lang="en-IN" sz="2400" dirty="0" smtClean="0"/>
              <a:t>of register </a:t>
            </a:r>
            <a:r>
              <a:rPr lang="en-IN" sz="2400" dirty="0" smtClean="0"/>
              <a:t>renaming, can be speculatively moved and not affect the </a:t>
            </a:r>
            <a:r>
              <a:rPr lang="en-IN" sz="2400" dirty="0" smtClean="0"/>
              <a:t>program data </a:t>
            </a:r>
            <a:r>
              <a:rPr lang="en-IN" sz="2400" dirty="0" smtClean="0"/>
              <a:t>flow</a:t>
            </a:r>
          </a:p>
          <a:p>
            <a:pPr algn="just">
              <a:buNone/>
            </a:pPr>
            <a:r>
              <a:rPr lang="en-IN" sz="2400" dirty="0" smtClean="0"/>
              <a:t>2</a:t>
            </a:r>
            <a:r>
              <a:rPr lang="en-IN" sz="2400" b="1" dirty="0" smtClean="0"/>
              <a:t>. The ability to ignore exceptions </a:t>
            </a:r>
            <a:r>
              <a:rPr lang="en-IN" sz="2400" dirty="0" smtClean="0"/>
              <a:t>in speculated instructions, until we know </a:t>
            </a:r>
            <a:r>
              <a:rPr lang="en-IN" sz="2400" dirty="0" smtClean="0"/>
              <a:t>that such </a:t>
            </a:r>
            <a:r>
              <a:rPr lang="en-IN" sz="2400" dirty="0" smtClean="0"/>
              <a:t>exceptions should really occur</a:t>
            </a:r>
          </a:p>
          <a:p>
            <a:pPr algn="just">
              <a:buNone/>
            </a:pPr>
            <a:r>
              <a:rPr lang="en-IN" sz="2400" dirty="0" smtClean="0"/>
              <a:t>3. </a:t>
            </a:r>
            <a:r>
              <a:rPr lang="en-IN" sz="2400" b="1" dirty="0" smtClean="0"/>
              <a:t>The ability to speculatively interchange loads and stores, </a:t>
            </a:r>
            <a:r>
              <a:rPr lang="en-IN" sz="2400" dirty="0" smtClean="0"/>
              <a:t>or stores and </a:t>
            </a:r>
            <a:r>
              <a:rPr lang="en-IN" sz="2400" dirty="0" smtClean="0"/>
              <a:t>stores, which </a:t>
            </a:r>
            <a:r>
              <a:rPr lang="en-IN" sz="2400" dirty="0" smtClean="0"/>
              <a:t>may have address conflicts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Hardware Support for Preserving Exception </a:t>
            </a:r>
            <a:r>
              <a:rPr lang="en-IN" b="1" dirty="0" err="1" smtClean="0"/>
              <a:t>Behavior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800" dirty="0" smtClean="0"/>
              <a:t>The </a:t>
            </a:r>
            <a:r>
              <a:rPr lang="en-IN" sz="1800" dirty="0" smtClean="0"/>
              <a:t>results of a </a:t>
            </a:r>
            <a:r>
              <a:rPr lang="en-IN" sz="1800" dirty="0" err="1" smtClean="0"/>
              <a:t>mis</a:t>
            </a:r>
            <a:r>
              <a:rPr lang="en-IN" sz="1800" dirty="0" smtClean="0"/>
              <a:t>-predicted speculated sequence should not used in the</a:t>
            </a:r>
          </a:p>
          <a:p>
            <a:pPr>
              <a:buNone/>
            </a:pPr>
            <a:r>
              <a:rPr lang="en-IN" sz="1800" dirty="0" smtClean="0"/>
              <a:t>final computation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/>
              <a:t>Such </a:t>
            </a:r>
            <a:r>
              <a:rPr lang="en-IN" sz="1800" dirty="0" smtClean="0"/>
              <a:t>an instruction should not cause an exception</a:t>
            </a:r>
          </a:p>
          <a:p>
            <a:pPr>
              <a:buNone/>
            </a:pPr>
            <a:r>
              <a:rPr lang="en-IN" sz="1800" dirty="0" smtClean="0"/>
              <a:t>Four methods have been investigated</a:t>
            </a:r>
          </a:p>
          <a:p>
            <a:pPr algn="just">
              <a:buNone/>
            </a:pPr>
            <a:r>
              <a:rPr lang="en-IN" sz="2000" dirty="0" smtClean="0"/>
              <a:t>1)Hardware </a:t>
            </a:r>
            <a:r>
              <a:rPr lang="en-IN" sz="2000" dirty="0" smtClean="0"/>
              <a:t>and OS cooperatively ignore exceptions for speculated instructions.</a:t>
            </a:r>
          </a:p>
          <a:p>
            <a:pPr algn="just">
              <a:buNone/>
            </a:pPr>
            <a:r>
              <a:rPr lang="en-IN" sz="2000" dirty="0" smtClean="0"/>
              <a:t>2) </a:t>
            </a:r>
            <a:r>
              <a:rPr lang="en-IN" sz="2000" dirty="0" smtClean="0"/>
              <a:t>Speculated instructions should never raise exceptions. Introduce </a:t>
            </a:r>
            <a:r>
              <a:rPr lang="en-IN" sz="2000" b="1" dirty="0" smtClean="0"/>
              <a:t>checks to</a:t>
            </a:r>
          </a:p>
          <a:p>
            <a:pPr algn="just">
              <a:buNone/>
            </a:pPr>
            <a:r>
              <a:rPr lang="en-IN" sz="2000" b="1" dirty="0" smtClean="0"/>
              <a:t>determine when an exception should </a:t>
            </a:r>
            <a:r>
              <a:rPr lang="en-IN" sz="2000" b="1" dirty="0" smtClean="0"/>
              <a:t>occur</a:t>
            </a:r>
          </a:p>
          <a:p>
            <a:pPr algn="just">
              <a:buNone/>
            </a:pPr>
            <a:r>
              <a:rPr lang="en-IN" sz="2000" dirty="0" smtClean="0"/>
              <a:t>3) </a:t>
            </a:r>
            <a:r>
              <a:rPr lang="en-IN" sz="2000" b="1" dirty="0" smtClean="0"/>
              <a:t>Poison bits are attached to the result registers </a:t>
            </a:r>
            <a:r>
              <a:rPr lang="en-IN" sz="2000" dirty="0" smtClean="0"/>
              <a:t>written by such instructions that cause exceptions. </a:t>
            </a:r>
          </a:p>
          <a:p>
            <a:pPr algn="just">
              <a:buNone/>
            </a:pPr>
            <a:r>
              <a:rPr lang="en-IN" sz="2000" dirty="0" smtClean="0"/>
              <a:t>4) A </a:t>
            </a:r>
            <a:r>
              <a:rPr lang="en-IN" sz="2000" b="1" dirty="0" smtClean="0"/>
              <a:t>mechanism to indicate </a:t>
            </a:r>
            <a:r>
              <a:rPr lang="en-IN" sz="2000" dirty="0" smtClean="0"/>
              <a:t>that an instruction is speculative. So that the </a:t>
            </a:r>
            <a:r>
              <a:rPr lang="en-IN" sz="2000" b="1" dirty="0" smtClean="0"/>
              <a:t>hardware can buffer </a:t>
            </a:r>
            <a:r>
              <a:rPr lang="en-IN" sz="2000" dirty="0" smtClean="0"/>
              <a:t>the instruction result until it is certain that the instruction is no longer speculative</a:t>
            </a:r>
          </a:p>
          <a:p>
            <a:pPr>
              <a:buNone/>
            </a:pPr>
            <a:endParaRPr lang="en-IN" sz="1800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Hardware Support for Memory Reference Speculation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400" b="1" dirty="0" smtClean="0"/>
              <a:t>Memory dependence prediction</a:t>
            </a:r>
            <a:r>
              <a:rPr lang="en-IN" sz="2400" dirty="0" smtClean="0"/>
              <a:t> is a technique </a:t>
            </a:r>
            <a:r>
              <a:rPr lang="en-IN" sz="2400" dirty="0" smtClean="0"/>
              <a:t> employed </a:t>
            </a:r>
            <a:r>
              <a:rPr lang="en-IN" sz="2400" dirty="0" smtClean="0"/>
              <a:t>by high-performance </a:t>
            </a:r>
            <a:r>
              <a:rPr lang="en-IN" sz="2400" dirty="0" smtClean="0">
                <a:hlinkClick r:id="rId2" tooltip="Out-of-order execution"/>
              </a:rPr>
              <a:t>out-of-order execution</a:t>
            </a:r>
            <a:r>
              <a:rPr lang="en-IN" sz="2400" dirty="0" smtClean="0"/>
              <a:t> </a:t>
            </a:r>
            <a:r>
              <a:rPr lang="en-IN" sz="2400" dirty="0" smtClean="0">
                <a:hlinkClick r:id="rId3" tooltip="Microprocessor"/>
              </a:rPr>
              <a:t>microprocessors</a:t>
            </a:r>
            <a:r>
              <a:rPr lang="en-IN" sz="2400" dirty="0" smtClean="0"/>
              <a:t> that execute </a:t>
            </a:r>
            <a:r>
              <a:rPr lang="en-IN" sz="2400" dirty="0" smtClean="0">
                <a:hlinkClick r:id="rId4" tooltip="Primary storage"/>
              </a:rPr>
              <a:t>memory</a:t>
            </a:r>
            <a:r>
              <a:rPr lang="en-IN" sz="2400" dirty="0" smtClean="0"/>
              <a:t> access operations (loads and stores) out of program order, </a:t>
            </a:r>
            <a:endParaRPr lang="en-IN" sz="2400" dirty="0" smtClean="0"/>
          </a:p>
          <a:p>
            <a:pPr algn="just"/>
            <a:r>
              <a:rPr lang="en-IN" sz="2400" dirty="0" smtClean="0"/>
              <a:t>Later in the </a:t>
            </a:r>
            <a:r>
              <a:rPr lang="en-IN" sz="2400" dirty="0" smtClean="0">
                <a:hlinkClick r:id="rId5" tooltip="Pipeline (computing)"/>
              </a:rPr>
              <a:t>pipeline</a:t>
            </a:r>
            <a:r>
              <a:rPr lang="en-IN" sz="2400" dirty="0" smtClean="0"/>
              <a:t>, </a:t>
            </a:r>
            <a:r>
              <a:rPr lang="en-IN" sz="2400" dirty="0" smtClean="0">
                <a:hlinkClick r:id="rId6" tooltip="Memory disambiguation"/>
              </a:rPr>
              <a:t>memory disambiguation</a:t>
            </a:r>
            <a:r>
              <a:rPr lang="en-IN" sz="2400" dirty="0" smtClean="0"/>
              <a:t> techniques are used to determine if the loads and stores were correctly executed and, if not, to </a:t>
            </a:r>
            <a:r>
              <a:rPr lang="en-IN" sz="2400" dirty="0" smtClean="0"/>
              <a:t>recover</a:t>
            </a:r>
          </a:p>
          <a:p>
            <a:pPr algn="just"/>
            <a:r>
              <a:rPr lang="en-IN" sz="2400" dirty="0" smtClean="0"/>
              <a:t>Speculation succeeds when the load is independent of the store, that is, when the two instructions access different memory </a:t>
            </a:r>
            <a:r>
              <a:rPr lang="en-IN" sz="2400" dirty="0" smtClean="0"/>
              <a:t>locations.</a:t>
            </a:r>
          </a:p>
          <a:p>
            <a:pPr algn="just"/>
            <a:r>
              <a:rPr lang="en-IN" sz="2400" dirty="0" smtClean="0"/>
              <a:t>Speculation fails when the load is dependent upon the store, that is, when the two accesses overlap in memory</a:t>
            </a:r>
            <a:endParaRPr lang="en-IN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Speculation failure can be </a:t>
            </a:r>
            <a:r>
              <a:rPr lang="en-IN" sz="2400" b="1" dirty="0" smtClean="0"/>
              <a:t>handled </a:t>
            </a:r>
            <a:r>
              <a:rPr lang="en-IN" sz="2400" b="1" dirty="0" smtClean="0"/>
              <a:t>in two </a:t>
            </a:r>
            <a:r>
              <a:rPr lang="en-IN" sz="2400" b="1" dirty="0" smtClean="0"/>
              <a:t>ways. </a:t>
            </a:r>
            <a:endParaRPr lang="en-IN" sz="2400" b="1" dirty="0" smtClean="0"/>
          </a:p>
          <a:p>
            <a:pPr algn="just"/>
            <a:r>
              <a:rPr lang="en-IN" sz="2400" dirty="0" smtClean="0"/>
              <a:t>If </a:t>
            </a:r>
            <a:r>
              <a:rPr lang="en-IN" sz="2400" dirty="0" smtClean="0"/>
              <a:t>only the load instruction was speculated, then it suffices to redo </a:t>
            </a:r>
            <a:r>
              <a:rPr lang="en-IN" sz="2400" dirty="0" smtClean="0"/>
              <a:t>the load </a:t>
            </a:r>
            <a:r>
              <a:rPr lang="en-IN" sz="2400" dirty="0" smtClean="0"/>
              <a:t>at the point of the check </a:t>
            </a:r>
            <a:r>
              <a:rPr lang="en-IN" sz="2400" dirty="0" smtClean="0"/>
              <a:t>instruction</a:t>
            </a:r>
          </a:p>
          <a:p>
            <a:pPr algn="just"/>
            <a:r>
              <a:rPr lang="en-IN" sz="2400" dirty="0" smtClean="0"/>
              <a:t>If additional instructions that depended </a:t>
            </a:r>
            <a:r>
              <a:rPr lang="en-IN" sz="2400" dirty="0" smtClean="0"/>
              <a:t>on the </a:t>
            </a:r>
            <a:r>
              <a:rPr lang="en-IN" sz="2400" dirty="0" smtClean="0"/>
              <a:t>load were also speculated, then a fix-up sequence that </a:t>
            </a:r>
            <a:r>
              <a:rPr lang="en-IN" sz="2400" dirty="0" smtClean="0"/>
              <a:t>re executes </a:t>
            </a:r>
            <a:r>
              <a:rPr lang="en-IN" sz="2400" dirty="0" smtClean="0"/>
              <a:t>all the </a:t>
            </a:r>
            <a:r>
              <a:rPr lang="en-IN" sz="2400" dirty="0" smtClean="0"/>
              <a:t>speculated  instructions </a:t>
            </a:r>
            <a:r>
              <a:rPr lang="en-IN" sz="2400" dirty="0" smtClean="0"/>
              <a:t>starting with the load is needed.</a:t>
            </a:r>
            <a:endParaRPr lang="en-IN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The Intel IA-64 Architecture and Itanium 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The IA-64 is a RISC-style, register-register instruction set, but with many </a:t>
            </a:r>
            <a:r>
              <a:rPr lang="en-IN" sz="2400" dirty="0" smtClean="0"/>
              <a:t>novel features </a:t>
            </a:r>
            <a:r>
              <a:rPr lang="en-IN" sz="2400" dirty="0" smtClean="0"/>
              <a:t>designed to support compiler-based exploitation of ILP</a:t>
            </a:r>
            <a:endParaRPr lang="en-IN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928934"/>
            <a:ext cx="735811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Detecting and Enhancing Loop-Level Parallelism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Loop-level parallelism is normally analyzed at the source level or close to it,</a:t>
            </a:r>
          </a:p>
          <a:p>
            <a:pPr algn="just"/>
            <a:r>
              <a:rPr lang="en-IN" sz="2400" dirty="0"/>
              <a:t>while most analysis of ILP is done once instructions have been </a:t>
            </a:r>
            <a:r>
              <a:rPr lang="en-IN" sz="2400" b="1" dirty="0"/>
              <a:t>generated by </a:t>
            </a:r>
            <a:r>
              <a:rPr lang="en-IN" sz="2400" b="1" dirty="0" smtClean="0"/>
              <a:t>the compiler.</a:t>
            </a:r>
          </a:p>
          <a:p>
            <a:pPr algn="just"/>
            <a:r>
              <a:rPr lang="en-IN" sz="2400" dirty="0"/>
              <a:t>Loop-level analysis involves determining what dependences </a:t>
            </a:r>
            <a:r>
              <a:rPr lang="en-IN" sz="2400" dirty="0" smtClean="0"/>
              <a:t>exist </a:t>
            </a:r>
            <a:r>
              <a:rPr lang="en-IN" sz="2400" b="1" dirty="0" smtClean="0"/>
              <a:t>among </a:t>
            </a:r>
            <a:r>
              <a:rPr lang="en-IN" sz="2400" b="1" dirty="0"/>
              <a:t>the operands </a:t>
            </a:r>
            <a:r>
              <a:rPr lang="en-IN" sz="2400" dirty="0"/>
              <a:t>in a loop across the iterations of that loop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Data </a:t>
            </a:r>
            <a:r>
              <a:rPr lang="en-IN" sz="2400" dirty="0"/>
              <a:t>dependences, </a:t>
            </a:r>
            <a:r>
              <a:rPr lang="en-IN" sz="2400" dirty="0" smtClean="0"/>
              <a:t>arise </a:t>
            </a:r>
            <a:r>
              <a:rPr lang="en-IN" sz="2400" dirty="0"/>
              <a:t>when an operand is written at </a:t>
            </a:r>
            <a:r>
              <a:rPr lang="en-IN" sz="2400" dirty="0" smtClean="0"/>
              <a:t>some point </a:t>
            </a:r>
            <a:r>
              <a:rPr lang="en-IN" sz="2400" dirty="0"/>
              <a:t>and read at a later point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Name dependences also exist and may be </a:t>
            </a:r>
            <a:r>
              <a:rPr lang="en-IN" sz="2400" dirty="0" smtClean="0"/>
              <a:t>removed by </a:t>
            </a:r>
            <a:r>
              <a:rPr lang="en-IN" sz="2400" dirty="0"/>
              <a:t>renaming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9" y="1571612"/>
            <a:ext cx="7005664" cy="4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Itanium 2 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smtClean="0"/>
              <a:t>The Itanium 2 processor is the second implementation of the IA-64 architecture.</a:t>
            </a:r>
          </a:p>
          <a:p>
            <a:r>
              <a:rPr lang="en-IN" sz="2400" dirty="0" smtClean="0"/>
              <a:t>The first version, Itanium 1, became available in 2001 with an 800 MHz clock.</a:t>
            </a:r>
          </a:p>
          <a:p>
            <a:r>
              <a:rPr lang="en-IN" sz="2400" dirty="0" smtClean="0"/>
              <a:t>The Itanium 2, first delivered in 2003, had a maximum clock rate in 2005 of </a:t>
            </a:r>
            <a:r>
              <a:rPr lang="en-IN" sz="2400" dirty="0" smtClean="0"/>
              <a:t>1.6 GHz.</a:t>
            </a:r>
          </a:p>
          <a:p>
            <a:r>
              <a:rPr lang="en-IN" sz="2400" dirty="0" smtClean="0"/>
              <a:t>The Itanium 2 </a:t>
            </a:r>
            <a:r>
              <a:rPr lang="en-IN" sz="2400" dirty="0" smtClean="0"/>
              <a:t>is about </a:t>
            </a:r>
            <a:r>
              <a:rPr lang="en-IN" sz="2400" b="1" dirty="0" smtClean="0"/>
              <a:t>four times </a:t>
            </a:r>
            <a:r>
              <a:rPr lang="en-IN" sz="2400" dirty="0" smtClean="0"/>
              <a:t>faster than the Itanium 1. </a:t>
            </a:r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 smtClean="0"/>
              <a:t>performance improvement </a:t>
            </a:r>
            <a:r>
              <a:rPr lang="en-IN" sz="2400" dirty="0" smtClean="0"/>
              <a:t>comes from a,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 doubling </a:t>
            </a:r>
            <a:r>
              <a:rPr lang="en-IN" sz="2400" b="1" dirty="0" smtClean="0"/>
              <a:t>of the clock rate, </a:t>
            </a:r>
            <a:endParaRPr lang="en-IN" sz="2400" b="1" dirty="0" smtClean="0"/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a </a:t>
            </a:r>
            <a:r>
              <a:rPr lang="en-IN" sz="2400" b="1" dirty="0" smtClean="0"/>
              <a:t>more aggressive memory hierarchy, </a:t>
            </a:r>
            <a:endParaRPr lang="en-IN" sz="2400" b="1" dirty="0" smtClean="0"/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Additional functional </a:t>
            </a:r>
            <a:r>
              <a:rPr lang="en-IN" sz="2400" b="1" dirty="0" smtClean="0"/>
              <a:t>units that improve instruction </a:t>
            </a:r>
            <a:r>
              <a:rPr lang="en-IN" sz="2400" b="1" dirty="0" smtClean="0"/>
              <a:t>throughput</a:t>
            </a:r>
            <a:endParaRPr lang="en-IN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There are 11 functional units in the Itanium 2 processor: </a:t>
            </a:r>
            <a:endParaRPr lang="en-IN" sz="2400" dirty="0" smtClean="0"/>
          </a:p>
          <a:p>
            <a:r>
              <a:rPr lang="en-IN" sz="2400" dirty="0" smtClean="0"/>
              <a:t>two </a:t>
            </a:r>
            <a:r>
              <a:rPr lang="en-IN" sz="2400" dirty="0" smtClean="0"/>
              <a:t>I-units</a:t>
            </a:r>
            <a:r>
              <a:rPr lang="en-IN" sz="2400" dirty="0" smtClean="0"/>
              <a:t>,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four </a:t>
            </a:r>
            <a:r>
              <a:rPr lang="en-IN" sz="2400" dirty="0" smtClean="0"/>
              <a:t>M-units(two </a:t>
            </a:r>
            <a:r>
              <a:rPr lang="en-IN" sz="2400" dirty="0" smtClean="0"/>
              <a:t>for loads and two for stores), </a:t>
            </a:r>
            <a:endParaRPr lang="en-IN" sz="2400" dirty="0" smtClean="0"/>
          </a:p>
          <a:p>
            <a:r>
              <a:rPr lang="en-IN" sz="2400" dirty="0" smtClean="0"/>
              <a:t>three </a:t>
            </a:r>
            <a:r>
              <a:rPr lang="en-IN" sz="2400" dirty="0" smtClean="0"/>
              <a:t>B-units, and two F-units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All the </a:t>
            </a:r>
            <a:r>
              <a:rPr lang="en-IN" sz="2400" dirty="0" smtClean="0"/>
              <a:t>functional units </a:t>
            </a:r>
            <a:r>
              <a:rPr lang="en-IN" sz="2400" dirty="0" smtClean="0"/>
              <a:t>are pipelined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Itanium 2 can issue up to six instructions per clock</a:t>
            </a:r>
            <a:endParaRPr lang="en-IN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5" y="1785926"/>
            <a:ext cx="725807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ECADA7-2C91-41A7-8B70-A5D4221E5CC6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7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47700" indent="-647700"/>
            <a:r>
              <a:rPr lang="en-US" sz="3000" dirty="0" smtClean="0"/>
              <a:t>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b="1" dirty="0" smtClean="0">
                <a:latin typeface="Times New Roman" pitchFamily="48" charset="0"/>
                <a:ea typeface="新細明體" charset="-120"/>
              </a:rPr>
              <a:t>Loop-level parallelism </a:t>
            </a:r>
          </a:p>
          <a:p>
            <a:pPr lvl="1"/>
            <a:r>
              <a:rPr lang="en-US" altLang="zh-TW" sz="2000" dirty="0" smtClean="0">
                <a:latin typeface="Times New Roman" pitchFamily="48" charset="0"/>
                <a:ea typeface="新細明體" charset="-120"/>
              </a:rPr>
              <a:t>Analyzed at the source or close to it</a:t>
            </a:r>
          </a:p>
          <a:p>
            <a:pPr lvl="1">
              <a:buFont typeface="Monotype Sorts" pitchFamily="2" charset="2"/>
              <a:buNone/>
            </a:pPr>
            <a:endParaRPr lang="en-US" altLang="zh-TW" sz="2000" dirty="0" smtClean="0">
              <a:latin typeface="Times New Roman" pitchFamily="48" charset="0"/>
              <a:ea typeface="新細明體" charset="-120"/>
            </a:endParaRPr>
          </a:p>
          <a:p>
            <a:pPr lvl="1">
              <a:buFont typeface="Wingdings" pitchFamily="48" charset="2"/>
              <a:buChar char="v"/>
            </a:pPr>
            <a:r>
              <a:rPr lang="en-US" altLang="zh-TW" sz="2200" b="1" dirty="0" smtClean="0">
                <a:latin typeface="Times New Roman" pitchFamily="48" charset="0"/>
                <a:ea typeface="新細明體" charset="-120"/>
              </a:rPr>
              <a:t>Loop-level analysis</a:t>
            </a:r>
          </a:p>
          <a:p>
            <a:pPr lvl="1"/>
            <a:r>
              <a:rPr lang="en-US" altLang="zh-TW" sz="2000" dirty="0" smtClean="0">
                <a:latin typeface="Times New Roman" pitchFamily="48" charset="0"/>
                <a:ea typeface="新細明體" charset="-120"/>
              </a:rPr>
              <a:t>Determine what dependences exist among the operands in a loop across the iterations of that loop</a:t>
            </a:r>
          </a:p>
          <a:p>
            <a:pPr lvl="1"/>
            <a:endParaRPr lang="en-US" altLang="zh-TW" sz="2000" dirty="0" smtClean="0">
              <a:latin typeface="Times New Roman" pitchFamily="48" charset="0"/>
              <a:ea typeface="新細明體" charset="-120"/>
            </a:endParaRPr>
          </a:p>
          <a:p>
            <a:pPr lvl="1"/>
            <a:r>
              <a:rPr lang="en-US" altLang="zh-TW" sz="2000" b="1" dirty="0" smtClean="0">
                <a:latin typeface="Times New Roman" pitchFamily="48" charset="0"/>
                <a:ea typeface="新細明體" charset="-120"/>
              </a:rPr>
              <a:t>Loop Carried Dependency</a:t>
            </a:r>
            <a:r>
              <a:rPr lang="en-US" altLang="zh-TW" sz="2000" dirty="0" smtClean="0">
                <a:latin typeface="Times New Roman" pitchFamily="48" charset="0"/>
                <a:ea typeface="新細明體" charset="-120"/>
              </a:rPr>
              <a:t>: Determine whether </a:t>
            </a:r>
            <a:r>
              <a:rPr lang="en-US" altLang="zh-TW" sz="2000" b="1" dirty="0" smtClean="0">
                <a:latin typeface="Times New Roman" pitchFamily="48" charset="0"/>
                <a:ea typeface="新細明體" charset="-120"/>
              </a:rPr>
              <a:t>data accesses </a:t>
            </a:r>
            <a:r>
              <a:rPr lang="en-US" altLang="zh-TW" sz="2000" dirty="0" smtClean="0">
                <a:latin typeface="Times New Roman" pitchFamily="48" charset="0"/>
                <a:ea typeface="新細明體" charset="-120"/>
              </a:rPr>
              <a:t>in later iterations are dependent on data values produced in earlier iterations</a:t>
            </a:r>
            <a:endParaRPr lang="en-US" altLang="zh-TW" sz="2000" b="1" i="1" dirty="0" smtClean="0">
              <a:latin typeface="Times New Roman" pitchFamily="48" charset="0"/>
              <a:ea typeface="新細明體" charset="-120"/>
            </a:endParaRPr>
          </a:p>
          <a:p>
            <a:pPr lvl="2"/>
            <a:endParaRPr lang="en-US" altLang="zh-TW" sz="1800" dirty="0" smtClean="0">
              <a:latin typeface="Times New Roman" pitchFamily="48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EA45DDF-C455-48BB-8705-7EFD5CB6B4BB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8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pPr lvl="1"/>
            <a:r>
              <a:rPr lang="en-US" altLang="ko-KR" sz="2200" b="1" i="1" dirty="0" smtClean="0">
                <a:latin typeface="Times New Roman" pitchFamily="48" charset="0"/>
              </a:rPr>
              <a:t>Loop-carried dependence</a:t>
            </a:r>
          </a:p>
          <a:p>
            <a:pPr lvl="1">
              <a:buFont typeface="Monotype Sorts" pitchFamily="2" charset="2"/>
              <a:buNone/>
            </a:pPr>
            <a:r>
              <a:rPr lang="en-US" altLang="ko-KR" sz="2200" dirty="0" smtClean="0">
                <a:latin typeface="Times New Roman" pitchFamily="48" charset="0"/>
              </a:rPr>
              <a:t>      </a:t>
            </a:r>
            <a:r>
              <a:rPr lang="en-US" altLang="ko-KR" sz="1800" dirty="0" smtClean="0">
                <a:latin typeface="Times New Roman" pitchFamily="48" charset="0"/>
              </a:rPr>
              <a:t>Data dependent on data values produced in earlier iterations</a:t>
            </a:r>
          </a:p>
          <a:p>
            <a:pPr lvl="1"/>
            <a:r>
              <a:rPr lang="en-US" altLang="ko-KR" sz="2200" dirty="0" smtClean="0">
                <a:latin typeface="Times New Roman" pitchFamily="48" charset="0"/>
              </a:rPr>
              <a:t>Ex:   </a:t>
            </a:r>
            <a:r>
              <a:rPr lang="en-US" altLang="ko-KR" sz="2400" dirty="0" smtClean="0">
                <a:latin typeface="Times New Roman" pitchFamily="48" charset="0"/>
              </a:rPr>
              <a:t>for (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=1000; 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&gt;0; </a:t>
            </a:r>
            <a:r>
              <a:rPr lang="en-US" altLang="ko-KR" sz="2400" dirty="0" err="1" smtClean="0">
                <a:latin typeface="Times New Roman" pitchFamily="48" charset="0"/>
              </a:rPr>
              <a:t>i</a:t>
            </a:r>
            <a:r>
              <a:rPr lang="en-US" altLang="ko-KR" sz="2400" dirty="0" smtClean="0">
                <a:latin typeface="Times New Roman" pitchFamily="48" charset="0"/>
              </a:rPr>
              <a:t>=i-1)</a:t>
            </a:r>
          </a:p>
          <a:p>
            <a:pPr lvl="2">
              <a:buFont typeface="Monotype Sorts" pitchFamily="2" charset="2"/>
              <a:buNone/>
            </a:pPr>
            <a:r>
              <a:rPr lang="en-US" altLang="ko-KR" dirty="0" smtClean="0">
                <a:latin typeface="Times New Roman" pitchFamily="48" charset="0"/>
              </a:rPr>
              <a:t>		x[</a:t>
            </a:r>
            <a:r>
              <a:rPr lang="en-US" altLang="ko-KR" dirty="0" err="1" smtClean="0">
                <a:latin typeface="Times New Roman" pitchFamily="48" charset="0"/>
              </a:rPr>
              <a:t>i</a:t>
            </a:r>
            <a:r>
              <a:rPr lang="en-US" altLang="ko-KR" dirty="0" smtClean="0">
                <a:latin typeface="Times New Roman" pitchFamily="48" charset="0"/>
              </a:rPr>
              <a:t>] = x[</a:t>
            </a:r>
            <a:r>
              <a:rPr lang="en-US" altLang="ko-KR" dirty="0" err="1" smtClean="0">
                <a:latin typeface="Times New Roman" pitchFamily="48" charset="0"/>
              </a:rPr>
              <a:t>i</a:t>
            </a:r>
            <a:r>
              <a:rPr lang="en-US" altLang="ko-KR" dirty="0" smtClean="0">
                <a:latin typeface="Times New Roman" pitchFamily="48" charset="0"/>
              </a:rPr>
              <a:t>] + s;</a:t>
            </a:r>
          </a:p>
          <a:p>
            <a:pPr lvl="2"/>
            <a:r>
              <a:rPr lang="en-US" altLang="ko-KR" dirty="0" smtClean="0">
                <a:latin typeface="Times New Roman" pitchFamily="48" charset="0"/>
              </a:rPr>
              <a:t>dependences:</a:t>
            </a:r>
          </a:p>
          <a:p>
            <a:pPr lvl="3"/>
            <a:r>
              <a:rPr lang="en-US" altLang="ko-KR" sz="1800" dirty="0" smtClean="0">
                <a:latin typeface="Times New Roman" pitchFamily="48" charset="0"/>
              </a:rPr>
              <a:t>Dependence between the definition and use of x[</a:t>
            </a:r>
            <a:r>
              <a:rPr lang="en-US" altLang="ko-KR" sz="1800" dirty="0" err="1" smtClean="0">
                <a:latin typeface="Times New Roman" pitchFamily="48" charset="0"/>
              </a:rPr>
              <a:t>i</a:t>
            </a:r>
            <a:r>
              <a:rPr lang="en-US" altLang="ko-KR" sz="1800" dirty="0" smtClean="0">
                <a:latin typeface="Times New Roman" pitchFamily="48" charset="0"/>
              </a:rPr>
              <a:t>]</a:t>
            </a:r>
          </a:p>
          <a:p>
            <a:pPr lvl="4"/>
            <a:r>
              <a:rPr lang="en-US" altLang="ko-KR" sz="1600" dirty="0" smtClean="0">
                <a:latin typeface="Times New Roman" pitchFamily="48" charset="0"/>
              </a:rPr>
              <a:t>This dependence within a single iteration (not loop carried)</a:t>
            </a:r>
          </a:p>
          <a:p>
            <a:pPr lvl="2"/>
            <a:r>
              <a:rPr lang="en-US" altLang="ko-KR" dirty="0" smtClean="0">
                <a:latin typeface="Times New Roman" pitchFamily="48" charset="0"/>
              </a:rPr>
              <a:t>Loop-level parallel </a:t>
            </a:r>
            <a:r>
              <a:rPr lang="en-US" altLang="ko-KR" dirty="0" smtClean="0">
                <a:latin typeface="Times New Roman" pitchFamily="48" charset="0"/>
                <a:sym typeface="Wingdings" pitchFamily="48" charset="2"/>
              </a:rPr>
              <a:t> every iteration can be executed in parallel</a:t>
            </a:r>
            <a:endParaRPr lang="en-US" altLang="ko-KR" dirty="0" smtClean="0">
              <a:latin typeface="Times New Roman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460F5C-E206-40B5-9875-90870462723A}" type="slidenum">
              <a:rPr lang="ko-KR" altLang="en-GB">
                <a:latin typeface="Times New Roman" pitchFamily="48" charset="0"/>
                <a:ea typeface="굴림" pitchFamily="48" charset="-127"/>
              </a:rPr>
              <a:pPr/>
              <a:t>9</a:t>
            </a:fld>
            <a:endParaRPr lang="en-GB" altLang="ko-KR">
              <a:latin typeface="Times New Roman" pitchFamily="48" charset="0"/>
              <a:ea typeface="굴림" pitchFamily="48" charset="-127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47700" indent="-647700"/>
            <a:r>
              <a:rPr lang="en-US" sz="2000" b="1" dirty="0" smtClean="0"/>
              <a:t>  Example:</a:t>
            </a:r>
            <a:r>
              <a:rPr lang="en-US" sz="3000" dirty="0" smtClean="0"/>
              <a:t> </a:t>
            </a:r>
            <a:r>
              <a:rPr lang="en-US" altLang="zh-TW" sz="1800" dirty="0" smtClean="0">
                <a:solidFill>
                  <a:srgbClr val="800080"/>
                </a:solidFill>
                <a:ea typeface="新細明體" charset="-120"/>
              </a:rPr>
              <a:t>Assume that A, B, and C are distinct, non-overlapping arrays</a:t>
            </a:r>
            <a:endParaRPr lang="en-US" sz="1800" dirty="0" smtClean="0">
              <a:solidFill>
                <a:srgbClr val="800080"/>
              </a:solidFill>
              <a:ea typeface="新細明體" charset="-12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 smtClean="0">
              <a:solidFill>
                <a:srgbClr val="800080"/>
              </a:solidFill>
              <a:ea typeface="新細明體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for (</a:t>
            </a:r>
            <a:r>
              <a:rPr lang="en-US" altLang="zh-TW" sz="2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=1; </a:t>
            </a:r>
            <a:r>
              <a:rPr lang="en-US" altLang="zh-TW" sz="2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 &lt;= 100; </a:t>
            </a:r>
            <a:r>
              <a:rPr lang="en-US" altLang="zh-TW" sz="2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=i+1)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A[i+1] = A[</a:t>
            </a:r>
            <a:r>
              <a:rPr lang="en-US" altLang="zh-TW" sz="2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] + C[</a:t>
            </a:r>
            <a:r>
              <a:rPr lang="en-US" altLang="zh-TW" sz="2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]; 	 	/* S1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  B[i+1] = B[</a:t>
            </a:r>
            <a:r>
              <a:rPr lang="en-US" altLang="zh-TW" sz="2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] + A[i+1];	/* S2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What are the dependences between S1 and S2?</a:t>
            </a:r>
            <a:endParaRPr lang="en-US" altLang="zh-TW" sz="2000" dirty="0" smtClean="0">
              <a:ea typeface="新細明體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 smtClean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5413</TotalTime>
  <Words>2509</Words>
  <Application>Microsoft Office PowerPoint</Application>
  <PresentationFormat>On-screen Show (4:3)</PresentationFormat>
  <Paragraphs>515</Paragraphs>
  <Slides>63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  </vt:lpstr>
      <vt:lpstr>Introduction</vt:lpstr>
      <vt:lpstr>VLIW: Very Long Instruction Word</vt:lpstr>
      <vt:lpstr>VLIW Compiler Responsibilities</vt:lpstr>
      <vt:lpstr> </vt:lpstr>
      <vt:lpstr>Detecting and Enhancing Loop-Level Parallelism</vt:lpstr>
      <vt:lpstr> </vt:lpstr>
      <vt:lpstr>Slide 8</vt:lpstr>
      <vt:lpstr>  Example: Assume that A, B, and C are distinct, non-overlapping arrays</vt:lpstr>
      <vt:lpstr>Detecting and Enhancing Loop-Level Parallelism</vt:lpstr>
      <vt:lpstr> </vt:lpstr>
      <vt:lpstr> </vt:lpstr>
      <vt:lpstr>Loop-Level Parallelism</vt:lpstr>
      <vt:lpstr> </vt:lpstr>
      <vt:lpstr>Detecting and Enhancing Loop-Level Parallelism</vt:lpstr>
      <vt:lpstr> </vt:lpstr>
      <vt:lpstr>Circular dependence</vt:lpstr>
      <vt:lpstr>  Recurrence (a kind of loop-carried dependence)</vt:lpstr>
      <vt:lpstr>Recurrence (continued)</vt:lpstr>
      <vt:lpstr> </vt:lpstr>
      <vt:lpstr>Finding Dependences</vt:lpstr>
      <vt:lpstr>Type of Dependence</vt:lpstr>
      <vt:lpstr>Eliminates false dependences</vt:lpstr>
      <vt:lpstr>Eliminating Dependent Computations</vt:lpstr>
      <vt:lpstr> </vt:lpstr>
      <vt:lpstr> </vt:lpstr>
      <vt:lpstr>Slide 27</vt:lpstr>
      <vt:lpstr> </vt:lpstr>
      <vt:lpstr>  </vt:lpstr>
      <vt:lpstr>ILP Compiler Support:  Software Pipelining (Symbolic Loop Unrolling)</vt:lpstr>
      <vt:lpstr>Software Pipelining (Symbolic Loop Unrolling)</vt:lpstr>
      <vt:lpstr> </vt:lpstr>
      <vt:lpstr> </vt:lpstr>
      <vt:lpstr>Software Pipelining</vt:lpstr>
      <vt:lpstr> </vt:lpstr>
      <vt:lpstr> </vt:lpstr>
      <vt:lpstr>Slide 37</vt:lpstr>
      <vt:lpstr> </vt:lpstr>
      <vt:lpstr>Comparison between Software-Pipelining and Loop Unrolling</vt:lpstr>
      <vt:lpstr>Slide 40</vt:lpstr>
      <vt:lpstr> </vt:lpstr>
      <vt:lpstr>Slide 42</vt:lpstr>
      <vt:lpstr>Slide 43</vt:lpstr>
      <vt:lpstr>Trace scheduling </vt:lpstr>
      <vt:lpstr>Slide 45</vt:lpstr>
      <vt:lpstr>Slide 46</vt:lpstr>
      <vt:lpstr>Slide 47</vt:lpstr>
      <vt:lpstr>Slide 48</vt:lpstr>
      <vt:lpstr>Super blocks</vt:lpstr>
      <vt:lpstr>Slide 50</vt:lpstr>
      <vt:lpstr>Summary of Compiler Techniques</vt:lpstr>
      <vt:lpstr>H/W support  for exposing parallelism- Predicated Instructions</vt:lpstr>
      <vt:lpstr> </vt:lpstr>
      <vt:lpstr> </vt:lpstr>
      <vt:lpstr>Hardware Support for Compiler Speculation</vt:lpstr>
      <vt:lpstr>Hardware Support for Preserving Exception Behavior</vt:lpstr>
      <vt:lpstr>Hardware Support for Memory Reference Speculation</vt:lpstr>
      <vt:lpstr> </vt:lpstr>
      <vt:lpstr>The Intel IA-64 Architecture and Itanium Processor</vt:lpstr>
      <vt:lpstr> </vt:lpstr>
      <vt:lpstr>The Itanium 2 Processor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HEGDE</dc:creator>
  <cp:lastModifiedBy>HEGDE</cp:lastModifiedBy>
  <cp:revision>153</cp:revision>
  <dcterms:created xsi:type="dcterms:W3CDTF">2017-10-22T16:56:40Z</dcterms:created>
  <dcterms:modified xsi:type="dcterms:W3CDTF">2017-10-26T19:28:15Z</dcterms:modified>
</cp:coreProperties>
</file>