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431" r:id="rId3"/>
    <p:sldId id="258" r:id="rId4"/>
    <p:sldId id="259" r:id="rId5"/>
    <p:sldId id="260" r:id="rId6"/>
    <p:sldId id="262" r:id="rId7"/>
    <p:sldId id="263" r:id="rId8"/>
    <p:sldId id="264" r:id="rId9"/>
    <p:sldId id="407" r:id="rId10"/>
    <p:sldId id="267" r:id="rId11"/>
    <p:sldId id="268" r:id="rId12"/>
    <p:sldId id="272" r:id="rId13"/>
    <p:sldId id="274" r:id="rId14"/>
    <p:sldId id="275" r:id="rId15"/>
    <p:sldId id="435" r:id="rId16"/>
    <p:sldId id="278" r:id="rId17"/>
    <p:sldId id="279" r:id="rId18"/>
    <p:sldId id="280" r:id="rId19"/>
    <p:sldId id="301" r:id="rId20"/>
    <p:sldId id="300" r:id="rId21"/>
    <p:sldId id="303" r:id="rId22"/>
    <p:sldId id="305" r:id="rId23"/>
    <p:sldId id="309" r:id="rId24"/>
    <p:sldId id="310" r:id="rId25"/>
    <p:sldId id="314" r:id="rId26"/>
    <p:sldId id="432" r:id="rId27"/>
    <p:sldId id="433" r:id="rId28"/>
    <p:sldId id="434" r:id="rId29"/>
    <p:sldId id="365" r:id="rId30"/>
    <p:sldId id="360" r:id="rId31"/>
    <p:sldId id="364" r:id="rId32"/>
    <p:sldId id="361" r:id="rId33"/>
    <p:sldId id="362" r:id="rId34"/>
    <p:sldId id="394" r:id="rId35"/>
    <p:sldId id="366" r:id="rId36"/>
    <p:sldId id="367" r:id="rId37"/>
    <p:sldId id="369" r:id="rId38"/>
    <p:sldId id="371" r:id="rId39"/>
    <p:sldId id="373" r:id="rId40"/>
    <p:sldId id="374" r:id="rId41"/>
    <p:sldId id="378" r:id="rId42"/>
    <p:sldId id="377" r:id="rId43"/>
    <p:sldId id="379" r:id="rId44"/>
    <p:sldId id="380" r:id="rId45"/>
    <p:sldId id="381" r:id="rId46"/>
    <p:sldId id="384" r:id="rId47"/>
    <p:sldId id="382" r:id="rId48"/>
    <p:sldId id="383" r:id="rId49"/>
    <p:sldId id="387" r:id="rId50"/>
    <p:sldId id="390" r:id="rId51"/>
    <p:sldId id="391" r:id="rId52"/>
    <p:sldId id="392" r:id="rId53"/>
    <p:sldId id="398" r:id="rId54"/>
    <p:sldId id="326" r:id="rId55"/>
    <p:sldId id="415" r:id="rId56"/>
    <p:sldId id="419" r:id="rId57"/>
    <p:sldId id="420" r:id="rId58"/>
    <p:sldId id="421" r:id="rId59"/>
    <p:sldId id="422" r:id="rId60"/>
    <p:sldId id="436" r:id="rId61"/>
    <p:sldId id="437" r:id="rId62"/>
    <p:sldId id="424" r:id="rId63"/>
    <p:sldId id="425" r:id="rId64"/>
    <p:sldId id="426" r:id="rId65"/>
    <p:sldId id="427" r:id="rId66"/>
    <p:sldId id="428" r:id="rId67"/>
    <p:sldId id="429" r:id="rId68"/>
    <p:sldId id="430" r:id="rId69"/>
    <p:sldId id="438" r:id="rId70"/>
    <p:sldId id="439" r:id="rId71"/>
    <p:sldId id="39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6B910-C27B-4FCA-8BD6-CA1718238865}" type="datetimeFigureOut">
              <a:rPr lang="en-US" smtClean="0"/>
              <a:pPr/>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C7113C-A4A1-4E6C-AC2E-6EC4D9CB3D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dirty="0"/>
              <a:t>Increases conflict miss and even capacity miss if cache is small.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en-US" dirty="0"/>
          </a:p>
        </p:txBody>
      </p:sp>
      <p:sp>
        <p:nvSpPr>
          <p:cNvPr id="4" name="Slide Number Placeholder 3"/>
          <p:cNvSpPr>
            <a:spLocks noGrp="1"/>
          </p:cNvSpPr>
          <p:nvPr>
            <p:ph type="sldNum" sz="quarter" idx="10"/>
          </p:nvPr>
        </p:nvSpPr>
        <p:spPr/>
        <p:txBody>
          <a:bodyPr/>
          <a:lstStyle/>
          <a:p>
            <a:fld id="{12C7113C-A4A1-4E6C-AC2E-6EC4D9CB3D7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67AD3-3489-41E8-B6B4-DF9029B10926}" type="slidenum">
              <a:rPr lang="en-GB"/>
              <a:pPr/>
              <a:t>30</a:t>
            </a:fld>
            <a:endParaRPr lang="en-GB"/>
          </a:p>
        </p:txBody>
      </p:sp>
      <p:sp>
        <p:nvSpPr>
          <p:cNvPr id="753666" name="Rectangle 2"/>
          <p:cNvSpPr>
            <a:spLocks noGrp="1" noRot="1" noChangeAspect="1" noChangeArrowheads="1" noTextEdit="1"/>
          </p:cNvSpPr>
          <p:nvPr>
            <p:ph type="sldImg"/>
          </p:nvPr>
        </p:nvSpPr>
        <p:spPr bwMode="auto">
          <a:xfrm>
            <a:off x="1147763" y="687388"/>
            <a:ext cx="4568825" cy="3427412"/>
          </a:xfrm>
          <a:prstGeom prst="rect">
            <a:avLst/>
          </a:prstGeom>
          <a:solidFill>
            <a:srgbClr val="FFFFFF"/>
          </a:solidFill>
          <a:ln>
            <a:solidFill>
              <a:srgbClr val="000000"/>
            </a:solidFill>
            <a:miter lim="800000"/>
            <a:headEnd/>
            <a:tailEnd/>
          </a:ln>
        </p:spPr>
      </p:sp>
      <p:sp>
        <p:nvSpPr>
          <p:cNvPr id="753667" name="Rectangle 3"/>
          <p:cNvSpPr>
            <a:spLocks noGrp="1" noChangeArrowheads="1"/>
          </p:cNvSpPr>
          <p:nvPr>
            <p:ph type="body" idx="1"/>
          </p:nvPr>
        </p:nvSpPr>
        <p:spPr bwMode="auto">
          <a:xfrm>
            <a:off x="912317" y="4343703"/>
            <a:ext cx="5033367" cy="4112381"/>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1A40-9496-4A4E-BDB8-45B61E38A2A6}" type="slidenum">
              <a:rPr lang="en-GB"/>
              <a:pPr/>
              <a:t>32</a:t>
            </a:fld>
            <a:endParaRPr lang="en-GB"/>
          </a:p>
        </p:txBody>
      </p:sp>
      <p:sp>
        <p:nvSpPr>
          <p:cNvPr id="687106" name="Rectangle 2"/>
          <p:cNvSpPr>
            <a:spLocks noGrp="1" noRot="1" noChangeAspect="1" noChangeArrowheads="1" noTextEdit="1"/>
          </p:cNvSpPr>
          <p:nvPr>
            <p:ph type="sldImg"/>
          </p:nvPr>
        </p:nvSpPr>
        <p:spPr bwMode="auto">
          <a:xfrm>
            <a:off x="1147763" y="687388"/>
            <a:ext cx="4568825" cy="3427412"/>
          </a:xfrm>
          <a:prstGeom prst="rect">
            <a:avLst/>
          </a:prstGeom>
          <a:solidFill>
            <a:srgbClr val="FFFFFF"/>
          </a:solidFill>
          <a:ln>
            <a:solidFill>
              <a:srgbClr val="000000"/>
            </a:solidFill>
            <a:miter lim="800000"/>
            <a:headEnd/>
            <a:tailEnd/>
          </a:ln>
        </p:spPr>
      </p:sp>
      <p:sp>
        <p:nvSpPr>
          <p:cNvPr id="687107" name="Rectangle 3"/>
          <p:cNvSpPr>
            <a:spLocks noGrp="1" noChangeArrowheads="1"/>
          </p:cNvSpPr>
          <p:nvPr>
            <p:ph type="body" idx="1"/>
          </p:nvPr>
        </p:nvSpPr>
        <p:spPr bwMode="auto">
          <a:xfrm>
            <a:off x="912317" y="4343703"/>
            <a:ext cx="5033367" cy="4112381"/>
          </a:xfrm>
          <a:prstGeom prst="rect">
            <a:avLst/>
          </a:prstGeom>
          <a:solidFill>
            <a:srgbClr val="FFFFFF"/>
          </a:solidFill>
          <a:ln>
            <a:solidFill>
              <a:srgbClr val="000000"/>
            </a:solidFill>
            <a:miter lim="800000"/>
            <a:headEnd/>
            <a:tailEnd/>
          </a:ln>
        </p:spPr>
        <p:txBody>
          <a:bodyPr lIns="91432" tIns="45716" rIns="91432" bIns="457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00175" y="879475"/>
            <a:ext cx="4057650" cy="3043238"/>
          </a:xfrm>
          <a:ln/>
        </p:spPr>
      </p:sp>
      <p:sp>
        <p:nvSpPr>
          <p:cNvPr id="7065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C7113C-A4A1-4E6C-AC2E-6EC4D9CB3D72}"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97662-0B45-4080-A9F0-E279F5E90D7C}"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C8495-1C8B-4B01-A9BF-B4A86CD714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97662-0B45-4080-A9F0-E279F5E90D7C}" type="datetimeFigureOut">
              <a:rPr lang="en-US" smtClean="0"/>
              <a:pPr/>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C8495-1C8B-4B01-A9BF-B4A86CD714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228600" y="381000"/>
            <a:ext cx="8610600" cy="5181600"/>
          </a:xfrm>
        </p:spPr>
        <p:txBody>
          <a:bodyPr/>
          <a:lstStyle/>
          <a:p>
            <a:pPr eaLnBrk="1" hangingPunct="1"/>
            <a:r>
              <a:rPr lang="en-US" altLang="zh-TW" sz="4400" dirty="0"/>
              <a:t>UNIT 3</a:t>
            </a:r>
            <a:br>
              <a:rPr lang="en-US" altLang="zh-TW" sz="4400" dirty="0"/>
            </a:br>
            <a:r>
              <a:rPr lang="en-US" altLang="zh-TW" sz="4400" dirty="0"/>
              <a:t>Memory Hierarchy Design</a:t>
            </a:r>
            <a:endParaRPr lang="zh-TW"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dirty="0"/>
              <a:t>Block Placement (1)</a:t>
            </a:r>
          </a:p>
        </p:txBody>
      </p:sp>
      <p:sp>
        <p:nvSpPr>
          <p:cNvPr id="23555" name="Rectangle 3"/>
          <p:cNvSpPr>
            <a:spLocks noGrp="1" noChangeArrowheads="1"/>
          </p:cNvSpPr>
          <p:nvPr>
            <p:ph type="body" idx="1"/>
          </p:nvPr>
        </p:nvSpPr>
        <p:spPr/>
        <p:txBody>
          <a:bodyPr>
            <a:normAutofit fontScale="85000" lnSpcReduction="20000"/>
          </a:bodyPr>
          <a:lstStyle/>
          <a:p>
            <a:pPr eaLnBrk="1" hangingPunct="1"/>
            <a:r>
              <a:rPr lang="en-US" altLang="zh-TW" dirty="0"/>
              <a:t>Q1: Where can a block be placed in a cache? </a:t>
            </a:r>
            <a:endParaRPr lang="en-US" altLang="zh-TW" dirty="0">
              <a:solidFill>
                <a:schemeClr val="accent2"/>
              </a:solidFill>
            </a:endParaRPr>
          </a:p>
          <a:p>
            <a:pPr lvl="1" eaLnBrk="1" hangingPunct="1"/>
            <a:r>
              <a:rPr lang="en-US" altLang="zh-TW" dirty="0">
                <a:solidFill>
                  <a:schemeClr val="accent2"/>
                </a:solidFill>
              </a:rPr>
              <a:t>Direct mapped</a:t>
            </a:r>
            <a:r>
              <a:rPr lang="en-US" altLang="zh-TW" dirty="0"/>
              <a:t>: Each block has only one place it can appear in the cache. The mapping is usually</a:t>
            </a:r>
          </a:p>
          <a:p>
            <a:pPr lvl="3" eaLnBrk="1" hangingPunct="1">
              <a:buFontTx/>
              <a:buNone/>
            </a:pPr>
            <a:r>
              <a:rPr lang="en-US" altLang="zh-TW" dirty="0"/>
              <a:t>		(</a:t>
            </a:r>
            <a:r>
              <a:rPr lang="en-US" altLang="zh-TW" i="1" dirty="0"/>
              <a:t>Block address</a:t>
            </a:r>
            <a:r>
              <a:rPr lang="en-US" altLang="zh-TW" dirty="0"/>
              <a:t>) </a:t>
            </a:r>
            <a:r>
              <a:rPr lang="en-US" altLang="zh-TW" b="1" dirty="0"/>
              <a:t>MOD</a:t>
            </a:r>
            <a:r>
              <a:rPr lang="en-US" altLang="zh-TW" dirty="0"/>
              <a:t> (</a:t>
            </a:r>
            <a:r>
              <a:rPr lang="en-US" altLang="zh-TW" i="1" dirty="0"/>
              <a:t>Number of blocks in cache</a:t>
            </a:r>
            <a:r>
              <a:rPr lang="en-US" altLang="zh-TW" dirty="0"/>
              <a:t>)</a:t>
            </a:r>
            <a:endParaRPr lang="en-US" altLang="zh-TW" dirty="0">
              <a:solidFill>
                <a:schemeClr val="accent2"/>
              </a:solidFill>
            </a:endParaRPr>
          </a:p>
          <a:p>
            <a:pPr lvl="1" eaLnBrk="1" hangingPunct="1"/>
            <a:r>
              <a:rPr lang="en-US" altLang="zh-TW" dirty="0">
                <a:solidFill>
                  <a:schemeClr val="accent2"/>
                </a:solidFill>
              </a:rPr>
              <a:t>Fully associative</a:t>
            </a:r>
            <a:r>
              <a:rPr lang="en-US" altLang="zh-TW" dirty="0"/>
              <a:t>: A block can be placed anywhere in the cache.</a:t>
            </a:r>
            <a:endParaRPr lang="en-US" altLang="zh-TW" dirty="0">
              <a:solidFill>
                <a:schemeClr val="accent2"/>
              </a:solidFill>
            </a:endParaRPr>
          </a:p>
          <a:p>
            <a:pPr lvl="1" eaLnBrk="1" hangingPunct="1"/>
            <a:r>
              <a:rPr lang="en-US" altLang="zh-TW" dirty="0">
                <a:solidFill>
                  <a:schemeClr val="accent2"/>
                </a:solidFill>
              </a:rPr>
              <a:t>Set associative</a:t>
            </a:r>
            <a:r>
              <a:rPr lang="en-US" altLang="zh-TW" dirty="0"/>
              <a:t>: A block can be placed in a restricted set of places in the cache. A set is a group of blocks in the cache. A block is first mapped onto a set, and then the block can be placed anywhere within that set. The set is usually obtained by</a:t>
            </a:r>
          </a:p>
          <a:p>
            <a:pPr lvl="3" eaLnBrk="1" hangingPunct="1">
              <a:buFontTx/>
              <a:buNone/>
            </a:pPr>
            <a:r>
              <a:rPr lang="en-US" altLang="zh-TW" dirty="0"/>
              <a:t>	(</a:t>
            </a:r>
            <a:r>
              <a:rPr lang="en-US" altLang="zh-TW" i="1" dirty="0"/>
              <a:t>block address</a:t>
            </a:r>
            <a:r>
              <a:rPr lang="en-US" altLang="zh-TW" dirty="0"/>
              <a:t>) </a:t>
            </a:r>
            <a:r>
              <a:rPr lang="en-US" altLang="zh-TW" b="1" dirty="0"/>
              <a:t>MOD</a:t>
            </a:r>
            <a:r>
              <a:rPr lang="en-US" altLang="zh-TW" dirty="0"/>
              <a:t> (</a:t>
            </a:r>
            <a:r>
              <a:rPr lang="en-US" altLang="zh-TW" i="1" dirty="0"/>
              <a:t>Number of sets in a cache</a:t>
            </a:r>
            <a:r>
              <a:rPr lang="en-US" altLang="zh-TW" dirty="0"/>
              <a:t>)</a:t>
            </a:r>
          </a:p>
          <a:p>
            <a:pPr lvl="2" eaLnBrk="1" hangingPunct="1"/>
            <a:r>
              <a:rPr lang="en-US" altLang="zh-TW" dirty="0"/>
              <a:t>If there are </a:t>
            </a:r>
            <a:r>
              <a:rPr lang="en-US" altLang="zh-TW" i="1" dirty="0"/>
              <a:t>n</a:t>
            </a:r>
            <a:r>
              <a:rPr lang="en-US" altLang="zh-TW" dirty="0"/>
              <a:t> blocks in a set, the cache is called </a:t>
            </a:r>
            <a:r>
              <a:rPr lang="en-US" altLang="zh-TW" i="1" dirty="0"/>
              <a:t>n</a:t>
            </a:r>
            <a:r>
              <a:rPr lang="en-US" altLang="zh-TW" dirty="0"/>
              <a:t>-way set associative.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a:t>Block Placement (2)</a:t>
            </a:r>
            <a:endParaRPr lang="zh-TW" altLang="en-US"/>
          </a:p>
        </p:txBody>
      </p:sp>
      <p:sp>
        <p:nvSpPr>
          <p:cNvPr id="24579" name="Rectangle 3"/>
          <p:cNvSpPr>
            <a:spLocks noGrp="1" noChangeArrowheads="1"/>
          </p:cNvSpPr>
          <p:nvPr>
            <p:ph type="body" idx="1"/>
          </p:nvPr>
        </p:nvSpPr>
        <p:spPr/>
        <p:txBody>
          <a:bodyPr/>
          <a:lstStyle/>
          <a:p>
            <a:pPr eaLnBrk="1" hangingPunct="1"/>
            <a:endParaRPr lang="zh-TW" altLang="en-US"/>
          </a:p>
        </p:txBody>
      </p:sp>
      <p:pic>
        <p:nvPicPr>
          <p:cNvPr id="24580" name="Picture 4" descr="F:\My Documents\Advanced Computer Architecture-91\Chapter5\Ch5-fig04.jpg"/>
          <p:cNvPicPr>
            <a:picLocks noChangeAspect="1" noChangeArrowheads="1"/>
          </p:cNvPicPr>
          <p:nvPr/>
        </p:nvPicPr>
        <p:blipFill>
          <a:blip r:embed="rId2"/>
          <a:srcRect/>
          <a:stretch>
            <a:fillRect/>
          </a:stretch>
        </p:blipFill>
        <p:spPr bwMode="auto">
          <a:xfrm>
            <a:off x="228600" y="1143000"/>
            <a:ext cx="86868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dirty="0"/>
              <a:t>Block Replacement</a:t>
            </a:r>
          </a:p>
        </p:txBody>
      </p:sp>
      <p:sp>
        <p:nvSpPr>
          <p:cNvPr id="28675" name="Rectangle 3"/>
          <p:cNvSpPr>
            <a:spLocks noGrp="1" noChangeArrowheads="1"/>
          </p:cNvSpPr>
          <p:nvPr>
            <p:ph type="body" idx="1"/>
          </p:nvPr>
        </p:nvSpPr>
        <p:spPr/>
        <p:txBody>
          <a:bodyPr>
            <a:normAutofit fontScale="85000" lnSpcReduction="10000"/>
          </a:bodyPr>
          <a:lstStyle/>
          <a:p>
            <a:r>
              <a:rPr lang="en-US" altLang="zh-TW" dirty="0"/>
              <a:t>Q3: Which block should be replaced on a cache miss?</a:t>
            </a:r>
          </a:p>
          <a:p>
            <a:pPr lvl="1"/>
            <a:r>
              <a:rPr lang="en-US" altLang="zh-TW" dirty="0"/>
              <a:t>For direct mapped cache, the answer is obvious. </a:t>
            </a:r>
          </a:p>
          <a:p>
            <a:pPr lvl="1"/>
            <a:r>
              <a:rPr lang="en-US" altLang="zh-TW" dirty="0"/>
              <a:t>For set associative or fully associative cache, the following two strategies can be used:</a:t>
            </a:r>
          </a:p>
          <a:p>
            <a:pPr lvl="3"/>
            <a:r>
              <a:rPr lang="en-US" altLang="zh-TW" dirty="0"/>
              <a:t>Random:- to spread allocation automatically, candidate blocks are randomly selected. </a:t>
            </a:r>
          </a:p>
          <a:p>
            <a:pPr lvl="3"/>
            <a:endParaRPr lang="en-US" altLang="zh-TW" dirty="0"/>
          </a:p>
          <a:p>
            <a:pPr lvl="3"/>
            <a:r>
              <a:rPr lang="en-US" altLang="zh-TW" dirty="0"/>
              <a:t>Least-recently used (LRU):- to reduce the chance of throwing out information that will be needed soon, accesses to blocks are recorded. LRU relies on a corollary of locality</a:t>
            </a:r>
          </a:p>
          <a:p>
            <a:pPr lvl="3"/>
            <a:endParaRPr lang="en-US" altLang="zh-TW" dirty="0"/>
          </a:p>
          <a:p>
            <a:pPr lvl="3"/>
            <a:r>
              <a:rPr lang="en-US" altLang="zh-TW" dirty="0"/>
              <a:t>First in, first out (FIFO):- Because  LRU can be complicated to calculate, this approximate LRU by determining the oldest block rather than the LRU.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152400"/>
            <a:ext cx="8610600" cy="685800"/>
          </a:xfrm>
          <a:noFill/>
        </p:spPr>
        <p:txBody>
          <a:bodyPr>
            <a:normAutofit fontScale="90000"/>
          </a:bodyPr>
          <a:lstStyle/>
          <a:p>
            <a:pPr eaLnBrk="1" hangingPunct="1"/>
            <a:r>
              <a:rPr lang="en-US" altLang="zh-TW"/>
              <a:t>Write Strategy</a:t>
            </a:r>
          </a:p>
        </p:txBody>
      </p:sp>
      <p:sp>
        <p:nvSpPr>
          <p:cNvPr id="30723" name="Rectangle 3"/>
          <p:cNvSpPr>
            <a:spLocks noGrp="1" noChangeArrowheads="1"/>
          </p:cNvSpPr>
          <p:nvPr>
            <p:ph type="body" idx="1"/>
          </p:nvPr>
        </p:nvSpPr>
        <p:spPr>
          <a:xfrm>
            <a:off x="228600" y="990600"/>
            <a:ext cx="8686800" cy="5486400"/>
          </a:xfrm>
        </p:spPr>
        <p:txBody>
          <a:bodyPr>
            <a:normAutofit/>
          </a:bodyPr>
          <a:lstStyle/>
          <a:p>
            <a:pPr eaLnBrk="1" hangingPunct="1">
              <a:lnSpc>
                <a:spcPct val="90000"/>
              </a:lnSpc>
            </a:pPr>
            <a:r>
              <a:rPr lang="en-US" altLang="zh-TW" dirty="0"/>
              <a:t>Q4: What happens on a write?</a:t>
            </a:r>
          </a:p>
          <a:p>
            <a:pPr lvl="1" eaLnBrk="1" hangingPunct="1">
              <a:lnSpc>
                <a:spcPct val="90000"/>
              </a:lnSpc>
            </a:pPr>
            <a:r>
              <a:rPr lang="en-US" altLang="zh-TW" dirty="0"/>
              <a:t>Traffic patterns</a:t>
            </a:r>
          </a:p>
          <a:p>
            <a:pPr lvl="2" eaLnBrk="1" hangingPunct="1">
              <a:lnSpc>
                <a:spcPct val="90000"/>
              </a:lnSpc>
            </a:pPr>
            <a:r>
              <a:rPr lang="en-US" altLang="zh-TW" dirty="0"/>
              <a:t>“Writes” take about 7% of the overall memory traffic and take about 28% of the data cache traffic.</a:t>
            </a:r>
          </a:p>
          <a:p>
            <a:pPr lvl="1" eaLnBrk="1" hangingPunct="1">
              <a:lnSpc>
                <a:spcPct val="90000"/>
              </a:lnSpc>
            </a:pPr>
            <a:r>
              <a:rPr lang="en-US" altLang="zh-TW" dirty="0"/>
              <a:t>“Read” can be done faster than “write”</a:t>
            </a:r>
          </a:p>
          <a:p>
            <a:pPr lvl="2" eaLnBrk="1" hangingPunct="1">
              <a:lnSpc>
                <a:spcPct val="90000"/>
              </a:lnSpc>
            </a:pPr>
            <a:r>
              <a:rPr lang="en-US" altLang="zh-TW" dirty="0"/>
              <a:t>In reading, the block data can be read at the same time that the tag is read and compared. </a:t>
            </a:r>
          </a:p>
          <a:p>
            <a:pPr lvl="3">
              <a:lnSpc>
                <a:spcPct val="90000"/>
              </a:lnSpc>
              <a:buFontTx/>
              <a:buNone/>
            </a:pPr>
            <a:r>
              <a:rPr lang="en-US" altLang="zh-TW" dirty="0"/>
              <a:t>   -If the read is hit then requested data passed to the processor</a:t>
            </a:r>
          </a:p>
          <a:p>
            <a:pPr lvl="3">
              <a:lnSpc>
                <a:spcPct val="90000"/>
              </a:lnSpc>
              <a:buFontTx/>
              <a:buNone/>
            </a:pPr>
            <a:r>
              <a:rPr lang="en-US" altLang="zh-TW" dirty="0"/>
              <a:t>   -If the read is a miss then there is no benefit and also no harm except the power consumption.</a:t>
            </a:r>
          </a:p>
          <a:p>
            <a:pPr lvl="2" eaLnBrk="1" hangingPunct="1">
              <a:lnSpc>
                <a:spcPct val="90000"/>
              </a:lnSpc>
            </a:pPr>
            <a:r>
              <a:rPr lang="en-US" altLang="zh-TW" dirty="0"/>
              <a:t>In writing, modifying a block cannot begin until the tag is checked to see if the address is a hit.</a:t>
            </a:r>
          </a:p>
          <a:p>
            <a:pPr lvl="2" eaLnBrk="1" hangingPunct="1">
              <a:lnSpc>
                <a:spcPct val="90000"/>
              </a:lnSpc>
            </a:pPr>
            <a:r>
              <a:rPr lang="en-US" altLang="zh-TW" dirty="0"/>
              <a:t> Since tag checking cannot be done in parallel, write normally takes longer than reads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76200"/>
            <a:ext cx="8610600" cy="685800"/>
          </a:xfrm>
        </p:spPr>
        <p:txBody>
          <a:bodyPr>
            <a:normAutofit fontScale="90000"/>
          </a:bodyPr>
          <a:lstStyle/>
          <a:p>
            <a:pPr eaLnBrk="1" hangingPunct="1"/>
            <a:r>
              <a:rPr lang="en-US" altLang="zh-TW" dirty="0"/>
              <a:t>Write Policies</a:t>
            </a:r>
          </a:p>
        </p:txBody>
      </p:sp>
      <p:sp>
        <p:nvSpPr>
          <p:cNvPr id="31747" name="Rectangle 3"/>
          <p:cNvSpPr>
            <a:spLocks noGrp="1" noChangeArrowheads="1"/>
          </p:cNvSpPr>
          <p:nvPr>
            <p:ph type="body" idx="1"/>
          </p:nvPr>
        </p:nvSpPr>
        <p:spPr>
          <a:xfrm>
            <a:off x="228600" y="990600"/>
            <a:ext cx="8686800" cy="5486400"/>
          </a:xfrm>
        </p:spPr>
        <p:txBody>
          <a:bodyPr/>
          <a:lstStyle/>
          <a:p>
            <a:pPr lvl="1" eaLnBrk="1" hangingPunct="1"/>
            <a:r>
              <a:rPr lang="en-US" altLang="zh-TW" sz="2000" dirty="0"/>
              <a:t>Write policies</a:t>
            </a:r>
          </a:p>
          <a:p>
            <a:pPr lvl="2" eaLnBrk="1" hangingPunct="1"/>
            <a:r>
              <a:rPr lang="en-US" altLang="zh-TW" sz="1800" dirty="0"/>
              <a:t>Write through (or store through)</a:t>
            </a:r>
          </a:p>
          <a:p>
            <a:pPr lvl="3" eaLnBrk="1" hangingPunct="1"/>
            <a:r>
              <a:rPr lang="en-US" altLang="zh-TW" sz="1800" dirty="0"/>
              <a:t> Write to both the block in the cache and the block in the lower-level memory.</a:t>
            </a:r>
          </a:p>
          <a:p>
            <a:pPr lvl="3" eaLnBrk="1" hangingPunct="1"/>
            <a:endParaRPr lang="en-US" altLang="zh-TW" sz="1800" dirty="0"/>
          </a:p>
          <a:p>
            <a:pPr lvl="2" eaLnBrk="1" hangingPunct="1"/>
            <a:r>
              <a:rPr lang="en-US" altLang="zh-TW" sz="1800" dirty="0"/>
              <a:t>Write back</a:t>
            </a:r>
          </a:p>
          <a:p>
            <a:pPr lvl="3" eaLnBrk="1" hangingPunct="1"/>
            <a:r>
              <a:rPr lang="en-US" altLang="zh-TW" sz="1800" dirty="0"/>
              <a:t>Write only to the block in the cache. A dirty bit, attached to each block in the cache, is set when the block is modified. When a block is being replaced and the dirty bit is set, the block is copied back to main memory. Clean bocks are not copied back to MM. This can reduce bus traffic.</a:t>
            </a:r>
          </a:p>
          <a:p>
            <a:pPr lvl="3" eaLnBrk="1" hangingPunct="1"/>
            <a:endParaRPr lang="en-US" altLang="zh-TW" sz="1800" dirty="0"/>
          </a:p>
          <a:p>
            <a:pPr lvl="3" eaLnBrk="1" hangingPunct="1"/>
            <a:endParaRPr lang="en-US" altLang="zh-TW"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371B-1C63-4E70-9601-42C187471CBB}"/>
              </a:ext>
            </a:extLst>
          </p:cNvPr>
          <p:cNvSpPr>
            <a:spLocks noGrp="1"/>
          </p:cNvSpPr>
          <p:nvPr>
            <p:ph type="title"/>
          </p:nvPr>
        </p:nvSpPr>
        <p:spPr/>
        <p:txBody>
          <a:bodyPr/>
          <a:lstStyle/>
          <a:p>
            <a:r>
              <a:rPr lang="en-US" dirty="0"/>
              <a:t> </a:t>
            </a:r>
            <a:endParaRPr lang="en-IN" dirty="0"/>
          </a:p>
        </p:txBody>
      </p:sp>
      <p:sp>
        <p:nvSpPr>
          <p:cNvPr id="4" name="Rectangle 1">
            <a:extLst>
              <a:ext uri="{FF2B5EF4-FFF2-40B4-BE49-F238E27FC236}">
                <a16:creationId xmlns:a16="http://schemas.microsoft.com/office/drawing/2014/main" id="{539BF542-560E-44DE-8199-0A13C41890BB}"/>
              </a:ext>
            </a:extLst>
          </p:cNvPr>
          <p:cNvSpPr>
            <a:spLocks noGrp="1" noChangeArrowheads="1"/>
          </p:cNvSpPr>
          <p:nvPr>
            <p:ph idx="1"/>
          </p:nvPr>
        </p:nvSpPr>
        <p:spPr bwMode="auto">
          <a:xfrm>
            <a:off x="228600" y="667215"/>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spcBef>
                <a:spcPct val="0"/>
              </a:spcBef>
              <a:spcAft>
                <a:spcPct val="0"/>
              </a:spcAft>
              <a:buFontTx/>
              <a:buChar char="•"/>
            </a:pPr>
            <a:r>
              <a:rPr lang="en-US" altLang="en-US" sz="2800" b="1" dirty="0">
                <a:latin typeface="Arial" panose="020B0604020202020204" pitchFamily="34" charset="0"/>
              </a:rPr>
              <a:t>A write-through cache uses no-write allocate. </a:t>
            </a:r>
          </a:p>
          <a:p>
            <a:pPr marL="0" lvl="0" indent="0" algn="just" eaLnBrk="0" fontAlgn="base" hangingPunct="0">
              <a:spcBef>
                <a:spcPct val="0"/>
              </a:spcBef>
              <a:spcAft>
                <a:spcPct val="0"/>
              </a:spcAft>
              <a:buFontTx/>
              <a:buChar char="•"/>
            </a:pPr>
            <a:r>
              <a:rPr lang="en-US" altLang="en-US" sz="2800" dirty="0">
                <a:latin typeface="Arial" panose="020B0604020202020204" pitchFamily="34" charset="0"/>
              </a:rPr>
              <a:t>Here, subsequent writes have no advantage, since they still need to be written directly to the backing store, read after write is hit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write-back cache uses write allocate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hoping for subsequent writes  (or even reads) to the same location, which is now cached. </a:t>
            </a:r>
          </a:p>
        </p:txBody>
      </p:sp>
    </p:spTree>
    <p:extLst>
      <p:ext uri="{BB962C8B-B14F-4D97-AF65-F5344CB8AC3E}">
        <p14:creationId xmlns:p14="http://schemas.microsoft.com/office/powerpoint/2010/main" val="175367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Example</a:t>
            </a:r>
          </a:p>
        </p:txBody>
      </p:sp>
      <p:sp>
        <p:nvSpPr>
          <p:cNvPr id="34819" name="Content Placeholder 2"/>
          <p:cNvSpPr>
            <a:spLocks noGrp="1"/>
          </p:cNvSpPr>
          <p:nvPr>
            <p:ph idx="1"/>
          </p:nvPr>
        </p:nvSpPr>
        <p:spPr/>
        <p:txBody>
          <a:bodyPr>
            <a:normAutofit fontScale="92500" lnSpcReduction="20000"/>
          </a:bodyPr>
          <a:lstStyle/>
          <a:p>
            <a:pPr algn="just"/>
            <a:r>
              <a:rPr lang="en-US" b="0"/>
              <a:t>Assume a fully associative write-back cache with many cache entries that starts empty. Below is a sequence of five memory operations (the address is in square brackets):</a:t>
            </a:r>
          </a:p>
          <a:p>
            <a:pPr lvl="1">
              <a:buFontTx/>
              <a:buNone/>
            </a:pPr>
            <a:r>
              <a:rPr lang="en-US" b="0"/>
              <a:t>Write Mem[100];</a:t>
            </a:r>
          </a:p>
          <a:p>
            <a:pPr lvl="1">
              <a:buFontTx/>
              <a:buNone/>
            </a:pPr>
            <a:r>
              <a:rPr lang="en-US" b="0"/>
              <a:t>WriteMem[100];</a:t>
            </a:r>
          </a:p>
          <a:p>
            <a:pPr lvl="1">
              <a:buFontTx/>
              <a:buNone/>
            </a:pPr>
            <a:r>
              <a:rPr lang="en-US" b="0"/>
              <a:t>Read Mem[200];</a:t>
            </a:r>
          </a:p>
          <a:p>
            <a:pPr lvl="1">
              <a:buFontTx/>
              <a:buNone/>
            </a:pPr>
            <a:r>
              <a:rPr lang="en-US" b="0"/>
              <a:t>WriteMem[200];</a:t>
            </a:r>
          </a:p>
          <a:p>
            <a:pPr lvl="1">
              <a:buFontTx/>
              <a:buNone/>
            </a:pPr>
            <a:r>
              <a:rPr lang="en-US" b="0"/>
              <a:t>WriteMem[100].</a:t>
            </a:r>
          </a:p>
          <a:p>
            <a:r>
              <a:rPr lang="en-US" b="0"/>
              <a:t>What are the number of hits and misses when using no-write allocate versus write allocate?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i="1"/>
              <a:t>Answer </a:t>
            </a:r>
            <a:endParaRPr lang="en-US"/>
          </a:p>
        </p:txBody>
      </p:sp>
      <p:sp>
        <p:nvSpPr>
          <p:cNvPr id="35843" name="Content Placeholder 2"/>
          <p:cNvSpPr>
            <a:spLocks noGrp="1"/>
          </p:cNvSpPr>
          <p:nvPr>
            <p:ph idx="1"/>
          </p:nvPr>
        </p:nvSpPr>
        <p:spPr/>
        <p:txBody>
          <a:bodyPr>
            <a:normAutofit fontScale="85000" lnSpcReduction="10000"/>
          </a:bodyPr>
          <a:lstStyle/>
          <a:p>
            <a:pPr algn="just"/>
            <a:r>
              <a:rPr lang="en-US" b="0" i="1"/>
              <a:t>For no-write allocate, the address 100 is not in the cache, and there is no allocation </a:t>
            </a:r>
            <a:r>
              <a:rPr lang="en-US" b="0"/>
              <a:t>on write, so the first two writes will result in misses. Address 200 is also not in the cache, so the read is also a miss. The subsequent write to address 200 is a hit. The last write to 100 is still a miss. The result for no-write allocate is four misses and one hit.</a:t>
            </a:r>
          </a:p>
          <a:p>
            <a:pPr algn="just"/>
            <a:r>
              <a:rPr lang="en-US" b="0"/>
              <a:t>For write allocate, the first accesses to 100 and 200 are misses, and the rest are hits since 100 and 200 are both found in the cache. Thus, the result for write allocate is two misses and three hits.</a:t>
            </a:r>
          </a:p>
          <a:p>
            <a:pPr algn="just"/>
            <a:endParaRPr lang="en-US"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i="1"/>
              <a:t>Answer</a:t>
            </a:r>
            <a:endParaRPr lang="en-US"/>
          </a:p>
        </p:txBody>
      </p:sp>
      <p:sp>
        <p:nvSpPr>
          <p:cNvPr id="36867" name="Content Placeholder 2"/>
          <p:cNvSpPr>
            <a:spLocks noGrp="1"/>
          </p:cNvSpPr>
          <p:nvPr>
            <p:ph idx="1"/>
          </p:nvPr>
        </p:nvSpPr>
        <p:spPr/>
        <p:txBody>
          <a:bodyPr>
            <a:normAutofit fontScale="77500" lnSpcReduction="20000"/>
          </a:bodyPr>
          <a:lstStyle/>
          <a:p>
            <a:pPr lvl="1">
              <a:buFontTx/>
              <a:buNone/>
            </a:pPr>
            <a:r>
              <a:rPr lang="en-US" u="sng" dirty="0"/>
              <a:t>No allocate:</a:t>
            </a:r>
            <a:r>
              <a:rPr lang="en-US" dirty="0"/>
              <a:t>  (1 hit , 4 misses)</a:t>
            </a:r>
          </a:p>
          <a:p>
            <a:pPr lvl="1">
              <a:buFontTx/>
              <a:buNone/>
            </a:pPr>
            <a:r>
              <a:rPr lang="en-US" b="0" dirty="0"/>
              <a:t>Write </a:t>
            </a:r>
            <a:r>
              <a:rPr lang="en-US" b="0" dirty="0" err="1"/>
              <a:t>Mem</a:t>
            </a:r>
            <a:r>
              <a:rPr lang="en-US" b="0" dirty="0"/>
              <a:t>[100]  miss</a:t>
            </a:r>
          </a:p>
          <a:p>
            <a:pPr lvl="1">
              <a:buFontTx/>
              <a:buNone/>
            </a:pPr>
            <a:r>
              <a:rPr lang="en-US" b="0" dirty="0" err="1"/>
              <a:t>WriteMem</a:t>
            </a:r>
            <a:r>
              <a:rPr lang="en-US" b="0" dirty="0"/>
              <a:t>[100]   miss</a:t>
            </a:r>
          </a:p>
          <a:p>
            <a:pPr lvl="1">
              <a:buFontTx/>
              <a:buNone/>
            </a:pPr>
            <a:r>
              <a:rPr lang="en-US" b="0" dirty="0"/>
              <a:t>Read </a:t>
            </a:r>
            <a:r>
              <a:rPr lang="en-US" b="0" dirty="0" err="1"/>
              <a:t>Mem</a:t>
            </a:r>
            <a:r>
              <a:rPr lang="en-US" b="0" dirty="0"/>
              <a:t>[200]   miss</a:t>
            </a:r>
          </a:p>
          <a:p>
            <a:pPr lvl="1">
              <a:buFontTx/>
              <a:buNone/>
            </a:pPr>
            <a:r>
              <a:rPr lang="en-US" b="0" dirty="0" err="1"/>
              <a:t>WriteMem</a:t>
            </a:r>
            <a:r>
              <a:rPr lang="en-US" b="0" dirty="0"/>
              <a:t>[200]   hit</a:t>
            </a:r>
          </a:p>
          <a:p>
            <a:pPr lvl="1">
              <a:buFontTx/>
              <a:buNone/>
            </a:pPr>
            <a:r>
              <a:rPr lang="en-US" b="0" dirty="0" err="1"/>
              <a:t>WriteMem</a:t>
            </a:r>
            <a:r>
              <a:rPr lang="en-US" b="0" dirty="0"/>
              <a:t>[100]   miss</a:t>
            </a:r>
          </a:p>
          <a:p>
            <a:pPr lvl="1">
              <a:buFontTx/>
              <a:buNone/>
            </a:pPr>
            <a:endParaRPr lang="en-US" dirty="0"/>
          </a:p>
          <a:p>
            <a:r>
              <a:rPr lang="en-US" sz="2400" u="sng" dirty="0"/>
              <a:t>Allocate: </a:t>
            </a:r>
            <a:r>
              <a:rPr lang="en-US" sz="2400" dirty="0"/>
              <a:t>(3 hits , 2 misses)</a:t>
            </a:r>
          </a:p>
          <a:p>
            <a:pPr lvl="1">
              <a:buFontTx/>
              <a:buNone/>
            </a:pPr>
            <a:r>
              <a:rPr lang="en-US" b="0" dirty="0"/>
              <a:t>Write </a:t>
            </a:r>
            <a:r>
              <a:rPr lang="en-US" b="0" dirty="0" err="1"/>
              <a:t>Mem</a:t>
            </a:r>
            <a:r>
              <a:rPr lang="en-US" b="0" dirty="0"/>
              <a:t>[100]  miss</a:t>
            </a:r>
          </a:p>
          <a:p>
            <a:pPr lvl="1">
              <a:buFontTx/>
              <a:buNone/>
            </a:pPr>
            <a:r>
              <a:rPr lang="en-US" b="0" dirty="0" err="1"/>
              <a:t>WriteMem</a:t>
            </a:r>
            <a:r>
              <a:rPr lang="en-US" b="0" dirty="0"/>
              <a:t>[100]   hit</a:t>
            </a:r>
          </a:p>
          <a:p>
            <a:pPr lvl="1">
              <a:buFontTx/>
              <a:buNone/>
            </a:pPr>
            <a:r>
              <a:rPr lang="en-US" b="0" dirty="0"/>
              <a:t>Read </a:t>
            </a:r>
            <a:r>
              <a:rPr lang="en-US" b="0" dirty="0" err="1"/>
              <a:t>Mem</a:t>
            </a:r>
            <a:r>
              <a:rPr lang="en-US" b="0" dirty="0"/>
              <a:t>[200]   miss</a:t>
            </a:r>
          </a:p>
          <a:p>
            <a:pPr lvl="1">
              <a:buFontTx/>
              <a:buNone/>
            </a:pPr>
            <a:r>
              <a:rPr lang="en-US" b="0" dirty="0" err="1"/>
              <a:t>WriteMem</a:t>
            </a:r>
            <a:r>
              <a:rPr lang="en-US" b="0" dirty="0"/>
              <a:t>[200]   hit</a:t>
            </a:r>
          </a:p>
          <a:p>
            <a:pPr lvl="1">
              <a:buFontTx/>
              <a:buNone/>
            </a:pPr>
            <a:r>
              <a:rPr lang="en-US" b="0" dirty="0" err="1"/>
              <a:t>WriteMem</a:t>
            </a:r>
            <a:r>
              <a:rPr lang="en-US" b="0" dirty="0"/>
              <a:t>[100]   hit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pPr eaLnBrk="1" hangingPunct="1"/>
            <a:r>
              <a:rPr lang="en-US" altLang="zh-TW" dirty="0"/>
              <a:t>Miss Categories</a:t>
            </a:r>
            <a:endParaRPr lang="zh-TW" altLang="en-US" dirty="0"/>
          </a:p>
        </p:txBody>
      </p:sp>
      <p:sp>
        <p:nvSpPr>
          <p:cNvPr id="58371" name="Rectangle 3"/>
          <p:cNvSpPr>
            <a:spLocks noGrp="1" noChangeArrowheads="1"/>
          </p:cNvSpPr>
          <p:nvPr>
            <p:ph type="body" idx="1"/>
          </p:nvPr>
        </p:nvSpPr>
        <p:spPr/>
        <p:txBody>
          <a:bodyPr>
            <a:normAutofit/>
          </a:bodyPr>
          <a:lstStyle/>
          <a:p>
            <a:pPr lvl="1" algn="just" eaLnBrk="1" hangingPunct="1"/>
            <a:r>
              <a:rPr lang="en-US" altLang="zh-TW" dirty="0">
                <a:solidFill>
                  <a:schemeClr val="accent2"/>
                </a:solidFill>
              </a:rPr>
              <a:t>Compulsory miss</a:t>
            </a:r>
          </a:p>
          <a:p>
            <a:pPr lvl="2" algn="just" eaLnBrk="1" hangingPunct="1"/>
            <a:r>
              <a:rPr lang="en-US" altLang="zh-TW" dirty="0"/>
              <a:t>The first access to a block is not in the cache.</a:t>
            </a:r>
            <a:endParaRPr lang="en-US" altLang="zh-TW" dirty="0">
              <a:solidFill>
                <a:schemeClr val="accent2"/>
              </a:solidFill>
            </a:endParaRPr>
          </a:p>
          <a:p>
            <a:pPr lvl="1" algn="just" eaLnBrk="1" hangingPunct="1"/>
            <a:r>
              <a:rPr lang="en-US" altLang="zh-TW" dirty="0">
                <a:solidFill>
                  <a:schemeClr val="accent2"/>
                </a:solidFill>
              </a:rPr>
              <a:t>Capacity miss</a:t>
            </a:r>
          </a:p>
          <a:p>
            <a:pPr lvl="2" algn="just" eaLnBrk="1" hangingPunct="1"/>
            <a:r>
              <a:rPr lang="en-US" altLang="zh-TW" dirty="0"/>
              <a:t>Occur because of blocks being discarded and later retrieved if the cache cannot contain all the blocks needed during execution of a program.</a:t>
            </a:r>
            <a:endParaRPr lang="en-US" altLang="zh-TW" dirty="0">
              <a:solidFill>
                <a:schemeClr val="accent2"/>
              </a:solidFill>
            </a:endParaRPr>
          </a:p>
          <a:p>
            <a:pPr lvl="1" algn="just" eaLnBrk="1" hangingPunct="1"/>
            <a:r>
              <a:rPr lang="en-US" altLang="zh-TW" dirty="0">
                <a:solidFill>
                  <a:schemeClr val="accent2"/>
                </a:solidFill>
              </a:rPr>
              <a:t>Conflict miss</a:t>
            </a:r>
          </a:p>
          <a:p>
            <a:pPr lvl="2" algn="just" eaLnBrk="1" hangingPunct="1"/>
            <a:r>
              <a:rPr lang="en-US" altLang="zh-TW" dirty="0"/>
              <a:t>Occur because a block can be discarded and later retrieved if too many blocks map to its set for direct mapped or set associative caches. </a:t>
            </a:r>
          </a:p>
          <a:p>
            <a:pPr lvl="2" eaLnBrk="1" hangingPunct="1"/>
            <a:endParaRPr lang="en-US" altLang="zh-TW" dirty="0"/>
          </a:p>
        </p:txBody>
      </p:sp>
    </p:spTree>
    <p:extLst>
      <p:ext uri="{BB962C8B-B14F-4D97-AF65-F5344CB8AC3E}">
        <p14:creationId xmlns:p14="http://schemas.microsoft.com/office/powerpoint/2010/main" val="372174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Outline</a:t>
            </a:r>
          </a:p>
        </p:txBody>
      </p:sp>
      <p:sp>
        <p:nvSpPr>
          <p:cNvPr id="33795" name="Rectangle 3"/>
          <p:cNvSpPr>
            <a:spLocks noGrp="1" noChangeArrowheads="1"/>
          </p:cNvSpPr>
          <p:nvPr>
            <p:ph type="body" idx="1"/>
          </p:nvPr>
        </p:nvSpPr>
        <p:spPr/>
        <p:txBody>
          <a:bodyPr/>
          <a:lstStyle/>
          <a:p>
            <a:r>
              <a:rPr lang="en-US" dirty="0"/>
              <a:t>Introduction- Review of concepts</a:t>
            </a:r>
          </a:p>
          <a:p>
            <a:r>
              <a:rPr lang="en-US" dirty="0"/>
              <a:t>Six Basic Cache Optimizations</a:t>
            </a:r>
            <a:endParaRPr lang="en-US" altLang="zh-CN" dirty="0"/>
          </a:p>
          <a:p>
            <a:pPr eaLnBrk="1" hangingPunct="1"/>
            <a:r>
              <a:rPr lang="en-US" altLang="zh-CN" dirty="0"/>
              <a:t>Ten Advanced Cache Optimizations</a:t>
            </a:r>
          </a:p>
          <a:p>
            <a:pPr eaLnBrk="1" hangingPunct="1"/>
            <a:r>
              <a:rPr lang="en-US" altLang="zh-CN" dirty="0"/>
              <a:t>Memory Technology and Optimizations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dirty="0"/>
              <a:t>Improving Cache Performance</a:t>
            </a:r>
            <a:br>
              <a:rPr lang="en-US" altLang="zh-TW" dirty="0"/>
            </a:br>
            <a:r>
              <a:rPr lang="en-US" altLang="zh-TW" sz="2400" dirty="0">
                <a:solidFill>
                  <a:srgbClr val="FF0000"/>
                </a:solidFill>
              </a:rPr>
              <a:t>Six Basic Cache Optimizations</a:t>
            </a:r>
            <a:endParaRPr lang="zh-TW" altLang="en-US" sz="2400" dirty="0">
              <a:solidFill>
                <a:srgbClr val="FF0000"/>
              </a:solidFill>
            </a:endParaRPr>
          </a:p>
        </p:txBody>
      </p:sp>
      <p:sp>
        <p:nvSpPr>
          <p:cNvPr id="57347" name="Rectangle 3"/>
          <p:cNvSpPr>
            <a:spLocks noGrp="1" noChangeArrowheads="1"/>
          </p:cNvSpPr>
          <p:nvPr>
            <p:ph type="body" idx="1"/>
          </p:nvPr>
        </p:nvSpPr>
        <p:spPr/>
        <p:txBody>
          <a:bodyPr>
            <a:normAutofit fontScale="85000" lnSpcReduction="20000"/>
          </a:bodyPr>
          <a:lstStyle/>
          <a:p>
            <a:pPr lvl="1" eaLnBrk="1" hangingPunct="1"/>
            <a:endParaRPr lang="en-US" sz="2000" dirty="0"/>
          </a:p>
          <a:p>
            <a:pPr lvl="1" eaLnBrk="1" hangingPunct="1"/>
            <a:r>
              <a:rPr lang="en-US" sz="2400" b="1" dirty="0"/>
              <a:t>Average memory access time = Hit time + Miss rate x Miss pena</a:t>
            </a:r>
            <a:r>
              <a:rPr lang="en-US" sz="2000" dirty="0"/>
              <a:t>lty</a:t>
            </a:r>
            <a:endParaRPr lang="en-US" altLang="zh-TW" sz="2000" dirty="0"/>
          </a:p>
          <a:p>
            <a:pPr lvl="1" eaLnBrk="1" hangingPunct="1">
              <a:buFontTx/>
              <a:buNone/>
            </a:pPr>
            <a:endParaRPr lang="en-US" altLang="zh-TW" dirty="0"/>
          </a:p>
          <a:p>
            <a:pPr lvl="1" eaLnBrk="1" hangingPunct="1"/>
            <a:r>
              <a:rPr lang="en-US" altLang="zh-TW" dirty="0"/>
              <a:t>Reduce the miss rate</a:t>
            </a:r>
          </a:p>
          <a:p>
            <a:pPr lvl="2" eaLnBrk="1" hangingPunct="1"/>
            <a:r>
              <a:rPr lang="en-US" dirty="0"/>
              <a:t>larger block size</a:t>
            </a:r>
          </a:p>
          <a:p>
            <a:pPr lvl="2" eaLnBrk="1" hangingPunct="1"/>
            <a:r>
              <a:rPr lang="en-US" dirty="0"/>
              <a:t> larger cache size</a:t>
            </a:r>
          </a:p>
          <a:p>
            <a:pPr lvl="2" eaLnBrk="1" hangingPunct="1"/>
            <a:r>
              <a:rPr lang="en-US" dirty="0"/>
              <a:t> and higher </a:t>
            </a:r>
            <a:r>
              <a:rPr lang="en-US" dirty="0" err="1"/>
              <a:t>associativity</a:t>
            </a:r>
            <a:endParaRPr lang="en-US" dirty="0"/>
          </a:p>
          <a:p>
            <a:pPr lvl="2" eaLnBrk="1" hangingPunct="1"/>
            <a:endParaRPr lang="en-US" altLang="zh-TW" dirty="0"/>
          </a:p>
          <a:p>
            <a:pPr lvl="1" eaLnBrk="1" hangingPunct="1"/>
            <a:r>
              <a:rPr lang="en-US" altLang="zh-TW" dirty="0"/>
              <a:t>Reduce the miss penalty</a:t>
            </a:r>
          </a:p>
          <a:p>
            <a:pPr lvl="2"/>
            <a:r>
              <a:rPr lang="en-US" dirty="0"/>
              <a:t>multilevel caches </a:t>
            </a:r>
          </a:p>
          <a:p>
            <a:pPr lvl="2"/>
            <a:r>
              <a:rPr lang="en-US" dirty="0"/>
              <a:t>giving reads priority over writes</a:t>
            </a:r>
          </a:p>
          <a:p>
            <a:pPr lvl="2"/>
            <a:endParaRPr lang="en-US" altLang="zh-TW" dirty="0"/>
          </a:p>
          <a:p>
            <a:pPr lvl="1" eaLnBrk="1" hangingPunct="1"/>
            <a:r>
              <a:rPr lang="en-US" altLang="zh-TW" dirty="0"/>
              <a:t>Reduce the hit time</a:t>
            </a:r>
          </a:p>
          <a:p>
            <a:pPr lvl="2"/>
            <a:r>
              <a:rPr lang="en-US" dirty="0"/>
              <a:t>avoiding address translation when indexing the cache</a:t>
            </a:r>
            <a:endParaRPr lang="en-US" altLang="zh-TW" dirty="0"/>
          </a:p>
          <a:p>
            <a:pPr eaLnBrk="1" hangingPunct="1">
              <a:buFontTx/>
              <a:buNone/>
            </a:pP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normAutofit fontScale="90000"/>
          </a:bodyPr>
          <a:lstStyle/>
          <a:p>
            <a:r>
              <a:rPr lang="en-US" altLang="zh-TW" dirty="0"/>
              <a:t>First:</a:t>
            </a:r>
            <a:r>
              <a:rPr lang="en-IN" b="1" dirty="0"/>
              <a:t>Larger block size to reduce miss rate:</a:t>
            </a:r>
            <a:br>
              <a:rPr lang="en-IN" b="1" dirty="0"/>
            </a:br>
            <a:endParaRPr lang="zh-TW" altLang="en-US" dirty="0"/>
          </a:p>
        </p:txBody>
      </p:sp>
      <p:sp>
        <p:nvSpPr>
          <p:cNvPr id="60419" name="Rectangle 3"/>
          <p:cNvSpPr>
            <a:spLocks noGrp="1" noChangeArrowheads="1"/>
          </p:cNvSpPr>
          <p:nvPr>
            <p:ph type="body" idx="4294967295"/>
          </p:nvPr>
        </p:nvSpPr>
        <p:spPr/>
        <p:txBody>
          <a:bodyPr/>
          <a:lstStyle/>
          <a:p>
            <a:pPr>
              <a:buNone/>
            </a:pPr>
            <a:r>
              <a:rPr lang="en-IN" dirty="0"/>
              <a:t>- To reduce miss rate through spatial locality.</a:t>
            </a:r>
          </a:p>
          <a:p>
            <a:pPr>
              <a:buNone/>
            </a:pPr>
            <a:r>
              <a:rPr lang="en-IN" dirty="0"/>
              <a:t>- Increase block size.</a:t>
            </a:r>
          </a:p>
          <a:p>
            <a:pPr>
              <a:buNone/>
            </a:pPr>
            <a:r>
              <a:rPr lang="en-IN" dirty="0"/>
              <a:t>- Larger block size reduce compulsory misses.</a:t>
            </a:r>
          </a:p>
          <a:p>
            <a:pPr>
              <a:buNone/>
            </a:pPr>
            <a:r>
              <a:rPr lang="en-IN" dirty="0"/>
              <a:t>- But they increase the miss penalty.</a:t>
            </a:r>
            <a:endParaRPr lang="en-US" altLang="zh-TW"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28600"/>
            <a:ext cx="8229600" cy="533400"/>
          </a:xfrm>
          <a:noFill/>
        </p:spPr>
        <p:txBody>
          <a:bodyPr>
            <a:normAutofit fontScale="90000"/>
          </a:bodyPr>
          <a:lstStyle/>
          <a:p>
            <a:r>
              <a:rPr lang="en-US" altLang="zh-TW" dirty="0"/>
              <a:t>Second :</a:t>
            </a:r>
            <a:r>
              <a:rPr lang="en-IN" b="1" dirty="0"/>
              <a:t>Bigger caches to reduce miss rate:</a:t>
            </a:r>
            <a:endParaRPr lang="zh-TW" altLang="en-US" b="1" dirty="0"/>
          </a:p>
        </p:txBody>
      </p:sp>
      <p:sp>
        <p:nvSpPr>
          <p:cNvPr id="62467" name="Rectangle 3"/>
          <p:cNvSpPr>
            <a:spLocks noGrp="1" noChangeArrowheads="1"/>
          </p:cNvSpPr>
          <p:nvPr>
            <p:ph type="body" idx="1"/>
          </p:nvPr>
        </p:nvSpPr>
        <p:spPr>
          <a:xfrm>
            <a:off x="533400" y="990600"/>
            <a:ext cx="8229600" cy="4525963"/>
          </a:xfrm>
        </p:spPr>
        <p:txBody>
          <a:bodyPr>
            <a:normAutofit/>
          </a:bodyPr>
          <a:lstStyle/>
          <a:p>
            <a:r>
              <a:rPr lang="en-IN" dirty="0"/>
              <a:t>capacity misses can be reduced by increasing the cache capacity.</a:t>
            </a:r>
          </a:p>
          <a:p>
            <a:r>
              <a:rPr lang="en-IN" dirty="0"/>
              <a:t>- Increases larger hit time for larger cache memory and higher cost and power</a:t>
            </a:r>
            <a:endParaRPr lang="en-US" altLang="zh-TW"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normAutofit fontScale="90000"/>
          </a:bodyPr>
          <a:lstStyle/>
          <a:p>
            <a:pPr eaLnBrk="1" hangingPunct="1"/>
            <a:r>
              <a:rPr lang="en-US" altLang="zh-TW"/>
              <a:t>Second: Larger Caches to reduce miss rate</a:t>
            </a:r>
          </a:p>
        </p:txBody>
      </p:sp>
      <p:sp>
        <p:nvSpPr>
          <p:cNvPr id="66563" name="Rectangle 1027"/>
          <p:cNvSpPr>
            <a:spLocks noGrp="1" noChangeArrowheads="1"/>
          </p:cNvSpPr>
          <p:nvPr>
            <p:ph type="body" idx="1"/>
          </p:nvPr>
        </p:nvSpPr>
        <p:spPr/>
        <p:txBody>
          <a:bodyPr/>
          <a:lstStyle/>
          <a:p>
            <a:pPr eaLnBrk="1" hangingPunct="1"/>
            <a:r>
              <a:rPr lang="en-US" altLang="zh-TW" dirty="0"/>
              <a:t>Drawbacks</a:t>
            </a:r>
          </a:p>
          <a:p>
            <a:pPr lvl="1" eaLnBrk="1" hangingPunct="1"/>
            <a:r>
              <a:rPr lang="en-US" altLang="zh-TW" dirty="0"/>
              <a:t>Longer hit time</a:t>
            </a:r>
          </a:p>
          <a:p>
            <a:pPr lvl="1" eaLnBrk="1" hangingPunct="1"/>
            <a:r>
              <a:rPr lang="en-US" altLang="zh-TW" dirty="0"/>
              <a:t>Higher cost, power</a:t>
            </a:r>
          </a:p>
          <a:p>
            <a:pPr lvl="1" eaLnBrk="1" hangingPunct="1"/>
            <a:r>
              <a:rPr lang="en-US" altLang="zh-TW" dirty="0"/>
              <a:t>This technique has been especially popular in Off chip caches.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p:spPr>
        <p:txBody>
          <a:bodyPr/>
          <a:lstStyle/>
          <a:p>
            <a:pPr eaLnBrk="1" hangingPunct="1"/>
            <a:r>
              <a:rPr lang="en-US" altLang="zh-TW" dirty="0"/>
              <a:t>Third: Higher </a:t>
            </a:r>
            <a:r>
              <a:rPr lang="en-US" altLang="zh-TW" dirty="0" err="1"/>
              <a:t>Associativity</a:t>
            </a:r>
            <a:endParaRPr lang="zh-TW" altLang="en-US" dirty="0"/>
          </a:p>
        </p:txBody>
      </p:sp>
      <p:sp>
        <p:nvSpPr>
          <p:cNvPr id="67587" name="Rectangle 3"/>
          <p:cNvSpPr>
            <a:spLocks noGrp="1" noChangeArrowheads="1"/>
          </p:cNvSpPr>
          <p:nvPr>
            <p:ph type="body" idx="1"/>
          </p:nvPr>
        </p:nvSpPr>
        <p:spPr/>
        <p:txBody>
          <a:bodyPr/>
          <a:lstStyle/>
          <a:p>
            <a:pPr lvl="3">
              <a:lnSpc>
                <a:spcPct val="90000"/>
              </a:lnSpc>
            </a:pPr>
            <a:r>
              <a:rPr lang="en-IN" sz="2800" b="1" dirty="0"/>
              <a:t>Increase in </a:t>
            </a:r>
            <a:r>
              <a:rPr lang="en-IN" sz="2800" b="1" dirty="0" err="1"/>
              <a:t>associativity</a:t>
            </a:r>
            <a:r>
              <a:rPr lang="en-IN" sz="2800" b="1" dirty="0"/>
              <a:t> reduces conflict misses.</a:t>
            </a:r>
            <a:endParaRPr lang="en-US" altLang="zh-TW" sz="2800" dirty="0"/>
          </a:p>
          <a:p>
            <a:r>
              <a:rPr lang="en-US" dirty="0"/>
              <a:t>Greater </a:t>
            </a:r>
            <a:r>
              <a:rPr lang="en-US" dirty="0" err="1"/>
              <a:t>associativity</a:t>
            </a:r>
            <a:r>
              <a:rPr lang="en-US" dirty="0"/>
              <a:t> can come at the cost of increased hit time</a:t>
            </a:r>
            <a:endParaRPr lang="en-US" altLang="zh-TW"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normAutofit fontScale="90000"/>
          </a:bodyPr>
          <a:lstStyle/>
          <a:p>
            <a:r>
              <a:rPr lang="en-US" altLang="zh-TW" dirty="0"/>
              <a:t>Fourth: </a:t>
            </a:r>
            <a:r>
              <a:rPr lang="en-IN" b="1" dirty="0"/>
              <a:t>Multilevel caches to reduce penalty:</a:t>
            </a:r>
            <a:br>
              <a:rPr lang="en-IN" b="1" dirty="0"/>
            </a:br>
            <a:endParaRPr lang="zh-TW" altLang="en-US" dirty="0"/>
          </a:p>
        </p:txBody>
      </p:sp>
      <p:sp>
        <p:nvSpPr>
          <p:cNvPr id="71683" name="Rectangle 3"/>
          <p:cNvSpPr>
            <a:spLocks noGrp="1" noChangeArrowheads="1"/>
          </p:cNvSpPr>
          <p:nvPr>
            <p:ph type="body" idx="4294967295"/>
          </p:nvPr>
        </p:nvSpPr>
        <p:spPr/>
        <p:txBody>
          <a:bodyPr>
            <a:normAutofit fontScale="85000" lnSpcReduction="20000"/>
          </a:bodyPr>
          <a:lstStyle/>
          <a:p>
            <a:r>
              <a:rPr lang="en-IN" dirty="0"/>
              <a:t>- Introduces additional level cache</a:t>
            </a:r>
          </a:p>
          <a:p>
            <a:r>
              <a:rPr lang="en-IN" dirty="0"/>
              <a:t>- Between original cache and memory.</a:t>
            </a:r>
          </a:p>
          <a:p>
            <a:r>
              <a:rPr lang="en-IN" dirty="0"/>
              <a:t>- L1- original cache</a:t>
            </a:r>
          </a:p>
          <a:p>
            <a:r>
              <a:rPr lang="en-IN" dirty="0"/>
              <a:t>L2- added cache.</a:t>
            </a:r>
          </a:p>
          <a:p>
            <a:r>
              <a:rPr lang="en-IN" dirty="0"/>
              <a:t>L1 cache: - small enough</a:t>
            </a:r>
          </a:p>
          <a:p>
            <a:r>
              <a:rPr lang="en-IN" dirty="0"/>
              <a:t>- speed matches with clock cycle time.</a:t>
            </a:r>
          </a:p>
          <a:p>
            <a:r>
              <a:rPr lang="en-IN" dirty="0"/>
              <a:t>L2 cache: - large enough</a:t>
            </a:r>
          </a:p>
          <a:p>
            <a:r>
              <a:rPr lang="en-IN" dirty="0"/>
              <a:t>- capture many access that would go to main memory.</a:t>
            </a:r>
          </a:p>
          <a:p>
            <a:r>
              <a:rPr lang="en-IN" dirty="0"/>
              <a:t>Average access time can be redefined as</a:t>
            </a:r>
          </a:p>
          <a:p>
            <a:r>
              <a:rPr lang="en-IN" dirty="0"/>
              <a:t>Hit timeL1+ Miss rate L1 X ( Hit time L2 + Miss rate L2 X Miss penalty L2)</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normAutofit fontScale="90000"/>
          </a:bodyPr>
          <a:lstStyle/>
          <a:p>
            <a:r>
              <a:rPr lang="en-US" altLang="zh-TW" dirty="0"/>
              <a:t>Fifth: Give Priority to Read Miss over Writes to reduce miss penalty</a:t>
            </a:r>
            <a:br>
              <a:rPr lang="en-IN" b="1" dirty="0"/>
            </a:br>
            <a:endParaRPr lang="zh-TW" altLang="en-US" dirty="0"/>
          </a:p>
        </p:txBody>
      </p:sp>
      <p:sp>
        <p:nvSpPr>
          <p:cNvPr id="71683" name="Rectangle 3"/>
          <p:cNvSpPr>
            <a:spLocks noGrp="1" noChangeArrowheads="1"/>
          </p:cNvSpPr>
          <p:nvPr>
            <p:ph type="body" idx="4294967295"/>
          </p:nvPr>
        </p:nvSpPr>
        <p:spPr/>
        <p:txBody>
          <a:bodyPr>
            <a:normAutofit/>
          </a:bodyPr>
          <a:lstStyle/>
          <a:p>
            <a:r>
              <a:rPr lang="en-IN" dirty="0"/>
              <a:t>write buffer is a good place to implement this optimization.</a:t>
            </a:r>
          </a:p>
          <a:p>
            <a:r>
              <a:rPr lang="en-IN" dirty="0"/>
              <a:t>- write buffer creates hazards: read after write hazard.</a:t>
            </a:r>
            <a:endParaRPr lang="en-US" altLang="zh-TW"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normAutofit fontScale="90000"/>
          </a:bodyPr>
          <a:lstStyle/>
          <a:p>
            <a:r>
              <a:rPr lang="en-IN" b="1" dirty="0"/>
              <a:t>Sixth. Avoiding address translation during indexing of the cache to reduce hit time:</a:t>
            </a:r>
            <a:endParaRPr lang="zh-TW" altLang="en-US" dirty="0"/>
          </a:p>
        </p:txBody>
      </p:sp>
      <p:sp>
        <p:nvSpPr>
          <p:cNvPr id="71683" name="Rectangle 3"/>
          <p:cNvSpPr>
            <a:spLocks noGrp="1" noChangeArrowheads="1"/>
          </p:cNvSpPr>
          <p:nvPr>
            <p:ph type="body" idx="4294967295"/>
          </p:nvPr>
        </p:nvSpPr>
        <p:spPr/>
        <p:txBody>
          <a:bodyPr>
            <a:normAutofit/>
          </a:bodyPr>
          <a:lstStyle/>
          <a:p>
            <a:r>
              <a:rPr lang="en-IN" dirty="0"/>
              <a:t>Caches must cope with the translation of a virtual address from the processor to a physical address to access memory.</a:t>
            </a:r>
          </a:p>
          <a:p>
            <a:r>
              <a:rPr lang="en-IN" dirty="0"/>
              <a:t>- common optimization is to use the page offset.</a:t>
            </a:r>
          </a:p>
          <a:p>
            <a:r>
              <a:rPr lang="en-IN" dirty="0"/>
              <a:t>- part that is identical in both virtual and physical addresses- to index the cache.</a:t>
            </a:r>
            <a:endParaRPr lang="en-US" altLang="zh-TW"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457199"/>
            <a:ext cx="7467600" cy="563880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Eleven Advanced </a:t>
            </a:r>
            <a:r>
              <a:rPr lang="en-US" dirty="0"/>
              <a:t>cache optimizations</a:t>
            </a:r>
          </a:p>
        </p:txBody>
      </p:sp>
      <p:sp>
        <p:nvSpPr>
          <p:cNvPr id="3" name="Content Placeholder 2"/>
          <p:cNvSpPr>
            <a:spLocks noGrp="1"/>
          </p:cNvSpPr>
          <p:nvPr>
            <p:ph idx="1"/>
          </p:nvPr>
        </p:nvSpPr>
        <p:spPr/>
        <p:txBody>
          <a:bodyPr>
            <a:normAutofit/>
          </a:bodyPr>
          <a:lstStyle/>
          <a:p>
            <a:r>
              <a:rPr lang="en-US" dirty="0"/>
              <a:t>Categories :</a:t>
            </a:r>
          </a:p>
          <a:p>
            <a:pPr lvl="1"/>
            <a:r>
              <a:rPr lang="en-US" sz="2200" dirty="0"/>
              <a:t>Reducing the hit time: small and simple caches, way prediction, and trace caches</a:t>
            </a:r>
          </a:p>
          <a:p>
            <a:pPr lvl="1"/>
            <a:r>
              <a:rPr lang="en-US" sz="2200" dirty="0"/>
              <a:t>Increasing cache bandwidth: pipelined caches, </a:t>
            </a:r>
            <a:r>
              <a:rPr lang="en-US" sz="2200" dirty="0" err="1"/>
              <a:t>multibanked</a:t>
            </a:r>
            <a:r>
              <a:rPr lang="en-US" sz="2200" dirty="0"/>
              <a:t> caches, and </a:t>
            </a:r>
            <a:r>
              <a:rPr lang="en-US" sz="2200" dirty="0" err="1"/>
              <a:t>nonblocking</a:t>
            </a:r>
            <a:r>
              <a:rPr lang="en-US" sz="2200" dirty="0"/>
              <a:t> caches</a:t>
            </a:r>
          </a:p>
          <a:p>
            <a:pPr lvl="1"/>
            <a:r>
              <a:rPr lang="en-US" sz="2200" dirty="0"/>
              <a:t> Reducing the miss penalty: critical word first and merging write buffers</a:t>
            </a:r>
          </a:p>
          <a:p>
            <a:pPr lvl="1"/>
            <a:r>
              <a:rPr lang="en-US" sz="2200" dirty="0"/>
              <a:t>Reducing the miss rate: compiler optimizations</a:t>
            </a:r>
          </a:p>
          <a:p>
            <a:pPr lvl="1"/>
            <a:r>
              <a:rPr lang="en-US" sz="2200" dirty="0"/>
              <a:t>Reducing the miss penalty or miss rate via parallelism:  hardware </a:t>
            </a:r>
            <a:r>
              <a:rPr lang="en-US" sz="2200" dirty="0" err="1"/>
              <a:t>prefetching</a:t>
            </a:r>
            <a:r>
              <a:rPr lang="en-US" sz="2200" dirty="0"/>
              <a:t> and compiler </a:t>
            </a:r>
            <a:r>
              <a:rPr lang="en-US" sz="2200" dirty="0" err="1"/>
              <a:t>prefetching</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en-US" altLang="zh-TW" dirty="0"/>
              <a:t>Introduction</a:t>
            </a:r>
            <a:endParaRPr lang="zh-TW" altLang="en-US" dirty="0"/>
          </a:p>
        </p:txBody>
      </p:sp>
      <p:sp>
        <p:nvSpPr>
          <p:cNvPr id="14339" name="Rectangle 1027"/>
          <p:cNvSpPr>
            <a:spLocks noGrp="1" noChangeArrowheads="1"/>
          </p:cNvSpPr>
          <p:nvPr>
            <p:ph type="body" idx="1"/>
          </p:nvPr>
        </p:nvSpPr>
        <p:spPr/>
        <p:txBody>
          <a:bodyPr>
            <a:normAutofit lnSpcReduction="10000"/>
          </a:bodyPr>
          <a:lstStyle/>
          <a:p>
            <a:pPr lvl="1" eaLnBrk="1" hangingPunct="1"/>
            <a:r>
              <a:rPr lang="en-US" altLang="zh-TW" dirty="0"/>
              <a:t>The necessity of memory-hierarchy in a computer system design is enabled by the following two factors:</a:t>
            </a:r>
          </a:p>
          <a:p>
            <a:pPr lvl="2" eaLnBrk="1" hangingPunct="1"/>
            <a:r>
              <a:rPr lang="en-US" altLang="zh-TW" b="1" dirty="0"/>
              <a:t>Locality of reference</a:t>
            </a:r>
            <a:r>
              <a:rPr lang="en-US" altLang="zh-TW" dirty="0"/>
              <a:t>: The nature of program behavior</a:t>
            </a:r>
          </a:p>
          <a:p>
            <a:pPr lvl="2" eaLnBrk="1" hangingPunct="1"/>
            <a:r>
              <a:rPr lang="en-US" altLang="zh-TW" b="1" dirty="0"/>
              <a:t>Large gap in speed </a:t>
            </a:r>
            <a:r>
              <a:rPr lang="en-US" altLang="zh-TW" dirty="0"/>
              <a:t>between CPU and mass storage devices such as DRAM.</a:t>
            </a:r>
          </a:p>
          <a:p>
            <a:pPr lvl="1" eaLnBrk="1" hangingPunct="1"/>
            <a:r>
              <a:rPr lang="en-US" altLang="zh-TW" dirty="0"/>
              <a:t>Level of memory hierarchy</a:t>
            </a:r>
          </a:p>
          <a:p>
            <a:pPr lvl="2" eaLnBrk="1" hangingPunct="1"/>
            <a:r>
              <a:rPr lang="en-US" altLang="zh-TW" dirty="0"/>
              <a:t>High level  &lt;---	 	--&gt;     Low level</a:t>
            </a:r>
          </a:p>
          <a:p>
            <a:pPr lvl="2" eaLnBrk="1" hangingPunct="1"/>
            <a:r>
              <a:rPr lang="en-US" altLang="zh-TW" dirty="0"/>
              <a:t>CPU-Register,  Cache,  Main-memory,  Disk</a:t>
            </a:r>
          </a:p>
          <a:p>
            <a:pPr lvl="2" eaLnBrk="1" hangingPunct="1"/>
            <a:r>
              <a:rPr lang="en-US" altLang="zh-TW" dirty="0"/>
              <a:t>The levels of the hierarchy subset one another: all data in one level is also found in the level below.</a:t>
            </a:r>
          </a:p>
          <a:p>
            <a:pPr eaLnBrk="1" hangingPunct="1"/>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4220979-613C-48F0-810C-7A004A4E3779}" type="slidenum">
              <a:rPr lang="en-US"/>
              <a:pPr/>
              <a:t>30</a:t>
            </a:fld>
            <a:endParaRPr lang="en-US"/>
          </a:p>
        </p:txBody>
      </p:sp>
      <p:sp>
        <p:nvSpPr>
          <p:cNvPr id="752644" name="Rectangle 4"/>
          <p:cNvSpPr>
            <a:spLocks noGrp="1" noChangeArrowheads="1"/>
          </p:cNvSpPr>
          <p:nvPr>
            <p:ph type="title"/>
          </p:nvPr>
        </p:nvSpPr>
        <p:spPr/>
        <p:txBody>
          <a:bodyPr>
            <a:normAutofit/>
          </a:bodyPr>
          <a:lstStyle/>
          <a:p>
            <a:r>
              <a:rPr lang="en-US" sz="3200" dirty="0"/>
              <a:t>1</a:t>
            </a:r>
            <a:r>
              <a:rPr lang="en-US" sz="3200" baseline="30000" dirty="0"/>
              <a:t>st</a:t>
            </a:r>
            <a:r>
              <a:rPr lang="en-US" sz="3200" dirty="0"/>
              <a:t>:  Hit Time Reduction Technique: </a:t>
            </a:r>
            <a:br>
              <a:rPr lang="en-US" sz="3200" dirty="0"/>
            </a:br>
            <a:r>
              <a:rPr lang="en-US" sz="3200" dirty="0"/>
              <a:t>Small and Simple Caches</a:t>
            </a:r>
          </a:p>
        </p:txBody>
      </p:sp>
      <p:sp>
        <p:nvSpPr>
          <p:cNvPr id="752645" name="Rectangle 5"/>
          <p:cNvSpPr>
            <a:spLocks noGrp="1" noChangeArrowheads="1"/>
          </p:cNvSpPr>
          <p:nvPr>
            <p:ph type="body" idx="1"/>
          </p:nvPr>
        </p:nvSpPr>
        <p:spPr/>
        <p:txBody>
          <a:bodyPr>
            <a:normAutofit/>
          </a:bodyPr>
          <a:lstStyle/>
          <a:p>
            <a:r>
              <a:rPr lang="en-US" sz="2400" dirty="0"/>
              <a:t>Smaller hardware is faster =&gt;</a:t>
            </a:r>
            <a:br>
              <a:rPr lang="en-US" sz="2400" dirty="0"/>
            </a:br>
            <a:r>
              <a:rPr lang="en-US" sz="2400" dirty="0"/>
              <a:t>small cache helps the hit time </a:t>
            </a:r>
          </a:p>
          <a:p>
            <a:endParaRPr lang="en-US" sz="2400" dirty="0"/>
          </a:p>
          <a:p>
            <a:r>
              <a:rPr lang="en-US" sz="2400" dirty="0"/>
              <a:t>Keep the cache small enough to fit on the same chip as the processor (avoid the time penalty of going off-chip)</a:t>
            </a:r>
          </a:p>
          <a:p>
            <a:endParaRPr lang="en-US" sz="2400" dirty="0"/>
          </a:p>
          <a:p>
            <a:r>
              <a:rPr lang="en-US" sz="2400" dirty="0"/>
              <a:t>Keep the cache simple</a:t>
            </a:r>
          </a:p>
          <a:p>
            <a:pPr lvl="1"/>
            <a:r>
              <a:rPr lang="en-US" sz="2000" dirty="0"/>
              <a:t>Use Direct Mapped cache: </a:t>
            </a:r>
            <a:br>
              <a:rPr lang="en-US" sz="2000" dirty="0"/>
            </a:br>
            <a:r>
              <a:rPr lang="en-US" sz="2000" dirty="0"/>
              <a:t>it overlaps the tag check </a:t>
            </a:r>
            <a:br>
              <a:rPr lang="en-US" sz="2000" dirty="0"/>
            </a:br>
            <a:r>
              <a:rPr lang="en-US" sz="2000" dirty="0"/>
              <a:t>with the transmission of data</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9650" y="1028700"/>
            <a:ext cx="7124700" cy="5676900"/>
          </a:xfrm>
          <a:prstGeom prst="rect">
            <a:avLst/>
          </a:prstGeom>
          <a:noFill/>
          <a:ln w="9525">
            <a:noFill/>
            <a:miter lim="800000"/>
            <a:headEnd/>
            <a:tailEnd/>
          </a:ln>
          <a:effectLst/>
        </p:spPr>
      </p:pic>
      <p:sp>
        <p:nvSpPr>
          <p:cNvPr id="3" name="Rectangle 2"/>
          <p:cNvSpPr txBox="1">
            <a:spLocks noChangeArrowheads="1"/>
          </p:cNvSpPr>
          <p:nvPr/>
        </p:nvSpPr>
        <p:spPr>
          <a:xfrm>
            <a:off x="3810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800" b="0" i="0" u="none" strike="noStrike" kern="1200" cap="none" spc="0" normalizeH="0" baseline="0" noProof="0" dirty="0">
                <a:ln>
                  <a:noFill/>
                </a:ln>
                <a:solidFill>
                  <a:schemeClr val="tx1"/>
                </a:solidFill>
                <a:effectLst/>
                <a:uLnTx/>
                <a:uFillTx/>
                <a:latin typeface="+mj-lt"/>
                <a:ea typeface="+mj-ea"/>
                <a:cs typeface="+mj-cs"/>
              </a:rPr>
              <a:t>Example</a:t>
            </a:r>
            <a:r>
              <a:rPr kumimoji="0" lang="en-US" altLang="zh-TW" sz="2800" b="0" i="0" u="none" strike="noStrike" kern="1200" cap="none" spc="0" normalizeH="0" noProof="0" dirty="0">
                <a:ln>
                  <a:noFill/>
                </a:ln>
                <a:solidFill>
                  <a:schemeClr val="tx1"/>
                </a:solidFill>
                <a:effectLst/>
                <a:uLnTx/>
                <a:uFillTx/>
                <a:latin typeface="+mj-lt"/>
                <a:ea typeface="+mj-ea"/>
                <a:cs typeface="+mj-cs"/>
              </a:rPr>
              <a:t> : </a:t>
            </a:r>
            <a:r>
              <a:rPr kumimoji="0" lang="en-US" altLang="zh-TW" sz="2800" b="0" i="0" u="none" strike="noStrike" kern="1200" cap="none" spc="0" normalizeH="0" baseline="0" noProof="0" dirty="0">
                <a:ln>
                  <a:noFill/>
                </a:ln>
                <a:solidFill>
                  <a:schemeClr val="tx1"/>
                </a:solidFill>
                <a:effectLst/>
                <a:uLnTx/>
                <a:uFillTx/>
                <a:latin typeface="+mj-lt"/>
                <a:ea typeface="+mj-ea"/>
                <a:cs typeface="+mj-cs"/>
              </a:rPr>
              <a:t>Compare AMAT</a:t>
            </a:r>
            <a:r>
              <a:rPr kumimoji="0" lang="en-US" altLang="zh-TW" sz="2800" b="0" i="0" u="none" strike="noStrike" kern="1200" cap="none" spc="0" normalizeH="0" noProof="0" dirty="0">
                <a:ln>
                  <a:noFill/>
                </a:ln>
                <a:solidFill>
                  <a:schemeClr val="tx1"/>
                </a:solidFill>
                <a:effectLst/>
                <a:uLnTx/>
                <a:uFillTx/>
                <a:latin typeface="+mj-lt"/>
                <a:ea typeface="+mj-ea"/>
                <a:cs typeface="+mj-cs"/>
              </a:rPr>
              <a:t> of 2-way and 4-way </a:t>
            </a:r>
            <a:endParaRPr kumimoji="0" lang="zh-TW"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71E6C3-E6E5-4732-BC0C-A178016A2E75}" type="slidenum">
              <a:rPr lang="en-US"/>
              <a:pPr/>
              <a:t>32</a:t>
            </a:fld>
            <a:endParaRPr lang="en-US"/>
          </a:p>
        </p:txBody>
      </p:sp>
      <p:sp>
        <p:nvSpPr>
          <p:cNvPr id="686084" name="Rectangle 4"/>
          <p:cNvSpPr>
            <a:spLocks noGrp="1" noChangeArrowheads="1"/>
          </p:cNvSpPr>
          <p:nvPr>
            <p:ph type="title"/>
          </p:nvPr>
        </p:nvSpPr>
        <p:spPr/>
        <p:txBody>
          <a:bodyPr/>
          <a:lstStyle/>
          <a:p>
            <a:r>
              <a:rPr lang="en-US" sz="2800" dirty="0"/>
              <a:t>2</a:t>
            </a:r>
            <a:r>
              <a:rPr lang="en-US" sz="2800" baseline="30000" dirty="0"/>
              <a:t>nd</a:t>
            </a:r>
            <a:r>
              <a:rPr lang="en-US" sz="2800" dirty="0"/>
              <a:t>: Hit Time Reduction Technique: </a:t>
            </a:r>
            <a:br>
              <a:rPr lang="en-US" sz="2800" dirty="0"/>
            </a:br>
            <a:r>
              <a:rPr lang="en-US" sz="2800" dirty="0"/>
              <a:t>Way Prediction</a:t>
            </a:r>
          </a:p>
        </p:txBody>
      </p:sp>
      <p:sp>
        <p:nvSpPr>
          <p:cNvPr id="686085" name="Rectangle 5"/>
          <p:cNvSpPr>
            <a:spLocks noGrp="1" noChangeArrowheads="1"/>
          </p:cNvSpPr>
          <p:nvPr>
            <p:ph type="body" idx="1"/>
          </p:nvPr>
        </p:nvSpPr>
        <p:spPr/>
        <p:txBody>
          <a:bodyPr>
            <a:normAutofit fontScale="85000" lnSpcReduction="20000"/>
          </a:bodyPr>
          <a:lstStyle/>
          <a:p>
            <a:r>
              <a:rPr lang="en-US" sz="2600" dirty="0"/>
              <a:t>How to combine fast hit time of Direct Mapped and have the lower conflict misses of 2-way SA cache? </a:t>
            </a:r>
          </a:p>
          <a:p>
            <a:r>
              <a:rPr lang="en-US" sz="2600" dirty="0"/>
              <a:t>Way Prediction: </a:t>
            </a:r>
          </a:p>
          <a:p>
            <a:pPr lvl="1"/>
            <a:r>
              <a:rPr lang="en-US" sz="2900" dirty="0"/>
              <a:t> block predictor bits are added each block of the cache</a:t>
            </a:r>
          </a:p>
          <a:p>
            <a:pPr lvl="1"/>
            <a:r>
              <a:rPr lang="en-US" dirty="0"/>
              <a:t>These bits select which of the blocks to try on the </a:t>
            </a:r>
            <a:r>
              <a:rPr lang="en-US" i="1" dirty="0"/>
              <a:t>next cache access.</a:t>
            </a:r>
            <a:endParaRPr lang="en-US" sz="7200" dirty="0"/>
          </a:p>
          <a:p>
            <a:pPr lvl="1"/>
            <a:r>
              <a:rPr lang="en-US" sz="2400" dirty="0" err="1"/>
              <a:t>Mux</a:t>
            </a:r>
            <a:r>
              <a:rPr lang="en-US" sz="2400" dirty="0"/>
              <a:t> is set early to select the desired block </a:t>
            </a:r>
          </a:p>
          <a:p>
            <a:pPr lvl="1"/>
            <a:r>
              <a:rPr lang="en-US" sz="2400" dirty="0"/>
              <a:t>Only a single tag comparison is performed in parallel with reading the cache data</a:t>
            </a:r>
          </a:p>
          <a:p>
            <a:pPr lvl="1"/>
            <a:r>
              <a:rPr lang="en-US" sz="2400" dirty="0"/>
              <a:t>If tag match succeeds (hit) predicted block returned in one cycle</a:t>
            </a:r>
          </a:p>
          <a:p>
            <a:pPr lvl="1"/>
            <a:r>
              <a:rPr lang="en-US" sz="2200" dirty="0"/>
              <a:t>If tag match fails (miss) rest of the blocks checked in second cycle</a:t>
            </a:r>
          </a:p>
          <a:p>
            <a:pPr lvl="2"/>
            <a:r>
              <a:rPr lang="en-US" sz="2200" dirty="0"/>
              <a:t>Two hit times: fast hit (way predicted), slow hit (</a:t>
            </a:r>
            <a:r>
              <a:rPr lang="en-US" dirty="0"/>
              <a:t>way </a:t>
            </a:r>
            <a:r>
              <a:rPr lang="en-US" dirty="0" err="1"/>
              <a:t>mispredicted</a:t>
            </a:r>
            <a:r>
              <a:rPr lang="en-US" dirty="0"/>
              <a:t>)</a:t>
            </a:r>
          </a:p>
          <a:p>
            <a:pPr lvl="1"/>
            <a:r>
              <a:rPr lang="en-US" dirty="0"/>
              <a:t> </a:t>
            </a:r>
            <a:r>
              <a:rPr lang="en-US" sz="2400" dirty="0"/>
              <a:t>Prediction accuracy is 85%</a:t>
            </a:r>
          </a:p>
          <a:p>
            <a:pPr lvl="1"/>
            <a:r>
              <a:rPr lang="en-US" sz="2400" dirty="0"/>
              <a:t>Used in Pentium 4</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a:t>
            </a:r>
            <a:r>
              <a:rPr lang="en-US" baseline="30000" dirty="0"/>
              <a:t>rd</a:t>
            </a:r>
            <a:r>
              <a:rPr lang="en-US" dirty="0"/>
              <a:t>: Hit Time Reduction Technique: </a:t>
            </a:r>
            <a:br>
              <a:rPr lang="en-US" dirty="0"/>
            </a:br>
            <a:r>
              <a:rPr lang="en-US" dirty="0"/>
              <a:t>Trace Caches</a:t>
            </a:r>
          </a:p>
        </p:txBody>
      </p:sp>
      <p:sp>
        <p:nvSpPr>
          <p:cNvPr id="3" name="Content Placeholder 2"/>
          <p:cNvSpPr>
            <a:spLocks noGrp="1"/>
          </p:cNvSpPr>
          <p:nvPr>
            <p:ph idx="1"/>
          </p:nvPr>
        </p:nvSpPr>
        <p:spPr/>
        <p:txBody>
          <a:bodyPr>
            <a:normAutofit fontScale="77500" lnSpcReduction="20000"/>
          </a:bodyPr>
          <a:lstStyle/>
          <a:p>
            <a:r>
              <a:rPr lang="en-US" sz="2800" dirty="0"/>
              <a:t>Higher ILP needs enough instructions every cycle.</a:t>
            </a:r>
          </a:p>
          <a:p>
            <a:r>
              <a:rPr lang="en-US" sz="2800" dirty="0"/>
              <a:t>Solution – Trace caches:</a:t>
            </a:r>
          </a:p>
          <a:p>
            <a:pPr lvl="1"/>
            <a:r>
              <a:rPr lang="en-US" dirty="0"/>
              <a:t>Contains dynamic trace of executed </a:t>
            </a:r>
            <a:r>
              <a:rPr lang="en-US" dirty="0" err="1"/>
              <a:t>intructions</a:t>
            </a:r>
            <a:endParaRPr lang="en-US" dirty="0"/>
          </a:p>
          <a:p>
            <a:pPr lvl="1"/>
            <a:r>
              <a:rPr lang="en-US" dirty="0"/>
              <a:t>Branch prediction is now implemented (built in) by the cache</a:t>
            </a:r>
          </a:p>
          <a:p>
            <a:pPr lvl="2"/>
            <a:r>
              <a:rPr lang="en-US" dirty="0"/>
              <a:t>Real target address must be validated with trace cache addresses </a:t>
            </a:r>
          </a:p>
          <a:p>
            <a:pPr lvl="1"/>
            <a:r>
              <a:rPr lang="en-US" dirty="0"/>
              <a:t>Better utilization of long blocks in instr. trace cache</a:t>
            </a:r>
          </a:p>
          <a:p>
            <a:pPr lvl="2"/>
            <a:r>
              <a:rPr lang="en-US" dirty="0"/>
              <a:t>Conventional caches may be entered in the middle and exited before the end by branches.</a:t>
            </a:r>
          </a:p>
          <a:p>
            <a:pPr lvl="2"/>
            <a:r>
              <a:rPr lang="en-US" dirty="0"/>
              <a:t>So, poor space utilization</a:t>
            </a:r>
          </a:p>
          <a:p>
            <a:pPr lvl="1"/>
            <a:r>
              <a:rPr lang="en-US" dirty="0"/>
              <a:t>drawback:</a:t>
            </a:r>
          </a:p>
          <a:p>
            <a:pPr marL="1146175" lvl="2" indent="-219075"/>
            <a:r>
              <a:rPr lang="en-US" dirty="0">
                <a:sym typeface="Symbol" pitchFamily="18" charset="2"/>
              </a:rPr>
              <a:t>instructions may appear multiple times in multiple dynamic traces due to different branch outcomes</a:t>
            </a:r>
            <a:endParaRPr lang="en-US" dirty="0"/>
          </a:p>
          <a:p>
            <a:pPr lvl="1"/>
            <a:r>
              <a:rPr lang="en-US" dirty="0"/>
              <a:t>Pentium 4 uses decoded micro operations in trace cache (saves decode time)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body" idx="1"/>
          </p:nvPr>
        </p:nvSpPr>
        <p:spPr>
          <a:xfrm>
            <a:off x="762000" y="990600"/>
            <a:ext cx="7772400" cy="1066800"/>
          </a:xfrm>
          <a:noFill/>
        </p:spPr>
        <p:txBody>
          <a:bodyPr/>
          <a:lstStyle/>
          <a:p>
            <a:pPr>
              <a:buFontTx/>
              <a:buNone/>
            </a:pPr>
            <a:r>
              <a:rPr lang="en-US" dirty="0"/>
              <a:t>Key Idea: Pack multiple non-contiguous basic blocks into one contiguous trace cache line</a:t>
            </a:r>
          </a:p>
        </p:txBody>
      </p:sp>
      <p:sp>
        <p:nvSpPr>
          <p:cNvPr id="12294" name="Rectangle 3"/>
          <p:cNvSpPr>
            <a:spLocks noChangeArrowheads="1"/>
          </p:cNvSpPr>
          <p:nvPr/>
        </p:nvSpPr>
        <p:spPr bwMode="auto">
          <a:xfrm>
            <a:off x="1295400" y="2209800"/>
            <a:ext cx="304800" cy="304800"/>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295" name="Rectangle 4"/>
          <p:cNvSpPr>
            <a:spLocks noChangeArrowheads="1"/>
          </p:cNvSpPr>
          <p:nvPr/>
        </p:nvSpPr>
        <p:spPr bwMode="auto">
          <a:xfrm>
            <a:off x="1600200" y="2209800"/>
            <a:ext cx="304800" cy="304800"/>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296" name="Rectangle 5"/>
          <p:cNvSpPr>
            <a:spLocks noChangeArrowheads="1"/>
          </p:cNvSpPr>
          <p:nvPr/>
        </p:nvSpPr>
        <p:spPr bwMode="auto">
          <a:xfrm>
            <a:off x="1905000" y="2209800"/>
            <a:ext cx="304800" cy="304800"/>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297" name="Rectangle 6"/>
          <p:cNvSpPr>
            <a:spLocks noChangeArrowheads="1"/>
          </p:cNvSpPr>
          <p:nvPr/>
        </p:nvSpPr>
        <p:spPr bwMode="auto">
          <a:xfrm>
            <a:off x="2209800" y="2209800"/>
            <a:ext cx="304800" cy="304800"/>
          </a:xfrm>
          <a:prstGeom prst="rect">
            <a:avLst/>
          </a:prstGeom>
          <a:solidFill>
            <a:srgbClr val="FF9999"/>
          </a:solidFill>
          <a:ln w="19050">
            <a:solidFill>
              <a:schemeClr val="tx2"/>
            </a:solidFill>
            <a:miter lim="800000"/>
            <a:headEnd/>
            <a:tailEnd/>
          </a:ln>
        </p:spPr>
        <p:txBody>
          <a:bodyPr wrap="none" anchor="ctr"/>
          <a:lstStyle/>
          <a:p>
            <a:r>
              <a:rPr lang="en-US" sz="1600"/>
              <a:t>BR</a:t>
            </a:r>
          </a:p>
        </p:txBody>
      </p:sp>
      <p:sp>
        <p:nvSpPr>
          <p:cNvPr id="12298" name="Rectangle 7"/>
          <p:cNvSpPr>
            <a:spLocks noChangeArrowheads="1"/>
          </p:cNvSpPr>
          <p:nvPr/>
        </p:nvSpPr>
        <p:spPr bwMode="auto">
          <a:xfrm>
            <a:off x="3200400" y="2209800"/>
            <a:ext cx="304800" cy="304800"/>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299" name="Rectangle 8"/>
          <p:cNvSpPr>
            <a:spLocks noChangeArrowheads="1"/>
          </p:cNvSpPr>
          <p:nvPr/>
        </p:nvSpPr>
        <p:spPr bwMode="auto">
          <a:xfrm>
            <a:off x="3505200" y="2209800"/>
            <a:ext cx="304800" cy="304800"/>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00" name="Rectangle 9"/>
          <p:cNvSpPr>
            <a:spLocks noChangeArrowheads="1"/>
          </p:cNvSpPr>
          <p:nvPr/>
        </p:nvSpPr>
        <p:spPr bwMode="auto">
          <a:xfrm>
            <a:off x="3810000" y="2209800"/>
            <a:ext cx="304800" cy="304800"/>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01" name="Rectangle 10"/>
          <p:cNvSpPr>
            <a:spLocks noChangeArrowheads="1"/>
          </p:cNvSpPr>
          <p:nvPr/>
        </p:nvSpPr>
        <p:spPr bwMode="auto">
          <a:xfrm>
            <a:off x="4114800" y="2209800"/>
            <a:ext cx="304800" cy="304800"/>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02" name="Rectangle 11"/>
          <p:cNvSpPr>
            <a:spLocks noChangeArrowheads="1"/>
          </p:cNvSpPr>
          <p:nvPr/>
        </p:nvSpPr>
        <p:spPr bwMode="auto">
          <a:xfrm>
            <a:off x="4419600" y="2209800"/>
            <a:ext cx="304800" cy="304800"/>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03" name="Rectangle 12"/>
          <p:cNvSpPr>
            <a:spLocks noChangeArrowheads="1"/>
          </p:cNvSpPr>
          <p:nvPr/>
        </p:nvSpPr>
        <p:spPr bwMode="auto">
          <a:xfrm>
            <a:off x="4724400" y="2209800"/>
            <a:ext cx="304800" cy="304800"/>
          </a:xfrm>
          <a:prstGeom prst="rect">
            <a:avLst/>
          </a:prstGeom>
          <a:solidFill>
            <a:srgbClr val="CCFF99"/>
          </a:solidFill>
          <a:ln w="19050">
            <a:solidFill>
              <a:schemeClr val="tx2"/>
            </a:solidFill>
            <a:miter lim="800000"/>
            <a:headEnd/>
            <a:tailEnd/>
          </a:ln>
        </p:spPr>
        <p:txBody>
          <a:bodyPr wrap="none" anchor="ctr"/>
          <a:lstStyle/>
          <a:p>
            <a:r>
              <a:rPr lang="en-US" sz="1600"/>
              <a:t>BR</a:t>
            </a:r>
          </a:p>
        </p:txBody>
      </p:sp>
      <p:sp>
        <p:nvSpPr>
          <p:cNvPr id="12304" name="Rectangle 13"/>
          <p:cNvSpPr>
            <a:spLocks noChangeArrowheads="1"/>
          </p:cNvSpPr>
          <p:nvPr/>
        </p:nvSpPr>
        <p:spPr bwMode="auto">
          <a:xfrm>
            <a:off x="5791200" y="2209800"/>
            <a:ext cx="304800" cy="304800"/>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05" name="Rectangle 14"/>
          <p:cNvSpPr>
            <a:spLocks noChangeArrowheads="1"/>
          </p:cNvSpPr>
          <p:nvPr/>
        </p:nvSpPr>
        <p:spPr bwMode="auto">
          <a:xfrm>
            <a:off x="6096000" y="2209800"/>
            <a:ext cx="304800" cy="304800"/>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06" name="Rectangle 15"/>
          <p:cNvSpPr>
            <a:spLocks noChangeArrowheads="1"/>
          </p:cNvSpPr>
          <p:nvPr/>
        </p:nvSpPr>
        <p:spPr bwMode="auto">
          <a:xfrm>
            <a:off x="6400800" y="2209800"/>
            <a:ext cx="304800" cy="304800"/>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07" name="Rectangle 16"/>
          <p:cNvSpPr>
            <a:spLocks noChangeArrowheads="1"/>
          </p:cNvSpPr>
          <p:nvPr/>
        </p:nvSpPr>
        <p:spPr bwMode="auto">
          <a:xfrm>
            <a:off x="6705600" y="2209800"/>
            <a:ext cx="304800" cy="304800"/>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08" name="Rectangle 17"/>
          <p:cNvSpPr>
            <a:spLocks noChangeArrowheads="1"/>
          </p:cNvSpPr>
          <p:nvPr/>
        </p:nvSpPr>
        <p:spPr bwMode="auto">
          <a:xfrm>
            <a:off x="7010400" y="2209800"/>
            <a:ext cx="304800" cy="304800"/>
          </a:xfrm>
          <a:prstGeom prst="rect">
            <a:avLst/>
          </a:prstGeom>
          <a:solidFill>
            <a:srgbClr val="CCECFF"/>
          </a:solidFill>
          <a:ln w="19050">
            <a:solidFill>
              <a:schemeClr val="tx2"/>
            </a:solidFill>
            <a:miter lim="800000"/>
            <a:headEnd/>
            <a:tailEnd/>
          </a:ln>
        </p:spPr>
        <p:txBody>
          <a:bodyPr wrap="none" anchor="ctr"/>
          <a:lstStyle/>
          <a:p>
            <a:r>
              <a:rPr lang="en-US" sz="1600"/>
              <a:t>BR</a:t>
            </a:r>
          </a:p>
        </p:txBody>
      </p:sp>
      <p:sp>
        <p:nvSpPr>
          <p:cNvPr id="12309" name="Freeform 18"/>
          <p:cNvSpPr>
            <a:spLocks/>
          </p:cNvSpPr>
          <p:nvPr/>
        </p:nvSpPr>
        <p:spPr bwMode="auto">
          <a:xfrm>
            <a:off x="4862513" y="2500313"/>
            <a:ext cx="1004887" cy="376237"/>
          </a:xfrm>
          <a:custGeom>
            <a:avLst/>
            <a:gdLst>
              <a:gd name="T0" fmla="*/ 0 w 585"/>
              <a:gd name="T1" fmla="*/ 0 h 237"/>
              <a:gd name="T2" fmla="*/ 278 w 585"/>
              <a:gd name="T3" fmla="*/ 237 h 237"/>
              <a:gd name="T4" fmla="*/ 522 w 585"/>
              <a:gd name="T5" fmla="*/ 122 h 237"/>
              <a:gd name="T6" fmla="*/ 578 w 585"/>
              <a:gd name="T7" fmla="*/ 27 h 237"/>
              <a:gd name="T8" fmla="*/ 559 w 585"/>
              <a:gd name="T9" fmla="*/ 7 h 237"/>
              <a:gd name="T10" fmla="*/ 0 60000 65536"/>
              <a:gd name="T11" fmla="*/ 0 60000 65536"/>
              <a:gd name="T12" fmla="*/ 0 60000 65536"/>
              <a:gd name="T13" fmla="*/ 0 60000 65536"/>
              <a:gd name="T14" fmla="*/ 0 60000 65536"/>
              <a:gd name="T15" fmla="*/ 0 w 585"/>
              <a:gd name="T16" fmla="*/ 0 h 237"/>
              <a:gd name="T17" fmla="*/ 585 w 585"/>
              <a:gd name="T18" fmla="*/ 237 h 237"/>
            </a:gdLst>
            <a:ahLst/>
            <a:cxnLst>
              <a:cxn ang="T10">
                <a:pos x="T0" y="T1"/>
              </a:cxn>
              <a:cxn ang="T11">
                <a:pos x="T2" y="T3"/>
              </a:cxn>
              <a:cxn ang="T12">
                <a:pos x="T4" y="T5"/>
              </a:cxn>
              <a:cxn ang="T13">
                <a:pos x="T6" y="T7"/>
              </a:cxn>
              <a:cxn ang="T14">
                <a:pos x="T8" y="T9"/>
              </a:cxn>
            </a:cxnLst>
            <a:rect l="T15" t="T16" r="T17" b="T18"/>
            <a:pathLst>
              <a:path w="585" h="237">
                <a:moveTo>
                  <a:pt x="0" y="0"/>
                </a:moveTo>
                <a:cubicBezTo>
                  <a:pt x="107" y="165"/>
                  <a:pt x="82" y="199"/>
                  <a:pt x="278" y="237"/>
                </a:cubicBezTo>
                <a:cubicBezTo>
                  <a:pt x="408" y="204"/>
                  <a:pt x="463" y="231"/>
                  <a:pt x="522" y="122"/>
                </a:cubicBezTo>
                <a:cubicBezTo>
                  <a:pt x="520" y="90"/>
                  <a:pt x="585" y="58"/>
                  <a:pt x="578" y="27"/>
                </a:cubicBezTo>
                <a:cubicBezTo>
                  <a:pt x="576" y="18"/>
                  <a:pt x="559" y="7"/>
                  <a:pt x="559" y="7"/>
                </a:cubicBezTo>
              </a:path>
            </a:pathLst>
          </a:custGeom>
          <a:noFill/>
          <a:ln w="19050">
            <a:solidFill>
              <a:schemeClr val="tx2"/>
            </a:solidFill>
            <a:round/>
            <a:headEnd/>
            <a:tailEnd type="triangle" w="med" len="med"/>
          </a:ln>
        </p:spPr>
        <p:txBody>
          <a:bodyPr wrap="none" anchor="ctr"/>
          <a:lstStyle/>
          <a:p>
            <a:endParaRPr lang="en-US"/>
          </a:p>
        </p:txBody>
      </p:sp>
      <p:sp>
        <p:nvSpPr>
          <p:cNvPr id="12310" name="Freeform 19"/>
          <p:cNvSpPr>
            <a:spLocks/>
          </p:cNvSpPr>
          <p:nvPr/>
        </p:nvSpPr>
        <p:spPr bwMode="auto">
          <a:xfrm>
            <a:off x="2378075" y="2500313"/>
            <a:ext cx="830263" cy="247650"/>
          </a:xfrm>
          <a:custGeom>
            <a:avLst/>
            <a:gdLst>
              <a:gd name="T0" fmla="*/ 0 w 523"/>
              <a:gd name="T1" fmla="*/ 0 h 156"/>
              <a:gd name="T2" fmla="*/ 155 w 523"/>
              <a:gd name="T3" fmla="*/ 115 h 156"/>
              <a:gd name="T4" fmla="*/ 467 w 523"/>
              <a:gd name="T5" fmla="*/ 108 h 156"/>
              <a:gd name="T6" fmla="*/ 501 w 523"/>
              <a:gd name="T7" fmla="*/ 34 h 156"/>
              <a:gd name="T8" fmla="*/ 521 w 523"/>
              <a:gd name="T9" fmla="*/ 7 h 156"/>
              <a:gd name="T10" fmla="*/ 0 60000 65536"/>
              <a:gd name="T11" fmla="*/ 0 60000 65536"/>
              <a:gd name="T12" fmla="*/ 0 60000 65536"/>
              <a:gd name="T13" fmla="*/ 0 60000 65536"/>
              <a:gd name="T14" fmla="*/ 0 60000 65536"/>
              <a:gd name="T15" fmla="*/ 0 w 523"/>
              <a:gd name="T16" fmla="*/ 0 h 156"/>
              <a:gd name="T17" fmla="*/ 523 w 523"/>
              <a:gd name="T18" fmla="*/ 156 h 156"/>
            </a:gdLst>
            <a:ahLst/>
            <a:cxnLst>
              <a:cxn ang="T10">
                <a:pos x="T0" y="T1"/>
              </a:cxn>
              <a:cxn ang="T11">
                <a:pos x="T2" y="T3"/>
              </a:cxn>
              <a:cxn ang="T12">
                <a:pos x="T4" y="T5"/>
              </a:cxn>
              <a:cxn ang="T13">
                <a:pos x="T6" y="T7"/>
              </a:cxn>
              <a:cxn ang="T14">
                <a:pos x="T8" y="T9"/>
              </a:cxn>
            </a:cxnLst>
            <a:rect l="T15" t="T16" r="T17" b="T18"/>
            <a:pathLst>
              <a:path w="523" h="156">
                <a:moveTo>
                  <a:pt x="0" y="0"/>
                </a:moveTo>
                <a:cubicBezTo>
                  <a:pt x="52" y="38"/>
                  <a:pt x="94" y="93"/>
                  <a:pt x="155" y="115"/>
                </a:cubicBezTo>
                <a:cubicBezTo>
                  <a:pt x="269" y="156"/>
                  <a:pt x="360" y="129"/>
                  <a:pt x="467" y="108"/>
                </a:cubicBezTo>
                <a:cubicBezTo>
                  <a:pt x="474" y="74"/>
                  <a:pt x="472" y="63"/>
                  <a:pt x="501" y="34"/>
                </a:cubicBezTo>
                <a:cubicBezTo>
                  <a:pt x="523" y="12"/>
                  <a:pt x="521" y="23"/>
                  <a:pt x="521" y="7"/>
                </a:cubicBezTo>
              </a:path>
            </a:pathLst>
          </a:custGeom>
          <a:noFill/>
          <a:ln w="19050">
            <a:solidFill>
              <a:schemeClr val="tx2"/>
            </a:solidFill>
            <a:round/>
            <a:headEnd/>
            <a:tailEnd type="triangle" w="med" len="med"/>
          </a:ln>
        </p:spPr>
        <p:txBody>
          <a:bodyPr wrap="none" anchor="ctr"/>
          <a:lstStyle/>
          <a:p>
            <a:endParaRPr lang="en-US"/>
          </a:p>
        </p:txBody>
      </p:sp>
      <p:sp>
        <p:nvSpPr>
          <p:cNvPr id="770068" name="Text Box 20"/>
          <p:cNvSpPr txBox="1">
            <a:spLocks noChangeArrowheads="1"/>
          </p:cNvSpPr>
          <p:nvPr/>
        </p:nvSpPr>
        <p:spPr bwMode="auto">
          <a:xfrm>
            <a:off x="533400" y="4419600"/>
            <a:ext cx="8153400" cy="1370013"/>
          </a:xfrm>
          <a:prstGeom prst="rect">
            <a:avLst/>
          </a:prstGeom>
          <a:noFill/>
          <a:ln w="19050">
            <a:noFill/>
            <a:miter lim="800000"/>
            <a:headEnd/>
            <a:tailEnd/>
          </a:ln>
        </p:spPr>
        <p:txBody>
          <a:bodyPr>
            <a:spAutoFit/>
          </a:bodyPr>
          <a:lstStyle/>
          <a:p>
            <a:pPr marL="457200" indent="-457200" algn="l">
              <a:buFontTx/>
              <a:buChar char="•"/>
            </a:pPr>
            <a:r>
              <a:rPr lang="en-US" sz="2400"/>
              <a:t>Single fetch brings in multiple basic blocks</a:t>
            </a:r>
          </a:p>
          <a:p>
            <a:pPr marL="457200" indent="-457200" algn="l">
              <a:buFontTx/>
              <a:buChar char="•"/>
            </a:pPr>
            <a:r>
              <a:rPr lang="en-US" sz="2400"/>
              <a:t>Trace cache indexed by start address</a:t>
            </a:r>
            <a:r>
              <a:rPr lang="en-US" sz="2400" i="1"/>
              <a:t> and </a:t>
            </a:r>
            <a:r>
              <a:rPr lang="en-US" sz="2400"/>
              <a:t>next </a:t>
            </a:r>
            <a:r>
              <a:rPr lang="en-US" sz="2400" i="1"/>
              <a:t>n </a:t>
            </a:r>
            <a:r>
              <a:rPr lang="en-US" sz="2400"/>
              <a:t>branch predictions</a:t>
            </a:r>
          </a:p>
        </p:txBody>
      </p:sp>
      <p:grpSp>
        <p:nvGrpSpPr>
          <p:cNvPr id="2" name="Group 21"/>
          <p:cNvGrpSpPr>
            <a:grpSpLocks/>
          </p:cNvGrpSpPr>
          <p:nvPr/>
        </p:nvGrpSpPr>
        <p:grpSpPr bwMode="auto">
          <a:xfrm>
            <a:off x="2057400" y="2667000"/>
            <a:ext cx="4724400" cy="1143000"/>
            <a:chOff x="1296" y="1680"/>
            <a:chExt cx="2976" cy="720"/>
          </a:xfrm>
        </p:grpSpPr>
        <p:grpSp>
          <p:nvGrpSpPr>
            <p:cNvPr id="3" name="Group 22"/>
            <p:cNvGrpSpPr>
              <a:grpSpLocks/>
            </p:cNvGrpSpPr>
            <p:nvPr/>
          </p:nvGrpSpPr>
          <p:grpSpPr bwMode="auto">
            <a:xfrm>
              <a:off x="1392" y="2208"/>
              <a:ext cx="2880" cy="192"/>
              <a:chOff x="1392" y="2208"/>
              <a:chExt cx="2880" cy="192"/>
            </a:xfrm>
          </p:grpSpPr>
          <p:sp>
            <p:nvSpPr>
              <p:cNvPr id="12319" name="Rectangle 23"/>
              <p:cNvSpPr>
                <a:spLocks noChangeArrowheads="1"/>
              </p:cNvSpPr>
              <p:nvPr/>
            </p:nvSpPr>
            <p:spPr bwMode="auto">
              <a:xfrm>
                <a:off x="1392" y="2208"/>
                <a:ext cx="192" cy="192"/>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320" name="Rectangle 24"/>
              <p:cNvSpPr>
                <a:spLocks noChangeArrowheads="1"/>
              </p:cNvSpPr>
              <p:nvPr/>
            </p:nvSpPr>
            <p:spPr bwMode="auto">
              <a:xfrm>
                <a:off x="1584" y="2208"/>
                <a:ext cx="192" cy="192"/>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321" name="Rectangle 25"/>
              <p:cNvSpPr>
                <a:spLocks noChangeArrowheads="1"/>
              </p:cNvSpPr>
              <p:nvPr/>
            </p:nvSpPr>
            <p:spPr bwMode="auto">
              <a:xfrm>
                <a:off x="1776" y="2208"/>
                <a:ext cx="192" cy="192"/>
              </a:xfrm>
              <a:prstGeom prst="rect">
                <a:avLst/>
              </a:prstGeom>
              <a:solidFill>
                <a:srgbClr val="FF9999"/>
              </a:solidFill>
              <a:ln w="19050">
                <a:solidFill>
                  <a:schemeClr val="tx2"/>
                </a:solidFill>
                <a:miter lim="800000"/>
                <a:headEnd/>
                <a:tailEnd/>
              </a:ln>
            </p:spPr>
            <p:txBody>
              <a:bodyPr wrap="none" anchor="ctr"/>
              <a:lstStyle/>
              <a:p>
                <a:endParaRPr lang="en-US"/>
              </a:p>
            </p:txBody>
          </p:sp>
          <p:sp>
            <p:nvSpPr>
              <p:cNvPr id="12322" name="Rectangle 26"/>
              <p:cNvSpPr>
                <a:spLocks noChangeArrowheads="1"/>
              </p:cNvSpPr>
              <p:nvPr/>
            </p:nvSpPr>
            <p:spPr bwMode="auto">
              <a:xfrm>
                <a:off x="2160" y="2208"/>
                <a:ext cx="192" cy="192"/>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23" name="Rectangle 27"/>
              <p:cNvSpPr>
                <a:spLocks noChangeArrowheads="1"/>
              </p:cNvSpPr>
              <p:nvPr/>
            </p:nvSpPr>
            <p:spPr bwMode="auto">
              <a:xfrm>
                <a:off x="2352" y="2208"/>
                <a:ext cx="192" cy="192"/>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24" name="Rectangle 28"/>
              <p:cNvSpPr>
                <a:spLocks noChangeArrowheads="1"/>
              </p:cNvSpPr>
              <p:nvPr/>
            </p:nvSpPr>
            <p:spPr bwMode="auto">
              <a:xfrm>
                <a:off x="2544" y="2208"/>
                <a:ext cx="192" cy="192"/>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25" name="Rectangle 29"/>
              <p:cNvSpPr>
                <a:spLocks noChangeArrowheads="1"/>
              </p:cNvSpPr>
              <p:nvPr/>
            </p:nvSpPr>
            <p:spPr bwMode="auto">
              <a:xfrm>
                <a:off x="2736" y="2208"/>
                <a:ext cx="192" cy="192"/>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26" name="Rectangle 30"/>
              <p:cNvSpPr>
                <a:spLocks noChangeArrowheads="1"/>
              </p:cNvSpPr>
              <p:nvPr/>
            </p:nvSpPr>
            <p:spPr bwMode="auto">
              <a:xfrm>
                <a:off x="2928" y="2208"/>
                <a:ext cx="192" cy="192"/>
              </a:xfrm>
              <a:prstGeom prst="rect">
                <a:avLst/>
              </a:prstGeom>
              <a:solidFill>
                <a:srgbClr val="CCFF99"/>
              </a:solidFill>
              <a:ln w="19050">
                <a:solidFill>
                  <a:schemeClr val="tx2"/>
                </a:solidFill>
                <a:miter lim="800000"/>
                <a:headEnd/>
                <a:tailEnd/>
              </a:ln>
            </p:spPr>
            <p:txBody>
              <a:bodyPr wrap="none" anchor="ctr"/>
              <a:lstStyle/>
              <a:p>
                <a:endParaRPr lang="en-US"/>
              </a:p>
            </p:txBody>
          </p:sp>
          <p:sp>
            <p:nvSpPr>
              <p:cNvPr id="12327" name="Rectangle 31"/>
              <p:cNvSpPr>
                <a:spLocks noChangeArrowheads="1"/>
              </p:cNvSpPr>
              <p:nvPr/>
            </p:nvSpPr>
            <p:spPr bwMode="auto">
              <a:xfrm>
                <a:off x="3312" y="2208"/>
                <a:ext cx="192" cy="192"/>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28" name="Rectangle 32"/>
              <p:cNvSpPr>
                <a:spLocks noChangeArrowheads="1"/>
              </p:cNvSpPr>
              <p:nvPr/>
            </p:nvSpPr>
            <p:spPr bwMode="auto">
              <a:xfrm>
                <a:off x="3504" y="2208"/>
                <a:ext cx="192" cy="192"/>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29" name="Rectangle 33"/>
              <p:cNvSpPr>
                <a:spLocks noChangeArrowheads="1"/>
              </p:cNvSpPr>
              <p:nvPr/>
            </p:nvSpPr>
            <p:spPr bwMode="auto">
              <a:xfrm>
                <a:off x="3696" y="2208"/>
                <a:ext cx="192" cy="192"/>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30" name="Rectangle 34"/>
              <p:cNvSpPr>
                <a:spLocks noChangeArrowheads="1"/>
              </p:cNvSpPr>
              <p:nvPr/>
            </p:nvSpPr>
            <p:spPr bwMode="auto">
              <a:xfrm>
                <a:off x="3888" y="2208"/>
                <a:ext cx="192" cy="192"/>
              </a:xfrm>
              <a:prstGeom prst="rect">
                <a:avLst/>
              </a:prstGeom>
              <a:solidFill>
                <a:srgbClr val="CCECFF"/>
              </a:solidFill>
              <a:ln w="19050">
                <a:solidFill>
                  <a:schemeClr val="tx2"/>
                </a:solidFill>
                <a:miter lim="800000"/>
                <a:headEnd/>
                <a:tailEnd/>
              </a:ln>
            </p:spPr>
            <p:txBody>
              <a:bodyPr wrap="none" anchor="ctr"/>
              <a:lstStyle/>
              <a:p>
                <a:endParaRPr lang="en-US"/>
              </a:p>
            </p:txBody>
          </p:sp>
          <p:sp>
            <p:nvSpPr>
              <p:cNvPr id="12331" name="Rectangle 35"/>
              <p:cNvSpPr>
                <a:spLocks noChangeArrowheads="1"/>
              </p:cNvSpPr>
              <p:nvPr/>
            </p:nvSpPr>
            <p:spPr bwMode="auto">
              <a:xfrm>
                <a:off x="4080" y="2208"/>
                <a:ext cx="192" cy="192"/>
              </a:xfrm>
              <a:prstGeom prst="rect">
                <a:avLst/>
              </a:prstGeom>
              <a:solidFill>
                <a:srgbClr val="CCECFF"/>
              </a:solidFill>
              <a:ln w="19050">
                <a:solidFill>
                  <a:schemeClr val="tx2"/>
                </a:solidFill>
                <a:miter lim="800000"/>
                <a:headEnd/>
                <a:tailEnd/>
              </a:ln>
            </p:spPr>
            <p:txBody>
              <a:bodyPr wrap="none" anchor="ctr"/>
              <a:lstStyle/>
              <a:p>
                <a:r>
                  <a:rPr lang="en-US" sz="1600"/>
                  <a:t>BR</a:t>
                </a:r>
              </a:p>
            </p:txBody>
          </p:sp>
          <p:sp>
            <p:nvSpPr>
              <p:cNvPr id="12332" name="Rectangle 36"/>
              <p:cNvSpPr>
                <a:spLocks noChangeArrowheads="1"/>
              </p:cNvSpPr>
              <p:nvPr/>
            </p:nvSpPr>
            <p:spPr bwMode="auto">
              <a:xfrm>
                <a:off x="3120" y="2208"/>
                <a:ext cx="192" cy="192"/>
              </a:xfrm>
              <a:prstGeom prst="rect">
                <a:avLst/>
              </a:prstGeom>
              <a:solidFill>
                <a:srgbClr val="CCFF99"/>
              </a:solidFill>
              <a:ln w="19050">
                <a:solidFill>
                  <a:schemeClr val="tx2"/>
                </a:solidFill>
                <a:miter lim="800000"/>
                <a:headEnd/>
                <a:tailEnd/>
              </a:ln>
            </p:spPr>
            <p:txBody>
              <a:bodyPr wrap="none" anchor="ctr"/>
              <a:lstStyle/>
              <a:p>
                <a:r>
                  <a:rPr lang="en-US" sz="1600"/>
                  <a:t>BR</a:t>
                </a:r>
              </a:p>
            </p:txBody>
          </p:sp>
          <p:sp>
            <p:nvSpPr>
              <p:cNvPr id="12333" name="Rectangle 37"/>
              <p:cNvSpPr>
                <a:spLocks noChangeArrowheads="1"/>
              </p:cNvSpPr>
              <p:nvPr/>
            </p:nvSpPr>
            <p:spPr bwMode="auto">
              <a:xfrm>
                <a:off x="1968" y="2208"/>
                <a:ext cx="192" cy="192"/>
              </a:xfrm>
              <a:prstGeom prst="rect">
                <a:avLst/>
              </a:prstGeom>
              <a:solidFill>
                <a:srgbClr val="FF9999"/>
              </a:solidFill>
              <a:ln w="19050">
                <a:solidFill>
                  <a:schemeClr val="tx2"/>
                </a:solidFill>
                <a:miter lim="800000"/>
                <a:headEnd/>
                <a:tailEnd/>
              </a:ln>
            </p:spPr>
            <p:txBody>
              <a:bodyPr wrap="none" anchor="ctr"/>
              <a:lstStyle/>
              <a:p>
                <a:r>
                  <a:rPr lang="en-US" sz="1600"/>
                  <a:t>BR</a:t>
                </a:r>
              </a:p>
            </p:txBody>
          </p:sp>
        </p:grpSp>
        <p:grpSp>
          <p:nvGrpSpPr>
            <p:cNvPr id="4" name="Group 38"/>
            <p:cNvGrpSpPr>
              <a:grpSpLocks/>
            </p:cNvGrpSpPr>
            <p:nvPr/>
          </p:nvGrpSpPr>
          <p:grpSpPr bwMode="auto">
            <a:xfrm>
              <a:off x="1296" y="1680"/>
              <a:ext cx="2736" cy="432"/>
              <a:chOff x="1296" y="1680"/>
              <a:chExt cx="2736" cy="432"/>
            </a:xfrm>
          </p:grpSpPr>
          <p:sp>
            <p:nvSpPr>
              <p:cNvPr id="12316" name="Line 39"/>
              <p:cNvSpPr>
                <a:spLocks noChangeShapeType="1"/>
              </p:cNvSpPr>
              <p:nvPr/>
            </p:nvSpPr>
            <p:spPr bwMode="auto">
              <a:xfrm>
                <a:off x="1296" y="1680"/>
                <a:ext cx="384" cy="384"/>
              </a:xfrm>
              <a:prstGeom prst="line">
                <a:avLst/>
              </a:prstGeom>
              <a:noFill/>
              <a:ln w="19050">
                <a:solidFill>
                  <a:schemeClr val="tx2"/>
                </a:solidFill>
                <a:round/>
                <a:headEnd/>
                <a:tailEnd type="triangle" w="med" len="med"/>
              </a:ln>
            </p:spPr>
            <p:txBody>
              <a:bodyPr wrap="none" anchor="ctr"/>
              <a:lstStyle/>
              <a:p>
                <a:endParaRPr lang="en-US"/>
              </a:p>
            </p:txBody>
          </p:sp>
          <p:sp>
            <p:nvSpPr>
              <p:cNvPr id="12317" name="Line 40"/>
              <p:cNvSpPr>
                <a:spLocks noChangeShapeType="1"/>
              </p:cNvSpPr>
              <p:nvPr/>
            </p:nvSpPr>
            <p:spPr bwMode="auto">
              <a:xfrm>
                <a:off x="2640" y="1680"/>
                <a:ext cx="0" cy="432"/>
              </a:xfrm>
              <a:prstGeom prst="line">
                <a:avLst/>
              </a:prstGeom>
              <a:noFill/>
              <a:ln w="19050">
                <a:solidFill>
                  <a:schemeClr val="tx2"/>
                </a:solidFill>
                <a:round/>
                <a:headEnd/>
                <a:tailEnd type="triangle" w="med" len="med"/>
              </a:ln>
            </p:spPr>
            <p:txBody>
              <a:bodyPr wrap="none" anchor="ctr"/>
              <a:lstStyle/>
              <a:p>
                <a:endParaRPr lang="en-US"/>
              </a:p>
            </p:txBody>
          </p:sp>
          <p:sp>
            <p:nvSpPr>
              <p:cNvPr id="12318" name="Line 41"/>
              <p:cNvSpPr>
                <a:spLocks noChangeShapeType="1"/>
              </p:cNvSpPr>
              <p:nvPr/>
            </p:nvSpPr>
            <p:spPr bwMode="auto">
              <a:xfrm flipH="1">
                <a:off x="3744" y="1680"/>
                <a:ext cx="288" cy="432"/>
              </a:xfrm>
              <a:prstGeom prst="line">
                <a:avLst/>
              </a:prstGeom>
              <a:noFill/>
              <a:ln w="19050">
                <a:solidFill>
                  <a:schemeClr val="tx2"/>
                </a:solidFill>
                <a:round/>
                <a:headEnd/>
                <a:tailEnd type="triangle" w="med" len="med"/>
              </a:ln>
            </p:spPr>
            <p:txBody>
              <a:bodyPr wrap="none" anchor="ctr"/>
              <a:lstStyle/>
              <a:p>
                <a:endParaRPr lang="en-US"/>
              </a:p>
            </p:txBody>
          </p:sp>
        </p:grpSp>
      </p:grpSp>
      <p:sp>
        <p:nvSpPr>
          <p:cNvPr id="12313" name="Rectangle 42"/>
          <p:cNvSpPr>
            <a:spLocks noGrp="1" noChangeArrowheads="1"/>
          </p:cNvSpPr>
          <p:nvPr>
            <p:ph type="title"/>
          </p:nvPr>
        </p:nvSpPr>
        <p:spPr>
          <a:xfrm>
            <a:off x="925513" y="179388"/>
            <a:ext cx="7162800" cy="776287"/>
          </a:xfrm>
          <a:noFill/>
        </p:spPr>
        <p:txBody>
          <a:bodyPr>
            <a:normAutofit/>
          </a:bodyPr>
          <a:lstStyle/>
          <a:p>
            <a:r>
              <a:rPr lang="en-US" dirty="0"/>
              <a:t>Trace Cache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0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a:t>
            </a:r>
            <a:r>
              <a:rPr lang="en-US" sz="2800" baseline="30000" dirty="0"/>
              <a:t>th</a:t>
            </a:r>
            <a:r>
              <a:rPr lang="en-US" sz="2800" dirty="0"/>
              <a:t>: Pipelined Cache Access to Increase</a:t>
            </a:r>
            <a:br>
              <a:rPr lang="en-US" sz="2800" dirty="0"/>
            </a:br>
            <a:r>
              <a:rPr lang="en-US" sz="2800" dirty="0"/>
              <a:t>Cache Bandwidth</a:t>
            </a:r>
          </a:p>
        </p:txBody>
      </p:sp>
      <p:sp>
        <p:nvSpPr>
          <p:cNvPr id="3" name="Content Placeholder 2"/>
          <p:cNvSpPr>
            <a:spLocks noGrp="1"/>
          </p:cNvSpPr>
          <p:nvPr>
            <p:ph idx="1"/>
          </p:nvPr>
        </p:nvSpPr>
        <p:spPr/>
        <p:txBody>
          <a:bodyPr>
            <a:normAutofit fontScale="92500" lnSpcReduction="10000"/>
          </a:bodyPr>
          <a:lstStyle/>
          <a:p>
            <a:r>
              <a:rPr lang="en-US" dirty="0"/>
              <a:t>Pipeline cache access to maintain bandwidth (but higher latency)</a:t>
            </a:r>
          </a:p>
          <a:p>
            <a:r>
              <a:rPr lang="en-US" dirty="0"/>
              <a:t>Instruction-cache pipeline stages:</a:t>
            </a:r>
          </a:p>
          <a:p>
            <a:pPr>
              <a:buFontTx/>
              <a:buNone/>
            </a:pPr>
            <a:r>
              <a:rPr lang="en-US" dirty="0"/>
              <a:t>	Pentium: 1 stage</a:t>
            </a:r>
          </a:p>
          <a:p>
            <a:pPr>
              <a:buFontTx/>
              <a:buNone/>
            </a:pPr>
            <a:r>
              <a:rPr lang="en-US" dirty="0"/>
              <a:t>	Pentium Pro through Pentium III: 2 stages</a:t>
            </a:r>
          </a:p>
          <a:p>
            <a:pPr>
              <a:buFontTx/>
              <a:buNone/>
            </a:pPr>
            <a:r>
              <a:rPr lang="en-US" dirty="0"/>
              <a:t>	Pentium 4: 4 stages</a:t>
            </a:r>
          </a:p>
          <a:p>
            <a:pPr>
              <a:buFont typeface="Arial Unicode MS" pitchFamily="34" charset="-128"/>
              <a:buChar char="⇒"/>
            </a:pPr>
            <a:r>
              <a:rPr lang="en-US" dirty="0"/>
              <a:t>Greater penalty on </a:t>
            </a:r>
            <a:r>
              <a:rPr lang="en-US" dirty="0" err="1"/>
              <a:t>mispredicted</a:t>
            </a:r>
            <a:r>
              <a:rPr lang="en-US" dirty="0"/>
              <a:t> branches </a:t>
            </a:r>
          </a:p>
          <a:p>
            <a:pPr>
              <a:buFont typeface="Arial Unicode MS" pitchFamily="34" charset="-128"/>
              <a:buChar char="⇒"/>
            </a:pPr>
            <a:r>
              <a:rPr lang="en-US" dirty="0"/>
              <a:t>More clock cycles between issue of load and use of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5</a:t>
            </a:r>
            <a:r>
              <a:rPr lang="en-US" sz="2400" baseline="30000" dirty="0"/>
              <a:t>th</a:t>
            </a:r>
            <a:r>
              <a:rPr lang="en-US" sz="2400" dirty="0"/>
              <a:t> : </a:t>
            </a:r>
            <a:r>
              <a:rPr lang="en-US" sz="2400" dirty="0" err="1"/>
              <a:t>Nonblocking</a:t>
            </a:r>
            <a:r>
              <a:rPr lang="en-US" sz="2400" dirty="0"/>
              <a:t> Caches to Increase Cache</a:t>
            </a:r>
            <a:br>
              <a:rPr lang="en-US" sz="2400" dirty="0"/>
            </a:br>
            <a:r>
              <a:rPr lang="en-US" sz="2400" dirty="0"/>
              <a:t>Bandwidth</a:t>
            </a:r>
          </a:p>
        </p:txBody>
      </p:sp>
      <p:sp>
        <p:nvSpPr>
          <p:cNvPr id="3" name="Content Placeholder 2"/>
          <p:cNvSpPr>
            <a:spLocks noGrp="1"/>
          </p:cNvSpPr>
          <p:nvPr>
            <p:ph idx="1"/>
          </p:nvPr>
        </p:nvSpPr>
        <p:spPr>
          <a:xfrm>
            <a:off x="457200" y="1600200"/>
            <a:ext cx="8229600" cy="4800600"/>
          </a:xfrm>
        </p:spPr>
        <p:txBody>
          <a:bodyPr>
            <a:noAutofit/>
          </a:bodyPr>
          <a:lstStyle/>
          <a:p>
            <a:r>
              <a:rPr lang="en-US" sz="2000" dirty="0"/>
              <a:t>Pipelined computers that allow out-of-order completion the processor need not stall on a data cache miss.</a:t>
            </a:r>
          </a:p>
          <a:p>
            <a:r>
              <a:rPr lang="en-US" sz="2000" dirty="0"/>
              <a:t>Processor could continue fetching instructions from the instruction cache while waiting for the data cache to return the missing data</a:t>
            </a:r>
          </a:p>
          <a:p>
            <a:r>
              <a:rPr lang="en-US" sz="2000" dirty="0"/>
              <a:t>Thus </a:t>
            </a:r>
            <a:r>
              <a:rPr lang="en-US" sz="2000" dirty="0" err="1"/>
              <a:t>nonblocking</a:t>
            </a:r>
            <a:r>
              <a:rPr lang="en-US" sz="2000" dirty="0"/>
              <a:t> cache allows  data cache to continue to supply cache hits during a miss</a:t>
            </a:r>
          </a:p>
          <a:p>
            <a:pPr lvl="1"/>
            <a:r>
              <a:rPr lang="en-US" sz="2000" dirty="0"/>
              <a:t>Known as “hit under miss” optimization</a:t>
            </a:r>
          </a:p>
          <a:p>
            <a:pPr lvl="1"/>
            <a:r>
              <a:rPr lang="en-US" sz="2000" dirty="0"/>
              <a:t>Lowers miss penalty</a:t>
            </a:r>
          </a:p>
          <a:p>
            <a:r>
              <a:rPr lang="en-US" sz="2000" dirty="0"/>
              <a:t>cache may further lower the effective miss penalty if it can overlap multiple misses</a:t>
            </a:r>
          </a:p>
          <a:p>
            <a:pPr lvl="1"/>
            <a:r>
              <a:rPr lang="en-US" sz="2000" dirty="0"/>
              <a:t>Known as  "hit under multiple miss"</a:t>
            </a:r>
          </a:p>
          <a:p>
            <a:r>
              <a:rPr lang="en-US" sz="2000" dirty="0"/>
              <a:t>Requires suitable multi-bank, pipelined memory system</a:t>
            </a:r>
          </a:p>
          <a:p>
            <a:r>
              <a:rPr lang="en-US" sz="2000" dirty="0"/>
              <a:t>Hard to measure miss penalty due to overlap of hits and misses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a:t>
            </a:r>
            <a:r>
              <a:rPr lang="en-US" sz="3200" baseline="30000" dirty="0"/>
              <a:t>th</a:t>
            </a:r>
            <a:r>
              <a:rPr lang="en-US" sz="3200" dirty="0"/>
              <a:t>: </a:t>
            </a:r>
            <a:r>
              <a:rPr lang="en-US" sz="3200" dirty="0" err="1"/>
              <a:t>Multibanked</a:t>
            </a:r>
            <a:r>
              <a:rPr lang="en-US" sz="3200" dirty="0"/>
              <a:t> Caches to Increase Cache Bandwidth</a:t>
            </a:r>
          </a:p>
        </p:txBody>
      </p:sp>
      <p:sp>
        <p:nvSpPr>
          <p:cNvPr id="3" name="Content Placeholder 2"/>
          <p:cNvSpPr>
            <a:spLocks noGrp="1"/>
          </p:cNvSpPr>
          <p:nvPr>
            <p:ph idx="1"/>
          </p:nvPr>
        </p:nvSpPr>
        <p:spPr>
          <a:xfrm>
            <a:off x="457200" y="1600200"/>
            <a:ext cx="8229600" cy="4038599"/>
          </a:xfrm>
        </p:spPr>
        <p:txBody>
          <a:bodyPr>
            <a:normAutofit/>
          </a:bodyPr>
          <a:lstStyle/>
          <a:p>
            <a:r>
              <a:rPr lang="en-US" sz="2400" dirty="0"/>
              <a:t>divide cache into independent banks that can support simultaneous accesses</a:t>
            </a:r>
          </a:p>
          <a:p>
            <a:r>
              <a:rPr lang="en-US" sz="2400" dirty="0"/>
              <a:t>banking works best when the accesses naturally spread themselves across the banks</a:t>
            </a:r>
          </a:p>
          <a:p>
            <a:r>
              <a:rPr lang="en-US" sz="2400" dirty="0"/>
              <a:t>mapping of addresses to banks:</a:t>
            </a:r>
          </a:p>
          <a:p>
            <a:pPr lvl="1"/>
            <a:r>
              <a:rPr lang="en-US" sz="2400" dirty="0"/>
              <a:t>spread the addresses of the block sequentially across the banks</a:t>
            </a:r>
          </a:p>
          <a:p>
            <a:pPr lvl="1"/>
            <a:r>
              <a:rPr lang="en-US" sz="2400" dirty="0"/>
              <a:t>called as </a:t>
            </a:r>
            <a:r>
              <a:rPr lang="en-US" sz="2400" i="1" dirty="0"/>
              <a:t>sequential interleaving</a:t>
            </a:r>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 Four-way interleaved cache banks using block addressing</a:t>
            </a:r>
          </a:p>
        </p:txBody>
      </p:sp>
      <p:sp>
        <p:nvSpPr>
          <p:cNvPr id="3" name="Content Placeholder 2"/>
          <p:cNvSpPr>
            <a:spLocks noGrp="1"/>
          </p:cNvSpPr>
          <p:nvPr>
            <p:ph idx="1"/>
          </p:nvPr>
        </p:nvSpPr>
        <p:spPr>
          <a:xfrm>
            <a:off x="457200" y="1600201"/>
            <a:ext cx="8229600" cy="2285999"/>
          </a:xfrm>
        </p:spPr>
        <p:txBody>
          <a:bodyPr>
            <a:normAutofit/>
          </a:bodyPr>
          <a:lstStyle/>
          <a:p>
            <a:pPr marL="341313" indent="-341313"/>
            <a:r>
              <a:rPr lang="en-US" sz="2000" dirty="0"/>
              <a:t>Assuming 64 bytes per blocks.</a:t>
            </a:r>
          </a:p>
          <a:p>
            <a:r>
              <a:rPr lang="en-US" sz="2000" dirty="0"/>
              <a:t>assume cache has four banks, </a:t>
            </a:r>
          </a:p>
          <a:p>
            <a:pPr lvl="2"/>
            <a:r>
              <a:rPr lang="en-US" sz="1800" dirty="0"/>
              <a:t>bank 0 has all blocks whose address modulo 4 is 0; </a:t>
            </a:r>
          </a:p>
          <a:p>
            <a:pPr lvl="2"/>
            <a:r>
              <a:rPr lang="en-US" sz="1800" dirty="0"/>
              <a:t>bank 1 has all blocks whose address modulo 4 is 1; and so on.</a:t>
            </a:r>
          </a:p>
          <a:p>
            <a:r>
              <a:rPr lang="en-US" sz="2000" dirty="0"/>
              <a:t>each of these addresses would be multiplied by 64 to get byte addressing</a:t>
            </a:r>
          </a:p>
          <a:p>
            <a:pPr marL="0" indent="0">
              <a:buNone/>
            </a:pPr>
            <a:endParaRPr lang="en-US" sz="2000" dirty="0"/>
          </a:p>
        </p:txBody>
      </p:sp>
      <p:grpSp>
        <p:nvGrpSpPr>
          <p:cNvPr id="11" name="Group 10"/>
          <p:cNvGrpSpPr/>
          <p:nvPr/>
        </p:nvGrpSpPr>
        <p:grpSpPr>
          <a:xfrm>
            <a:off x="228601" y="4974608"/>
            <a:ext cx="8915400" cy="1752600"/>
            <a:chOff x="312539" y="4974608"/>
            <a:chExt cx="8831461" cy="1752600"/>
          </a:xfrm>
        </p:grpSpPr>
        <p:pic>
          <p:nvPicPr>
            <p:cNvPr id="4" name="Picture 2"/>
            <p:cNvPicPr>
              <a:picLocks noChangeAspect="1" noChangeArrowheads="1"/>
            </p:cNvPicPr>
            <p:nvPr/>
          </p:nvPicPr>
          <p:blipFill>
            <a:blip r:embed="rId2"/>
            <a:srcRect/>
            <a:stretch>
              <a:fillRect/>
            </a:stretch>
          </p:blipFill>
          <p:spPr bwMode="auto">
            <a:xfrm>
              <a:off x="312539" y="4974608"/>
              <a:ext cx="8831461" cy="1752600"/>
            </a:xfrm>
            <a:prstGeom prst="rect">
              <a:avLst/>
            </a:prstGeom>
            <a:noFill/>
            <a:ln w="9525">
              <a:noFill/>
              <a:miter lim="800000"/>
              <a:headEnd/>
              <a:tailEnd/>
            </a:ln>
            <a:effectLst/>
          </p:spPr>
        </p:pic>
        <p:sp>
          <p:nvSpPr>
            <p:cNvPr id="5" name="TextBox 4"/>
            <p:cNvSpPr txBox="1"/>
            <p:nvPr/>
          </p:nvSpPr>
          <p:spPr>
            <a:xfrm>
              <a:off x="1295400" y="5410200"/>
              <a:ext cx="1066800" cy="369332"/>
            </a:xfrm>
            <a:prstGeom prst="rect">
              <a:avLst/>
            </a:prstGeom>
            <a:noFill/>
          </p:spPr>
          <p:txBody>
            <a:bodyPr wrap="square" rtlCol="0">
              <a:spAutoFit/>
            </a:bodyPr>
            <a:lstStyle/>
            <a:p>
              <a:r>
                <a:rPr lang="en-US" dirty="0"/>
                <a:t>0-63</a:t>
              </a:r>
            </a:p>
          </p:txBody>
        </p:sp>
        <p:sp>
          <p:nvSpPr>
            <p:cNvPr id="6" name="TextBox 5"/>
            <p:cNvSpPr txBox="1"/>
            <p:nvPr/>
          </p:nvSpPr>
          <p:spPr>
            <a:xfrm>
              <a:off x="3200400" y="5410200"/>
              <a:ext cx="1066800" cy="369332"/>
            </a:xfrm>
            <a:prstGeom prst="rect">
              <a:avLst/>
            </a:prstGeom>
            <a:noFill/>
          </p:spPr>
          <p:txBody>
            <a:bodyPr wrap="square" rtlCol="0">
              <a:spAutoFit/>
            </a:bodyPr>
            <a:lstStyle/>
            <a:p>
              <a:r>
                <a:rPr lang="en-US" dirty="0"/>
                <a:t>64-127</a:t>
              </a:r>
            </a:p>
          </p:txBody>
        </p:sp>
        <p:sp>
          <p:nvSpPr>
            <p:cNvPr id="7" name="TextBox 6"/>
            <p:cNvSpPr txBox="1"/>
            <p:nvPr/>
          </p:nvSpPr>
          <p:spPr>
            <a:xfrm>
              <a:off x="5334000" y="5421868"/>
              <a:ext cx="1066800" cy="369332"/>
            </a:xfrm>
            <a:prstGeom prst="rect">
              <a:avLst/>
            </a:prstGeom>
            <a:noFill/>
          </p:spPr>
          <p:txBody>
            <a:bodyPr wrap="square" rtlCol="0">
              <a:spAutoFit/>
            </a:bodyPr>
            <a:lstStyle/>
            <a:p>
              <a:r>
                <a:rPr lang="en-US" dirty="0"/>
                <a:t>128-191</a:t>
              </a:r>
            </a:p>
          </p:txBody>
        </p:sp>
        <p:sp>
          <p:nvSpPr>
            <p:cNvPr id="8" name="TextBox 7"/>
            <p:cNvSpPr txBox="1"/>
            <p:nvPr/>
          </p:nvSpPr>
          <p:spPr>
            <a:xfrm>
              <a:off x="7543800" y="5410200"/>
              <a:ext cx="1066800" cy="369332"/>
            </a:xfrm>
            <a:prstGeom prst="rect">
              <a:avLst/>
            </a:prstGeom>
            <a:noFill/>
          </p:spPr>
          <p:txBody>
            <a:bodyPr wrap="square" rtlCol="0">
              <a:spAutoFit/>
            </a:bodyPr>
            <a:lstStyle/>
            <a:p>
              <a:r>
                <a:rPr lang="en-US" dirty="0"/>
                <a:t>192-255</a:t>
              </a:r>
            </a:p>
          </p:txBody>
        </p:sp>
        <p:sp>
          <p:nvSpPr>
            <p:cNvPr id="9" name="TextBox 8"/>
            <p:cNvSpPr txBox="1"/>
            <p:nvPr/>
          </p:nvSpPr>
          <p:spPr>
            <a:xfrm>
              <a:off x="1295400" y="5638800"/>
              <a:ext cx="1066800" cy="369332"/>
            </a:xfrm>
            <a:prstGeom prst="rect">
              <a:avLst/>
            </a:prstGeom>
            <a:noFill/>
          </p:spPr>
          <p:txBody>
            <a:bodyPr wrap="square" rtlCol="0">
              <a:spAutoFit/>
            </a:bodyPr>
            <a:lstStyle/>
            <a:p>
              <a:r>
                <a:rPr lang="en-US" dirty="0"/>
                <a:t>256-319</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7</a:t>
            </a:r>
            <a:r>
              <a:rPr lang="en-US" sz="3200" baseline="30000" dirty="0"/>
              <a:t>th</a:t>
            </a:r>
            <a:r>
              <a:rPr lang="en-US" sz="3200" dirty="0"/>
              <a:t> : Critical Word First and Early Restart to</a:t>
            </a:r>
            <a:br>
              <a:rPr lang="en-US" sz="3200" dirty="0"/>
            </a:br>
            <a:r>
              <a:rPr lang="en-US" sz="3200" dirty="0"/>
              <a:t>Reduce Miss Penalty</a:t>
            </a:r>
          </a:p>
        </p:txBody>
      </p:sp>
      <p:sp>
        <p:nvSpPr>
          <p:cNvPr id="3" name="Content Placeholder 2"/>
          <p:cNvSpPr>
            <a:spLocks noGrp="1"/>
          </p:cNvSpPr>
          <p:nvPr>
            <p:ph idx="1"/>
          </p:nvPr>
        </p:nvSpPr>
        <p:spPr/>
        <p:txBody>
          <a:bodyPr>
            <a:normAutofit/>
          </a:bodyPr>
          <a:lstStyle/>
          <a:p>
            <a:r>
              <a:rPr lang="en-US" dirty="0"/>
              <a:t>Cache block size tends to increase to exploit spatial locality</a:t>
            </a:r>
          </a:p>
          <a:p>
            <a:r>
              <a:rPr lang="en-US" dirty="0"/>
              <a:t>Any given reference needs </a:t>
            </a:r>
            <a:r>
              <a:rPr lang="en-US" dirty="0">
                <a:solidFill>
                  <a:srgbClr val="FF0000"/>
                </a:solidFill>
              </a:rPr>
              <a:t>only one word </a:t>
            </a:r>
            <a:r>
              <a:rPr lang="en-US" dirty="0"/>
              <a:t>from a multi-word Block</a:t>
            </a:r>
          </a:p>
          <a:p>
            <a:r>
              <a:rPr lang="en-US" dirty="0"/>
              <a:t> CWF fetches requested word first and sends it to processor</a:t>
            </a:r>
          </a:p>
          <a:p>
            <a:r>
              <a:rPr lang="en-US" dirty="0"/>
              <a:t>Processor continues execution while rest of the block is fetched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a:t>Memory Hierarchy</a:t>
            </a:r>
          </a:p>
        </p:txBody>
      </p:sp>
      <p:sp>
        <p:nvSpPr>
          <p:cNvPr id="15363" name="Rectangle 3"/>
          <p:cNvSpPr>
            <a:spLocks noGrp="1" noChangeArrowheads="1"/>
          </p:cNvSpPr>
          <p:nvPr>
            <p:ph type="body" idx="1"/>
          </p:nvPr>
        </p:nvSpPr>
        <p:spPr/>
        <p:txBody>
          <a:bodyPr/>
          <a:lstStyle/>
          <a:p>
            <a:pPr eaLnBrk="1" hangingPunct="1"/>
            <a:endParaRPr lang="zh-TW" altLang="en-US"/>
          </a:p>
        </p:txBody>
      </p:sp>
      <p:pic>
        <p:nvPicPr>
          <p:cNvPr id="15364" name="Picture 4" descr="F:\My Documents\Advanced Computer Architecture-91\Chapter5\Ch5-fig01.jpg"/>
          <p:cNvPicPr>
            <a:picLocks noChangeAspect="1" noChangeArrowheads="1"/>
          </p:cNvPicPr>
          <p:nvPr/>
        </p:nvPicPr>
        <p:blipFill>
          <a:blip r:embed="rId2"/>
          <a:srcRect/>
          <a:stretch>
            <a:fillRect/>
          </a:stretch>
        </p:blipFill>
        <p:spPr bwMode="auto">
          <a:xfrm>
            <a:off x="533400" y="1447800"/>
            <a:ext cx="8153400" cy="5149516"/>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7</a:t>
            </a:r>
            <a:r>
              <a:rPr lang="en-US" sz="2800" baseline="30000" dirty="0"/>
              <a:t>th</a:t>
            </a:r>
            <a:r>
              <a:rPr lang="en-US" sz="2800" dirty="0"/>
              <a:t> : Critical Word First and Early Restart to</a:t>
            </a:r>
            <a:br>
              <a:rPr lang="en-US" sz="2800" dirty="0"/>
            </a:br>
            <a:r>
              <a:rPr lang="en-US" sz="2800" dirty="0"/>
              <a:t>Reduce Miss Penalty</a:t>
            </a:r>
          </a:p>
        </p:txBody>
      </p:sp>
      <p:sp>
        <p:nvSpPr>
          <p:cNvPr id="3" name="Content Placeholder 2"/>
          <p:cNvSpPr>
            <a:spLocks noGrp="1"/>
          </p:cNvSpPr>
          <p:nvPr>
            <p:ph idx="1"/>
          </p:nvPr>
        </p:nvSpPr>
        <p:spPr/>
        <p:txBody>
          <a:bodyPr/>
          <a:lstStyle/>
          <a:p>
            <a:r>
              <a:rPr lang="en-US" b="1" dirty="0"/>
              <a:t>Early restart</a:t>
            </a:r>
          </a:p>
          <a:p>
            <a:pPr lvl="1"/>
            <a:r>
              <a:rPr lang="en-US" dirty="0"/>
              <a:t>Fetches words in the order stored in the block</a:t>
            </a:r>
          </a:p>
          <a:p>
            <a:pPr lvl="1"/>
            <a:r>
              <a:rPr lang="en-US" dirty="0"/>
              <a:t>As soon as critical word arrives, sends to processor and  processor restarts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8</a:t>
            </a:r>
            <a:r>
              <a:rPr lang="en-US" sz="3200" baseline="30000" dirty="0"/>
              <a:t>th</a:t>
            </a:r>
            <a:r>
              <a:rPr lang="en-US" sz="3200" dirty="0"/>
              <a:t> : Merging Write Buffer to Reduce Miss Penalty</a:t>
            </a:r>
          </a:p>
        </p:txBody>
      </p:sp>
      <p:sp>
        <p:nvSpPr>
          <p:cNvPr id="3" name="Content Placeholder 2"/>
          <p:cNvSpPr>
            <a:spLocks noGrp="1"/>
          </p:cNvSpPr>
          <p:nvPr>
            <p:ph idx="1"/>
          </p:nvPr>
        </p:nvSpPr>
        <p:spPr/>
        <p:txBody>
          <a:bodyPr>
            <a:normAutofit/>
          </a:bodyPr>
          <a:lstStyle/>
          <a:p>
            <a:r>
              <a:rPr lang="en-US" dirty="0"/>
              <a:t>Processor blocks on write if write buffer is full</a:t>
            </a:r>
          </a:p>
          <a:p>
            <a:r>
              <a:rPr lang="en-US" dirty="0"/>
              <a:t>Processor checks write address with address in write buffer</a:t>
            </a:r>
          </a:p>
          <a:p>
            <a:r>
              <a:rPr lang="en-US" dirty="0"/>
              <a:t>Processor merges writes to same address if address is present in write buffer</a:t>
            </a:r>
          </a:p>
          <a:p>
            <a:r>
              <a:rPr lang="en-US" dirty="0"/>
              <a:t>Assume write buffer with 4 entries, with 4 words of 64-bit each</a:t>
            </a:r>
          </a:p>
        </p:txBody>
      </p:sp>
      <p:pic>
        <p:nvPicPr>
          <p:cNvPr id="2050" name="Picture 2"/>
          <p:cNvPicPr>
            <a:picLocks noChangeAspect="1" noChangeArrowheads="1"/>
          </p:cNvPicPr>
          <p:nvPr/>
        </p:nvPicPr>
        <p:blipFill>
          <a:blip r:embed="rId2"/>
          <a:srcRect/>
          <a:stretch>
            <a:fillRect/>
          </a:stretch>
        </p:blipFill>
        <p:spPr bwMode="auto">
          <a:xfrm>
            <a:off x="51968400" y="1295400"/>
            <a:ext cx="24155400" cy="48387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for write merging</a:t>
            </a:r>
          </a:p>
        </p:txBody>
      </p:sp>
      <p:pic>
        <p:nvPicPr>
          <p:cNvPr id="3074" name="Picture 2"/>
          <p:cNvPicPr>
            <a:picLocks noChangeAspect="1" noChangeArrowheads="1"/>
          </p:cNvPicPr>
          <p:nvPr/>
        </p:nvPicPr>
        <p:blipFill>
          <a:blip r:embed="rId2"/>
          <a:srcRect/>
          <a:stretch>
            <a:fillRect/>
          </a:stretch>
        </p:blipFill>
        <p:spPr bwMode="auto">
          <a:xfrm>
            <a:off x="1524000" y="2063150"/>
            <a:ext cx="5638800" cy="2127849"/>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1600199" y="4724400"/>
            <a:ext cx="5675162" cy="2133601"/>
          </a:xfrm>
          <a:prstGeom prst="rect">
            <a:avLst/>
          </a:prstGeom>
          <a:noFill/>
          <a:ln w="9525">
            <a:noFill/>
            <a:miter lim="800000"/>
            <a:headEnd/>
            <a:tailEnd/>
          </a:ln>
          <a:effectLst/>
        </p:spPr>
      </p:pic>
      <p:sp>
        <p:nvSpPr>
          <p:cNvPr id="6" name="Rectangle 5"/>
          <p:cNvSpPr/>
          <p:nvPr/>
        </p:nvSpPr>
        <p:spPr>
          <a:xfrm>
            <a:off x="838200" y="1600200"/>
            <a:ext cx="7543800" cy="369332"/>
          </a:xfrm>
          <a:prstGeom prst="rect">
            <a:avLst/>
          </a:prstGeom>
        </p:spPr>
        <p:txBody>
          <a:bodyPr wrap="square">
            <a:spAutoFit/>
          </a:bodyPr>
          <a:lstStyle/>
          <a:p>
            <a:pPr marL="342900" indent="-342900"/>
            <a:r>
              <a:rPr lang="en-US" dirty="0"/>
              <a:t>   4 Writes to same cache block in different cycles, without write merging</a:t>
            </a:r>
          </a:p>
        </p:txBody>
      </p:sp>
      <p:sp>
        <p:nvSpPr>
          <p:cNvPr id="7" name="Rectangle 6"/>
          <p:cNvSpPr/>
          <p:nvPr/>
        </p:nvSpPr>
        <p:spPr>
          <a:xfrm>
            <a:off x="838200" y="4267200"/>
            <a:ext cx="6858000" cy="369332"/>
          </a:xfrm>
          <a:prstGeom prst="rect">
            <a:avLst/>
          </a:prstGeom>
        </p:spPr>
        <p:txBody>
          <a:bodyPr wrap="square">
            <a:spAutoFit/>
          </a:bodyPr>
          <a:lstStyle/>
          <a:p>
            <a:pPr marL="342900" indent="-342900"/>
            <a:r>
              <a:rPr lang="en-US" dirty="0"/>
              <a:t>4 Writes to same cache block in different cycles,  with write merging</a:t>
            </a:r>
          </a:p>
        </p:txBody>
      </p:sp>
      <p:sp>
        <p:nvSpPr>
          <p:cNvPr id="8" name="TextBox 7"/>
          <p:cNvSpPr txBox="1"/>
          <p:nvPr/>
        </p:nvSpPr>
        <p:spPr>
          <a:xfrm>
            <a:off x="3886200" y="2438400"/>
            <a:ext cx="1066800" cy="307777"/>
          </a:xfrm>
          <a:prstGeom prst="rect">
            <a:avLst/>
          </a:prstGeom>
          <a:noFill/>
        </p:spPr>
        <p:txBody>
          <a:bodyPr wrap="square" rtlCol="0">
            <a:spAutoFit/>
          </a:bodyPr>
          <a:lstStyle/>
          <a:p>
            <a:r>
              <a:rPr lang="en-US" sz="1400" dirty="0" err="1"/>
              <a:t>Addr</a:t>
            </a:r>
            <a:r>
              <a:rPr lang="en-US" sz="1400" dirty="0"/>
              <a:t> 108</a:t>
            </a:r>
          </a:p>
        </p:txBody>
      </p:sp>
      <p:sp>
        <p:nvSpPr>
          <p:cNvPr id="9" name="TextBox 8"/>
          <p:cNvSpPr txBox="1"/>
          <p:nvPr/>
        </p:nvSpPr>
        <p:spPr>
          <a:xfrm>
            <a:off x="4953000" y="2438400"/>
            <a:ext cx="609600" cy="369332"/>
          </a:xfrm>
          <a:prstGeom prst="rect">
            <a:avLst/>
          </a:prstGeom>
          <a:noFill/>
        </p:spPr>
        <p:txBody>
          <a:bodyPr wrap="square" rtlCol="0">
            <a:spAutoFit/>
          </a:bodyPr>
          <a:lstStyle/>
          <a:p>
            <a:r>
              <a:rPr lang="en-US" dirty="0"/>
              <a:t>116</a:t>
            </a:r>
          </a:p>
        </p:txBody>
      </p:sp>
      <p:sp>
        <p:nvSpPr>
          <p:cNvPr id="10" name="TextBox 9"/>
          <p:cNvSpPr txBox="1"/>
          <p:nvPr/>
        </p:nvSpPr>
        <p:spPr>
          <a:xfrm>
            <a:off x="6096000" y="2438400"/>
            <a:ext cx="609600" cy="369332"/>
          </a:xfrm>
          <a:prstGeom prst="rect">
            <a:avLst/>
          </a:prstGeom>
          <a:noFill/>
        </p:spPr>
        <p:txBody>
          <a:bodyPr wrap="square" rtlCol="0">
            <a:spAutoFit/>
          </a:bodyPr>
          <a:lstStyle/>
          <a:p>
            <a:r>
              <a:rPr lang="en-US" dirty="0"/>
              <a:t>124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Without write merging, all 4 buffer entries are used</a:t>
            </a:r>
          </a:p>
          <a:p>
            <a:r>
              <a:rPr lang="en-US" dirty="0"/>
              <a:t>If writes are merged only one buffer entry is used</a:t>
            </a:r>
          </a:p>
          <a:p>
            <a:r>
              <a:rPr lang="en-US" dirty="0"/>
              <a:t>Multiword writes are faster than writes one word at a time</a:t>
            </a:r>
          </a:p>
          <a:p>
            <a:r>
              <a:rPr lang="en-US" dirty="0"/>
              <a:t>Write misses can be served faster</a:t>
            </a:r>
          </a:p>
          <a:p>
            <a:r>
              <a:rPr lang="en-US" dirty="0"/>
              <a:t>Reduces stalls due to write buffer being full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Victim cache</a:t>
            </a:r>
          </a:p>
        </p:txBody>
      </p:sp>
      <p:sp>
        <p:nvSpPr>
          <p:cNvPr id="3" name="Content Placeholder 2"/>
          <p:cNvSpPr>
            <a:spLocks noGrp="1"/>
          </p:cNvSpPr>
          <p:nvPr>
            <p:ph idx="1"/>
          </p:nvPr>
        </p:nvSpPr>
        <p:spPr/>
        <p:txBody>
          <a:bodyPr>
            <a:normAutofit/>
          </a:bodyPr>
          <a:lstStyle/>
          <a:p>
            <a:r>
              <a:rPr lang="en-US" sz="2400" dirty="0"/>
              <a:t>Tiny cache holds evicted cache blocks</a:t>
            </a:r>
          </a:p>
          <a:p>
            <a:endParaRPr lang="en-US" sz="2400" dirty="0"/>
          </a:p>
          <a:p>
            <a:r>
              <a:rPr lang="en-US" sz="2400" dirty="0"/>
              <a:t>On a subsequent cache miss, check the victim cache for the desired data before going to lower level memory</a:t>
            </a:r>
          </a:p>
          <a:p>
            <a:endParaRPr lang="en-US" sz="2400" dirty="0"/>
          </a:p>
          <a:p>
            <a:r>
              <a:rPr lang="en-US" sz="2400" dirty="0"/>
              <a:t>Reduces the impact of conflict miss</a:t>
            </a:r>
          </a:p>
          <a:p>
            <a:r>
              <a:rPr lang="en-US" sz="2400" dirty="0"/>
              <a:t>Used in AMD </a:t>
            </a:r>
            <a:r>
              <a:rPr lang="en-US" sz="2400" dirty="0" err="1"/>
              <a:t>Opteron</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9</a:t>
            </a:r>
            <a:r>
              <a:rPr lang="en-US" sz="3600" baseline="30000" dirty="0"/>
              <a:t>th</a:t>
            </a:r>
            <a:r>
              <a:rPr lang="en-US" sz="3600" dirty="0"/>
              <a:t> : </a:t>
            </a:r>
            <a:r>
              <a:rPr lang="en-US" sz="3200" dirty="0"/>
              <a:t>Compiler Optimizations to Reduce Miss Rate</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Code transformations to improve:</a:t>
            </a:r>
          </a:p>
          <a:p>
            <a:pPr lvl="1"/>
            <a:r>
              <a:rPr lang="en-US" dirty="0"/>
              <a:t>Spatial locality, through higher utilization of fetched cache blocks</a:t>
            </a:r>
          </a:p>
          <a:p>
            <a:pPr lvl="1"/>
            <a:r>
              <a:rPr lang="en-US" dirty="0"/>
              <a:t>Temporal locality, through reduction of the reuse distance of cache blocks</a:t>
            </a:r>
          </a:p>
          <a:p>
            <a:pPr lvl="1"/>
            <a:r>
              <a:rPr lang="en-US" dirty="0"/>
              <a:t>Examples: loop interchange, loop fusion, blocking …</a:t>
            </a:r>
          </a:p>
          <a:p>
            <a:r>
              <a:rPr lang="en-US" dirty="0"/>
              <a:t>Data layout and data structure transformations to improve:</a:t>
            </a:r>
          </a:p>
          <a:p>
            <a:pPr lvl="1"/>
            <a:r>
              <a:rPr lang="en-US" dirty="0"/>
              <a:t>Spatial locality, through higher utilization of fetched cache blocks</a:t>
            </a:r>
          </a:p>
          <a:p>
            <a:pPr lvl="1"/>
            <a:r>
              <a:rPr lang="en-US" dirty="0"/>
              <a:t>Examples: array merging, structure/object class member reordering in memory, block array layouts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Reordering procedures to reduce instruction miss rate</a:t>
            </a:r>
          </a:p>
        </p:txBody>
      </p:sp>
      <p:sp>
        <p:nvSpPr>
          <p:cNvPr id="3" name="Content Placeholder 2"/>
          <p:cNvSpPr>
            <a:spLocks noGrp="1"/>
          </p:cNvSpPr>
          <p:nvPr>
            <p:ph idx="1"/>
          </p:nvPr>
        </p:nvSpPr>
        <p:spPr>
          <a:xfrm>
            <a:off x="457200" y="1600201"/>
            <a:ext cx="8229600" cy="2819400"/>
          </a:xfrm>
        </p:spPr>
        <p:txBody>
          <a:bodyPr>
            <a:normAutofit fontScale="92500" lnSpcReduction="10000"/>
          </a:bodyPr>
          <a:lstStyle/>
          <a:p>
            <a:r>
              <a:rPr lang="en-US" dirty="0"/>
              <a:t>Assume that cache has 2 sets of 2way set </a:t>
            </a:r>
            <a:r>
              <a:rPr lang="en-US" dirty="0" err="1"/>
              <a:t>associativity</a:t>
            </a:r>
            <a:endParaRPr lang="en-US" dirty="0"/>
          </a:p>
          <a:p>
            <a:r>
              <a:rPr lang="en-US" dirty="0"/>
              <a:t>Proc1 through proc3 map to set 0 – hence conflicts</a:t>
            </a:r>
          </a:p>
          <a:p>
            <a:r>
              <a:rPr lang="en-US" dirty="0"/>
              <a:t>Reorder procedures in MM such that they occupy contiguous blocks</a:t>
            </a:r>
          </a:p>
        </p:txBody>
      </p:sp>
      <p:grpSp>
        <p:nvGrpSpPr>
          <p:cNvPr id="52" name="Group 51"/>
          <p:cNvGrpSpPr/>
          <p:nvPr/>
        </p:nvGrpSpPr>
        <p:grpSpPr>
          <a:xfrm>
            <a:off x="914400" y="4495800"/>
            <a:ext cx="2827360" cy="1447800"/>
            <a:chOff x="914400" y="4495800"/>
            <a:chExt cx="2827360" cy="1447800"/>
          </a:xfrm>
        </p:grpSpPr>
        <p:sp>
          <p:nvSpPr>
            <p:cNvPr id="11" name="TextBox 10"/>
            <p:cNvSpPr txBox="1"/>
            <p:nvPr/>
          </p:nvSpPr>
          <p:spPr>
            <a:xfrm>
              <a:off x="2895600" y="4495800"/>
              <a:ext cx="838200" cy="276999"/>
            </a:xfrm>
            <a:prstGeom prst="rect">
              <a:avLst/>
            </a:prstGeom>
            <a:noFill/>
            <a:ln>
              <a:solidFill>
                <a:schemeClr val="tx1"/>
              </a:solidFill>
            </a:ln>
          </p:spPr>
          <p:txBody>
            <a:bodyPr wrap="square" rtlCol="0">
              <a:spAutoFit/>
            </a:bodyPr>
            <a:lstStyle/>
            <a:p>
              <a:r>
                <a:rPr lang="en-US" sz="1200" dirty="0"/>
                <a:t>proc1</a:t>
              </a:r>
            </a:p>
          </p:txBody>
        </p:sp>
        <p:grpSp>
          <p:nvGrpSpPr>
            <p:cNvPr id="23" name="Group 22"/>
            <p:cNvGrpSpPr/>
            <p:nvPr/>
          </p:nvGrpSpPr>
          <p:grpSpPr>
            <a:xfrm>
              <a:off x="914400" y="4572000"/>
              <a:ext cx="2827360" cy="1371600"/>
              <a:chOff x="914400" y="4572000"/>
              <a:chExt cx="2827360" cy="1371600"/>
            </a:xfrm>
          </p:grpSpPr>
          <p:sp>
            <p:nvSpPr>
              <p:cNvPr id="4" name="TextBox 3"/>
              <p:cNvSpPr txBox="1"/>
              <p:nvPr/>
            </p:nvSpPr>
            <p:spPr>
              <a:xfrm>
                <a:off x="914400" y="4738048"/>
                <a:ext cx="914400" cy="276999"/>
              </a:xfrm>
              <a:prstGeom prst="rect">
                <a:avLst/>
              </a:prstGeom>
              <a:noFill/>
              <a:ln>
                <a:solidFill>
                  <a:schemeClr val="tx2">
                    <a:lumMod val="60000"/>
                    <a:lumOff val="40000"/>
                  </a:schemeClr>
                </a:solidFill>
              </a:ln>
            </p:spPr>
            <p:txBody>
              <a:bodyPr wrap="square" rtlCol="0">
                <a:spAutoFit/>
              </a:bodyPr>
              <a:lstStyle/>
              <a:p>
                <a:r>
                  <a:rPr lang="en-US" sz="1200" dirty="0"/>
                  <a:t>Set 0 blck0</a:t>
                </a:r>
              </a:p>
            </p:txBody>
          </p:sp>
          <p:sp>
            <p:nvSpPr>
              <p:cNvPr id="5" name="TextBox 4"/>
              <p:cNvSpPr txBox="1"/>
              <p:nvPr/>
            </p:nvSpPr>
            <p:spPr>
              <a:xfrm>
                <a:off x="914400" y="5001905"/>
                <a:ext cx="914400" cy="276999"/>
              </a:xfrm>
              <a:prstGeom prst="rect">
                <a:avLst/>
              </a:prstGeom>
              <a:noFill/>
              <a:ln>
                <a:solidFill>
                  <a:schemeClr val="tx2">
                    <a:lumMod val="60000"/>
                    <a:lumOff val="40000"/>
                  </a:schemeClr>
                </a:solidFill>
              </a:ln>
            </p:spPr>
            <p:txBody>
              <a:bodyPr wrap="square" rtlCol="0">
                <a:spAutoFit/>
              </a:bodyPr>
              <a:lstStyle/>
              <a:p>
                <a:r>
                  <a:rPr lang="en-US" sz="1200" dirty="0"/>
                  <a:t>Set 0 blck1</a:t>
                </a:r>
              </a:p>
            </p:txBody>
          </p:sp>
          <p:sp>
            <p:nvSpPr>
              <p:cNvPr id="9" name="TextBox 8"/>
              <p:cNvSpPr txBox="1"/>
              <p:nvPr/>
            </p:nvSpPr>
            <p:spPr>
              <a:xfrm>
                <a:off x="916672" y="5285600"/>
                <a:ext cx="914400" cy="276999"/>
              </a:xfrm>
              <a:prstGeom prst="rect">
                <a:avLst/>
              </a:prstGeom>
              <a:noFill/>
              <a:ln>
                <a:solidFill>
                  <a:srgbClr val="FF0000"/>
                </a:solidFill>
              </a:ln>
            </p:spPr>
            <p:txBody>
              <a:bodyPr wrap="square" rtlCol="0">
                <a:spAutoFit/>
              </a:bodyPr>
              <a:lstStyle/>
              <a:p>
                <a:r>
                  <a:rPr lang="en-US" sz="1200" dirty="0"/>
                  <a:t>Set 1 blck0</a:t>
                </a:r>
              </a:p>
            </p:txBody>
          </p:sp>
          <p:sp>
            <p:nvSpPr>
              <p:cNvPr id="10" name="TextBox 9"/>
              <p:cNvSpPr txBox="1"/>
              <p:nvPr/>
            </p:nvSpPr>
            <p:spPr>
              <a:xfrm>
                <a:off x="916672" y="5563105"/>
                <a:ext cx="914400" cy="276999"/>
              </a:xfrm>
              <a:prstGeom prst="rect">
                <a:avLst/>
              </a:prstGeom>
              <a:noFill/>
              <a:ln>
                <a:solidFill>
                  <a:srgbClr val="FF0000"/>
                </a:solidFill>
              </a:ln>
            </p:spPr>
            <p:txBody>
              <a:bodyPr wrap="square" rtlCol="0">
                <a:spAutoFit/>
              </a:bodyPr>
              <a:lstStyle/>
              <a:p>
                <a:r>
                  <a:rPr lang="en-US" sz="1200" dirty="0"/>
                  <a:t>Set 1 blck1</a:t>
                </a:r>
              </a:p>
            </p:txBody>
          </p:sp>
          <p:sp>
            <p:nvSpPr>
              <p:cNvPr id="12" name="TextBox 11"/>
              <p:cNvSpPr txBox="1"/>
              <p:nvPr/>
            </p:nvSpPr>
            <p:spPr>
              <a:xfrm>
                <a:off x="2903560" y="5064456"/>
                <a:ext cx="838200" cy="276999"/>
              </a:xfrm>
              <a:prstGeom prst="rect">
                <a:avLst/>
              </a:prstGeom>
              <a:noFill/>
              <a:ln>
                <a:solidFill>
                  <a:schemeClr val="tx1"/>
                </a:solidFill>
              </a:ln>
            </p:spPr>
            <p:txBody>
              <a:bodyPr wrap="square" rtlCol="0">
                <a:spAutoFit/>
              </a:bodyPr>
              <a:lstStyle/>
              <a:p>
                <a:r>
                  <a:rPr lang="en-US" sz="1200" dirty="0"/>
                  <a:t>proc2</a:t>
                </a:r>
              </a:p>
            </p:txBody>
          </p:sp>
          <p:sp>
            <p:nvSpPr>
              <p:cNvPr id="14" name="TextBox 13"/>
              <p:cNvSpPr txBox="1"/>
              <p:nvPr/>
            </p:nvSpPr>
            <p:spPr>
              <a:xfrm>
                <a:off x="2897872" y="4787457"/>
                <a:ext cx="838200" cy="276999"/>
              </a:xfrm>
              <a:prstGeom prst="rect">
                <a:avLst/>
              </a:prstGeom>
              <a:noFill/>
              <a:ln>
                <a:solidFill>
                  <a:schemeClr val="tx1"/>
                </a:solidFill>
              </a:ln>
            </p:spPr>
            <p:txBody>
              <a:bodyPr wrap="square" rtlCol="0">
                <a:spAutoFit/>
              </a:bodyPr>
              <a:lstStyle/>
              <a:p>
                <a:endParaRPr lang="en-US" sz="1200" dirty="0"/>
              </a:p>
            </p:txBody>
          </p:sp>
          <p:sp>
            <p:nvSpPr>
              <p:cNvPr id="15" name="TextBox 14"/>
              <p:cNvSpPr txBox="1"/>
              <p:nvPr/>
            </p:nvSpPr>
            <p:spPr>
              <a:xfrm>
                <a:off x="2897872" y="5347648"/>
                <a:ext cx="838200" cy="276999"/>
              </a:xfrm>
              <a:prstGeom prst="rect">
                <a:avLst/>
              </a:prstGeom>
              <a:noFill/>
              <a:ln>
                <a:solidFill>
                  <a:schemeClr val="tx1"/>
                </a:solidFill>
              </a:ln>
            </p:spPr>
            <p:txBody>
              <a:bodyPr wrap="square" rtlCol="0">
                <a:spAutoFit/>
              </a:bodyPr>
              <a:lstStyle/>
              <a:p>
                <a:endParaRPr lang="en-US" sz="1200" dirty="0"/>
              </a:p>
            </p:txBody>
          </p:sp>
          <p:sp>
            <p:nvSpPr>
              <p:cNvPr id="17" name="TextBox 16"/>
              <p:cNvSpPr txBox="1"/>
              <p:nvPr/>
            </p:nvSpPr>
            <p:spPr>
              <a:xfrm>
                <a:off x="2900144" y="5639305"/>
                <a:ext cx="838200" cy="276999"/>
              </a:xfrm>
              <a:prstGeom prst="rect">
                <a:avLst/>
              </a:prstGeom>
              <a:noFill/>
              <a:ln>
                <a:solidFill>
                  <a:schemeClr val="tx1"/>
                </a:solidFill>
              </a:ln>
            </p:spPr>
            <p:txBody>
              <a:bodyPr wrap="square" rtlCol="0">
                <a:spAutoFit/>
              </a:bodyPr>
              <a:lstStyle/>
              <a:p>
                <a:r>
                  <a:rPr lang="en-US" sz="1200" dirty="0"/>
                  <a:t>proc3</a:t>
                </a:r>
              </a:p>
            </p:txBody>
          </p:sp>
          <p:sp>
            <p:nvSpPr>
              <p:cNvPr id="18" name="TextBox 17"/>
              <p:cNvSpPr txBox="1"/>
              <p:nvPr/>
            </p:nvSpPr>
            <p:spPr>
              <a:xfrm>
                <a:off x="2209800" y="4572000"/>
                <a:ext cx="609600" cy="276999"/>
              </a:xfrm>
              <a:prstGeom prst="rect">
                <a:avLst/>
              </a:prstGeom>
              <a:noFill/>
            </p:spPr>
            <p:txBody>
              <a:bodyPr wrap="square" rtlCol="0">
                <a:spAutoFit/>
              </a:bodyPr>
              <a:lstStyle/>
              <a:p>
                <a:r>
                  <a:rPr lang="en-US" sz="1200" dirty="0"/>
                  <a:t>block0</a:t>
                </a:r>
              </a:p>
            </p:txBody>
          </p:sp>
          <p:sp>
            <p:nvSpPr>
              <p:cNvPr id="19" name="TextBox 18"/>
              <p:cNvSpPr txBox="1"/>
              <p:nvPr/>
            </p:nvSpPr>
            <p:spPr>
              <a:xfrm>
                <a:off x="2209800" y="4800600"/>
                <a:ext cx="609600" cy="276999"/>
              </a:xfrm>
              <a:prstGeom prst="rect">
                <a:avLst/>
              </a:prstGeom>
              <a:noFill/>
            </p:spPr>
            <p:txBody>
              <a:bodyPr wrap="square" rtlCol="0">
                <a:spAutoFit/>
              </a:bodyPr>
              <a:lstStyle/>
              <a:p>
                <a:r>
                  <a:rPr lang="en-US" sz="1200" dirty="0"/>
                  <a:t>block1</a:t>
                </a:r>
              </a:p>
            </p:txBody>
          </p:sp>
          <p:sp>
            <p:nvSpPr>
              <p:cNvPr id="20" name="TextBox 19"/>
              <p:cNvSpPr txBox="1"/>
              <p:nvPr/>
            </p:nvSpPr>
            <p:spPr>
              <a:xfrm>
                <a:off x="2209800" y="5105400"/>
                <a:ext cx="609600" cy="276999"/>
              </a:xfrm>
              <a:prstGeom prst="rect">
                <a:avLst/>
              </a:prstGeom>
              <a:noFill/>
            </p:spPr>
            <p:txBody>
              <a:bodyPr wrap="square" rtlCol="0">
                <a:spAutoFit/>
              </a:bodyPr>
              <a:lstStyle/>
              <a:p>
                <a:r>
                  <a:rPr lang="en-US" sz="1200" dirty="0"/>
                  <a:t>block2</a:t>
                </a:r>
              </a:p>
            </p:txBody>
          </p:sp>
          <p:sp>
            <p:nvSpPr>
              <p:cNvPr id="21" name="TextBox 20"/>
              <p:cNvSpPr txBox="1"/>
              <p:nvPr/>
            </p:nvSpPr>
            <p:spPr>
              <a:xfrm>
                <a:off x="2209800" y="5361801"/>
                <a:ext cx="609600" cy="276999"/>
              </a:xfrm>
              <a:prstGeom prst="rect">
                <a:avLst/>
              </a:prstGeom>
              <a:noFill/>
            </p:spPr>
            <p:txBody>
              <a:bodyPr wrap="square" rtlCol="0">
                <a:spAutoFit/>
              </a:bodyPr>
              <a:lstStyle/>
              <a:p>
                <a:r>
                  <a:rPr lang="en-US" sz="1200" dirty="0"/>
                  <a:t>block3</a:t>
                </a:r>
              </a:p>
            </p:txBody>
          </p:sp>
          <p:sp>
            <p:nvSpPr>
              <p:cNvPr id="22" name="TextBox 21"/>
              <p:cNvSpPr txBox="1"/>
              <p:nvPr/>
            </p:nvSpPr>
            <p:spPr>
              <a:xfrm>
                <a:off x="2209800" y="5666601"/>
                <a:ext cx="609600" cy="276999"/>
              </a:xfrm>
              <a:prstGeom prst="rect">
                <a:avLst/>
              </a:prstGeom>
              <a:noFill/>
            </p:spPr>
            <p:txBody>
              <a:bodyPr wrap="square" rtlCol="0">
                <a:spAutoFit/>
              </a:bodyPr>
              <a:lstStyle/>
              <a:p>
                <a:r>
                  <a:rPr lang="en-US" sz="1200" dirty="0"/>
                  <a:t>block4</a:t>
                </a:r>
              </a:p>
            </p:txBody>
          </p:sp>
        </p:grpSp>
      </p:grpSp>
      <p:grpSp>
        <p:nvGrpSpPr>
          <p:cNvPr id="53" name="Group 52"/>
          <p:cNvGrpSpPr/>
          <p:nvPr/>
        </p:nvGrpSpPr>
        <p:grpSpPr>
          <a:xfrm>
            <a:off x="5398824" y="4572000"/>
            <a:ext cx="2838736" cy="1447800"/>
            <a:chOff x="903024" y="4495800"/>
            <a:chExt cx="2838736" cy="1447800"/>
          </a:xfrm>
        </p:grpSpPr>
        <p:sp>
          <p:nvSpPr>
            <p:cNvPr id="54" name="TextBox 53"/>
            <p:cNvSpPr txBox="1"/>
            <p:nvPr/>
          </p:nvSpPr>
          <p:spPr>
            <a:xfrm>
              <a:off x="2895600" y="4495800"/>
              <a:ext cx="838200" cy="276999"/>
            </a:xfrm>
            <a:prstGeom prst="rect">
              <a:avLst/>
            </a:prstGeom>
            <a:noFill/>
            <a:ln>
              <a:solidFill>
                <a:schemeClr val="tx1"/>
              </a:solidFill>
            </a:ln>
          </p:spPr>
          <p:txBody>
            <a:bodyPr wrap="square" rtlCol="0">
              <a:spAutoFit/>
            </a:bodyPr>
            <a:lstStyle/>
            <a:p>
              <a:r>
                <a:rPr lang="en-US" sz="1200" dirty="0"/>
                <a:t>proc1</a:t>
              </a:r>
            </a:p>
          </p:txBody>
        </p:sp>
        <p:grpSp>
          <p:nvGrpSpPr>
            <p:cNvPr id="55" name="Group 22"/>
            <p:cNvGrpSpPr/>
            <p:nvPr/>
          </p:nvGrpSpPr>
          <p:grpSpPr>
            <a:xfrm>
              <a:off x="903024" y="4572000"/>
              <a:ext cx="2838736" cy="1371600"/>
              <a:chOff x="903024" y="4572000"/>
              <a:chExt cx="2838736" cy="1371600"/>
            </a:xfrm>
          </p:grpSpPr>
          <p:sp>
            <p:nvSpPr>
              <p:cNvPr id="56" name="TextBox 3"/>
              <p:cNvSpPr txBox="1"/>
              <p:nvPr/>
            </p:nvSpPr>
            <p:spPr>
              <a:xfrm>
                <a:off x="914400" y="4738048"/>
                <a:ext cx="914400" cy="276999"/>
              </a:xfrm>
              <a:prstGeom prst="rect">
                <a:avLst/>
              </a:prstGeom>
              <a:noFill/>
              <a:ln>
                <a:solidFill>
                  <a:schemeClr val="tx2">
                    <a:lumMod val="60000"/>
                    <a:lumOff val="40000"/>
                  </a:schemeClr>
                </a:solidFill>
              </a:ln>
            </p:spPr>
            <p:txBody>
              <a:bodyPr wrap="square" rtlCol="0">
                <a:spAutoFit/>
              </a:bodyPr>
              <a:lstStyle/>
              <a:p>
                <a:r>
                  <a:rPr lang="en-US" sz="1200" dirty="0"/>
                  <a:t>Set 0 blck0</a:t>
                </a:r>
              </a:p>
            </p:txBody>
          </p:sp>
          <p:sp>
            <p:nvSpPr>
              <p:cNvPr id="57" name="TextBox 56"/>
              <p:cNvSpPr txBox="1"/>
              <p:nvPr/>
            </p:nvSpPr>
            <p:spPr>
              <a:xfrm>
                <a:off x="914400" y="5001905"/>
                <a:ext cx="914400" cy="276999"/>
              </a:xfrm>
              <a:prstGeom prst="rect">
                <a:avLst/>
              </a:prstGeom>
              <a:noFill/>
              <a:ln>
                <a:solidFill>
                  <a:schemeClr val="tx2">
                    <a:lumMod val="60000"/>
                    <a:lumOff val="40000"/>
                  </a:schemeClr>
                </a:solidFill>
              </a:ln>
            </p:spPr>
            <p:txBody>
              <a:bodyPr wrap="square" rtlCol="0">
                <a:spAutoFit/>
              </a:bodyPr>
              <a:lstStyle/>
              <a:p>
                <a:r>
                  <a:rPr lang="en-US" sz="1200" dirty="0"/>
                  <a:t>Set 0 blck1</a:t>
                </a:r>
              </a:p>
            </p:txBody>
          </p:sp>
          <p:sp>
            <p:nvSpPr>
              <p:cNvPr id="58" name="TextBox 57"/>
              <p:cNvSpPr txBox="1"/>
              <p:nvPr/>
            </p:nvSpPr>
            <p:spPr>
              <a:xfrm>
                <a:off x="903024" y="5285600"/>
                <a:ext cx="914400" cy="276999"/>
              </a:xfrm>
              <a:prstGeom prst="rect">
                <a:avLst/>
              </a:prstGeom>
              <a:noFill/>
              <a:ln>
                <a:solidFill>
                  <a:srgbClr val="FF0000"/>
                </a:solidFill>
              </a:ln>
            </p:spPr>
            <p:txBody>
              <a:bodyPr wrap="square" rtlCol="0">
                <a:spAutoFit/>
              </a:bodyPr>
              <a:lstStyle/>
              <a:p>
                <a:r>
                  <a:rPr lang="en-US" sz="1200" dirty="0"/>
                  <a:t>Set 1 blck0</a:t>
                </a:r>
              </a:p>
            </p:txBody>
          </p:sp>
          <p:sp>
            <p:nvSpPr>
              <p:cNvPr id="59" name="TextBox 58"/>
              <p:cNvSpPr txBox="1"/>
              <p:nvPr/>
            </p:nvSpPr>
            <p:spPr>
              <a:xfrm>
                <a:off x="903024" y="5563105"/>
                <a:ext cx="914400" cy="276999"/>
              </a:xfrm>
              <a:prstGeom prst="rect">
                <a:avLst/>
              </a:prstGeom>
              <a:noFill/>
              <a:ln>
                <a:solidFill>
                  <a:srgbClr val="FF0000"/>
                </a:solidFill>
              </a:ln>
            </p:spPr>
            <p:txBody>
              <a:bodyPr wrap="square" rtlCol="0">
                <a:spAutoFit/>
              </a:bodyPr>
              <a:lstStyle/>
              <a:p>
                <a:r>
                  <a:rPr lang="en-US" sz="1200" dirty="0"/>
                  <a:t>Set 1 blck1</a:t>
                </a:r>
              </a:p>
            </p:txBody>
          </p:sp>
          <p:sp>
            <p:nvSpPr>
              <p:cNvPr id="60" name="TextBox 59"/>
              <p:cNvSpPr txBox="1"/>
              <p:nvPr/>
            </p:nvSpPr>
            <p:spPr>
              <a:xfrm>
                <a:off x="2903560" y="5064456"/>
                <a:ext cx="838200" cy="276999"/>
              </a:xfrm>
              <a:prstGeom prst="rect">
                <a:avLst/>
              </a:prstGeom>
              <a:noFill/>
              <a:ln>
                <a:solidFill>
                  <a:schemeClr val="tx1"/>
                </a:solidFill>
              </a:ln>
            </p:spPr>
            <p:txBody>
              <a:bodyPr wrap="square" rtlCol="0">
                <a:spAutoFit/>
              </a:bodyPr>
              <a:lstStyle/>
              <a:p>
                <a:r>
                  <a:rPr lang="en-US" sz="1200" dirty="0"/>
                  <a:t>proc3</a:t>
                </a:r>
              </a:p>
            </p:txBody>
          </p:sp>
          <p:sp>
            <p:nvSpPr>
              <p:cNvPr id="61" name="TextBox 60"/>
              <p:cNvSpPr txBox="1"/>
              <p:nvPr/>
            </p:nvSpPr>
            <p:spPr>
              <a:xfrm>
                <a:off x="2897872" y="4787457"/>
                <a:ext cx="838200" cy="276999"/>
              </a:xfrm>
              <a:prstGeom prst="rect">
                <a:avLst/>
              </a:prstGeom>
              <a:noFill/>
              <a:ln>
                <a:solidFill>
                  <a:schemeClr val="tx1"/>
                </a:solidFill>
              </a:ln>
            </p:spPr>
            <p:txBody>
              <a:bodyPr wrap="square" rtlCol="0">
                <a:spAutoFit/>
              </a:bodyPr>
              <a:lstStyle/>
              <a:p>
                <a:r>
                  <a:rPr lang="en-US" sz="1200" dirty="0"/>
                  <a:t>proc2</a:t>
                </a:r>
              </a:p>
            </p:txBody>
          </p:sp>
          <p:sp>
            <p:nvSpPr>
              <p:cNvPr id="62" name="TextBox 61"/>
              <p:cNvSpPr txBox="1"/>
              <p:nvPr/>
            </p:nvSpPr>
            <p:spPr>
              <a:xfrm>
                <a:off x="2897872" y="5347648"/>
                <a:ext cx="838200" cy="276999"/>
              </a:xfrm>
              <a:prstGeom prst="rect">
                <a:avLst/>
              </a:prstGeom>
              <a:noFill/>
              <a:ln>
                <a:solidFill>
                  <a:schemeClr val="tx1"/>
                </a:solidFill>
              </a:ln>
            </p:spPr>
            <p:txBody>
              <a:bodyPr wrap="square" rtlCol="0">
                <a:spAutoFit/>
              </a:bodyPr>
              <a:lstStyle/>
              <a:p>
                <a:endParaRPr lang="en-US" sz="1200" dirty="0"/>
              </a:p>
            </p:txBody>
          </p:sp>
          <p:sp>
            <p:nvSpPr>
              <p:cNvPr id="63" name="TextBox 62"/>
              <p:cNvSpPr txBox="1"/>
              <p:nvPr/>
            </p:nvSpPr>
            <p:spPr>
              <a:xfrm>
                <a:off x="2900144" y="5639305"/>
                <a:ext cx="838200" cy="276999"/>
              </a:xfrm>
              <a:prstGeom prst="rect">
                <a:avLst/>
              </a:prstGeom>
              <a:noFill/>
              <a:ln>
                <a:solidFill>
                  <a:schemeClr val="tx1"/>
                </a:solidFill>
              </a:ln>
            </p:spPr>
            <p:txBody>
              <a:bodyPr wrap="square" rtlCol="0">
                <a:spAutoFit/>
              </a:bodyPr>
              <a:lstStyle/>
              <a:p>
                <a:endParaRPr lang="en-US" sz="1200" dirty="0"/>
              </a:p>
            </p:txBody>
          </p:sp>
          <p:sp>
            <p:nvSpPr>
              <p:cNvPr id="64" name="TextBox 63"/>
              <p:cNvSpPr txBox="1"/>
              <p:nvPr/>
            </p:nvSpPr>
            <p:spPr>
              <a:xfrm>
                <a:off x="2209800" y="4572000"/>
                <a:ext cx="609600" cy="276999"/>
              </a:xfrm>
              <a:prstGeom prst="rect">
                <a:avLst/>
              </a:prstGeom>
              <a:noFill/>
            </p:spPr>
            <p:txBody>
              <a:bodyPr wrap="square" rtlCol="0">
                <a:spAutoFit/>
              </a:bodyPr>
              <a:lstStyle/>
              <a:p>
                <a:r>
                  <a:rPr lang="en-US" sz="1200" dirty="0"/>
                  <a:t>block0</a:t>
                </a:r>
              </a:p>
            </p:txBody>
          </p:sp>
          <p:sp>
            <p:nvSpPr>
              <p:cNvPr id="65" name="TextBox 64"/>
              <p:cNvSpPr txBox="1"/>
              <p:nvPr/>
            </p:nvSpPr>
            <p:spPr>
              <a:xfrm>
                <a:off x="2209800" y="4800600"/>
                <a:ext cx="609600" cy="276999"/>
              </a:xfrm>
              <a:prstGeom prst="rect">
                <a:avLst/>
              </a:prstGeom>
              <a:noFill/>
            </p:spPr>
            <p:txBody>
              <a:bodyPr wrap="square" rtlCol="0">
                <a:spAutoFit/>
              </a:bodyPr>
              <a:lstStyle/>
              <a:p>
                <a:r>
                  <a:rPr lang="en-US" sz="1200" dirty="0"/>
                  <a:t>block1</a:t>
                </a:r>
              </a:p>
            </p:txBody>
          </p:sp>
          <p:sp>
            <p:nvSpPr>
              <p:cNvPr id="66" name="TextBox 65"/>
              <p:cNvSpPr txBox="1"/>
              <p:nvPr/>
            </p:nvSpPr>
            <p:spPr>
              <a:xfrm>
                <a:off x="2209800" y="5105400"/>
                <a:ext cx="609600" cy="276999"/>
              </a:xfrm>
              <a:prstGeom prst="rect">
                <a:avLst/>
              </a:prstGeom>
              <a:noFill/>
            </p:spPr>
            <p:txBody>
              <a:bodyPr wrap="square" rtlCol="0">
                <a:spAutoFit/>
              </a:bodyPr>
              <a:lstStyle/>
              <a:p>
                <a:r>
                  <a:rPr lang="en-US" sz="1200" dirty="0"/>
                  <a:t>block2</a:t>
                </a:r>
              </a:p>
            </p:txBody>
          </p:sp>
          <p:sp>
            <p:nvSpPr>
              <p:cNvPr id="67" name="TextBox 66"/>
              <p:cNvSpPr txBox="1"/>
              <p:nvPr/>
            </p:nvSpPr>
            <p:spPr>
              <a:xfrm>
                <a:off x="2209800" y="5361801"/>
                <a:ext cx="609600" cy="276999"/>
              </a:xfrm>
              <a:prstGeom prst="rect">
                <a:avLst/>
              </a:prstGeom>
              <a:noFill/>
            </p:spPr>
            <p:txBody>
              <a:bodyPr wrap="square" rtlCol="0">
                <a:spAutoFit/>
              </a:bodyPr>
              <a:lstStyle/>
              <a:p>
                <a:r>
                  <a:rPr lang="en-US" sz="1200" dirty="0"/>
                  <a:t>block3</a:t>
                </a:r>
              </a:p>
            </p:txBody>
          </p:sp>
          <p:sp>
            <p:nvSpPr>
              <p:cNvPr id="68" name="TextBox 67"/>
              <p:cNvSpPr txBox="1"/>
              <p:nvPr/>
            </p:nvSpPr>
            <p:spPr>
              <a:xfrm>
                <a:off x="2209800" y="5666601"/>
                <a:ext cx="609600" cy="276999"/>
              </a:xfrm>
              <a:prstGeom prst="rect">
                <a:avLst/>
              </a:prstGeom>
              <a:noFill/>
            </p:spPr>
            <p:txBody>
              <a:bodyPr wrap="square" rtlCol="0">
                <a:spAutoFit/>
              </a:bodyPr>
              <a:lstStyle/>
              <a:p>
                <a:r>
                  <a:rPr lang="en-US" sz="1200" dirty="0"/>
                  <a:t>block4</a:t>
                </a:r>
              </a:p>
            </p:txBody>
          </p:sp>
        </p:grpSp>
      </p:grpSp>
      <p:sp>
        <p:nvSpPr>
          <p:cNvPr id="70" name="TextBox 69"/>
          <p:cNvSpPr txBox="1"/>
          <p:nvPr/>
        </p:nvSpPr>
        <p:spPr>
          <a:xfrm>
            <a:off x="838200" y="6172200"/>
            <a:ext cx="2438400" cy="369332"/>
          </a:xfrm>
          <a:prstGeom prst="rect">
            <a:avLst/>
          </a:prstGeom>
          <a:noFill/>
        </p:spPr>
        <p:txBody>
          <a:bodyPr wrap="square" rtlCol="0">
            <a:spAutoFit/>
          </a:bodyPr>
          <a:lstStyle/>
          <a:p>
            <a:r>
              <a:rPr lang="en-US" dirty="0"/>
              <a:t>Before reordering</a:t>
            </a:r>
          </a:p>
        </p:txBody>
      </p:sp>
      <p:sp>
        <p:nvSpPr>
          <p:cNvPr id="71" name="TextBox 70"/>
          <p:cNvSpPr txBox="1"/>
          <p:nvPr/>
        </p:nvSpPr>
        <p:spPr>
          <a:xfrm>
            <a:off x="5638800" y="6248400"/>
            <a:ext cx="2438400" cy="369332"/>
          </a:xfrm>
          <a:prstGeom prst="rect">
            <a:avLst/>
          </a:prstGeom>
          <a:noFill/>
        </p:spPr>
        <p:txBody>
          <a:bodyPr wrap="square" rtlCol="0">
            <a:spAutoFit/>
          </a:bodyPr>
          <a:lstStyle/>
          <a:p>
            <a:r>
              <a:rPr lang="en-US" dirty="0"/>
              <a:t>After reordering</a:t>
            </a:r>
          </a:p>
        </p:txBody>
      </p:sp>
      <p:sp>
        <p:nvSpPr>
          <p:cNvPr id="38" name="TextBox 3"/>
          <p:cNvSpPr txBox="1"/>
          <p:nvPr/>
        </p:nvSpPr>
        <p:spPr>
          <a:xfrm>
            <a:off x="4419600" y="4800600"/>
            <a:ext cx="914400" cy="276999"/>
          </a:xfrm>
          <a:prstGeom prst="rect">
            <a:avLst/>
          </a:prstGeom>
          <a:noFill/>
          <a:ln>
            <a:solidFill>
              <a:schemeClr val="tx1"/>
            </a:solidFill>
          </a:ln>
        </p:spPr>
        <p:txBody>
          <a:bodyPr wrap="square" rtlCol="0">
            <a:spAutoFit/>
          </a:bodyPr>
          <a:lstStyle/>
          <a:p>
            <a:r>
              <a:rPr lang="en-US" sz="1200" dirty="0"/>
              <a:t>proc1</a:t>
            </a:r>
          </a:p>
        </p:txBody>
      </p:sp>
      <p:sp>
        <p:nvSpPr>
          <p:cNvPr id="39" name="TextBox 3"/>
          <p:cNvSpPr txBox="1"/>
          <p:nvPr/>
        </p:nvSpPr>
        <p:spPr>
          <a:xfrm>
            <a:off x="4419600" y="5070144"/>
            <a:ext cx="914400" cy="276999"/>
          </a:xfrm>
          <a:prstGeom prst="rect">
            <a:avLst/>
          </a:prstGeom>
          <a:noFill/>
          <a:ln>
            <a:solidFill>
              <a:schemeClr val="tx1"/>
            </a:solidFill>
          </a:ln>
        </p:spPr>
        <p:txBody>
          <a:bodyPr wrap="square" rtlCol="0">
            <a:spAutoFit/>
          </a:bodyPr>
          <a:lstStyle/>
          <a:p>
            <a:r>
              <a:rPr lang="en-US" sz="1200" dirty="0"/>
              <a:t>proc3</a:t>
            </a:r>
          </a:p>
        </p:txBody>
      </p:sp>
      <p:sp>
        <p:nvSpPr>
          <p:cNvPr id="40" name="TextBox 3"/>
          <p:cNvSpPr txBox="1"/>
          <p:nvPr/>
        </p:nvSpPr>
        <p:spPr>
          <a:xfrm>
            <a:off x="4419600" y="5410200"/>
            <a:ext cx="914400" cy="276999"/>
          </a:xfrm>
          <a:prstGeom prst="rect">
            <a:avLst/>
          </a:prstGeom>
          <a:noFill/>
          <a:ln>
            <a:solidFill>
              <a:schemeClr val="tx1"/>
            </a:solidFill>
          </a:ln>
        </p:spPr>
        <p:txBody>
          <a:bodyPr wrap="square" rtlCol="0">
            <a:spAutoFit/>
          </a:bodyPr>
          <a:lstStyle/>
          <a:p>
            <a:r>
              <a:rPr lang="en-US" sz="1200" dirty="0"/>
              <a:t>proc2</a:t>
            </a:r>
          </a:p>
        </p:txBody>
      </p:sp>
      <p:sp>
        <p:nvSpPr>
          <p:cNvPr id="41" name="TextBox 3"/>
          <p:cNvSpPr txBox="1"/>
          <p:nvPr/>
        </p:nvSpPr>
        <p:spPr>
          <a:xfrm>
            <a:off x="0" y="4773305"/>
            <a:ext cx="887104" cy="276999"/>
          </a:xfrm>
          <a:prstGeom prst="rect">
            <a:avLst/>
          </a:prstGeom>
          <a:noFill/>
          <a:ln>
            <a:solidFill>
              <a:schemeClr val="tx1"/>
            </a:solidFill>
          </a:ln>
        </p:spPr>
        <p:txBody>
          <a:bodyPr wrap="square" rtlCol="0">
            <a:spAutoFit/>
          </a:bodyPr>
          <a:lstStyle/>
          <a:p>
            <a:r>
              <a:rPr lang="en-US" sz="1200" dirty="0"/>
              <a:t>Proc1, 2, 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merging</a:t>
            </a:r>
          </a:p>
        </p:txBody>
      </p:sp>
      <p:sp>
        <p:nvSpPr>
          <p:cNvPr id="3" name="Content Placeholder 2"/>
          <p:cNvSpPr>
            <a:spLocks noGrp="1"/>
          </p:cNvSpPr>
          <p:nvPr>
            <p:ph idx="1"/>
          </p:nvPr>
        </p:nvSpPr>
        <p:spPr/>
        <p:txBody>
          <a:bodyPr>
            <a:normAutofit fontScale="70000" lnSpcReduction="20000"/>
          </a:bodyPr>
          <a:lstStyle/>
          <a:p>
            <a:r>
              <a:rPr lang="en-US" dirty="0"/>
              <a:t>Data structure reorganization for spatial locality</a:t>
            </a:r>
          </a:p>
          <a:p>
            <a:pPr lvl="1">
              <a:buNone/>
            </a:pPr>
            <a:r>
              <a:rPr lang="en-US" b="1" dirty="0"/>
              <a:t>/* Before */</a:t>
            </a:r>
          </a:p>
          <a:p>
            <a:pPr lvl="1">
              <a:buNone/>
            </a:pPr>
            <a:r>
              <a:rPr lang="en-US" b="1" dirty="0" err="1"/>
              <a:t>int</a:t>
            </a:r>
            <a:r>
              <a:rPr lang="en-US" b="1" dirty="0"/>
              <a:t> </a:t>
            </a:r>
            <a:r>
              <a:rPr lang="en-US" b="1" dirty="0" err="1"/>
              <a:t>val</a:t>
            </a:r>
            <a:r>
              <a:rPr lang="en-US" b="1" dirty="0"/>
              <a:t>[SIZE];</a:t>
            </a:r>
          </a:p>
          <a:p>
            <a:pPr lvl="1">
              <a:buNone/>
            </a:pPr>
            <a:r>
              <a:rPr lang="en-US" b="1" dirty="0" err="1"/>
              <a:t>int</a:t>
            </a:r>
            <a:r>
              <a:rPr lang="en-US" b="1" dirty="0"/>
              <a:t> key[SIZE];</a:t>
            </a:r>
          </a:p>
          <a:p>
            <a:r>
              <a:rPr lang="en-US" dirty="0"/>
              <a:t>Assume code accessing </a:t>
            </a:r>
            <a:r>
              <a:rPr lang="en-US" dirty="0" err="1"/>
              <a:t>val</a:t>
            </a:r>
            <a:r>
              <a:rPr lang="en-US" dirty="0"/>
              <a:t>[</a:t>
            </a:r>
            <a:r>
              <a:rPr lang="en-US" dirty="0" err="1"/>
              <a:t>i</a:t>
            </a:r>
            <a:r>
              <a:rPr lang="en-US" dirty="0"/>
              <a:t>], key[</a:t>
            </a:r>
            <a:r>
              <a:rPr lang="en-US" dirty="0" err="1"/>
              <a:t>i</a:t>
            </a:r>
            <a:r>
              <a:rPr lang="en-US" dirty="0"/>
              <a:t>], for every </a:t>
            </a:r>
            <a:r>
              <a:rPr lang="en-US" dirty="0" err="1"/>
              <a:t>i</a:t>
            </a:r>
            <a:endParaRPr lang="en-US" dirty="0"/>
          </a:p>
          <a:p>
            <a:r>
              <a:rPr lang="en-US" dirty="0"/>
              <a:t>Accesses to </a:t>
            </a:r>
            <a:r>
              <a:rPr lang="en-US" i="1" dirty="0" err="1"/>
              <a:t>val</a:t>
            </a:r>
            <a:r>
              <a:rPr lang="en-US" dirty="0"/>
              <a:t> and </a:t>
            </a:r>
            <a:r>
              <a:rPr lang="en-US" i="1" dirty="0"/>
              <a:t>key</a:t>
            </a:r>
            <a:r>
              <a:rPr lang="en-US" dirty="0"/>
              <a:t> may conflict in direct-mapped caches</a:t>
            </a:r>
          </a:p>
          <a:p>
            <a:r>
              <a:rPr lang="en-US" dirty="0"/>
              <a:t>Solution, merge arrays, accesses to </a:t>
            </a:r>
            <a:r>
              <a:rPr lang="en-US" dirty="0" err="1"/>
              <a:t>val</a:t>
            </a:r>
            <a:r>
              <a:rPr lang="en-US" dirty="0"/>
              <a:t>[</a:t>
            </a:r>
            <a:r>
              <a:rPr lang="en-US" dirty="0" err="1"/>
              <a:t>i</a:t>
            </a:r>
            <a:r>
              <a:rPr lang="en-US" dirty="0"/>
              <a:t>], key[</a:t>
            </a:r>
            <a:r>
              <a:rPr lang="en-US" dirty="0" err="1"/>
              <a:t>i</a:t>
            </a:r>
            <a:r>
              <a:rPr lang="en-US" dirty="0"/>
              <a:t>] do not conflict in the cache, spatial locality exploited</a:t>
            </a:r>
          </a:p>
          <a:p>
            <a:pPr lvl="1">
              <a:buNone/>
            </a:pPr>
            <a:r>
              <a:rPr lang="en-US" b="1" dirty="0"/>
              <a:t>/* After */</a:t>
            </a:r>
          </a:p>
          <a:p>
            <a:pPr lvl="1">
              <a:buNone/>
            </a:pPr>
            <a:r>
              <a:rPr lang="en-US" b="1" dirty="0" err="1"/>
              <a:t>struct</a:t>
            </a:r>
            <a:r>
              <a:rPr lang="en-US" b="1" dirty="0"/>
              <a:t> merge {</a:t>
            </a:r>
          </a:p>
          <a:p>
            <a:pPr lvl="1">
              <a:buNone/>
            </a:pPr>
            <a:r>
              <a:rPr lang="en-US" b="1" dirty="0" err="1"/>
              <a:t>int</a:t>
            </a:r>
            <a:r>
              <a:rPr lang="en-US" b="1" dirty="0"/>
              <a:t> </a:t>
            </a:r>
            <a:r>
              <a:rPr lang="en-US" b="1" dirty="0" err="1"/>
              <a:t>val</a:t>
            </a:r>
            <a:r>
              <a:rPr lang="en-US" b="1" dirty="0"/>
              <a:t>;</a:t>
            </a:r>
          </a:p>
          <a:p>
            <a:pPr lvl="1">
              <a:buNone/>
            </a:pPr>
            <a:r>
              <a:rPr lang="en-US" b="1" dirty="0" err="1"/>
              <a:t>int</a:t>
            </a:r>
            <a:r>
              <a:rPr lang="en-US" b="1" dirty="0"/>
              <a:t> key;</a:t>
            </a:r>
          </a:p>
          <a:p>
            <a:pPr lvl="1">
              <a:buNone/>
            </a:pPr>
            <a:r>
              <a:rPr lang="en-US" b="1" dirty="0"/>
              <a:t>}</a:t>
            </a:r>
          </a:p>
          <a:p>
            <a:pPr lvl="1">
              <a:buNone/>
            </a:pPr>
            <a:r>
              <a:rPr lang="en-US" b="1" dirty="0" err="1"/>
              <a:t>struct</a:t>
            </a:r>
            <a:r>
              <a:rPr lang="en-US" b="1" dirty="0"/>
              <a:t> merge </a:t>
            </a:r>
            <a:r>
              <a:rPr lang="en-US" b="1" dirty="0" err="1"/>
              <a:t>merged_array</a:t>
            </a:r>
            <a:r>
              <a:rPr lang="en-US" b="1" dirty="0"/>
              <a:t>[SIZE];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interchange</a:t>
            </a:r>
          </a:p>
        </p:txBody>
      </p:sp>
      <p:sp>
        <p:nvSpPr>
          <p:cNvPr id="3" name="Content Placeholder 2"/>
          <p:cNvSpPr>
            <a:spLocks noGrp="1"/>
          </p:cNvSpPr>
          <p:nvPr>
            <p:ph idx="1"/>
          </p:nvPr>
        </p:nvSpPr>
        <p:spPr>
          <a:xfrm>
            <a:off x="457200" y="1600200"/>
            <a:ext cx="8458200" cy="4953000"/>
          </a:xfrm>
        </p:spPr>
        <p:txBody>
          <a:bodyPr>
            <a:normAutofit fontScale="55000" lnSpcReduction="20000"/>
          </a:bodyPr>
          <a:lstStyle/>
          <a:p>
            <a:r>
              <a:rPr lang="en-US" dirty="0"/>
              <a:t>Code transformation for spatial locality</a:t>
            </a:r>
          </a:p>
          <a:p>
            <a:pPr lvl="1">
              <a:buNone/>
            </a:pPr>
            <a:r>
              <a:rPr lang="en-US" b="1" dirty="0"/>
              <a:t>/* Before */</a:t>
            </a:r>
          </a:p>
          <a:p>
            <a:pPr lvl="1">
              <a:buNone/>
            </a:pPr>
            <a:r>
              <a:rPr lang="en-US" b="1" dirty="0"/>
              <a:t>for (j = 0; j &lt; 500; j++)</a:t>
            </a:r>
          </a:p>
          <a:p>
            <a:pPr lvl="1">
              <a:buNone/>
            </a:pPr>
            <a:r>
              <a:rPr lang="nn-NO" b="1" dirty="0"/>
              <a:t>for (i = 0; i &lt; 100; i++)</a:t>
            </a:r>
          </a:p>
          <a:p>
            <a:pPr lvl="1">
              <a:buNone/>
            </a:pPr>
            <a:r>
              <a:rPr lang="en-US" b="1" dirty="0"/>
              <a:t>    x[</a:t>
            </a:r>
            <a:r>
              <a:rPr lang="en-US" b="1" dirty="0" err="1"/>
              <a:t>i</a:t>
            </a:r>
            <a:r>
              <a:rPr lang="en-US" b="1" dirty="0"/>
              <a:t>][j] = 2 * x[</a:t>
            </a:r>
            <a:r>
              <a:rPr lang="en-US" b="1" dirty="0" err="1"/>
              <a:t>i</a:t>
            </a:r>
            <a:r>
              <a:rPr lang="en-US" b="1" dirty="0"/>
              <a:t>][j];</a:t>
            </a:r>
          </a:p>
          <a:p>
            <a:pPr lvl="1">
              <a:buNone/>
            </a:pPr>
            <a:endParaRPr lang="en-US" b="1" dirty="0"/>
          </a:p>
          <a:p>
            <a:r>
              <a:rPr lang="en-US" dirty="0"/>
              <a:t>Arrays in C stored in row-major order</a:t>
            </a:r>
          </a:p>
          <a:p>
            <a:r>
              <a:rPr lang="en-US" dirty="0"/>
              <a:t>Innermost loop over column of x</a:t>
            </a:r>
          </a:p>
          <a:p>
            <a:r>
              <a:rPr lang="en-US" dirty="0"/>
              <a:t>Long strides lead to poor spatial locality</a:t>
            </a:r>
          </a:p>
          <a:p>
            <a:pPr lvl="1"/>
            <a:r>
              <a:rPr lang="en-US" dirty="0"/>
              <a:t>assume that size of cache block = size of 1 row (</a:t>
            </a:r>
            <a:r>
              <a:rPr lang="en-US" dirty="0" err="1"/>
              <a:t>ie</a:t>
            </a:r>
            <a:r>
              <a:rPr lang="en-US" dirty="0"/>
              <a:t> 100 words)</a:t>
            </a:r>
          </a:p>
          <a:p>
            <a:pPr lvl="1"/>
            <a:r>
              <a:rPr lang="en-US" dirty="0"/>
              <a:t>At each iteration of inner loop accesses go to different blocks</a:t>
            </a:r>
          </a:p>
          <a:p>
            <a:pPr lvl="1"/>
            <a:r>
              <a:rPr lang="en-US" dirty="0"/>
              <a:t>Hence more cache misses </a:t>
            </a:r>
          </a:p>
          <a:p>
            <a:endParaRPr lang="en-US" dirty="0"/>
          </a:p>
          <a:p>
            <a:pPr lvl="1">
              <a:buNone/>
            </a:pPr>
            <a:r>
              <a:rPr lang="en-US" b="1" dirty="0"/>
              <a:t>/* After */</a:t>
            </a:r>
          </a:p>
          <a:p>
            <a:pPr lvl="1">
              <a:buNone/>
            </a:pPr>
            <a:r>
              <a:rPr lang="nn-NO" b="1" dirty="0"/>
              <a:t>for (i = 0; i &lt; 100; i = i+1)</a:t>
            </a:r>
          </a:p>
          <a:p>
            <a:pPr lvl="1">
              <a:buNone/>
            </a:pPr>
            <a:r>
              <a:rPr lang="en-US" b="1" dirty="0"/>
              <a:t>for (j = 0; j </a:t>
            </a:r>
            <a:r>
              <a:rPr lang="en-US" b="1"/>
              <a:t>&lt; 500</a:t>
            </a:r>
            <a:r>
              <a:rPr lang="en-US" b="1" dirty="0"/>
              <a:t>; j = j+1)</a:t>
            </a:r>
          </a:p>
          <a:p>
            <a:pPr lvl="1">
              <a:buNone/>
            </a:pPr>
            <a:r>
              <a:rPr lang="en-US" b="1" dirty="0"/>
              <a:t>x[</a:t>
            </a:r>
            <a:r>
              <a:rPr lang="en-US" b="1" dirty="0" err="1"/>
              <a:t>i</a:t>
            </a:r>
            <a:r>
              <a:rPr lang="en-US" b="1" dirty="0"/>
              <a:t>][j] = 2 * x[</a:t>
            </a:r>
            <a:r>
              <a:rPr lang="en-US" b="1" dirty="0" err="1"/>
              <a:t>i</a:t>
            </a:r>
            <a:r>
              <a:rPr lang="en-US" b="1" dirty="0"/>
              <a:t>][j];</a:t>
            </a:r>
          </a:p>
          <a:p>
            <a:pPr lvl="1"/>
            <a:endParaRPr lang="en-US" dirty="0"/>
          </a:p>
          <a:p>
            <a:pPr lvl="1"/>
            <a:r>
              <a:rPr lang="en-US" dirty="0"/>
              <a:t>Here, once a block is brought in there wont be any cache miss for all iteration of the inner loop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Data blocking</a:t>
            </a:r>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pPr>
              <a:buNone/>
            </a:pPr>
            <a:r>
              <a:rPr lang="fr-FR" b="1" dirty="0"/>
              <a:t>A Code transformation for temporal </a:t>
            </a:r>
            <a:r>
              <a:rPr lang="fr-FR" b="1" dirty="0" err="1"/>
              <a:t>locality</a:t>
            </a:r>
            <a:endParaRPr lang="fr-FR" b="1" dirty="0"/>
          </a:p>
          <a:p>
            <a:endParaRPr lang="en-US" dirty="0"/>
          </a:p>
          <a:p>
            <a:r>
              <a:rPr lang="en-US" dirty="0"/>
              <a:t>Reduce reuse distance for same data</a:t>
            </a:r>
          </a:p>
          <a:p>
            <a:endParaRPr lang="en-US" dirty="0"/>
          </a:p>
          <a:p>
            <a:r>
              <a:rPr lang="en-US" dirty="0"/>
              <a:t>Organize code so that data is accessed in blocks</a:t>
            </a:r>
          </a:p>
          <a:p>
            <a:endParaRPr lang="en-US" dirty="0"/>
          </a:p>
          <a:p>
            <a:r>
              <a:rPr lang="en-US" dirty="0"/>
              <a:t>Best performance if block accessed many times and few</a:t>
            </a:r>
          </a:p>
          <a:p>
            <a:pPr>
              <a:buNone/>
            </a:pPr>
            <a:r>
              <a:rPr lang="en-US" dirty="0"/>
              <a:t>	accesses to data outside block</a:t>
            </a:r>
          </a:p>
          <a:p>
            <a:endParaRPr lang="en-US" b="1" dirty="0"/>
          </a:p>
          <a:p>
            <a:r>
              <a:rPr lang="en-US" b="1" dirty="0"/>
              <a:t>Example: Matrix multiplication without blocking</a:t>
            </a:r>
          </a:p>
          <a:p>
            <a:pPr lvl="2">
              <a:buNone/>
            </a:pPr>
            <a:r>
              <a:rPr lang="en-US" b="1" dirty="0"/>
              <a:t>/* Before */</a:t>
            </a:r>
          </a:p>
          <a:p>
            <a:pPr lvl="2">
              <a:buNone/>
            </a:pPr>
            <a:r>
              <a:rPr lang="nn-NO" b="1" dirty="0"/>
              <a:t>for (i = 0; i &lt; N; i = i+1)</a:t>
            </a:r>
          </a:p>
          <a:p>
            <a:pPr lvl="2">
              <a:buNone/>
            </a:pPr>
            <a:r>
              <a:rPr lang="en-US" b="1" dirty="0"/>
              <a:t>for (j = 0; j &lt; N; j = j+1)</a:t>
            </a:r>
          </a:p>
          <a:p>
            <a:pPr lvl="2">
              <a:buNone/>
            </a:pPr>
            <a:r>
              <a:rPr lang="en-US" b="1" dirty="0"/>
              <a:t>{r = 0;</a:t>
            </a:r>
          </a:p>
          <a:p>
            <a:pPr lvl="2">
              <a:buNone/>
            </a:pPr>
            <a:r>
              <a:rPr lang="nn-NO" b="1" dirty="0"/>
              <a:t>for (k = 0; k &lt; N; k = k + 1)</a:t>
            </a:r>
          </a:p>
          <a:p>
            <a:pPr lvl="2">
              <a:buNone/>
            </a:pPr>
            <a:r>
              <a:rPr lang="en-US" b="1" dirty="0"/>
              <a:t>r = r + y[</a:t>
            </a:r>
            <a:r>
              <a:rPr lang="en-US" b="1" dirty="0" err="1"/>
              <a:t>i</a:t>
            </a:r>
            <a:r>
              <a:rPr lang="en-US" b="1" dirty="0"/>
              <a:t>][k]*z[k][j];</a:t>
            </a:r>
          </a:p>
          <a:p>
            <a:pPr lvl="2">
              <a:buNone/>
            </a:pPr>
            <a:r>
              <a:rPr lang="en-US" b="1" dirty="0"/>
              <a:t>x[</a:t>
            </a:r>
            <a:r>
              <a:rPr lang="en-US" b="1" dirty="0" err="1"/>
              <a:t>i</a:t>
            </a:r>
            <a:r>
              <a:rPr lang="en-US" b="1" dirty="0"/>
              <a:t>][j] = r;</a:t>
            </a:r>
          </a:p>
          <a:p>
            <a:pPr lvl="2">
              <a:buNone/>
            </a:pPr>
            <a:r>
              <a:rPr lang="en-US" b="1"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normAutofit fontScale="90000"/>
          </a:bodyPr>
          <a:lstStyle/>
          <a:p>
            <a:pPr eaLnBrk="1" hangingPunct="1"/>
            <a:r>
              <a:rPr lang="en-US" altLang="zh-TW"/>
              <a:t>Speed Gap between CPU and DRAM</a:t>
            </a:r>
            <a:endParaRPr lang="zh-TW" altLang="en-US"/>
          </a:p>
        </p:txBody>
      </p:sp>
      <p:sp>
        <p:nvSpPr>
          <p:cNvPr id="16387" name="Rectangle 1027"/>
          <p:cNvSpPr>
            <a:spLocks noGrp="1" noChangeArrowheads="1"/>
          </p:cNvSpPr>
          <p:nvPr>
            <p:ph type="body" idx="1"/>
          </p:nvPr>
        </p:nvSpPr>
        <p:spPr/>
        <p:txBody>
          <a:bodyPr/>
          <a:lstStyle/>
          <a:p>
            <a:pPr eaLnBrk="1" hangingPunct="1"/>
            <a:endParaRPr lang="zh-TW" altLang="en-US"/>
          </a:p>
        </p:txBody>
      </p:sp>
      <p:pic>
        <p:nvPicPr>
          <p:cNvPr id="16388" name="Picture 1028" descr="F:\My Documents\Advanced Computer Architecture-91\Chapter5\Ch5-fig02.jpg"/>
          <p:cNvPicPr>
            <a:picLocks noChangeAspect="1" noChangeArrowheads="1"/>
          </p:cNvPicPr>
          <p:nvPr/>
        </p:nvPicPr>
        <p:blipFill>
          <a:blip r:embed="rId2"/>
          <a:srcRect/>
          <a:stretch>
            <a:fillRect/>
          </a:stretch>
        </p:blipFill>
        <p:spPr bwMode="auto">
          <a:xfrm>
            <a:off x="0" y="1371600"/>
            <a:ext cx="8686800" cy="5486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28600" y="381000"/>
            <a:ext cx="8610600" cy="914400"/>
          </a:xfrm>
        </p:spPr>
        <p:txBody>
          <a:bodyPr>
            <a:noAutofit/>
          </a:bodyPr>
          <a:lstStyle/>
          <a:p>
            <a:pPr eaLnBrk="1" hangingPunct="1"/>
            <a:r>
              <a:rPr lang="en-US" altLang="zh-TW" sz="3600" dirty="0" err="1"/>
              <a:t>Prefetching</a:t>
            </a:r>
            <a:r>
              <a:rPr lang="en-US" altLang="zh-TW" sz="3600" dirty="0"/>
              <a:t> of instructions and data to reduce miss penalty or miss rate</a:t>
            </a:r>
          </a:p>
        </p:txBody>
      </p:sp>
      <p:sp>
        <p:nvSpPr>
          <p:cNvPr id="81923" name="Rectangle 3"/>
          <p:cNvSpPr>
            <a:spLocks noGrp="1" noChangeArrowheads="1"/>
          </p:cNvSpPr>
          <p:nvPr>
            <p:ph type="body" idx="4294967295"/>
          </p:nvPr>
        </p:nvSpPr>
        <p:spPr>
          <a:xfrm>
            <a:off x="228600" y="1371600"/>
            <a:ext cx="8686800" cy="5257800"/>
          </a:xfrm>
        </p:spPr>
        <p:txBody>
          <a:bodyPr>
            <a:normAutofit/>
          </a:bodyPr>
          <a:lstStyle/>
          <a:p>
            <a:pPr>
              <a:buNone/>
            </a:pPr>
            <a:endParaRPr lang="en-US" sz="2200" dirty="0"/>
          </a:p>
          <a:p>
            <a:r>
              <a:rPr lang="en-US" sz="2200" dirty="0"/>
              <a:t>Processor requests data in advance</a:t>
            </a:r>
          </a:p>
          <a:p>
            <a:pPr lvl="1"/>
            <a:r>
              <a:rPr lang="en-US" sz="1800" dirty="0"/>
              <a:t>Processor speculates that requested data will be accessed in the future</a:t>
            </a:r>
          </a:p>
          <a:p>
            <a:endParaRPr lang="en-US" sz="2200" dirty="0"/>
          </a:p>
          <a:p>
            <a:r>
              <a:rPr lang="en-US" sz="2200" dirty="0"/>
              <a:t>Need a guess for what data will be needed in the future</a:t>
            </a:r>
          </a:p>
          <a:p>
            <a:endParaRPr lang="en-US" sz="2200" dirty="0"/>
          </a:p>
          <a:p>
            <a:r>
              <a:rPr lang="en-US" sz="2200" dirty="0"/>
              <a:t>Guess is easy in linear memory access pattern</a:t>
            </a:r>
          </a:p>
          <a:p>
            <a:pPr lvl="1"/>
            <a:r>
              <a:rPr lang="en-US" sz="1800" dirty="0"/>
              <a:t>Fixed stride between data accesses</a:t>
            </a:r>
          </a:p>
          <a:p>
            <a:pPr lvl="1"/>
            <a:r>
              <a:rPr lang="en-US" sz="1800" dirty="0" err="1"/>
              <a:t>Strided</a:t>
            </a:r>
            <a:r>
              <a:rPr lang="en-US" sz="1800" dirty="0"/>
              <a:t> </a:t>
            </a:r>
            <a:r>
              <a:rPr lang="en-US" sz="1800" dirty="0" err="1"/>
              <a:t>prefetching</a:t>
            </a:r>
            <a:endParaRPr lang="en-US" sz="1800" dirty="0"/>
          </a:p>
          <a:p>
            <a:endParaRPr lang="en-US" sz="2200" dirty="0"/>
          </a:p>
          <a:p>
            <a:r>
              <a:rPr lang="en-US" sz="2200" dirty="0"/>
              <a:t>Need </a:t>
            </a:r>
            <a:r>
              <a:rPr lang="en-US" sz="2200" dirty="0" err="1"/>
              <a:t>prefetch</a:t>
            </a:r>
            <a:r>
              <a:rPr lang="en-US" sz="2200" dirty="0"/>
              <a:t> triggers, e.g. two consecutive misses</a:t>
            </a:r>
            <a:endParaRPr lang="en-US" altLang="zh-TW"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28600" y="381000"/>
            <a:ext cx="8610600" cy="914400"/>
          </a:xfrm>
        </p:spPr>
        <p:txBody>
          <a:bodyPr>
            <a:noAutofit/>
          </a:bodyPr>
          <a:lstStyle/>
          <a:p>
            <a:r>
              <a:rPr lang="en-US" altLang="zh-TW" sz="3200" dirty="0" err="1"/>
              <a:t>Prefetching</a:t>
            </a:r>
            <a:r>
              <a:rPr lang="en-US" altLang="zh-TW" sz="3200" dirty="0"/>
              <a:t> -</a:t>
            </a:r>
            <a:r>
              <a:rPr lang="en-US" sz="3200" dirty="0"/>
              <a:t>Performance implications</a:t>
            </a:r>
            <a:endParaRPr lang="en-US" altLang="zh-TW" sz="3200" dirty="0"/>
          </a:p>
        </p:txBody>
      </p:sp>
      <p:sp>
        <p:nvSpPr>
          <p:cNvPr id="81923" name="Rectangle 3"/>
          <p:cNvSpPr>
            <a:spLocks noGrp="1" noChangeArrowheads="1"/>
          </p:cNvSpPr>
          <p:nvPr>
            <p:ph type="body" idx="4294967295"/>
          </p:nvPr>
        </p:nvSpPr>
        <p:spPr>
          <a:xfrm>
            <a:off x="228600" y="1371600"/>
            <a:ext cx="8686800" cy="5257800"/>
          </a:xfrm>
        </p:spPr>
        <p:txBody>
          <a:bodyPr>
            <a:normAutofit/>
          </a:bodyPr>
          <a:lstStyle/>
          <a:p>
            <a:endParaRPr lang="en-US" sz="2000" dirty="0"/>
          </a:p>
          <a:p>
            <a:r>
              <a:rPr lang="en-US" sz="2000" dirty="0" err="1"/>
              <a:t>Prefetched</a:t>
            </a:r>
            <a:r>
              <a:rPr lang="en-US" sz="2000" dirty="0"/>
              <a:t> data may displace other useful data from cache</a:t>
            </a:r>
          </a:p>
          <a:p>
            <a:endParaRPr lang="en-US" sz="2000" dirty="0"/>
          </a:p>
          <a:p>
            <a:r>
              <a:rPr lang="en-US" sz="2000" dirty="0" err="1"/>
              <a:t>Prefetched</a:t>
            </a:r>
            <a:r>
              <a:rPr lang="en-US" sz="2000" dirty="0"/>
              <a:t> data may come too early and be evicted before used</a:t>
            </a:r>
          </a:p>
          <a:p>
            <a:endParaRPr lang="en-US" sz="2000" dirty="0"/>
          </a:p>
          <a:p>
            <a:r>
              <a:rPr lang="en-US" sz="2000" dirty="0" err="1"/>
              <a:t>Prefetched</a:t>
            </a:r>
            <a:r>
              <a:rPr lang="en-US" sz="2000" dirty="0"/>
              <a:t> data may come too late and not be there when needed</a:t>
            </a:r>
          </a:p>
          <a:p>
            <a:endParaRPr lang="en-US" sz="2000" dirty="0"/>
          </a:p>
          <a:p>
            <a:r>
              <a:rPr lang="en-US" sz="2000" dirty="0" err="1"/>
              <a:t>Prefetched</a:t>
            </a:r>
            <a:r>
              <a:rPr lang="en-US" sz="2000" dirty="0"/>
              <a:t> data may be useless, i.e. not accessed at all</a:t>
            </a:r>
          </a:p>
          <a:p>
            <a:endParaRPr lang="en-US" sz="2000" dirty="0"/>
          </a:p>
          <a:p>
            <a:r>
              <a:rPr lang="en-US" sz="2000" dirty="0" err="1"/>
              <a:t>Prefetched</a:t>
            </a:r>
            <a:r>
              <a:rPr lang="en-US" sz="2000" dirty="0"/>
              <a:t> data wastes memory bandwidth, if useless</a:t>
            </a:r>
            <a:endParaRPr lang="en-US" altLang="zh-TW"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28600" y="381000"/>
            <a:ext cx="8610600" cy="914400"/>
          </a:xfrm>
        </p:spPr>
        <p:txBody>
          <a:bodyPr>
            <a:normAutofit fontScale="90000"/>
          </a:bodyPr>
          <a:lstStyle/>
          <a:p>
            <a:pPr eaLnBrk="1" hangingPunct="1"/>
            <a:r>
              <a:rPr lang="en-US" altLang="zh-TW" sz="3200" dirty="0"/>
              <a:t>10</a:t>
            </a:r>
            <a:r>
              <a:rPr lang="en-US" altLang="zh-TW" sz="3200" baseline="30000" dirty="0"/>
              <a:t>th</a:t>
            </a:r>
            <a:r>
              <a:rPr lang="en-US" altLang="zh-TW" sz="3200" dirty="0"/>
              <a:t> : Hardware </a:t>
            </a:r>
            <a:r>
              <a:rPr lang="en-US" altLang="zh-TW" sz="3200" dirty="0" err="1"/>
              <a:t>Prefetching</a:t>
            </a:r>
            <a:r>
              <a:rPr lang="en-US" altLang="zh-TW" sz="3200" dirty="0"/>
              <a:t> of Instructions and Data</a:t>
            </a:r>
          </a:p>
        </p:txBody>
      </p:sp>
      <p:sp>
        <p:nvSpPr>
          <p:cNvPr id="81923" name="Rectangle 3"/>
          <p:cNvSpPr>
            <a:spLocks noGrp="1" noChangeArrowheads="1"/>
          </p:cNvSpPr>
          <p:nvPr>
            <p:ph type="body" idx="4294967295"/>
          </p:nvPr>
        </p:nvSpPr>
        <p:spPr>
          <a:xfrm>
            <a:off x="228600" y="1676400"/>
            <a:ext cx="8686800" cy="4953000"/>
          </a:xfrm>
        </p:spPr>
        <p:txBody>
          <a:bodyPr>
            <a:normAutofit/>
          </a:bodyPr>
          <a:lstStyle/>
          <a:p>
            <a:pPr eaLnBrk="1" hangingPunct="1"/>
            <a:endParaRPr lang="en-US" altLang="zh-TW" sz="2000" dirty="0"/>
          </a:p>
          <a:p>
            <a:pPr eaLnBrk="1" hangingPunct="1"/>
            <a:r>
              <a:rPr lang="en-US" altLang="zh-TW" sz="2000" dirty="0"/>
              <a:t>A processor fetches two (consecutive) blocks on a miss.</a:t>
            </a:r>
          </a:p>
          <a:p>
            <a:pPr lvl="1" eaLnBrk="1" hangingPunct="1"/>
            <a:endParaRPr lang="en-US" altLang="zh-TW" sz="1800" dirty="0"/>
          </a:p>
          <a:p>
            <a:pPr lvl="1" eaLnBrk="1" hangingPunct="1"/>
            <a:r>
              <a:rPr lang="en-US" altLang="zh-TW" sz="1800" dirty="0"/>
              <a:t>The requested block is placed in the instruction (data) cache when it returns.</a:t>
            </a:r>
          </a:p>
          <a:p>
            <a:pPr lvl="1" eaLnBrk="1" hangingPunct="1"/>
            <a:endParaRPr lang="en-US" altLang="zh-TW" sz="1800" dirty="0"/>
          </a:p>
          <a:p>
            <a:pPr lvl="1" eaLnBrk="1" hangingPunct="1"/>
            <a:r>
              <a:rPr lang="en-US" altLang="zh-TW" sz="1800" dirty="0"/>
              <a:t>The </a:t>
            </a:r>
            <a:r>
              <a:rPr lang="en-US" altLang="zh-TW" sz="1800" dirty="0" err="1"/>
              <a:t>prefetched</a:t>
            </a:r>
            <a:r>
              <a:rPr lang="en-US" altLang="zh-TW" sz="1800" dirty="0"/>
              <a:t> block is placed into instruction (data) stream buffer.</a:t>
            </a:r>
          </a:p>
          <a:p>
            <a:pPr lvl="1" eaLnBrk="1" hangingPunct="1"/>
            <a:endParaRPr lang="en-US" altLang="zh-TW" sz="1800" dirty="0"/>
          </a:p>
          <a:p>
            <a:pPr lvl="1" eaLnBrk="1" hangingPunct="1"/>
            <a:r>
              <a:rPr lang="en-US" altLang="zh-TW" sz="1800" dirty="0"/>
              <a:t>When the requested block can be found and read from the stream buffer, the next </a:t>
            </a:r>
            <a:r>
              <a:rPr lang="en-US" altLang="zh-TW" sz="1800" dirty="0" err="1"/>
              <a:t>prefetch</a:t>
            </a:r>
            <a:r>
              <a:rPr lang="en-US" altLang="zh-TW" sz="1800" dirty="0"/>
              <a:t> request is issued.</a:t>
            </a:r>
          </a:p>
          <a:p>
            <a:pPr eaLnBrk="1" hangingPunct="1"/>
            <a:endParaRPr lang="en-US" altLang="zh-TW" sz="2000" dirty="0"/>
          </a:p>
          <a:p>
            <a:pPr eaLnBrk="1" hangingPunct="1"/>
            <a:r>
              <a:rPr lang="en-US" altLang="zh-TW" sz="2000" dirty="0"/>
              <a:t>With four instruction (data) stream buffers, the hit rate improves to 50% (43%). </a:t>
            </a:r>
          </a:p>
          <a:p>
            <a:pPr lvl="1" eaLnBrk="1" hangingPunct="1"/>
            <a:endParaRPr lang="en-US" altLang="zh-TW"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685800" y="304800"/>
            <a:ext cx="7673975" cy="736600"/>
          </a:xfrm>
          <a:noFill/>
        </p:spPr>
        <p:txBody>
          <a:bodyPr lIns="90488" tIns="44450" rIns="90488" bIns="44450">
            <a:normAutofit fontScale="90000"/>
          </a:bodyPr>
          <a:lstStyle/>
          <a:p>
            <a:r>
              <a:rPr lang="en-US" dirty="0"/>
              <a:t>11</a:t>
            </a:r>
            <a:r>
              <a:rPr lang="en-US" baseline="30000" dirty="0"/>
              <a:t>th</a:t>
            </a:r>
            <a:r>
              <a:rPr lang="en-US" dirty="0"/>
              <a:t> : Software </a:t>
            </a:r>
            <a:r>
              <a:rPr lang="en-US" dirty="0" err="1"/>
              <a:t>Prefetching</a:t>
            </a:r>
            <a:r>
              <a:rPr lang="en-US" dirty="0"/>
              <a:t> Data</a:t>
            </a:r>
          </a:p>
        </p:txBody>
      </p:sp>
      <p:sp>
        <p:nvSpPr>
          <p:cNvPr id="713731" name="Rectangle 3"/>
          <p:cNvSpPr>
            <a:spLocks noGrp="1" noChangeArrowheads="1"/>
          </p:cNvSpPr>
          <p:nvPr>
            <p:ph type="body" idx="1"/>
          </p:nvPr>
        </p:nvSpPr>
        <p:spPr>
          <a:xfrm>
            <a:off x="609600" y="1676400"/>
            <a:ext cx="7943850" cy="4114800"/>
          </a:xfrm>
          <a:noFill/>
        </p:spPr>
        <p:txBody>
          <a:bodyPr lIns="90488" tIns="44450" rIns="90488" bIns="44450">
            <a:normAutofit/>
          </a:bodyPr>
          <a:lstStyle/>
          <a:p>
            <a:r>
              <a:rPr lang="en-US" dirty="0"/>
              <a:t>Compiler inserts </a:t>
            </a:r>
            <a:r>
              <a:rPr lang="en-US" dirty="0" err="1"/>
              <a:t>prefetching</a:t>
            </a:r>
            <a:r>
              <a:rPr lang="en-US" dirty="0"/>
              <a:t> instructions to request data before the processor needs it</a:t>
            </a:r>
          </a:p>
          <a:p>
            <a:r>
              <a:rPr lang="en-US" dirty="0"/>
              <a:t>2 types</a:t>
            </a:r>
          </a:p>
          <a:p>
            <a:pPr lvl="1"/>
            <a:r>
              <a:rPr lang="en-US" sz="1800" dirty="0"/>
              <a:t>Register </a:t>
            </a:r>
            <a:r>
              <a:rPr lang="en-US" sz="1800" dirty="0" err="1"/>
              <a:t>prefetch</a:t>
            </a:r>
            <a:r>
              <a:rPr lang="en-US" sz="1800" dirty="0"/>
              <a:t> : Load data into register (HP PA-RISC loads)</a:t>
            </a:r>
          </a:p>
          <a:p>
            <a:pPr lvl="1"/>
            <a:r>
              <a:rPr lang="en-US" sz="1800" dirty="0"/>
              <a:t>Cache </a:t>
            </a:r>
            <a:r>
              <a:rPr lang="en-US" sz="1800" dirty="0" err="1"/>
              <a:t>Prefetch</a:t>
            </a:r>
            <a:r>
              <a:rPr lang="en-US" sz="1800" dirty="0"/>
              <a:t>: load into cache </a:t>
            </a:r>
            <a:br>
              <a:rPr lang="en-US" sz="1800" dirty="0"/>
            </a:br>
            <a:r>
              <a:rPr lang="en-US" sz="1800" dirty="0"/>
              <a:t>(MIPS IV, PowerPC, SPARC v. 9)</a:t>
            </a:r>
          </a:p>
          <a:p>
            <a:r>
              <a:rPr lang="en-US" dirty="0"/>
              <a:t>Issuing </a:t>
            </a:r>
            <a:r>
              <a:rPr lang="en-US" dirty="0" err="1"/>
              <a:t>Prefetch</a:t>
            </a:r>
            <a:r>
              <a:rPr lang="en-US" dirty="0"/>
              <a:t> Instructions takes time</a:t>
            </a:r>
          </a:p>
          <a:p>
            <a:pPr lvl="1"/>
            <a:r>
              <a:rPr lang="en-US" sz="1800" dirty="0"/>
              <a:t>cost of </a:t>
            </a:r>
            <a:r>
              <a:rPr lang="en-US" sz="1800" dirty="0" err="1"/>
              <a:t>prefetch</a:t>
            </a:r>
            <a:r>
              <a:rPr lang="en-US" sz="1800" dirty="0"/>
              <a:t> issues  should be &lt; savings in reduced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3731">
                                            <p:txEl>
                                              <p:pRg st="0" end="0"/>
                                            </p:txEl>
                                          </p:spTgt>
                                        </p:tgtEl>
                                        <p:attrNameLst>
                                          <p:attrName>style.visibility</p:attrName>
                                        </p:attrNameLst>
                                      </p:cBhvr>
                                      <p:to>
                                        <p:strVal val="visible"/>
                                      </p:to>
                                    </p:set>
                                    <p:anim calcmode="lin" valueType="num">
                                      <p:cBhvr additive="base">
                                        <p:cTn id="7" dur="500" fill="hold"/>
                                        <p:tgtEl>
                                          <p:spTgt spid="71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3731">
                                            <p:txEl>
                                              <p:pRg st="1" end="1"/>
                                            </p:txEl>
                                          </p:spTgt>
                                        </p:tgtEl>
                                        <p:attrNameLst>
                                          <p:attrName>style.visibility</p:attrName>
                                        </p:attrNameLst>
                                      </p:cBhvr>
                                      <p:to>
                                        <p:strVal val="visible"/>
                                      </p:to>
                                    </p:set>
                                    <p:anim calcmode="lin" valueType="num">
                                      <p:cBhvr additive="base">
                                        <p:cTn id="13" dur="500" fill="hold"/>
                                        <p:tgtEl>
                                          <p:spTgt spid="71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37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3731">
                                            <p:txEl>
                                              <p:pRg st="2" end="2"/>
                                            </p:txEl>
                                          </p:spTgt>
                                        </p:tgtEl>
                                        <p:attrNameLst>
                                          <p:attrName>style.visibility</p:attrName>
                                        </p:attrNameLst>
                                      </p:cBhvr>
                                      <p:to>
                                        <p:strVal val="visible"/>
                                      </p:to>
                                    </p:set>
                                    <p:anim calcmode="lin" valueType="num">
                                      <p:cBhvr additive="base">
                                        <p:cTn id="17" dur="500" fill="hold"/>
                                        <p:tgtEl>
                                          <p:spTgt spid="7137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37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13731">
                                            <p:txEl>
                                              <p:pRg st="3" end="3"/>
                                            </p:txEl>
                                          </p:spTgt>
                                        </p:tgtEl>
                                        <p:attrNameLst>
                                          <p:attrName>style.visibility</p:attrName>
                                        </p:attrNameLst>
                                      </p:cBhvr>
                                      <p:to>
                                        <p:strVal val="visible"/>
                                      </p:to>
                                    </p:set>
                                    <p:anim calcmode="lin" valueType="num">
                                      <p:cBhvr additive="base">
                                        <p:cTn id="21" dur="500" fill="hold"/>
                                        <p:tgtEl>
                                          <p:spTgt spid="7137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13731">
                                            <p:txEl>
                                              <p:pRg st="4" end="4"/>
                                            </p:txEl>
                                          </p:spTgt>
                                        </p:tgtEl>
                                        <p:attrNameLst>
                                          <p:attrName>style.visibility</p:attrName>
                                        </p:attrNameLst>
                                      </p:cBhvr>
                                      <p:to>
                                        <p:strVal val="visible"/>
                                      </p:to>
                                    </p:set>
                                    <p:anim calcmode="lin" valueType="num">
                                      <p:cBhvr additive="base">
                                        <p:cTn id="27" dur="500" fill="hold"/>
                                        <p:tgtEl>
                                          <p:spTgt spid="7137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37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3731">
                                            <p:txEl>
                                              <p:pRg st="5" end="5"/>
                                            </p:txEl>
                                          </p:spTgt>
                                        </p:tgtEl>
                                        <p:attrNameLst>
                                          <p:attrName>style.visibility</p:attrName>
                                        </p:attrNameLst>
                                      </p:cBhvr>
                                      <p:to>
                                        <p:strVal val="visible"/>
                                      </p:to>
                                    </p:set>
                                    <p:anim calcmode="lin" valueType="num">
                                      <p:cBhvr additive="base">
                                        <p:cTn id="31" dur="500" fill="hold"/>
                                        <p:tgtEl>
                                          <p:spTgt spid="7137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37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a:t>Summary of Cache Optimizations</a:t>
            </a:r>
            <a:endParaRPr lang="zh-TW" altLang="en-US"/>
          </a:p>
        </p:txBody>
      </p:sp>
      <p:sp>
        <p:nvSpPr>
          <p:cNvPr id="83971" name="Rectangle 3"/>
          <p:cNvSpPr>
            <a:spLocks noGrp="1" noChangeArrowheads="1"/>
          </p:cNvSpPr>
          <p:nvPr>
            <p:ph type="body" idx="1"/>
          </p:nvPr>
        </p:nvSpPr>
        <p:spPr/>
        <p:txBody>
          <a:bodyPr/>
          <a:lstStyle/>
          <a:p>
            <a:pPr eaLnBrk="1" hangingPunct="1"/>
            <a:r>
              <a:rPr lang="en-US" altLang="zh-TW">
                <a:solidFill>
                  <a:schemeClr val="hlink"/>
                </a:solidFill>
              </a:rPr>
              <a:t>Fig. 5.26</a:t>
            </a:r>
            <a:endParaRPr lang="zh-TW" altLang="en-US"/>
          </a:p>
        </p:txBody>
      </p:sp>
      <p:pic>
        <p:nvPicPr>
          <p:cNvPr id="83972" name="Picture 5" descr="C:\Documents and Settings\Guest\桌面\fig 5-26.jpg"/>
          <p:cNvPicPr>
            <a:picLocks noChangeAspect="1" noChangeArrowheads="1"/>
          </p:cNvPicPr>
          <p:nvPr/>
        </p:nvPicPr>
        <p:blipFill>
          <a:blip r:embed="rId2"/>
          <a:srcRect/>
          <a:stretch>
            <a:fillRect/>
          </a:stretch>
        </p:blipFill>
        <p:spPr bwMode="auto">
          <a:xfrm>
            <a:off x="3144838" y="1169988"/>
            <a:ext cx="5999162" cy="5688012"/>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819400"/>
            <a:ext cx="8610600" cy="1143000"/>
          </a:xfrm>
        </p:spPr>
        <p:txBody>
          <a:bodyPr>
            <a:normAutofit fontScale="90000"/>
          </a:bodyPr>
          <a:lstStyle/>
          <a:p>
            <a:r>
              <a:rPr lang="en-US" altLang="zh-CN" dirty="0"/>
              <a:t>Memory Technology and Optimizations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a:t>Main Memory</a:t>
            </a:r>
          </a:p>
        </p:txBody>
      </p:sp>
      <p:sp>
        <p:nvSpPr>
          <p:cNvPr id="37891" name="Rectangle 3"/>
          <p:cNvSpPr>
            <a:spLocks noGrp="1" noChangeArrowheads="1"/>
          </p:cNvSpPr>
          <p:nvPr>
            <p:ph type="body" idx="1"/>
          </p:nvPr>
        </p:nvSpPr>
        <p:spPr/>
        <p:txBody>
          <a:bodyPr/>
          <a:lstStyle/>
          <a:p>
            <a:pPr eaLnBrk="1" hangingPunct="1"/>
            <a:r>
              <a:rPr lang="en-US" altLang="zh-CN"/>
              <a:t>SRAM for cache</a:t>
            </a:r>
          </a:p>
          <a:p>
            <a:pPr eaLnBrk="1" hangingPunct="1"/>
            <a:r>
              <a:rPr lang="en-US" altLang="zh-CN"/>
              <a:t>DRAM for main memory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t>SRAM</a:t>
            </a:r>
          </a:p>
        </p:txBody>
      </p:sp>
      <p:sp>
        <p:nvSpPr>
          <p:cNvPr id="38915" name="Rectangle 3"/>
          <p:cNvSpPr>
            <a:spLocks noGrp="1" noChangeArrowheads="1"/>
          </p:cNvSpPr>
          <p:nvPr>
            <p:ph type="body" idx="1"/>
          </p:nvPr>
        </p:nvSpPr>
        <p:spPr/>
        <p:txBody>
          <a:bodyPr/>
          <a:lstStyle/>
          <a:p>
            <a:pPr eaLnBrk="1" hangingPunct="1"/>
            <a:r>
              <a:rPr lang="en-US" altLang="zh-CN"/>
              <a:t>Static Random Access Memory</a:t>
            </a:r>
          </a:p>
          <a:p>
            <a:pPr eaLnBrk="1" hangingPunct="1"/>
            <a:r>
              <a:rPr lang="en-US" altLang="zh-CN"/>
              <a:t>Six transistors per bit to prevent the information from being disturbed when read</a:t>
            </a:r>
          </a:p>
          <a:p>
            <a:pPr eaLnBrk="1" hangingPunct="1"/>
            <a:r>
              <a:rPr lang="en-US" altLang="zh-CN"/>
              <a:t>Don’t need to refresh, so access time is very close to cycle time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t>DRAM</a:t>
            </a:r>
          </a:p>
        </p:txBody>
      </p:sp>
      <p:sp>
        <p:nvSpPr>
          <p:cNvPr id="39939" name="Rectangle 3"/>
          <p:cNvSpPr>
            <a:spLocks noGrp="1" noChangeArrowheads="1"/>
          </p:cNvSpPr>
          <p:nvPr>
            <p:ph type="body" idx="1"/>
          </p:nvPr>
        </p:nvSpPr>
        <p:spPr/>
        <p:txBody>
          <a:bodyPr/>
          <a:lstStyle/>
          <a:p>
            <a:pPr eaLnBrk="1" hangingPunct="1"/>
            <a:r>
              <a:rPr lang="en-US" altLang="zh-CN"/>
              <a:t>Dynamic Random Access Memory</a:t>
            </a:r>
          </a:p>
          <a:p>
            <a:pPr eaLnBrk="1" hangingPunct="1"/>
            <a:r>
              <a:rPr lang="en-US" altLang="zh-CN"/>
              <a:t>Single transistor per bit</a:t>
            </a:r>
          </a:p>
          <a:p>
            <a:pPr eaLnBrk="1" hangingPunct="1"/>
            <a:r>
              <a:rPr lang="en-US" altLang="zh-CN"/>
              <a:t>Reading destroys the information</a:t>
            </a:r>
          </a:p>
          <a:p>
            <a:pPr eaLnBrk="1" hangingPunct="1"/>
            <a:r>
              <a:rPr lang="en-US" altLang="zh-CN"/>
              <a:t>Refresh periodically </a:t>
            </a:r>
          </a:p>
          <a:p>
            <a:pPr eaLnBrk="1" hangingPunct="1"/>
            <a:r>
              <a:rPr lang="en-US" altLang="zh-CN"/>
              <a:t>cycle time &gt; access time</a:t>
            </a:r>
          </a:p>
          <a:p>
            <a:pPr eaLnBrk="1" hangingPunct="1"/>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a:t>DRAM</a:t>
            </a:r>
          </a:p>
        </p:txBody>
      </p:sp>
      <p:sp>
        <p:nvSpPr>
          <p:cNvPr id="40963" name="Rectangle 3"/>
          <p:cNvSpPr>
            <a:spLocks noGrp="1" noChangeArrowheads="1"/>
          </p:cNvSpPr>
          <p:nvPr>
            <p:ph type="body" idx="1"/>
          </p:nvPr>
        </p:nvSpPr>
        <p:spPr/>
        <p:txBody>
          <a:bodyPr>
            <a:normAutofit lnSpcReduction="10000"/>
          </a:bodyPr>
          <a:lstStyle/>
          <a:p>
            <a:pPr eaLnBrk="1" hangingPunct="1">
              <a:lnSpc>
                <a:spcPct val="90000"/>
              </a:lnSpc>
            </a:pPr>
            <a:r>
              <a:rPr lang="en-US" altLang="zh-CN"/>
              <a:t>Dynamic Random Access Memory</a:t>
            </a:r>
          </a:p>
          <a:p>
            <a:pPr eaLnBrk="1" hangingPunct="1">
              <a:lnSpc>
                <a:spcPct val="90000"/>
              </a:lnSpc>
            </a:pPr>
            <a:r>
              <a:rPr lang="en-US" altLang="zh-CN"/>
              <a:t>Single transistor per bit</a:t>
            </a:r>
          </a:p>
          <a:p>
            <a:pPr eaLnBrk="1" hangingPunct="1">
              <a:lnSpc>
                <a:spcPct val="90000"/>
              </a:lnSpc>
            </a:pPr>
            <a:r>
              <a:rPr lang="en-US" altLang="zh-CN"/>
              <a:t>Reading destroys the information</a:t>
            </a:r>
          </a:p>
          <a:p>
            <a:pPr eaLnBrk="1" hangingPunct="1">
              <a:lnSpc>
                <a:spcPct val="90000"/>
              </a:lnSpc>
            </a:pPr>
            <a:r>
              <a:rPr lang="en-US" altLang="zh-CN"/>
              <a:t>Refresh periodically </a:t>
            </a:r>
          </a:p>
          <a:p>
            <a:pPr eaLnBrk="1" hangingPunct="1">
              <a:lnSpc>
                <a:spcPct val="90000"/>
              </a:lnSpc>
            </a:pPr>
            <a:r>
              <a:rPr lang="en-US" altLang="zh-CN"/>
              <a:t>cycle time &gt; access time</a:t>
            </a:r>
          </a:p>
          <a:p>
            <a:pPr eaLnBrk="1" hangingPunct="1">
              <a:lnSpc>
                <a:spcPct val="90000"/>
              </a:lnSpc>
            </a:pPr>
            <a:endParaRPr lang="en-US" altLang="zh-CN"/>
          </a:p>
          <a:p>
            <a:pPr eaLnBrk="1" hangingPunct="1">
              <a:lnSpc>
                <a:spcPct val="90000"/>
              </a:lnSpc>
            </a:pPr>
            <a:r>
              <a:rPr lang="en-US" altLang="zh-CN" i="1"/>
              <a:t>DRAMs are commonly sold on small boards called </a:t>
            </a:r>
            <a:r>
              <a:rPr lang="en-US" altLang="zh-CN" b="1" i="1"/>
              <a:t>DIMM </a:t>
            </a:r>
            <a:r>
              <a:rPr lang="en-US" altLang="zh-CN" i="1"/>
              <a:t>(dual inline memory modules), typically containing 4 ~ 16 DRAMs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zh-TW"/>
              <a:t>ABCs of Caches</a:t>
            </a:r>
          </a:p>
        </p:txBody>
      </p:sp>
      <p:sp>
        <p:nvSpPr>
          <p:cNvPr id="18435" name="Rectangle 5"/>
          <p:cNvSpPr>
            <a:spLocks noGrp="1" noChangeArrowheads="1"/>
          </p:cNvSpPr>
          <p:nvPr>
            <p:ph type="body" idx="1"/>
          </p:nvPr>
        </p:nvSpPr>
        <p:spPr/>
        <p:txBody>
          <a:bodyPr>
            <a:normAutofit/>
          </a:bodyPr>
          <a:lstStyle/>
          <a:p>
            <a:pPr lvl="2" eaLnBrk="1" hangingPunct="1"/>
            <a:r>
              <a:rPr lang="en-US" altLang="zh-TW" dirty="0"/>
              <a:t>Recalling some terms</a:t>
            </a:r>
          </a:p>
          <a:p>
            <a:pPr lvl="3" eaLnBrk="1" hangingPunct="1"/>
            <a:r>
              <a:rPr lang="en-US" altLang="zh-TW" b="1" i="1" dirty="0"/>
              <a:t>Cache</a:t>
            </a:r>
            <a:r>
              <a:rPr lang="en-US" altLang="zh-TW" dirty="0"/>
              <a:t>: The name given to the first level of the memory hierarchy encountered once the address leaves the CPU.</a:t>
            </a:r>
          </a:p>
          <a:p>
            <a:pPr lvl="3" eaLnBrk="1" hangingPunct="1"/>
            <a:r>
              <a:rPr lang="en-US" altLang="zh-TW" b="1" dirty="0"/>
              <a:t>Miss rate</a:t>
            </a:r>
            <a:r>
              <a:rPr lang="en-US" altLang="zh-TW" dirty="0"/>
              <a:t>: The fraction of accesses not in the cache.</a:t>
            </a:r>
          </a:p>
          <a:p>
            <a:pPr lvl="3" eaLnBrk="1" hangingPunct="1"/>
            <a:r>
              <a:rPr lang="en-US" altLang="zh-TW" b="1" dirty="0"/>
              <a:t>Miss penalty</a:t>
            </a:r>
            <a:r>
              <a:rPr lang="en-US" altLang="zh-TW" dirty="0"/>
              <a:t>: The additional time to service the miss.</a:t>
            </a:r>
          </a:p>
          <a:p>
            <a:pPr lvl="3" eaLnBrk="1" hangingPunct="1"/>
            <a:r>
              <a:rPr lang="en-US" altLang="zh-TW" b="1" dirty="0"/>
              <a:t>Block</a:t>
            </a:r>
            <a:r>
              <a:rPr lang="en-US" altLang="zh-TW" dirty="0"/>
              <a:t>: The minimum unit of information that can be present in the cache.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1167-00F8-4EC0-8EFB-B896A98688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BC9307-AE15-4EED-88DD-8C2DBA1CFDD4}"/>
              </a:ext>
            </a:extLst>
          </p:cNvPr>
          <p:cNvSpPr>
            <a:spLocks noGrp="1"/>
          </p:cNvSpPr>
          <p:nvPr>
            <p:ph idx="1"/>
          </p:nvPr>
        </p:nvSpPr>
        <p:spPr/>
        <p:txBody>
          <a:bodyPr>
            <a:normAutofit fontScale="85000" lnSpcReduction="20000"/>
          </a:bodyPr>
          <a:lstStyle/>
          <a:p>
            <a:pPr marL="0" indent="0">
              <a:buNone/>
            </a:pPr>
            <a:r>
              <a:rPr lang="en-US" dirty="0"/>
              <a:t> As DRAMs grew in capacity, the cost of a package with all the necessary address lines was an issue. 2.  The solution was to multiplex the address lines, thereby cutting the number of address pins in half. </a:t>
            </a:r>
          </a:p>
          <a:p>
            <a:pPr marL="0" indent="0">
              <a:buNone/>
            </a:pPr>
            <a:r>
              <a:rPr lang="en-US" dirty="0"/>
              <a:t>•    One-half of the address is sent first, called the row access strobe (RAS). </a:t>
            </a:r>
          </a:p>
          <a:p>
            <a:pPr marL="0" indent="0">
              <a:buNone/>
            </a:pPr>
            <a:r>
              <a:rPr lang="en-US" dirty="0"/>
              <a:t> •  The other half of the address, sent during the column access strobe (CAS), follows it. </a:t>
            </a:r>
          </a:p>
          <a:p>
            <a:pPr marL="0" indent="0">
              <a:buNone/>
            </a:pPr>
            <a:r>
              <a:rPr lang="en-US" dirty="0"/>
              <a:t>These names come from the internal chip organization, since the memory is organized as a rectangular matrix addressed by rows and columns. </a:t>
            </a:r>
          </a:p>
          <a:p>
            <a:pPr marL="0" indent="0">
              <a:buNone/>
            </a:pPr>
            <a:r>
              <a:rPr lang="en-US" dirty="0"/>
              <a:t> </a:t>
            </a:r>
            <a:endParaRPr lang="en-IN" dirty="0"/>
          </a:p>
        </p:txBody>
      </p:sp>
    </p:spTree>
    <p:extLst>
      <p:ext uri="{BB962C8B-B14F-4D97-AF65-F5344CB8AC3E}">
        <p14:creationId xmlns:p14="http://schemas.microsoft.com/office/powerpoint/2010/main" val="13218600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3280-43BA-40D5-BF72-665D93E10C4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E0F2D86-5D9B-493E-9990-CF6CAF490260}"/>
              </a:ext>
            </a:extLst>
          </p:cNvPr>
          <p:cNvSpPr>
            <a:spLocks noGrp="1"/>
          </p:cNvSpPr>
          <p:nvPr>
            <p:ph idx="1"/>
          </p:nvPr>
        </p:nvSpPr>
        <p:spPr/>
        <p:txBody>
          <a:bodyPr>
            <a:normAutofit fontScale="62500" lnSpcReduction="20000"/>
          </a:bodyPr>
          <a:lstStyle/>
          <a:p>
            <a:pPr algn="just"/>
            <a:r>
              <a:rPr lang="en-US" dirty="0"/>
              <a:t> To pack more bits per chip, DRAMs use only a single transistor to store a bit. </a:t>
            </a:r>
          </a:p>
          <a:p>
            <a:pPr algn="just"/>
            <a:r>
              <a:rPr lang="en-US" dirty="0"/>
              <a:t>  Reading that bit destroys the information, so it must be restored. This is one reason the DRAM cycle time is much longer than the access time. </a:t>
            </a:r>
          </a:p>
          <a:p>
            <a:pPr algn="just"/>
            <a:r>
              <a:rPr lang="en-US" dirty="0"/>
              <a:t>  To prevent loss of information when a bit is not read or written, the bit must be “refreshed” periodically, all the bits in a row can be refreshed simultaneously just by reading that row. </a:t>
            </a:r>
          </a:p>
          <a:p>
            <a:pPr algn="just"/>
            <a:r>
              <a:rPr lang="en-US" dirty="0"/>
              <a:t> Hence, every DRAM in the memory system must access every row within a certain time window, such as 8 </a:t>
            </a:r>
            <a:r>
              <a:rPr lang="en-US" dirty="0" err="1"/>
              <a:t>ms.</a:t>
            </a:r>
            <a:r>
              <a:rPr lang="en-US" dirty="0"/>
              <a:t> </a:t>
            </a:r>
          </a:p>
          <a:p>
            <a:pPr algn="just"/>
            <a:r>
              <a:rPr lang="en-US" dirty="0"/>
              <a:t> Memory controllers include hardware to refresh the DRAMs periodically. </a:t>
            </a:r>
          </a:p>
          <a:p>
            <a:pPr algn="just"/>
            <a:r>
              <a:rPr lang="en-US" dirty="0"/>
              <a:t> This requirement means that the memory system is occasionally unavailable because it is sending a signal telling every chip to refresh. </a:t>
            </a:r>
          </a:p>
          <a:p>
            <a:pPr algn="just"/>
            <a:r>
              <a:rPr lang="en-US" dirty="0"/>
              <a:t>The time for a refresh is typically a full memory access (RAS and CAS) for each row of the DRAM. Since the memory matrix in a DRAM is conceptually square, the number of steps in a refresh is usually the square root of the DRAM capacity</a:t>
            </a:r>
            <a:endParaRPr lang="en-IN" dirty="0"/>
          </a:p>
        </p:txBody>
      </p:sp>
    </p:spTree>
    <p:extLst>
      <p:ext uri="{BB962C8B-B14F-4D97-AF65-F5344CB8AC3E}">
        <p14:creationId xmlns:p14="http://schemas.microsoft.com/office/powerpoint/2010/main" val="3552122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t>DRAM Organization</a:t>
            </a:r>
          </a:p>
        </p:txBody>
      </p:sp>
      <p:pic>
        <p:nvPicPr>
          <p:cNvPr id="43012" name="Picture 4"/>
          <p:cNvPicPr>
            <a:picLocks noChangeAspect="1" noChangeArrowheads="1"/>
          </p:cNvPicPr>
          <p:nvPr/>
        </p:nvPicPr>
        <p:blipFill>
          <a:blip r:embed="rId2"/>
          <a:srcRect/>
          <a:stretch>
            <a:fillRect/>
          </a:stretch>
        </p:blipFill>
        <p:spPr bwMode="auto">
          <a:xfrm>
            <a:off x="0" y="1752600"/>
            <a:ext cx="9144000" cy="46577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DRAM Improvement</a:t>
            </a:r>
          </a:p>
        </p:txBody>
      </p:sp>
      <p:sp>
        <p:nvSpPr>
          <p:cNvPr id="44035" name="Rectangle 3"/>
          <p:cNvSpPr>
            <a:spLocks noGrp="1" noChangeArrowheads="1"/>
          </p:cNvSpPr>
          <p:nvPr>
            <p:ph type="body" idx="1"/>
          </p:nvPr>
        </p:nvSpPr>
        <p:spPr/>
        <p:txBody>
          <a:bodyPr/>
          <a:lstStyle/>
          <a:p>
            <a:pPr eaLnBrk="1" hangingPunct="1"/>
            <a:r>
              <a:rPr lang="en-US" altLang="zh-CN" b="1"/>
              <a:t>Timing signals</a:t>
            </a:r>
          </a:p>
          <a:p>
            <a:pPr eaLnBrk="1" hangingPunct="1">
              <a:buFontTx/>
              <a:buNone/>
            </a:pPr>
            <a:r>
              <a:rPr lang="en-US" altLang="zh-CN" b="1"/>
              <a:t>	</a:t>
            </a:r>
            <a:r>
              <a:rPr lang="en-US" altLang="zh-CN"/>
              <a:t>allow repeated accesses to the row buffer w/o another row access time;</a:t>
            </a:r>
            <a:endParaRPr lang="en-US" altLang="zh-CN" b="1"/>
          </a:p>
          <a:p>
            <a:pPr eaLnBrk="1" hangingPunct="1"/>
            <a:r>
              <a:rPr lang="en-US" altLang="zh-CN"/>
              <a:t>Leverage spatial locality</a:t>
            </a:r>
          </a:p>
          <a:p>
            <a:pPr eaLnBrk="1" hangingPunct="1">
              <a:buFontTx/>
              <a:buNone/>
            </a:pPr>
            <a:r>
              <a:rPr lang="en-US" altLang="zh-CN"/>
              <a:t>	each array will buffer 1024 to 4096 bits for each access;</a:t>
            </a:r>
          </a:p>
          <a:p>
            <a:pPr eaLnBrk="1" hangingPunct="1"/>
            <a:endParaRPr lang="en-US" altLang="zh-CN"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t>DRAM Improvement</a:t>
            </a:r>
          </a:p>
        </p:txBody>
      </p:sp>
      <p:sp>
        <p:nvSpPr>
          <p:cNvPr id="45059" name="Rectangle 3"/>
          <p:cNvSpPr>
            <a:spLocks noGrp="1" noChangeArrowheads="1"/>
          </p:cNvSpPr>
          <p:nvPr>
            <p:ph type="body" idx="1"/>
          </p:nvPr>
        </p:nvSpPr>
        <p:spPr/>
        <p:txBody>
          <a:bodyPr/>
          <a:lstStyle/>
          <a:p>
            <a:pPr eaLnBrk="1" hangingPunct="1"/>
            <a:r>
              <a:rPr lang="en-US" altLang="zh-CN" b="1"/>
              <a:t>Clock signal</a:t>
            </a:r>
          </a:p>
          <a:p>
            <a:pPr eaLnBrk="1" hangingPunct="1">
              <a:buFontTx/>
              <a:buNone/>
            </a:pPr>
            <a:r>
              <a:rPr lang="en-US" altLang="zh-CN" b="1"/>
              <a:t>	</a:t>
            </a:r>
            <a:r>
              <a:rPr lang="en-US" altLang="zh-CN"/>
              <a:t>added to the DRAM interface,</a:t>
            </a:r>
          </a:p>
          <a:p>
            <a:pPr eaLnBrk="1" hangingPunct="1">
              <a:buFontTx/>
              <a:buNone/>
            </a:pPr>
            <a:r>
              <a:rPr lang="en-US" altLang="zh-CN"/>
              <a:t>	so that repeated transfers will not involve overhead to synchronize with memory controller;</a:t>
            </a:r>
            <a:endParaRPr lang="en-US" altLang="zh-CN" b="1"/>
          </a:p>
          <a:p>
            <a:pPr eaLnBrk="1" hangingPunct="1"/>
            <a:r>
              <a:rPr lang="en-US" altLang="zh-CN" b="1"/>
              <a:t>SDRAM: </a:t>
            </a:r>
            <a:r>
              <a:rPr lang="en-US" altLang="zh-CN"/>
              <a:t>synchronous DRAM</a:t>
            </a:r>
            <a:endParaRPr lang="en-US" altLang="zh-CN"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DRAM Improvement</a:t>
            </a:r>
          </a:p>
        </p:txBody>
      </p:sp>
      <p:sp>
        <p:nvSpPr>
          <p:cNvPr id="46083" name="Rectangle 3"/>
          <p:cNvSpPr>
            <a:spLocks noGrp="1" noChangeArrowheads="1"/>
          </p:cNvSpPr>
          <p:nvPr>
            <p:ph type="body" idx="1"/>
          </p:nvPr>
        </p:nvSpPr>
        <p:spPr/>
        <p:txBody>
          <a:bodyPr>
            <a:normAutofit lnSpcReduction="10000"/>
          </a:bodyPr>
          <a:lstStyle/>
          <a:p>
            <a:pPr eaLnBrk="1" hangingPunct="1"/>
            <a:r>
              <a:rPr lang="en-US" altLang="zh-CN" sz="2800" b="1"/>
              <a:t>Wider DRAM</a:t>
            </a:r>
          </a:p>
          <a:p>
            <a:pPr eaLnBrk="1" hangingPunct="1">
              <a:buFontTx/>
              <a:buNone/>
            </a:pPr>
            <a:r>
              <a:rPr lang="en-US" altLang="zh-CN" sz="2800" b="1"/>
              <a:t>	</a:t>
            </a:r>
            <a:r>
              <a:rPr lang="en-US" altLang="zh-CN" sz="2800"/>
              <a:t>to overcome the problem of getting a wide stream of bits from memory without having to make the memory system too large as memory system density increased;</a:t>
            </a:r>
          </a:p>
          <a:p>
            <a:pPr eaLnBrk="1" hangingPunct="1">
              <a:buFontTx/>
              <a:buNone/>
            </a:pPr>
            <a:endParaRPr lang="en-US" altLang="zh-CN" sz="2800"/>
          </a:p>
          <a:p>
            <a:pPr eaLnBrk="1" hangingPunct="1">
              <a:buFontTx/>
              <a:buNone/>
            </a:pPr>
            <a:r>
              <a:rPr lang="en-US" altLang="zh-CN" sz="2800"/>
              <a:t>	widening the cache and memory widens memory bandwidth; </a:t>
            </a:r>
          </a:p>
          <a:p>
            <a:pPr eaLnBrk="1" hangingPunct="1">
              <a:buFontTx/>
              <a:buNone/>
            </a:pPr>
            <a:endParaRPr lang="en-US" altLang="zh-CN" sz="2800"/>
          </a:p>
          <a:p>
            <a:pPr eaLnBrk="1" hangingPunct="1">
              <a:buFontTx/>
              <a:buNone/>
            </a:pPr>
            <a:r>
              <a:rPr lang="en-US" altLang="zh-CN" sz="2800"/>
              <a:t>	e.g., </a:t>
            </a:r>
            <a:r>
              <a:rPr lang="en-US" altLang="zh-CN" sz="2800" i="1"/>
              <a:t>4-bit transfer mode up to 16-bit buses</a:t>
            </a:r>
            <a:r>
              <a:rPr lang="en-US" altLang="zh-CN" sz="2800" b="1"/>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DRAM Improvement</a:t>
            </a:r>
          </a:p>
        </p:txBody>
      </p:sp>
      <p:sp>
        <p:nvSpPr>
          <p:cNvPr id="47107" name="Rectangle 3"/>
          <p:cNvSpPr>
            <a:spLocks noGrp="1" noChangeArrowheads="1"/>
          </p:cNvSpPr>
          <p:nvPr>
            <p:ph type="body" idx="1"/>
          </p:nvPr>
        </p:nvSpPr>
        <p:spPr/>
        <p:txBody>
          <a:bodyPr/>
          <a:lstStyle/>
          <a:p>
            <a:pPr eaLnBrk="1" hangingPunct="1"/>
            <a:r>
              <a:rPr lang="en-US" altLang="zh-CN" b="1"/>
              <a:t>DDR: double data rate</a:t>
            </a:r>
          </a:p>
          <a:p>
            <a:pPr eaLnBrk="1" hangingPunct="1">
              <a:buFontTx/>
              <a:buNone/>
            </a:pPr>
            <a:r>
              <a:rPr lang="en-US" altLang="zh-CN" b="1"/>
              <a:t>	</a:t>
            </a:r>
            <a:r>
              <a:rPr lang="en-US" altLang="zh-CN"/>
              <a:t>to increase bandwidth,</a:t>
            </a:r>
          </a:p>
          <a:p>
            <a:pPr eaLnBrk="1" hangingPunct="1">
              <a:buFontTx/>
              <a:buNone/>
            </a:pPr>
            <a:r>
              <a:rPr lang="en-US" altLang="zh-CN"/>
              <a:t>	transfer data on both the rising edge and falling edge of the DRAM clock signal,</a:t>
            </a:r>
          </a:p>
          <a:p>
            <a:pPr eaLnBrk="1" hangingPunct="1">
              <a:buFontTx/>
              <a:buNone/>
            </a:pPr>
            <a:r>
              <a:rPr lang="en-US" altLang="zh-CN"/>
              <a:t>	thereby doubling the peak data rate;</a:t>
            </a:r>
            <a:endParaRPr lang="en-US" altLang="zh-CN"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DRAM Improvement</a:t>
            </a:r>
          </a:p>
        </p:txBody>
      </p:sp>
      <p:sp>
        <p:nvSpPr>
          <p:cNvPr id="48131" name="Rectangle 3"/>
          <p:cNvSpPr>
            <a:spLocks noGrp="1" noChangeArrowheads="1"/>
          </p:cNvSpPr>
          <p:nvPr>
            <p:ph type="body" idx="1"/>
          </p:nvPr>
        </p:nvSpPr>
        <p:spPr/>
        <p:txBody>
          <a:bodyPr/>
          <a:lstStyle/>
          <a:p>
            <a:pPr eaLnBrk="1" hangingPunct="1"/>
            <a:r>
              <a:rPr lang="en-US" altLang="zh-CN" b="1"/>
              <a:t>Multiple Banks</a:t>
            </a:r>
          </a:p>
          <a:p>
            <a:pPr eaLnBrk="1" hangingPunct="1">
              <a:buFontTx/>
              <a:buNone/>
            </a:pPr>
            <a:r>
              <a:rPr lang="en-US" altLang="zh-CN" b="1"/>
              <a:t>	</a:t>
            </a:r>
            <a:r>
              <a:rPr lang="en-US" altLang="zh-CN"/>
              <a:t>break a single SDRAM into 2 to 8 blocks;</a:t>
            </a:r>
          </a:p>
          <a:p>
            <a:pPr eaLnBrk="1" hangingPunct="1">
              <a:buFontTx/>
              <a:buNone/>
            </a:pPr>
            <a:r>
              <a:rPr lang="en-US" altLang="zh-CN"/>
              <a:t>	they can operate independently;</a:t>
            </a:r>
            <a:endParaRPr lang="en-US" altLang="zh-CN" b="1"/>
          </a:p>
          <a:p>
            <a:pPr eaLnBrk="1" hangingPunct="1"/>
            <a:r>
              <a:rPr lang="en-US" altLang="zh-CN"/>
              <a:t>Provide some of the advantages of interleaving</a:t>
            </a:r>
          </a:p>
          <a:p>
            <a:pPr eaLnBrk="1" hangingPunct="1"/>
            <a:r>
              <a:rPr lang="en-US" altLang="zh-CN"/>
              <a:t>Help with power management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a:t>DRAM Improvement</a:t>
            </a:r>
          </a:p>
        </p:txBody>
      </p:sp>
      <p:sp>
        <p:nvSpPr>
          <p:cNvPr id="49155" name="Rectangle 3"/>
          <p:cNvSpPr>
            <a:spLocks noGrp="1" noChangeArrowheads="1"/>
          </p:cNvSpPr>
          <p:nvPr>
            <p:ph type="body" idx="1"/>
          </p:nvPr>
        </p:nvSpPr>
        <p:spPr/>
        <p:txBody>
          <a:bodyPr/>
          <a:lstStyle/>
          <a:p>
            <a:pPr eaLnBrk="1" hangingPunct="1"/>
            <a:r>
              <a:rPr lang="en-US" altLang="zh-CN" b="1"/>
              <a:t>Reducing power consumption in SDRAMs</a:t>
            </a:r>
          </a:p>
          <a:p>
            <a:pPr eaLnBrk="1" hangingPunct="1">
              <a:buFontTx/>
              <a:buNone/>
            </a:pPr>
            <a:r>
              <a:rPr lang="en-US" altLang="zh-CN" b="1"/>
              <a:t>	</a:t>
            </a:r>
            <a:r>
              <a:rPr lang="en-US" altLang="zh-CN"/>
              <a:t>dynamic power:</a:t>
            </a:r>
            <a:r>
              <a:rPr lang="en-US" altLang="zh-CN" b="1"/>
              <a:t> </a:t>
            </a:r>
            <a:r>
              <a:rPr lang="en-US" altLang="zh-CN"/>
              <a:t>used in a read or write</a:t>
            </a:r>
            <a:endParaRPr lang="en-US" altLang="zh-CN" b="1"/>
          </a:p>
          <a:p>
            <a:pPr eaLnBrk="1" hangingPunct="1">
              <a:buFontTx/>
              <a:buNone/>
            </a:pPr>
            <a:r>
              <a:rPr lang="en-US" altLang="zh-CN" b="1"/>
              <a:t>	</a:t>
            </a:r>
            <a:r>
              <a:rPr lang="en-US" altLang="zh-CN"/>
              <a:t>static/standby power</a:t>
            </a:r>
          </a:p>
          <a:p>
            <a:pPr eaLnBrk="1" hangingPunct="1"/>
            <a:r>
              <a:rPr lang="en-US" altLang="zh-CN"/>
              <a:t>Depend on the operating voltage</a:t>
            </a:r>
          </a:p>
          <a:p>
            <a:pPr eaLnBrk="1" hangingPunct="1"/>
            <a:r>
              <a:rPr lang="en-US" altLang="zh-CN"/>
              <a:t>Power down mode: entered by telling the DRAM to ignore the clock</a:t>
            </a:r>
          </a:p>
          <a:p>
            <a:pPr eaLnBrk="1" hangingPunct="1">
              <a:buFontTx/>
              <a:buNone/>
            </a:pPr>
            <a:r>
              <a:rPr lang="en-US" altLang="zh-CN"/>
              <a:t>	disables the SDRAM except for internal automatic refresh;</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4E09-AC6E-411F-AC19-2FB72915CDB4}"/>
              </a:ext>
            </a:extLst>
          </p:cNvPr>
          <p:cNvSpPr>
            <a:spLocks noGrp="1"/>
          </p:cNvSpPr>
          <p:nvPr>
            <p:ph type="title"/>
          </p:nvPr>
        </p:nvSpPr>
        <p:spPr/>
        <p:txBody>
          <a:bodyPr/>
          <a:lstStyle/>
          <a:p>
            <a:r>
              <a:rPr lang="en-US" altLang="zh-CN" dirty="0"/>
              <a:t>DRAM Improvement</a:t>
            </a:r>
            <a:endParaRPr lang="en-IN" dirty="0"/>
          </a:p>
        </p:txBody>
      </p:sp>
      <p:sp>
        <p:nvSpPr>
          <p:cNvPr id="3" name="Content Placeholder 2">
            <a:extLst>
              <a:ext uri="{FF2B5EF4-FFF2-40B4-BE49-F238E27FC236}">
                <a16:creationId xmlns:a16="http://schemas.microsoft.com/office/drawing/2014/main" id="{1B62394A-044C-443F-8123-8A5F8A4B3BB2}"/>
              </a:ext>
            </a:extLst>
          </p:cNvPr>
          <p:cNvSpPr>
            <a:spLocks noGrp="1"/>
          </p:cNvSpPr>
          <p:nvPr>
            <p:ph idx="1"/>
          </p:nvPr>
        </p:nvSpPr>
        <p:spPr/>
        <p:txBody>
          <a:bodyPr>
            <a:normAutofit fontScale="85000" lnSpcReduction="20000"/>
          </a:bodyPr>
          <a:lstStyle/>
          <a:p>
            <a:endParaRPr lang="en-US" dirty="0"/>
          </a:p>
          <a:p>
            <a:pPr marL="0" indent="0">
              <a:buNone/>
            </a:pPr>
            <a:r>
              <a:rPr lang="en-US" dirty="0"/>
              <a:t> </a:t>
            </a:r>
          </a:p>
          <a:p>
            <a:r>
              <a:rPr lang="en-US" dirty="0"/>
              <a:t>1.  A DRAM access is divided into row access and column access. DRAMs must buffer a row of bits inside the DRAM for the column access, </a:t>
            </a:r>
          </a:p>
          <a:p>
            <a:r>
              <a:rPr lang="en-US" dirty="0"/>
              <a:t>2.  Although presented logically as a single monolithic array of memory bits, the internal organization of DRAM actually consists of many memory modules. For a variety of manufacturing reasons, these modules are usually 1–4M bits. </a:t>
            </a:r>
          </a:p>
          <a:p>
            <a:r>
              <a:rPr lang="en-US" dirty="0"/>
              <a:t>3.  To improve bandwidth, there has been a variety of evolutionary innovations over time. </a:t>
            </a:r>
            <a:endParaRPr lang="en-IN" dirty="0"/>
          </a:p>
        </p:txBody>
      </p:sp>
    </p:spTree>
    <p:extLst>
      <p:ext uri="{BB962C8B-B14F-4D97-AF65-F5344CB8AC3E}">
        <p14:creationId xmlns:p14="http://schemas.microsoft.com/office/powerpoint/2010/main" val="55335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a:t>Cache Performance</a:t>
            </a:r>
            <a:endParaRPr lang="zh-TW" altLang="en-US"/>
          </a:p>
        </p:txBody>
      </p:sp>
      <p:sp>
        <p:nvSpPr>
          <p:cNvPr id="19459" name="Rectangle 3"/>
          <p:cNvSpPr>
            <a:spLocks noGrp="1" noChangeArrowheads="1"/>
          </p:cNvSpPr>
          <p:nvPr>
            <p:ph type="body" idx="1"/>
          </p:nvPr>
        </p:nvSpPr>
        <p:spPr/>
        <p:txBody>
          <a:bodyPr/>
          <a:lstStyle/>
          <a:p>
            <a:pPr lvl="1" eaLnBrk="1" hangingPunct="1"/>
            <a:r>
              <a:rPr lang="en-US" altLang="zh-TW" dirty="0"/>
              <a:t>Formula for performance evaluation</a:t>
            </a:r>
          </a:p>
          <a:p>
            <a:pPr lvl="2" eaLnBrk="1" hangingPunct="1"/>
            <a:r>
              <a:rPr lang="en-US" altLang="zh-TW" b="1" dirty="0"/>
              <a:t>CPU execution time = (CPU clock cycles + Memory stall cycles) * Clock cycle time</a:t>
            </a:r>
          </a:p>
          <a:p>
            <a:pPr lvl="2" eaLnBrk="1" hangingPunct="1"/>
            <a:r>
              <a:rPr lang="en-US" altLang="zh-TW" b="1" dirty="0"/>
              <a:t>Memory stall cycles </a:t>
            </a:r>
            <a:r>
              <a:rPr lang="en-US" altLang="zh-TW" dirty="0"/>
              <a:t>= </a:t>
            </a:r>
            <a:r>
              <a:rPr lang="en-US" altLang="zh-TW" b="1" dirty="0"/>
              <a:t>IC * Memory reference per instruction *miss rate *miss penalty</a:t>
            </a:r>
          </a:p>
          <a:p>
            <a:pPr lvl="2" eaLnBrk="1" hangingPunct="1"/>
            <a:r>
              <a:rPr lang="en-US" altLang="zh-TW" dirty="0"/>
              <a:t>Measure of memory-hierarchy performance</a:t>
            </a:r>
          </a:p>
          <a:p>
            <a:pPr lvl="3" eaLnBrk="1" hangingPunct="1">
              <a:buFontTx/>
              <a:buNone/>
            </a:pPr>
            <a:r>
              <a:rPr lang="en-US" altLang="zh-TW" b="1" i="1" dirty="0"/>
              <a:t>Average memory access time</a:t>
            </a:r>
            <a:r>
              <a:rPr lang="en-US" altLang="zh-TW" b="1" dirty="0"/>
              <a:t> = </a:t>
            </a:r>
            <a:r>
              <a:rPr lang="en-US" altLang="zh-TW" b="1" i="1" dirty="0"/>
              <a:t>Hit time</a:t>
            </a:r>
            <a:r>
              <a:rPr lang="en-US" altLang="zh-TW" b="1" dirty="0"/>
              <a:t> + </a:t>
            </a:r>
            <a:r>
              <a:rPr lang="en-US" altLang="zh-TW" b="1" i="1" dirty="0"/>
              <a:t>Miss rate</a:t>
            </a:r>
            <a:r>
              <a:rPr lang="en-US" altLang="zh-TW" b="1" dirty="0"/>
              <a:t> * </a:t>
            </a:r>
            <a:r>
              <a:rPr lang="en-US" altLang="zh-TW" b="1" i="1" dirty="0"/>
              <a:t>Miss penalty</a:t>
            </a:r>
            <a:endParaRPr lang="en-US" altLang="zh-TW" b="1" i="1" dirty="0">
              <a:solidFill>
                <a:srgbClr val="66FF33"/>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F885-5856-483D-93ED-509A1D11E38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88AC0B1-448F-470A-89C1-62F2F1399730}"/>
              </a:ext>
            </a:extLst>
          </p:cNvPr>
          <p:cNvSpPr>
            <a:spLocks noGrp="1"/>
          </p:cNvSpPr>
          <p:nvPr>
            <p:ph idx="1"/>
          </p:nvPr>
        </p:nvSpPr>
        <p:spPr/>
        <p:txBody>
          <a:bodyPr>
            <a:normAutofit fontScale="62500" lnSpcReduction="20000"/>
          </a:bodyPr>
          <a:lstStyle/>
          <a:p>
            <a:pPr marL="0" indent="0" algn="just">
              <a:buNone/>
            </a:pPr>
            <a:r>
              <a:rPr lang="en-US" dirty="0"/>
              <a:t>4.The first was timing signals that allow repeated accesses to the row buffer without another row access time, typically called fast page mode. Conventional DRAMs had an asynchronous interface to the memory controller, and hence every transfer involved overhead to synchronize with the controller. </a:t>
            </a:r>
          </a:p>
          <a:p>
            <a:pPr marL="0" indent="0" algn="just">
              <a:buNone/>
            </a:pPr>
            <a:r>
              <a:rPr lang="en-US" dirty="0"/>
              <a:t>•5. The second major change was to add a clock signal to the DRAM interface, so that the repeated transfers would not bear that overhead. Synchronous DRAM (SDRAM) is the name of this optimization. SDRAMs typically also had a programmable register to hold the number of bytes requested, and hence can send many bytes over several cycles per request. </a:t>
            </a:r>
          </a:p>
          <a:p>
            <a:pPr marL="0" indent="0" algn="just">
              <a:buNone/>
            </a:pPr>
            <a:r>
              <a:rPr lang="en-US"/>
              <a:t>•  6.The </a:t>
            </a:r>
            <a:r>
              <a:rPr lang="en-US" dirty="0"/>
              <a:t>third major DRAM innovation to increase bandwidth is to transfer data on both the rising edge and falling edge of the DRAM clock signal, thereby doubling the  peak  data  rate.  This  optimization  is  called  double  data  rate (DDR). </a:t>
            </a:r>
          </a:p>
          <a:p>
            <a:pPr marL="0" indent="0">
              <a:buNone/>
            </a:pPr>
            <a:r>
              <a:rPr lang="en-US" dirty="0"/>
              <a:t> </a:t>
            </a:r>
            <a:endParaRPr lang="en-IN" dirty="0"/>
          </a:p>
        </p:txBody>
      </p:sp>
    </p:spTree>
    <p:extLst>
      <p:ext uri="{BB962C8B-B14F-4D97-AF65-F5344CB8AC3E}">
        <p14:creationId xmlns:p14="http://schemas.microsoft.com/office/powerpoint/2010/main" val="3763488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724400"/>
            <a:ext cx="8229600" cy="1143000"/>
          </a:xfrm>
        </p:spPr>
        <p:txBody>
          <a:bodyPr/>
          <a:lstStyle/>
          <a:p>
            <a:r>
              <a:rPr lang="en-US" dirty="0"/>
              <a:t>Thank you</a:t>
            </a:r>
          </a:p>
        </p:txBody>
      </p:sp>
      <p:sp>
        <p:nvSpPr>
          <p:cNvPr id="3" name="TextBox 2"/>
          <p:cNvSpPr txBox="1"/>
          <p:nvPr/>
        </p:nvSpPr>
        <p:spPr>
          <a:xfrm>
            <a:off x="1752600" y="1981200"/>
            <a:ext cx="4648200" cy="1384995"/>
          </a:xfrm>
          <a:prstGeom prst="rect">
            <a:avLst/>
          </a:prstGeom>
          <a:noFill/>
        </p:spPr>
        <p:txBody>
          <a:bodyPr wrap="square" rtlCol="0">
            <a:spAutoFit/>
          </a:bodyPr>
          <a:lstStyle/>
          <a:p>
            <a:pPr algn="ctr"/>
            <a:r>
              <a:rPr lang="en-US" sz="2800" dirty="0"/>
              <a:t>END  </a:t>
            </a:r>
          </a:p>
          <a:p>
            <a:pPr algn="ctr"/>
            <a:r>
              <a:rPr lang="en-US" sz="2800" dirty="0"/>
              <a:t>of</a:t>
            </a:r>
          </a:p>
          <a:p>
            <a:pPr algn="ctr"/>
            <a:r>
              <a:rPr lang="en-US" sz="2800" dirty="0"/>
              <a:t>UNIT IV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Documents and Settings\Guest\桌面\exp 395.jpg"/>
          <p:cNvPicPr>
            <a:picLocks noChangeAspect="1" noChangeArrowheads="1"/>
          </p:cNvPicPr>
          <p:nvPr/>
        </p:nvPicPr>
        <p:blipFill>
          <a:blip r:embed="rId2"/>
          <a:srcRect/>
          <a:stretch>
            <a:fillRect/>
          </a:stretch>
        </p:blipFill>
        <p:spPr bwMode="auto">
          <a:xfrm>
            <a:off x="0" y="381000"/>
            <a:ext cx="9144000" cy="6477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808" y="838201"/>
            <a:ext cx="9085248" cy="3429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4904</TotalTime>
  <Words>3667</Words>
  <Application>Microsoft Office PowerPoint</Application>
  <PresentationFormat>On-screen Show (4:3)</PresentationFormat>
  <Paragraphs>498</Paragraphs>
  <Slides>71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新細明體</vt:lpstr>
      <vt:lpstr>宋体</vt:lpstr>
      <vt:lpstr>Arial</vt:lpstr>
      <vt:lpstr>Arial Unicode MS</vt:lpstr>
      <vt:lpstr>Calibri</vt:lpstr>
      <vt:lpstr>Symbol</vt:lpstr>
      <vt:lpstr>Office Theme</vt:lpstr>
      <vt:lpstr>UNIT 3 Memory Hierarchy Design</vt:lpstr>
      <vt:lpstr>Outline</vt:lpstr>
      <vt:lpstr>Introduction</vt:lpstr>
      <vt:lpstr>Memory Hierarchy</vt:lpstr>
      <vt:lpstr>Speed Gap between CPU and DRAM</vt:lpstr>
      <vt:lpstr>ABCs of Caches</vt:lpstr>
      <vt:lpstr>Cache Performance</vt:lpstr>
      <vt:lpstr>PowerPoint Presentation</vt:lpstr>
      <vt:lpstr>PowerPoint Presentation</vt:lpstr>
      <vt:lpstr>Block Placement (1)</vt:lpstr>
      <vt:lpstr>Block Placement (2)</vt:lpstr>
      <vt:lpstr>Block Replacement</vt:lpstr>
      <vt:lpstr>Write Strategy</vt:lpstr>
      <vt:lpstr>Write Policies</vt:lpstr>
      <vt:lpstr> </vt:lpstr>
      <vt:lpstr>Example</vt:lpstr>
      <vt:lpstr>Answer </vt:lpstr>
      <vt:lpstr>Answer</vt:lpstr>
      <vt:lpstr>Miss Categories</vt:lpstr>
      <vt:lpstr>Improving Cache Performance Six Basic Cache Optimizations</vt:lpstr>
      <vt:lpstr>First:Larger block size to reduce miss rate: </vt:lpstr>
      <vt:lpstr>Second :Bigger caches to reduce miss rate:</vt:lpstr>
      <vt:lpstr>Second: Larger Caches to reduce miss rate</vt:lpstr>
      <vt:lpstr>Third: Higher Associativity</vt:lpstr>
      <vt:lpstr>Fourth: Multilevel caches to reduce penalty: </vt:lpstr>
      <vt:lpstr>Fifth: Give Priority to Read Miss over Writes to reduce miss penalty </vt:lpstr>
      <vt:lpstr>Sixth. Avoiding address translation during indexing of the cache to reduce hit time:</vt:lpstr>
      <vt:lpstr>PowerPoint Presentation</vt:lpstr>
      <vt:lpstr>Eleven Advanced cache optimizations</vt:lpstr>
      <vt:lpstr>1st:  Hit Time Reduction Technique:  Small and Simple Caches</vt:lpstr>
      <vt:lpstr>PowerPoint Presentation</vt:lpstr>
      <vt:lpstr>2nd: Hit Time Reduction Technique:  Way Prediction</vt:lpstr>
      <vt:lpstr>3rd: Hit Time Reduction Technique:  Trace Caches</vt:lpstr>
      <vt:lpstr>Trace Cache</vt:lpstr>
      <vt:lpstr>4th: Pipelined Cache Access to Increase Cache Bandwidth</vt:lpstr>
      <vt:lpstr>5th : Nonblocking Caches to Increase Cache Bandwidth</vt:lpstr>
      <vt:lpstr>6th: Multibanked Caches to Increase Cache Bandwidth</vt:lpstr>
      <vt:lpstr>Example : Four-way interleaved cache banks using block addressing</vt:lpstr>
      <vt:lpstr>7th : Critical Word First and Early Restart to Reduce Miss Penalty</vt:lpstr>
      <vt:lpstr>7th : Critical Word First and Early Restart to Reduce Miss Penalty</vt:lpstr>
      <vt:lpstr>8th : Merging Write Buffer to Reduce Miss Penalty</vt:lpstr>
      <vt:lpstr>Example for write merging</vt:lpstr>
      <vt:lpstr>Example…</vt:lpstr>
      <vt:lpstr>Victim cache</vt:lpstr>
      <vt:lpstr>9th : Compiler Optimizations to Reduce Miss Rate</vt:lpstr>
      <vt:lpstr>Reordering procedures to reduce instruction miss rate</vt:lpstr>
      <vt:lpstr>Array merging</vt:lpstr>
      <vt:lpstr>Loop interchange</vt:lpstr>
      <vt:lpstr>Data blocking</vt:lpstr>
      <vt:lpstr>Prefetching of instructions and data to reduce miss penalty or miss rate</vt:lpstr>
      <vt:lpstr>Prefetching -Performance implications</vt:lpstr>
      <vt:lpstr>10th : Hardware Prefetching of Instructions and Data</vt:lpstr>
      <vt:lpstr>11th : Software Prefetching Data</vt:lpstr>
      <vt:lpstr>Summary of Cache Optimizations</vt:lpstr>
      <vt:lpstr>Memory Technology and Optimizations</vt:lpstr>
      <vt:lpstr>Main Memory</vt:lpstr>
      <vt:lpstr>SRAM</vt:lpstr>
      <vt:lpstr>DRAM</vt:lpstr>
      <vt:lpstr>DRAM</vt:lpstr>
      <vt:lpstr>PowerPoint Presentation</vt:lpstr>
      <vt:lpstr> </vt:lpstr>
      <vt:lpstr>DRAM Organization</vt:lpstr>
      <vt:lpstr>DRAM Improvement</vt:lpstr>
      <vt:lpstr>DRAM Improvement</vt:lpstr>
      <vt:lpstr>DRAM Improvement</vt:lpstr>
      <vt:lpstr>DRAM Improvement</vt:lpstr>
      <vt:lpstr>DRAM Improvement</vt:lpstr>
      <vt:lpstr>DRAM Improvement</vt:lpstr>
      <vt:lpstr>DRAM Improvement</vt:lpstr>
      <vt:lpstr> </vt:lpstr>
      <vt:lpstr>Thank you</vt:lpstr>
    </vt:vector>
  </TitlesOfParts>
  <Compan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Memory Hierarchy Design</dc:title>
  <dc:creator>R2</dc:creator>
  <cp:lastModifiedBy>sandeep</cp:lastModifiedBy>
  <cp:revision>90</cp:revision>
  <dcterms:created xsi:type="dcterms:W3CDTF">2013-12-03T05:48:01Z</dcterms:created>
  <dcterms:modified xsi:type="dcterms:W3CDTF">2018-10-10T05:20:40Z</dcterms:modified>
</cp:coreProperties>
</file>