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48" r:id="rId1"/>
  </p:sldMasterIdLst>
  <p:notesMasterIdLst>
    <p:notesMasterId r:id="rId41"/>
  </p:notesMasterIdLst>
  <p:handoutMasterIdLst>
    <p:handoutMasterId r:id="rId42"/>
  </p:handoutMasterIdLst>
  <p:sldIdLst>
    <p:sldId id="562" r:id="rId2"/>
    <p:sldId id="563" r:id="rId3"/>
    <p:sldId id="552" r:id="rId4"/>
    <p:sldId id="553" r:id="rId5"/>
    <p:sldId id="555" r:id="rId6"/>
    <p:sldId id="556" r:id="rId7"/>
    <p:sldId id="557" r:id="rId8"/>
    <p:sldId id="565" r:id="rId9"/>
    <p:sldId id="566" r:id="rId10"/>
    <p:sldId id="568" r:id="rId11"/>
    <p:sldId id="569" r:id="rId12"/>
    <p:sldId id="570" r:id="rId13"/>
    <p:sldId id="571" r:id="rId14"/>
    <p:sldId id="582" r:id="rId15"/>
    <p:sldId id="591" r:id="rId16"/>
    <p:sldId id="592" r:id="rId17"/>
    <p:sldId id="576" r:id="rId18"/>
    <p:sldId id="577" r:id="rId19"/>
    <p:sldId id="572" r:id="rId20"/>
    <p:sldId id="573" r:id="rId21"/>
    <p:sldId id="574" r:id="rId22"/>
    <p:sldId id="594" r:id="rId23"/>
    <p:sldId id="558" r:id="rId24"/>
    <p:sldId id="559" r:id="rId25"/>
    <p:sldId id="575" r:id="rId26"/>
    <p:sldId id="595" r:id="rId27"/>
    <p:sldId id="596" r:id="rId28"/>
    <p:sldId id="578" r:id="rId29"/>
    <p:sldId id="579" r:id="rId30"/>
    <p:sldId id="581" r:id="rId31"/>
    <p:sldId id="600" r:id="rId32"/>
    <p:sldId id="601" r:id="rId33"/>
    <p:sldId id="602" r:id="rId34"/>
    <p:sldId id="603" r:id="rId35"/>
    <p:sldId id="604" r:id="rId36"/>
    <p:sldId id="597" r:id="rId37"/>
    <p:sldId id="598" r:id="rId38"/>
    <p:sldId id="599" r:id="rId39"/>
    <p:sldId id="590" r:id="rId40"/>
  </p:sldIdLst>
  <p:sldSz cx="9144000" cy="6858000" type="letter"/>
  <p:notesSz cx="7315200" cy="9601200"/>
  <p:defaultTextStyle>
    <a:defPPr>
      <a:defRPr lang="en-US"/>
    </a:defPPr>
    <a:lvl1pPr algn="ctr" rtl="0" eaLnBrk="0" fontAlgn="base" hangingPunct="0">
      <a:spcBef>
        <a:spcPct val="50000"/>
      </a:spcBef>
      <a:spcAft>
        <a:spcPct val="0"/>
      </a:spcAft>
      <a:defRPr sz="1600" kern="1200">
        <a:solidFill>
          <a:schemeClr val="tx1"/>
        </a:solidFill>
        <a:latin typeface="Arial" charset="0"/>
        <a:ea typeface="+mn-ea"/>
        <a:cs typeface="+mn-cs"/>
      </a:defRPr>
    </a:lvl1pPr>
    <a:lvl2pPr marL="457200" algn="ctr" rtl="0" eaLnBrk="0" fontAlgn="base" hangingPunct="0">
      <a:spcBef>
        <a:spcPct val="50000"/>
      </a:spcBef>
      <a:spcAft>
        <a:spcPct val="0"/>
      </a:spcAft>
      <a:defRPr sz="1600" kern="1200">
        <a:solidFill>
          <a:schemeClr val="tx1"/>
        </a:solidFill>
        <a:latin typeface="Arial" charset="0"/>
        <a:ea typeface="+mn-ea"/>
        <a:cs typeface="+mn-cs"/>
      </a:defRPr>
    </a:lvl2pPr>
    <a:lvl3pPr marL="914400" algn="ctr" rtl="0" eaLnBrk="0" fontAlgn="base" hangingPunct="0">
      <a:spcBef>
        <a:spcPct val="50000"/>
      </a:spcBef>
      <a:spcAft>
        <a:spcPct val="0"/>
      </a:spcAft>
      <a:defRPr sz="1600" kern="1200">
        <a:solidFill>
          <a:schemeClr val="tx1"/>
        </a:solidFill>
        <a:latin typeface="Arial" charset="0"/>
        <a:ea typeface="+mn-ea"/>
        <a:cs typeface="+mn-cs"/>
      </a:defRPr>
    </a:lvl3pPr>
    <a:lvl4pPr marL="1371600" algn="ctr" rtl="0" eaLnBrk="0" fontAlgn="base" hangingPunct="0">
      <a:spcBef>
        <a:spcPct val="50000"/>
      </a:spcBef>
      <a:spcAft>
        <a:spcPct val="0"/>
      </a:spcAft>
      <a:defRPr sz="1600" kern="1200">
        <a:solidFill>
          <a:schemeClr val="tx1"/>
        </a:solidFill>
        <a:latin typeface="Arial" charset="0"/>
        <a:ea typeface="+mn-ea"/>
        <a:cs typeface="+mn-cs"/>
      </a:defRPr>
    </a:lvl4pPr>
    <a:lvl5pPr marL="1828800" algn="ctr" rtl="0" eaLnBrk="0" fontAlgn="base" hangingPunct="0">
      <a:spcBef>
        <a:spcPct val="5000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2B7"/>
    <a:srgbClr val="F905F3"/>
    <a:srgbClr val="55FC02"/>
    <a:srgbClr val="FBBA03"/>
    <a:srgbClr val="000000"/>
    <a:srgbClr val="114FFB"/>
    <a:srgbClr val="7B00E4"/>
    <a:srgbClr val="EFFB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70" d="100"/>
          <a:sy n="70" d="100"/>
        </p:scale>
        <p:origin x="-1080"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46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handoutMaster" Target="handoutMasters/handout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_rels/viewProps.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slide" Target="slides/slide5.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image" Target="../media/image3.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l" defTabSz="863600">
              <a:spcBef>
                <a:spcPct val="0"/>
              </a:spcBef>
              <a:defRPr sz="1000" i="1"/>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l" defTabSz="863600">
              <a:spcBef>
                <a:spcPct val="0"/>
              </a:spcBef>
              <a:defRPr sz="1000" i="1"/>
            </a:lvl1pPr>
          </a:lstStyle>
          <a:p>
            <a:pPr>
              <a:defRPr/>
            </a:pPr>
            <a:endParaRPr lang="en-US"/>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lvl1pPr>
          </a:lstStyle>
          <a:p>
            <a:pPr>
              <a:defRPr/>
            </a:pPr>
            <a:fld id="{950DF40A-8600-4C18-A324-87E1F91335D0}" type="slidenum">
              <a:rPr lang="en-US"/>
              <a:pPr>
                <a:defRPr/>
              </a:pPr>
              <a:t>‹#›</a:t>
            </a:fld>
            <a:endParaRPr lang="en-US"/>
          </a:p>
        </p:txBody>
      </p:sp>
      <p:sp>
        <p:nvSpPr>
          <p:cNvPr id="3078" name="Rectangle 6"/>
          <p:cNvSpPr>
            <a:spLocks noChangeArrowheads="1"/>
          </p:cNvSpPr>
          <p:nvPr/>
        </p:nvSpPr>
        <p:spPr bwMode="auto">
          <a:xfrm>
            <a:off x="2735263" y="9147175"/>
            <a:ext cx="1844675" cy="258763"/>
          </a:xfrm>
          <a:prstGeom prst="rect">
            <a:avLst/>
          </a:prstGeom>
          <a:noFill/>
          <a:ln w="9525">
            <a:noFill/>
            <a:miter lim="800000"/>
            <a:headEnd/>
            <a:tailEnd/>
          </a:ln>
          <a:effectLst/>
        </p:spPr>
        <p:txBody>
          <a:bodyPr wrap="none" lIns="93016" tIns="46508" rIns="93016" bIns="46508">
            <a:spAutoFit/>
          </a:bodyPr>
          <a:lstStyle/>
          <a:p>
            <a:pPr defTabSz="919163">
              <a:lnSpc>
                <a:spcPct val="90000"/>
              </a:lnSpc>
              <a:spcBef>
                <a:spcPct val="0"/>
              </a:spcBef>
              <a:defRPr/>
            </a:pPr>
            <a:r>
              <a:rPr lang="en-US" sz="1300"/>
              <a:t>NOW Handout Page </a:t>
            </a:r>
            <a:fld id="{D7CEA9D3-89CC-486E-B133-ACB38FDA4B48}" type="slidenum">
              <a:rPr lang="en-US" sz="1300"/>
              <a:pPr defTabSz="919163">
                <a:lnSpc>
                  <a:spcPct val="90000"/>
                </a:lnSpc>
                <a:spcBef>
                  <a:spcPct val="0"/>
                </a:spcBef>
                <a:defRPr/>
              </a:pPr>
              <a:t>‹#›</a:t>
            </a:fld>
            <a:endParaRPr lang="en-US" sz="13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l" defTabSz="863600">
              <a:spcBef>
                <a:spcPct val="0"/>
              </a:spcBef>
              <a:defRPr sz="1000" i="1">
                <a:latin typeface="Times New Roman" pitchFamily="48"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7037"/>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latin typeface="Times New Roman" pitchFamily="48"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l" defTabSz="863600">
              <a:spcBef>
                <a:spcPct val="0"/>
              </a:spcBef>
              <a:defRPr sz="1000" i="1">
                <a:latin typeface="Times New Roman" pitchFamily="48" charset="0"/>
              </a:defRPr>
            </a:lvl1pPr>
          </a:lstStyle>
          <a:p>
            <a:pPr>
              <a:defRPr/>
            </a:pPr>
            <a:endParaRPr lang="en-US"/>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latin typeface="Times New Roman" pitchFamily="48" charset="0"/>
              </a:defRPr>
            </a:lvl1pPr>
          </a:lstStyle>
          <a:p>
            <a:pPr>
              <a:defRPr/>
            </a:pPr>
            <a:fld id="{9F65DB27-D7AB-4BC9-ACFF-9D2F71624B47}"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spAutoFit/>
          </a:bodyPr>
          <a:lstStyle/>
          <a:p>
            <a:pPr defTabSz="919163">
              <a:lnSpc>
                <a:spcPct val="90000"/>
              </a:lnSpc>
              <a:spcBef>
                <a:spcPct val="0"/>
              </a:spcBef>
              <a:defRPr/>
            </a:pPr>
            <a:r>
              <a:rPr lang="en-US" sz="1300"/>
              <a:t>Page </a:t>
            </a:r>
            <a:fld id="{D3CB0FEE-A80A-4BD7-BA2E-2259D2B73B3B}" type="slidenum">
              <a:rPr lang="en-US" sz="1300"/>
              <a:pPr defTabSz="919163">
                <a:lnSpc>
                  <a:spcPct val="90000"/>
                </a:lnSpc>
                <a:spcBef>
                  <a:spcPct val="0"/>
                </a:spcBef>
                <a:defRPr/>
              </a:pPr>
              <a:t>‹#›</a:t>
            </a:fld>
            <a:endParaRPr lang="en-US" sz="1300"/>
          </a:p>
        </p:txBody>
      </p:sp>
      <p:sp>
        <p:nvSpPr>
          <p:cNvPr id="53255"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28FEEF8-BD7A-40E7-8B9D-8BCF0FB44F09}" type="slidenum">
              <a:rPr lang="en-GB" smtClean="0"/>
              <a:pPr/>
              <a:t>10</a:t>
            </a:fld>
            <a:endParaRPr lang="en-GB"/>
          </a:p>
        </p:txBody>
      </p:sp>
      <p:sp>
        <p:nvSpPr>
          <p:cNvPr id="60419" name="Rectangle 2"/>
          <p:cNvSpPr>
            <a:spLocks noGrp="1" noRot="1" noChangeAspect="1" noChangeArrowheads="1" noTextEdit="1"/>
          </p:cNvSpPr>
          <p:nvPr>
            <p:ph type="sldImg"/>
          </p:nvPr>
        </p:nvSpPr>
        <p:spPr>
          <a:xfrm>
            <a:off x="1262063" y="722313"/>
            <a:ext cx="4799012" cy="3598862"/>
          </a:xfrm>
          <a:solidFill>
            <a:srgbClr val="FFFFFF"/>
          </a:solidFill>
          <a:ln/>
        </p:spPr>
      </p:sp>
      <p:sp>
        <p:nvSpPr>
          <p:cNvPr id="60420" name="Rectangle 3"/>
          <p:cNvSpPr>
            <a:spLocks noGrp="1" noChangeArrowheads="1"/>
          </p:cNvSpPr>
          <p:nvPr>
            <p:ph type="body" idx="1"/>
          </p:nvPr>
        </p:nvSpPr>
        <p:spPr>
          <a:xfrm>
            <a:off x="973138" y="4560888"/>
            <a:ext cx="5368925" cy="4318000"/>
          </a:xfrm>
          <a:solidFill>
            <a:srgbClr val="FFFFFF"/>
          </a:solidFill>
          <a:ln>
            <a:solidFill>
              <a:srgbClr val="000000"/>
            </a:solidFill>
          </a:ln>
        </p:spPr>
        <p:txBody>
          <a:bodyPr lIns="91432" tIns="45716" rIns="91432" bIns="4571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652CAB2-8EF8-4B94-80CC-BA0D79D7B7E4}" type="slidenum">
              <a:rPr lang="en-GB" smtClean="0"/>
              <a:pPr/>
              <a:t>22</a:t>
            </a:fld>
            <a:endParaRPr lang="en-GB"/>
          </a:p>
        </p:txBody>
      </p:sp>
      <p:sp>
        <p:nvSpPr>
          <p:cNvPr id="61443" name="Rectangle 2"/>
          <p:cNvSpPr>
            <a:spLocks noGrp="1" noRot="1" noChangeAspect="1" noChangeArrowheads="1" noTextEdit="1"/>
          </p:cNvSpPr>
          <p:nvPr>
            <p:ph type="sldImg"/>
          </p:nvPr>
        </p:nvSpPr>
        <p:spPr>
          <a:xfrm>
            <a:off x="1262063" y="722313"/>
            <a:ext cx="4799012" cy="3598862"/>
          </a:xfrm>
          <a:solidFill>
            <a:srgbClr val="FFFFFF"/>
          </a:solidFill>
          <a:ln/>
        </p:spPr>
      </p:sp>
      <p:sp>
        <p:nvSpPr>
          <p:cNvPr id="61444" name="Rectangle 3"/>
          <p:cNvSpPr>
            <a:spLocks noGrp="1" noChangeArrowheads="1"/>
          </p:cNvSpPr>
          <p:nvPr>
            <p:ph type="body" idx="1"/>
          </p:nvPr>
        </p:nvSpPr>
        <p:spPr>
          <a:xfrm>
            <a:off x="973138" y="4560888"/>
            <a:ext cx="5368925" cy="4318000"/>
          </a:xfrm>
          <a:solidFill>
            <a:srgbClr val="FFFFFF"/>
          </a:solidFill>
          <a:ln>
            <a:solidFill>
              <a:srgbClr val="000000"/>
            </a:solidFill>
          </a:ln>
        </p:spPr>
        <p:txBody>
          <a:bodyPr lIns="91432" tIns="45716" rIns="91432" bIns="4571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49538B78-F425-4C7D-8D50-F05F7538C04E}" type="slidenum">
              <a:rPr lang="en-US" smtClean="0"/>
              <a:pPr/>
              <a:t>23</a:t>
            </a:fld>
            <a:endParaRPr lang="en-US"/>
          </a:p>
        </p:txBody>
      </p:sp>
      <p:sp>
        <p:nvSpPr>
          <p:cNvPr id="62467"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7B037EE5-5E31-4E42-BA78-DEB711A79F9E}" type="slidenum">
              <a:rPr lang="en-US" smtClean="0"/>
              <a:pPr/>
              <a:t>24</a:t>
            </a:fld>
            <a:endParaRPr lang="en-US"/>
          </a:p>
        </p:txBody>
      </p:sp>
      <p:sp>
        <p:nvSpPr>
          <p:cNvPr id="63491"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87578D76-F725-4C3D-A3E3-13C01AA512E0}" type="slidenum">
              <a:rPr lang="en-US" smtClean="0"/>
              <a:pPr/>
              <a:t>26</a:t>
            </a:fld>
            <a:endParaRPr lang="en-US"/>
          </a:p>
        </p:txBody>
      </p:sp>
      <p:sp>
        <p:nvSpPr>
          <p:cNvPr id="64515"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2F3FA6-8C35-4A53-A70D-9F8667A08C2C}" type="slidenum">
              <a:rPr lang="en-US" smtClean="0"/>
              <a:pPr/>
              <a:t>27</a:t>
            </a:fld>
            <a:endParaRPr lang="en-US"/>
          </a:p>
        </p:txBody>
      </p:sp>
      <p:sp>
        <p:nvSpPr>
          <p:cNvPr id="65539"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35EEAE62-BAC2-40E3-9CCC-67F380F44624}" type="slidenum">
              <a:rPr lang="en-US" smtClean="0"/>
              <a:pPr/>
              <a:t>3</a:t>
            </a:fld>
            <a:endParaRPr lang="en-US"/>
          </a:p>
        </p:txBody>
      </p:sp>
      <p:sp>
        <p:nvSpPr>
          <p:cNvPr id="54275"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Slide Number Placeholder 3"/>
          <p:cNvSpPr>
            <a:spLocks noGrp="1"/>
          </p:cNvSpPr>
          <p:nvPr>
            <p:ph type="sldNum" sz="quarter" idx="5"/>
          </p:nvPr>
        </p:nvSpPr>
        <p:spPr>
          <a:noFill/>
        </p:spPr>
        <p:txBody>
          <a:bodyPr/>
          <a:lstStyle/>
          <a:p>
            <a:fld id="{F07F1195-9E43-4FDF-92DF-90D13D566C9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934A0F3C-E1BB-402A-8868-EE87DAB835D3}" type="slidenum">
              <a:rPr lang="en-US" smtClean="0"/>
              <a:pPr/>
              <a:t>4</a:t>
            </a:fld>
            <a:endParaRPr lang="en-US"/>
          </a:p>
        </p:txBody>
      </p:sp>
      <p:sp>
        <p:nvSpPr>
          <p:cNvPr id="55299"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61BBEA09-1C3C-4480-B9A9-9B0867466971}" type="slidenum">
              <a:rPr lang="en-US" smtClean="0"/>
              <a:pPr/>
              <a:t>5</a:t>
            </a:fld>
            <a:endParaRPr lang="en-US"/>
          </a:p>
        </p:txBody>
      </p:sp>
      <p:sp>
        <p:nvSpPr>
          <p:cNvPr id="56323"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586892FF-AC16-4475-84F6-A9F92AB2F791}" type="slidenum">
              <a:rPr lang="en-US" smtClean="0"/>
              <a:pPr/>
              <a:t>6</a:t>
            </a:fld>
            <a:endParaRPr lang="en-US"/>
          </a:p>
        </p:txBody>
      </p:sp>
      <p:sp>
        <p:nvSpPr>
          <p:cNvPr id="57347"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3D933406-C306-4D80-A994-BEE7717682A7}" type="slidenum">
              <a:rPr lang="en-US" smtClean="0"/>
              <a:pPr/>
              <a:t>7</a:t>
            </a:fld>
            <a:endParaRPr lang="en-US"/>
          </a:p>
        </p:txBody>
      </p:sp>
      <p:sp>
        <p:nvSpPr>
          <p:cNvPr id="58371" name="Rectangle 2"/>
          <p:cNvSpPr>
            <a:spLocks noGrp="1" noRot="1" noChangeAspect="1" noChangeArrowheads="1" noTextEdit="1"/>
          </p:cNvSpPr>
          <p:nvPr>
            <p:ph type="sldImg"/>
          </p:nvPr>
        </p:nvSpPr>
        <p:spPr>
          <a:xfrm>
            <a:off x="1266825" y="727075"/>
            <a:ext cx="4783138" cy="3587750"/>
          </a:xfrm>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lIns="95335" tIns="47668" rIns="95335" bIns="47668"/>
          <a:lstStyle/>
          <a:p>
            <a:endParaRPr lang="ko-KR" altLang="en-US">
              <a:ea typeface="AppleMyungjo" pitchFamily="48"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F65DB27-D7AB-4BC9-ACFF-9D2F71624B47}"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D2742F5-3900-48C8-BEAD-CF43362DE0C2}" type="slidenum">
              <a:rPr lang="en-GB" smtClean="0"/>
              <a:pPr/>
              <a:t>9</a:t>
            </a:fld>
            <a:endParaRPr lang="en-GB"/>
          </a:p>
        </p:txBody>
      </p:sp>
      <p:sp>
        <p:nvSpPr>
          <p:cNvPr id="59395" name="Rectangle 2"/>
          <p:cNvSpPr>
            <a:spLocks noGrp="1" noRot="1" noChangeAspect="1" noChangeArrowheads="1" noTextEdit="1"/>
          </p:cNvSpPr>
          <p:nvPr>
            <p:ph type="sldImg"/>
          </p:nvPr>
        </p:nvSpPr>
        <p:spPr>
          <a:xfrm>
            <a:off x="1262063" y="722313"/>
            <a:ext cx="4799012" cy="3598862"/>
          </a:xfrm>
          <a:solidFill>
            <a:srgbClr val="FFFFFF"/>
          </a:solidFill>
          <a:ln/>
        </p:spPr>
      </p:sp>
      <p:sp>
        <p:nvSpPr>
          <p:cNvPr id="59396" name="Rectangle 3"/>
          <p:cNvSpPr>
            <a:spLocks noGrp="1" noChangeArrowheads="1"/>
          </p:cNvSpPr>
          <p:nvPr>
            <p:ph type="body" idx="1"/>
          </p:nvPr>
        </p:nvSpPr>
        <p:spPr>
          <a:xfrm>
            <a:off x="973138" y="4560888"/>
            <a:ext cx="5368925" cy="4318000"/>
          </a:xfrm>
          <a:solidFill>
            <a:srgbClr val="FFFFFF"/>
          </a:solidFill>
          <a:ln>
            <a:solidFill>
              <a:srgbClr val="000000"/>
            </a:solidFill>
          </a:ln>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95BD7475-F8A0-4AD1-958D-28289F237964}"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A536759B-1283-478F-BD3A-BF88E1FEF5BE}"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B8412709-BD6B-48F9-BC1E-0C3755582DEC}" type="slidenum">
              <a:rPr lang="en-US"/>
              <a:pPr>
                <a:defRPr/>
              </a:pPr>
              <a:t>‹#›</a:t>
            </a:fld>
            <a:endParaRPr lang="en-US" b="0">
              <a:solidFill>
                <a:srgbClr val="FBBA0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569E6D6C-530D-4312-898B-9BC6D1F7572B}" type="slidenum">
              <a:rPr lang="en-US"/>
              <a:pPr>
                <a:defRPr/>
              </a:pPr>
              <a:t>‹#›</a:t>
            </a:fld>
            <a:endParaRPr lang="en-US" b="0">
              <a:solidFill>
                <a:srgbClr val="FBBA0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9/18/2007</a:t>
            </a:r>
          </a:p>
        </p:txBody>
      </p:sp>
      <p:sp>
        <p:nvSpPr>
          <p:cNvPr id="5" name="Slide Number Placeholder 4"/>
          <p:cNvSpPr>
            <a:spLocks noGrp="1"/>
          </p:cNvSpPr>
          <p:nvPr>
            <p:ph type="sldNum" sz="quarter" idx="11"/>
          </p:nvPr>
        </p:nvSpPr>
        <p:spPr/>
        <p:txBody>
          <a:bodyPr/>
          <a:lstStyle>
            <a:lvl1pPr>
              <a:defRPr/>
            </a:lvl1pPr>
          </a:lstStyle>
          <a:p>
            <a:pPr>
              <a:defRPr/>
            </a:pPr>
            <a:fld id="{1AB19690-69FA-45EC-8D94-0EE9BC9A3960}"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9/18/2007</a:t>
            </a:r>
          </a:p>
        </p:txBody>
      </p:sp>
      <p:sp>
        <p:nvSpPr>
          <p:cNvPr id="6" name="Slide Number Placeholder 5"/>
          <p:cNvSpPr>
            <a:spLocks noGrp="1"/>
          </p:cNvSpPr>
          <p:nvPr>
            <p:ph type="sldNum" sz="quarter" idx="11"/>
          </p:nvPr>
        </p:nvSpPr>
        <p:spPr/>
        <p:txBody>
          <a:bodyPr/>
          <a:lstStyle>
            <a:lvl1pPr>
              <a:defRPr/>
            </a:lvl1pPr>
          </a:lstStyle>
          <a:p>
            <a:pPr>
              <a:defRPr/>
            </a:pPr>
            <a:fld id="{526BDCE2-C01A-4553-93AB-73CBD7342A4D}"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9/18/2007</a:t>
            </a:r>
          </a:p>
        </p:txBody>
      </p:sp>
      <p:sp>
        <p:nvSpPr>
          <p:cNvPr id="8" name="Slide Number Placeholder 7"/>
          <p:cNvSpPr>
            <a:spLocks noGrp="1"/>
          </p:cNvSpPr>
          <p:nvPr>
            <p:ph type="sldNum" sz="quarter" idx="11"/>
          </p:nvPr>
        </p:nvSpPr>
        <p:spPr/>
        <p:txBody>
          <a:bodyPr/>
          <a:lstStyle>
            <a:lvl1pPr>
              <a:defRPr/>
            </a:lvl1pPr>
          </a:lstStyle>
          <a:p>
            <a:pPr>
              <a:defRPr/>
            </a:pPr>
            <a:fld id="{903D8A78-70F1-4AC4-8305-B0F07D2EB90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9/18/2007</a:t>
            </a:r>
          </a:p>
        </p:txBody>
      </p:sp>
      <p:sp>
        <p:nvSpPr>
          <p:cNvPr id="4" name="Slide Number Placeholder 3"/>
          <p:cNvSpPr>
            <a:spLocks noGrp="1"/>
          </p:cNvSpPr>
          <p:nvPr>
            <p:ph type="sldNum" sz="quarter" idx="11"/>
          </p:nvPr>
        </p:nvSpPr>
        <p:spPr/>
        <p:txBody>
          <a:bodyPr/>
          <a:lstStyle>
            <a:lvl1pPr>
              <a:defRPr/>
            </a:lvl1pPr>
          </a:lstStyle>
          <a:p>
            <a:pPr>
              <a:defRPr/>
            </a:pPr>
            <a:fld id="{2267D295-17BA-4823-AFB1-3B08E26E3043}"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9/18/2007</a:t>
            </a:r>
          </a:p>
        </p:txBody>
      </p:sp>
      <p:sp>
        <p:nvSpPr>
          <p:cNvPr id="3" name="Slide Number Placeholder 2"/>
          <p:cNvSpPr>
            <a:spLocks noGrp="1"/>
          </p:cNvSpPr>
          <p:nvPr>
            <p:ph type="sldNum" sz="quarter" idx="11"/>
          </p:nvPr>
        </p:nvSpPr>
        <p:spPr/>
        <p:txBody>
          <a:bodyPr/>
          <a:lstStyle>
            <a:lvl1pPr>
              <a:defRPr/>
            </a:lvl1pPr>
          </a:lstStyle>
          <a:p>
            <a:pPr>
              <a:defRPr/>
            </a:pPr>
            <a:fld id="{ADD609E4-5177-48ED-8B84-34BB1E36588A}"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9/18/2007</a:t>
            </a:r>
          </a:p>
        </p:txBody>
      </p:sp>
      <p:sp>
        <p:nvSpPr>
          <p:cNvPr id="6" name="Slide Number Placeholder 5"/>
          <p:cNvSpPr>
            <a:spLocks noGrp="1"/>
          </p:cNvSpPr>
          <p:nvPr>
            <p:ph type="sldNum" sz="quarter" idx="11"/>
          </p:nvPr>
        </p:nvSpPr>
        <p:spPr/>
        <p:txBody>
          <a:bodyPr/>
          <a:lstStyle>
            <a:lvl1pPr>
              <a:defRPr/>
            </a:lvl1pPr>
          </a:lstStyle>
          <a:p>
            <a:pPr>
              <a:defRPr/>
            </a:pPr>
            <a:fld id="{5803ADB0-E2BF-48A8-B74B-3B0A441181F7}"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9/18/2007</a:t>
            </a:r>
          </a:p>
        </p:txBody>
      </p:sp>
      <p:sp>
        <p:nvSpPr>
          <p:cNvPr id="6" name="Slide Number Placeholder 5"/>
          <p:cNvSpPr>
            <a:spLocks noGrp="1"/>
          </p:cNvSpPr>
          <p:nvPr>
            <p:ph type="sldNum" sz="quarter" idx="11"/>
          </p:nvPr>
        </p:nvSpPr>
        <p:spPr/>
        <p:txBody>
          <a:bodyPr/>
          <a:lstStyle>
            <a:lvl1pPr>
              <a:defRPr/>
            </a:lvl1pPr>
          </a:lstStyle>
          <a:p>
            <a:pPr>
              <a:defRPr/>
            </a:pPr>
            <a:fld id="{F87371D7-BBA0-45FF-94BF-08B7AEE68441}"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426200"/>
            <a:ext cx="1905000" cy="2794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spcBef>
                <a:spcPct val="0"/>
              </a:spcBef>
              <a:defRPr sz="1400" b="1">
                <a:solidFill>
                  <a:schemeClr val="accent2"/>
                </a:solidFill>
                <a:latin typeface="Times New Roman" pitchFamily="48" charset="0"/>
              </a:defRPr>
            </a:lvl1pPr>
          </a:lstStyle>
          <a:p>
            <a:pPr>
              <a:defRPr/>
            </a:pPr>
            <a:r>
              <a:rPr lang="en-US"/>
              <a:t>9/18/2007</a:t>
            </a:r>
          </a:p>
        </p:txBody>
      </p:sp>
      <p:sp>
        <p:nvSpPr>
          <p:cNvPr id="1028" name="Rectangle 4"/>
          <p:cNvSpPr>
            <a:spLocks noGrp="1" noChangeArrowheads="1"/>
          </p:cNvSpPr>
          <p:nvPr>
            <p:ph type="sldNum" sz="quarter" idx="4"/>
          </p:nvPr>
        </p:nvSpPr>
        <p:spPr bwMode="auto">
          <a:xfrm>
            <a:off x="6553200" y="64135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pitchFamily="48" charset="0"/>
              </a:defRPr>
            </a:lvl1pPr>
          </a:lstStyle>
          <a:p>
            <a:pPr>
              <a:defRPr/>
            </a:pPr>
            <a:fld id="{1145A99C-4CCB-4E87-8BCA-39B52FF0C351}" type="slidenum">
              <a:rPr lang="en-US"/>
              <a:pPr>
                <a:defRPr/>
              </a:pPr>
              <a:t>‹#›</a:t>
            </a:fld>
            <a:endParaRPr lang="en-US">
              <a:solidFill>
                <a:srgbClr val="FBBA03"/>
              </a:solidFill>
            </a:endParaRPr>
          </a:p>
        </p:txBody>
      </p:sp>
      <p:sp>
        <p:nvSpPr>
          <p:cNvPr id="3076"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3077"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11" descr="front"/>
          <p:cNvPicPr>
            <a:picLocks noChangeAspect="1" noChangeArrowheads="1"/>
          </p:cNvPicPr>
          <p:nvPr/>
        </p:nvPicPr>
        <p:blipFill>
          <a:blip r:embed="rId13"/>
          <a:srcRect b="22223"/>
          <a:stretch>
            <a:fillRect/>
          </a:stretch>
        </p:blipFill>
        <p:spPr bwMode="auto">
          <a:xfrm>
            <a:off x="8404225" y="0"/>
            <a:ext cx="739775"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hf sldNum="0" hdr="0" ftr="0" dt="0"/>
  <p:txStyles>
    <p:titleStyle>
      <a:lvl1pPr algn="l" rtl="0" eaLnBrk="0" fontAlgn="base" hangingPunct="0">
        <a:lnSpc>
          <a:spcPct val="90000"/>
        </a:lnSpc>
        <a:spcBef>
          <a:spcPct val="0"/>
        </a:spcBef>
        <a:spcAft>
          <a:spcPct val="0"/>
        </a:spcAft>
        <a:defRPr sz="3200" b="1">
          <a:solidFill>
            <a:srgbClr val="0332B7"/>
          </a:solidFill>
          <a:latin typeface="+mj-lt"/>
          <a:ea typeface="+mj-ea"/>
          <a:cs typeface="+mj-cs"/>
        </a:defRPr>
      </a:lvl1pPr>
      <a:lvl2pPr algn="l" rtl="0" eaLnBrk="0" fontAlgn="base" hangingPunct="0">
        <a:lnSpc>
          <a:spcPct val="90000"/>
        </a:lnSpc>
        <a:spcBef>
          <a:spcPct val="0"/>
        </a:spcBef>
        <a:spcAft>
          <a:spcPct val="0"/>
        </a:spcAft>
        <a:defRPr sz="3200" b="1">
          <a:solidFill>
            <a:srgbClr val="0332B7"/>
          </a:solidFill>
          <a:latin typeface="Arial" charset="0"/>
        </a:defRPr>
      </a:lvl2pPr>
      <a:lvl3pPr algn="l" rtl="0" eaLnBrk="0" fontAlgn="base" hangingPunct="0">
        <a:lnSpc>
          <a:spcPct val="90000"/>
        </a:lnSpc>
        <a:spcBef>
          <a:spcPct val="0"/>
        </a:spcBef>
        <a:spcAft>
          <a:spcPct val="0"/>
        </a:spcAft>
        <a:defRPr sz="3200" b="1">
          <a:solidFill>
            <a:srgbClr val="0332B7"/>
          </a:solidFill>
          <a:latin typeface="Arial" charset="0"/>
        </a:defRPr>
      </a:lvl3pPr>
      <a:lvl4pPr algn="l" rtl="0" eaLnBrk="0" fontAlgn="base" hangingPunct="0">
        <a:lnSpc>
          <a:spcPct val="90000"/>
        </a:lnSpc>
        <a:spcBef>
          <a:spcPct val="0"/>
        </a:spcBef>
        <a:spcAft>
          <a:spcPct val="0"/>
        </a:spcAft>
        <a:defRPr sz="3200" b="1">
          <a:solidFill>
            <a:srgbClr val="0332B7"/>
          </a:solidFill>
          <a:latin typeface="Arial" charset="0"/>
        </a:defRPr>
      </a:lvl4pPr>
      <a:lvl5pPr algn="l" rtl="0" eaLnBrk="0" fontAlgn="base" hangingPunct="0">
        <a:lnSpc>
          <a:spcPct val="90000"/>
        </a:lnSpc>
        <a:spcBef>
          <a:spcPct val="0"/>
        </a:spcBef>
        <a:spcAft>
          <a:spcPct val="0"/>
        </a:spcAft>
        <a:defRPr sz="3200" b="1">
          <a:solidFill>
            <a:srgbClr val="0332B7"/>
          </a:solidFill>
          <a:latin typeface="Arial" charset="0"/>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 /><Relationship Id="rId7" Type="http://schemas.openxmlformats.org/officeDocument/2006/relationships/image" Target="../media/image4.emf" /><Relationship Id="rId2" Type="http://schemas.openxmlformats.org/officeDocument/2006/relationships/slideLayout" Target="../slideLayouts/slideLayout2.xml" /><Relationship Id="rId1" Type="http://schemas.openxmlformats.org/officeDocument/2006/relationships/vmlDrawing" Target="../drawings/vmlDrawing2.vml" /><Relationship Id="rId6" Type="http://schemas.openxmlformats.org/officeDocument/2006/relationships/oleObject" Target="../embeddings/oleObject3.bin" /><Relationship Id="rId5" Type="http://schemas.openxmlformats.org/officeDocument/2006/relationships/image" Target="../media/image3.emf" /><Relationship Id="rId4" Type="http://schemas.openxmlformats.org/officeDocument/2006/relationships/oleObject" Target="../embeddings/oleObject2.bin"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2.emf" /><Relationship Id="rId4" Type="http://schemas.openxmlformats.org/officeDocument/2006/relationships/oleObject" Target="../embeddings/oleObject1.bin"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a:r>
              <a:rPr lang="en-US"/>
              <a:t>H/W and S/W for</a:t>
            </a:r>
            <a:r>
              <a:rPr lang="en-US" b="0"/>
              <a:t> </a:t>
            </a:r>
            <a:r>
              <a:rPr lang="en-US"/>
              <a:t>VLIW and EPIC</a:t>
            </a:r>
          </a:p>
        </p:txBody>
      </p:sp>
      <p:sp>
        <p:nvSpPr>
          <p:cNvPr id="15363" name="Subtitle 2"/>
          <p:cNvSpPr>
            <a:spLocks noGrp="1"/>
          </p:cNvSpPr>
          <p:nvPr>
            <p:ph type="subTitle" idx="1"/>
          </p:nvPr>
        </p:nvSpPr>
        <p:spPr>
          <a:xfrm>
            <a:off x="1371600" y="5334000"/>
            <a:ext cx="6400800" cy="1752600"/>
          </a:xfrm>
        </p:spPr>
        <p:txBody>
          <a:bodyPr/>
          <a:lstStyle/>
          <a:p>
            <a:pPr algn="l"/>
            <a:r>
              <a:rPr lang="en-US" sz="1600"/>
              <a:t>Raju K</a:t>
            </a:r>
          </a:p>
          <a:p>
            <a:pPr algn="l"/>
            <a:r>
              <a:rPr lang="en-US" sz="1600"/>
              <a:t>Associate Professor</a:t>
            </a:r>
          </a:p>
          <a:p>
            <a:pPr algn="l"/>
            <a:r>
              <a:rPr lang="en-US" sz="1600"/>
              <a:t>CSE Dept.</a:t>
            </a:r>
          </a:p>
        </p:txBody>
      </p:sp>
      <p:sp>
        <p:nvSpPr>
          <p:cNvPr id="4" name="Subtitle 2"/>
          <p:cNvSpPr txBox="1">
            <a:spLocks/>
          </p:cNvSpPr>
          <p:nvPr/>
        </p:nvSpPr>
        <p:spPr bwMode="auto">
          <a:xfrm>
            <a:off x="1447800" y="1143000"/>
            <a:ext cx="6400800" cy="533400"/>
          </a:xfrm>
          <a:prstGeom prst="rect">
            <a:avLst/>
          </a:prstGeom>
          <a:noFill/>
          <a:ln w="9525">
            <a:noFill/>
            <a:miter lim="800000"/>
            <a:headEnd/>
            <a:tailEnd/>
          </a:ln>
        </p:spPr>
        <p:txBody>
          <a:bodyPr lIns="92075" tIns="46038" rIns="92075" bIns="46038"/>
          <a:lstStyle/>
          <a:p>
            <a:pPr>
              <a:lnSpc>
                <a:spcPct val="90000"/>
              </a:lnSpc>
              <a:spcBef>
                <a:spcPct val="30000"/>
              </a:spcBef>
              <a:buSzPct val="100000"/>
              <a:defRPr/>
            </a:pPr>
            <a:r>
              <a:rPr lang="en-US" sz="2400" kern="0" dirty="0">
                <a:latin typeface="+mn-lt"/>
              </a:rPr>
              <a:t>Unit 5</a:t>
            </a:r>
          </a:p>
          <a:p>
            <a:pPr>
              <a:lnSpc>
                <a:spcPct val="90000"/>
              </a:lnSpc>
              <a:spcBef>
                <a:spcPct val="30000"/>
              </a:spcBef>
              <a:buSzPct val="100000"/>
              <a:defRPr/>
            </a:pPr>
            <a:endParaRPr lang="en-US" sz="2400" kern="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381000" y="0"/>
            <a:ext cx="7292975" cy="736600"/>
          </a:xfrm>
        </p:spPr>
        <p:txBody>
          <a:bodyPr/>
          <a:lstStyle/>
          <a:p>
            <a:r>
              <a:rPr lang="en-US"/>
              <a:t>Another Example</a:t>
            </a:r>
          </a:p>
        </p:txBody>
      </p:sp>
      <p:sp>
        <p:nvSpPr>
          <p:cNvPr id="2053" name="Rectangle 3"/>
          <p:cNvSpPr>
            <a:spLocks noGrp="1" noChangeArrowheads="1"/>
          </p:cNvSpPr>
          <p:nvPr>
            <p:ph type="body" idx="1"/>
          </p:nvPr>
        </p:nvSpPr>
        <p:spPr>
          <a:xfrm>
            <a:off x="457200" y="838200"/>
            <a:ext cx="7683500" cy="4927600"/>
          </a:xfrm>
        </p:spPr>
        <p:txBody>
          <a:bodyPr/>
          <a:lstStyle/>
          <a:p>
            <a:r>
              <a:rPr lang="en-US"/>
              <a:t>Loop carried dependences?</a:t>
            </a:r>
          </a:p>
          <a:p>
            <a:endParaRPr lang="en-US" sz="1800"/>
          </a:p>
          <a:p>
            <a:endParaRPr lang="en-US"/>
          </a:p>
          <a:p>
            <a:endParaRPr lang="en-US"/>
          </a:p>
          <a:p>
            <a:endParaRPr lang="en-US"/>
          </a:p>
          <a:p>
            <a:endParaRPr lang="en-US"/>
          </a:p>
          <a:p>
            <a:r>
              <a:rPr lang="en-US"/>
              <a:t>To overlap iteration execution:</a:t>
            </a:r>
          </a:p>
          <a:p>
            <a:endParaRPr lang="en-US"/>
          </a:p>
          <a:p>
            <a:endParaRPr lang="en-US"/>
          </a:p>
          <a:p>
            <a:endParaRPr lang="en-US"/>
          </a:p>
          <a:p>
            <a:endParaRPr lang="en-US"/>
          </a:p>
          <a:p>
            <a:endParaRPr lang="en-US"/>
          </a:p>
          <a:p>
            <a:endParaRPr lang="en-US"/>
          </a:p>
          <a:p>
            <a:pPr marL="285750" lvl="1" indent="-285750">
              <a:buFontTx/>
              <a:buChar char="•"/>
            </a:pPr>
            <a:r>
              <a:rPr lang="en-US" altLang="zh-TW" sz="2000">
                <a:ea typeface="新細明體" charset="-120"/>
              </a:rPr>
              <a:t>Convert loop-carried data dependence into data dependence.</a:t>
            </a:r>
          </a:p>
        </p:txBody>
      </p:sp>
      <p:sp>
        <p:nvSpPr>
          <p:cNvPr id="2054" name="Text Box 4"/>
          <p:cNvSpPr txBox="1">
            <a:spLocks noChangeArrowheads="1"/>
          </p:cNvSpPr>
          <p:nvPr/>
        </p:nvSpPr>
        <p:spPr bwMode="auto">
          <a:xfrm>
            <a:off x="-1066800" y="1495425"/>
            <a:ext cx="7086600" cy="1323975"/>
          </a:xfrm>
          <a:prstGeom prst="rect">
            <a:avLst/>
          </a:prstGeom>
          <a:solidFill>
            <a:srgbClr val="6699FF"/>
          </a:solidFill>
          <a:ln w="9525">
            <a:noFill/>
            <a:miter lim="800000"/>
            <a:headEnd/>
            <a:tailEnd/>
          </a:ln>
        </p:spPr>
        <p:txBody>
          <a:bodyPr>
            <a:spAutoFit/>
          </a:bodyPr>
          <a:lstStyle/>
          <a:p>
            <a:pPr>
              <a:spcBef>
                <a:spcPct val="20000"/>
              </a:spcBef>
              <a:buClr>
                <a:srgbClr val="FFFF00"/>
              </a:buClr>
              <a:buSzPct val="80000"/>
              <a:buFont typeface="Wingdings" pitchFamily="48" charset="2"/>
              <a:buNone/>
            </a:pPr>
            <a:r>
              <a:rPr lang="en-US" sz="2000" b="1">
                <a:latin typeface="Courier New" pitchFamily="49" charset="0"/>
              </a:rPr>
              <a:t>for (i=1; i&lt;=100; i=i+1) {</a:t>
            </a:r>
            <a:br>
              <a:rPr lang="en-US" sz="2000" b="1">
                <a:latin typeface="Courier New" pitchFamily="49" charset="0"/>
              </a:rPr>
            </a:br>
            <a:r>
              <a:rPr lang="en-US" sz="2000" b="1">
                <a:latin typeface="Courier New" pitchFamily="49" charset="0"/>
              </a:rPr>
              <a:t>		A[i] = A[i] + B[i];    /* S1 */</a:t>
            </a:r>
            <a:br>
              <a:rPr lang="en-US" sz="2000" b="1">
                <a:latin typeface="Courier New" pitchFamily="49" charset="0"/>
              </a:rPr>
            </a:br>
            <a:r>
              <a:rPr lang="en-US" sz="2000" b="1">
                <a:latin typeface="Courier New" pitchFamily="49" charset="0"/>
              </a:rPr>
              <a:t>		B[i+1] = C[i] + D[i];  /* S2 */</a:t>
            </a:r>
            <a:br>
              <a:rPr lang="en-US" sz="2000" b="1">
                <a:latin typeface="Courier New" pitchFamily="49" charset="0"/>
              </a:rPr>
            </a:br>
            <a:r>
              <a:rPr lang="en-US" sz="2000" b="1">
                <a:latin typeface="Courier New" pitchFamily="49" charset="0"/>
              </a:rPr>
              <a:t>	}</a:t>
            </a:r>
            <a:endParaRPr lang="en-US" sz="2800">
              <a:latin typeface="Arial Narrow" pitchFamily="34" charset="0"/>
            </a:endParaRPr>
          </a:p>
        </p:txBody>
      </p:sp>
      <p:sp>
        <p:nvSpPr>
          <p:cNvPr id="2055" name="Text Box 5"/>
          <p:cNvSpPr txBox="1">
            <a:spLocks noChangeArrowheads="1"/>
          </p:cNvSpPr>
          <p:nvPr/>
        </p:nvSpPr>
        <p:spPr bwMode="auto">
          <a:xfrm>
            <a:off x="-990600" y="3886200"/>
            <a:ext cx="7007225" cy="2432050"/>
          </a:xfrm>
          <a:prstGeom prst="rect">
            <a:avLst/>
          </a:prstGeom>
          <a:solidFill>
            <a:srgbClr val="6699FF"/>
          </a:solidFill>
          <a:ln w="9525">
            <a:noFill/>
            <a:miter lim="800000"/>
            <a:headEnd/>
            <a:tailEnd/>
          </a:ln>
        </p:spPr>
        <p:txBody>
          <a:bodyPr>
            <a:spAutoFit/>
          </a:bodyPr>
          <a:lstStyle/>
          <a:p>
            <a:pPr>
              <a:spcBef>
                <a:spcPct val="20000"/>
              </a:spcBef>
              <a:buClr>
                <a:srgbClr val="FFFF00"/>
              </a:buClr>
              <a:buSzPct val="80000"/>
              <a:buFont typeface="Wingdings" pitchFamily="48" charset="2"/>
              <a:buNone/>
            </a:pPr>
            <a:r>
              <a:rPr lang="en-US" sz="2000" b="1">
                <a:latin typeface="Courier New" pitchFamily="49" charset="0"/>
              </a:rPr>
              <a:t>A[1] = A[1] + B[1];</a:t>
            </a:r>
          </a:p>
          <a:p>
            <a:pPr>
              <a:spcBef>
                <a:spcPct val="20000"/>
              </a:spcBef>
              <a:buClr>
                <a:srgbClr val="FFFF00"/>
              </a:buClr>
              <a:buSzPct val="80000"/>
              <a:buFont typeface="Wingdings" pitchFamily="48" charset="2"/>
              <a:buNone/>
            </a:pPr>
            <a:r>
              <a:rPr lang="en-US" sz="2000" b="1">
                <a:latin typeface="Courier New" pitchFamily="49" charset="0"/>
              </a:rPr>
              <a:t>for (i=1; i&lt;=99; i=i+1) {</a:t>
            </a:r>
            <a:br>
              <a:rPr lang="en-US" sz="2000" b="1">
                <a:latin typeface="Courier New" pitchFamily="49" charset="0"/>
              </a:rPr>
            </a:br>
            <a:r>
              <a:rPr lang="en-US" sz="2000" b="1">
                <a:latin typeface="Courier New" pitchFamily="49" charset="0"/>
              </a:rPr>
              <a:t>	   B[i+1] = C[i] + D[i]; </a:t>
            </a:r>
          </a:p>
          <a:p>
            <a:pPr>
              <a:spcBef>
                <a:spcPct val="20000"/>
              </a:spcBef>
              <a:buClr>
                <a:srgbClr val="FFFF00"/>
              </a:buClr>
              <a:buSzPct val="80000"/>
              <a:buFont typeface="Wingdings" pitchFamily="48" charset="2"/>
              <a:buNone/>
            </a:pPr>
            <a:r>
              <a:rPr lang="en-US" sz="2000" b="1">
                <a:latin typeface="Courier New" pitchFamily="49" charset="0"/>
              </a:rPr>
              <a:t>		A[i+1] = A[i+1] + B[i+1]; </a:t>
            </a:r>
            <a:br>
              <a:rPr lang="en-US" sz="2000" b="1">
                <a:latin typeface="Courier New" pitchFamily="49" charset="0"/>
              </a:rPr>
            </a:br>
            <a:br>
              <a:rPr lang="en-US" sz="2000" b="1">
                <a:latin typeface="Courier New" pitchFamily="49" charset="0"/>
              </a:rPr>
            </a:br>
            <a:r>
              <a:rPr lang="en-US" sz="2000" b="1">
                <a:latin typeface="Courier New" pitchFamily="49" charset="0"/>
              </a:rPr>
              <a:t>	}</a:t>
            </a:r>
          </a:p>
          <a:p>
            <a:pPr>
              <a:spcBef>
                <a:spcPct val="20000"/>
              </a:spcBef>
              <a:buClr>
                <a:srgbClr val="FFFF00"/>
              </a:buClr>
              <a:buSzPct val="80000"/>
              <a:buFont typeface="Wingdings" pitchFamily="48" charset="2"/>
              <a:buNone/>
            </a:pPr>
            <a:r>
              <a:rPr lang="en-US" sz="2000" b="1">
                <a:latin typeface="Courier New" pitchFamily="49" charset="0"/>
              </a:rPr>
              <a:t>B[101] = C[100] + D[100];</a:t>
            </a:r>
          </a:p>
        </p:txBody>
      </p:sp>
      <p:graphicFrame>
        <p:nvGraphicFramePr>
          <p:cNvPr id="2050" name="Object 2"/>
          <p:cNvGraphicFramePr>
            <a:graphicFrameLocks noChangeAspect="1"/>
          </p:cNvGraphicFramePr>
          <p:nvPr/>
        </p:nvGraphicFramePr>
        <p:xfrm>
          <a:off x="6400800" y="1524000"/>
          <a:ext cx="2413000" cy="863600"/>
        </p:xfrm>
        <a:graphic>
          <a:graphicData uri="http://schemas.openxmlformats.org/presentationml/2006/ole">
            <mc:AlternateContent xmlns:mc="http://schemas.openxmlformats.org/markup-compatibility/2006">
              <mc:Choice xmlns:v="urn:schemas-microsoft-com:vml" Requires="v">
                <p:oleObj spid="_x0000_s2049" name="VISIO" r:id="rId4" imgW="2412360" imgH="863280" progId="">
                  <p:embed/>
                </p:oleObj>
              </mc:Choice>
              <mc:Fallback>
                <p:oleObj name="VISIO" r:id="rId4" imgW="2412360" imgH="863280" progId="">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524000"/>
                        <a:ext cx="24130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6350000" y="4343400"/>
          <a:ext cx="2413000" cy="863600"/>
        </p:xfrm>
        <a:graphic>
          <a:graphicData uri="http://schemas.openxmlformats.org/presentationml/2006/ole">
            <mc:AlternateContent xmlns:mc="http://schemas.openxmlformats.org/markup-compatibility/2006">
              <mc:Choice xmlns:v="urn:schemas-microsoft-com:vml" Requires="v">
                <p:oleObj spid="_x0000_s2050" name="VISIO" r:id="rId6" imgW="2412360" imgH="863280" progId="">
                  <p:embed/>
                </p:oleObj>
              </mc:Choice>
              <mc:Fallback>
                <p:oleObj name="VISIO" r:id="rId6" imgW="2412360" imgH="863280" progId="">
                  <p:embed/>
                  <p:pic>
                    <p:nvPicPr>
                      <p:cNvPr id="205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000" y="4343400"/>
                        <a:ext cx="24130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TextBox 7"/>
          <p:cNvSpPr txBox="1">
            <a:spLocks noChangeArrowheads="1"/>
          </p:cNvSpPr>
          <p:nvPr/>
        </p:nvSpPr>
        <p:spPr bwMode="auto">
          <a:xfrm>
            <a:off x="7239000" y="1447800"/>
            <a:ext cx="533400" cy="307975"/>
          </a:xfrm>
          <a:prstGeom prst="rect">
            <a:avLst/>
          </a:prstGeom>
          <a:noFill/>
          <a:ln w="9525">
            <a:noFill/>
            <a:miter lim="800000"/>
            <a:headEnd/>
            <a:tailEnd/>
          </a:ln>
        </p:spPr>
        <p:txBody>
          <a:bodyPr>
            <a:spAutoFit/>
          </a:bodyPr>
          <a:lstStyle/>
          <a:p>
            <a:r>
              <a:rPr lang="en-US" sz="1400"/>
              <a:t>LC</a:t>
            </a:r>
          </a:p>
        </p:txBody>
      </p:sp>
      <p:sp>
        <p:nvSpPr>
          <p:cNvPr id="2057" name="TextBox 8"/>
          <p:cNvSpPr txBox="1">
            <a:spLocks noChangeArrowheads="1"/>
          </p:cNvSpPr>
          <p:nvPr/>
        </p:nvSpPr>
        <p:spPr bwMode="auto">
          <a:xfrm>
            <a:off x="7086600" y="4114800"/>
            <a:ext cx="685800" cy="523875"/>
          </a:xfrm>
          <a:prstGeom prst="rect">
            <a:avLst/>
          </a:prstGeom>
          <a:noFill/>
          <a:ln w="9525">
            <a:noFill/>
            <a:miter lim="800000"/>
            <a:headEnd/>
            <a:tailEnd/>
          </a:ln>
        </p:spPr>
        <p:txBody>
          <a:bodyPr>
            <a:spAutoFit/>
          </a:bodyPr>
          <a:lstStyle/>
          <a:p>
            <a:r>
              <a:rPr lang="en-US" sz="1400"/>
              <a:t>Not LC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Another Example</a:t>
            </a:r>
            <a:endParaRPr lang="zh-TW" altLang="en-US">
              <a:ea typeface="新細明體" charset="-120"/>
            </a:endParaRPr>
          </a:p>
        </p:txBody>
      </p:sp>
      <p:sp>
        <p:nvSpPr>
          <p:cNvPr id="23555" name="Rectangle 3"/>
          <p:cNvSpPr>
            <a:spLocks noGrp="1" noChangeArrowheads="1"/>
          </p:cNvSpPr>
          <p:nvPr>
            <p:ph type="body" idx="1"/>
          </p:nvPr>
        </p:nvSpPr>
        <p:spPr/>
        <p:txBody>
          <a:bodyPr/>
          <a:lstStyle/>
          <a:p>
            <a:r>
              <a:rPr lang="en-US" altLang="zh-TW">
                <a:ea typeface="新細明體" charset="-120"/>
              </a:rPr>
              <a:t>True loop-carried data dependence are usually in the form of a recurrence.</a:t>
            </a:r>
          </a:p>
          <a:p>
            <a:pPr lvl="1">
              <a:buFontTx/>
              <a:buNone/>
            </a:pPr>
            <a:r>
              <a:rPr lang="en-US" altLang="zh-TW">
                <a:ea typeface="新細明體" charset="-120"/>
              </a:rPr>
              <a:t>for (I=2; I&lt;=100; I++){</a:t>
            </a:r>
          </a:p>
          <a:p>
            <a:pPr lvl="1">
              <a:buFontTx/>
              <a:buNone/>
            </a:pPr>
            <a:r>
              <a:rPr lang="en-US" altLang="zh-TW">
                <a:ea typeface="新細明體" charset="-120"/>
              </a:rPr>
              <a:t>	Y[I] = Y[I-1] + Y[I];</a:t>
            </a:r>
          </a:p>
          <a:p>
            <a:pPr lvl="1">
              <a:buFontTx/>
              <a:buNone/>
            </a:pPr>
            <a:r>
              <a:rPr lang="en-US" altLang="zh-TW">
                <a:ea typeface="新細明體" charset="-120"/>
              </a:rPr>
              <a:t>}</a:t>
            </a:r>
          </a:p>
          <a:p>
            <a:r>
              <a:rPr lang="en-US" altLang="zh-TW">
                <a:ea typeface="新細明體" charset="-120"/>
              </a:rPr>
              <a:t>Even true loop-carried data dependence has parallelism. </a:t>
            </a:r>
          </a:p>
          <a:p>
            <a:pPr lvl="1">
              <a:buFontTx/>
              <a:buNone/>
            </a:pPr>
            <a:r>
              <a:rPr lang="en-US" altLang="zh-TW">
                <a:ea typeface="新細明體" charset="-120"/>
              </a:rPr>
              <a:t>for (I=6; I&lt;=100; I++){</a:t>
            </a:r>
          </a:p>
          <a:p>
            <a:pPr lvl="1">
              <a:buFontTx/>
              <a:buNone/>
            </a:pPr>
            <a:r>
              <a:rPr lang="en-US" altLang="zh-TW">
                <a:ea typeface="新細明體" charset="-120"/>
              </a:rPr>
              <a:t>	Y[I] = Y[I-5] + Y[I];</a:t>
            </a:r>
          </a:p>
          <a:p>
            <a:pPr lvl="1">
              <a:buFontTx/>
              <a:buNone/>
            </a:pPr>
            <a:r>
              <a:rPr lang="en-US" altLang="zh-TW">
                <a:ea typeface="新細明體" charset="-120"/>
              </a:rPr>
              <a:t>}</a:t>
            </a:r>
          </a:p>
          <a:p>
            <a:pPr lvl="1"/>
            <a:r>
              <a:rPr lang="en-US" altLang="zh-TW">
                <a:ea typeface="新細明體" charset="-120"/>
              </a:rPr>
              <a:t>	The first, second, …, five iterations are parallel.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zh-TW" sz="2800">
                <a:ea typeface="新細明體" charset="-120"/>
              </a:rPr>
              <a:t>Detecting and Eliminating Dependencies</a:t>
            </a:r>
            <a:endParaRPr lang="zh-TW" altLang="en-US" sz="2800">
              <a:ea typeface="新細明體" charset="-120"/>
            </a:endParaRPr>
          </a:p>
        </p:txBody>
      </p:sp>
      <p:sp>
        <p:nvSpPr>
          <p:cNvPr id="24579" name="Rectangle 5"/>
          <p:cNvSpPr>
            <a:spLocks noGrp="1" noChangeArrowheads="1"/>
          </p:cNvSpPr>
          <p:nvPr>
            <p:ph type="body" idx="1"/>
          </p:nvPr>
        </p:nvSpPr>
        <p:spPr/>
        <p:txBody>
          <a:bodyPr/>
          <a:lstStyle/>
          <a:p>
            <a:r>
              <a:rPr lang="en-US" altLang="zh-TW">
                <a:ea typeface="新細明體" charset="-120"/>
              </a:rPr>
              <a:t>Finding the dependences in a program is an important part of three tasks:</a:t>
            </a:r>
          </a:p>
          <a:p>
            <a:pPr lvl="1"/>
            <a:r>
              <a:rPr lang="en-US" altLang="zh-TW">
                <a:ea typeface="新細明體" charset="-120"/>
              </a:rPr>
              <a:t>Good scheduling of code</a:t>
            </a:r>
          </a:p>
          <a:p>
            <a:pPr lvl="1"/>
            <a:r>
              <a:rPr lang="en-US" altLang="zh-TW">
                <a:ea typeface="新細明體" charset="-120"/>
              </a:rPr>
              <a:t>Determining which loops might contain parallelism, and</a:t>
            </a:r>
          </a:p>
          <a:p>
            <a:pPr lvl="1"/>
            <a:r>
              <a:rPr lang="en-US" altLang="zh-TW">
                <a:ea typeface="新細明體" charset="-120"/>
              </a:rPr>
              <a:t>Eliminating name dependence</a:t>
            </a:r>
          </a:p>
          <a:p>
            <a:pPr lvl="2"/>
            <a:r>
              <a:rPr lang="en-US" altLang="zh-TW">
                <a:ea typeface="新細明體" charset="-120"/>
              </a:rPr>
              <a:t>Example</a:t>
            </a:r>
          </a:p>
          <a:p>
            <a:pPr lvl="3"/>
            <a:r>
              <a:rPr lang="en-US" altLang="zh-TW">
                <a:ea typeface="新細明體" charset="-120"/>
              </a:rPr>
              <a:t>for (i=1; i&lt;= 100; i++) {</a:t>
            </a:r>
          </a:p>
          <a:p>
            <a:pPr lvl="3"/>
            <a:r>
              <a:rPr lang="en-US" altLang="zh-TW">
                <a:ea typeface="新細明體" charset="-120"/>
              </a:rPr>
              <a:t>	A[i] = B[i] + C[i];</a:t>
            </a:r>
          </a:p>
          <a:p>
            <a:pPr lvl="3"/>
            <a:r>
              <a:rPr lang="en-US" altLang="zh-TW">
                <a:ea typeface="新細明體" charset="-120"/>
              </a:rPr>
              <a:t>	D[i] = A[i] + E[i];</a:t>
            </a:r>
          </a:p>
          <a:p>
            <a:pPr lvl="3"/>
            <a:r>
              <a:rPr lang="en-US" altLang="zh-TW">
                <a:ea typeface="新細明體" charset="-120"/>
              </a:rPr>
              <a:t>}</a:t>
            </a:r>
          </a:p>
          <a:p>
            <a:pPr lvl="2"/>
            <a:r>
              <a:rPr lang="en-US" altLang="zh-TW">
                <a:ea typeface="新細明體" charset="-120"/>
              </a:rPr>
              <a:t>Absence of loop-carried dependence, which implies existence of a large amount of parallelism.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altLang="zh-TW">
                <a:ea typeface="新細明體" charset="-120"/>
              </a:rPr>
              <a:t>Dependence Detection Problem</a:t>
            </a:r>
            <a:endParaRPr lang="zh-TW" altLang="en-US">
              <a:ea typeface="新細明體" charset="-120"/>
            </a:endParaRPr>
          </a:p>
        </p:txBody>
      </p:sp>
      <p:sp>
        <p:nvSpPr>
          <p:cNvPr id="25603" name="Rectangle 5"/>
          <p:cNvSpPr>
            <a:spLocks noGrp="1" noChangeArrowheads="1"/>
          </p:cNvSpPr>
          <p:nvPr>
            <p:ph type="body" idx="1"/>
          </p:nvPr>
        </p:nvSpPr>
        <p:spPr/>
        <p:txBody>
          <a:bodyPr/>
          <a:lstStyle/>
          <a:p>
            <a:r>
              <a:rPr lang="en-US" altLang="zh-TW">
                <a:ea typeface="新細明體" charset="-120"/>
              </a:rPr>
              <a:t>GCD test heuristic</a:t>
            </a:r>
          </a:p>
          <a:p>
            <a:pPr lvl="1"/>
            <a:r>
              <a:rPr lang="en-US" altLang="zh-TW" sz="2000">
                <a:ea typeface="新細明體" charset="-120"/>
              </a:rPr>
              <a:t>Suppose we have stored to an array element with index value a*j+b and loaded from the same array with index value c*k+d, where j and k are the for-loop index variable that runs from m to n. A dependence exists if two conditions hold:</a:t>
            </a:r>
          </a:p>
          <a:p>
            <a:pPr lvl="3"/>
            <a:r>
              <a:rPr lang="en-US" altLang="zh-TW" sz="1800">
                <a:ea typeface="新細明體" charset="-120"/>
              </a:rPr>
              <a:t>There are two iteration indices, j and k, both within the limits of the for loop.</a:t>
            </a:r>
          </a:p>
          <a:p>
            <a:pPr lvl="3"/>
            <a:r>
              <a:rPr lang="en-US" altLang="zh-TW" sz="1800">
                <a:ea typeface="新細明體" charset="-120"/>
              </a:rPr>
              <a:t>The loop stores into an array element indexed by a*j+b and later fetches from that same array element when it is indexed by c*k+d. That is, a*j+b=c*k+d.</a:t>
            </a:r>
          </a:p>
          <a:p>
            <a:pPr lvl="4"/>
            <a:r>
              <a:rPr lang="en-US" altLang="zh-TW" sz="1800">
                <a:ea typeface="新細明體" charset="-120"/>
              </a:rPr>
              <a:t>Note, a,b,c, and d are generally unknown at compile time, making it impossible to tell if a dependence exists.</a:t>
            </a:r>
          </a:p>
          <a:p>
            <a:pPr lvl="1"/>
            <a:r>
              <a:rPr lang="en-US" altLang="zh-TW" sz="2000">
                <a:ea typeface="新細明體" charset="-120"/>
              </a:rPr>
              <a:t>A simple and sufficient test for the absence of a dependence. If a loop-carried dependence exists, then GCD(c,a) must divide (d-b). That is if GCD(c,a) does not divide (d-b), no dependence is possible</a:t>
            </a:r>
          </a:p>
          <a:p>
            <a:pPr lvl="1"/>
            <a:r>
              <a:rPr lang="en-US" altLang="zh-TW" sz="2000">
                <a:ea typeface="新細明體" charset="-120"/>
              </a:rPr>
              <a:t>i.e.  (d-b) not divisible by GCD(c,a) :- no dependence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Example-1</a:t>
            </a:r>
          </a:p>
        </p:txBody>
      </p:sp>
      <p:sp>
        <p:nvSpPr>
          <p:cNvPr id="3" name="Content Placeholder 2"/>
          <p:cNvSpPr>
            <a:spLocks noGrp="1"/>
          </p:cNvSpPr>
          <p:nvPr>
            <p:ph idx="1"/>
          </p:nvPr>
        </p:nvSpPr>
        <p:spPr/>
        <p:txBody>
          <a:bodyPr/>
          <a:lstStyle/>
          <a:p>
            <a:pPr marL="0" indent="0">
              <a:buFontTx/>
              <a:buNone/>
              <a:defRPr/>
            </a:pPr>
            <a:r>
              <a:rPr lang="en-US" dirty="0"/>
              <a:t>Using GCD test, determine whether dependences exist in the following loop:</a:t>
            </a:r>
          </a:p>
          <a:p>
            <a:pPr marL="0" indent="0">
              <a:buFontTx/>
              <a:buNone/>
              <a:defRPr/>
            </a:pPr>
            <a:endParaRPr lang="en-US" dirty="0"/>
          </a:p>
          <a:p>
            <a:pPr>
              <a:buFontTx/>
              <a:buNone/>
              <a:defRPr/>
            </a:pPr>
            <a:r>
              <a:rPr lang="en-US" dirty="0"/>
              <a:t>		        for (</a:t>
            </a:r>
            <a:r>
              <a:rPr lang="en-US" dirty="0" err="1"/>
              <a:t>i</a:t>
            </a:r>
            <a:r>
              <a:rPr lang="en-US" dirty="0"/>
              <a:t>=1;  </a:t>
            </a:r>
            <a:r>
              <a:rPr lang="en-US" dirty="0" err="1"/>
              <a:t>i</a:t>
            </a:r>
            <a:r>
              <a:rPr lang="en-US" dirty="0"/>
              <a:t>&lt;=100; </a:t>
            </a:r>
            <a:r>
              <a:rPr lang="en-US" dirty="0" err="1"/>
              <a:t>i</a:t>
            </a:r>
            <a:r>
              <a:rPr lang="en-US" dirty="0"/>
              <a:t>=i+1) </a:t>
            </a:r>
          </a:p>
          <a:p>
            <a:pPr>
              <a:buFontTx/>
              <a:buNone/>
              <a:defRPr/>
            </a:pPr>
            <a:r>
              <a:rPr lang="en-US" dirty="0"/>
              <a:t>		              {</a:t>
            </a:r>
          </a:p>
          <a:p>
            <a:pPr>
              <a:buFontTx/>
              <a:buNone/>
              <a:defRPr/>
            </a:pPr>
            <a:r>
              <a:rPr lang="en-US" dirty="0"/>
              <a:t>  	 	                  X[2*i+3]  =  X[2*</a:t>
            </a:r>
            <a:r>
              <a:rPr lang="en-US" dirty="0" err="1"/>
              <a:t>i</a:t>
            </a:r>
            <a:r>
              <a:rPr lang="en-US" dirty="0"/>
              <a:t>] * 5.0;</a:t>
            </a:r>
          </a:p>
          <a:p>
            <a:pPr>
              <a:buFontTx/>
              <a:buNone/>
              <a:defRPr/>
            </a:pPr>
            <a:r>
              <a:rPr lang="en-US" dirty="0"/>
              <a:t>	                  }</a:t>
            </a:r>
          </a:p>
          <a:p>
            <a:pPr>
              <a:buFontTx/>
              <a:buNone/>
              <a:defRPr/>
            </a:pPr>
            <a:endParaRPr lang="en-US" dirty="0"/>
          </a:p>
          <a:p>
            <a:pPr>
              <a:defRPr/>
            </a:pPr>
            <a:r>
              <a:rPr lang="en-US" dirty="0"/>
              <a:t>a=2 b=3 ; c=2 d=0 ; </a:t>
            </a:r>
          </a:p>
          <a:p>
            <a:pPr>
              <a:defRPr/>
            </a:pPr>
            <a:r>
              <a:rPr lang="en-US" dirty="0" err="1"/>
              <a:t>Gcd</a:t>
            </a:r>
            <a:r>
              <a:rPr lang="en-US" dirty="0"/>
              <a:t>(</a:t>
            </a:r>
            <a:r>
              <a:rPr lang="en-US" dirty="0" err="1"/>
              <a:t>c,a</a:t>
            </a:r>
            <a:r>
              <a:rPr lang="en-US" dirty="0"/>
              <a:t>)= </a:t>
            </a:r>
            <a:r>
              <a:rPr lang="en-US" dirty="0" err="1"/>
              <a:t>gcd</a:t>
            </a:r>
            <a:r>
              <a:rPr lang="en-US" dirty="0"/>
              <a:t>(2,2)= 2</a:t>
            </a:r>
          </a:p>
          <a:p>
            <a:pPr>
              <a:defRPr/>
            </a:pPr>
            <a:r>
              <a:rPr lang="en-US" dirty="0"/>
              <a:t>(d-b)=-3</a:t>
            </a:r>
          </a:p>
          <a:p>
            <a:pPr marL="285750" lvl="1" indent="-285750">
              <a:buFontTx/>
              <a:buChar char="•"/>
              <a:defRPr/>
            </a:pPr>
            <a:r>
              <a:rPr lang="en-US" altLang="zh-TW" sz="2000" dirty="0">
                <a:ea typeface="新細明體" charset="-120"/>
              </a:rPr>
              <a:t>(d-b) is not divisible by GCD(</a:t>
            </a:r>
            <a:r>
              <a:rPr lang="en-US" altLang="zh-TW" sz="2000" dirty="0" err="1">
                <a:ea typeface="新細明體" charset="-120"/>
              </a:rPr>
              <a:t>c,a</a:t>
            </a:r>
            <a:r>
              <a:rPr lang="en-US" altLang="zh-TW" sz="2000" dirty="0">
                <a:ea typeface="新細明體" charset="-120"/>
              </a:rPr>
              <a:t>) -  </a:t>
            </a:r>
            <a:r>
              <a:rPr lang="en-GB" sz="2000" dirty="0"/>
              <a:t>Thus, there is no dependence between the statements in this loop.</a:t>
            </a:r>
            <a:endParaRPr lang="en-US" dirty="0"/>
          </a:p>
          <a:p>
            <a:pPr>
              <a:buFontTx/>
              <a:buNone/>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Example-2</a:t>
            </a:r>
            <a:endParaRPr lang="en-IN"/>
          </a:p>
        </p:txBody>
      </p:sp>
      <p:sp>
        <p:nvSpPr>
          <p:cNvPr id="3" name="Content Placeholder 2"/>
          <p:cNvSpPr>
            <a:spLocks noGrp="1"/>
          </p:cNvSpPr>
          <p:nvPr>
            <p:ph idx="1"/>
          </p:nvPr>
        </p:nvSpPr>
        <p:spPr/>
        <p:txBody>
          <a:bodyPr/>
          <a:lstStyle/>
          <a:p>
            <a:pPr>
              <a:defRPr/>
            </a:pPr>
            <a:r>
              <a:rPr lang="en-US" sz="2000" dirty="0"/>
              <a:t>Using GCD test, determine whether dependence exists in the following loop:</a:t>
            </a:r>
            <a:endParaRPr lang="en-IN" sz="2000" dirty="0"/>
          </a:p>
          <a:p>
            <a:pPr>
              <a:buFontTx/>
              <a:buNone/>
              <a:defRPr/>
            </a:pPr>
            <a:r>
              <a:rPr lang="en-US" sz="2000" dirty="0"/>
              <a:t> </a:t>
            </a:r>
            <a:endParaRPr lang="en-IN" sz="2000" dirty="0"/>
          </a:p>
          <a:p>
            <a:pPr lvl="1">
              <a:buFontTx/>
              <a:buNone/>
              <a:defRPr/>
            </a:pPr>
            <a:r>
              <a:rPr lang="en-GB" sz="2000" dirty="0">
                <a:ea typeface="+mn-ea"/>
                <a:cs typeface="+mn-cs"/>
              </a:rPr>
              <a:t>for (</a:t>
            </a:r>
            <a:r>
              <a:rPr lang="en-GB" sz="2000" dirty="0" err="1">
                <a:ea typeface="+mn-ea"/>
                <a:cs typeface="+mn-cs"/>
              </a:rPr>
              <a:t>i</a:t>
            </a:r>
            <a:r>
              <a:rPr lang="en-GB" sz="2000" dirty="0">
                <a:ea typeface="+mn-ea"/>
                <a:cs typeface="+mn-cs"/>
              </a:rPr>
              <a:t>=0; </a:t>
            </a:r>
            <a:r>
              <a:rPr lang="en-GB" sz="2000" dirty="0" err="1">
                <a:ea typeface="+mn-ea"/>
                <a:cs typeface="+mn-cs"/>
              </a:rPr>
              <a:t>i</a:t>
            </a:r>
            <a:r>
              <a:rPr lang="en-GB" sz="2000" dirty="0">
                <a:ea typeface="+mn-ea"/>
                <a:cs typeface="+mn-cs"/>
              </a:rPr>
              <a:t>&lt;300; </a:t>
            </a:r>
            <a:r>
              <a:rPr lang="en-GB" sz="2000" dirty="0" err="1">
                <a:ea typeface="+mn-ea"/>
                <a:cs typeface="+mn-cs"/>
              </a:rPr>
              <a:t>i</a:t>
            </a:r>
            <a:r>
              <a:rPr lang="en-GB" sz="2000" dirty="0">
                <a:ea typeface="+mn-ea"/>
                <a:cs typeface="+mn-cs"/>
              </a:rPr>
              <a:t>++)</a:t>
            </a:r>
            <a:endParaRPr lang="en-IN" sz="2000" dirty="0">
              <a:ea typeface="+mn-ea"/>
              <a:cs typeface="+mn-cs"/>
            </a:endParaRPr>
          </a:p>
          <a:p>
            <a:pPr lvl="1">
              <a:buFontTx/>
              <a:buNone/>
              <a:defRPr/>
            </a:pPr>
            <a:r>
              <a:rPr lang="en-GB" sz="2000" dirty="0">
                <a:ea typeface="+mn-ea"/>
                <a:cs typeface="+mn-cs"/>
              </a:rPr>
              <a:t>  { a[301*i+5] = b[</a:t>
            </a:r>
            <a:r>
              <a:rPr lang="en-GB" sz="2000" dirty="0" err="1">
                <a:ea typeface="+mn-ea"/>
                <a:cs typeface="+mn-cs"/>
              </a:rPr>
              <a:t>i</a:t>
            </a:r>
            <a:r>
              <a:rPr lang="en-GB" sz="2000" dirty="0">
                <a:ea typeface="+mn-ea"/>
                <a:cs typeface="+mn-cs"/>
              </a:rPr>
              <a:t>]*c[</a:t>
            </a:r>
            <a:r>
              <a:rPr lang="en-GB" sz="2000" dirty="0" err="1">
                <a:ea typeface="+mn-ea"/>
                <a:cs typeface="+mn-cs"/>
              </a:rPr>
              <a:t>i</a:t>
            </a:r>
            <a:r>
              <a:rPr lang="en-GB" sz="2000" dirty="0">
                <a:ea typeface="+mn-ea"/>
                <a:cs typeface="+mn-cs"/>
              </a:rPr>
              <a:t>];</a:t>
            </a:r>
            <a:endParaRPr lang="en-IN" sz="2000" dirty="0">
              <a:ea typeface="+mn-ea"/>
              <a:cs typeface="+mn-cs"/>
            </a:endParaRPr>
          </a:p>
          <a:p>
            <a:pPr lvl="1">
              <a:buFontTx/>
              <a:buNone/>
              <a:defRPr/>
            </a:pPr>
            <a:r>
              <a:rPr lang="en-GB" sz="2000" dirty="0">
                <a:ea typeface="+mn-ea"/>
                <a:cs typeface="+mn-cs"/>
              </a:rPr>
              <a:t>    d[</a:t>
            </a:r>
            <a:r>
              <a:rPr lang="en-GB" sz="2000" dirty="0" err="1">
                <a:ea typeface="+mn-ea"/>
                <a:cs typeface="+mn-cs"/>
              </a:rPr>
              <a:t>i</a:t>
            </a:r>
            <a:r>
              <a:rPr lang="en-GB" sz="2000" dirty="0">
                <a:ea typeface="+mn-ea"/>
                <a:cs typeface="+mn-cs"/>
              </a:rPr>
              <a:t>] = a[301*</a:t>
            </a:r>
            <a:r>
              <a:rPr lang="en-GB" sz="2000" dirty="0" err="1">
                <a:ea typeface="+mn-ea"/>
                <a:cs typeface="+mn-cs"/>
              </a:rPr>
              <a:t>i</a:t>
            </a:r>
            <a:r>
              <a:rPr lang="en-GB" sz="2000" dirty="0">
                <a:ea typeface="+mn-ea"/>
                <a:cs typeface="+mn-cs"/>
              </a:rPr>
              <a:t>]+e; }</a:t>
            </a:r>
          </a:p>
          <a:p>
            <a:pPr marL="571500" indent="-514350">
              <a:defRPr/>
            </a:pPr>
            <a:r>
              <a:rPr lang="en-GB" sz="2000" dirty="0" err="1"/>
              <a:t>Ans</a:t>
            </a:r>
            <a:r>
              <a:rPr lang="en-GB" sz="2000" dirty="0"/>
              <a:t>:</a:t>
            </a:r>
          </a:p>
          <a:p>
            <a:pPr marL="971550" lvl="1" indent="-514350">
              <a:defRPr/>
            </a:pPr>
            <a:r>
              <a:rPr lang="en-GB" sz="2000" dirty="0"/>
              <a:t>GCD(</a:t>
            </a:r>
            <a:r>
              <a:rPr lang="en-GB" sz="2000" dirty="0" err="1"/>
              <a:t>c,a</a:t>
            </a:r>
            <a:r>
              <a:rPr lang="en-GB" sz="2000" dirty="0"/>
              <a:t>)=GCD(301,301)=301 </a:t>
            </a:r>
          </a:p>
          <a:p>
            <a:pPr marL="971550" lvl="1" indent="-514350">
              <a:defRPr/>
            </a:pPr>
            <a:r>
              <a:rPr lang="en-GB" sz="2000" dirty="0"/>
              <a:t>d-b=0-5=-5</a:t>
            </a:r>
          </a:p>
          <a:p>
            <a:pPr marL="971550" lvl="1" indent="-514350">
              <a:defRPr/>
            </a:pPr>
            <a:r>
              <a:rPr lang="en-US" altLang="zh-TW" sz="2000" dirty="0">
                <a:ea typeface="新細明體" charset="-120"/>
              </a:rPr>
              <a:t>(d-b) is not divisible by GCD(</a:t>
            </a:r>
            <a:r>
              <a:rPr lang="en-US" altLang="zh-TW" sz="2000" dirty="0" err="1">
                <a:ea typeface="新細明體" charset="-120"/>
              </a:rPr>
              <a:t>c,a</a:t>
            </a:r>
            <a:r>
              <a:rPr lang="en-US" altLang="zh-TW" sz="2000" dirty="0">
                <a:ea typeface="新細明體" charset="-120"/>
              </a:rPr>
              <a:t>)</a:t>
            </a:r>
          </a:p>
          <a:p>
            <a:pPr marL="971550" lvl="1" indent="-514350">
              <a:defRPr/>
            </a:pPr>
            <a:r>
              <a:rPr lang="en-GB" sz="2000" dirty="0"/>
              <a:t>Hence, the GCD test breaks data dependence between the statements. </a:t>
            </a:r>
          </a:p>
          <a:p>
            <a:pPr marL="971550" lvl="1" indent="-514350">
              <a:buFontTx/>
              <a:buNone/>
              <a:defRPr/>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Example-3</a:t>
            </a:r>
            <a:endParaRPr lang="en-IN"/>
          </a:p>
        </p:txBody>
      </p:sp>
      <p:sp>
        <p:nvSpPr>
          <p:cNvPr id="28675" name="Content Placeholder 2"/>
          <p:cNvSpPr>
            <a:spLocks noGrp="1"/>
          </p:cNvSpPr>
          <p:nvPr>
            <p:ph idx="1"/>
          </p:nvPr>
        </p:nvSpPr>
        <p:spPr/>
        <p:txBody>
          <a:bodyPr/>
          <a:lstStyle/>
          <a:p>
            <a:r>
              <a:rPr lang="en-US" b="1">
                <a:latin typeface="Courier New" pitchFamily="49" charset="0"/>
              </a:rPr>
              <a:t>for (i=0; i&lt;100; i=i+1) </a:t>
            </a:r>
          </a:p>
          <a:p>
            <a:pPr>
              <a:buFontTx/>
              <a:buNone/>
            </a:pPr>
            <a:r>
              <a:rPr lang="en-US" b="1">
                <a:latin typeface="Courier New" pitchFamily="49" charset="0"/>
              </a:rPr>
              <a:t>  { x[i+1] = x[i] + y[i]; }</a:t>
            </a:r>
          </a:p>
          <a:p>
            <a:r>
              <a:rPr lang="en-US" altLang="zh-TW">
                <a:ea typeface="新細明體" charset="-120"/>
              </a:rPr>
              <a:t>References are to indices x[a*j+b] and x[c*k+d].</a:t>
            </a:r>
          </a:p>
          <a:p>
            <a:r>
              <a:rPr lang="en-US" b="1">
                <a:latin typeface="Courier New" pitchFamily="49" charset="0"/>
                <a:ea typeface="新細明體" charset="-120"/>
              </a:rPr>
              <a:t>i.e </a:t>
            </a:r>
            <a:r>
              <a:rPr lang="en-US" altLang="zh-TW">
                <a:ea typeface="新細明體" charset="-120"/>
              </a:rPr>
              <a:t>x[1*i+1] and x[1*i+0].</a:t>
            </a:r>
            <a:endParaRPr lang="en-US" b="1">
              <a:latin typeface="Courier New" pitchFamily="49" charset="0"/>
            </a:endParaRPr>
          </a:p>
          <a:p>
            <a:r>
              <a:rPr lang="en-US"/>
              <a:t>a=1 b=1 ; c=1 d=0 ; </a:t>
            </a:r>
          </a:p>
          <a:p>
            <a:r>
              <a:rPr lang="en-US"/>
              <a:t>Gcd(c,a)= gcd(1,1)= 1</a:t>
            </a:r>
          </a:p>
          <a:p>
            <a:r>
              <a:rPr lang="en-US"/>
              <a:t>(d-b)=-1</a:t>
            </a:r>
          </a:p>
          <a:p>
            <a:pPr marL="285750" lvl="1" indent="-285750">
              <a:buFontTx/>
              <a:buChar char="•"/>
            </a:pPr>
            <a:r>
              <a:rPr lang="en-US" altLang="zh-TW" sz="2000">
                <a:ea typeface="新細明體" charset="-120"/>
              </a:rPr>
              <a:t>(d-b) is divisible by GCD(c,a)</a:t>
            </a:r>
          </a:p>
          <a:p>
            <a:pPr marL="285750" lvl="1" indent="-285750">
              <a:buFontTx/>
              <a:buChar char="•"/>
            </a:pPr>
            <a:r>
              <a:rPr lang="en-GB" sz="2000"/>
              <a:t>Thus, there is dependence between the statements in the two iterations of the loop.</a:t>
            </a:r>
            <a:endParaRPr lang="en-US" altLang="zh-TW" sz="2000">
              <a:ea typeface="新細明體" charset="-120"/>
            </a:endParaRPr>
          </a:p>
          <a:p>
            <a:endParaRPr lang="en-IN"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b="1" dirty="0"/>
              <a:t>Finding dependences in source code</a:t>
            </a:r>
          </a:p>
          <a:p>
            <a:pPr>
              <a:buFontTx/>
              <a:buNone/>
              <a:defRPr/>
            </a:pPr>
            <a:r>
              <a:rPr lang="en-US" sz="2000" b="1" dirty="0"/>
              <a:t>     </a:t>
            </a:r>
            <a:r>
              <a:rPr lang="nn-NO" sz="2000" dirty="0"/>
              <a:t>for (i=1; i&lt;=100; i=i+1)</a:t>
            </a:r>
          </a:p>
          <a:p>
            <a:pPr>
              <a:buFontTx/>
              <a:buNone/>
              <a:defRPr/>
            </a:pPr>
            <a:r>
              <a:rPr lang="nn-NO" sz="2000" dirty="0"/>
              <a:t>     {</a:t>
            </a:r>
          </a:p>
          <a:p>
            <a:pPr lvl="1">
              <a:buFontTx/>
              <a:buNone/>
              <a:defRPr/>
            </a:pPr>
            <a:r>
              <a:rPr lang="en-US" sz="2000" dirty="0">
                <a:ea typeface="+mn-ea"/>
                <a:cs typeface="+mn-cs"/>
              </a:rPr>
              <a:t>Y[</a:t>
            </a:r>
            <a:r>
              <a:rPr lang="en-US" sz="2000" dirty="0" err="1">
                <a:ea typeface="+mn-ea"/>
                <a:cs typeface="+mn-cs"/>
              </a:rPr>
              <a:t>i</a:t>
            </a:r>
            <a:r>
              <a:rPr lang="en-US" sz="2000" dirty="0">
                <a:ea typeface="+mn-ea"/>
                <a:cs typeface="+mn-cs"/>
              </a:rPr>
              <a:t>] = X[</a:t>
            </a:r>
            <a:r>
              <a:rPr lang="en-US" sz="2000" dirty="0" err="1">
                <a:ea typeface="+mn-ea"/>
                <a:cs typeface="+mn-cs"/>
              </a:rPr>
              <a:t>i</a:t>
            </a:r>
            <a:r>
              <a:rPr lang="en-US" sz="2000" dirty="0">
                <a:ea typeface="+mn-ea"/>
                <a:cs typeface="+mn-cs"/>
              </a:rPr>
              <a:t>] / c;      /* S1 */</a:t>
            </a:r>
          </a:p>
          <a:p>
            <a:pPr lvl="1">
              <a:buFontTx/>
              <a:buNone/>
              <a:defRPr/>
            </a:pPr>
            <a:r>
              <a:rPr lang="en-US" sz="2000" dirty="0">
                <a:ea typeface="+mn-ea"/>
                <a:cs typeface="+mn-cs"/>
              </a:rPr>
              <a:t>X[</a:t>
            </a:r>
            <a:r>
              <a:rPr lang="en-US" sz="2000" dirty="0" err="1">
                <a:ea typeface="+mn-ea"/>
                <a:cs typeface="+mn-cs"/>
              </a:rPr>
              <a:t>i</a:t>
            </a:r>
            <a:r>
              <a:rPr lang="en-US" sz="2000" dirty="0">
                <a:ea typeface="+mn-ea"/>
                <a:cs typeface="+mn-cs"/>
              </a:rPr>
              <a:t>] = X[</a:t>
            </a:r>
            <a:r>
              <a:rPr lang="en-US" sz="2000" dirty="0" err="1">
                <a:ea typeface="+mn-ea"/>
                <a:cs typeface="+mn-cs"/>
              </a:rPr>
              <a:t>i</a:t>
            </a:r>
            <a:r>
              <a:rPr lang="en-US" sz="2000" dirty="0">
                <a:ea typeface="+mn-ea"/>
                <a:cs typeface="+mn-cs"/>
              </a:rPr>
              <a:t>] + c;     /* S2 */</a:t>
            </a:r>
          </a:p>
          <a:p>
            <a:pPr lvl="1">
              <a:buFontTx/>
              <a:buNone/>
              <a:defRPr/>
            </a:pPr>
            <a:r>
              <a:rPr lang="en-US" sz="2000" dirty="0">
                <a:ea typeface="+mn-ea"/>
                <a:cs typeface="+mn-cs"/>
              </a:rPr>
              <a:t>Z[</a:t>
            </a:r>
            <a:r>
              <a:rPr lang="en-US" sz="2000" dirty="0" err="1">
                <a:ea typeface="+mn-ea"/>
                <a:cs typeface="+mn-cs"/>
              </a:rPr>
              <a:t>i</a:t>
            </a:r>
            <a:r>
              <a:rPr lang="en-US" sz="2000" dirty="0">
                <a:ea typeface="+mn-ea"/>
                <a:cs typeface="+mn-cs"/>
              </a:rPr>
              <a:t>] = Y[</a:t>
            </a:r>
            <a:r>
              <a:rPr lang="en-US" sz="2000" dirty="0" err="1">
                <a:ea typeface="+mn-ea"/>
                <a:cs typeface="+mn-cs"/>
              </a:rPr>
              <a:t>i</a:t>
            </a:r>
            <a:r>
              <a:rPr lang="en-US" sz="2000" dirty="0">
                <a:ea typeface="+mn-ea"/>
                <a:cs typeface="+mn-cs"/>
              </a:rPr>
              <a:t>] + c;     /* S3 */</a:t>
            </a:r>
          </a:p>
          <a:p>
            <a:pPr lvl="1">
              <a:buFontTx/>
              <a:buNone/>
              <a:defRPr/>
            </a:pPr>
            <a:r>
              <a:rPr lang="en-US" sz="2000" dirty="0">
                <a:ea typeface="+mn-ea"/>
                <a:cs typeface="+mn-cs"/>
              </a:rPr>
              <a:t>Y[</a:t>
            </a:r>
            <a:r>
              <a:rPr lang="en-US" sz="2000" dirty="0" err="1">
                <a:ea typeface="+mn-ea"/>
                <a:cs typeface="+mn-cs"/>
              </a:rPr>
              <a:t>i</a:t>
            </a:r>
            <a:r>
              <a:rPr lang="en-US" sz="2000" dirty="0">
                <a:ea typeface="+mn-ea"/>
                <a:cs typeface="+mn-cs"/>
              </a:rPr>
              <a:t>] = c - Y[</a:t>
            </a:r>
            <a:r>
              <a:rPr lang="en-US" sz="2000" dirty="0" err="1">
                <a:ea typeface="+mn-ea"/>
                <a:cs typeface="+mn-cs"/>
              </a:rPr>
              <a:t>i</a:t>
            </a:r>
            <a:r>
              <a:rPr lang="en-US" sz="2000" dirty="0">
                <a:ea typeface="+mn-ea"/>
                <a:cs typeface="+mn-cs"/>
              </a:rPr>
              <a:t>];     /* S4 */</a:t>
            </a:r>
          </a:p>
          <a:p>
            <a:pPr lvl="1">
              <a:buFontTx/>
              <a:buNone/>
              <a:defRPr/>
            </a:pPr>
            <a:r>
              <a:rPr lang="en-US" sz="2000" dirty="0">
                <a:ea typeface="+mn-ea"/>
                <a:cs typeface="+mn-cs"/>
              </a:rPr>
              <a:t>}</a:t>
            </a:r>
          </a:p>
          <a:p>
            <a:pPr>
              <a:defRPr/>
            </a:pPr>
            <a:r>
              <a:rPr lang="en-US" dirty="0"/>
              <a:t>True dependences S1 to S3,  S1 to S4</a:t>
            </a:r>
          </a:p>
          <a:p>
            <a:pPr>
              <a:defRPr/>
            </a:pPr>
            <a:r>
              <a:rPr lang="en-US" dirty="0" err="1"/>
              <a:t>Antidependence</a:t>
            </a:r>
            <a:r>
              <a:rPr lang="en-US" dirty="0"/>
              <a:t> S1 to S2, S3 to S4</a:t>
            </a:r>
          </a:p>
          <a:p>
            <a:pPr>
              <a:defRPr/>
            </a:pPr>
            <a:r>
              <a:rPr lang="en-US" dirty="0"/>
              <a:t>Output dependence S1 to S4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p>
        </p:txBody>
      </p:sp>
      <p:sp>
        <p:nvSpPr>
          <p:cNvPr id="30723" name="Content Placeholder 2"/>
          <p:cNvSpPr>
            <a:spLocks noGrp="1"/>
          </p:cNvSpPr>
          <p:nvPr>
            <p:ph idx="1"/>
          </p:nvPr>
        </p:nvSpPr>
        <p:spPr/>
        <p:txBody>
          <a:bodyPr/>
          <a:lstStyle/>
          <a:p>
            <a:r>
              <a:rPr lang="en-US"/>
              <a:t>Renaming resolves output and anti dependences</a:t>
            </a:r>
          </a:p>
          <a:p>
            <a:pPr>
              <a:buFontTx/>
              <a:buNone/>
            </a:pPr>
            <a:r>
              <a:rPr lang="nn-NO" b="1"/>
              <a:t>for (i=1; i&lt;=100; i=i+1) </a:t>
            </a:r>
          </a:p>
          <a:p>
            <a:pPr>
              <a:buFontTx/>
              <a:buNone/>
            </a:pPr>
            <a:r>
              <a:rPr lang="nn-NO" b="1"/>
              <a:t>{</a:t>
            </a:r>
          </a:p>
          <a:p>
            <a:pPr>
              <a:buFontTx/>
              <a:buNone/>
            </a:pPr>
            <a:r>
              <a:rPr lang="en-US" b="1"/>
              <a:t>   T1[i] = X[i] / c;    /* S1 */</a:t>
            </a:r>
          </a:p>
          <a:p>
            <a:pPr>
              <a:buFontTx/>
              <a:buNone/>
            </a:pPr>
            <a:r>
              <a:rPr lang="en-US" b="1"/>
              <a:t>   T2[i] = X[i] + c;   /* S2 */</a:t>
            </a:r>
          </a:p>
          <a:p>
            <a:pPr>
              <a:buFontTx/>
              <a:buNone/>
            </a:pPr>
            <a:r>
              <a:rPr lang="en-US" b="1"/>
              <a:t>   Z[i] = T1[i] + c;   /* S3 */</a:t>
            </a:r>
          </a:p>
          <a:p>
            <a:pPr>
              <a:buFontTx/>
              <a:buNone/>
            </a:pPr>
            <a:r>
              <a:rPr lang="en-US" b="1"/>
              <a:t>   Y[i] = c - T1[i];    /* S4 */</a:t>
            </a:r>
          </a:p>
          <a:p>
            <a:pPr>
              <a:buFontTx/>
              <a:buNone/>
            </a:pPr>
            <a:r>
              <a:rPr lang="en-US" b="1"/>
              <a:t>}</a:t>
            </a:r>
          </a:p>
          <a:p>
            <a:pPr>
              <a:buFontTx/>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zh-TW">
                <a:ea typeface="新細明體" charset="-120"/>
              </a:rPr>
              <a:t>Situations where Dependence Analysis Fails</a:t>
            </a:r>
            <a:endParaRPr lang="zh-TW" altLang="en-US">
              <a:ea typeface="新細明體" charset="-120"/>
            </a:endParaRPr>
          </a:p>
        </p:txBody>
      </p:sp>
      <p:sp>
        <p:nvSpPr>
          <p:cNvPr id="31747" name="Rectangle 5"/>
          <p:cNvSpPr>
            <a:spLocks noGrp="1" noChangeArrowheads="1"/>
          </p:cNvSpPr>
          <p:nvPr>
            <p:ph type="body" idx="1"/>
          </p:nvPr>
        </p:nvSpPr>
        <p:spPr/>
        <p:txBody>
          <a:bodyPr/>
          <a:lstStyle/>
          <a:p>
            <a:pPr lvl="1"/>
            <a:r>
              <a:rPr lang="en-US" altLang="zh-TW">
                <a:ea typeface="新細明體" charset="-120"/>
              </a:rPr>
              <a:t>When objects are referenced via pointers rather than array indices;</a:t>
            </a:r>
          </a:p>
          <a:p>
            <a:pPr lvl="1"/>
            <a:r>
              <a:rPr lang="en-US" altLang="zh-TW">
                <a:ea typeface="新細明體" charset="-120"/>
              </a:rPr>
              <a:t>When array indexing is indirect through another array.</a:t>
            </a:r>
          </a:p>
          <a:p>
            <a:pPr lvl="1"/>
            <a:r>
              <a:rPr lang="en-US" altLang="zh-TW">
                <a:ea typeface="新細明體" charset="-120"/>
              </a:rPr>
              <a:t>When a dependence may exist for some value of the inputs, but does not exist in actuality.</a:t>
            </a:r>
          </a:p>
          <a:p>
            <a:pPr lvl="1"/>
            <a:r>
              <a:rPr lang="en-US" altLang="zh-TW">
                <a:ea typeface="新細明體" charset="-120"/>
              </a:rPr>
              <a:t>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382000" cy="5638800"/>
          </a:xfrm>
        </p:spPr>
        <p:txBody>
          <a:bodyPr/>
          <a:lstStyle/>
          <a:p>
            <a:pPr marL="52388" indent="1588" algn="just">
              <a:buFontTx/>
              <a:buNone/>
              <a:defRPr/>
            </a:pPr>
            <a:r>
              <a:rPr lang="en-GB" sz="2000" dirty="0"/>
              <a:t>So far we have considered techniques used to eliminate data and control stalls and achieve an ideal CPI of 1.</a:t>
            </a:r>
          </a:p>
          <a:p>
            <a:pPr marL="52388" indent="1588" algn="just">
              <a:buFontTx/>
              <a:buNone/>
              <a:defRPr/>
            </a:pPr>
            <a:r>
              <a:rPr lang="en-GB" sz="2000" dirty="0"/>
              <a:t>To improve performance further we would like to decrease the CPI to less than 1. But this cannot be done if we issue only one instruction every clock cycle.</a:t>
            </a:r>
          </a:p>
          <a:p>
            <a:pPr marL="52388" indent="1588" algn="just">
              <a:buFontTx/>
              <a:buNone/>
              <a:defRPr/>
            </a:pPr>
            <a:r>
              <a:rPr lang="en-GB" sz="2000" dirty="0"/>
              <a:t> </a:t>
            </a:r>
            <a:br>
              <a:rPr lang="en-GB" sz="2000" dirty="0"/>
            </a:br>
            <a:r>
              <a:rPr lang="en-GB" sz="2000" dirty="0"/>
              <a:t>Multiple issue processors allow us to issue multiple instructions in a clock cycle. There are two variations: superscalar and VLIW (Very Long Instruction Word) processors.</a:t>
            </a:r>
          </a:p>
          <a:p>
            <a:pPr marL="0" indent="1588" algn="just">
              <a:buFontTx/>
              <a:buNone/>
              <a:defRPr/>
            </a:pPr>
            <a:r>
              <a:rPr lang="en-GB" sz="2000" dirty="0"/>
              <a:t> </a:t>
            </a:r>
            <a:br>
              <a:rPr lang="en-GB" sz="2000" dirty="0"/>
            </a:br>
            <a:r>
              <a:rPr lang="en-GB" sz="2000" dirty="0"/>
              <a:t>Superscalar processors issue varying numbers of instructions per clock and may be either statically scheduled by compiler or dynamically scheduled using techniques based on </a:t>
            </a:r>
            <a:r>
              <a:rPr lang="en-GB" sz="2000" dirty="0" err="1"/>
              <a:t>scoreboarding</a:t>
            </a:r>
            <a:r>
              <a:rPr lang="en-GB" sz="2000" dirty="0"/>
              <a:t> or </a:t>
            </a:r>
            <a:r>
              <a:rPr lang="en-GB" sz="2000" dirty="0" err="1"/>
              <a:t>Tomasulo</a:t>
            </a:r>
            <a:r>
              <a:rPr lang="en-GB" sz="2000" dirty="0"/>
              <a:t> algorithm.</a:t>
            </a:r>
          </a:p>
          <a:p>
            <a:pPr marL="0" indent="1588" algn="just">
              <a:buFontTx/>
              <a:buNone/>
              <a:defRPr/>
            </a:pPr>
            <a:br>
              <a:rPr lang="en-GB" sz="2000" dirty="0"/>
            </a:br>
            <a:r>
              <a:rPr lang="en-GB" sz="2000" dirty="0"/>
              <a:t>VLIWs issue a fixed number of instructions formatted either as one large instruction or as a fixed instruction packet. VLIW processors are inherently statically scheduled by the compiler.</a:t>
            </a:r>
          </a:p>
          <a:p>
            <a:pPr algn="just">
              <a:buFontTx/>
              <a:buNone/>
              <a:defRPr/>
            </a:pPr>
            <a:endParaRPr lang="en-US" sz="2000" dirty="0"/>
          </a:p>
        </p:txBody>
      </p:sp>
      <p:sp>
        <p:nvSpPr>
          <p:cNvPr id="16387" name="Rectangle 2"/>
          <p:cNvSpPr>
            <a:spLocks noGrp="1" noChangeArrowheads="1"/>
          </p:cNvSpPr>
          <p:nvPr>
            <p:ph type="title"/>
          </p:nvPr>
        </p:nvSpPr>
        <p:spPr>
          <a:xfrm>
            <a:off x="533400" y="76200"/>
            <a:ext cx="8229600" cy="685800"/>
          </a:xfrm>
        </p:spPr>
        <p:txBody>
          <a:bodyPr/>
          <a:lstStyle/>
          <a:p>
            <a:pPr algn="ctr"/>
            <a:r>
              <a:rPr lang="en-US" altLang="ko-KR">
                <a:ea typeface="굴림" pitchFamily="48" charset="-127"/>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z="2800">
                <a:ea typeface="新細明體" charset="-120"/>
              </a:rPr>
              <a:t>Eliminating Dependent Computations</a:t>
            </a:r>
          </a:p>
        </p:txBody>
      </p:sp>
      <p:sp>
        <p:nvSpPr>
          <p:cNvPr id="32771" name="Rectangle 3"/>
          <p:cNvSpPr>
            <a:spLocks noGrp="1" noChangeArrowheads="1"/>
          </p:cNvSpPr>
          <p:nvPr>
            <p:ph type="body" idx="1"/>
          </p:nvPr>
        </p:nvSpPr>
        <p:spPr/>
        <p:txBody>
          <a:bodyPr/>
          <a:lstStyle/>
          <a:p>
            <a:r>
              <a:rPr lang="en-US" altLang="zh-TW">
                <a:ea typeface="新細明體" charset="-120"/>
              </a:rPr>
              <a:t>Copy propagation</a:t>
            </a:r>
          </a:p>
          <a:p>
            <a:pPr lvl="2">
              <a:buFontTx/>
              <a:buNone/>
            </a:pPr>
            <a:r>
              <a:rPr lang="en-US" altLang="zh-TW" sz="1600">
                <a:ea typeface="新細明體" charset="-120"/>
              </a:rPr>
              <a:t>DADDUI	R1, R2, #4 </a:t>
            </a:r>
          </a:p>
          <a:p>
            <a:pPr lvl="2">
              <a:buFontTx/>
              <a:buNone/>
            </a:pPr>
            <a:r>
              <a:rPr lang="en-US" altLang="zh-TW" sz="1600">
                <a:ea typeface="新細明體" charset="-120"/>
              </a:rPr>
              <a:t>DADDUI	R1, R1, #4</a:t>
            </a:r>
          </a:p>
          <a:p>
            <a:pPr lvl="1">
              <a:buFontTx/>
              <a:buNone/>
            </a:pPr>
            <a:r>
              <a:rPr lang="en-US" altLang="zh-TW" sz="1600">
                <a:ea typeface="新細明體" charset="-120"/>
              </a:rPr>
              <a:t>to</a:t>
            </a:r>
          </a:p>
          <a:p>
            <a:pPr lvl="1">
              <a:buFontTx/>
              <a:buNone/>
            </a:pPr>
            <a:r>
              <a:rPr lang="en-US" altLang="zh-TW" sz="1600">
                <a:ea typeface="新細明體" charset="-120"/>
              </a:rPr>
              <a:t>		DADDUI	R1, R2, #8</a:t>
            </a:r>
            <a:endParaRPr lang="en-US" altLang="zh-TW">
              <a:ea typeface="新細明體" charset="-120"/>
            </a:endParaRPr>
          </a:p>
          <a:p>
            <a:r>
              <a:rPr lang="en-US" altLang="zh-TW">
                <a:ea typeface="新細明體" charset="-120"/>
              </a:rPr>
              <a:t>Tree height reduction</a:t>
            </a:r>
            <a:endParaRPr lang="en-US" altLang="zh-TW" sz="1600">
              <a:ea typeface="新細明體" charset="-120"/>
            </a:endParaRPr>
          </a:p>
          <a:p>
            <a:pPr lvl="2">
              <a:buFontTx/>
              <a:buNone/>
            </a:pPr>
            <a:r>
              <a:rPr lang="en-US" altLang="zh-TW" sz="1600">
                <a:ea typeface="新細明體" charset="-120"/>
              </a:rPr>
              <a:t>ADD	R1, R2, R3</a:t>
            </a:r>
          </a:p>
          <a:p>
            <a:pPr lvl="2">
              <a:buFontTx/>
              <a:buNone/>
            </a:pPr>
            <a:r>
              <a:rPr lang="en-US" altLang="zh-TW" sz="1600">
                <a:ea typeface="新細明體" charset="-120"/>
              </a:rPr>
              <a:t>ADD	R4, R1, R6</a:t>
            </a:r>
          </a:p>
          <a:p>
            <a:pPr lvl="2">
              <a:buFontTx/>
              <a:buNone/>
            </a:pPr>
            <a:r>
              <a:rPr lang="en-US" altLang="zh-TW" sz="1600">
                <a:ea typeface="新細明體" charset="-120"/>
              </a:rPr>
              <a:t>ADD	R8, R4, R7</a:t>
            </a:r>
          </a:p>
          <a:p>
            <a:pPr lvl="1">
              <a:buFontTx/>
              <a:buNone/>
            </a:pPr>
            <a:r>
              <a:rPr lang="en-US" altLang="zh-TW" sz="1600">
                <a:ea typeface="新細明體" charset="-120"/>
              </a:rPr>
              <a:t>to</a:t>
            </a:r>
          </a:p>
          <a:p>
            <a:pPr lvl="2">
              <a:buFontTx/>
              <a:buNone/>
            </a:pPr>
            <a:r>
              <a:rPr lang="en-US" altLang="zh-TW" sz="1600">
                <a:ea typeface="新細明體" charset="-120"/>
              </a:rPr>
              <a:t>ADD	R1, R2, R3</a:t>
            </a:r>
          </a:p>
          <a:p>
            <a:pPr lvl="2">
              <a:buFontTx/>
              <a:buNone/>
            </a:pPr>
            <a:r>
              <a:rPr lang="en-US" altLang="zh-TW" sz="1600">
                <a:ea typeface="新細明體" charset="-120"/>
              </a:rPr>
              <a:t>ADD	R4, R6, R7</a:t>
            </a:r>
          </a:p>
          <a:p>
            <a:pPr lvl="2">
              <a:buFontTx/>
              <a:buNone/>
            </a:pPr>
            <a:r>
              <a:rPr lang="en-US" altLang="zh-TW" sz="1600">
                <a:ea typeface="新細明體" charset="-120"/>
              </a:rPr>
              <a:t>ADD	R8, R1, R4</a:t>
            </a:r>
          </a:p>
          <a:p>
            <a:pPr>
              <a:buFontTx/>
              <a:buNone/>
            </a:pPr>
            <a:endParaRPr lang="en-US" altLang="zh-TW">
              <a:ea typeface="新細明體" charset="-120"/>
            </a:endParaRPr>
          </a:p>
          <a:p>
            <a:pPr lvl="1">
              <a:buFontTx/>
              <a:buNone/>
            </a:pPr>
            <a:endParaRPr lang="en-US" altLang="zh-TW">
              <a:ea typeface="新細明體"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altLang="zh-TW">
                <a:ea typeface="新細明體" charset="-120"/>
              </a:rPr>
              <a:t>Software Pipelining: Symbolic Loop Unrolling</a:t>
            </a:r>
            <a:endParaRPr lang="zh-TW" altLang="en-US">
              <a:ea typeface="新細明體" charset="-120"/>
            </a:endParaRPr>
          </a:p>
        </p:txBody>
      </p:sp>
      <p:sp>
        <p:nvSpPr>
          <p:cNvPr id="33795" name="Rectangle 3"/>
          <p:cNvSpPr>
            <a:spLocks noGrp="1" noChangeArrowheads="1"/>
          </p:cNvSpPr>
          <p:nvPr>
            <p:ph type="body" idx="1"/>
          </p:nvPr>
        </p:nvSpPr>
        <p:spPr/>
        <p:txBody>
          <a:bodyPr/>
          <a:lstStyle/>
          <a:p>
            <a:pPr lvl="1"/>
            <a:r>
              <a:rPr lang="en-US" altLang="zh-TW" sz="2000" i="1">
                <a:ea typeface="新細明體" charset="-120"/>
              </a:rPr>
              <a:t>Software pipelining</a:t>
            </a:r>
            <a:r>
              <a:rPr lang="en-US" altLang="zh-TW" sz="2000">
                <a:ea typeface="新細明體" charset="-120"/>
              </a:rPr>
              <a:t> is a technique for reorganizing loops such that each iteration in the software-pipelined code is made from instructions chosen from different iterations of the original loop.</a:t>
            </a:r>
          </a:p>
          <a:p>
            <a:pPr lvl="1"/>
            <a:r>
              <a:rPr lang="en-US" altLang="zh-TW" sz="2000">
                <a:ea typeface="新細明體" charset="-120"/>
              </a:rPr>
              <a:t>A software-pipelined loop interleaves instructions from different loop iterations without unrolling the loop.</a:t>
            </a:r>
          </a:p>
          <a:p>
            <a:pPr lvl="1"/>
            <a:r>
              <a:rPr lang="en-US" altLang="zh-TW" sz="2000">
                <a:ea typeface="新細明體" charset="-120"/>
              </a:rPr>
              <a:t>A software pipeline loop consists of a loop body, start-up code and clean-up code</a:t>
            </a:r>
          </a:p>
        </p:txBody>
      </p:sp>
      <p:pic>
        <p:nvPicPr>
          <p:cNvPr id="33796" name="Picture 4" descr="F:\My Documents\Advanced Computer Architecture-91\Chapter4\Ch4-fig06.jpg"/>
          <p:cNvPicPr>
            <a:picLocks noChangeAspect="1" noChangeArrowheads="1"/>
          </p:cNvPicPr>
          <p:nvPr/>
        </p:nvPicPr>
        <p:blipFill>
          <a:blip r:embed="rId3"/>
          <a:srcRect/>
          <a:stretch>
            <a:fillRect/>
          </a:stretch>
        </p:blipFill>
        <p:spPr bwMode="auto">
          <a:xfrm>
            <a:off x="1295400" y="3886200"/>
            <a:ext cx="6858000" cy="3581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Software Pipelining Example</a:t>
            </a:r>
          </a:p>
        </p:txBody>
      </p:sp>
      <p:sp>
        <p:nvSpPr>
          <p:cNvPr id="34819" name="Rectangle 3"/>
          <p:cNvSpPr>
            <a:spLocks noChangeArrowheads="1"/>
          </p:cNvSpPr>
          <p:nvPr/>
        </p:nvSpPr>
        <p:spPr bwMode="auto">
          <a:xfrm>
            <a:off x="3824288" y="1300163"/>
            <a:ext cx="5181600" cy="2281237"/>
          </a:xfrm>
          <a:prstGeom prst="rect">
            <a:avLst/>
          </a:prstGeom>
          <a:solidFill>
            <a:srgbClr val="6699FF"/>
          </a:solidFill>
          <a:ln w="12700">
            <a:noFill/>
            <a:miter lim="800000"/>
            <a:headEnd/>
            <a:tailEnd/>
          </a:ln>
        </p:spPr>
        <p:txBody>
          <a:bodyPr lIns="90488" tIns="44450" rIns="90488" bIns="44450"/>
          <a:lstStyle/>
          <a:p>
            <a:pPr marL="514350" indent="-514350">
              <a:lnSpc>
                <a:spcPct val="90000"/>
              </a:lnSpc>
              <a:spcBef>
                <a:spcPct val="30000"/>
              </a:spcBef>
              <a:tabLst>
                <a:tab pos="1435100" algn="l"/>
                <a:tab pos="2971800" algn="l"/>
              </a:tabLst>
            </a:pPr>
            <a:r>
              <a:rPr lang="en-US" sz="2000" b="1"/>
              <a:t>After: Software Pipelined</a:t>
            </a:r>
          </a:p>
          <a:p>
            <a:pPr marL="514350" indent="-514350" algn="l">
              <a:tabLst>
                <a:tab pos="1435100" algn="l"/>
                <a:tab pos="2971800" algn="l"/>
              </a:tabLst>
            </a:pPr>
            <a:r>
              <a:rPr lang="en-US" b="1">
                <a:solidFill>
                  <a:schemeClr val="accent1"/>
                </a:solidFill>
              </a:rPr>
              <a:t> </a:t>
            </a:r>
            <a:r>
              <a:rPr lang="en-US" b="1">
                <a:solidFill>
                  <a:srgbClr val="0332B7"/>
                </a:solidFill>
              </a:rPr>
              <a:t>1</a:t>
            </a:r>
            <a:r>
              <a:rPr lang="en-US" b="1">
                <a:solidFill>
                  <a:srgbClr val="0332B7"/>
                </a:solidFill>
                <a:latin typeface="Courier New" pitchFamily="49" charset="0"/>
              </a:rPr>
              <a:t>	SD	0(R1),F4 ;	Stores M[i]</a:t>
            </a:r>
          </a:p>
          <a:p>
            <a:pPr marL="514350" indent="-514350" algn="l">
              <a:tabLst>
                <a:tab pos="1435100" algn="l"/>
                <a:tab pos="2971800" algn="l"/>
              </a:tabLst>
            </a:pPr>
            <a:r>
              <a:rPr lang="en-US" b="1">
                <a:solidFill>
                  <a:schemeClr val="hlink"/>
                </a:solidFill>
              </a:rPr>
              <a:t> </a:t>
            </a:r>
            <a:r>
              <a:rPr lang="en-US" b="1">
                <a:solidFill>
                  <a:srgbClr val="FF0000"/>
                </a:solidFill>
              </a:rPr>
              <a:t>2</a:t>
            </a:r>
            <a:r>
              <a:rPr lang="en-US" b="1">
                <a:solidFill>
                  <a:srgbClr val="FF0000"/>
                </a:solidFill>
                <a:latin typeface="Courier New" pitchFamily="49" charset="0"/>
              </a:rPr>
              <a:t>	ADDD	F4,F0,F2 ;	Adds to M[i-1]</a:t>
            </a:r>
          </a:p>
          <a:p>
            <a:pPr marL="514350" indent="-514350" algn="l">
              <a:tabLst>
                <a:tab pos="1435100" algn="l"/>
                <a:tab pos="2971800" algn="l"/>
              </a:tabLst>
            </a:pPr>
            <a:r>
              <a:rPr lang="en-US" b="1">
                <a:solidFill>
                  <a:schemeClr val="accent2"/>
                </a:solidFill>
              </a:rPr>
              <a:t> </a:t>
            </a:r>
            <a:r>
              <a:rPr lang="en-US" b="1">
                <a:solidFill>
                  <a:srgbClr val="F905F3"/>
                </a:solidFill>
              </a:rPr>
              <a:t>3</a:t>
            </a:r>
            <a:r>
              <a:rPr lang="en-US" b="1">
                <a:solidFill>
                  <a:srgbClr val="F905F3"/>
                </a:solidFill>
                <a:latin typeface="Courier New" pitchFamily="49" charset="0"/>
              </a:rPr>
              <a:t>	LD	F0,-16(R1);	Loads M[i-2]</a:t>
            </a:r>
          </a:p>
          <a:p>
            <a:pPr marL="514350" indent="-514350" algn="l">
              <a:tabLst>
                <a:tab pos="1435100" algn="l"/>
                <a:tab pos="2971800" algn="l"/>
              </a:tabLst>
            </a:pPr>
            <a:r>
              <a:rPr lang="en-US" b="1">
                <a:solidFill>
                  <a:schemeClr val="accent2"/>
                </a:solidFill>
              </a:rPr>
              <a:t> </a:t>
            </a:r>
            <a:r>
              <a:rPr lang="en-US" b="1"/>
              <a:t>4</a:t>
            </a:r>
            <a:r>
              <a:rPr lang="en-US" b="1">
                <a:latin typeface="Courier New" pitchFamily="49" charset="0"/>
              </a:rPr>
              <a:t>	SUBUI	R1,R1,</a:t>
            </a:r>
            <a:r>
              <a:rPr lang="en-US" b="1">
                <a:solidFill>
                  <a:schemeClr val="tx2"/>
                </a:solidFill>
                <a:latin typeface="Courier New" pitchFamily="49" charset="0"/>
              </a:rPr>
              <a:t>#8</a:t>
            </a:r>
            <a:endParaRPr lang="en-US" b="1">
              <a:latin typeface="Courier New" pitchFamily="49" charset="0"/>
            </a:endParaRPr>
          </a:p>
          <a:p>
            <a:pPr marL="514350" indent="-514350" algn="l">
              <a:tabLst>
                <a:tab pos="1435100" algn="l"/>
                <a:tab pos="2971800" algn="l"/>
              </a:tabLst>
            </a:pPr>
            <a:r>
              <a:rPr lang="en-US" b="1"/>
              <a:t> 5</a:t>
            </a:r>
            <a:r>
              <a:rPr lang="en-US" b="1">
                <a:latin typeface="Courier New" pitchFamily="49" charset="0"/>
              </a:rPr>
              <a:t>	BNEZ	R1,LOOP</a:t>
            </a:r>
          </a:p>
        </p:txBody>
      </p:sp>
      <p:sp>
        <p:nvSpPr>
          <p:cNvPr id="34820" name="Rectangle 7"/>
          <p:cNvSpPr>
            <a:spLocks noChangeArrowheads="1"/>
          </p:cNvSpPr>
          <p:nvPr/>
        </p:nvSpPr>
        <p:spPr bwMode="auto">
          <a:xfrm>
            <a:off x="3657600" y="4724400"/>
            <a:ext cx="5595938" cy="1812925"/>
          </a:xfrm>
          <a:prstGeom prst="rect">
            <a:avLst/>
          </a:prstGeom>
          <a:noFill/>
          <a:ln w="12700">
            <a:noFill/>
            <a:miter lim="800000"/>
            <a:headEnd/>
            <a:tailEnd/>
          </a:ln>
        </p:spPr>
        <p:txBody>
          <a:bodyPr wrap="none" lIns="90488" tIns="44450" rIns="90488" bIns="44450">
            <a:spAutoFit/>
          </a:bodyPr>
          <a:lstStyle/>
          <a:p>
            <a:pPr algn="l"/>
            <a:r>
              <a:rPr lang="en-US" sz="2400" b="1"/>
              <a:t>Symbolic Loop Unrolling</a:t>
            </a:r>
            <a:endParaRPr lang="en-US" b="1"/>
          </a:p>
          <a:p>
            <a:pPr algn="l">
              <a:buFontTx/>
              <a:buChar char="–"/>
            </a:pPr>
            <a:r>
              <a:rPr lang="en-US" b="1"/>
              <a:t>  Maximize result-use distance </a:t>
            </a:r>
          </a:p>
          <a:p>
            <a:pPr algn="l">
              <a:buFontTx/>
              <a:buChar char="–"/>
            </a:pPr>
            <a:r>
              <a:rPr lang="en-US" b="1"/>
              <a:t>  Less code space than unrolling</a:t>
            </a:r>
          </a:p>
          <a:p>
            <a:pPr algn="l">
              <a:buFontTx/>
              <a:buChar char="–"/>
            </a:pPr>
            <a:r>
              <a:rPr lang="en-US" b="1"/>
              <a:t>  Fill &amp; drain pipe only once per loop</a:t>
            </a:r>
            <a:br>
              <a:rPr lang="en-US" b="1"/>
            </a:br>
            <a:r>
              <a:rPr lang="en-US" b="1"/>
              <a:t>     vs. once per each unrolled iteration in loop unrolling</a:t>
            </a:r>
          </a:p>
        </p:txBody>
      </p:sp>
      <p:sp>
        <p:nvSpPr>
          <p:cNvPr id="34821" name="Text Box 50"/>
          <p:cNvSpPr txBox="1">
            <a:spLocks noChangeArrowheads="1"/>
          </p:cNvSpPr>
          <p:nvPr/>
        </p:nvSpPr>
        <p:spPr bwMode="auto">
          <a:xfrm>
            <a:off x="4343400" y="3810000"/>
            <a:ext cx="2968625" cy="427038"/>
          </a:xfrm>
          <a:prstGeom prst="rect">
            <a:avLst/>
          </a:prstGeom>
          <a:noFill/>
          <a:ln w="57150">
            <a:noFill/>
            <a:miter lim="800000"/>
            <a:headEnd/>
            <a:tailEnd/>
          </a:ln>
        </p:spPr>
        <p:txBody>
          <a:bodyPr wrap="none" anchor="ctr">
            <a:spAutoFit/>
          </a:bodyPr>
          <a:lstStyle/>
          <a:p>
            <a:r>
              <a:rPr lang="en-US" sz="2200" b="1" i="1">
                <a:solidFill>
                  <a:srgbClr val="FF0000"/>
                </a:solidFill>
              </a:rPr>
              <a:t>5 cycles per iteration</a:t>
            </a:r>
            <a:endParaRPr lang="en-US" sz="2200" b="1">
              <a:solidFill>
                <a:srgbClr val="FF0000"/>
              </a:solidFill>
            </a:endParaRPr>
          </a:p>
        </p:txBody>
      </p:sp>
      <p:sp>
        <p:nvSpPr>
          <p:cNvPr id="34822" name="Rectangle 51"/>
          <p:cNvSpPr>
            <a:spLocks noChangeArrowheads="1"/>
          </p:cNvSpPr>
          <p:nvPr/>
        </p:nvSpPr>
        <p:spPr bwMode="auto">
          <a:xfrm>
            <a:off x="238125" y="1581150"/>
            <a:ext cx="3319463" cy="3581400"/>
          </a:xfrm>
          <a:prstGeom prst="rect">
            <a:avLst/>
          </a:prstGeom>
          <a:solidFill>
            <a:srgbClr val="6699FF"/>
          </a:solidFill>
          <a:ln w="12700">
            <a:solidFill>
              <a:schemeClr val="tx1"/>
            </a:solidFill>
            <a:miter lim="800000"/>
            <a:headEnd/>
            <a:tailEnd/>
          </a:ln>
        </p:spPr>
        <p:txBody>
          <a:bodyPr lIns="0" tIns="0" rIns="0" bIns="0">
            <a:spAutoFit/>
          </a:bodyPr>
          <a:lstStyle/>
          <a:p>
            <a:pPr marL="228600" lvl="2">
              <a:spcAft>
                <a:spcPts val="500"/>
              </a:spcAft>
            </a:pPr>
            <a:r>
              <a:rPr lang="en-US" b="1"/>
              <a:t>Before: Unrolled 3 times</a:t>
            </a:r>
          </a:p>
          <a:p>
            <a:pPr algn="l">
              <a:spcBef>
                <a:spcPct val="20000"/>
              </a:spcBef>
            </a:pPr>
            <a:r>
              <a:rPr lang="en-US"/>
              <a:t> </a:t>
            </a:r>
            <a:r>
              <a:rPr lang="en-US" b="1">
                <a:solidFill>
                  <a:srgbClr val="0332B7"/>
                </a:solidFill>
              </a:rPr>
              <a:t>1 	LD	F0,0(R1)</a:t>
            </a:r>
          </a:p>
          <a:p>
            <a:pPr algn="l">
              <a:spcBef>
                <a:spcPct val="20000"/>
              </a:spcBef>
            </a:pPr>
            <a:r>
              <a:rPr lang="en-US" b="1">
                <a:solidFill>
                  <a:srgbClr val="0332B7"/>
                </a:solidFill>
              </a:rPr>
              <a:t> 2	ADDD	F4,F0,F2</a:t>
            </a:r>
          </a:p>
          <a:p>
            <a:pPr algn="l">
              <a:spcBef>
                <a:spcPct val="20000"/>
              </a:spcBef>
            </a:pPr>
            <a:r>
              <a:rPr lang="en-US" b="1">
                <a:solidFill>
                  <a:srgbClr val="0332B7"/>
                </a:solidFill>
              </a:rPr>
              <a:t> 3	SD	0(R1),F4 </a:t>
            </a:r>
            <a:r>
              <a:rPr lang="en-US" b="1">
                <a:solidFill>
                  <a:schemeClr val="accent2"/>
                </a:solidFill>
              </a:rPr>
              <a:t>	</a:t>
            </a:r>
          </a:p>
          <a:p>
            <a:pPr algn="l">
              <a:spcBef>
                <a:spcPct val="20000"/>
              </a:spcBef>
            </a:pPr>
            <a:r>
              <a:rPr lang="en-US" b="1"/>
              <a:t> </a:t>
            </a:r>
            <a:r>
              <a:rPr lang="en-US" b="1">
                <a:solidFill>
                  <a:srgbClr val="FF0000"/>
                </a:solidFill>
              </a:rPr>
              <a:t>4	LD	F6,-8(R1)</a:t>
            </a:r>
          </a:p>
          <a:p>
            <a:pPr algn="l">
              <a:spcBef>
                <a:spcPct val="20000"/>
              </a:spcBef>
            </a:pPr>
            <a:r>
              <a:rPr lang="en-US" b="1">
                <a:solidFill>
                  <a:srgbClr val="FF0000"/>
                </a:solidFill>
              </a:rPr>
              <a:t> 5	ADDD	F8,F6,F2</a:t>
            </a:r>
          </a:p>
          <a:p>
            <a:pPr algn="l">
              <a:spcBef>
                <a:spcPct val="20000"/>
              </a:spcBef>
            </a:pPr>
            <a:r>
              <a:rPr lang="en-US" b="1">
                <a:solidFill>
                  <a:srgbClr val="FF0000"/>
                </a:solidFill>
              </a:rPr>
              <a:t> 6	SD	-8(R1),F8 </a:t>
            </a:r>
          </a:p>
          <a:p>
            <a:pPr algn="l">
              <a:spcBef>
                <a:spcPct val="20000"/>
              </a:spcBef>
            </a:pPr>
            <a:r>
              <a:rPr lang="en-US" b="1"/>
              <a:t> </a:t>
            </a:r>
            <a:r>
              <a:rPr lang="en-US" b="1">
                <a:solidFill>
                  <a:srgbClr val="F905F3"/>
                </a:solidFill>
              </a:rPr>
              <a:t>7	LD	F10,-16(R1)</a:t>
            </a:r>
          </a:p>
          <a:p>
            <a:pPr algn="l">
              <a:spcBef>
                <a:spcPct val="20000"/>
              </a:spcBef>
            </a:pPr>
            <a:r>
              <a:rPr lang="en-US" b="1">
                <a:solidFill>
                  <a:srgbClr val="F905F3"/>
                </a:solidFill>
              </a:rPr>
              <a:t> 8	ADDD	F12,F10,F2</a:t>
            </a:r>
          </a:p>
          <a:p>
            <a:pPr algn="l">
              <a:spcBef>
                <a:spcPct val="20000"/>
              </a:spcBef>
            </a:pPr>
            <a:r>
              <a:rPr lang="en-US" b="1">
                <a:solidFill>
                  <a:srgbClr val="F905F3"/>
                </a:solidFill>
              </a:rPr>
              <a:t> 9	SD	-16(R1),F12</a:t>
            </a:r>
          </a:p>
          <a:p>
            <a:pPr algn="l">
              <a:spcBef>
                <a:spcPct val="20000"/>
              </a:spcBef>
            </a:pPr>
            <a:r>
              <a:rPr lang="en-US" b="1"/>
              <a:t> 10	SUBUI	R1,R1,#24</a:t>
            </a:r>
          </a:p>
          <a:p>
            <a:pPr algn="l">
              <a:spcBef>
                <a:spcPct val="20000"/>
              </a:spcBef>
            </a:pPr>
            <a:r>
              <a:rPr lang="en-US" b="1"/>
              <a:t> 11	BNEZ	R1,LOOP</a:t>
            </a:r>
          </a:p>
        </p:txBody>
      </p:sp>
      <p:sp>
        <p:nvSpPr>
          <p:cNvPr id="34823" name="Line 5"/>
          <p:cNvSpPr>
            <a:spLocks noChangeShapeType="1"/>
          </p:cNvSpPr>
          <p:nvPr/>
        </p:nvSpPr>
        <p:spPr bwMode="auto">
          <a:xfrm flipV="1">
            <a:off x="2971800" y="2286000"/>
            <a:ext cx="914400" cy="914400"/>
          </a:xfrm>
          <a:prstGeom prst="line">
            <a:avLst/>
          </a:prstGeom>
          <a:noFill/>
          <a:ln w="19050">
            <a:solidFill>
              <a:schemeClr val="tx1"/>
            </a:solidFill>
            <a:round/>
            <a:headEnd/>
            <a:tailEnd type="triangle" w="med" len="med"/>
          </a:ln>
        </p:spPr>
        <p:txBody>
          <a:bodyPr wrap="none" anchor="ctr"/>
          <a:lstStyle/>
          <a:p>
            <a:endParaRPr lang="en-US"/>
          </a:p>
        </p:txBody>
      </p:sp>
      <p:sp>
        <p:nvSpPr>
          <p:cNvPr id="34824" name="Line 4"/>
          <p:cNvSpPr>
            <a:spLocks noChangeShapeType="1"/>
          </p:cNvSpPr>
          <p:nvPr/>
        </p:nvSpPr>
        <p:spPr bwMode="auto">
          <a:xfrm flipV="1">
            <a:off x="2973388" y="1816100"/>
            <a:ext cx="923925" cy="809625"/>
          </a:xfrm>
          <a:prstGeom prst="line">
            <a:avLst/>
          </a:prstGeom>
          <a:noFill/>
          <a:ln w="19050">
            <a:solidFill>
              <a:schemeClr val="tx1"/>
            </a:solidFill>
            <a:round/>
            <a:headEnd/>
            <a:tailEnd type="triangle" w="med" len="med"/>
          </a:ln>
        </p:spPr>
        <p:txBody>
          <a:bodyPr wrap="none" anchor="ctr"/>
          <a:lstStyle/>
          <a:p>
            <a:endParaRPr lang="en-US"/>
          </a:p>
        </p:txBody>
      </p:sp>
      <p:sp>
        <p:nvSpPr>
          <p:cNvPr id="34825" name="Line 6"/>
          <p:cNvSpPr>
            <a:spLocks noChangeShapeType="1"/>
          </p:cNvSpPr>
          <p:nvPr/>
        </p:nvSpPr>
        <p:spPr bwMode="auto">
          <a:xfrm flipV="1">
            <a:off x="3216275" y="2667000"/>
            <a:ext cx="746125" cy="1177925"/>
          </a:xfrm>
          <a:prstGeom prst="line">
            <a:avLst/>
          </a:prstGeom>
          <a:noFill/>
          <a:ln w="19050">
            <a:solidFill>
              <a:schemeClr val="tx1"/>
            </a:solidFill>
            <a:round/>
            <a:headEnd/>
            <a:tailEnd type="triangle" w="med" len="med"/>
          </a:ln>
        </p:spPr>
        <p:txBody>
          <a:bodyPr wrap="none" anchor="ctr"/>
          <a:lstStyle/>
          <a:p>
            <a:endParaRPr lang="en-US"/>
          </a:p>
        </p:txBody>
      </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67200" y="3657600"/>
            <a:ext cx="4114800" cy="1219200"/>
            <a:chOff x="2688" y="2304"/>
            <a:chExt cx="2592" cy="768"/>
          </a:xfrm>
        </p:grpSpPr>
        <p:grpSp>
          <p:nvGrpSpPr>
            <p:cNvPr id="36046" name="Group 3"/>
            <p:cNvGrpSpPr>
              <a:grpSpLocks/>
            </p:cNvGrpSpPr>
            <p:nvPr/>
          </p:nvGrpSpPr>
          <p:grpSpPr bwMode="auto">
            <a:xfrm>
              <a:off x="2688" y="2304"/>
              <a:ext cx="2592" cy="192"/>
              <a:chOff x="2256" y="1152"/>
              <a:chExt cx="2592" cy="192"/>
            </a:xfrm>
          </p:grpSpPr>
          <p:sp>
            <p:nvSpPr>
              <p:cNvPr id="36071" name="Rectangle 4"/>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2" name="Rectangle 5"/>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3" name="Rectangle 6"/>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4" name="Rectangle 7"/>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5" name="Rectangle 8"/>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6" name="Rectangle 9"/>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7" name="Rectangle 10"/>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nvGrpSpPr>
            <p:cNvPr id="36047" name="Group 11"/>
            <p:cNvGrpSpPr>
              <a:grpSpLocks/>
            </p:cNvGrpSpPr>
            <p:nvPr/>
          </p:nvGrpSpPr>
          <p:grpSpPr bwMode="auto">
            <a:xfrm>
              <a:off x="2688" y="2496"/>
              <a:ext cx="2592" cy="192"/>
              <a:chOff x="2256" y="1152"/>
              <a:chExt cx="2592" cy="192"/>
            </a:xfrm>
          </p:grpSpPr>
          <p:sp>
            <p:nvSpPr>
              <p:cNvPr id="36064" name="Rectangle 12"/>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5" name="Rectangle 13"/>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6" name="Rectangle 14"/>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7" name="Rectangle 15"/>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8" name="Rectangle 16"/>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9" name="Rectangle 17"/>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70" name="Rectangle 18"/>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nvGrpSpPr>
            <p:cNvPr id="36048" name="Group 19"/>
            <p:cNvGrpSpPr>
              <a:grpSpLocks/>
            </p:cNvGrpSpPr>
            <p:nvPr/>
          </p:nvGrpSpPr>
          <p:grpSpPr bwMode="auto">
            <a:xfrm>
              <a:off x="2688" y="2688"/>
              <a:ext cx="2592" cy="192"/>
              <a:chOff x="2256" y="1152"/>
              <a:chExt cx="2592" cy="192"/>
            </a:xfrm>
          </p:grpSpPr>
          <p:sp>
            <p:nvSpPr>
              <p:cNvPr id="36057" name="Rectangle 20"/>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8" name="Rectangle 21"/>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9" name="Rectangle 22"/>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0" name="Rectangle 23"/>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1" name="Rectangle 24"/>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2" name="Rectangle 25"/>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63" name="Rectangle 26"/>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nvGrpSpPr>
            <p:cNvPr id="36049" name="Group 27"/>
            <p:cNvGrpSpPr>
              <a:grpSpLocks/>
            </p:cNvGrpSpPr>
            <p:nvPr/>
          </p:nvGrpSpPr>
          <p:grpSpPr bwMode="auto">
            <a:xfrm>
              <a:off x="2688" y="2880"/>
              <a:ext cx="2592" cy="192"/>
              <a:chOff x="2256" y="1152"/>
              <a:chExt cx="2592" cy="192"/>
            </a:xfrm>
          </p:grpSpPr>
          <p:sp>
            <p:nvSpPr>
              <p:cNvPr id="36050" name="Rectangle 28"/>
              <p:cNvSpPr>
                <a:spLocks noChangeArrowheads="1"/>
              </p:cNvSpPr>
              <p:nvPr/>
            </p:nvSpPr>
            <p:spPr bwMode="auto">
              <a:xfrm>
                <a:off x="225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1" name="Rectangle 29"/>
              <p:cNvSpPr>
                <a:spLocks noChangeArrowheads="1"/>
              </p:cNvSpPr>
              <p:nvPr/>
            </p:nvSpPr>
            <p:spPr bwMode="auto">
              <a:xfrm>
                <a:off x="2688"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2" name="Rectangle 30"/>
              <p:cNvSpPr>
                <a:spLocks noChangeArrowheads="1"/>
              </p:cNvSpPr>
              <p:nvPr/>
            </p:nvSpPr>
            <p:spPr bwMode="auto">
              <a:xfrm>
                <a:off x="3120"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3" name="Rectangle 31"/>
              <p:cNvSpPr>
                <a:spLocks noChangeArrowheads="1"/>
              </p:cNvSpPr>
              <p:nvPr/>
            </p:nvSpPr>
            <p:spPr bwMode="auto">
              <a:xfrm>
                <a:off x="3552"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4" name="Rectangle 32"/>
              <p:cNvSpPr>
                <a:spLocks noChangeArrowheads="1"/>
              </p:cNvSpPr>
              <p:nvPr/>
            </p:nvSpPr>
            <p:spPr bwMode="auto">
              <a:xfrm>
                <a:off x="3984"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5" name="Rectangle 33"/>
              <p:cNvSpPr>
                <a:spLocks noChangeArrowheads="1"/>
              </p:cNvSpPr>
              <p:nvPr/>
            </p:nvSpPr>
            <p:spPr bwMode="auto">
              <a:xfrm>
                <a:off x="4416" y="1152"/>
                <a:ext cx="432" cy="192"/>
              </a:xfrm>
              <a:prstGeom prst="rect">
                <a:avLst/>
              </a:prstGeom>
              <a:solidFill>
                <a:srgbClr val="669900"/>
              </a:solidFill>
              <a:ln w="3175">
                <a:solidFill>
                  <a:schemeClr val="hlink"/>
                </a:solidFill>
                <a:miter lim="800000"/>
                <a:headEnd/>
                <a:tailEnd/>
              </a:ln>
            </p:spPr>
            <p:txBody>
              <a:bodyPr anchor="ctr"/>
              <a:lstStyle/>
              <a:p>
                <a:endParaRPr lang="ko-KR" altLang="en-US">
                  <a:ea typeface="굴림" pitchFamily="48" charset="-127"/>
                </a:endParaRPr>
              </a:p>
            </p:txBody>
          </p:sp>
          <p:sp>
            <p:nvSpPr>
              <p:cNvPr id="36056" name="Rectangle 34"/>
              <p:cNvSpPr>
                <a:spLocks noChangeArrowheads="1"/>
              </p:cNvSpPr>
              <p:nvPr/>
            </p:nvSpPr>
            <p:spPr bwMode="auto">
              <a:xfrm>
                <a:off x="2256" y="1152"/>
                <a:ext cx="2592" cy="192"/>
              </a:xfrm>
              <a:prstGeom prst="rect">
                <a:avLst/>
              </a:prstGeom>
              <a:solidFill>
                <a:srgbClr val="669900"/>
              </a:solidFill>
              <a:ln w="38100">
                <a:solidFill>
                  <a:schemeClr val="hlink"/>
                </a:solidFill>
                <a:miter lim="800000"/>
                <a:headEnd/>
                <a:tailEnd/>
              </a:ln>
            </p:spPr>
            <p:txBody>
              <a:bodyPr wrap="none" anchor="ctr">
                <a:spAutoFit/>
              </a:bodyPr>
              <a:lstStyle/>
              <a:p>
                <a:endParaRPr lang="en-US"/>
              </a:p>
            </p:txBody>
          </p:sp>
        </p:grpSp>
      </p:grpSp>
      <p:sp>
        <p:nvSpPr>
          <p:cNvPr id="35843" name="Rectangle 35"/>
          <p:cNvSpPr>
            <a:spLocks noGrp="1" noChangeArrowheads="1"/>
          </p:cNvSpPr>
          <p:nvPr>
            <p:ph type="title"/>
          </p:nvPr>
        </p:nvSpPr>
        <p:spPr>
          <a:xfrm>
            <a:off x="838200" y="228600"/>
            <a:ext cx="7162800" cy="685800"/>
          </a:xfrm>
        </p:spPr>
        <p:txBody>
          <a:bodyPr/>
          <a:lstStyle/>
          <a:p>
            <a:r>
              <a:rPr lang="en-US" altLang="ko-KR">
                <a:ea typeface="굴림" pitchFamily="48" charset="-127"/>
              </a:rPr>
              <a:t>Software Pipelining</a:t>
            </a:r>
          </a:p>
        </p:txBody>
      </p:sp>
      <p:sp>
        <p:nvSpPr>
          <p:cNvPr id="35844" name="Text Box 36"/>
          <p:cNvSpPr txBox="1">
            <a:spLocks noChangeArrowheads="1"/>
          </p:cNvSpPr>
          <p:nvPr/>
        </p:nvSpPr>
        <p:spPr bwMode="auto">
          <a:xfrm>
            <a:off x="228600" y="1295400"/>
            <a:ext cx="2362200" cy="4427538"/>
          </a:xfrm>
          <a:prstGeom prst="rect">
            <a:avLst/>
          </a:prstGeom>
          <a:noFill/>
          <a:ln w="3175">
            <a:solidFill>
              <a:srgbClr val="FF0000"/>
            </a:solidFill>
            <a:miter lim="800000"/>
            <a:headEnd/>
            <a:tailEnd/>
          </a:ln>
        </p:spPr>
        <p:txBody>
          <a:bodyPr anchor="ctr">
            <a:spAutoFit/>
          </a:bodyPr>
          <a:lstStyle/>
          <a:p>
            <a:pPr algn="l">
              <a:spcBef>
                <a:spcPct val="20000"/>
              </a:spcBef>
            </a:pPr>
            <a:r>
              <a:rPr lang="en-US" altLang="ko-KR" b="1">
                <a:solidFill>
                  <a:srgbClr val="660066"/>
                </a:solidFill>
                <a:ea typeface="굴림" pitchFamily="48" charset="-127"/>
              </a:rPr>
              <a:t>loop:  ld f1, 0(r1)</a:t>
            </a:r>
          </a:p>
          <a:p>
            <a:pPr algn="l">
              <a:spcBef>
                <a:spcPct val="20000"/>
              </a:spcBef>
            </a:pPr>
            <a:r>
              <a:rPr lang="en-US" altLang="ko-KR" b="1">
                <a:solidFill>
                  <a:srgbClr val="660066"/>
                </a:solidFill>
                <a:ea typeface="굴림" pitchFamily="48" charset="-127"/>
              </a:rPr>
              <a:t>           ld f2, 8(r1)</a:t>
            </a:r>
          </a:p>
          <a:p>
            <a:pPr algn="l">
              <a:spcBef>
                <a:spcPct val="20000"/>
              </a:spcBef>
            </a:pPr>
            <a:r>
              <a:rPr lang="en-US" altLang="ko-KR" b="1">
                <a:solidFill>
                  <a:srgbClr val="660066"/>
                </a:solidFill>
                <a:ea typeface="굴림" pitchFamily="48" charset="-127"/>
              </a:rPr>
              <a:t>           ld f3, 16(r1)</a:t>
            </a:r>
          </a:p>
          <a:p>
            <a:pPr algn="l">
              <a:lnSpc>
                <a:spcPct val="90000"/>
              </a:lnSpc>
              <a:spcBef>
                <a:spcPct val="20000"/>
              </a:spcBef>
            </a:pPr>
            <a:r>
              <a:rPr lang="en-US" altLang="ko-KR" b="1">
                <a:solidFill>
                  <a:srgbClr val="660066"/>
                </a:solidFill>
                <a:ea typeface="굴림" pitchFamily="48" charset="-127"/>
              </a:rPr>
              <a:t>           ld f4, 24(r1)</a:t>
            </a:r>
          </a:p>
          <a:p>
            <a:pPr algn="l">
              <a:spcBef>
                <a:spcPct val="20000"/>
              </a:spcBef>
            </a:pPr>
            <a:r>
              <a:rPr lang="en-US" altLang="ko-KR" b="1">
                <a:solidFill>
                  <a:srgbClr val="660066"/>
                </a:solidFill>
                <a:ea typeface="굴림" pitchFamily="48" charset="-127"/>
              </a:rPr>
              <a:t>           add r1, 32</a:t>
            </a:r>
          </a:p>
          <a:p>
            <a:pPr algn="l">
              <a:spcBef>
                <a:spcPct val="20000"/>
              </a:spcBef>
            </a:pPr>
            <a:r>
              <a:rPr lang="en-US" altLang="ko-KR" b="1">
                <a:solidFill>
                  <a:srgbClr val="660066"/>
                </a:solidFill>
                <a:ea typeface="굴림" pitchFamily="48" charset="-127"/>
              </a:rPr>
              <a:t>           fadd f5, f0, f1</a:t>
            </a:r>
          </a:p>
          <a:p>
            <a:pPr algn="l">
              <a:spcBef>
                <a:spcPct val="20000"/>
              </a:spcBef>
            </a:pPr>
            <a:r>
              <a:rPr lang="en-US" altLang="ko-KR" b="1">
                <a:solidFill>
                  <a:srgbClr val="660066"/>
                </a:solidFill>
                <a:ea typeface="굴림" pitchFamily="48" charset="-127"/>
              </a:rPr>
              <a:t>           fadd f6, f0, f2 </a:t>
            </a:r>
          </a:p>
          <a:p>
            <a:pPr algn="l">
              <a:spcBef>
                <a:spcPct val="20000"/>
              </a:spcBef>
            </a:pPr>
            <a:r>
              <a:rPr lang="en-US" altLang="ko-KR" b="1">
                <a:solidFill>
                  <a:srgbClr val="660066"/>
                </a:solidFill>
                <a:ea typeface="굴림" pitchFamily="48" charset="-127"/>
              </a:rPr>
              <a:t>           fadd f7, f0, f3 </a:t>
            </a:r>
          </a:p>
          <a:p>
            <a:pPr algn="l">
              <a:spcBef>
                <a:spcPct val="20000"/>
              </a:spcBef>
            </a:pPr>
            <a:r>
              <a:rPr lang="en-US" altLang="ko-KR" b="1">
                <a:solidFill>
                  <a:srgbClr val="660066"/>
                </a:solidFill>
                <a:ea typeface="굴림" pitchFamily="48" charset="-127"/>
              </a:rPr>
              <a:t>           fadd f8, f0, f4</a:t>
            </a:r>
          </a:p>
          <a:p>
            <a:pPr algn="l">
              <a:spcBef>
                <a:spcPct val="20000"/>
              </a:spcBef>
            </a:pPr>
            <a:r>
              <a:rPr lang="en-US" altLang="ko-KR" b="1">
                <a:solidFill>
                  <a:srgbClr val="660066"/>
                </a:solidFill>
                <a:ea typeface="굴림" pitchFamily="48" charset="-127"/>
              </a:rPr>
              <a:t>           sd f5, 0(r2)</a:t>
            </a:r>
          </a:p>
          <a:p>
            <a:pPr algn="l">
              <a:spcBef>
                <a:spcPct val="20000"/>
              </a:spcBef>
            </a:pPr>
            <a:r>
              <a:rPr lang="en-US" altLang="ko-KR" b="1">
                <a:solidFill>
                  <a:srgbClr val="660066"/>
                </a:solidFill>
                <a:ea typeface="굴림" pitchFamily="48" charset="-127"/>
              </a:rPr>
              <a:t>           sd f6, 8(r2)</a:t>
            </a:r>
          </a:p>
          <a:p>
            <a:pPr algn="l">
              <a:spcBef>
                <a:spcPct val="20000"/>
              </a:spcBef>
            </a:pPr>
            <a:r>
              <a:rPr lang="en-US" altLang="ko-KR" b="1">
                <a:solidFill>
                  <a:srgbClr val="660066"/>
                </a:solidFill>
                <a:ea typeface="굴림" pitchFamily="48" charset="-127"/>
              </a:rPr>
              <a:t>           sd f7, 16(r2)</a:t>
            </a:r>
          </a:p>
          <a:p>
            <a:pPr algn="l">
              <a:spcBef>
                <a:spcPct val="20000"/>
              </a:spcBef>
            </a:pPr>
            <a:r>
              <a:rPr lang="en-US" altLang="ko-KR" b="1">
                <a:solidFill>
                  <a:srgbClr val="660066"/>
                </a:solidFill>
                <a:ea typeface="굴림" pitchFamily="48" charset="-127"/>
              </a:rPr>
              <a:t>           add r2, 32</a:t>
            </a:r>
          </a:p>
          <a:p>
            <a:pPr algn="l">
              <a:spcBef>
                <a:spcPct val="20000"/>
              </a:spcBef>
            </a:pPr>
            <a:r>
              <a:rPr lang="en-US" altLang="ko-KR" b="1">
                <a:solidFill>
                  <a:srgbClr val="660066"/>
                </a:solidFill>
                <a:ea typeface="굴림" pitchFamily="48" charset="-127"/>
              </a:rPr>
              <a:t>           sd f8, -8(r2)</a:t>
            </a:r>
          </a:p>
          <a:p>
            <a:pPr algn="l">
              <a:spcBef>
                <a:spcPct val="20000"/>
              </a:spcBef>
            </a:pPr>
            <a:r>
              <a:rPr lang="en-US" altLang="ko-KR" b="1">
                <a:solidFill>
                  <a:srgbClr val="660066"/>
                </a:solidFill>
                <a:ea typeface="굴림" pitchFamily="48" charset="-127"/>
              </a:rPr>
              <a:t>           bne r1, r3, loop</a:t>
            </a:r>
          </a:p>
        </p:txBody>
      </p:sp>
      <p:sp>
        <p:nvSpPr>
          <p:cNvPr id="35845" name="Line 37"/>
          <p:cNvSpPr>
            <a:spLocks noChangeShapeType="1"/>
          </p:cNvSpPr>
          <p:nvPr/>
        </p:nvSpPr>
        <p:spPr bwMode="auto">
          <a:xfrm>
            <a:off x="2590800" y="3505200"/>
            <a:ext cx="1371600" cy="0"/>
          </a:xfrm>
          <a:prstGeom prst="line">
            <a:avLst/>
          </a:prstGeom>
          <a:noFill/>
          <a:ln w="3175">
            <a:solidFill>
              <a:schemeClr val="tx1"/>
            </a:solidFill>
            <a:round/>
            <a:headEnd/>
            <a:tailEnd type="triangle" w="med" len="med"/>
          </a:ln>
        </p:spPr>
        <p:txBody>
          <a:bodyPr wrap="none" anchor="ctr">
            <a:spAutoFit/>
          </a:bodyPr>
          <a:lstStyle/>
          <a:p>
            <a:endParaRPr lang="en-US"/>
          </a:p>
        </p:txBody>
      </p:sp>
      <p:grpSp>
        <p:nvGrpSpPr>
          <p:cNvPr id="35846" name="Group 38"/>
          <p:cNvGrpSpPr>
            <a:grpSpLocks/>
          </p:cNvGrpSpPr>
          <p:nvPr/>
        </p:nvGrpSpPr>
        <p:grpSpPr bwMode="auto">
          <a:xfrm>
            <a:off x="4267200" y="854075"/>
            <a:ext cx="4114800" cy="304800"/>
            <a:chOff x="2688" y="816"/>
            <a:chExt cx="2592" cy="192"/>
          </a:xfrm>
        </p:grpSpPr>
        <p:sp>
          <p:nvSpPr>
            <p:cNvPr id="36040" name="Rectangle 39"/>
            <p:cNvSpPr>
              <a:spLocks noChangeArrowheads="1"/>
            </p:cNvSpPr>
            <p:nvPr/>
          </p:nvSpPr>
          <p:spPr bwMode="auto">
            <a:xfrm>
              <a:off x="2688" y="816"/>
              <a:ext cx="432" cy="192"/>
            </a:xfrm>
            <a:prstGeom prst="rect">
              <a:avLst/>
            </a:prstGeom>
            <a:noFill/>
            <a:ln w="3175">
              <a:noFill/>
              <a:miter lim="800000"/>
              <a:headEnd/>
              <a:tailEnd/>
            </a:ln>
          </p:spPr>
          <p:txBody>
            <a:bodyPr anchor="ctr"/>
            <a:lstStyle/>
            <a:p>
              <a:r>
                <a:rPr lang="en-US" altLang="ko-KR">
                  <a:ea typeface="굴림" pitchFamily="48" charset="-127"/>
                </a:rPr>
                <a:t>Int1</a:t>
              </a:r>
            </a:p>
          </p:txBody>
        </p:sp>
        <p:sp>
          <p:nvSpPr>
            <p:cNvPr id="36041" name="Rectangle 40"/>
            <p:cNvSpPr>
              <a:spLocks noChangeArrowheads="1"/>
            </p:cNvSpPr>
            <p:nvPr/>
          </p:nvSpPr>
          <p:spPr bwMode="auto">
            <a:xfrm>
              <a:off x="3120" y="816"/>
              <a:ext cx="432" cy="192"/>
            </a:xfrm>
            <a:prstGeom prst="rect">
              <a:avLst/>
            </a:prstGeom>
            <a:noFill/>
            <a:ln w="3175">
              <a:noFill/>
              <a:miter lim="800000"/>
              <a:headEnd/>
              <a:tailEnd/>
            </a:ln>
          </p:spPr>
          <p:txBody>
            <a:bodyPr anchor="ctr"/>
            <a:lstStyle/>
            <a:p>
              <a:r>
                <a:rPr lang="en-US" altLang="ko-KR">
                  <a:ea typeface="굴림" pitchFamily="48" charset="-127"/>
                </a:rPr>
                <a:t>Int 2</a:t>
              </a:r>
            </a:p>
          </p:txBody>
        </p:sp>
        <p:sp>
          <p:nvSpPr>
            <p:cNvPr id="36042" name="Rectangle 41"/>
            <p:cNvSpPr>
              <a:spLocks noChangeArrowheads="1"/>
            </p:cNvSpPr>
            <p:nvPr/>
          </p:nvSpPr>
          <p:spPr bwMode="auto">
            <a:xfrm>
              <a:off x="3552" y="816"/>
              <a:ext cx="432" cy="192"/>
            </a:xfrm>
            <a:prstGeom prst="rect">
              <a:avLst/>
            </a:prstGeom>
            <a:noFill/>
            <a:ln w="3175">
              <a:noFill/>
              <a:miter lim="800000"/>
              <a:headEnd/>
              <a:tailEnd/>
            </a:ln>
          </p:spPr>
          <p:txBody>
            <a:bodyPr anchor="ctr"/>
            <a:lstStyle/>
            <a:p>
              <a:r>
                <a:rPr lang="en-US" altLang="ko-KR">
                  <a:ea typeface="굴림" pitchFamily="48" charset="-127"/>
                </a:rPr>
                <a:t>M1</a:t>
              </a:r>
            </a:p>
          </p:txBody>
        </p:sp>
        <p:sp>
          <p:nvSpPr>
            <p:cNvPr id="36043" name="Rectangle 42"/>
            <p:cNvSpPr>
              <a:spLocks noChangeArrowheads="1"/>
            </p:cNvSpPr>
            <p:nvPr/>
          </p:nvSpPr>
          <p:spPr bwMode="auto">
            <a:xfrm>
              <a:off x="3984" y="816"/>
              <a:ext cx="432" cy="192"/>
            </a:xfrm>
            <a:prstGeom prst="rect">
              <a:avLst/>
            </a:prstGeom>
            <a:noFill/>
            <a:ln w="3175">
              <a:noFill/>
              <a:miter lim="800000"/>
              <a:headEnd/>
              <a:tailEnd/>
            </a:ln>
          </p:spPr>
          <p:txBody>
            <a:bodyPr anchor="ctr"/>
            <a:lstStyle/>
            <a:p>
              <a:r>
                <a:rPr lang="en-US" altLang="ko-KR">
                  <a:ea typeface="굴림" pitchFamily="48" charset="-127"/>
                </a:rPr>
                <a:t>M2</a:t>
              </a:r>
            </a:p>
          </p:txBody>
        </p:sp>
        <p:sp>
          <p:nvSpPr>
            <p:cNvPr id="36044" name="Rectangle 43"/>
            <p:cNvSpPr>
              <a:spLocks noChangeArrowheads="1"/>
            </p:cNvSpPr>
            <p:nvPr/>
          </p:nvSpPr>
          <p:spPr bwMode="auto">
            <a:xfrm>
              <a:off x="4416" y="816"/>
              <a:ext cx="432" cy="192"/>
            </a:xfrm>
            <a:prstGeom prst="rect">
              <a:avLst/>
            </a:prstGeom>
            <a:noFill/>
            <a:ln w="3175">
              <a:noFill/>
              <a:miter lim="800000"/>
              <a:headEnd/>
              <a:tailEnd/>
            </a:ln>
          </p:spPr>
          <p:txBody>
            <a:bodyPr anchor="ctr"/>
            <a:lstStyle/>
            <a:p>
              <a:r>
                <a:rPr lang="en-US" altLang="ko-KR">
                  <a:ea typeface="굴림" pitchFamily="48" charset="-127"/>
                </a:rPr>
                <a:t>FP+</a:t>
              </a:r>
            </a:p>
          </p:txBody>
        </p:sp>
        <p:sp>
          <p:nvSpPr>
            <p:cNvPr id="36045" name="Rectangle 44"/>
            <p:cNvSpPr>
              <a:spLocks noChangeArrowheads="1"/>
            </p:cNvSpPr>
            <p:nvPr/>
          </p:nvSpPr>
          <p:spPr bwMode="auto">
            <a:xfrm>
              <a:off x="4848" y="816"/>
              <a:ext cx="432" cy="192"/>
            </a:xfrm>
            <a:prstGeom prst="rect">
              <a:avLst/>
            </a:prstGeom>
            <a:noFill/>
            <a:ln w="3175">
              <a:noFill/>
              <a:miter lim="800000"/>
              <a:headEnd/>
              <a:tailEnd/>
            </a:ln>
          </p:spPr>
          <p:txBody>
            <a:bodyPr anchor="ctr"/>
            <a:lstStyle/>
            <a:p>
              <a:r>
                <a:rPr lang="en-US" altLang="ko-KR">
                  <a:ea typeface="굴림" pitchFamily="48" charset="-127"/>
                </a:rPr>
                <a:t>FPx</a:t>
              </a:r>
            </a:p>
          </p:txBody>
        </p:sp>
      </p:grpSp>
      <p:grpSp>
        <p:nvGrpSpPr>
          <p:cNvPr id="35847" name="Group 45"/>
          <p:cNvGrpSpPr>
            <a:grpSpLocks/>
          </p:cNvGrpSpPr>
          <p:nvPr/>
        </p:nvGrpSpPr>
        <p:grpSpPr bwMode="auto">
          <a:xfrm>
            <a:off x="4267200" y="1219200"/>
            <a:ext cx="4114800" cy="304800"/>
            <a:chOff x="2256" y="1152"/>
            <a:chExt cx="2592" cy="192"/>
          </a:xfrm>
        </p:grpSpPr>
        <p:sp>
          <p:nvSpPr>
            <p:cNvPr id="36033" name="Rectangle 4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4" name="Rectangle 4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5" name="Rectangle 4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6" name="Rectangle 4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7" name="Rectangle 5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8" name="Rectangle 5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9" name="Rectangle 5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48" name="Group 53"/>
          <p:cNvGrpSpPr>
            <a:grpSpLocks/>
          </p:cNvGrpSpPr>
          <p:nvPr/>
        </p:nvGrpSpPr>
        <p:grpSpPr bwMode="auto">
          <a:xfrm>
            <a:off x="4267200" y="1524000"/>
            <a:ext cx="4114800" cy="304800"/>
            <a:chOff x="2256" y="1152"/>
            <a:chExt cx="2592" cy="192"/>
          </a:xfrm>
        </p:grpSpPr>
        <p:sp>
          <p:nvSpPr>
            <p:cNvPr id="36026" name="Rectangle 5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7" name="Rectangle 5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8" name="Rectangle 5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9" name="Rectangle 5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0" name="Rectangle 5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1" name="Rectangle 5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32" name="Rectangle 6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49" name="Group 61"/>
          <p:cNvGrpSpPr>
            <a:grpSpLocks/>
          </p:cNvGrpSpPr>
          <p:nvPr/>
        </p:nvGrpSpPr>
        <p:grpSpPr bwMode="auto">
          <a:xfrm>
            <a:off x="4267200" y="1828800"/>
            <a:ext cx="4114800" cy="304800"/>
            <a:chOff x="2256" y="1152"/>
            <a:chExt cx="2592" cy="192"/>
          </a:xfrm>
        </p:grpSpPr>
        <p:sp>
          <p:nvSpPr>
            <p:cNvPr id="36019" name="Rectangle 6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0" name="Rectangle 6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1" name="Rectangle 6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2" name="Rectangle 6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3" name="Rectangle 6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4" name="Rectangle 6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25" name="Rectangle 6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0" name="Group 69"/>
          <p:cNvGrpSpPr>
            <a:grpSpLocks/>
          </p:cNvGrpSpPr>
          <p:nvPr/>
        </p:nvGrpSpPr>
        <p:grpSpPr bwMode="auto">
          <a:xfrm>
            <a:off x="4267200" y="2133600"/>
            <a:ext cx="4114800" cy="304800"/>
            <a:chOff x="2256" y="1152"/>
            <a:chExt cx="2592" cy="192"/>
          </a:xfrm>
        </p:grpSpPr>
        <p:sp>
          <p:nvSpPr>
            <p:cNvPr id="36012" name="Rectangle 7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3" name="Rectangle 7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4" name="Rectangle 7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5" name="Rectangle 7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6" name="Rectangle 7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7" name="Rectangle 7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8" name="Rectangle 7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1" name="Group 77"/>
          <p:cNvGrpSpPr>
            <a:grpSpLocks/>
          </p:cNvGrpSpPr>
          <p:nvPr/>
        </p:nvGrpSpPr>
        <p:grpSpPr bwMode="auto">
          <a:xfrm>
            <a:off x="4267200" y="2438400"/>
            <a:ext cx="4114800" cy="304800"/>
            <a:chOff x="2256" y="1152"/>
            <a:chExt cx="2592" cy="192"/>
          </a:xfrm>
        </p:grpSpPr>
        <p:sp>
          <p:nvSpPr>
            <p:cNvPr id="36005" name="Rectangle 78"/>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6" name="Rectangle 79"/>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7" name="Rectangle 80"/>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8" name="Rectangle 81"/>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9" name="Rectangle 82"/>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0" name="Rectangle 83"/>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11" name="Rectangle 84"/>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2" name="Group 85"/>
          <p:cNvGrpSpPr>
            <a:grpSpLocks/>
          </p:cNvGrpSpPr>
          <p:nvPr/>
        </p:nvGrpSpPr>
        <p:grpSpPr bwMode="auto">
          <a:xfrm>
            <a:off x="4267200" y="2743200"/>
            <a:ext cx="4114800" cy="304800"/>
            <a:chOff x="2256" y="1152"/>
            <a:chExt cx="2592" cy="192"/>
          </a:xfrm>
        </p:grpSpPr>
        <p:sp>
          <p:nvSpPr>
            <p:cNvPr id="35998" name="Rectangle 8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9" name="Rectangle 8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0" name="Rectangle 8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1" name="Rectangle 8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2" name="Rectangle 9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3" name="Rectangle 9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6004" name="Rectangle 9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3" name="Group 93"/>
          <p:cNvGrpSpPr>
            <a:grpSpLocks/>
          </p:cNvGrpSpPr>
          <p:nvPr/>
        </p:nvGrpSpPr>
        <p:grpSpPr bwMode="auto">
          <a:xfrm>
            <a:off x="4267200" y="3048000"/>
            <a:ext cx="4114800" cy="304800"/>
            <a:chOff x="2256" y="1152"/>
            <a:chExt cx="2592" cy="192"/>
          </a:xfrm>
        </p:grpSpPr>
        <p:sp>
          <p:nvSpPr>
            <p:cNvPr id="35991" name="Rectangle 9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2" name="Rectangle 9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3" name="Rectangle 9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4" name="Rectangle 9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5" name="Rectangle 9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6" name="Rectangle 9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7" name="Rectangle 10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4" name="Group 101"/>
          <p:cNvGrpSpPr>
            <a:grpSpLocks/>
          </p:cNvGrpSpPr>
          <p:nvPr/>
        </p:nvGrpSpPr>
        <p:grpSpPr bwMode="auto">
          <a:xfrm>
            <a:off x="4267200" y="3352800"/>
            <a:ext cx="4114800" cy="304800"/>
            <a:chOff x="2256" y="1152"/>
            <a:chExt cx="2592" cy="192"/>
          </a:xfrm>
        </p:grpSpPr>
        <p:sp>
          <p:nvSpPr>
            <p:cNvPr id="35984" name="Rectangle 10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5" name="Rectangle 10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6" name="Rectangle 10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7" name="Rectangle 10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8" name="Rectangle 10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9" name="Rectangle 10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90" name="Rectangle 10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5" name="Group 109"/>
          <p:cNvGrpSpPr>
            <a:grpSpLocks/>
          </p:cNvGrpSpPr>
          <p:nvPr/>
        </p:nvGrpSpPr>
        <p:grpSpPr bwMode="auto">
          <a:xfrm>
            <a:off x="4267200" y="3657600"/>
            <a:ext cx="4114800" cy="304800"/>
            <a:chOff x="2256" y="1152"/>
            <a:chExt cx="2592" cy="192"/>
          </a:xfrm>
        </p:grpSpPr>
        <p:sp>
          <p:nvSpPr>
            <p:cNvPr id="35977" name="Rectangle 11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8" name="Rectangle 11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9" name="Rectangle 11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0" name="Rectangle 11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1" name="Rectangle 11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2" name="Rectangle 11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83" name="Rectangle 11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6" name="Group 117"/>
          <p:cNvGrpSpPr>
            <a:grpSpLocks/>
          </p:cNvGrpSpPr>
          <p:nvPr/>
        </p:nvGrpSpPr>
        <p:grpSpPr bwMode="auto">
          <a:xfrm>
            <a:off x="4267200" y="3962400"/>
            <a:ext cx="4114800" cy="304800"/>
            <a:chOff x="2256" y="1152"/>
            <a:chExt cx="2592" cy="192"/>
          </a:xfrm>
        </p:grpSpPr>
        <p:sp>
          <p:nvSpPr>
            <p:cNvPr id="35970" name="Rectangle 118"/>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1" name="Rectangle 119"/>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2" name="Rectangle 120"/>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3" name="Rectangle 121"/>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4" name="Rectangle 122"/>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5" name="Rectangle 123"/>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76" name="Rectangle 124"/>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7" name="Group 125"/>
          <p:cNvGrpSpPr>
            <a:grpSpLocks/>
          </p:cNvGrpSpPr>
          <p:nvPr/>
        </p:nvGrpSpPr>
        <p:grpSpPr bwMode="auto">
          <a:xfrm>
            <a:off x="4267200" y="4267200"/>
            <a:ext cx="4114800" cy="304800"/>
            <a:chOff x="2256" y="1152"/>
            <a:chExt cx="2592" cy="192"/>
          </a:xfrm>
        </p:grpSpPr>
        <p:sp>
          <p:nvSpPr>
            <p:cNvPr id="35963" name="Rectangle 12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4" name="Rectangle 12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5" name="Rectangle 12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6" name="Rectangle 12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7" name="Rectangle 13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8" name="Rectangle 13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9" name="Rectangle 13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8" name="Group 133"/>
          <p:cNvGrpSpPr>
            <a:grpSpLocks/>
          </p:cNvGrpSpPr>
          <p:nvPr/>
        </p:nvGrpSpPr>
        <p:grpSpPr bwMode="auto">
          <a:xfrm>
            <a:off x="4267200" y="4572000"/>
            <a:ext cx="4114800" cy="304800"/>
            <a:chOff x="2256" y="1152"/>
            <a:chExt cx="2592" cy="192"/>
          </a:xfrm>
        </p:grpSpPr>
        <p:sp>
          <p:nvSpPr>
            <p:cNvPr id="35956" name="Rectangle 13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7" name="Rectangle 13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8" name="Rectangle 13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9" name="Rectangle 13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0" name="Rectangle 13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1" name="Rectangle 13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62" name="Rectangle 14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59" name="Group 141"/>
          <p:cNvGrpSpPr>
            <a:grpSpLocks/>
          </p:cNvGrpSpPr>
          <p:nvPr/>
        </p:nvGrpSpPr>
        <p:grpSpPr bwMode="auto">
          <a:xfrm>
            <a:off x="4267200" y="4876800"/>
            <a:ext cx="4114800" cy="304800"/>
            <a:chOff x="2256" y="1152"/>
            <a:chExt cx="2592" cy="192"/>
          </a:xfrm>
        </p:grpSpPr>
        <p:sp>
          <p:nvSpPr>
            <p:cNvPr id="35949" name="Rectangle 14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0" name="Rectangle 14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1" name="Rectangle 14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2" name="Rectangle 14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3" name="Rectangle 14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4" name="Rectangle 14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55" name="Rectangle 14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35860" name="Text Box 149"/>
          <p:cNvSpPr txBox="1">
            <a:spLocks noChangeArrowheads="1"/>
          </p:cNvSpPr>
          <p:nvPr/>
        </p:nvSpPr>
        <p:spPr bwMode="auto">
          <a:xfrm>
            <a:off x="192088" y="914400"/>
            <a:ext cx="2505075" cy="396875"/>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Unroll 4 ways first</a:t>
            </a:r>
          </a:p>
        </p:txBody>
      </p:sp>
      <p:grpSp>
        <p:nvGrpSpPr>
          <p:cNvPr id="35861" name="Group 150"/>
          <p:cNvGrpSpPr>
            <a:grpSpLocks/>
          </p:cNvGrpSpPr>
          <p:nvPr/>
        </p:nvGrpSpPr>
        <p:grpSpPr bwMode="auto">
          <a:xfrm>
            <a:off x="4267200" y="5181600"/>
            <a:ext cx="4114800" cy="304800"/>
            <a:chOff x="2256" y="1152"/>
            <a:chExt cx="2592" cy="192"/>
          </a:xfrm>
        </p:grpSpPr>
        <p:sp>
          <p:nvSpPr>
            <p:cNvPr id="35942" name="Rectangle 15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3" name="Rectangle 15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4" name="Rectangle 15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5" name="Rectangle 15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6" name="Rectangle 15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7" name="Rectangle 15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8" name="Rectangle 15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62" name="Group 158"/>
          <p:cNvGrpSpPr>
            <a:grpSpLocks/>
          </p:cNvGrpSpPr>
          <p:nvPr/>
        </p:nvGrpSpPr>
        <p:grpSpPr bwMode="auto">
          <a:xfrm>
            <a:off x="4267200" y="5486400"/>
            <a:ext cx="4114800" cy="304800"/>
            <a:chOff x="2256" y="1152"/>
            <a:chExt cx="2592" cy="192"/>
          </a:xfrm>
        </p:grpSpPr>
        <p:sp>
          <p:nvSpPr>
            <p:cNvPr id="35935" name="Rectangle 15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6" name="Rectangle 16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7" name="Rectangle 16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8" name="Rectangle 16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9" name="Rectangle 16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0" name="Rectangle 16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41" name="Rectangle 16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63" name="Group 166"/>
          <p:cNvGrpSpPr>
            <a:grpSpLocks/>
          </p:cNvGrpSpPr>
          <p:nvPr/>
        </p:nvGrpSpPr>
        <p:grpSpPr bwMode="auto">
          <a:xfrm>
            <a:off x="4267200" y="5791200"/>
            <a:ext cx="4114800" cy="304800"/>
            <a:chOff x="2256" y="1152"/>
            <a:chExt cx="2592" cy="192"/>
          </a:xfrm>
        </p:grpSpPr>
        <p:sp>
          <p:nvSpPr>
            <p:cNvPr id="35928" name="Rectangle 16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9" name="Rectangle 16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0" name="Rectangle 16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1" name="Rectangle 17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2" name="Rectangle 17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3" name="Rectangle 17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34" name="Rectangle 17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35864" name="Group 174"/>
          <p:cNvGrpSpPr>
            <a:grpSpLocks/>
          </p:cNvGrpSpPr>
          <p:nvPr/>
        </p:nvGrpSpPr>
        <p:grpSpPr bwMode="auto">
          <a:xfrm>
            <a:off x="4267200" y="6096000"/>
            <a:ext cx="4114800" cy="304800"/>
            <a:chOff x="2256" y="1152"/>
            <a:chExt cx="2592" cy="192"/>
          </a:xfrm>
        </p:grpSpPr>
        <p:sp>
          <p:nvSpPr>
            <p:cNvPr id="35921" name="Rectangle 17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2" name="Rectangle 17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3" name="Rectangle 17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4" name="Rectangle 17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5" name="Rectangle 17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6" name="Rectangle 18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ea typeface="굴림" pitchFamily="48" charset="-127"/>
              </a:endParaRPr>
            </a:p>
          </p:txBody>
        </p:sp>
        <p:sp>
          <p:nvSpPr>
            <p:cNvPr id="35927" name="Rectangle 18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5" name="Group 182"/>
          <p:cNvGrpSpPr>
            <a:grpSpLocks/>
          </p:cNvGrpSpPr>
          <p:nvPr/>
        </p:nvGrpSpPr>
        <p:grpSpPr bwMode="auto">
          <a:xfrm>
            <a:off x="4286250" y="1219200"/>
            <a:ext cx="3556000" cy="3719513"/>
            <a:chOff x="2700" y="768"/>
            <a:chExt cx="2240" cy="2343"/>
          </a:xfrm>
        </p:grpSpPr>
        <p:sp>
          <p:nvSpPr>
            <p:cNvPr id="35906" name="Text Box 183"/>
            <p:cNvSpPr txBox="1">
              <a:spLocks noChangeArrowheads="1"/>
            </p:cNvSpPr>
            <p:nvPr/>
          </p:nvSpPr>
          <p:spPr bwMode="auto">
            <a:xfrm>
              <a:off x="3564" y="768"/>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f1</a:t>
              </a:r>
            </a:p>
          </p:txBody>
        </p:sp>
        <p:sp>
          <p:nvSpPr>
            <p:cNvPr id="35907" name="Text Box 184"/>
            <p:cNvSpPr txBox="1">
              <a:spLocks noChangeArrowheads="1"/>
            </p:cNvSpPr>
            <p:nvPr/>
          </p:nvSpPr>
          <p:spPr bwMode="auto">
            <a:xfrm>
              <a:off x="3564" y="960"/>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f2</a:t>
              </a:r>
            </a:p>
          </p:txBody>
        </p:sp>
        <p:sp>
          <p:nvSpPr>
            <p:cNvPr id="35908" name="Text Box 185"/>
            <p:cNvSpPr txBox="1">
              <a:spLocks noChangeArrowheads="1"/>
            </p:cNvSpPr>
            <p:nvPr/>
          </p:nvSpPr>
          <p:spPr bwMode="auto">
            <a:xfrm>
              <a:off x="3564" y="1152"/>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f3</a:t>
              </a:r>
            </a:p>
          </p:txBody>
        </p:sp>
        <p:sp>
          <p:nvSpPr>
            <p:cNvPr id="35909" name="Text Box 186"/>
            <p:cNvSpPr txBox="1">
              <a:spLocks noChangeArrowheads="1"/>
            </p:cNvSpPr>
            <p:nvPr/>
          </p:nvSpPr>
          <p:spPr bwMode="auto">
            <a:xfrm>
              <a:off x="3564" y="1344"/>
              <a:ext cx="38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f4</a:t>
              </a:r>
            </a:p>
          </p:txBody>
        </p:sp>
        <p:sp>
          <p:nvSpPr>
            <p:cNvPr id="35910" name="Text Box 187"/>
            <p:cNvSpPr txBox="1">
              <a:spLocks noChangeArrowheads="1"/>
            </p:cNvSpPr>
            <p:nvPr/>
          </p:nvSpPr>
          <p:spPr bwMode="auto">
            <a:xfrm>
              <a:off x="4384" y="1536"/>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f5</a:t>
              </a:r>
            </a:p>
          </p:txBody>
        </p:sp>
        <p:sp>
          <p:nvSpPr>
            <p:cNvPr id="35911" name="Text Box 188"/>
            <p:cNvSpPr txBox="1">
              <a:spLocks noChangeArrowheads="1"/>
            </p:cNvSpPr>
            <p:nvPr/>
          </p:nvSpPr>
          <p:spPr bwMode="auto">
            <a:xfrm>
              <a:off x="4384" y="1728"/>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f6</a:t>
              </a:r>
            </a:p>
          </p:txBody>
        </p:sp>
        <p:sp>
          <p:nvSpPr>
            <p:cNvPr id="35912" name="Text Box 189"/>
            <p:cNvSpPr txBox="1">
              <a:spLocks noChangeArrowheads="1"/>
            </p:cNvSpPr>
            <p:nvPr/>
          </p:nvSpPr>
          <p:spPr bwMode="auto">
            <a:xfrm>
              <a:off x="4384" y="1920"/>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f7</a:t>
              </a:r>
            </a:p>
          </p:txBody>
        </p:sp>
        <p:sp>
          <p:nvSpPr>
            <p:cNvPr id="35913" name="Text Box 190"/>
            <p:cNvSpPr txBox="1">
              <a:spLocks noChangeArrowheads="1"/>
            </p:cNvSpPr>
            <p:nvPr/>
          </p:nvSpPr>
          <p:spPr bwMode="auto">
            <a:xfrm>
              <a:off x="4384" y="2112"/>
              <a:ext cx="5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f8</a:t>
              </a:r>
            </a:p>
          </p:txBody>
        </p:sp>
        <p:sp>
          <p:nvSpPr>
            <p:cNvPr id="35914" name="Text Box 191"/>
            <p:cNvSpPr txBox="1">
              <a:spLocks noChangeArrowheads="1"/>
            </p:cNvSpPr>
            <p:nvPr/>
          </p:nvSpPr>
          <p:spPr bwMode="auto">
            <a:xfrm>
              <a:off x="3996" y="2304"/>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f5</a:t>
              </a:r>
            </a:p>
          </p:txBody>
        </p:sp>
        <p:sp>
          <p:nvSpPr>
            <p:cNvPr id="35915" name="Text Box 192"/>
            <p:cNvSpPr txBox="1">
              <a:spLocks noChangeArrowheads="1"/>
            </p:cNvSpPr>
            <p:nvPr/>
          </p:nvSpPr>
          <p:spPr bwMode="auto">
            <a:xfrm>
              <a:off x="3996" y="2496"/>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f6</a:t>
              </a:r>
            </a:p>
          </p:txBody>
        </p:sp>
        <p:sp>
          <p:nvSpPr>
            <p:cNvPr id="35916" name="Text Box 193"/>
            <p:cNvSpPr txBox="1">
              <a:spLocks noChangeArrowheads="1"/>
            </p:cNvSpPr>
            <p:nvPr/>
          </p:nvSpPr>
          <p:spPr bwMode="auto">
            <a:xfrm>
              <a:off x="3996" y="2688"/>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f7</a:t>
              </a:r>
            </a:p>
          </p:txBody>
        </p:sp>
        <p:sp>
          <p:nvSpPr>
            <p:cNvPr id="35917" name="Text Box 194"/>
            <p:cNvSpPr txBox="1">
              <a:spLocks noChangeArrowheads="1"/>
            </p:cNvSpPr>
            <p:nvPr/>
          </p:nvSpPr>
          <p:spPr bwMode="auto">
            <a:xfrm>
              <a:off x="3996" y="2880"/>
              <a:ext cx="428"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f8</a:t>
              </a:r>
            </a:p>
          </p:txBody>
        </p:sp>
        <p:sp>
          <p:nvSpPr>
            <p:cNvPr id="35918" name="Text Box 195"/>
            <p:cNvSpPr txBox="1">
              <a:spLocks noChangeArrowheads="1"/>
            </p:cNvSpPr>
            <p:nvPr/>
          </p:nvSpPr>
          <p:spPr bwMode="auto">
            <a:xfrm>
              <a:off x="2700" y="1344"/>
              <a:ext cx="524"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r1</a:t>
              </a:r>
            </a:p>
          </p:txBody>
        </p:sp>
        <p:sp>
          <p:nvSpPr>
            <p:cNvPr id="35919" name="Text Box 196"/>
            <p:cNvSpPr txBox="1">
              <a:spLocks noChangeArrowheads="1"/>
            </p:cNvSpPr>
            <p:nvPr/>
          </p:nvSpPr>
          <p:spPr bwMode="auto">
            <a:xfrm>
              <a:off x="3084" y="2688"/>
              <a:ext cx="524"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r2</a:t>
              </a:r>
            </a:p>
          </p:txBody>
        </p:sp>
        <p:sp>
          <p:nvSpPr>
            <p:cNvPr id="35920" name="Text Box 197"/>
            <p:cNvSpPr txBox="1">
              <a:spLocks noChangeArrowheads="1"/>
            </p:cNvSpPr>
            <p:nvPr/>
          </p:nvSpPr>
          <p:spPr bwMode="auto">
            <a:xfrm>
              <a:off x="3128" y="2880"/>
              <a:ext cx="356" cy="231"/>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bne</a:t>
              </a:r>
            </a:p>
          </p:txBody>
        </p:sp>
      </p:grpSp>
      <p:grpSp>
        <p:nvGrpSpPr>
          <p:cNvPr id="26" name="Group 198"/>
          <p:cNvGrpSpPr>
            <a:grpSpLocks/>
          </p:cNvGrpSpPr>
          <p:nvPr/>
        </p:nvGrpSpPr>
        <p:grpSpPr bwMode="auto">
          <a:xfrm>
            <a:off x="4286250" y="2438400"/>
            <a:ext cx="3556000" cy="3719513"/>
            <a:chOff x="2700" y="768"/>
            <a:chExt cx="2240" cy="2343"/>
          </a:xfrm>
        </p:grpSpPr>
        <p:sp>
          <p:nvSpPr>
            <p:cNvPr id="35891" name="Text Box 199"/>
            <p:cNvSpPr txBox="1">
              <a:spLocks noChangeArrowheads="1"/>
            </p:cNvSpPr>
            <p:nvPr/>
          </p:nvSpPr>
          <p:spPr bwMode="auto">
            <a:xfrm>
              <a:off x="3564" y="768"/>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f1</a:t>
              </a:r>
            </a:p>
          </p:txBody>
        </p:sp>
        <p:sp>
          <p:nvSpPr>
            <p:cNvPr id="35892" name="Text Box 200"/>
            <p:cNvSpPr txBox="1">
              <a:spLocks noChangeArrowheads="1"/>
            </p:cNvSpPr>
            <p:nvPr/>
          </p:nvSpPr>
          <p:spPr bwMode="auto">
            <a:xfrm>
              <a:off x="3564" y="960"/>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f2</a:t>
              </a:r>
            </a:p>
          </p:txBody>
        </p:sp>
        <p:sp>
          <p:nvSpPr>
            <p:cNvPr id="35893" name="Text Box 201"/>
            <p:cNvSpPr txBox="1">
              <a:spLocks noChangeArrowheads="1"/>
            </p:cNvSpPr>
            <p:nvPr/>
          </p:nvSpPr>
          <p:spPr bwMode="auto">
            <a:xfrm>
              <a:off x="3564" y="1152"/>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f3</a:t>
              </a:r>
            </a:p>
          </p:txBody>
        </p:sp>
        <p:sp>
          <p:nvSpPr>
            <p:cNvPr id="35894" name="Text Box 202"/>
            <p:cNvSpPr txBox="1">
              <a:spLocks noChangeArrowheads="1"/>
            </p:cNvSpPr>
            <p:nvPr/>
          </p:nvSpPr>
          <p:spPr bwMode="auto">
            <a:xfrm>
              <a:off x="3564" y="1344"/>
              <a:ext cx="38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ld f4</a:t>
              </a:r>
            </a:p>
          </p:txBody>
        </p:sp>
        <p:sp>
          <p:nvSpPr>
            <p:cNvPr id="35895" name="Text Box 203"/>
            <p:cNvSpPr txBox="1">
              <a:spLocks noChangeArrowheads="1"/>
            </p:cNvSpPr>
            <p:nvPr/>
          </p:nvSpPr>
          <p:spPr bwMode="auto">
            <a:xfrm>
              <a:off x="4384" y="1536"/>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f5</a:t>
              </a:r>
            </a:p>
          </p:txBody>
        </p:sp>
        <p:sp>
          <p:nvSpPr>
            <p:cNvPr id="35896" name="Text Box 204"/>
            <p:cNvSpPr txBox="1">
              <a:spLocks noChangeArrowheads="1"/>
            </p:cNvSpPr>
            <p:nvPr/>
          </p:nvSpPr>
          <p:spPr bwMode="auto">
            <a:xfrm>
              <a:off x="4384" y="1728"/>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f6</a:t>
              </a:r>
            </a:p>
          </p:txBody>
        </p:sp>
        <p:sp>
          <p:nvSpPr>
            <p:cNvPr id="35897" name="Text Box 205"/>
            <p:cNvSpPr txBox="1">
              <a:spLocks noChangeArrowheads="1"/>
            </p:cNvSpPr>
            <p:nvPr/>
          </p:nvSpPr>
          <p:spPr bwMode="auto">
            <a:xfrm>
              <a:off x="4384" y="1920"/>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f7</a:t>
              </a:r>
            </a:p>
          </p:txBody>
        </p:sp>
        <p:sp>
          <p:nvSpPr>
            <p:cNvPr id="35898" name="Text Box 206"/>
            <p:cNvSpPr txBox="1">
              <a:spLocks noChangeArrowheads="1"/>
            </p:cNvSpPr>
            <p:nvPr/>
          </p:nvSpPr>
          <p:spPr bwMode="auto">
            <a:xfrm>
              <a:off x="4384" y="2112"/>
              <a:ext cx="5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fadd f8</a:t>
              </a:r>
            </a:p>
          </p:txBody>
        </p:sp>
        <p:sp>
          <p:nvSpPr>
            <p:cNvPr id="35899" name="Text Box 207"/>
            <p:cNvSpPr txBox="1">
              <a:spLocks noChangeArrowheads="1"/>
            </p:cNvSpPr>
            <p:nvPr/>
          </p:nvSpPr>
          <p:spPr bwMode="auto">
            <a:xfrm>
              <a:off x="3996" y="2304"/>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f5</a:t>
              </a:r>
            </a:p>
          </p:txBody>
        </p:sp>
        <p:sp>
          <p:nvSpPr>
            <p:cNvPr id="35900" name="Text Box 208"/>
            <p:cNvSpPr txBox="1">
              <a:spLocks noChangeArrowheads="1"/>
            </p:cNvSpPr>
            <p:nvPr/>
          </p:nvSpPr>
          <p:spPr bwMode="auto">
            <a:xfrm>
              <a:off x="3996" y="2496"/>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f6</a:t>
              </a:r>
            </a:p>
          </p:txBody>
        </p:sp>
        <p:sp>
          <p:nvSpPr>
            <p:cNvPr id="35901" name="Text Box 209"/>
            <p:cNvSpPr txBox="1">
              <a:spLocks noChangeArrowheads="1"/>
            </p:cNvSpPr>
            <p:nvPr/>
          </p:nvSpPr>
          <p:spPr bwMode="auto">
            <a:xfrm>
              <a:off x="3996" y="2688"/>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f7</a:t>
              </a:r>
            </a:p>
          </p:txBody>
        </p:sp>
        <p:sp>
          <p:nvSpPr>
            <p:cNvPr id="35902" name="Text Box 210"/>
            <p:cNvSpPr txBox="1">
              <a:spLocks noChangeArrowheads="1"/>
            </p:cNvSpPr>
            <p:nvPr/>
          </p:nvSpPr>
          <p:spPr bwMode="auto">
            <a:xfrm>
              <a:off x="3996" y="2880"/>
              <a:ext cx="428"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sd f8</a:t>
              </a:r>
            </a:p>
          </p:txBody>
        </p:sp>
        <p:sp>
          <p:nvSpPr>
            <p:cNvPr id="35903" name="Text Box 211"/>
            <p:cNvSpPr txBox="1">
              <a:spLocks noChangeArrowheads="1"/>
            </p:cNvSpPr>
            <p:nvPr/>
          </p:nvSpPr>
          <p:spPr bwMode="auto">
            <a:xfrm>
              <a:off x="2700" y="1344"/>
              <a:ext cx="524"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add r1</a:t>
              </a:r>
            </a:p>
          </p:txBody>
        </p:sp>
        <p:sp>
          <p:nvSpPr>
            <p:cNvPr id="35904" name="Text Box 212"/>
            <p:cNvSpPr txBox="1">
              <a:spLocks noChangeArrowheads="1"/>
            </p:cNvSpPr>
            <p:nvPr/>
          </p:nvSpPr>
          <p:spPr bwMode="auto">
            <a:xfrm>
              <a:off x="3084" y="2688"/>
              <a:ext cx="524"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add r2</a:t>
              </a:r>
            </a:p>
          </p:txBody>
        </p:sp>
        <p:sp>
          <p:nvSpPr>
            <p:cNvPr id="35905" name="Text Box 213"/>
            <p:cNvSpPr txBox="1">
              <a:spLocks noChangeArrowheads="1"/>
            </p:cNvSpPr>
            <p:nvPr/>
          </p:nvSpPr>
          <p:spPr bwMode="auto">
            <a:xfrm>
              <a:off x="3128" y="2880"/>
              <a:ext cx="356" cy="231"/>
            </a:xfrm>
            <a:prstGeom prst="rect">
              <a:avLst/>
            </a:prstGeom>
            <a:noFill/>
            <a:ln w="3175">
              <a:noFill/>
              <a:miter lim="800000"/>
              <a:headEnd/>
              <a:tailEnd/>
            </a:ln>
          </p:spPr>
          <p:txBody>
            <a:bodyPr wrap="none">
              <a:spAutoFit/>
            </a:bodyPr>
            <a:lstStyle/>
            <a:p>
              <a:r>
                <a:rPr lang="en-US" altLang="ko-KR" sz="1800">
                  <a:solidFill>
                    <a:srgbClr val="008000"/>
                  </a:solidFill>
                  <a:ea typeface="굴림" pitchFamily="48" charset="-127"/>
                </a:rPr>
                <a:t>bne</a:t>
              </a:r>
            </a:p>
          </p:txBody>
        </p:sp>
      </p:grpSp>
      <p:grpSp>
        <p:nvGrpSpPr>
          <p:cNvPr id="27" name="Group 214"/>
          <p:cNvGrpSpPr>
            <a:grpSpLocks/>
          </p:cNvGrpSpPr>
          <p:nvPr/>
        </p:nvGrpSpPr>
        <p:grpSpPr bwMode="auto">
          <a:xfrm>
            <a:off x="4286250" y="3657600"/>
            <a:ext cx="3556000" cy="2805113"/>
            <a:chOff x="2700" y="2304"/>
            <a:chExt cx="2240" cy="1767"/>
          </a:xfrm>
        </p:grpSpPr>
        <p:sp>
          <p:nvSpPr>
            <p:cNvPr id="35881" name="Text Box 215"/>
            <p:cNvSpPr txBox="1">
              <a:spLocks noChangeArrowheads="1"/>
            </p:cNvSpPr>
            <p:nvPr/>
          </p:nvSpPr>
          <p:spPr bwMode="auto">
            <a:xfrm>
              <a:off x="3564" y="2304"/>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f1</a:t>
              </a:r>
            </a:p>
          </p:txBody>
        </p:sp>
        <p:sp>
          <p:nvSpPr>
            <p:cNvPr id="35882" name="Text Box 216"/>
            <p:cNvSpPr txBox="1">
              <a:spLocks noChangeArrowheads="1"/>
            </p:cNvSpPr>
            <p:nvPr/>
          </p:nvSpPr>
          <p:spPr bwMode="auto">
            <a:xfrm>
              <a:off x="3564" y="2496"/>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f2</a:t>
              </a:r>
            </a:p>
          </p:txBody>
        </p:sp>
        <p:sp>
          <p:nvSpPr>
            <p:cNvPr id="35883" name="Text Box 217"/>
            <p:cNvSpPr txBox="1">
              <a:spLocks noChangeArrowheads="1"/>
            </p:cNvSpPr>
            <p:nvPr/>
          </p:nvSpPr>
          <p:spPr bwMode="auto">
            <a:xfrm>
              <a:off x="3564" y="2688"/>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f3</a:t>
              </a:r>
            </a:p>
          </p:txBody>
        </p:sp>
        <p:sp>
          <p:nvSpPr>
            <p:cNvPr id="35884" name="Text Box 218"/>
            <p:cNvSpPr txBox="1">
              <a:spLocks noChangeArrowheads="1"/>
            </p:cNvSpPr>
            <p:nvPr/>
          </p:nvSpPr>
          <p:spPr bwMode="auto">
            <a:xfrm>
              <a:off x="3564" y="2880"/>
              <a:ext cx="38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ld f4</a:t>
              </a:r>
            </a:p>
          </p:txBody>
        </p:sp>
        <p:sp>
          <p:nvSpPr>
            <p:cNvPr id="35885" name="Text Box 219"/>
            <p:cNvSpPr txBox="1">
              <a:spLocks noChangeArrowheads="1"/>
            </p:cNvSpPr>
            <p:nvPr/>
          </p:nvSpPr>
          <p:spPr bwMode="auto">
            <a:xfrm>
              <a:off x="4384" y="3072"/>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f5</a:t>
              </a:r>
            </a:p>
          </p:txBody>
        </p:sp>
        <p:sp>
          <p:nvSpPr>
            <p:cNvPr id="35886" name="Text Box 220"/>
            <p:cNvSpPr txBox="1">
              <a:spLocks noChangeArrowheads="1"/>
            </p:cNvSpPr>
            <p:nvPr/>
          </p:nvSpPr>
          <p:spPr bwMode="auto">
            <a:xfrm>
              <a:off x="4384" y="3264"/>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f6</a:t>
              </a:r>
            </a:p>
          </p:txBody>
        </p:sp>
        <p:sp>
          <p:nvSpPr>
            <p:cNvPr id="35887" name="Text Box 221"/>
            <p:cNvSpPr txBox="1">
              <a:spLocks noChangeArrowheads="1"/>
            </p:cNvSpPr>
            <p:nvPr/>
          </p:nvSpPr>
          <p:spPr bwMode="auto">
            <a:xfrm>
              <a:off x="4384" y="3456"/>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f7</a:t>
              </a:r>
            </a:p>
          </p:txBody>
        </p:sp>
        <p:sp>
          <p:nvSpPr>
            <p:cNvPr id="35888" name="Text Box 222"/>
            <p:cNvSpPr txBox="1">
              <a:spLocks noChangeArrowheads="1"/>
            </p:cNvSpPr>
            <p:nvPr/>
          </p:nvSpPr>
          <p:spPr bwMode="auto">
            <a:xfrm>
              <a:off x="4384" y="3648"/>
              <a:ext cx="556"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fadd f8</a:t>
              </a:r>
            </a:p>
          </p:txBody>
        </p:sp>
        <p:sp>
          <p:nvSpPr>
            <p:cNvPr id="35889" name="Text Box 223"/>
            <p:cNvSpPr txBox="1">
              <a:spLocks noChangeArrowheads="1"/>
            </p:cNvSpPr>
            <p:nvPr/>
          </p:nvSpPr>
          <p:spPr bwMode="auto">
            <a:xfrm>
              <a:off x="3996" y="3840"/>
              <a:ext cx="428"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sd f5</a:t>
              </a:r>
            </a:p>
          </p:txBody>
        </p:sp>
        <p:sp>
          <p:nvSpPr>
            <p:cNvPr id="35890" name="Text Box 224"/>
            <p:cNvSpPr txBox="1">
              <a:spLocks noChangeArrowheads="1"/>
            </p:cNvSpPr>
            <p:nvPr/>
          </p:nvSpPr>
          <p:spPr bwMode="auto">
            <a:xfrm>
              <a:off x="2700" y="2880"/>
              <a:ext cx="524" cy="231"/>
            </a:xfrm>
            <a:prstGeom prst="rect">
              <a:avLst/>
            </a:prstGeom>
            <a:noFill/>
            <a:ln w="3175">
              <a:noFill/>
              <a:miter lim="800000"/>
              <a:headEnd/>
              <a:tailEnd/>
            </a:ln>
          </p:spPr>
          <p:txBody>
            <a:bodyPr wrap="none">
              <a:spAutoFit/>
            </a:bodyPr>
            <a:lstStyle/>
            <a:p>
              <a:r>
                <a:rPr lang="en-US" altLang="ko-KR" sz="1800">
                  <a:solidFill>
                    <a:srgbClr val="FF0000"/>
                  </a:solidFill>
                  <a:ea typeface="굴림" pitchFamily="48" charset="-127"/>
                </a:rPr>
                <a:t>add r1</a:t>
              </a:r>
            </a:p>
          </p:txBody>
        </p:sp>
      </p:grpSp>
      <p:grpSp>
        <p:nvGrpSpPr>
          <p:cNvPr id="28" name="Group 225"/>
          <p:cNvGrpSpPr>
            <a:grpSpLocks/>
          </p:cNvGrpSpPr>
          <p:nvPr/>
        </p:nvGrpSpPr>
        <p:grpSpPr bwMode="auto">
          <a:xfrm>
            <a:off x="2616200" y="1295400"/>
            <a:ext cx="1676400" cy="5181600"/>
            <a:chOff x="1648" y="816"/>
            <a:chExt cx="1056" cy="3264"/>
          </a:xfrm>
        </p:grpSpPr>
        <p:grpSp>
          <p:nvGrpSpPr>
            <p:cNvPr id="35871" name="Group 226"/>
            <p:cNvGrpSpPr>
              <a:grpSpLocks/>
            </p:cNvGrpSpPr>
            <p:nvPr/>
          </p:nvGrpSpPr>
          <p:grpSpPr bwMode="auto">
            <a:xfrm>
              <a:off x="1648" y="2304"/>
              <a:ext cx="1056" cy="768"/>
              <a:chOff x="1648" y="2304"/>
              <a:chExt cx="1056" cy="768"/>
            </a:xfrm>
          </p:grpSpPr>
          <p:sp>
            <p:nvSpPr>
              <p:cNvPr id="35878" name="AutoShape 227"/>
              <p:cNvSpPr>
                <a:spLocks/>
              </p:cNvSpPr>
              <p:nvPr/>
            </p:nvSpPr>
            <p:spPr bwMode="auto">
              <a:xfrm>
                <a:off x="2016" y="2304"/>
                <a:ext cx="288" cy="768"/>
              </a:xfrm>
              <a:prstGeom prst="leftBrace">
                <a:avLst>
                  <a:gd name="adj1" fmla="val 22222"/>
                  <a:gd name="adj2" fmla="val 50000"/>
                </a:avLst>
              </a:prstGeom>
              <a:noFill/>
              <a:ln w="28575">
                <a:solidFill>
                  <a:schemeClr val="hlink"/>
                </a:solidFill>
                <a:round/>
                <a:headEnd/>
                <a:tailEnd/>
              </a:ln>
            </p:spPr>
            <p:txBody>
              <a:bodyPr wrap="none" anchor="ctr">
                <a:spAutoFit/>
              </a:bodyPr>
              <a:lstStyle/>
              <a:p>
                <a:endParaRPr lang="en-US"/>
              </a:p>
            </p:txBody>
          </p:sp>
          <p:sp>
            <p:nvSpPr>
              <p:cNvPr id="35879" name="Text Box 228"/>
              <p:cNvSpPr txBox="1">
                <a:spLocks noChangeArrowheads="1"/>
              </p:cNvSpPr>
              <p:nvPr/>
            </p:nvSpPr>
            <p:spPr bwMode="auto">
              <a:xfrm>
                <a:off x="2276" y="2304"/>
                <a:ext cx="428"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loop:</a:t>
                </a:r>
              </a:p>
            </p:txBody>
          </p:sp>
          <p:sp>
            <p:nvSpPr>
              <p:cNvPr id="35880" name="Text Box 229"/>
              <p:cNvSpPr txBox="1">
                <a:spLocks noChangeArrowheads="1"/>
              </p:cNvSpPr>
              <p:nvPr/>
            </p:nvSpPr>
            <p:spPr bwMode="auto">
              <a:xfrm>
                <a:off x="1648" y="2400"/>
                <a:ext cx="516"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iterate</a:t>
                </a:r>
              </a:p>
            </p:txBody>
          </p:sp>
        </p:grpSp>
        <p:grpSp>
          <p:nvGrpSpPr>
            <p:cNvPr id="35872" name="Group 230"/>
            <p:cNvGrpSpPr>
              <a:grpSpLocks/>
            </p:cNvGrpSpPr>
            <p:nvPr/>
          </p:nvGrpSpPr>
          <p:grpSpPr bwMode="auto">
            <a:xfrm>
              <a:off x="1848" y="816"/>
              <a:ext cx="792" cy="1488"/>
              <a:chOff x="1848" y="816"/>
              <a:chExt cx="792" cy="1488"/>
            </a:xfrm>
          </p:grpSpPr>
          <p:sp>
            <p:nvSpPr>
              <p:cNvPr id="35876" name="AutoShape 231"/>
              <p:cNvSpPr>
                <a:spLocks/>
              </p:cNvSpPr>
              <p:nvPr/>
            </p:nvSpPr>
            <p:spPr bwMode="auto">
              <a:xfrm>
                <a:off x="2352" y="816"/>
                <a:ext cx="288" cy="1488"/>
              </a:xfrm>
              <a:prstGeom prst="leftBrace">
                <a:avLst>
                  <a:gd name="adj1" fmla="val 43056"/>
                  <a:gd name="adj2" fmla="val 50000"/>
                </a:avLst>
              </a:prstGeom>
              <a:noFill/>
              <a:ln w="28575">
                <a:solidFill>
                  <a:schemeClr val="hlink"/>
                </a:solidFill>
                <a:round/>
                <a:headEnd/>
                <a:tailEnd/>
              </a:ln>
            </p:spPr>
            <p:txBody>
              <a:bodyPr anchor="ctr">
                <a:spAutoFit/>
              </a:bodyPr>
              <a:lstStyle/>
              <a:p>
                <a:endParaRPr lang="en-US"/>
              </a:p>
            </p:txBody>
          </p:sp>
          <p:sp>
            <p:nvSpPr>
              <p:cNvPr id="35877" name="Text Box 232"/>
              <p:cNvSpPr txBox="1">
                <a:spLocks noChangeArrowheads="1"/>
              </p:cNvSpPr>
              <p:nvPr/>
            </p:nvSpPr>
            <p:spPr bwMode="auto">
              <a:xfrm>
                <a:off x="1848" y="1440"/>
                <a:ext cx="516"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prolog</a:t>
                </a:r>
              </a:p>
            </p:txBody>
          </p:sp>
        </p:grpSp>
        <p:grpSp>
          <p:nvGrpSpPr>
            <p:cNvPr id="35873" name="Group 233"/>
            <p:cNvGrpSpPr>
              <a:grpSpLocks/>
            </p:cNvGrpSpPr>
            <p:nvPr/>
          </p:nvGrpSpPr>
          <p:grpSpPr bwMode="auto">
            <a:xfrm>
              <a:off x="1844" y="3072"/>
              <a:ext cx="796" cy="1008"/>
              <a:chOff x="1844" y="3072"/>
              <a:chExt cx="796" cy="1008"/>
            </a:xfrm>
          </p:grpSpPr>
          <p:sp>
            <p:nvSpPr>
              <p:cNvPr id="35874" name="AutoShape 234"/>
              <p:cNvSpPr>
                <a:spLocks/>
              </p:cNvSpPr>
              <p:nvPr/>
            </p:nvSpPr>
            <p:spPr bwMode="auto">
              <a:xfrm>
                <a:off x="2352" y="3072"/>
                <a:ext cx="288" cy="1008"/>
              </a:xfrm>
              <a:prstGeom prst="leftBrace">
                <a:avLst>
                  <a:gd name="adj1" fmla="val 29167"/>
                  <a:gd name="adj2" fmla="val 50000"/>
                </a:avLst>
              </a:prstGeom>
              <a:noFill/>
              <a:ln w="28575">
                <a:solidFill>
                  <a:schemeClr val="hlink"/>
                </a:solidFill>
                <a:round/>
                <a:headEnd/>
                <a:tailEnd/>
              </a:ln>
            </p:spPr>
            <p:txBody>
              <a:bodyPr anchor="ctr">
                <a:spAutoFit/>
              </a:bodyPr>
              <a:lstStyle/>
              <a:p>
                <a:endParaRPr lang="en-US"/>
              </a:p>
            </p:txBody>
          </p:sp>
          <p:sp>
            <p:nvSpPr>
              <p:cNvPr id="35875" name="Text Box 235"/>
              <p:cNvSpPr txBox="1">
                <a:spLocks noChangeArrowheads="1"/>
              </p:cNvSpPr>
              <p:nvPr/>
            </p:nvSpPr>
            <p:spPr bwMode="auto">
              <a:xfrm>
                <a:off x="1844" y="3360"/>
                <a:ext cx="500" cy="231"/>
              </a:xfrm>
              <a:prstGeom prst="rect">
                <a:avLst/>
              </a:prstGeom>
              <a:noFill/>
              <a:ln w="28575">
                <a:noFill/>
                <a:miter lim="800000"/>
                <a:headEnd/>
                <a:tailEnd/>
              </a:ln>
            </p:spPr>
            <p:txBody>
              <a:bodyPr wrap="none">
                <a:spAutoFit/>
              </a:bodyPr>
              <a:lstStyle/>
              <a:p>
                <a:r>
                  <a:rPr lang="en-US" altLang="ko-KR" sz="1800">
                    <a:solidFill>
                      <a:schemeClr val="hlink"/>
                    </a:solidFill>
                    <a:ea typeface="굴림" pitchFamily="48" charset="-127"/>
                  </a:rPr>
                  <a:t>epilog</a:t>
                </a:r>
              </a:p>
            </p:txBody>
          </p:sp>
        </p:grpSp>
      </p:grpSp>
      <p:sp>
        <p:nvSpPr>
          <p:cNvPr id="1274092" name="Rectangle 236"/>
          <p:cNvSpPr>
            <a:spLocks noGrp="1" noChangeArrowheads="1"/>
          </p:cNvSpPr>
          <p:nvPr>
            <p:ph type="body" idx="1"/>
          </p:nvPr>
        </p:nvSpPr>
        <p:spPr>
          <a:xfrm>
            <a:off x="0" y="5943600"/>
            <a:ext cx="3886200" cy="366713"/>
          </a:xfrm>
          <a:noFill/>
        </p:spPr>
        <p:txBody>
          <a:bodyPr anchor="ctr">
            <a:spAutoFit/>
          </a:bodyPr>
          <a:lstStyle/>
          <a:p>
            <a:pPr>
              <a:buFontTx/>
              <a:buNone/>
            </a:pPr>
            <a:r>
              <a:rPr lang="en-US" altLang="ko-KR" sz="2000">
                <a:ea typeface="굴림" pitchFamily="48" charset="-127"/>
              </a:rPr>
              <a:t>How many FLOPS/cycle?</a:t>
            </a:r>
          </a:p>
        </p:txBody>
      </p:sp>
      <p:sp>
        <p:nvSpPr>
          <p:cNvPr id="1274093" name="Text Box 237"/>
          <p:cNvSpPr txBox="1">
            <a:spLocks noChangeArrowheads="1"/>
          </p:cNvSpPr>
          <p:nvPr/>
        </p:nvSpPr>
        <p:spPr bwMode="auto">
          <a:xfrm>
            <a:off x="838200" y="6248400"/>
            <a:ext cx="2986088" cy="396875"/>
          </a:xfrm>
          <a:prstGeom prst="rect">
            <a:avLst/>
          </a:prstGeom>
          <a:noFill/>
          <a:ln w="3175">
            <a:noFill/>
            <a:miter lim="800000"/>
            <a:headEnd/>
            <a:tailEnd/>
          </a:ln>
        </p:spPr>
        <p:txBody>
          <a:bodyPr wrap="none">
            <a:spAutoFit/>
          </a:bodyPr>
          <a:lstStyle/>
          <a:p>
            <a:r>
              <a:rPr lang="en-US" altLang="ko-KR" sz="2000">
                <a:solidFill>
                  <a:schemeClr val="hlink"/>
                </a:solidFill>
                <a:latin typeface="Verdana" pitchFamily="48" charset="0"/>
                <a:ea typeface="굴림" pitchFamily="48" charset="-127"/>
              </a:rPr>
              <a:t>4 fadds / 4 cycles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27409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274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092" grpId="0" build="p" autoUpdateAnimBg="0"/>
      <p:bldP spid="12740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381000"/>
            <a:ext cx="5029200" cy="609600"/>
          </a:xfrm>
        </p:spPr>
        <p:txBody>
          <a:bodyPr/>
          <a:lstStyle/>
          <a:p>
            <a:r>
              <a:rPr lang="en-US" altLang="ko-KR">
                <a:ea typeface="굴림" pitchFamily="48" charset="-127"/>
              </a:rPr>
              <a:t>Software Pipelining vs. Loop Unrolling</a:t>
            </a:r>
          </a:p>
        </p:txBody>
      </p:sp>
      <p:sp>
        <p:nvSpPr>
          <p:cNvPr id="36867" name="Freeform 3"/>
          <p:cNvSpPr>
            <a:spLocks/>
          </p:cNvSpPr>
          <p:nvPr/>
        </p:nvSpPr>
        <p:spPr bwMode="auto">
          <a:xfrm>
            <a:off x="2290763" y="1752600"/>
            <a:ext cx="5181600" cy="1143000"/>
          </a:xfrm>
          <a:custGeom>
            <a:avLst/>
            <a:gdLst>
              <a:gd name="T0" fmla="*/ 0 w 3264"/>
              <a:gd name="T1" fmla="*/ 0 h 720"/>
              <a:gd name="T2" fmla="*/ 0 w 3264"/>
              <a:gd name="T3" fmla="*/ 2147483647 h 720"/>
              <a:gd name="T4" fmla="*/ 2147483647 w 3264"/>
              <a:gd name="T5" fmla="*/ 2147483647 h 720"/>
              <a:gd name="T6" fmla="*/ 0 60000 65536"/>
              <a:gd name="T7" fmla="*/ 0 60000 65536"/>
              <a:gd name="T8" fmla="*/ 0 60000 65536"/>
              <a:gd name="T9" fmla="*/ 0 w 3264"/>
              <a:gd name="T10" fmla="*/ 0 h 720"/>
              <a:gd name="T11" fmla="*/ 3264 w 3264"/>
              <a:gd name="T12" fmla="*/ 720 h 720"/>
            </a:gdLst>
            <a:ahLst/>
            <a:cxnLst>
              <a:cxn ang="T6">
                <a:pos x="T0" y="T1"/>
              </a:cxn>
              <a:cxn ang="T7">
                <a:pos x="T2" y="T3"/>
              </a:cxn>
              <a:cxn ang="T8">
                <a:pos x="T4" y="T5"/>
              </a:cxn>
            </a:cxnLst>
            <a:rect l="T9" t="T10" r="T11" b="T12"/>
            <a:pathLst>
              <a:path w="3264" h="720">
                <a:moveTo>
                  <a:pt x="0" y="0"/>
                </a:moveTo>
                <a:lnTo>
                  <a:pt x="0" y="720"/>
                </a:lnTo>
                <a:lnTo>
                  <a:pt x="3264" y="720"/>
                </a:lnTo>
              </a:path>
            </a:pathLst>
          </a:custGeom>
          <a:noFill/>
          <a:ln w="3175">
            <a:solidFill>
              <a:schemeClr val="tx1"/>
            </a:solidFill>
            <a:round/>
            <a:headEnd type="triangle" w="med" len="med"/>
            <a:tailEnd type="triangle" w="med" len="med"/>
          </a:ln>
        </p:spPr>
        <p:txBody>
          <a:bodyPr wrap="none" anchor="ctr">
            <a:spAutoFit/>
          </a:bodyPr>
          <a:lstStyle/>
          <a:p>
            <a:endParaRPr lang="en-US"/>
          </a:p>
        </p:txBody>
      </p:sp>
      <p:sp>
        <p:nvSpPr>
          <p:cNvPr id="36868" name="Rectangle 4"/>
          <p:cNvSpPr>
            <a:spLocks noChangeArrowheads="1"/>
          </p:cNvSpPr>
          <p:nvPr/>
        </p:nvSpPr>
        <p:spPr bwMode="auto">
          <a:xfrm>
            <a:off x="2824163" y="1828800"/>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36869" name="Freeform 5"/>
          <p:cNvSpPr>
            <a:spLocks/>
          </p:cNvSpPr>
          <p:nvPr/>
        </p:nvSpPr>
        <p:spPr bwMode="auto">
          <a:xfrm>
            <a:off x="22907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0" name="Freeform 6"/>
          <p:cNvSpPr>
            <a:spLocks/>
          </p:cNvSpPr>
          <p:nvPr/>
        </p:nvSpPr>
        <p:spPr bwMode="auto">
          <a:xfrm flipH="1">
            <a:off x="34337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1" name="Rectangle 7"/>
          <p:cNvSpPr>
            <a:spLocks noChangeArrowheads="1"/>
          </p:cNvSpPr>
          <p:nvPr/>
        </p:nvSpPr>
        <p:spPr bwMode="auto">
          <a:xfrm>
            <a:off x="4500563" y="1828800"/>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36872" name="Freeform 8"/>
          <p:cNvSpPr>
            <a:spLocks/>
          </p:cNvSpPr>
          <p:nvPr/>
        </p:nvSpPr>
        <p:spPr bwMode="auto">
          <a:xfrm>
            <a:off x="39671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3" name="Freeform 9"/>
          <p:cNvSpPr>
            <a:spLocks/>
          </p:cNvSpPr>
          <p:nvPr/>
        </p:nvSpPr>
        <p:spPr bwMode="auto">
          <a:xfrm flipH="1">
            <a:off x="51101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4" name="Rectangle 10"/>
          <p:cNvSpPr>
            <a:spLocks noChangeArrowheads="1"/>
          </p:cNvSpPr>
          <p:nvPr/>
        </p:nvSpPr>
        <p:spPr bwMode="auto">
          <a:xfrm>
            <a:off x="6176963" y="1828800"/>
            <a:ext cx="609600" cy="1066800"/>
          </a:xfrm>
          <a:prstGeom prst="rect">
            <a:avLst/>
          </a:prstGeom>
          <a:noFill/>
          <a:ln w="3175">
            <a:solidFill>
              <a:schemeClr val="tx1"/>
            </a:solidFill>
            <a:miter lim="800000"/>
            <a:headEnd/>
            <a:tailEnd/>
          </a:ln>
        </p:spPr>
        <p:txBody>
          <a:bodyPr wrap="none" anchor="ctr">
            <a:spAutoFit/>
          </a:bodyPr>
          <a:lstStyle/>
          <a:p>
            <a:endParaRPr lang="en-US"/>
          </a:p>
        </p:txBody>
      </p:sp>
      <p:sp>
        <p:nvSpPr>
          <p:cNvPr id="36875" name="Freeform 11"/>
          <p:cNvSpPr>
            <a:spLocks/>
          </p:cNvSpPr>
          <p:nvPr/>
        </p:nvSpPr>
        <p:spPr bwMode="auto">
          <a:xfrm>
            <a:off x="56435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6" name="Freeform 12"/>
          <p:cNvSpPr>
            <a:spLocks/>
          </p:cNvSpPr>
          <p:nvPr/>
        </p:nvSpPr>
        <p:spPr bwMode="auto">
          <a:xfrm flipH="1">
            <a:off x="6786563" y="18288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77" name="Text Box 13"/>
          <p:cNvSpPr txBox="1">
            <a:spLocks noChangeArrowheads="1"/>
          </p:cNvSpPr>
          <p:nvPr/>
        </p:nvSpPr>
        <p:spPr bwMode="auto">
          <a:xfrm>
            <a:off x="6686550" y="2895600"/>
            <a:ext cx="752475"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time</a:t>
            </a:r>
            <a:endParaRPr lang="en-US" altLang="ko-KR" sz="2000">
              <a:solidFill>
                <a:srgbClr val="660066"/>
              </a:solidFill>
              <a:latin typeface="Verdana" pitchFamily="48" charset="0"/>
              <a:ea typeface="굴림" pitchFamily="48" charset="-127"/>
            </a:endParaRPr>
          </a:p>
        </p:txBody>
      </p:sp>
      <p:sp>
        <p:nvSpPr>
          <p:cNvPr id="36878" name="Text Box 14"/>
          <p:cNvSpPr txBox="1">
            <a:spLocks noChangeArrowheads="1"/>
          </p:cNvSpPr>
          <p:nvPr/>
        </p:nvSpPr>
        <p:spPr bwMode="auto">
          <a:xfrm>
            <a:off x="576263" y="1752600"/>
            <a:ext cx="1798637"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performance</a:t>
            </a:r>
          </a:p>
        </p:txBody>
      </p:sp>
      <p:sp>
        <p:nvSpPr>
          <p:cNvPr id="36879" name="Freeform 15"/>
          <p:cNvSpPr>
            <a:spLocks/>
          </p:cNvSpPr>
          <p:nvPr/>
        </p:nvSpPr>
        <p:spPr bwMode="auto">
          <a:xfrm>
            <a:off x="2290763" y="3962400"/>
            <a:ext cx="5181600" cy="1143000"/>
          </a:xfrm>
          <a:custGeom>
            <a:avLst/>
            <a:gdLst>
              <a:gd name="T0" fmla="*/ 0 w 3264"/>
              <a:gd name="T1" fmla="*/ 0 h 720"/>
              <a:gd name="T2" fmla="*/ 0 w 3264"/>
              <a:gd name="T3" fmla="*/ 2147483647 h 720"/>
              <a:gd name="T4" fmla="*/ 2147483647 w 3264"/>
              <a:gd name="T5" fmla="*/ 2147483647 h 720"/>
              <a:gd name="T6" fmla="*/ 0 60000 65536"/>
              <a:gd name="T7" fmla="*/ 0 60000 65536"/>
              <a:gd name="T8" fmla="*/ 0 60000 65536"/>
              <a:gd name="T9" fmla="*/ 0 w 3264"/>
              <a:gd name="T10" fmla="*/ 0 h 720"/>
              <a:gd name="T11" fmla="*/ 3264 w 3264"/>
              <a:gd name="T12" fmla="*/ 720 h 720"/>
            </a:gdLst>
            <a:ahLst/>
            <a:cxnLst>
              <a:cxn ang="T6">
                <a:pos x="T0" y="T1"/>
              </a:cxn>
              <a:cxn ang="T7">
                <a:pos x="T2" y="T3"/>
              </a:cxn>
              <a:cxn ang="T8">
                <a:pos x="T4" y="T5"/>
              </a:cxn>
            </a:cxnLst>
            <a:rect l="T9" t="T10" r="T11" b="T12"/>
            <a:pathLst>
              <a:path w="3264" h="720">
                <a:moveTo>
                  <a:pt x="0" y="0"/>
                </a:moveTo>
                <a:lnTo>
                  <a:pt x="0" y="720"/>
                </a:lnTo>
                <a:lnTo>
                  <a:pt x="3264" y="720"/>
                </a:lnTo>
              </a:path>
            </a:pathLst>
          </a:custGeom>
          <a:noFill/>
          <a:ln w="3175">
            <a:solidFill>
              <a:schemeClr val="tx1"/>
            </a:solidFill>
            <a:round/>
            <a:headEnd type="triangle" w="med" len="med"/>
            <a:tailEnd type="triangle" w="med" len="med"/>
          </a:ln>
        </p:spPr>
        <p:txBody>
          <a:bodyPr wrap="none" anchor="ctr">
            <a:spAutoFit/>
          </a:bodyPr>
          <a:lstStyle/>
          <a:p>
            <a:endParaRPr lang="en-US"/>
          </a:p>
        </p:txBody>
      </p:sp>
      <p:sp>
        <p:nvSpPr>
          <p:cNvPr id="36880" name="Rectangle 16"/>
          <p:cNvSpPr>
            <a:spLocks noChangeArrowheads="1"/>
          </p:cNvSpPr>
          <p:nvPr/>
        </p:nvSpPr>
        <p:spPr bwMode="auto">
          <a:xfrm>
            <a:off x="2824163" y="4038600"/>
            <a:ext cx="609600" cy="1066800"/>
          </a:xfrm>
          <a:prstGeom prst="rect">
            <a:avLst/>
          </a:prstGeom>
          <a:solidFill>
            <a:schemeClr val="folHlink"/>
          </a:solidFill>
          <a:ln w="3175">
            <a:solidFill>
              <a:schemeClr val="tx1"/>
            </a:solidFill>
            <a:miter lim="800000"/>
            <a:headEnd/>
            <a:tailEnd/>
          </a:ln>
        </p:spPr>
        <p:txBody>
          <a:bodyPr wrap="none" anchor="ctr">
            <a:spAutoFit/>
          </a:bodyPr>
          <a:lstStyle/>
          <a:p>
            <a:endParaRPr lang="en-US"/>
          </a:p>
        </p:txBody>
      </p:sp>
      <p:sp>
        <p:nvSpPr>
          <p:cNvPr id="36881" name="Freeform 17"/>
          <p:cNvSpPr>
            <a:spLocks/>
          </p:cNvSpPr>
          <p:nvPr/>
        </p:nvSpPr>
        <p:spPr bwMode="auto">
          <a:xfrm>
            <a:off x="22907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82" name="Freeform 18"/>
          <p:cNvSpPr>
            <a:spLocks/>
          </p:cNvSpPr>
          <p:nvPr/>
        </p:nvSpPr>
        <p:spPr bwMode="auto">
          <a:xfrm flipH="1">
            <a:off x="34337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883" name="Text Box 19"/>
          <p:cNvSpPr txBox="1">
            <a:spLocks noChangeArrowheads="1"/>
          </p:cNvSpPr>
          <p:nvPr/>
        </p:nvSpPr>
        <p:spPr bwMode="auto">
          <a:xfrm>
            <a:off x="6686550" y="5105400"/>
            <a:ext cx="752475"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time</a:t>
            </a:r>
            <a:endParaRPr lang="en-US" altLang="ko-KR" sz="2000">
              <a:solidFill>
                <a:srgbClr val="660066"/>
              </a:solidFill>
              <a:latin typeface="Verdana" pitchFamily="48" charset="0"/>
              <a:ea typeface="굴림" pitchFamily="48" charset="-127"/>
            </a:endParaRPr>
          </a:p>
        </p:txBody>
      </p:sp>
      <p:sp>
        <p:nvSpPr>
          <p:cNvPr id="36884" name="Text Box 20"/>
          <p:cNvSpPr txBox="1">
            <a:spLocks noChangeArrowheads="1"/>
          </p:cNvSpPr>
          <p:nvPr/>
        </p:nvSpPr>
        <p:spPr bwMode="auto">
          <a:xfrm>
            <a:off x="576263" y="4114800"/>
            <a:ext cx="1798637" cy="396875"/>
          </a:xfrm>
          <a:prstGeom prst="rect">
            <a:avLst/>
          </a:prstGeom>
          <a:noFill/>
          <a:ln w="3175">
            <a:noFill/>
            <a:miter lim="800000"/>
            <a:headEnd/>
            <a:tailEnd/>
          </a:ln>
        </p:spPr>
        <p:txBody>
          <a:bodyPr wrap="none" anchor="ctr">
            <a:spAutoFit/>
          </a:bodyPr>
          <a:lstStyle/>
          <a:p>
            <a:r>
              <a:rPr lang="en-US" altLang="ko-KR" sz="2000" i="1">
                <a:solidFill>
                  <a:srgbClr val="660066"/>
                </a:solidFill>
                <a:latin typeface="Verdana" pitchFamily="48" charset="0"/>
                <a:ea typeface="굴림" pitchFamily="48" charset="-127"/>
              </a:rPr>
              <a:t>performance</a:t>
            </a:r>
          </a:p>
        </p:txBody>
      </p:sp>
      <p:grpSp>
        <p:nvGrpSpPr>
          <p:cNvPr id="36885" name="Group 21"/>
          <p:cNvGrpSpPr>
            <a:grpSpLocks/>
          </p:cNvGrpSpPr>
          <p:nvPr/>
        </p:nvGrpSpPr>
        <p:grpSpPr bwMode="auto">
          <a:xfrm>
            <a:off x="2900363" y="4038600"/>
            <a:ext cx="1676400" cy="1066800"/>
            <a:chOff x="1296" y="2832"/>
            <a:chExt cx="1056" cy="672"/>
          </a:xfrm>
        </p:grpSpPr>
        <p:sp>
          <p:nvSpPr>
            <p:cNvPr id="36904" name="Rectangle 22"/>
            <p:cNvSpPr>
              <a:spLocks noChangeArrowheads="1"/>
            </p:cNvSpPr>
            <p:nvPr/>
          </p:nvSpPr>
          <p:spPr bwMode="auto">
            <a:xfrm>
              <a:off x="1632" y="2832"/>
              <a:ext cx="384" cy="672"/>
            </a:xfrm>
            <a:prstGeom prst="rect">
              <a:avLst/>
            </a:prstGeom>
            <a:noFill/>
            <a:ln w="3175">
              <a:solidFill>
                <a:schemeClr val="tx1"/>
              </a:solidFill>
              <a:miter lim="800000"/>
              <a:headEnd/>
              <a:tailEnd/>
            </a:ln>
          </p:spPr>
          <p:txBody>
            <a:bodyPr wrap="none" anchor="ctr">
              <a:spAutoFit/>
            </a:bodyPr>
            <a:lstStyle/>
            <a:p>
              <a:endParaRPr lang="en-US"/>
            </a:p>
          </p:txBody>
        </p:sp>
        <p:sp>
          <p:nvSpPr>
            <p:cNvPr id="36905" name="Freeform 23"/>
            <p:cNvSpPr>
              <a:spLocks/>
            </p:cNvSpPr>
            <p:nvPr/>
          </p:nvSpPr>
          <p:spPr bwMode="auto">
            <a:xfrm>
              <a:off x="129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906" name="Freeform 24"/>
            <p:cNvSpPr>
              <a:spLocks/>
            </p:cNvSpPr>
            <p:nvPr/>
          </p:nvSpPr>
          <p:spPr bwMode="auto">
            <a:xfrm flipH="1">
              <a:off x="201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grpSp>
      <p:sp>
        <p:nvSpPr>
          <p:cNvPr id="36886" name="Rectangle 25"/>
          <p:cNvSpPr>
            <a:spLocks noChangeArrowheads="1"/>
          </p:cNvSpPr>
          <p:nvPr/>
        </p:nvSpPr>
        <p:spPr bwMode="auto">
          <a:xfrm>
            <a:off x="4652963" y="4038600"/>
            <a:ext cx="609600" cy="1066800"/>
          </a:xfrm>
          <a:prstGeom prst="rect">
            <a:avLst/>
          </a:prstGeom>
          <a:solidFill>
            <a:schemeClr val="folHlink"/>
          </a:solidFill>
          <a:ln w="3175">
            <a:solidFill>
              <a:schemeClr val="tx1"/>
            </a:solidFill>
            <a:miter lim="800000"/>
            <a:headEnd/>
            <a:tailEnd/>
          </a:ln>
        </p:spPr>
        <p:txBody>
          <a:bodyPr wrap="none" anchor="ctr">
            <a:spAutoFit/>
          </a:bodyPr>
          <a:lstStyle/>
          <a:p>
            <a:endParaRPr lang="en-US"/>
          </a:p>
        </p:txBody>
      </p:sp>
      <p:sp>
        <p:nvSpPr>
          <p:cNvPr id="36887" name="Freeform 26"/>
          <p:cNvSpPr>
            <a:spLocks/>
          </p:cNvSpPr>
          <p:nvPr/>
        </p:nvSpPr>
        <p:spPr bwMode="auto">
          <a:xfrm>
            <a:off x="41195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888" name="Freeform 27"/>
          <p:cNvSpPr>
            <a:spLocks/>
          </p:cNvSpPr>
          <p:nvPr/>
        </p:nvSpPr>
        <p:spPr bwMode="auto">
          <a:xfrm flipH="1">
            <a:off x="5262563" y="4038600"/>
            <a:ext cx="533400" cy="1066800"/>
          </a:xfrm>
          <a:custGeom>
            <a:avLst/>
            <a:gdLst>
              <a:gd name="T0" fmla="*/ 2147483647 w 336"/>
              <a:gd name="T1" fmla="*/ 0 h 672"/>
              <a:gd name="T2" fmla="*/ 2147483647 w 336"/>
              <a:gd name="T3" fmla="*/ 2147483647 h 672"/>
              <a:gd name="T4" fmla="*/ 0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solidFill>
            <a:schemeClr val="folHlink"/>
          </a:solidFill>
          <a:ln w="3175">
            <a:solidFill>
              <a:schemeClr val="tx1"/>
            </a:solidFill>
            <a:round/>
            <a:headEnd/>
            <a:tailEnd/>
          </a:ln>
        </p:spPr>
        <p:txBody>
          <a:bodyPr wrap="none" anchor="ctr">
            <a:spAutoFit/>
          </a:bodyPr>
          <a:lstStyle/>
          <a:p>
            <a:endParaRPr lang="en-US"/>
          </a:p>
        </p:txBody>
      </p:sp>
      <p:sp>
        <p:nvSpPr>
          <p:cNvPr id="36889" name="Text Box 28"/>
          <p:cNvSpPr txBox="1">
            <a:spLocks noChangeArrowheads="1"/>
          </p:cNvSpPr>
          <p:nvPr/>
        </p:nvSpPr>
        <p:spPr bwMode="auto">
          <a:xfrm>
            <a:off x="3563938" y="1219200"/>
            <a:ext cx="2290762" cy="457200"/>
          </a:xfrm>
          <a:prstGeom prst="rect">
            <a:avLst/>
          </a:prstGeom>
          <a:noFill/>
          <a:ln w="3175">
            <a:noFill/>
            <a:miter lim="800000"/>
            <a:headEnd/>
            <a:tailEnd/>
          </a:ln>
        </p:spPr>
        <p:txBody>
          <a:bodyPr wrap="none" anchor="ctr">
            <a:spAutoFit/>
          </a:bodyPr>
          <a:lstStyle/>
          <a:p>
            <a:r>
              <a:rPr lang="en-US" altLang="ko-KR" sz="2400">
                <a:latin typeface="Verdana" pitchFamily="48" charset="0"/>
                <a:ea typeface="굴림" pitchFamily="48" charset="-127"/>
              </a:rPr>
              <a:t>Loop Unrolled</a:t>
            </a:r>
          </a:p>
        </p:txBody>
      </p:sp>
      <p:sp>
        <p:nvSpPr>
          <p:cNvPr id="36890" name="Text Box 29"/>
          <p:cNvSpPr txBox="1">
            <a:spLocks noChangeArrowheads="1"/>
          </p:cNvSpPr>
          <p:nvPr/>
        </p:nvSpPr>
        <p:spPr bwMode="auto">
          <a:xfrm>
            <a:off x="3298825" y="3505200"/>
            <a:ext cx="3027363" cy="457200"/>
          </a:xfrm>
          <a:prstGeom prst="rect">
            <a:avLst/>
          </a:prstGeom>
          <a:noFill/>
          <a:ln w="3175">
            <a:noFill/>
            <a:miter lim="800000"/>
            <a:headEnd/>
            <a:tailEnd/>
          </a:ln>
        </p:spPr>
        <p:txBody>
          <a:bodyPr wrap="none" anchor="ctr">
            <a:spAutoFit/>
          </a:bodyPr>
          <a:lstStyle/>
          <a:p>
            <a:r>
              <a:rPr lang="en-US" altLang="ko-KR" sz="2400">
                <a:latin typeface="Verdana" pitchFamily="48" charset="0"/>
                <a:ea typeface="굴림" pitchFamily="48" charset="-127"/>
              </a:rPr>
              <a:t>Software Pipelined</a:t>
            </a:r>
          </a:p>
        </p:txBody>
      </p:sp>
      <p:sp>
        <p:nvSpPr>
          <p:cNvPr id="36891" name="Text Box 30"/>
          <p:cNvSpPr txBox="1">
            <a:spLocks noChangeArrowheads="1"/>
          </p:cNvSpPr>
          <p:nvPr/>
        </p:nvSpPr>
        <p:spPr bwMode="auto">
          <a:xfrm>
            <a:off x="6350" y="2590800"/>
            <a:ext cx="1968500" cy="336550"/>
          </a:xfrm>
          <a:prstGeom prst="rect">
            <a:avLst/>
          </a:prstGeom>
          <a:noFill/>
          <a:ln w="3175">
            <a:noFill/>
            <a:miter lim="800000"/>
            <a:headEnd/>
            <a:tailEnd/>
          </a:ln>
        </p:spPr>
        <p:txBody>
          <a:bodyPr wrap="none" anchor="ctr">
            <a:spAutoFit/>
          </a:bodyPr>
          <a:lstStyle/>
          <a:p>
            <a:r>
              <a:rPr lang="en-US" altLang="ko-KR" i="1">
                <a:solidFill>
                  <a:srgbClr val="660066"/>
                </a:solidFill>
                <a:latin typeface="Verdana" pitchFamily="48" charset="0"/>
                <a:ea typeface="굴림" pitchFamily="48" charset="-127"/>
              </a:rPr>
              <a:t>Startup overhead</a:t>
            </a:r>
          </a:p>
        </p:txBody>
      </p:sp>
      <p:sp>
        <p:nvSpPr>
          <p:cNvPr id="36892" name="Text Box 31"/>
          <p:cNvSpPr txBox="1">
            <a:spLocks noChangeArrowheads="1"/>
          </p:cNvSpPr>
          <p:nvPr/>
        </p:nvSpPr>
        <p:spPr bwMode="auto">
          <a:xfrm>
            <a:off x="6559550" y="1447800"/>
            <a:ext cx="2354263" cy="336550"/>
          </a:xfrm>
          <a:prstGeom prst="rect">
            <a:avLst/>
          </a:prstGeom>
          <a:noFill/>
          <a:ln w="3175">
            <a:noFill/>
            <a:miter lim="800000"/>
            <a:headEnd/>
            <a:tailEnd/>
          </a:ln>
        </p:spPr>
        <p:txBody>
          <a:bodyPr wrap="none" anchor="ctr">
            <a:spAutoFit/>
          </a:bodyPr>
          <a:lstStyle/>
          <a:p>
            <a:r>
              <a:rPr lang="en-US" altLang="ko-KR" i="1">
                <a:solidFill>
                  <a:srgbClr val="660066"/>
                </a:solidFill>
                <a:latin typeface="Verdana" pitchFamily="48" charset="0"/>
                <a:ea typeface="굴림" pitchFamily="48" charset="-127"/>
              </a:rPr>
              <a:t>Wind-down overhead</a:t>
            </a:r>
          </a:p>
        </p:txBody>
      </p:sp>
      <p:sp>
        <p:nvSpPr>
          <p:cNvPr id="36893" name="Line 32"/>
          <p:cNvSpPr>
            <a:spLocks noChangeShapeType="1"/>
          </p:cNvSpPr>
          <p:nvPr/>
        </p:nvSpPr>
        <p:spPr bwMode="auto">
          <a:xfrm>
            <a:off x="2290763" y="3048000"/>
            <a:ext cx="1676400" cy="0"/>
          </a:xfrm>
          <a:prstGeom prst="line">
            <a:avLst/>
          </a:prstGeom>
          <a:noFill/>
          <a:ln w="3175">
            <a:solidFill>
              <a:schemeClr val="tx1"/>
            </a:solidFill>
            <a:round/>
            <a:headEnd type="triangle" w="med" len="med"/>
            <a:tailEnd type="triangle" w="med" len="med"/>
          </a:ln>
        </p:spPr>
        <p:txBody>
          <a:bodyPr wrap="none" anchor="ctr">
            <a:spAutoFit/>
          </a:bodyPr>
          <a:lstStyle/>
          <a:p>
            <a:endParaRPr lang="en-US"/>
          </a:p>
        </p:txBody>
      </p:sp>
      <p:sp>
        <p:nvSpPr>
          <p:cNvPr id="36894" name="Text Box 33"/>
          <p:cNvSpPr txBox="1">
            <a:spLocks noChangeArrowheads="1"/>
          </p:cNvSpPr>
          <p:nvPr/>
        </p:nvSpPr>
        <p:spPr bwMode="auto">
          <a:xfrm>
            <a:off x="2400300" y="3048000"/>
            <a:ext cx="1625600" cy="336550"/>
          </a:xfrm>
          <a:prstGeom prst="rect">
            <a:avLst/>
          </a:prstGeom>
          <a:noFill/>
          <a:ln w="3175">
            <a:noFill/>
            <a:miter lim="800000"/>
            <a:headEnd/>
            <a:tailEnd/>
          </a:ln>
        </p:spPr>
        <p:txBody>
          <a:bodyPr wrap="none" anchor="ctr">
            <a:spAutoFit/>
          </a:bodyPr>
          <a:lstStyle/>
          <a:p>
            <a:r>
              <a:rPr lang="en-US" altLang="ko-KR">
                <a:solidFill>
                  <a:srgbClr val="660066"/>
                </a:solidFill>
                <a:latin typeface="Verdana" pitchFamily="48" charset="0"/>
                <a:ea typeface="굴림" pitchFamily="48" charset="-127"/>
              </a:rPr>
              <a:t>Loop Iteration</a:t>
            </a:r>
          </a:p>
        </p:txBody>
      </p:sp>
      <p:sp>
        <p:nvSpPr>
          <p:cNvPr id="36895" name="Line 34"/>
          <p:cNvSpPr>
            <a:spLocks noChangeShapeType="1"/>
          </p:cNvSpPr>
          <p:nvPr/>
        </p:nvSpPr>
        <p:spPr bwMode="auto">
          <a:xfrm>
            <a:off x="3433763" y="5257800"/>
            <a:ext cx="609600" cy="0"/>
          </a:xfrm>
          <a:prstGeom prst="line">
            <a:avLst/>
          </a:prstGeom>
          <a:noFill/>
          <a:ln w="3175">
            <a:solidFill>
              <a:schemeClr val="tx1"/>
            </a:solidFill>
            <a:round/>
            <a:headEnd type="triangle" w="med" len="med"/>
            <a:tailEnd type="triangle" w="med" len="med"/>
          </a:ln>
        </p:spPr>
        <p:txBody>
          <a:bodyPr anchor="ctr">
            <a:spAutoFit/>
          </a:bodyPr>
          <a:lstStyle/>
          <a:p>
            <a:endParaRPr lang="en-US"/>
          </a:p>
        </p:txBody>
      </p:sp>
      <p:sp>
        <p:nvSpPr>
          <p:cNvPr id="36896" name="Text Box 35"/>
          <p:cNvSpPr txBox="1">
            <a:spLocks noChangeArrowheads="1"/>
          </p:cNvSpPr>
          <p:nvPr/>
        </p:nvSpPr>
        <p:spPr bwMode="auto">
          <a:xfrm>
            <a:off x="2900363" y="5257800"/>
            <a:ext cx="1752600" cy="336550"/>
          </a:xfrm>
          <a:prstGeom prst="rect">
            <a:avLst/>
          </a:prstGeom>
          <a:noFill/>
          <a:ln w="3175">
            <a:noFill/>
            <a:miter lim="800000"/>
            <a:headEnd/>
            <a:tailEnd/>
          </a:ln>
        </p:spPr>
        <p:txBody>
          <a:bodyPr anchor="ctr">
            <a:spAutoFit/>
          </a:bodyPr>
          <a:lstStyle/>
          <a:p>
            <a:r>
              <a:rPr lang="en-US" altLang="ko-KR">
                <a:solidFill>
                  <a:srgbClr val="660066"/>
                </a:solidFill>
                <a:latin typeface="Verdana" pitchFamily="48" charset="0"/>
                <a:ea typeface="굴림" pitchFamily="48" charset="-127"/>
              </a:rPr>
              <a:t>Loop Iteration</a:t>
            </a:r>
          </a:p>
        </p:txBody>
      </p:sp>
      <p:grpSp>
        <p:nvGrpSpPr>
          <p:cNvPr id="36897" name="Group 36"/>
          <p:cNvGrpSpPr>
            <a:grpSpLocks/>
          </p:cNvGrpSpPr>
          <p:nvPr/>
        </p:nvGrpSpPr>
        <p:grpSpPr bwMode="auto">
          <a:xfrm>
            <a:off x="3509963" y="4038600"/>
            <a:ext cx="1676400" cy="1066800"/>
            <a:chOff x="1296" y="2832"/>
            <a:chExt cx="1056" cy="672"/>
          </a:xfrm>
        </p:grpSpPr>
        <p:sp>
          <p:nvSpPr>
            <p:cNvPr id="36901" name="Rectangle 37"/>
            <p:cNvSpPr>
              <a:spLocks noChangeArrowheads="1"/>
            </p:cNvSpPr>
            <p:nvPr/>
          </p:nvSpPr>
          <p:spPr bwMode="auto">
            <a:xfrm>
              <a:off x="1632" y="2832"/>
              <a:ext cx="384" cy="672"/>
            </a:xfrm>
            <a:prstGeom prst="rect">
              <a:avLst/>
            </a:prstGeom>
            <a:noFill/>
            <a:ln w="3175">
              <a:solidFill>
                <a:schemeClr val="tx1"/>
              </a:solidFill>
              <a:miter lim="800000"/>
              <a:headEnd/>
              <a:tailEnd/>
            </a:ln>
          </p:spPr>
          <p:txBody>
            <a:bodyPr wrap="none" anchor="ctr">
              <a:spAutoFit/>
            </a:bodyPr>
            <a:lstStyle/>
            <a:p>
              <a:endParaRPr lang="en-US"/>
            </a:p>
          </p:txBody>
        </p:sp>
        <p:sp>
          <p:nvSpPr>
            <p:cNvPr id="36902" name="Freeform 38"/>
            <p:cNvSpPr>
              <a:spLocks/>
            </p:cNvSpPr>
            <p:nvPr/>
          </p:nvSpPr>
          <p:spPr bwMode="auto">
            <a:xfrm>
              <a:off x="129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sp>
          <p:nvSpPr>
            <p:cNvPr id="36903" name="Freeform 39"/>
            <p:cNvSpPr>
              <a:spLocks/>
            </p:cNvSpPr>
            <p:nvPr/>
          </p:nvSpPr>
          <p:spPr bwMode="auto">
            <a:xfrm flipH="1">
              <a:off x="2016" y="2832"/>
              <a:ext cx="336" cy="672"/>
            </a:xfrm>
            <a:custGeom>
              <a:avLst/>
              <a:gdLst>
                <a:gd name="T0" fmla="*/ 336 w 336"/>
                <a:gd name="T1" fmla="*/ 0 h 672"/>
                <a:gd name="T2" fmla="*/ 336 w 336"/>
                <a:gd name="T3" fmla="*/ 672 h 672"/>
                <a:gd name="T4" fmla="*/ 0 w 336"/>
                <a:gd name="T5" fmla="*/ 672 h 672"/>
                <a:gd name="T6" fmla="*/ 33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336" y="672"/>
                  </a:lnTo>
                  <a:lnTo>
                    <a:pt x="0" y="672"/>
                  </a:lnTo>
                  <a:lnTo>
                    <a:pt x="336" y="0"/>
                  </a:lnTo>
                  <a:close/>
                </a:path>
              </a:pathLst>
            </a:custGeom>
            <a:noFill/>
            <a:ln w="3175">
              <a:solidFill>
                <a:schemeClr val="tx1"/>
              </a:solidFill>
              <a:round/>
              <a:headEnd/>
              <a:tailEnd/>
            </a:ln>
          </p:spPr>
          <p:txBody>
            <a:bodyPr wrap="none" anchor="ctr">
              <a:spAutoFit/>
            </a:bodyPr>
            <a:lstStyle/>
            <a:p>
              <a:endParaRPr lang="en-US"/>
            </a:p>
          </p:txBody>
        </p:sp>
      </p:grpSp>
      <p:sp>
        <p:nvSpPr>
          <p:cNvPr id="36898" name="Text Box 40"/>
          <p:cNvSpPr txBox="1">
            <a:spLocks noChangeArrowheads="1"/>
          </p:cNvSpPr>
          <p:nvPr/>
        </p:nvSpPr>
        <p:spPr bwMode="auto">
          <a:xfrm>
            <a:off x="762000" y="5638800"/>
            <a:ext cx="7467600" cy="822325"/>
          </a:xfrm>
          <a:prstGeom prst="rect">
            <a:avLst/>
          </a:prstGeom>
          <a:noFill/>
          <a:ln w="3175">
            <a:noFill/>
            <a:miter lim="800000"/>
            <a:headEnd/>
            <a:tailEnd/>
          </a:ln>
        </p:spPr>
        <p:txBody>
          <a:bodyPr anchor="ctr">
            <a:spAutoFit/>
          </a:bodyPr>
          <a:lstStyle/>
          <a:p>
            <a:pPr algn="l"/>
            <a:r>
              <a:rPr lang="en-US" altLang="ko-KR" sz="2400" i="1">
                <a:latin typeface="Verdana" pitchFamily="48" charset="0"/>
                <a:ea typeface="굴림" pitchFamily="48" charset="-127"/>
              </a:rPr>
              <a:t>Software pipelining pays startup/wind-down costs only once per loop, not once per iteration</a:t>
            </a:r>
          </a:p>
        </p:txBody>
      </p:sp>
      <p:sp>
        <p:nvSpPr>
          <p:cNvPr id="36899" name="Freeform 41"/>
          <p:cNvSpPr>
            <a:spLocks/>
          </p:cNvSpPr>
          <p:nvPr/>
        </p:nvSpPr>
        <p:spPr bwMode="auto">
          <a:xfrm>
            <a:off x="1757363" y="2336800"/>
            <a:ext cx="762000" cy="279400"/>
          </a:xfrm>
          <a:custGeom>
            <a:avLst/>
            <a:gdLst>
              <a:gd name="T0" fmla="*/ 0 w 480"/>
              <a:gd name="T1" fmla="*/ 2147483647 h 176"/>
              <a:gd name="T2" fmla="*/ 2147483647 w 480"/>
              <a:gd name="T3" fmla="*/ 2147483647 h 176"/>
              <a:gd name="T4" fmla="*/ 2147483647 w 480"/>
              <a:gd name="T5" fmla="*/ 2147483647 h 176"/>
              <a:gd name="T6" fmla="*/ 2147483647 w 480"/>
              <a:gd name="T7" fmla="*/ 2147483647 h 176"/>
              <a:gd name="T8" fmla="*/ 2147483647 w 480"/>
              <a:gd name="T9" fmla="*/ 2147483647 h 176"/>
              <a:gd name="T10" fmla="*/ 2147483647 w 480"/>
              <a:gd name="T11" fmla="*/ 2147483647 h 176"/>
              <a:gd name="T12" fmla="*/ 0 60000 65536"/>
              <a:gd name="T13" fmla="*/ 0 60000 65536"/>
              <a:gd name="T14" fmla="*/ 0 60000 65536"/>
              <a:gd name="T15" fmla="*/ 0 60000 65536"/>
              <a:gd name="T16" fmla="*/ 0 60000 65536"/>
              <a:gd name="T17" fmla="*/ 0 60000 65536"/>
              <a:gd name="T18" fmla="*/ 0 w 480"/>
              <a:gd name="T19" fmla="*/ 0 h 176"/>
              <a:gd name="T20" fmla="*/ 480 w 480"/>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480" h="176">
                <a:moveTo>
                  <a:pt x="0" y="160"/>
                </a:moveTo>
                <a:cubicBezTo>
                  <a:pt x="56" y="96"/>
                  <a:pt x="112" y="32"/>
                  <a:pt x="144" y="16"/>
                </a:cubicBezTo>
                <a:cubicBezTo>
                  <a:pt x="176" y="0"/>
                  <a:pt x="184" y="48"/>
                  <a:pt x="192" y="64"/>
                </a:cubicBezTo>
                <a:cubicBezTo>
                  <a:pt x="200" y="80"/>
                  <a:pt x="176" y="96"/>
                  <a:pt x="192" y="112"/>
                </a:cubicBezTo>
                <a:cubicBezTo>
                  <a:pt x="208" y="128"/>
                  <a:pt x="240" y="176"/>
                  <a:pt x="288" y="160"/>
                </a:cubicBezTo>
                <a:cubicBezTo>
                  <a:pt x="336" y="144"/>
                  <a:pt x="408" y="80"/>
                  <a:pt x="480" y="16"/>
                </a:cubicBezTo>
              </a:path>
            </a:pathLst>
          </a:custGeom>
          <a:noFill/>
          <a:ln w="3175">
            <a:solidFill>
              <a:srgbClr val="FF0000"/>
            </a:solidFill>
            <a:round/>
            <a:headEnd/>
            <a:tailEnd type="triangle" w="med" len="med"/>
          </a:ln>
        </p:spPr>
        <p:txBody>
          <a:bodyPr wrap="none">
            <a:spAutoFit/>
          </a:bodyPr>
          <a:lstStyle/>
          <a:p>
            <a:endParaRPr lang="en-US"/>
          </a:p>
        </p:txBody>
      </p:sp>
      <p:sp>
        <p:nvSpPr>
          <p:cNvPr id="36900" name="Freeform 42"/>
          <p:cNvSpPr>
            <a:spLocks/>
          </p:cNvSpPr>
          <p:nvPr/>
        </p:nvSpPr>
        <p:spPr bwMode="auto">
          <a:xfrm rot="10800000">
            <a:off x="7015163" y="1828800"/>
            <a:ext cx="838200" cy="508000"/>
          </a:xfrm>
          <a:custGeom>
            <a:avLst/>
            <a:gdLst>
              <a:gd name="T0" fmla="*/ 0 w 480"/>
              <a:gd name="T1" fmla="*/ 2147483647 h 176"/>
              <a:gd name="T2" fmla="*/ 2147483647 w 480"/>
              <a:gd name="T3" fmla="*/ 2147483647 h 176"/>
              <a:gd name="T4" fmla="*/ 2147483647 w 480"/>
              <a:gd name="T5" fmla="*/ 2147483647 h 176"/>
              <a:gd name="T6" fmla="*/ 2147483647 w 480"/>
              <a:gd name="T7" fmla="*/ 2147483647 h 176"/>
              <a:gd name="T8" fmla="*/ 2147483647 w 480"/>
              <a:gd name="T9" fmla="*/ 2147483647 h 176"/>
              <a:gd name="T10" fmla="*/ 2147483647 w 480"/>
              <a:gd name="T11" fmla="*/ 2147483647 h 176"/>
              <a:gd name="T12" fmla="*/ 0 60000 65536"/>
              <a:gd name="T13" fmla="*/ 0 60000 65536"/>
              <a:gd name="T14" fmla="*/ 0 60000 65536"/>
              <a:gd name="T15" fmla="*/ 0 60000 65536"/>
              <a:gd name="T16" fmla="*/ 0 60000 65536"/>
              <a:gd name="T17" fmla="*/ 0 60000 65536"/>
              <a:gd name="T18" fmla="*/ 0 w 480"/>
              <a:gd name="T19" fmla="*/ 0 h 176"/>
              <a:gd name="T20" fmla="*/ 480 w 480"/>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480" h="176">
                <a:moveTo>
                  <a:pt x="0" y="160"/>
                </a:moveTo>
                <a:cubicBezTo>
                  <a:pt x="56" y="96"/>
                  <a:pt x="112" y="32"/>
                  <a:pt x="144" y="16"/>
                </a:cubicBezTo>
                <a:cubicBezTo>
                  <a:pt x="176" y="0"/>
                  <a:pt x="184" y="48"/>
                  <a:pt x="192" y="64"/>
                </a:cubicBezTo>
                <a:cubicBezTo>
                  <a:pt x="200" y="80"/>
                  <a:pt x="176" y="96"/>
                  <a:pt x="192" y="112"/>
                </a:cubicBezTo>
                <a:cubicBezTo>
                  <a:pt x="208" y="128"/>
                  <a:pt x="240" y="176"/>
                  <a:pt x="288" y="160"/>
                </a:cubicBezTo>
                <a:cubicBezTo>
                  <a:pt x="336" y="144"/>
                  <a:pt x="408" y="80"/>
                  <a:pt x="480" y="16"/>
                </a:cubicBezTo>
              </a:path>
            </a:pathLst>
          </a:custGeom>
          <a:noFill/>
          <a:ln w="3175">
            <a:solidFill>
              <a:srgbClr val="FF0000"/>
            </a:solidFill>
            <a:round/>
            <a:headEnd/>
            <a:tailEnd type="triangle" w="med" len="med"/>
          </a:ln>
        </p:spPr>
        <p:txBody>
          <a:bodyPr>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457200"/>
            <a:ext cx="8610600" cy="1066800"/>
          </a:xfrm>
        </p:spPr>
        <p:txBody>
          <a:bodyPr/>
          <a:lstStyle/>
          <a:p>
            <a:r>
              <a:rPr lang="en-US" altLang="zh-TW">
                <a:ea typeface="新細明體" charset="-120"/>
              </a:rPr>
              <a:t>Comparison between Software-Pipelining and Loop Unrolling</a:t>
            </a:r>
            <a:endParaRPr lang="zh-TW" altLang="en-US">
              <a:ea typeface="新細明體" charset="-120"/>
            </a:endParaRPr>
          </a:p>
        </p:txBody>
      </p:sp>
      <p:sp>
        <p:nvSpPr>
          <p:cNvPr id="77827" name="Rectangle 3"/>
          <p:cNvSpPr>
            <a:spLocks noGrp="1" noChangeArrowheads="1"/>
          </p:cNvSpPr>
          <p:nvPr>
            <p:ph type="body" idx="1"/>
          </p:nvPr>
        </p:nvSpPr>
        <p:spPr>
          <a:xfrm>
            <a:off x="228600" y="1600200"/>
            <a:ext cx="8686800" cy="5029200"/>
          </a:xfrm>
        </p:spPr>
        <p:txBody>
          <a:bodyPr/>
          <a:lstStyle/>
          <a:p>
            <a:pPr marL="53975" lvl="1" indent="0">
              <a:buFontTx/>
              <a:buNone/>
              <a:defRPr/>
            </a:pPr>
            <a:r>
              <a:rPr lang="en-US" sz="2400" b="1" dirty="0"/>
              <a:t>Advantages </a:t>
            </a:r>
            <a:endParaRPr lang="en-US" altLang="zh-TW" sz="2000" dirty="0"/>
          </a:p>
          <a:p>
            <a:pPr lvl="1">
              <a:defRPr/>
            </a:pPr>
            <a:r>
              <a:rPr lang="en-US" sz="2000" dirty="0">
                <a:ea typeface="+mn-ea"/>
                <a:cs typeface="+mn-cs"/>
              </a:rPr>
              <a:t>Less code space than conventional unrolling</a:t>
            </a:r>
          </a:p>
          <a:p>
            <a:pPr lvl="1">
              <a:defRPr/>
            </a:pPr>
            <a:r>
              <a:rPr lang="en-US" sz="2000" dirty="0">
                <a:ea typeface="+mn-ea"/>
                <a:cs typeface="+mn-cs"/>
              </a:rPr>
              <a:t>Loop runs at peak speed during steady state</a:t>
            </a:r>
          </a:p>
          <a:p>
            <a:pPr lvl="2">
              <a:defRPr/>
            </a:pPr>
            <a:r>
              <a:rPr lang="en-US" sz="1600" dirty="0">
                <a:ea typeface="+mn-ea"/>
                <a:cs typeface="+mn-cs"/>
              </a:rPr>
              <a:t>Overhead only at loop initiation and termination</a:t>
            </a:r>
          </a:p>
          <a:p>
            <a:pPr lvl="2">
              <a:defRPr/>
            </a:pPr>
            <a:r>
              <a:rPr lang="en-US" sz="1600" dirty="0">
                <a:ea typeface="+mn-ea"/>
                <a:cs typeface="+mn-cs"/>
              </a:rPr>
              <a:t>Complements unrolling</a:t>
            </a:r>
          </a:p>
          <a:p>
            <a:pPr lvl="1">
              <a:defRPr/>
            </a:pPr>
            <a:endParaRPr lang="en-US" altLang="zh-TW" sz="2000" dirty="0"/>
          </a:p>
          <a:p>
            <a:pPr>
              <a:buFontTx/>
              <a:buNone/>
              <a:defRPr/>
            </a:pPr>
            <a:r>
              <a:rPr lang="en-US" b="1" dirty="0"/>
              <a:t>Disadvantages</a:t>
            </a:r>
          </a:p>
          <a:p>
            <a:pPr lvl="1">
              <a:defRPr/>
            </a:pPr>
            <a:r>
              <a:rPr lang="en-US" sz="2000" dirty="0">
                <a:ea typeface="+mn-ea"/>
                <a:cs typeface="+mn-cs"/>
              </a:rPr>
              <a:t>Hard to overlap long latencies</a:t>
            </a:r>
          </a:p>
          <a:p>
            <a:pPr lvl="2">
              <a:defRPr/>
            </a:pPr>
            <a:r>
              <a:rPr lang="en-US" sz="1600" dirty="0">
                <a:ea typeface="+mn-ea"/>
                <a:cs typeface="+mn-cs"/>
              </a:rPr>
              <a:t>Unrolling combined with SW pipelining</a:t>
            </a:r>
          </a:p>
          <a:p>
            <a:pPr lvl="1">
              <a:defRPr/>
            </a:pPr>
            <a:r>
              <a:rPr lang="en-US" sz="2000" dirty="0">
                <a:ea typeface="+mn-ea"/>
                <a:cs typeface="+mn-cs"/>
              </a:rPr>
              <a:t>Requires advanced compiler transformations</a:t>
            </a:r>
          </a:p>
          <a:p>
            <a:pPr lvl="1">
              <a:buFontTx/>
              <a:buNone/>
              <a:defRPr/>
            </a:pPr>
            <a:endParaRPr lang="en-US" altLang="zh-TW"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304800"/>
            <a:ext cx="7162800" cy="990600"/>
          </a:xfrm>
        </p:spPr>
        <p:txBody>
          <a:bodyPr/>
          <a:lstStyle/>
          <a:p>
            <a:r>
              <a:rPr lang="en-US" altLang="ko-KR">
                <a:ea typeface="굴림" pitchFamily="48" charset="-127"/>
              </a:rPr>
              <a:t>What if there are no loops?</a:t>
            </a:r>
          </a:p>
        </p:txBody>
      </p:sp>
      <p:sp>
        <p:nvSpPr>
          <p:cNvPr id="38915" name="Rectangle 3"/>
          <p:cNvSpPr>
            <a:spLocks noGrp="1" noChangeArrowheads="1"/>
          </p:cNvSpPr>
          <p:nvPr>
            <p:ph type="body" idx="1"/>
          </p:nvPr>
        </p:nvSpPr>
        <p:spPr>
          <a:xfrm>
            <a:off x="4495800" y="2209800"/>
            <a:ext cx="4419600" cy="1557338"/>
          </a:xfrm>
          <a:noFill/>
        </p:spPr>
        <p:txBody>
          <a:bodyPr anchor="ctr">
            <a:spAutoFit/>
          </a:bodyPr>
          <a:lstStyle/>
          <a:p>
            <a:r>
              <a:rPr lang="en-US" altLang="ko-KR" sz="2000">
                <a:ea typeface="굴림" pitchFamily="48" charset="-127"/>
              </a:rPr>
              <a:t>Branches limit basic block size in control-flow intensive irregular code</a:t>
            </a:r>
          </a:p>
          <a:p>
            <a:r>
              <a:rPr lang="en-US" altLang="ko-KR" sz="2000">
                <a:ea typeface="굴림" pitchFamily="48" charset="-127"/>
              </a:rPr>
              <a:t>Difficult to find ILP in individual basic blocks</a:t>
            </a:r>
          </a:p>
        </p:txBody>
      </p:sp>
      <p:grpSp>
        <p:nvGrpSpPr>
          <p:cNvPr id="38916" name="Group 4"/>
          <p:cNvGrpSpPr>
            <a:grpSpLocks/>
          </p:cNvGrpSpPr>
          <p:nvPr/>
        </p:nvGrpSpPr>
        <p:grpSpPr bwMode="auto">
          <a:xfrm>
            <a:off x="381000" y="1524000"/>
            <a:ext cx="3886200" cy="4876800"/>
            <a:chOff x="960" y="1056"/>
            <a:chExt cx="2448" cy="3072"/>
          </a:xfrm>
        </p:grpSpPr>
        <p:sp>
          <p:nvSpPr>
            <p:cNvPr id="38917" name="Rectangle 5"/>
            <p:cNvSpPr>
              <a:spLocks noChangeArrowheads="1"/>
            </p:cNvSpPr>
            <p:nvPr/>
          </p:nvSpPr>
          <p:spPr bwMode="auto">
            <a:xfrm>
              <a:off x="1968" y="1872"/>
              <a:ext cx="384" cy="672"/>
            </a:xfrm>
            <a:prstGeom prst="rect">
              <a:avLst/>
            </a:prstGeom>
            <a:noFill/>
            <a:ln w="3175">
              <a:solidFill>
                <a:schemeClr val="tx1"/>
              </a:solidFill>
              <a:miter lim="800000"/>
              <a:headEnd/>
              <a:tailEnd/>
            </a:ln>
          </p:spPr>
          <p:txBody>
            <a:bodyPr anchor="ctr">
              <a:spAutoFit/>
            </a:bodyPr>
            <a:lstStyle/>
            <a:p>
              <a:endParaRPr lang="en-IN"/>
            </a:p>
          </p:txBody>
        </p:sp>
        <p:sp>
          <p:nvSpPr>
            <p:cNvPr id="38918" name="Rectangle 6"/>
            <p:cNvSpPr>
              <a:spLocks noChangeArrowheads="1"/>
            </p:cNvSpPr>
            <p:nvPr/>
          </p:nvSpPr>
          <p:spPr bwMode="auto">
            <a:xfrm>
              <a:off x="2976" y="1872"/>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19" name="Rectangle 7"/>
            <p:cNvSpPr>
              <a:spLocks noChangeArrowheads="1"/>
            </p:cNvSpPr>
            <p:nvPr/>
          </p:nvSpPr>
          <p:spPr bwMode="auto">
            <a:xfrm>
              <a:off x="2448" y="1056"/>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20" name="Rectangle 8"/>
            <p:cNvSpPr>
              <a:spLocks noChangeArrowheads="1"/>
            </p:cNvSpPr>
            <p:nvPr/>
          </p:nvSpPr>
          <p:spPr bwMode="auto">
            <a:xfrm>
              <a:off x="2544" y="2784"/>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21" name="Rectangle 9"/>
            <p:cNvSpPr>
              <a:spLocks noChangeArrowheads="1"/>
            </p:cNvSpPr>
            <p:nvPr/>
          </p:nvSpPr>
          <p:spPr bwMode="auto">
            <a:xfrm>
              <a:off x="2016" y="3504"/>
              <a:ext cx="384" cy="480"/>
            </a:xfrm>
            <a:prstGeom prst="rect">
              <a:avLst/>
            </a:prstGeom>
            <a:noFill/>
            <a:ln w="3175">
              <a:solidFill>
                <a:schemeClr val="tx1"/>
              </a:solidFill>
              <a:miter lim="800000"/>
              <a:headEnd/>
              <a:tailEnd/>
            </a:ln>
          </p:spPr>
          <p:txBody>
            <a:bodyPr anchor="ctr">
              <a:spAutoFit/>
            </a:bodyPr>
            <a:lstStyle/>
            <a:p>
              <a:endParaRPr lang="en-IN"/>
            </a:p>
          </p:txBody>
        </p:sp>
        <p:sp>
          <p:nvSpPr>
            <p:cNvPr id="38922" name="Rectangle 10"/>
            <p:cNvSpPr>
              <a:spLocks noChangeArrowheads="1"/>
            </p:cNvSpPr>
            <p:nvPr/>
          </p:nvSpPr>
          <p:spPr bwMode="auto">
            <a:xfrm>
              <a:off x="3024" y="3408"/>
              <a:ext cx="384" cy="336"/>
            </a:xfrm>
            <a:prstGeom prst="rect">
              <a:avLst/>
            </a:prstGeom>
            <a:noFill/>
            <a:ln w="3175">
              <a:solidFill>
                <a:schemeClr val="tx1"/>
              </a:solidFill>
              <a:miter lim="800000"/>
              <a:headEnd/>
              <a:tailEnd/>
            </a:ln>
          </p:spPr>
          <p:txBody>
            <a:bodyPr anchor="ctr">
              <a:spAutoFit/>
            </a:bodyPr>
            <a:lstStyle/>
            <a:p>
              <a:endParaRPr lang="en-IN"/>
            </a:p>
          </p:txBody>
        </p:sp>
        <p:sp>
          <p:nvSpPr>
            <p:cNvPr id="38923" name="Line 11"/>
            <p:cNvSpPr>
              <a:spLocks noChangeShapeType="1"/>
            </p:cNvSpPr>
            <p:nvPr/>
          </p:nvSpPr>
          <p:spPr bwMode="auto">
            <a:xfrm flipH="1">
              <a:off x="2160" y="1536"/>
              <a:ext cx="480"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4" name="Line 12"/>
            <p:cNvSpPr>
              <a:spLocks noChangeShapeType="1"/>
            </p:cNvSpPr>
            <p:nvPr/>
          </p:nvSpPr>
          <p:spPr bwMode="auto">
            <a:xfrm>
              <a:off x="2640" y="1536"/>
              <a:ext cx="528"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5" name="Line 13"/>
            <p:cNvSpPr>
              <a:spLocks noChangeShapeType="1"/>
            </p:cNvSpPr>
            <p:nvPr/>
          </p:nvSpPr>
          <p:spPr bwMode="auto">
            <a:xfrm>
              <a:off x="2160" y="2544"/>
              <a:ext cx="576" cy="240"/>
            </a:xfrm>
            <a:prstGeom prst="line">
              <a:avLst/>
            </a:prstGeom>
            <a:noFill/>
            <a:ln w="3175">
              <a:solidFill>
                <a:schemeClr val="tx1"/>
              </a:solidFill>
              <a:round/>
              <a:headEnd/>
              <a:tailEnd type="triangle" w="med" len="med"/>
            </a:ln>
          </p:spPr>
          <p:txBody>
            <a:bodyPr anchor="ctr">
              <a:spAutoFit/>
            </a:bodyPr>
            <a:lstStyle/>
            <a:p>
              <a:endParaRPr lang="en-US"/>
            </a:p>
          </p:txBody>
        </p:sp>
        <p:sp>
          <p:nvSpPr>
            <p:cNvPr id="38926" name="Line 14"/>
            <p:cNvSpPr>
              <a:spLocks noChangeShapeType="1"/>
            </p:cNvSpPr>
            <p:nvPr/>
          </p:nvSpPr>
          <p:spPr bwMode="auto">
            <a:xfrm flipH="1">
              <a:off x="2736" y="2352"/>
              <a:ext cx="432" cy="432"/>
            </a:xfrm>
            <a:prstGeom prst="line">
              <a:avLst/>
            </a:prstGeom>
            <a:noFill/>
            <a:ln w="3175">
              <a:solidFill>
                <a:schemeClr val="tx1"/>
              </a:solidFill>
              <a:round/>
              <a:headEnd/>
              <a:tailEnd type="triangle" w="med" len="med"/>
            </a:ln>
          </p:spPr>
          <p:txBody>
            <a:bodyPr anchor="ctr">
              <a:spAutoFit/>
            </a:bodyPr>
            <a:lstStyle/>
            <a:p>
              <a:endParaRPr lang="en-US"/>
            </a:p>
          </p:txBody>
        </p:sp>
        <p:sp>
          <p:nvSpPr>
            <p:cNvPr id="38927" name="Line 15"/>
            <p:cNvSpPr>
              <a:spLocks noChangeShapeType="1"/>
            </p:cNvSpPr>
            <p:nvPr/>
          </p:nvSpPr>
          <p:spPr bwMode="auto">
            <a:xfrm flipH="1">
              <a:off x="2208" y="3264"/>
              <a:ext cx="432" cy="24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8" name="Line 16"/>
            <p:cNvSpPr>
              <a:spLocks noChangeShapeType="1"/>
            </p:cNvSpPr>
            <p:nvPr/>
          </p:nvSpPr>
          <p:spPr bwMode="auto">
            <a:xfrm>
              <a:off x="2784" y="3264"/>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29" name="Line 17"/>
            <p:cNvSpPr>
              <a:spLocks noChangeShapeType="1"/>
            </p:cNvSpPr>
            <p:nvPr/>
          </p:nvSpPr>
          <p:spPr bwMode="auto">
            <a:xfrm>
              <a:off x="3216" y="3744"/>
              <a:ext cx="192"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30" name="Line 18"/>
            <p:cNvSpPr>
              <a:spLocks noChangeShapeType="1"/>
            </p:cNvSpPr>
            <p:nvPr/>
          </p:nvSpPr>
          <p:spPr bwMode="auto">
            <a:xfrm flipH="1">
              <a:off x="1728" y="3984"/>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8931" name="Text Box 19"/>
            <p:cNvSpPr txBox="1">
              <a:spLocks noChangeArrowheads="1"/>
            </p:cNvSpPr>
            <p:nvPr/>
          </p:nvSpPr>
          <p:spPr bwMode="auto">
            <a:xfrm>
              <a:off x="960" y="2112"/>
              <a:ext cx="1007" cy="250"/>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Basic block</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Freeform 2"/>
          <p:cNvSpPr>
            <a:spLocks/>
          </p:cNvSpPr>
          <p:nvPr/>
        </p:nvSpPr>
        <p:spPr bwMode="auto">
          <a:xfrm>
            <a:off x="484188" y="1171575"/>
            <a:ext cx="2149475" cy="5219700"/>
          </a:xfrm>
          <a:custGeom>
            <a:avLst/>
            <a:gdLst>
              <a:gd name="T0" fmla="*/ 2147483647 w 1354"/>
              <a:gd name="T1" fmla="*/ 2147483647 h 3288"/>
              <a:gd name="T2" fmla="*/ 2147483647 w 1354"/>
              <a:gd name="T3" fmla="*/ 2147483647 h 3288"/>
              <a:gd name="T4" fmla="*/ 2147483647 w 1354"/>
              <a:gd name="T5" fmla="*/ 2147483647 h 3288"/>
              <a:gd name="T6" fmla="*/ 2147483647 w 1354"/>
              <a:gd name="T7" fmla="*/ 2147483647 h 3288"/>
              <a:gd name="T8" fmla="*/ 2147483647 w 1354"/>
              <a:gd name="T9" fmla="*/ 2147483647 h 3288"/>
              <a:gd name="T10" fmla="*/ 2147483647 w 1354"/>
              <a:gd name="T11" fmla="*/ 2147483647 h 3288"/>
              <a:gd name="T12" fmla="*/ 2147483647 w 1354"/>
              <a:gd name="T13" fmla="*/ 2147483647 h 3288"/>
              <a:gd name="T14" fmla="*/ 2147483647 w 1354"/>
              <a:gd name="T15" fmla="*/ 2147483647 h 3288"/>
              <a:gd name="T16" fmla="*/ 2147483647 w 1354"/>
              <a:gd name="T17" fmla="*/ 2147483647 h 3288"/>
              <a:gd name="T18" fmla="*/ 2147483647 w 1354"/>
              <a:gd name="T19" fmla="*/ 2147483647 h 3288"/>
              <a:gd name="T20" fmla="*/ 2147483647 w 1354"/>
              <a:gd name="T21" fmla="*/ 2147483647 h 3288"/>
              <a:gd name="T22" fmla="*/ 2147483647 w 1354"/>
              <a:gd name="T23" fmla="*/ 2147483647 h 3288"/>
              <a:gd name="T24" fmla="*/ 2147483647 w 1354"/>
              <a:gd name="T25" fmla="*/ 2147483647 h 3288"/>
              <a:gd name="T26" fmla="*/ 2147483647 w 1354"/>
              <a:gd name="T27" fmla="*/ 2147483647 h 3288"/>
              <a:gd name="T28" fmla="*/ 2147483647 w 1354"/>
              <a:gd name="T29" fmla="*/ 2147483647 h 3288"/>
              <a:gd name="T30" fmla="*/ 2147483647 w 1354"/>
              <a:gd name="T31" fmla="*/ 2147483647 h 3288"/>
              <a:gd name="T32" fmla="*/ 2147483647 w 1354"/>
              <a:gd name="T33" fmla="*/ 2147483647 h 3288"/>
              <a:gd name="T34" fmla="*/ 2147483647 w 1354"/>
              <a:gd name="T35" fmla="*/ 2147483647 h 3288"/>
              <a:gd name="T36" fmla="*/ 2147483647 w 1354"/>
              <a:gd name="T37" fmla="*/ 2147483647 h 3288"/>
              <a:gd name="T38" fmla="*/ 2147483647 w 1354"/>
              <a:gd name="T39" fmla="*/ 2147483647 h 3288"/>
              <a:gd name="T40" fmla="*/ 2147483647 w 1354"/>
              <a:gd name="T41" fmla="*/ 2147483647 h 3288"/>
              <a:gd name="T42" fmla="*/ 2147483647 w 1354"/>
              <a:gd name="T43" fmla="*/ 2147483647 h 3288"/>
              <a:gd name="T44" fmla="*/ 2147483647 w 1354"/>
              <a:gd name="T45" fmla="*/ 2147483647 h 3288"/>
              <a:gd name="T46" fmla="*/ 2147483647 w 1354"/>
              <a:gd name="T47" fmla="*/ 2147483647 h 3288"/>
              <a:gd name="T48" fmla="*/ 2147483647 w 1354"/>
              <a:gd name="T49" fmla="*/ 2147483647 h 3288"/>
              <a:gd name="T50" fmla="*/ 2147483647 w 1354"/>
              <a:gd name="T51" fmla="*/ 2147483647 h 3288"/>
              <a:gd name="T52" fmla="*/ 2147483647 w 1354"/>
              <a:gd name="T53" fmla="*/ 2147483647 h 3288"/>
              <a:gd name="T54" fmla="*/ 2147483647 w 1354"/>
              <a:gd name="T55" fmla="*/ 2147483647 h 3288"/>
              <a:gd name="T56" fmla="*/ 2147483647 w 1354"/>
              <a:gd name="T57" fmla="*/ 2147483647 h 3288"/>
              <a:gd name="T58" fmla="*/ 2147483647 w 1354"/>
              <a:gd name="T59" fmla="*/ 2147483647 h 3288"/>
              <a:gd name="T60" fmla="*/ 2147483647 w 1354"/>
              <a:gd name="T61" fmla="*/ 2147483647 h 3288"/>
              <a:gd name="T62" fmla="*/ 2147483647 w 1354"/>
              <a:gd name="T63" fmla="*/ 2147483647 h 3288"/>
              <a:gd name="T64" fmla="*/ 2147483647 w 1354"/>
              <a:gd name="T65" fmla="*/ 0 h 3288"/>
              <a:gd name="T66" fmla="*/ 2147483647 w 1354"/>
              <a:gd name="T67" fmla="*/ 2147483647 h 3288"/>
              <a:gd name="T68" fmla="*/ 2147483647 w 1354"/>
              <a:gd name="T69" fmla="*/ 2147483647 h 3288"/>
              <a:gd name="T70" fmla="*/ 2147483647 w 1354"/>
              <a:gd name="T71" fmla="*/ 2147483647 h 3288"/>
              <a:gd name="T72" fmla="*/ 2147483647 w 1354"/>
              <a:gd name="T73" fmla="*/ 2147483647 h 3288"/>
              <a:gd name="T74" fmla="*/ 2147483647 w 1354"/>
              <a:gd name="T75" fmla="*/ 2147483647 h 3288"/>
              <a:gd name="T76" fmla="*/ 2147483647 w 1354"/>
              <a:gd name="T77" fmla="*/ 2147483647 h 3288"/>
              <a:gd name="T78" fmla="*/ 2147483647 w 1354"/>
              <a:gd name="T79" fmla="*/ 2147483647 h 3288"/>
              <a:gd name="T80" fmla="*/ 2147483647 w 1354"/>
              <a:gd name="T81" fmla="*/ 2147483647 h 3288"/>
              <a:gd name="T82" fmla="*/ 2147483647 w 1354"/>
              <a:gd name="T83" fmla="*/ 2147483647 h 3288"/>
              <a:gd name="T84" fmla="*/ 2147483647 w 1354"/>
              <a:gd name="T85" fmla="*/ 2147483647 h 3288"/>
              <a:gd name="T86" fmla="*/ 2147483647 w 1354"/>
              <a:gd name="T87" fmla="*/ 2147483647 h 3288"/>
              <a:gd name="T88" fmla="*/ 2147483647 w 1354"/>
              <a:gd name="T89" fmla="*/ 2147483647 h 3288"/>
              <a:gd name="T90" fmla="*/ 2147483647 w 1354"/>
              <a:gd name="T91" fmla="*/ 2147483647 h 3288"/>
              <a:gd name="T92" fmla="*/ 2147483647 w 1354"/>
              <a:gd name="T93" fmla="*/ 2147483647 h 32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54"/>
              <a:gd name="T142" fmla="*/ 0 h 3288"/>
              <a:gd name="T143" fmla="*/ 1354 w 1354"/>
              <a:gd name="T144" fmla="*/ 3288 h 32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54" h="3288">
                <a:moveTo>
                  <a:pt x="1324" y="2074"/>
                </a:moveTo>
                <a:cubicBezTo>
                  <a:pt x="1333" y="2102"/>
                  <a:pt x="1321" y="2170"/>
                  <a:pt x="1318" y="2189"/>
                </a:cubicBezTo>
                <a:cubicBezTo>
                  <a:pt x="1313" y="2225"/>
                  <a:pt x="1298" y="2260"/>
                  <a:pt x="1287" y="2294"/>
                </a:cubicBezTo>
                <a:cubicBezTo>
                  <a:pt x="1281" y="2313"/>
                  <a:pt x="1280" y="2339"/>
                  <a:pt x="1271" y="2357"/>
                </a:cubicBezTo>
                <a:cubicBezTo>
                  <a:pt x="1261" y="2377"/>
                  <a:pt x="1253" y="2385"/>
                  <a:pt x="1240" y="2399"/>
                </a:cubicBezTo>
                <a:cubicBezTo>
                  <a:pt x="1231" y="2421"/>
                  <a:pt x="1223" y="2426"/>
                  <a:pt x="1203" y="2440"/>
                </a:cubicBezTo>
                <a:cubicBezTo>
                  <a:pt x="1196" y="2456"/>
                  <a:pt x="1184" y="2476"/>
                  <a:pt x="1172" y="2488"/>
                </a:cubicBezTo>
                <a:cubicBezTo>
                  <a:pt x="1138" y="2522"/>
                  <a:pt x="1171" y="2476"/>
                  <a:pt x="1145" y="2509"/>
                </a:cubicBezTo>
                <a:cubicBezTo>
                  <a:pt x="1141" y="2514"/>
                  <a:pt x="1140" y="2520"/>
                  <a:pt x="1135" y="2524"/>
                </a:cubicBezTo>
                <a:cubicBezTo>
                  <a:pt x="1124" y="2534"/>
                  <a:pt x="1098" y="2550"/>
                  <a:pt x="1098" y="2550"/>
                </a:cubicBezTo>
                <a:cubicBezTo>
                  <a:pt x="1072" y="2592"/>
                  <a:pt x="1106" y="2545"/>
                  <a:pt x="1072" y="2571"/>
                </a:cubicBezTo>
                <a:cubicBezTo>
                  <a:pt x="1056" y="2583"/>
                  <a:pt x="1044" y="2599"/>
                  <a:pt x="1030" y="2613"/>
                </a:cubicBezTo>
                <a:cubicBezTo>
                  <a:pt x="1018" y="2652"/>
                  <a:pt x="1036" y="2607"/>
                  <a:pt x="1009" y="2639"/>
                </a:cubicBezTo>
                <a:cubicBezTo>
                  <a:pt x="1004" y="2645"/>
                  <a:pt x="1003" y="2654"/>
                  <a:pt x="999" y="2660"/>
                </a:cubicBezTo>
                <a:cubicBezTo>
                  <a:pt x="996" y="2664"/>
                  <a:pt x="992" y="2667"/>
                  <a:pt x="988" y="2671"/>
                </a:cubicBezTo>
                <a:cubicBezTo>
                  <a:pt x="978" y="2692"/>
                  <a:pt x="964" y="2712"/>
                  <a:pt x="946" y="2728"/>
                </a:cubicBezTo>
                <a:cubicBezTo>
                  <a:pt x="933" y="2770"/>
                  <a:pt x="951" y="2721"/>
                  <a:pt x="931" y="2755"/>
                </a:cubicBezTo>
                <a:cubicBezTo>
                  <a:pt x="918" y="2777"/>
                  <a:pt x="919" y="2805"/>
                  <a:pt x="905" y="2828"/>
                </a:cubicBezTo>
                <a:cubicBezTo>
                  <a:pt x="899" y="2839"/>
                  <a:pt x="888" y="2847"/>
                  <a:pt x="884" y="2859"/>
                </a:cubicBezTo>
                <a:cubicBezTo>
                  <a:pt x="873" y="2888"/>
                  <a:pt x="869" y="2919"/>
                  <a:pt x="857" y="2948"/>
                </a:cubicBezTo>
                <a:cubicBezTo>
                  <a:pt x="843" y="2984"/>
                  <a:pt x="818" y="3011"/>
                  <a:pt x="805" y="3048"/>
                </a:cubicBezTo>
                <a:cubicBezTo>
                  <a:pt x="796" y="3112"/>
                  <a:pt x="777" y="3118"/>
                  <a:pt x="732" y="3163"/>
                </a:cubicBezTo>
                <a:cubicBezTo>
                  <a:pt x="724" y="3171"/>
                  <a:pt x="719" y="3182"/>
                  <a:pt x="711" y="3189"/>
                </a:cubicBezTo>
                <a:cubicBezTo>
                  <a:pt x="698" y="3200"/>
                  <a:pt x="685" y="3213"/>
                  <a:pt x="669" y="3221"/>
                </a:cubicBezTo>
                <a:cubicBezTo>
                  <a:pt x="659" y="3226"/>
                  <a:pt x="648" y="3228"/>
                  <a:pt x="638" y="3231"/>
                </a:cubicBezTo>
                <a:cubicBezTo>
                  <a:pt x="633" y="3233"/>
                  <a:pt x="622" y="3236"/>
                  <a:pt x="622" y="3236"/>
                </a:cubicBezTo>
                <a:cubicBezTo>
                  <a:pt x="570" y="3288"/>
                  <a:pt x="438" y="3248"/>
                  <a:pt x="402" y="3247"/>
                </a:cubicBezTo>
                <a:cubicBezTo>
                  <a:pt x="367" y="3235"/>
                  <a:pt x="332" y="3227"/>
                  <a:pt x="297" y="3215"/>
                </a:cubicBezTo>
                <a:cubicBezTo>
                  <a:pt x="275" y="3208"/>
                  <a:pt x="234" y="3189"/>
                  <a:pt x="234" y="3189"/>
                </a:cubicBezTo>
                <a:cubicBezTo>
                  <a:pt x="208" y="3151"/>
                  <a:pt x="213" y="3117"/>
                  <a:pt x="172" y="3090"/>
                </a:cubicBezTo>
                <a:cubicBezTo>
                  <a:pt x="159" y="3056"/>
                  <a:pt x="141" y="3024"/>
                  <a:pt x="130" y="2990"/>
                </a:cubicBezTo>
                <a:cubicBezTo>
                  <a:pt x="122" y="2912"/>
                  <a:pt x="109" y="2839"/>
                  <a:pt x="130" y="2760"/>
                </a:cubicBezTo>
                <a:cubicBezTo>
                  <a:pt x="137" y="2733"/>
                  <a:pt x="142" y="2697"/>
                  <a:pt x="161" y="2676"/>
                </a:cubicBezTo>
                <a:cubicBezTo>
                  <a:pt x="173" y="2638"/>
                  <a:pt x="217" y="2589"/>
                  <a:pt x="250" y="2566"/>
                </a:cubicBezTo>
                <a:cubicBezTo>
                  <a:pt x="267" y="2541"/>
                  <a:pt x="300" y="2514"/>
                  <a:pt x="329" y="2503"/>
                </a:cubicBezTo>
                <a:cubicBezTo>
                  <a:pt x="342" y="2483"/>
                  <a:pt x="355" y="2477"/>
                  <a:pt x="376" y="2467"/>
                </a:cubicBezTo>
                <a:cubicBezTo>
                  <a:pt x="388" y="2454"/>
                  <a:pt x="395" y="2447"/>
                  <a:pt x="412" y="2440"/>
                </a:cubicBezTo>
                <a:cubicBezTo>
                  <a:pt x="435" y="2409"/>
                  <a:pt x="408" y="2439"/>
                  <a:pt x="444" y="2420"/>
                </a:cubicBezTo>
                <a:cubicBezTo>
                  <a:pt x="457" y="2414"/>
                  <a:pt x="469" y="2397"/>
                  <a:pt x="480" y="2388"/>
                </a:cubicBezTo>
                <a:cubicBezTo>
                  <a:pt x="505" y="2368"/>
                  <a:pt x="530" y="2350"/>
                  <a:pt x="559" y="2336"/>
                </a:cubicBezTo>
                <a:cubicBezTo>
                  <a:pt x="571" y="2286"/>
                  <a:pt x="562" y="2307"/>
                  <a:pt x="580" y="2273"/>
                </a:cubicBezTo>
                <a:cubicBezTo>
                  <a:pt x="587" y="2222"/>
                  <a:pt x="592" y="2172"/>
                  <a:pt x="596" y="2121"/>
                </a:cubicBezTo>
                <a:cubicBezTo>
                  <a:pt x="591" y="2040"/>
                  <a:pt x="595" y="1918"/>
                  <a:pt x="491" y="1901"/>
                </a:cubicBezTo>
                <a:cubicBezTo>
                  <a:pt x="479" y="1896"/>
                  <a:pt x="467" y="1890"/>
                  <a:pt x="454" y="1885"/>
                </a:cubicBezTo>
                <a:cubicBezTo>
                  <a:pt x="442" y="1881"/>
                  <a:pt x="430" y="1880"/>
                  <a:pt x="418" y="1875"/>
                </a:cubicBezTo>
                <a:cubicBezTo>
                  <a:pt x="383" y="1861"/>
                  <a:pt x="360" y="1823"/>
                  <a:pt x="323" y="1812"/>
                </a:cubicBezTo>
                <a:cubicBezTo>
                  <a:pt x="296" y="1792"/>
                  <a:pt x="283" y="1765"/>
                  <a:pt x="250" y="1755"/>
                </a:cubicBezTo>
                <a:cubicBezTo>
                  <a:pt x="205" y="1706"/>
                  <a:pt x="132" y="1717"/>
                  <a:pt x="82" y="1676"/>
                </a:cubicBezTo>
                <a:cubicBezTo>
                  <a:pt x="52" y="1652"/>
                  <a:pt x="48" y="1605"/>
                  <a:pt x="35" y="1571"/>
                </a:cubicBezTo>
                <a:cubicBezTo>
                  <a:pt x="31" y="1540"/>
                  <a:pt x="30" y="1508"/>
                  <a:pt x="25" y="1477"/>
                </a:cubicBezTo>
                <a:cubicBezTo>
                  <a:pt x="22" y="1461"/>
                  <a:pt x="14" y="1430"/>
                  <a:pt x="14" y="1430"/>
                </a:cubicBezTo>
                <a:cubicBezTo>
                  <a:pt x="5" y="1321"/>
                  <a:pt x="0" y="1177"/>
                  <a:pt x="67" y="1079"/>
                </a:cubicBezTo>
                <a:cubicBezTo>
                  <a:pt x="76" y="1053"/>
                  <a:pt x="84" y="1021"/>
                  <a:pt x="103" y="1000"/>
                </a:cubicBezTo>
                <a:cubicBezTo>
                  <a:pt x="110" y="982"/>
                  <a:pt x="121" y="962"/>
                  <a:pt x="135" y="948"/>
                </a:cubicBezTo>
                <a:cubicBezTo>
                  <a:pt x="142" y="926"/>
                  <a:pt x="155" y="912"/>
                  <a:pt x="172" y="896"/>
                </a:cubicBezTo>
                <a:cubicBezTo>
                  <a:pt x="183" y="861"/>
                  <a:pt x="217" y="830"/>
                  <a:pt x="240" y="801"/>
                </a:cubicBezTo>
                <a:cubicBezTo>
                  <a:pt x="252" y="786"/>
                  <a:pt x="257" y="767"/>
                  <a:pt x="271" y="754"/>
                </a:cubicBezTo>
                <a:cubicBezTo>
                  <a:pt x="285" y="741"/>
                  <a:pt x="295" y="725"/>
                  <a:pt x="308" y="712"/>
                </a:cubicBezTo>
                <a:cubicBezTo>
                  <a:pt x="316" y="704"/>
                  <a:pt x="326" y="700"/>
                  <a:pt x="334" y="692"/>
                </a:cubicBezTo>
                <a:cubicBezTo>
                  <a:pt x="353" y="673"/>
                  <a:pt x="364" y="654"/>
                  <a:pt x="386" y="639"/>
                </a:cubicBezTo>
                <a:cubicBezTo>
                  <a:pt x="398" y="601"/>
                  <a:pt x="452" y="565"/>
                  <a:pt x="470" y="524"/>
                </a:cubicBezTo>
                <a:cubicBezTo>
                  <a:pt x="496" y="463"/>
                  <a:pt x="505" y="397"/>
                  <a:pt x="528" y="335"/>
                </a:cubicBezTo>
                <a:cubicBezTo>
                  <a:pt x="544" y="239"/>
                  <a:pt x="561" y="119"/>
                  <a:pt x="643" y="53"/>
                </a:cubicBezTo>
                <a:cubicBezTo>
                  <a:pt x="652" y="46"/>
                  <a:pt x="665" y="44"/>
                  <a:pt x="674" y="37"/>
                </a:cubicBezTo>
                <a:cubicBezTo>
                  <a:pt x="695" y="22"/>
                  <a:pt x="731" y="8"/>
                  <a:pt x="758" y="6"/>
                </a:cubicBezTo>
                <a:cubicBezTo>
                  <a:pt x="802" y="3"/>
                  <a:pt x="845" y="2"/>
                  <a:pt x="889" y="0"/>
                </a:cubicBezTo>
                <a:cubicBezTo>
                  <a:pt x="936" y="2"/>
                  <a:pt x="983" y="1"/>
                  <a:pt x="1030" y="6"/>
                </a:cubicBezTo>
                <a:cubicBezTo>
                  <a:pt x="1038" y="7"/>
                  <a:pt x="1048" y="29"/>
                  <a:pt x="1051" y="32"/>
                </a:cubicBezTo>
                <a:cubicBezTo>
                  <a:pt x="1062" y="45"/>
                  <a:pt x="1078" y="47"/>
                  <a:pt x="1093" y="53"/>
                </a:cubicBezTo>
                <a:cubicBezTo>
                  <a:pt x="1122" y="79"/>
                  <a:pt x="1081" y="45"/>
                  <a:pt x="1125" y="68"/>
                </a:cubicBezTo>
                <a:cubicBezTo>
                  <a:pt x="1129" y="70"/>
                  <a:pt x="1131" y="76"/>
                  <a:pt x="1135" y="79"/>
                </a:cubicBezTo>
                <a:cubicBezTo>
                  <a:pt x="1141" y="83"/>
                  <a:pt x="1149" y="86"/>
                  <a:pt x="1156" y="89"/>
                </a:cubicBezTo>
                <a:cubicBezTo>
                  <a:pt x="1162" y="107"/>
                  <a:pt x="1172" y="115"/>
                  <a:pt x="1182" y="131"/>
                </a:cubicBezTo>
                <a:cubicBezTo>
                  <a:pt x="1192" y="163"/>
                  <a:pt x="1208" y="193"/>
                  <a:pt x="1219" y="225"/>
                </a:cubicBezTo>
                <a:cubicBezTo>
                  <a:pt x="1238" y="347"/>
                  <a:pt x="1245" y="541"/>
                  <a:pt x="1182" y="671"/>
                </a:cubicBezTo>
                <a:cubicBezTo>
                  <a:pt x="1168" y="701"/>
                  <a:pt x="1140" y="724"/>
                  <a:pt x="1125" y="754"/>
                </a:cubicBezTo>
                <a:cubicBezTo>
                  <a:pt x="1108" y="787"/>
                  <a:pt x="1101" y="825"/>
                  <a:pt x="1062" y="838"/>
                </a:cubicBezTo>
                <a:cubicBezTo>
                  <a:pt x="1051" y="854"/>
                  <a:pt x="1039" y="867"/>
                  <a:pt x="1025" y="880"/>
                </a:cubicBezTo>
                <a:cubicBezTo>
                  <a:pt x="1009" y="929"/>
                  <a:pt x="1005" y="907"/>
                  <a:pt x="978" y="943"/>
                </a:cubicBezTo>
                <a:cubicBezTo>
                  <a:pt x="971" y="953"/>
                  <a:pt x="964" y="964"/>
                  <a:pt x="957" y="974"/>
                </a:cubicBezTo>
                <a:cubicBezTo>
                  <a:pt x="953" y="979"/>
                  <a:pt x="946" y="990"/>
                  <a:pt x="946" y="990"/>
                </a:cubicBezTo>
                <a:cubicBezTo>
                  <a:pt x="937" y="1019"/>
                  <a:pt x="916" y="1038"/>
                  <a:pt x="894" y="1058"/>
                </a:cubicBezTo>
                <a:cubicBezTo>
                  <a:pt x="892" y="1063"/>
                  <a:pt x="892" y="1069"/>
                  <a:pt x="889" y="1074"/>
                </a:cubicBezTo>
                <a:cubicBezTo>
                  <a:pt x="886" y="1078"/>
                  <a:pt x="880" y="1080"/>
                  <a:pt x="878" y="1084"/>
                </a:cubicBezTo>
                <a:cubicBezTo>
                  <a:pt x="844" y="1152"/>
                  <a:pt x="887" y="1090"/>
                  <a:pt x="857" y="1131"/>
                </a:cubicBezTo>
                <a:cubicBezTo>
                  <a:pt x="852" y="1182"/>
                  <a:pt x="841" y="1228"/>
                  <a:pt x="831" y="1278"/>
                </a:cubicBezTo>
                <a:cubicBezTo>
                  <a:pt x="833" y="1333"/>
                  <a:pt x="819" y="1501"/>
                  <a:pt x="910" y="1529"/>
                </a:cubicBezTo>
                <a:cubicBezTo>
                  <a:pt x="918" y="1538"/>
                  <a:pt x="930" y="1554"/>
                  <a:pt x="941" y="1561"/>
                </a:cubicBezTo>
                <a:cubicBezTo>
                  <a:pt x="957" y="1571"/>
                  <a:pt x="973" y="1574"/>
                  <a:pt x="988" y="1587"/>
                </a:cubicBezTo>
                <a:cubicBezTo>
                  <a:pt x="1025" y="1619"/>
                  <a:pt x="1065" y="1653"/>
                  <a:pt x="1114" y="1665"/>
                </a:cubicBezTo>
                <a:cubicBezTo>
                  <a:pt x="1150" y="1689"/>
                  <a:pt x="1133" y="1682"/>
                  <a:pt x="1161" y="1692"/>
                </a:cubicBezTo>
                <a:cubicBezTo>
                  <a:pt x="1175" y="1710"/>
                  <a:pt x="1217" y="1744"/>
                  <a:pt x="1240" y="1749"/>
                </a:cubicBezTo>
                <a:cubicBezTo>
                  <a:pt x="1268" y="1770"/>
                  <a:pt x="1278" y="1798"/>
                  <a:pt x="1303" y="1823"/>
                </a:cubicBezTo>
                <a:cubicBezTo>
                  <a:pt x="1309" y="1842"/>
                  <a:pt x="1318" y="1850"/>
                  <a:pt x="1324" y="1870"/>
                </a:cubicBezTo>
                <a:cubicBezTo>
                  <a:pt x="1324" y="1876"/>
                  <a:pt x="1354" y="2135"/>
                  <a:pt x="1324" y="2074"/>
                </a:cubicBezTo>
                <a:close/>
              </a:path>
            </a:pathLst>
          </a:custGeom>
          <a:solidFill>
            <a:schemeClr val="bg2"/>
          </a:solidFill>
          <a:ln w="3175">
            <a:solidFill>
              <a:srgbClr val="FF0000"/>
            </a:solidFill>
            <a:round/>
            <a:headEnd/>
            <a:tailEnd/>
          </a:ln>
        </p:spPr>
        <p:txBody>
          <a:bodyPr wrap="none">
            <a:spAutoFit/>
          </a:bodyPr>
          <a:lstStyle/>
          <a:p>
            <a:endParaRPr lang="en-IN"/>
          </a:p>
        </p:txBody>
      </p:sp>
      <p:sp>
        <p:nvSpPr>
          <p:cNvPr id="39939" name="Rectangle 3"/>
          <p:cNvSpPr>
            <a:spLocks noGrp="1" noChangeArrowheads="1"/>
          </p:cNvSpPr>
          <p:nvPr>
            <p:ph type="title"/>
          </p:nvPr>
        </p:nvSpPr>
        <p:spPr>
          <a:xfrm>
            <a:off x="990600" y="304800"/>
            <a:ext cx="7162800" cy="990600"/>
          </a:xfrm>
        </p:spPr>
        <p:txBody>
          <a:bodyPr/>
          <a:lstStyle/>
          <a:p>
            <a:r>
              <a:rPr lang="en-US" altLang="ko-KR">
                <a:ea typeface="굴림" pitchFamily="48" charset="-127"/>
              </a:rPr>
              <a:t>Trace Scheduling </a:t>
            </a:r>
          </a:p>
        </p:txBody>
      </p:sp>
      <p:sp>
        <p:nvSpPr>
          <p:cNvPr id="39940" name="Rectangle 4"/>
          <p:cNvSpPr>
            <a:spLocks noGrp="1" noChangeArrowheads="1"/>
          </p:cNvSpPr>
          <p:nvPr>
            <p:ph type="body" idx="1"/>
          </p:nvPr>
        </p:nvSpPr>
        <p:spPr>
          <a:xfrm>
            <a:off x="3352800" y="2209800"/>
            <a:ext cx="5486400" cy="2290763"/>
          </a:xfrm>
          <a:noFill/>
        </p:spPr>
        <p:txBody>
          <a:bodyPr anchor="ctr">
            <a:spAutoFit/>
          </a:bodyPr>
          <a:lstStyle/>
          <a:p>
            <a:r>
              <a:rPr lang="en-US" altLang="ko-KR" sz="2000">
                <a:ea typeface="굴림" pitchFamily="48" charset="-127"/>
              </a:rPr>
              <a:t>Pick string of basic blocks, a </a:t>
            </a:r>
            <a:r>
              <a:rPr lang="en-US" altLang="ko-KR" sz="2000" i="1">
                <a:ea typeface="굴림" pitchFamily="48" charset="-127"/>
              </a:rPr>
              <a:t>trace</a:t>
            </a:r>
            <a:r>
              <a:rPr lang="en-US" altLang="ko-KR" sz="2000">
                <a:ea typeface="굴림" pitchFamily="48" charset="-127"/>
              </a:rPr>
              <a:t>, that represents most frequent branch path</a:t>
            </a:r>
          </a:p>
          <a:p>
            <a:r>
              <a:rPr lang="en-US" altLang="ko-KR" sz="2000">
                <a:ea typeface="굴림" pitchFamily="48" charset="-127"/>
              </a:rPr>
              <a:t>Use </a:t>
            </a:r>
            <a:r>
              <a:rPr lang="en-US" altLang="ko-KR" sz="2000" u="sng">
                <a:ea typeface="굴림" pitchFamily="48" charset="-127"/>
              </a:rPr>
              <a:t>profiling feedback</a:t>
            </a:r>
            <a:r>
              <a:rPr lang="en-US" altLang="ko-KR" sz="2000">
                <a:ea typeface="굴림" pitchFamily="48" charset="-127"/>
              </a:rPr>
              <a:t> or compiler heuristics to find common branch paths </a:t>
            </a:r>
          </a:p>
          <a:p>
            <a:r>
              <a:rPr lang="en-US" altLang="ko-KR" sz="2000">
                <a:ea typeface="굴림" pitchFamily="48" charset="-127"/>
              </a:rPr>
              <a:t>Schedule whole </a:t>
            </a:r>
            <a:r>
              <a:rPr lang="en-US" altLang="ko-KR" sz="2000">
                <a:latin typeface="Verdana" pitchFamily="48" charset="0"/>
                <a:ea typeface="굴림" pitchFamily="48" charset="-127"/>
              </a:rPr>
              <a:t>“</a:t>
            </a:r>
            <a:r>
              <a:rPr lang="en-US" altLang="ko-KR" sz="2000">
                <a:ea typeface="굴림" pitchFamily="48" charset="-127"/>
              </a:rPr>
              <a:t>trace</a:t>
            </a:r>
            <a:r>
              <a:rPr lang="en-US" altLang="ko-KR" sz="2000">
                <a:latin typeface="Verdana" pitchFamily="48" charset="0"/>
                <a:ea typeface="굴림" pitchFamily="48" charset="-127"/>
              </a:rPr>
              <a:t>”</a:t>
            </a:r>
            <a:r>
              <a:rPr lang="en-US" altLang="ko-KR" sz="2000">
                <a:ea typeface="굴림" pitchFamily="48" charset="-127"/>
              </a:rPr>
              <a:t> at once</a:t>
            </a:r>
          </a:p>
          <a:p>
            <a:r>
              <a:rPr lang="en-US" altLang="ko-KR" sz="2000">
                <a:ea typeface="굴림" pitchFamily="48" charset="-127"/>
              </a:rPr>
              <a:t>Add fixup code to cope with branches jumping out of trace</a:t>
            </a:r>
          </a:p>
        </p:txBody>
      </p:sp>
      <p:sp>
        <p:nvSpPr>
          <p:cNvPr id="39941" name="Line 5"/>
          <p:cNvSpPr>
            <a:spLocks noChangeShapeType="1"/>
          </p:cNvSpPr>
          <p:nvPr/>
        </p:nvSpPr>
        <p:spPr bwMode="auto">
          <a:xfrm flipH="1">
            <a:off x="1143000" y="2209800"/>
            <a:ext cx="762000" cy="533400"/>
          </a:xfrm>
          <a:prstGeom prst="line">
            <a:avLst/>
          </a:prstGeom>
          <a:noFill/>
          <a:ln w="57150">
            <a:solidFill>
              <a:schemeClr val="tx1"/>
            </a:solidFill>
            <a:round/>
            <a:headEnd/>
            <a:tailEnd type="triangle" w="med" len="med"/>
          </a:ln>
        </p:spPr>
        <p:txBody>
          <a:bodyPr wrap="none">
            <a:spAutoFit/>
          </a:bodyPr>
          <a:lstStyle/>
          <a:p>
            <a:endParaRPr lang="en-US"/>
          </a:p>
        </p:txBody>
      </p:sp>
      <p:sp>
        <p:nvSpPr>
          <p:cNvPr id="39942" name="Line 6"/>
          <p:cNvSpPr>
            <a:spLocks noChangeShapeType="1"/>
          </p:cNvSpPr>
          <p:nvPr/>
        </p:nvSpPr>
        <p:spPr bwMode="auto">
          <a:xfrm>
            <a:off x="1143000" y="3810000"/>
            <a:ext cx="914400" cy="381000"/>
          </a:xfrm>
          <a:prstGeom prst="line">
            <a:avLst/>
          </a:prstGeom>
          <a:noFill/>
          <a:ln w="57150">
            <a:solidFill>
              <a:schemeClr val="tx1"/>
            </a:solidFill>
            <a:round/>
            <a:headEnd/>
            <a:tailEnd type="triangle" w="med" len="med"/>
          </a:ln>
        </p:spPr>
        <p:txBody>
          <a:bodyPr wrap="none">
            <a:spAutoFit/>
          </a:bodyPr>
          <a:lstStyle/>
          <a:p>
            <a:endParaRPr lang="en-US"/>
          </a:p>
        </p:txBody>
      </p:sp>
      <p:sp>
        <p:nvSpPr>
          <p:cNvPr id="39943" name="Line 7"/>
          <p:cNvSpPr>
            <a:spLocks noChangeShapeType="1"/>
          </p:cNvSpPr>
          <p:nvPr/>
        </p:nvSpPr>
        <p:spPr bwMode="auto">
          <a:xfrm flipH="1">
            <a:off x="1219200" y="4953000"/>
            <a:ext cx="685800" cy="381000"/>
          </a:xfrm>
          <a:prstGeom prst="line">
            <a:avLst/>
          </a:prstGeom>
          <a:noFill/>
          <a:ln w="57150">
            <a:solidFill>
              <a:schemeClr val="tx1"/>
            </a:solidFill>
            <a:round/>
            <a:headEnd/>
            <a:tailEnd type="triangle" w="med" len="med"/>
          </a:ln>
        </p:spPr>
        <p:txBody>
          <a:bodyPr wrap="none">
            <a:spAutoFit/>
          </a:bodyPr>
          <a:lstStyle/>
          <a:p>
            <a:endParaRPr lang="en-US"/>
          </a:p>
        </p:txBody>
      </p:sp>
      <p:grpSp>
        <p:nvGrpSpPr>
          <p:cNvPr id="39944" name="Group 8"/>
          <p:cNvGrpSpPr>
            <a:grpSpLocks/>
          </p:cNvGrpSpPr>
          <p:nvPr/>
        </p:nvGrpSpPr>
        <p:grpSpPr bwMode="auto">
          <a:xfrm>
            <a:off x="457200" y="1447800"/>
            <a:ext cx="2667000" cy="4876800"/>
            <a:chOff x="288" y="912"/>
            <a:chExt cx="1680" cy="3072"/>
          </a:xfrm>
        </p:grpSpPr>
        <p:sp>
          <p:nvSpPr>
            <p:cNvPr id="39945" name="Line 9"/>
            <p:cNvSpPr>
              <a:spLocks noChangeShapeType="1"/>
            </p:cNvSpPr>
            <p:nvPr/>
          </p:nvSpPr>
          <p:spPr bwMode="auto">
            <a:xfrm flipH="1">
              <a:off x="720" y="1392"/>
              <a:ext cx="480"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46" name="Line 10"/>
            <p:cNvSpPr>
              <a:spLocks noChangeShapeType="1"/>
            </p:cNvSpPr>
            <p:nvPr/>
          </p:nvSpPr>
          <p:spPr bwMode="auto">
            <a:xfrm>
              <a:off x="1200" y="1392"/>
              <a:ext cx="528" cy="336"/>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47" name="Line 11"/>
            <p:cNvSpPr>
              <a:spLocks noChangeShapeType="1"/>
            </p:cNvSpPr>
            <p:nvPr/>
          </p:nvSpPr>
          <p:spPr bwMode="auto">
            <a:xfrm>
              <a:off x="720" y="2400"/>
              <a:ext cx="576" cy="240"/>
            </a:xfrm>
            <a:prstGeom prst="line">
              <a:avLst/>
            </a:prstGeom>
            <a:noFill/>
            <a:ln w="3175">
              <a:solidFill>
                <a:schemeClr val="tx1"/>
              </a:solidFill>
              <a:round/>
              <a:headEnd/>
              <a:tailEnd type="triangle" w="med" len="med"/>
            </a:ln>
          </p:spPr>
          <p:txBody>
            <a:bodyPr anchor="ctr">
              <a:spAutoFit/>
            </a:bodyPr>
            <a:lstStyle/>
            <a:p>
              <a:endParaRPr lang="en-US"/>
            </a:p>
          </p:txBody>
        </p:sp>
        <p:sp>
          <p:nvSpPr>
            <p:cNvPr id="39948" name="Line 12"/>
            <p:cNvSpPr>
              <a:spLocks noChangeShapeType="1"/>
            </p:cNvSpPr>
            <p:nvPr/>
          </p:nvSpPr>
          <p:spPr bwMode="auto">
            <a:xfrm flipH="1">
              <a:off x="1296" y="2208"/>
              <a:ext cx="432" cy="432"/>
            </a:xfrm>
            <a:prstGeom prst="line">
              <a:avLst/>
            </a:prstGeom>
            <a:noFill/>
            <a:ln w="3175">
              <a:solidFill>
                <a:schemeClr val="tx1"/>
              </a:solidFill>
              <a:round/>
              <a:headEnd/>
              <a:tailEnd type="triangle" w="med" len="med"/>
            </a:ln>
          </p:spPr>
          <p:txBody>
            <a:bodyPr anchor="ctr">
              <a:spAutoFit/>
            </a:bodyPr>
            <a:lstStyle/>
            <a:p>
              <a:endParaRPr lang="en-US"/>
            </a:p>
          </p:txBody>
        </p:sp>
        <p:sp>
          <p:nvSpPr>
            <p:cNvPr id="39949" name="Line 13"/>
            <p:cNvSpPr>
              <a:spLocks noChangeShapeType="1"/>
            </p:cNvSpPr>
            <p:nvPr/>
          </p:nvSpPr>
          <p:spPr bwMode="auto">
            <a:xfrm flipH="1">
              <a:off x="768" y="3120"/>
              <a:ext cx="432" cy="24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0" name="Line 14"/>
            <p:cNvSpPr>
              <a:spLocks noChangeShapeType="1"/>
            </p:cNvSpPr>
            <p:nvPr/>
          </p:nvSpPr>
          <p:spPr bwMode="auto">
            <a:xfrm>
              <a:off x="1344" y="3120"/>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1" name="Line 15"/>
            <p:cNvSpPr>
              <a:spLocks noChangeShapeType="1"/>
            </p:cNvSpPr>
            <p:nvPr/>
          </p:nvSpPr>
          <p:spPr bwMode="auto">
            <a:xfrm>
              <a:off x="1776" y="3600"/>
              <a:ext cx="192"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2" name="Line 16"/>
            <p:cNvSpPr>
              <a:spLocks noChangeShapeType="1"/>
            </p:cNvSpPr>
            <p:nvPr/>
          </p:nvSpPr>
          <p:spPr bwMode="auto">
            <a:xfrm flipH="1">
              <a:off x="288" y="3840"/>
              <a:ext cx="480" cy="144"/>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39953" name="Rectangle 17"/>
            <p:cNvSpPr>
              <a:spLocks noChangeArrowheads="1"/>
            </p:cNvSpPr>
            <p:nvPr/>
          </p:nvSpPr>
          <p:spPr bwMode="auto">
            <a:xfrm>
              <a:off x="528" y="1728"/>
              <a:ext cx="384" cy="672"/>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4" name="Rectangle 18"/>
            <p:cNvSpPr>
              <a:spLocks noChangeArrowheads="1"/>
            </p:cNvSpPr>
            <p:nvPr/>
          </p:nvSpPr>
          <p:spPr bwMode="auto">
            <a:xfrm>
              <a:off x="1536" y="1728"/>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5" name="Rectangle 19"/>
            <p:cNvSpPr>
              <a:spLocks noChangeArrowheads="1"/>
            </p:cNvSpPr>
            <p:nvPr/>
          </p:nvSpPr>
          <p:spPr bwMode="auto">
            <a:xfrm>
              <a:off x="1008" y="912"/>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6" name="Rectangle 20"/>
            <p:cNvSpPr>
              <a:spLocks noChangeArrowheads="1"/>
            </p:cNvSpPr>
            <p:nvPr/>
          </p:nvSpPr>
          <p:spPr bwMode="auto">
            <a:xfrm>
              <a:off x="1104" y="2640"/>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7" name="Rectangle 21"/>
            <p:cNvSpPr>
              <a:spLocks noChangeArrowheads="1"/>
            </p:cNvSpPr>
            <p:nvPr/>
          </p:nvSpPr>
          <p:spPr bwMode="auto">
            <a:xfrm>
              <a:off x="576" y="3360"/>
              <a:ext cx="384" cy="480"/>
            </a:xfrm>
            <a:prstGeom prst="rect">
              <a:avLst/>
            </a:prstGeom>
            <a:solidFill>
              <a:schemeClr val="bg1"/>
            </a:solidFill>
            <a:ln w="3175">
              <a:solidFill>
                <a:schemeClr val="tx1"/>
              </a:solidFill>
              <a:miter lim="800000"/>
              <a:headEnd/>
              <a:tailEnd/>
            </a:ln>
          </p:spPr>
          <p:txBody>
            <a:bodyPr anchor="ctr">
              <a:spAutoFit/>
            </a:bodyPr>
            <a:lstStyle/>
            <a:p>
              <a:endParaRPr lang="en-IN"/>
            </a:p>
          </p:txBody>
        </p:sp>
        <p:sp>
          <p:nvSpPr>
            <p:cNvPr id="39958" name="Rectangle 22"/>
            <p:cNvSpPr>
              <a:spLocks noChangeArrowheads="1"/>
            </p:cNvSpPr>
            <p:nvPr/>
          </p:nvSpPr>
          <p:spPr bwMode="auto">
            <a:xfrm>
              <a:off x="1584" y="3264"/>
              <a:ext cx="384" cy="336"/>
            </a:xfrm>
            <a:prstGeom prst="rect">
              <a:avLst/>
            </a:prstGeom>
            <a:solidFill>
              <a:schemeClr val="bg1"/>
            </a:solidFill>
            <a:ln w="3175">
              <a:solidFill>
                <a:schemeClr val="tx1"/>
              </a:solidFill>
              <a:miter lim="800000"/>
              <a:headEnd/>
              <a:tailEnd/>
            </a:ln>
          </p:spPr>
          <p:txBody>
            <a:bodyPr anchor="ctr">
              <a:spAutoFit/>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02"/>
                                        </p:tgtEl>
                                        <p:attrNameLst>
                                          <p:attrName>style.visibility</p:attrName>
                                        </p:attrNameLst>
                                      </p:cBhvr>
                                      <p:to>
                                        <p:strVal val="visible"/>
                                      </p:to>
                                    </p:set>
                                    <p:animEffect transition="in" filter="wipe(up)">
                                      <p:cBhvr>
                                        <p:cTn id="7" dur="1000"/>
                                        <p:tgtEl>
                                          <p:spTgt spid="1280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101600"/>
            <a:ext cx="7292975" cy="736600"/>
          </a:xfrm>
        </p:spPr>
        <p:txBody>
          <a:bodyPr/>
          <a:lstStyle/>
          <a:p>
            <a:r>
              <a:rPr lang="en-US"/>
              <a:t>H/W support - Predication</a:t>
            </a:r>
          </a:p>
        </p:txBody>
      </p:sp>
      <p:sp>
        <p:nvSpPr>
          <p:cNvPr id="3" name="Content Placeholder 2"/>
          <p:cNvSpPr>
            <a:spLocks noGrp="1"/>
          </p:cNvSpPr>
          <p:nvPr>
            <p:ph idx="1"/>
          </p:nvPr>
        </p:nvSpPr>
        <p:spPr>
          <a:xfrm>
            <a:off x="698500" y="838200"/>
            <a:ext cx="7683500" cy="5283200"/>
          </a:xfrm>
        </p:spPr>
        <p:txBody>
          <a:bodyPr/>
          <a:lstStyle/>
          <a:p>
            <a:pPr>
              <a:buFontTx/>
              <a:buNone/>
              <a:defRPr/>
            </a:pPr>
            <a:r>
              <a:rPr lang="en-US" b="1" dirty="0"/>
              <a:t>Conditional move</a:t>
            </a:r>
          </a:p>
          <a:p>
            <a:pPr>
              <a:defRPr/>
            </a:pPr>
            <a:r>
              <a:rPr lang="en-US" dirty="0"/>
              <a:t>A predicated instruction packs a conditional and an instruction</a:t>
            </a:r>
          </a:p>
          <a:p>
            <a:pPr lvl="1">
              <a:defRPr/>
            </a:pPr>
            <a:r>
              <a:rPr lang="en-US" sz="2000" dirty="0">
                <a:ea typeface="+mn-ea"/>
                <a:cs typeface="+mn-cs"/>
              </a:rPr>
              <a:t>Instruction control-dependent on conditional</a:t>
            </a:r>
          </a:p>
          <a:p>
            <a:pPr lvl="1">
              <a:defRPr/>
            </a:pPr>
            <a:r>
              <a:rPr lang="en-US" sz="2000" dirty="0">
                <a:ea typeface="+mn-ea"/>
                <a:cs typeface="+mn-cs"/>
              </a:rPr>
              <a:t>If conditional is false instruction is converted to no-op, otherwise executed</a:t>
            </a:r>
          </a:p>
          <a:p>
            <a:pPr>
              <a:defRPr/>
            </a:pPr>
            <a:r>
              <a:rPr lang="en-US" dirty="0"/>
              <a:t>Convert control dependence to data dependence</a:t>
            </a:r>
          </a:p>
          <a:p>
            <a:pPr lvl="2">
              <a:buFontTx/>
              <a:buNone/>
              <a:defRPr/>
            </a:pPr>
            <a:r>
              <a:rPr lang="en-US" sz="2000" b="1" dirty="0">
                <a:latin typeface="Times New Roman" pitchFamily="18" charset="0"/>
                <a:ea typeface="PMingLiU"/>
                <a:cs typeface="Times New Roman" pitchFamily="18" charset="0"/>
              </a:rPr>
              <a:t>/* if (A==0) {S=T;} */</a:t>
            </a:r>
          </a:p>
          <a:p>
            <a:pPr lvl="2">
              <a:buFontTx/>
              <a:buNone/>
              <a:defRPr/>
            </a:pPr>
            <a:r>
              <a:rPr lang="en-US" sz="2000" b="1" dirty="0">
                <a:latin typeface="Times New Roman" pitchFamily="18" charset="0"/>
                <a:ea typeface="PMingLiU"/>
                <a:cs typeface="Times New Roman" pitchFamily="18" charset="0"/>
              </a:rPr>
              <a:t>/* simple translation */</a:t>
            </a:r>
          </a:p>
          <a:p>
            <a:pPr lvl="2">
              <a:buFontTx/>
              <a:buNone/>
              <a:defRPr/>
            </a:pPr>
            <a:endParaRPr lang="en-US" sz="2000" b="1" dirty="0">
              <a:latin typeface="Times New Roman" pitchFamily="18" charset="0"/>
              <a:ea typeface="PMingLiU"/>
              <a:cs typeface="Times New Roman" pitchFamily="18" charset="0"/>
            </a:endParaRPr>
          </a:p>
          <a:p>
            <a:pPr lvl="2">
              <a:buFontTx/>
              <a:buNone/>
              <a:defRPr/>
            </a:pPr>
            <a:r>
              <a:rPr lang="en-US" sz="2000" b="1" dirty="0">
                <a:latin typeface="Times New Roman" pitchFamily="18" charset="0"/>
                <a:ea typeface="PMingLiU"/>
                <a:cs typeface="Times New Roman" pitchFamily="18" charset="0"/>
              </a:rPr>
              <a:t>BNEZ R1, L     /* if (A==0)  */</a:t>
            </a:r>
          </a:p>
          <a:p>
            <a:pPr lvl="2">
              <a:buFontTx/>
              <a:buNone/>
              <a:defRPr/>
            </a:pPr>
            <a:r>
              <a:rPr lang="pt-BR" sz="2000" b="1" dirty="0">
                <a:latin typeface="Times New Roman" pitchFamily="18" charset="0"/>
                <a:ea typeface="PMingLiU"/>
                <a:cs typeface="Times New Roman" pitchFamily="18" charset="0"/>
              </a:rPr>
              <a:t>ADDI R2, R3, 0   /* S=T;  */</a:t>
            </a:r>
          </a:p>
          <a:p>
            <a:pPr lvl="2">
              <a:buFontTx/>
              <a:buNone/>
              <a:defRPr/>
            </a:pPr>
            <a:r>
              <a:rPr lang="en-US" sz="2000" b="1" dirty="0">
                <a:latin typeface="Times New Roman" pitchFamily="18" charset="0"/>
                <a:ea typeface="PMingLiU"/>
                <a:cs typeface="Times New Roman" pitchFamily="18" charset="0"/>
              </a:rPr>
              <a:t>L:   . . .</a:t>
            </a:r>
          </a:p>
          <a:p>
            <a:pPr lvl="2">
              <a:buFontTx/>
              <a:buNone/>
              <a:defRPr/>
            </a:pPr>
            <a:endParaRPr lang="en-US" sz="2000" b="1" dirty="0">
              <a:latin typeface="Times New Roman" pitchFamily="18" charset="0"/>
              <a:ea typeface="PMingLiU"/>
              <a:cs typeface="Times New Roman" pitchFamily="18" charset="0"/>
            </a:endParaRPr>
          </a:p>
          <a:p>
            <a:pPr lvl="2">
              <a:buFontTx/>
              <a:buNone/>
              <a:defRPr/>
            </a:pPr>
            <a:r>
              <a:rPr lang="en-US" sz="2000" b="1" dirty="0">
                <a:latin typeface="Times New Roman" pitchFamily="18" charset="0"/>
                <a:ea typeface="PMingLiU"/>
                <a:cs typeface="Times New Roman" pitchFamily="18" charset="0"/>
              </a:rPr>
              <a:t>/* predicated instruction */</a:t>
            </a:r>
          </a:p>
          <a:p>
            <a:pPr lvl="2">
              <a:buFontTx/>
              <a:buNone/>
              <a:defRPr/>
            </a:pPr>
            <a:r>
              <a:rPr lang="en-US" sz="2000" b="1" dirty="0">
                <a:solidFill>
                  <a:srgbClr val="FF0000"/>
                </a:solidFill>
                <a:latin typeface="Times New Roman" pitchFamily="18" charset="0"/>
                <a:ea typeface="PMingLiU"/>
                <a:cs typeface="Times New Roman" pitchFamily="18" charset="0"/>
              </a:rPr>
              <a:t>CMOVZ R2, R3, R1  </a:t>
            </a:r>
            <a:r>
              <a:rPr lang="en-US" sz="2000" b="1" dirty="0">
                <a:latin typeface="Times New Roman" pitchFamily="18" charset="0"/>
                <a:ea typeface="PMingLiU"/>
                <a:cs typeface="Times New Roman" pitchFamily="18" charset="0"/>
              </a:rPr>
              <a:t>/* move T to S if R1=0  */</a:t>
            </a:r>
          </a:p>
          <a:p>
            <a:pP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Predication</a:t>
            </a:r>
          </a:p>
        </p:txBody>
      </p:sp>
      <p:sp>
        <p:nvSpPr>
          <p:cNvPr id="41987" name="Content Placeholder 2"/>
          <p:cNvSpPr>
            <a:spLocks noGrp="1"/>
          </p:cNvSpPr>
          <p:nvPr>
            <p:ph idx="1"/>
          </p:nvPr>
        </p:nvSpPr>
        <p:spPr>
          <a:xfrm>
            <a:off x="698500" y="1193800"/>
            <a:ext cx="7683500" cy="2235200"/>
          </a:xfrm>
        </p:spPr>
        <p:txBody>
          <a:bodyPr/>
          <a:lstStyle/>
          <a:p>
            <a:pPr>
              <a:buFontTx/>
              <a:buNone/>
            </a:pPr>
            <a:r>
              <a:rPr lang="en-US" b="1"/>
              <a:t>Generalized predication</a:t>
            </a:r>
          </a:p>
          <a:p>
            <a:r>
              <a:rPr lang="en-US"/>
              <a:t>Predicates applied to all instructions</a:t>
            </a:r>
          </a:p>
          <a:p>
            <a:r>
              <a:rPr lang="en-US"/>
              <a:t>Enables predicated execution of large code blocks</a:t>
            </a:r>
          </a:p>
          <a:p>
            <a:r>
              <a:rPr lang="en-US"/>
              <a:t>Speculatively puts time-critical instructions under predicates</a:t>
            </a:r>
          </a:p>
          <a:p>
            <a:pPr>
              <a:buFontTx/>
              <a:buNone/>
            </a:pPr>
            <a:endParaRPr lang="en-US"/>
          </a:p>
        </p:txBody>
      </p:sp>
      <p:pic>
        <p:nvPicPr>
          <p:cNvPr id="41988" name="Picture 2"/>
          <p:cNvPicPr>
            <a:picLocks noChangeAspect="1" noChangeArrowheads="1"/>
          </p:cNvPicPr>
          <p:nvPr/>
        </p:nvPicPr>
        <p:blipFill>
          <a:blip r:embed="rId3"/>
          <a:srcRect/>
          <a:stretch>
            <a:fillRect/>
          </a:stretch>
        </p:blipFill>
        <p:spPr bwMode="auto">
          <a:xfrm>
            <a:off x="152400" y="4343400"/>
            <a:ext cx="8915400" cy="1738313"/>
          </a:xfrm>
          <a:prstGeom prst="rect">
            <a:avLst/>
          </a:prstGeom>
          <a:noFill/>
          <a:ln w="12700">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76200"/>
            <a:ext cx="8229600" cy="685800"/>
          </a:xfrm>
        </p:spPr>
        <p:txBody>
          <a:bodyPr/>
          <a:lstStyle/>
          <a:p>
            <a:r>
              <a:rPr lang="en-US" altLang="ko-KR">
                <a:ea typeface="굴림" pitchFamily="48" charset="-127"/>
              </a:rPr>
              <a:t>VLIW: Very Long Instruction Word</a:t>
            </a:r>
          </a:p>
        </p:txBody>
      </p:sp>
      <p:sp>
        <p:nvSpPr>
          <p:cNvPr id="17411" name="Rectangle 3"/>
          <p:cNvSpPr>
            <a:spLocks noGrp="1" noChangeArrowheads="1"/>
          </p:cNvSpPr>
          <p:nvPr>
            <p:ph type="body" idx="1"/>
          </p:nvPr>
        </p:nvSpPr>
        <p:spPr>
          <a:xfrm>
            <a:off x="463550" y="4005263"/>
            <a:ext cx="8318500" cy="2419350"/>
          </a:xfrm>
          <a:noFill/>
        </p:spPr>
        <p:txBody>
          <a:bodyPr anchor="ctr">
            <a:spAutoFit/>
          </a:bodyPr>
          <a:lstStyle/>
          <a:p>
            <a:r>
              <a:rPr lang="en-US" altLang="ko-KR">
                <a:ea typeface="굴림" pitchFamily="48" charset="-127"/>
              </a:rPr>
              <a:t>Multiple operations packed into one instruction</a:t>
            </a:r>
          </a:p>
          <a:p>
            <a:r>
              <a:rPr lang="en-US" altLang="ko-KR">
                <a:ea typeface="굴림" pitchFamily="48" charset="-127"/>
              </a:rPr>
              <a:t>Each operation slot is for a fixed function</a:t>
            </a:r>
          </a:p>
          <a:p>
            <a:r>
              <a:rPr lang="en-US" altLang="ko-KR">
                <a:ea typeface="굴림" pitchFamily="48" charset="-127"/>
              </a:rPr>
              <a:t>Constant operation latencies are specified</a:t>
            </a:r>
          </a:p>
          <a:p>
            <a:r>
              <a:rPr lang="en-US" altLang="ko-KR">
                <a:ea typeface="굴림" pitchFamily="48" charset="-127"/>
              </a:rPr>
              <a:t>Architecture requires guarantee of:</a:t>
            </a:r>
          </a:p>
          <a:p>
            <a:pPr lvl="1"/>
            <a:r>
              <a:rPr lang="en-US" altLang="ko-KR" sz="1800">
                <a:ea typeface="굴림" pitchFamily="48" charset="-127"/>
              </a:rPr>
              <a:t>Parallelism within an instruction</a:t>
            </a:r>
          </a:p>
          <a:p>
            <a:pPr lvl="1"/>
            <a:r>
              <a:rPr lang="en-US" altLang="ko-KR" sz="1800">
                <a:ea typeface="굴림" pitchFamily="48" charset="-127"/>
              </a:rPr>
              <a:t>No data use before data ready</a:t>
            </a:r>
          </a:p>
        </p:txBody>
      </p:sp>
      <p:grpSp>
        <p:nvGrpSpPr>
          <p:cNvPr id="17412" name="Group 4"/>
          <p:cNvGrpSpPr>
            <a:grpSpLocks/>
          </p:cNvGrpSpPr>
          <p:nvPr/>
        </p:nvGrpSpPr>
        <p:grpSpPr bwMode="auto">
          <a:xfrm>
            <a:off x="5105400" y="1828800"/>
            <a:ext cx="381000" cy="1143000"/>
            <a:chOff x="2928" y="1488"/>
            <a:chExt cx="240" cy="720"/>
          </a:xfrm>
        </p:grpSpPr>
        <p:sp>
          <p:nvSpPr>
            <p:cNvPr id="17446" name="Rectangle 5"/>
            <p:cNvSpPr>
              <a:spLocks noChangeArrowheads="1"/>
            </p:cNvSpPr>
            <p:nvPr/>
          </p:nvSpPr>
          <p:spPr bwMode="auto">
            <a:xfrm rot="5400000">
              <a:off x="2928"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7" name="Rectangle 6"/>
            <p:cNvSpPr>
              <a:spLocks noChangeArrowheads="1"/>
            </p:cNvSpPr>
            <p:nvPr/>
          </p:nvSpPr>
          <p:spPr bwMode="auto">
            <a:xfrm rot="5400000">
              <a:off x="2928"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8" name="Rectangle 7"/>
            <p:cNvSpPr>
              <a:spLocks noChangeArrowheads="1"/>
            </p:cNvSpPr>
            <p:nvPr/>
          </p:nvSpPr>
          <p:spPr bwMode="auto">
            <a:xfrm rot="5400000">
              <a:off x="2928" y="1968"/>
              <a:ext cx="240" cy="240"/>
            </a:xfrm>
            <a:prstGeom prst="rect">
              <a:avLst/>
            </a:prstGeom>
            <a:noFill/>
            <a:ln w="3175">
              <a:solidFill>
                <a:schemeClr val="tx1"/>
              </a:solidFill>
              <a:miter lim="800000"/>
              <a:headEnd/>
              <a:tailEnd/>
            </a:ln>
          </p:spPr>
          <p:txBody>
            <a:bodyPr wrap="none" anchor="ctr">
              <a:spAutoFit/>
            </a:bodyPr>
            <a:lstStyle/>
            <a:p>
              <a:endParaRPr lang="en-US"/>
            </a:p>
          </p:txBody>
        </p:sp>
      </p:grpSp>
      <p:grpSp>
        <p:nvGrpSpPr>
          <p:cNvPr id="17413" name="Group 8"/>
          <p:cNvGrpSpPr>
            <a:grpSpLocks/>
          </p:cNvGrpSpPr>
          <p:nvPr/>
        </p:nvGrpSpPr>
        <p:grpSpPr bwMode="auto">
          <a:xfrm>
            <a:off x="3810000" y="1828800"/>
            <a:ext cx="381000" cy="1143000"/>
            <a:chOff x="2688" y="1488"/>
            <a:chExt cx="240" cy="720"/>
          </a:xfrm>
        </p:grpSpPr>
        <p:sp>
          <p:nvSpPr>
            <p:cNvPr id="17443" name="Rectangle 9"/>
            <p:cNvSpPr>
              <a:spLocks noChangeArrowheads="1"/>
            </p:cNvSpPr>
            <p:nvPr/>
          </p:nvSpPr>
          <p:spPr bwMode="auto">
            <a:xfrm rot="5400000">
              <a:off x="2688"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4" name="Rectangle 10"/>
            <p:cNvSpPr>
              <a:spLocks noChangeArrowheads="1"/>
            </p:cNvSpPr>
            <p:nvPr/>
          </p:nvSpPr>
          <p:spPr bwMode="auto">
            <a:xfrm rot="5400000">
              <a:off x="2688"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5" name="Rectangle 11"/>
            <p:cNvSpPr>
              <a:spLocks noChangeArrowheads="1"/>
            </p:cNvSpPr>
            <p:nvPr/>
          </p:nvSpPr>
          <p:spPr bwMode="auto">
            <a:xfrm rot="5400000">
              <a:off x="2688" y="1968"/>
              <a:ext cx="240" cy="240"/>
            </a:xfrm>
            <a:prstGeom prst="rect">
              <a:avLst/>
            </a:prstGeom>
            <a:noFill/>
            <a:ln w="3175">
              <a:solidFill>
                <a:schemeClr val="tx1"/>
              </a:solidFill>
              <a:miter lim="800000"/>
              <a:headEnd/>
              <a:tailEnd/>
            </a:ln>
          </p:spPr>
          <p:txBody>
            <a:bodyPr wrap="none" anchor="ctr">
              <a:spAutoFit/>
            </a:bodyPr>
            <a:lstStyle/>
            <a:p>
              <a:endParaRPr lang="en-US"/>
            </a:p>
          </p:txBody>
        </p:sp>
      </p:grpSp>
      <p:sp>
        <p:nvSpPr>
          <p:cNvPr id="17414" name="Rectangle 12"/>
          <p:cNvSpPr>
            <a:spLocks noChangeArrowheads="1"/>
          </p:cNvSpPr>
          <p:nvPr/>
        </p:nvSpPr>
        <p:spPr bwMode="auto">
          <a:xfrm rot="5400000">
            <a:off x="2438400" y="1828800"/>
            <a:ext cx="381000" cy="381000"/>
          </a:xfrm>
          <a:prstGeom prst="rect">
            <a:avLst/>
          </a:prstGeom>
          <a:noFill/>
          <a:ln w="3175">
            <a:solidFill>
              <a:schemeClr val="tx1"/>
            </a:solidFill>
            <a:miter lim="800000"/>
            <a:headEnd/>
            <a:tailEnd/>
          </a:ln>
        </p:spPr>
        <p:txBody>
          <a:bodyPr wrap="none" anchor="ctr">
            <a:spAutoFit/>
          </a:bodyPr>
          <a:lstStyle/>
          <a:p>
            <a:endParaRPr lang="en-US"/>
          </a:p>
        </p:txBody>
      </p:sp>
      <p:sp>
        <p:nvSpPr>
          <p:cNvPr id="17415" name="Rectangle 13"/>
          <p:cNvSpPr>
            <a:spLocks noChangeArrowheads="1"/>
          </p:cNvSpPr>
          <p:nvPr/>
        </p:nvSpPr>
        <p:spPr bwMode="auto">
          <a:xfrm rot="5400000">
            <a:off x="1295400" y="1828800"/>
            <a:ext cx="381000" cy="381000"/>
          </a:xfrm>
          <a:prstGeom prst="rect">
            <a:avLst/>
          </a:prstGeom>
          <a:noFill/>
          <a:ln w="3175">
            <a:solidFill>
              <a:schemeClr val="tx1"/>
            </a:solidFill>
            <a:miter lim="800000"/>
            <a:headEnd/>
            <a:tailEnd/>
          </a:ln>
        </p:spPr>
        <p:txBody>
          <a:bodyPr wrap="none" anchor="ctr">
            <a:spAutoFit/>
          </a:bodyPr>
          <a:lstStyle/>
          <a:p>
            <a:endParaRPr lang="en-US"/>
          </a:p>
        </p:txBody>
      </p:sp>
      <p:grpSp>
        <p:nvGrpSpPr>
          <p:cNvPr id="17416" name="Group 14"/>
          <p:cNvGrpSpPr>
            <a:grpSpLocks/>
          </p:cNvGrpSpPr>
          <p:nvPr/>
        </p:nvGrpSpPr>
        <p:grpSpPr bwMode="auto">
          <a:xfrm>
            <a:off x="7696200" y="1752600"/>
            <a:ext cx="381000" cy="1524000"/>
            <a:chOff x="3792" y="1488"/>
            <a:chExt cx="240" cy="960"/>
          </a:xfrm>
        </p:grpSpPr>
        <p:sp>
          <p:nvSpPr>
            <p:cNvPr id="17439" name="Rectangle 15"/>
            <p:cNvSpPr>
              <a:spLocks noChangeArrowheads="1"/>
            </p:cNvSpPr>
            <p:nvPr/>
          </p:nvSpPr>
          <p:spPr bwMode="auto">
            <a:xfrm rot="5400000">
              <a:off x="3792"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0" name="Rectangle 16"/>
            <p:cNvSpPr>
              <a:spLocks noChangeArrowheads="1"/>
            </p:cNvSpPr>
            <p:nvPr/>
          </p:nvSpPr>
          <p:spPr bwMode="auto">
            <a:xfrm rot="5400000">
              <a:off x="3792"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1" name="Rectangle 17"/>
            <p:cNvSpPr>
              <a:spLocks noChangeArrowheads="1"/>
            </p:cNvSpPr>
            <p:nvPr/>
          </p:nvSpPr>
          <p:spPr bwMode="auto">
            <a:xfrm rot="5400000">
              <a:off x="3792" y="196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42" name="Rectangle 18"/>
            <p:cNvSpPr>
              <a:spLocks noChangeArrowheads="1"/>
            </p:cNvSpPr>
            <p:nvPr/>
          </p:nvSpPr>
          <p:spPr bwMode="auto">
            <a:xfrm rot="5400000">
              <a:off x="3792" y="2208"/>
              <a:ext cx="240" cy="240"/>
            </a:xfrm>
            <a:prstGeom prst="rect">
              <a:avLst/>
            </a:prstGeom>
            <a:noFill/>
            <a:ln w="3175">
              <a:solidFill>
                <a:schemeClr val="tx1"/>
              </a:solidFill>
              <a:miter lim="800000"/>
              <a:headEnd/>
              <a:tailEnd/>
            </a:ln>
          </p:spPr>
          <p:txBody>
            <a:bodyPr wrap="none" anchor="ctr">
              <a:spAutoFit/>
            </a:bodyPr>
            <a:lstStyle/>
            <a:p>
              <a:endParaRPr lang="en-US"/>
            </a:p>
          </p:txBody>
        </p:sp>
      </p:grpSp>
      <p:grpSp>
        <p:nvGrpSpPr>
          <p:cNvPr id="17417" name="Group 19"/>
          <p:cNvGrpSpPr>
            <a:grpSpLocks/>
          </p:cNvGrpSpPr>
          <p:nvPr/>
        </p:nvGrpSpPr>
        <p:grpSpPr bwMode="auto">
          <a:xfrm>
            <a:off x="6553200" y="1828800"/>
            <a:ext cx="381000" cy="1524000"/>
            <a:chOff x="3552" y="1488"/>
            <a:chExt cx="240" cy="960"/>
          </a:xfrm>
        </p:grpSpPr>
        <p:sp>
          <p:nvSpPr>
            <p:cNvPr id="17435" name="Rectangle 20"/>
            <p:cNvSpPr>
              <a:spLocks noChangeArrowheads="1"/>
            </p:cNvSpPr>
            <p:nvPr/>
          </p:nvSpPr>
          <p:spPr bwMode="auto">
            <a:xfrm rot="5400000">
              <a:off x="3552" y="148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36" name="Rectangle 21"/>
            <p:cNvSpPr>
              <a:spLocks noChangeArrowheads="1"/>
            </p:cNvSpPr>
            <p:nvPr/>
          </p:nvSpPr>
          <p:spPr bwMode="auto">
            <a:xfrm rot="5400000">
              <a:off x="3552" y="172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37" name="Rectangle 22"/>
            <p:cNvSpPr>
              <a:spLocks noChangeArrowheads="1"/>
            </p:cNvSpPr>
            <p:nvPr/>
          </p:nvSpPr>
          <p:spPr bwMode="auto">
            <a:xfrm rot="5400000">
              <a:off x="3552" y="1968"/>
              <a:ext cx="240" cy="240"/>
            </a:xfrm>
            <a:prstGeom prst="rect">
              <a:avLst/>
            </a:prstGeom>
            <a:noFill/>
            <a:ln w="3175">
              <a:solidFill>
                <a:schemeClr val="tx1"/>
              </a:solidFill>
              <a:miter lim="800000"/>
              <a:headEnd/>
              <a:tailEnd/>
            </a:ln>
          </p:spPr>
          <p:txBody>
            <a:bodyPr wrap="none" anchor="ctr">
              <a:spAutoFit/>
            </a:bodyPr>
            <a:lstStyle/>
            <a:p>
              <a:endParaRPr lang="en-US"/>
            </a:p>
          </p:txBody>
        </p:sp>
        <p:sp>
          <p:nvSpPr>
            <p:cNvPr id="17438" name="Rectangle 23"/>
            <p:cNvSpPr>
              <a:spLocks noChangeArrowheads="1"/>
            </p:cNvSpPr>
            <p:nvPr/>
          </p:nvSpPr>
          <p:spPr bwMode="auto">
            <a:xfrm rot="5400000">
              <a:off x="3552" y="2208"/>
              <a:ext cx="240" cy="240"/>
            </a:xfrm>
            <a:prstGeom prst="rect">
              <a:avLst/>
            </a:prstGeom>
            <a:noFill/>
            <a:ln w="3175">
              <a:solidFill>
                <a:schemeClr val="tx1"/>
              </a:solidFill>
              <a:miter lim="800000"/>
              <a:headEnd/>
              <a:tailEnd/>
            </a:ln>
          </p:spPr>
          <p:txBody>
            <a:bodyPr wrap="none" anchor="ctr">
              <a:spAutoFit/>
            </a:bodyPr>
            <a:lstStyle/>
            <a:p>
              <a:endParaRPr lang="en-US"/>
            </a:p>
          </p:txBody>
        </p:sp>
      </p:grpSp>
      <p:sp>
        <p:nvSpPr>
          <p:cNvPr id="17418" name="Text Box 24"/>
          <p:cNvSpPr txBox="1">
            <a:spLocks noChangeArrowheads="1"/>
          </p:cNvSpPr>
          <p:nvPr/>
        </p:nvSpPr>
        <p:spPr bwMode="auto">
          <a:xfrm>
            <a:off x="822325" y="2338388"/>
            <a:ext cx="2551113" cy="531812"/>
          </a:xfrm>
          <a:prstGeom prst="rect">
            <a:avLst/>
          </a:prstGeom>
          <a:noFill/>
          <a:ln w="3175">
            <a:noFill/>
            <a:miter lim="800000"/>
            <a:headEnd/>
            <a:tailEnd/>
          </a:ln>
        </p:spPr>
        <p:txBody>
          <a:bodyPr wrap="none" anchor="ctr">
            <a:spAutoFit/>
          </a:bodyPr>
          <a:lstStyle/>
          <a:p>
            <a:pPr>
              <a:lnSpc>
                <a:spcPct val="70000"/>
              </a:lnSpc>
            </a:pPr>
            <a:r>
              <a:rPr lang="en-US" altLang="ko-KR" sz="1800" i="1">
                <a:solidFill>
                  <a:srgbClr val="660066"/>
                </a:solidFill>
                <a:latin typeface="Verdana" pitchFamily="48" charset="0"/>
                <a:ea typeface="굴림" pitchFamily="48" charset="-127"/>
              </a:rPr>
              <a:t>Two Integer Units,</a:t>
            </a:r>
          </a:p>
          <a:p>
            <a:pPr>
              <a:lnSpc>
                <a:spcPct val="70000"/>
              </a:lnSpc>
              <a:spcBef>
                <a:spcPct val="20000"/>
              </a:spcBef>
            </a:pPr>
            <a:r>
              <a:rPr lang="en-US" altLang="ko-KR" sz="1800" i="1">
                <a:solidFill>
                  <a:srgbClr val="660066"/>
                </a:solidFill>
                <a:latin typeface="Verdana" pitchFamily="48" charset="0"/>
                <a:ea typeface="굴림" pitchFamily="48" charset="-127"/>
              </a:rPr>
              <a:t>Single Cycle Latency</a:t>
            </a:r>
          </a:p>
        </p:txBody>
      </p:sp>
      <p:sp>
        <p:nvSpPr>
          <p:cNvPr id="17419" name="Text Box 25"/>
          <p:cNvSpPr txBox="1">
            <a:spLocks noChangeArrowheads="1"/>
          </p:cNvSpPr>
          <p:nvPr/>
        </p:nvSpPr>
        <p:spPr bwMode="auto">
          <a:xfrm>
            <a:off x="3146425" y="3100388"/>
            <a:ext cx="2746375" cy="531812"/>
          </a:xfrm>
          <a:prstGeom prst="rect">
            <a:avLst/>
          </a:prstGeom>
          <a:noFill/>
          <a:ln w="3175">
            <a:noFill/>
            <a:miter lim="800000"/>
            <a:headEnd/>
            <a:tailEnd/>
          </a:ln>
        </p:spPr>
        <p:txBody>
          <a:bodyPr wrap="none" anchor="ctr">
            <a:spAutoFit/>
          </a:bodyPr>
          <a:lstStyle/>
          <a:p>
            <a:pPr>
              <a:lnSpc>
                <a:spcPct val="70000"/>
              </a:lnSpc>
            </a:pPr>
            <a:r>
              <a:rPr lang="en-US" altLang="ko-KR" sz="1800" i="1">
                <a:solidFill>
                  <a:srgbClr val="660066"/>
                </a:solidFill>
                <a:latin typeface="Verdana" pitchFamily="48" charset="0"/>
                <a:ea typeface="굴림" pitchFamily="48" charset="-127"/>
              </a:rPr>
              <a:t>Two Load/Store Units,</a:t>
            </a:r>
          </a:p>
          <a:p>
            <a:pPr>
              <a:lnSpc>
                <a:spcPct val="70000"/>
              </a:lnSpc>
              <a:spcBef>
                <a:spcPct val="20000"/>
              </a:spcBef>
            </a:pPr>
            <a:r>
              <a:rPr lang="en-US" altLang="ko-KR" sz="1800" i="1">
                <a:solidFill>
                  <a:srgbClr val="660066"/>
                </a:solidFill>
                <a:latin typeface="Verdana" pitchFamily="48" charset="0"/>
                <a:ea typeface="굴림" pitchFamily="48" charset="-127"/>
              </a:rPr>
              <a:t>Three Cycle Latency</a:t>
            </a:r>
          </a:p>
        </p:txBody>
      </p:sp>
      <p:sp>
        <p:nvSpPr>
          <p:cNvPr id="17420" name="Text Box 26"/>
          <p:cNvSpPr txBox="1">
            <a:spLocks noChangeArrowheads="1"/>
          </p:cNvSpPr>
          <p:nvPr/>
        </p:nvSpPr>
        <p:spPr bwMode="auto">
          <a:xfrm>
            <a:off x="5902325" y="3398838"/>
            <a:ext cx="3065463" cy="531812"/>
          </a:xfrm>
          <a:prstGeom prst="rect">
            <a:avLst/>
          </a:prstGeom>
          <a:noFill/>
          <a:ln w="3175">
            <a:noFill/>
            <a:miter lim="800000"/>
            <a:headEnd/>
            <a:tailEnd/>
          </a:ln>
        </p:spPr>
        <p:txBody>
          <a:bodyPr wrap="none" anchor="ctr">
            <a:spAutoFit/>
          </a:bodyPr>
          <a:lstStyle/>
          <a:p>
            <a:pPr>
              <a:lnSpc>
                <a:spcPct val="70000"/>
              </a:lnSpc>
            </a:pPr>
            <a:r>
              <a:rPr lang="en-US" altLang="ko-KR" sz="1800" i="1">
                <a:solidFill>
                  <a:srgbClr val="660066"/>
                </a:solidFill>
                <a:latin typeface="Verdana" pitchFamily="48" charset="0"/>
                <a:ea typeface="굴림" pitchFamily="48" charset="-127"/>
              </a:rPr>
              <a:t>Two Floating-Point Units,</a:t>
            </a:r>
          </a:p>
          <a:p>
            <a:pPr>
              <a:lnSpc>
                <a:spcPct val="70000"/>
              </a:lnSpc>
              <a:spcBef>
                <a:spcPct val="20000"/>
              </a:spcBef>
            </a:pPr>
            <a:r>
              <a:rPr lang="en-US" altLang="ko-KR" sz="1800" i="1">
                <a:solidFill>
                  <a:srgbClr val="660066"/>
                </a:solidFill>
                <a:latin typeface="Verdana" pitchFamily="48" charset="0"/>
                <a:ea typeface="굴림" pitchFamily="48" charset="-127"/>
              </a:rPr>
              <a:t>Four Cycle Latency</a:t>
            </a:r>
          </a:p>
        </p:txBody>
      </p:sp>
      <p:sp>
        <p:nvSpPr>
          <p:cNvPr id="17421" name="Line 27"/>
          <p:cNvSpPr>
            <a:spLocks noChangeShapeType="1"/>
          </p:cNvSpPr>
          <p:nvPr/>
        </p:nvSpPr>
        <p:spPr bwMode="auto">
          <a:xfrm>
            <a:off x="14478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2" name="Line 28"/>
          <p:cNvSpPr>
            <a:spLocks noChangeShapeType="1"/>
          </p:cNvSpPr>
          <p:nvPr/>
        </p:nvSpPr>
        <p:spPr bwMode="auto">
          <a:xfrm>
            <a:off x="26670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3" name="Line 29"/>
          <p:cNvSpPr>
            <a:spLocks noChangeShapeType="1"/>
          </p:cNvSpPr>
          <p:nvPr/>
        </p:nvSpPr>
        <p:spPr bwMode="auto">
          <a:xfrm>
            <a:off x="39624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4" name="Line 30"/>
          <p:cNvSpPr>
            <a:spLocks noChangeShapeType="1"/>
          </p:cNvSpPr>
          <p:nvPr/>
        </p:nvSpPr>
        <p:spPr bwMode="auto">
          <a:xfrm>
            <a:off x="53340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5" name="Line 31"/>
          <p:cNvSpPr>
            <a:spLocks noChangeShapeType="1"/>
          </p:cNvSpPr>
          <p:nvPr/>
        </p:nvSpPr>
        <p:spPr bwMode="auto">
          <a:xfrm>
            <a:off x="6781800" y="1447800"/>
            <a:ext cx="0" cy="30480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17426" name="Line 32"/>
          <p:cNvSpPr>
            <a:spLocks noChangeShapeType="1"/>
          </p:cNvSpPr>
          <p:nvPr/>
        </p:nvSpPr>
        <p:spPr bwMode="auto">
          <a:xfrm>
            <a:off x="7924800" y="1447800"/>
            <a:ext cx="0" cy="228600"/>
          </a:xfrm>
          <a:prstGeom prst="line">
            <a:avLst/>
          </a:prstGeom>
          <a:noFill/>
          <a:ln w="3175">
            <a:solidFill>
              <a:schemeClr val="tx1"/>
            </a:solidFill>
            <a:round/>
            <a:headEnd/>
            <a:tailEnd type="triangle" w="med" len="med"/>
          </a:ln>
        </p:spPr>
        <p:txBody>
          <a:bodyPr wrap="none" anchor="ctr">
            <a:spAutoFit/>
          </a:bodyPr>
          <a:lstStyle/>
          <a:p>
            <a:endParaRPr lang="en-US"/>
          </a:p>
        </p:txBody>
      </p:sp>
      <p:grpSp>
        <p:nvGrpSpPr>
          <p:cNvPr id="17427" name="Group 33"/>
          <p:cNvGrpSpPr>
            <a:grpSpLocks/>
          </p:cNvGrpSpPr>
          <p:nvPr/>
        </p:nvGrpSpPr>
        <p:grpSpPr bwMode="auto">
          <a:xfrm>
            <a:off x="838200" y="1101725"/>
            <a:ext cx="7620000" cy="365125"/>
            <a:chOff x="528" y="982"/>
            <a:chExt cx="4800" cy="230"/>
          </a:xfrm>
        </p:grpSpPr>
        <p:grpSp>
          <p:nvGrpSpPr>
            <p:cNvPr id="17428" name="Group 34"/>
            <p:cNvGrpSpPr>
              <a:grpSpLocks/>
            </p:cNvGrpSpPr>
            <p:nvPr/>
          </p:nvGrpSpPr>
          <p:grpSpPr bwMode="auto">
            <a:xfrm>
              <a:off x="1248" y="982"/>
              <a:ext cx="4080" cy="230"/>
              <a:chOff x="1248" y="982"/>
              <a:chExt cx="4080" cy="230"/>
            </a:xfrm>
          </p:grpSpPr>
          <p:sp>
            <p:nvSpPr>
              <p:cNvPr id="17430" name="Rectangle 35"/>
              <p:cNvSpPr>
                <a:spLocks noChangeArrowheads="1"/>
              </p:cNvSpPr>
              <p:nvPr/>
            </p:nvSpPr>
            <p:spPr bwMode="auto">
              <a:xfrm>
                <a:off x="1248" y="982"/>
                <a:ext cx="720"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Int Op 2</a:t>
                </a:r>
              </a:p>
            </p:txBody>
          </p:sp>
          <p:sp>
            <p:nvSpPr>
              <p:cNvPr id="17431" name="Rectangle 36"/>
              <p:cNvSpPr>
                <a:spLocks noChangeArrowheads="1"/>
              </p:cNvSpPr>
              <p:nvPr/>
            </p:nvSpPr>
            <p:spPr bwMode="auto">
              <a:xfrm>
                <a:off x="1968" y="982"/>
                <a:ext cx="912"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Mem Op 1</a:t>
                </a:r>
              </a:p>
            </p:txBody>
          </p:sp>
          <p:sp>
            <p:nvSpPr>
              <p:cNvPr id="17432" name="Rectangle 37"/>
              <p:cNvSpPr>
                <a:spLocks noChangeArrowheads="1"/>
              </p:cNvSpPr>
              <p:nvPr/>
            </p:nvSpPr>
            <p:spPr bwMode="auto">
              <a:xfrm>
                <a:off x="2880" y="982"/>
                <a:ext cx="912"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Mem Op 2</a:t>
                </a:r>
              </a:p>
            </p:txBody>
          </p:sp>
          <p:sp>
            <p:nvSpPr>
              <p:cNvPr id="17433" name="Rectangle 38"/>
              <p:cNvSpPr>
                <a:spLocks noChangeArrowheads="1"/>
              </p:cNvSpPr>
              <p:nvPr/>
            </p:nvSpPr>
            <p:spPr bwMode="auto">
              <a:xfrm>
                <a:off x="3792" y="982"/>
                <a:ext cx="768"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FP Op 1</a:t>
                </a:r>
              </a:p>
            </p:txBody>
          </p:sp>
          <p:sp>
            <p:nvSpPr>
              <p:cNvPr id="17434" name="Rectangle 39"/>
              <p:cNvSpPr>
                <a:spLocks noChangeArrowheads="1"/>
              </p:cNvSpPr>
              <p:nvPr/>
            </p:nvSpPr>
            <p:spPr bwMode="auto">
              <a:xfrm>
                <a:off x="4560" y="982"/>
                <a:ext cx="768"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FP Op 2</a:t>
                </a:r>
              </a:p>
            </p:txBody>
          </p:sp>
        </p:grpSp>
        <p:sp>
          <p:nvSpPr>
            <p:cNvPr id="17429" name="Rectangle 40"/>
            <p:cNvSpPr>
              <a:spLocks noChangeArrowheads="1"/>
            </p:cNvSpPr>
            <p:nvPr/>
          </p:nvSpPr>
          <p:spPr bwMode="auto">
            <a:xfrm>
              <a:off x="528" y="982"/>
              <a:ext cx="720" cy="230"/>
            </a:xfrm>
            <a:prstGeom prst="rect">
              <a:avLst/>
            </a:prstGeom>
            <a:noFill/>
            <a:ln w="28575">
              <a:solidFill>
                <a:schemeClr val="tx1"/>
              </a:solidFill>
              <a:miter lim="800000"/>
              <a:headEnd/>
              <a:tailEnd/>
            </a:ln>
          </p:spPr>
          <p:txBody>
            <a:bodyPr anchor="ctr">
              <a:spAutoFit/>
            </a:bodyPr>
            <a:lstStyle/>
            <a:p>
              <a:r>
                <a:rPr lang="en-US" altLang="ko-KR">
                  <a:solidFill>
                    <a:srgbClr val="660066"/>
                  </a:solidFill>
                  <a:latin typeface="Verdana" pitchFamily="48" charset="0"/>
                  <a:ea typeface="굴림" pitchFamily="48" charset="-127"/>
                </a:rPr>
                <a:t>Int Op 1</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US" altLang="zh-TW">
                <a:ea typeface="新細明體" charset="-120"/>
              </a:rPr>
              <a:t>Hardware Support for Compiler Speculation</a:t>
            </a:r>
            <a:endParaRPr lang="zh-TW" altLang="en-US">
              <a:ea typeface="新細明體" charset="-120"/>
            </a:endParaRPr>
          </a:p>
        </p:txBody>
      </p:sp>
      <p:sp>
        <p:nvSpPr>
          <p:cNvPr id="43011" name="Rectangle 3"/>
          <p:cNvSpPr>
            <a:spLocks noGrp="1" noChangeArrowheads="1"/>
          </p:cNvSpPr>
          <p:nvPr>
            <p:ph type="body" idx="1"/>
          </p:nvPr>
        </p:nvSpPr>
        <p:spPr>
          <a:xfrm>
            <a:off x="457200" y="1219200"/>
            <a:ext cx="8458200" cy="5257800"/>
          </a:xfrm>
        </p:spPr>
        <p:txBody>
          <a:bodyPr/>
          <a:lstStyle/>
          <a:p>
            <a:pPr lvl="1"/>
            <a:r>
              <a:rPr lang="en-US" altLang="zh-TW">
                <a:ea typeface="新細明體" charset="-120"/>
              </a:rPr>
              <a:t>In moving instructions across a branch the compiler must ensure that exception behavior is not changed and the dynamic data dependence remains the same.</a:t>
            </a:r>
          </a:p>
          <a:p>
            <a:pPr lvl="2"/>
            <a:r>
              <a:rPr lang="en-US" altLang="zh-TW" sz="1800">
                <a:ea typeface="新細明體" charset="-120"/>
              </a:rPr>
              <a:t>The simplest case is that the compiler is conservative about what instructions it speculatively moves, and the exception behavior is unaffected.</a:t>
            </a:r>
          </a:p>
          <a:p>
            <a:pPr lvl="1"/>
            <a:r>
              <a:rPr lang="en-US" altLang="zh-TW">
                <a:ea typeface="新細明體" charset="-120"/>
              </a:rPr>
              <a:t>Four methods </a:t>
            </a:r>
          </a:p>
          <a:p>
            <a:pPr lvl="2"/>
            <a:r>
              <a:rPr lang="en-US" altLang="zh-TW" sz="1800">
                <a:ea typeface="新細明體" charset="-120"/>
              </a:rPr>
              <a:t>The hardware and OS cooperatively ignore exceptions for speculative instructions.</a:t>
            </a:r>
          </a:p>
          <a:p>
            <a:pPr lvl="2"/>
            <a:r>
              <a:rPr lang="en-US" altLang="zh-TW" sz="1800">
                <a:ea typeface="新細明體" charset="-120"/>
              </a:rPr>
              <a:t>Speculative instructions that never raise exceptions are used, and checks are introduced to determine when an exception should occur.</a:t>
            </a:r>
          </a:p>
          <a:p>
            <a:pPr lvl="2"/>
            <a:r>
              <a:rPr lang="en-US" altLang="zh-TW" sz="1800">
                <a:ea typeface="新細明體" charset="-120"/>
              </a:rPr>
              <a:t>Poison bits are attached to the result registers written by speculated instructions when the instruction cause exceptions.</a:t>
            </a:r>
          </a:p>
          <a:p>
            <a:pPr lvl="2"/>
            <a:r>
              <a:rPr lang="en-US" altLang="zh-TW" sz="1800">
                <a:ea typeface="新細明體" charset="-120"/>
              </a:rPr>
              <a:t>The instruction results are buffered until it is certain that the instruction is no longer speculative.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a:r>
              <a:rPr lang="en-US" sz="2800"/>
              <a:t>Overview  of the Intel IA-64 architecture. </a:t>
            </a:r>
          </a:p>
        </p:txBody>
      </p:sp>
      <p:sp>
        <p:nvSpPr>
          <p:cNvPr id="44035" name="Content Placeholder 2"/>
          <p:cNvSpPr>
            <a:spLocks noGrp="1"/>
          </p:cNvSpPr>
          <p:nvPr>
            <p:ph idx="1"/>
          </p:nvPr>
        </p:nvSpPr>
        <p:spPr/>
        <p:txBody>
          <a:bodyPr/>
          <a:lstStyle/>
          <a:p>
            <a:pPr>
              <a:buFontTx/>
              <a:buNone/>
            </a:pPr>
            <a:r>
              <a:rPr lang="en-US" u="sng"/>
              <a:t>The Intel IA-64 Instruction Set Architecture</a:t>
            </a:r>
            <a:endParaRPr lang="en-US"/>
          </a:p>
          <a:p>
            <a:r>
              <a:rPr lang="en-US"/>
              <a:t>The IA-64 is a RISC-style, register-register instruction set, but with many novel features designed to support compiler-based exploitation of ILP.</a:t>
            </a:r>
          </a:p>
          <a:p>
            <a:r>
              <a:rPr lang="en-US"/>
              <a:t>EPIC approach includes several concepts that extend the earlier VLIW approach. These extensions fall into two main areas:</a:t>
            </a:r>
          </a:p>
          <a:p>
            <a:pPr>
              <a:buFontTx/>
              <a:buNone/>
            </a:pPr>
            <a:r>
              <a:rPr lang="en-US"/>
              <a:t>1. EPIC has greater flexibility in indicating parallelism among instructions and in instruction formats. Rather than relying on a fixed instruction format where all operations in the instruction must be capable of being executed in parallel and where the format is completely rigid, EPIC uses explicit indicators of possible instruction dependence as well as a variety of instruction formats.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US" sz="2800">
                <a:solidFill>
                  <a:schemeClr val="tx1"/>
                </a:solidFill>
              </a:rPr>
              <a:t>Overview  of the Intel IA-64 architecture. </a:t>
            </a:r>
            <a:endParaRPr lang="en-US" sz="2800"/>
          </a:p>
        </p:txBody>
      </p:sp>
      <p:sp>
        <p:nvSpPr>
          <p:cNvPr id="45059" name="Content Placeholder 2"/>
          <p:cNvSpPr>
            <a:spLocks noGrp="1"/>
          </p:cNvSpPr>
          <p:nvPr>
            <p:ph idx="1"/>
          </p:nvPr>
        </p:nvSpPr>
        <p:spPr/>
        <p:txBody>
          <a:bodyPr/>
          <a:lstStyle/>
          <a:p>
            <a:pPr>
              <a:buFontTx/>
              <a:buNone/>
            </a:pPr>
            <a:r>
              <a:rPr lang="en-US"/>
              <a:t>2. EPIC has more extensive support for software speculation than the earlier VLIW schemes that had only minimal support.</a:t>
            </a:r>
          </a:p>
          <a:p>
            <a:endParaRPr lang="en-US"/>
          </a:p>
          <a:p>
            <a:pPr>
              <a:buFontTx/>
              <a:buNone/>
            </a:pPr>
            <a:r>
              <a:rPr lang="en-US" u="sng"/>
              <a:t>The IA-64 Register Model</a:t>
            </a:r>
            <a:endParaRPr lang="en-US"/>
          </a:p>
          <a:p>
            <a:r>
              <a:rPr lang="en-US"/>
              <a:t>The components of the IA-64 register state are </a:t>
            </a:r>
          </a:p>
          <a:p>
            <a:r>
              <a:rPr lang="en-US"/>
              <a:t>128 64-bit general-purpose registers, which as we will see shortly are actually 65 bits wide</a:t>
            </a:r>
          </a:p>
          <a:p>
            <a:r>
              <a:rPr lang="en-US"/>
              <a:t> 128 82-bit floating-point registers, which provide two extra exponent bits over the standard 80-bit IEEE format</a:t>
            </a:r>
          </a:p>
          <a:p>
            <a:r>
              <a:rPr lang="en-US"/>
              <a:t>64 1-bit predicate registers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2800">
                <a:solidFill>
                  <a:srgbClr val="000000"/>
                </a:solidFill>
              </a:rPr>
              <a:t>Overview  of the Intel IA-64 architecture. </a:t>
            </a:r>
            <a:endParaRPr lang="en-US"/>
          </a:p>
        </p:txBody>
      </p:sp>
      <p:sp>
        <p:nvSpPr>
          <p:cNvPr id="46083" name="Content Placeholder 2"/>
          <p:cNvSpPr>
            <a:spLocks noGrp="1"/>
          </p:cNvSpPr>
          <p:nvPr>
            <p:ph idx="1"/>
          </p:nvPr>
        </p:nvSpPr>
        <p:spPr/>
        <p:txBody>
          <a:bodyPr/>
          <a:lstStyle/>
          <a:p>
            <a:r>
              <a:rPr lang="en-US"/>
              <a:t>8 64-bit branch registers, which are used for indirect branches</a:t>
            </a:r>
          </a:p>
          <a:p>
            <a:r>
              <a:rPr lang="en-US"/>
              <a:t>a variety of registers used for system control, memory mapping, performance counters, and communication with the OS</a:t>
            </a:r>
          </a:p>
          <a:p>
            <a:pPr>
              <a:buFontTx/>
              <a:buNone/>
            </a:pPr>
            <a:r>
              <a:rPr lang="en-US"/>
              <a:t> </a:t>
            </a:r>
          </a:p>
          <a:p>
            <a:pPr>
              <a:buFontTx/>
              <a:buNone/>
            </a:pPr>
            <a:r>
              <a:rPr lang="en-US" u="sng"/>
              <a:t>Instruction Format and Support for Explicit Parallelism</a:t>
            </a:r>
            <a:endParaRPr lang="en-US"/>
          </a:p>
          <a:p>
            <a:pPr algn="just"/>
            <a:r>
              <a:rPr lang="en-US"/>
              <a:t>The IA-64 architecture uses two different concepts to achieve the benefits of implicit parallelism and ease of instruction decode. Implicit parallelism is achieved by placing instructions into </a:t>
            </a:r>
            <a:r>
              <a:rPr lang="en-US" i="1"/>
              <a:t>instruction groups, </a:t>
            </a:r>
            <a:r>
              <a:rPr lang="en-US"/>
              <a:t>while the fixed formatting of multiple instructions is achieved through the introduction of a concept called a </a:t>
            </a:r>
            <a:r>
              <a:rPr lang="en-US" i="1"/>
              <a:t>bundle, </a:t>
            </a:r>
            <a:r>
              <a:rPr lang="en-US"/>
              <a:t>which contains three instructions.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2800">
                <a:solidFill>
                  <a:srgbClr val="000000"/>
                </a:solidFill>
              </a:rPr>
              <a:t>Overview  of the Intel IA-64 architecture. </a:t>
            </a:r>
            <a:endParaRPr lang="en-US"/>
          </a:p>
        </p:txBody>
      </p:sp>
      <p:sp>
        <p:nvSpPr>
          <p:cNvPr id="47107" name="Content Placeholder 2"/>
          <p:cNvSpPr>
            <a:spLocks noGrp="1"/>
          </p:cNvSpPr>
          <p:nvPr>
            <p:ph idx="1"/>
          </p:nvPr>
        </p:nvSpPr>
        <p:spPr/>
        <p:txBody>
          <a:bodyPr/>
          <a:lstStyle/>
          <a:p>
            <a:pPr algn="just"/>
            <a:r>
              <a:rPr lang="en-US"/>
              <a:t>An instruction group is a sequence of consecutive instructions with no register data dependences among them. All the instructions in a group could be executed in parallel, if sufficient hardware resources existed and if any dependences through memory were preserved. </a:t>
            </a:r>
          </a:p>
          <a:p>
            <a:pPr algn="just">
              <a:buFontTx/>
              <a:buNone/>
            </a:pPr>
            <a:endParaRPr lang="en-US"/>
          </a:p>
          <a:p>
            <a:pPr algn="just"/>
            <a:r>
              <a:rPr lang="en-US"/>
              <a:t>An instruction group can be arbitrarily long, but the compiler must </a:t>
            </a:r>
            <a:r>
              <a:rPr lang="en-US" i="1"/>
              <a:t>explicitly </a:t>
            </a:r>
            <a:r>
              <a:rPr lang="en-US"/>
              <a:t>indicate the boundary between one instruction group and another. This boundary is indicated by placing a </a:t>
            </a:r>
            <a:r>
              <a:rPr lang="en-US" i="1"/>
              <a:t>stop </a:t>
            </a:r>
            <a:r>
              <a:rPr lang="en-US"/>
              <a:t>between two instructions that belong to different groups.</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2800">
                <a:solidFill>
                  <a:srgbClr val="000000"/>
                </a:solidFill>
              </a:rPr>
              <a:t>Overview  of the Intel IA-64 architecture. </a:t>
            </a:r>
            <a:endParaRPr lang="en-US"/>
          </a:p>
        </p:txBody>
      </p:sp>
      <p:sp>
        <p:nvSpPr>
          <p:cNvPr id="48131" name="Content Placeholder 2"/>
          <p:cNvSpPr>
            <a:spLocks noGrp="1"/>
          </p:cNvSpPr>
          <p:nvPr>
            <p:ph idx="1"/>
          </p:nvPr>
        </p:nvSpPr>
        <p:spPr/>
        <p:txBody>
          <a:bodyPr/>
          <a:lstStyle/>
          <a:p>
            <a:pPr>
              <a:buFontTx/>
              <a:buNone/>
            </a:pPr>
            <a:r>
              <a:rPr lang="en-US" u="sng"/>
              <a:t>Predication and Speculation Support</a:t>
            </a:r>
            <a:endParaRPr lang="en-US"/>
          </a:p>
          <a:p>
            <a:pPr algn="just"/>
            <a:r>
              <a:rPr lang="en-US"/>
              <a:t>An instruction is predicated by specifying a predicate register, whose identity is placed in the lower 6 bits of each instruction field. Predicate registers are set using compare or test instructions. A compare instruction specifies one of ten different comparison tests and two predicate registers as destinations.</a:t>
            </a:r>
          </a:p>
          <a:p>
            <a:pPr algn="just">
              <a:buFontTx/>
              <a:buNone/>
            </a:pPr>
            <a:endParaRPr lang="en-US"/>
          </a:p>
          <a:p>
            <a:pPr algn="just"/>
            <a:r>
              <a:rPr lang="en-US"/>
              <a:t>Speculation support in the IA-64 architecture consists of separate support for control speculation, which deals with deferring exception for speculated instructions, and memory reference speculation, which supports speculation of load instructions</a:t>
            </a:r>
          </a:p>
          <a:p>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ctr"/>
            <a:r>
              <a:rPr lang="en-US"/>
              <a:t>Key features of Intel Itanium processor</a:t>
            </a:r>
          </a:p>
        </p:txBody>
      </p:sp>
      <p:sp>
        <p:nvSpPr>
          <p:cNvPr id="49155" name="Content Placeholder 2"/>
          <p:cNvSpPr>
            <a:spLocks noGrp="1"/>
          </p:cNvSpPr>
          <p:nvPr>
            <p:ph idx="1"/>
          </p:nvPr>
        </p:nvSpPr>
        <p:spPr/>
        <p:txBody>
          <a:bodyPr/>
          <a:lstStyle/>
          <a:p>
            <a:r>
              <a:rPr lang="en-US"/>
              <a:t>The Itanium 2 has  clock rate of 1.6GHz.</a:t>
            </a:r>
          </a:p>
          <a:p>
            <a:pPr>
              <a:buFontTx/>
              <a:buNone/>
            </a:pPr>
            <a:endParaRPr lang="en-US"/>
          </a:p>
          <a:p>
            <a:pPr algn="just"/>
            <a:r>
              <a:rPr lang="en-US"/>
              <a:t>11 pipelined functional units : two I-units, four M-units(two for loads and two for stores), three B-units, and two F-units.</a:t>
            </a:r>
          </a:p>
          <a:p>
            <a:pPr algn="just">
              <a:buFontTx/>
              <a:buNone/>
            </a:pPr>
            <a:endParaRPr lang="en-US"/>
          </a:p>
          <a:p>
            <a:pPr algn="just"/>
            <a:r>
              <a:rPr lang="en-US"/>
              <a:t>three-level memory hierarchy all on-chip. The first level uses split instruction and data caches, each 16 KB; The second and third levels are unified caches of 256 KB and of 3 MB to 9 MB, respectively.</a:t>
            </a:r>
          </a:p>
          <a:p>
            <a:pPr algn="just">
              <a:buFontTx/>
              <a:buNone/>
            </a:pPr>
            <a:endParaRPr lang="en-US"/>
          </a:p>
          <a:p>
            <a:pPr algn="just"/>
            <a:r>
              <a:rPr lang="en-US"/>
              <a:t>Itanium 2 can issue up to six instructions per clock from two bundles. Instructions are allocated to functional units based on the bundle bits.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t>Key features of Intel Itanium processor</a:t>
            </a:r>
          </a:p>
        </p:txBody>
      </p:sp>
      <p:sp>
        <p:nvSpPr>
          <p:cNvPr id="3" name="Content Placeholder 2"/>
          <p:cNvSpPr>
            <a:spLocks noGrp="1"/>
          </p:cNvSpPr>
          <p:nvPr>
            <p:ph idx="1"/>
          </p:nvPr>
        </p:nvSpPr>
        <p:spPr/>
        <p:txBody>
          <a:bodyPr/>
          <a:lstStyle/>
          <a:p>
            <a:r>
              <a:rPr lang="en-US"/>
              <a:t>The Itanium 2 processor uses an eight-stage pipeline divided into four major parts:</a:t>
            </a:r>
          </a:p>
          <a:p>
            <a:pPr>
              <a:buFontTx/>
              <a:buAutoNum type="arabicPeriod"/>
            </a:pPr>
            <a:r>
              <a:rPr lang="en-US" i="1"/>
              <a:t>Front-end (stages IPG and Rotate)</a:t>
            </a:r>
            <a:r>
              <a:rPr lang="en-US"/>
              <a:t>—Prefetches up to 32 bytes per clock (two bundles) into a prefetch buffer, which can hold up to eight bundles (24instructions). Branch prediction is done using a multilevel adaptive predictor</a:t>
            </a:r>
          </a:p>
          <a:p>
            <a:pPr>
              <a:buFontTx/>
              <a:buAutoNum type="arabicPeriod"/>
            </a:pPr>
            <a:r>
              <a:rPr lang="en-US" i="1"/>
              <a:t>Instruction delivery (stages EXP and REN)</a:t>
            </a:r>
            <a:r>
              <a:rPr lang="en-US"/>
              <a:t>—Distributes up to six instructions to the 11 functional units.  Implements register renaming for both rotation and register stacking.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Key features of Intel Itanium processor</a:t>
            </a:r>
          </a:p>
        </p:txBody>
      </p:sp>
      <p:sp>
        <p:nvSpPr>
          <p:cNvPr id="51203" name="Content Placeholder 2"/>
          <p:cNvSpPr>
            <a:spLocks noGrp="1"/>
          </p:cNvSpPr>
          <p:nvPr>
            <p:ph idx="1"/>
          </p:nvPr>
        </p:nvSpPr>
        <p:spPr/>
        <p:txBody>
          <a:bodyPr/>
          <a:lstStyle/>
          <a:p>
            <a:pPr marL="457200" indent="-457200">
              <a:buFontTx/>
              <a:buAutoNum type="arabicPeriod" startAt="3"/>
            </a:pPr>
            <a:r>
              <a:rPr lang="en-US" i="1"/>
              <a:t>Operand delivery (REG)</a:t>
            </a:r>
            <a:r>
              <a:rPr lang="en-US"/>
              <a:t>—Accesses the register file, performs register bypassing, accesses and updates a register scoreboard, and checks predicate dependences. </a:t>
            </a:r>
          </a:p>
          <a:p>
            <a:pPr marL="457200" indent="-457200">
              <a:buFontTx/>
              <a:buNone/>
            </a:pPr>
            <a:endParaRPr lang="en-US"/>
          </a:p>
          <a:p>
            <a:pPr marL="457200" indent="-457200">
              <a:buFontTx/>
              <a:buAutoNum type="arabicPeriod" startAt="3"/>
            </a:pPr>
            <a:r>
              <a:rPr lang="en-US" i="1"/>
              <a:t>Execution (EXE, DET, and WRB)</a:t>
            </a:r>
            <a:r>
              <a:rPr lang="en-US"/>
              <a:t>—Executes instructions through ALUs and load-store units, detects exceptions and posts NaTs, retires instructions, and performs write back.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90600" y="2743200"/>
            <a:ext cx="7292975" cy="736600"/>
          </a:xfrm>
        </p:spPr>
        <p:txBody>
          <a:bodyPr/>
          <a:lstStyle/>
          <a:p>
            <a:pPr algn="ctr"/>
            <a:r>
              <a:rPr lang="en-US"/>
              <a:t>End of UNIT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609600"/>
            <a:ext cx="7829550" cy="1143000"/>
          </a:xfrm>
        </p:spPr>
        <p:txBody>
          <a:bodyPr/>
          <a:lstStyle/>
          <a:p>
            <a:r>
              <a:rPr lang="en-US" altLang="ko-KR">
                <a:ea typeface="굴림" pitchFamily="48" charset="-127"/>
              </a:rPr>
              <a:t>VLIW Compiler Responsibilities</a:t>
            </a:r>
          </a:p>
        </p:txBody>
      </p:sp>
      <p:sp>
        <p:nvSpPr>
          <p:cNvPr id="18435" name="Rectangle 3"/>
          <p:cNvSpPr>
            <a:spLocks noGrp="1" noChangeArrowheads="1"/>
          </p:cNvSpPr>
          <p:nvPr>
            <p:ph type="body" idx="1"/>
          </p:nvPr>
        </p:nvSpPr>
        <p:spPr/>
        <p:txBody>
          <a:bodyPr/>
          <a:lstStyle/>
          <a:p>
            <a:pPr>
              <a:buFontTx/>
              <a:buNone/>
            </a:pPr>
            <a:endParaRPr lang="ko-KR" altLang="en-US" sz="3200">
              <a:ea typeface="굴림" pitchFamily="48" charset="-127"/>
            </a:endParaRPr>
          </a:p>
          <a:p>
            <a:pPr>
              <a:buFontTx/>
              <a:buNone/>
            </a:pPr>
            <a:r>
              <a:rPr lang="en-US" altLang="ko-KR" sz="3200">
                <a:ea typeface="굴림" pitchFamily="48" charset="-127"/>
              </a:rPr>
              <a:t>The compiler:</a:t>
            </a:r>
            <a:br>
              <a:rPr lang="en-US" altLang="ko-KR" sz="3200">
                <a:ea typeface="굴림" pitchFamily="48" charset="-127"/>
              </a:rPr>
            </a:br>
            <a:r>
              <a:rPr lang="en-US" altLang="ko-KR">
                <a:ea typeface="굴림" pitchFamily="48" charset="-127"/>
              </a:rPr>
              <a:t> </a:t>
            </a:r>
          </a:p>
          <a:p>
            <a:r>
              <a:rPr lang="en-US" altLang="ko-KR">
                <a:ea typeface="굴림" pitchFamily="48" charset="-127"/>
              </a:rPr>
              <a:t>Schedules to maximize parallel execution</a:t>
            </a:r>
            <a:br>
              <a:rPr lang="en-US" altLang="ko-KR">
                <a:ea typeface="굴림" pitchFamily="48" charset="-127"/>
              </a:rPr>
            </a:br>
            <a:endParaRPr lang="en-US" altLang="ko-KR">
              <a:ea typeface="굴림" pitchFamily="48" charset="-127"/>
            </a:endParaRPr>
          </a:p>
          <a:p>
            <a:r>
              <a:rPr lang="en-US" altLang="ko-KR">
                <a:ea typeface="굴림" pitchFamily="48" charset="-127"/>
              </a:rPr>
              <a:t>Guarantees intra-instruction parallelism</a:t>
            </a:r>
          </a:p>
          <a:p>
            <a:endParaRPr lang="en-US" altLang="ko-KR">
              <a:ea typeface="굴림" pitchFamily="48" charset="-127"/>
            </a:endParaRPr>
          </a:p>
          <a:p>
            <a:r>
              <a:rPr lang="en-US" altLang="ko-KR">
                <a:ea typeface="굴림" pitchFamily="48" charset="-127"/>
              </a:rPr>
              <a:t>Schedules to avoid data hazards</a:t>
            </a:r>
          </a:p>
          <a:p>
            <a:pPr lvl="1"/>
            <a:r>
              <a:rPr lang="en-US" altLang="ko-KR" sz="1800">
                <a:ea typeface="굴림" pitchFamily="48" charset="-127"/>
              </a:rPr>
              <a:t>Typically separates operations with explicit NOPs</a:t>
            </a:r>
          </a:p>
          <a:p>
            <a:endParaRPr lang="ko-KR" altLang="en-US">
              <a:ea typeface="굴림" pitchFamily="48"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162800" cy="685800"/>
          </a:xfrm>
        </p:spPr>
        <p:txBody>
          <a:bodyPr/>
          <a:lstStyle/>
          <a:p>
            <a:r>
              <a:rPr lang="en-US" altLang="ko-KR">
                <a:ea typeface="굴림" pitchFamily="48" charset="-127"/>
              </a:rPr>
              <a:t>Loop Execution</a:t>
            </a:r>
          </a:p>
        </p:txBody>
      </p:sp>
      <p:sp>
        <p:nvSpPr>
          <p:cNvPr id="19459" name="Text Box 3"/>
          <p:cNvSpPr txBox="1">
            <a:spLocks noChangeArrowheads="1"/>
          </p:cNvSpPr>
          <p:nvPr/>
        </p:nvSpPr>
        <p:spPr bwMode="auto">
          <a:xfrm>
            <a:off x="306388" y="1176338"/>
            <a:ext cx="2660650" cy="857250"/>
          </a:xfrm>
          <a:prstGeom prst="rect">
            <a:avLst/>
          </a:prstGeom>
          <a:noFill/>
          <a:ln w="3175">
            <a:solidFill>
              <a:srgbClr val="FF0000"/>
            </a:solidFill>
            <a:miter lim="800000"/>
            <a:headEnd/>
            <a:tailEnd/>
          </a:ln>
        </p:spPr>
        <p:txBody>
          <a:bodyPr wrap="none" anchor="ctr">
            <a:spAutoFit/>
          </a:bodyPr>
          <a:lstStyle/>
          <a:p>
            <a:pPr algn="l"/>
            <a:r>
              <a:rPr lang="en-US" altLang="ko-KR" sz="2000">
                <a:solidFill>
                  <a:srgbClr val="660066"/>
                </a:solidFill>
                <a:latin typeface="Verdana" pitchFamily="48" charset="0"/>
                <a:ea typeface="굴림" pitchFamily="48" charset="-127"/>
              </a:rPr>
              <a:t>for (i=0; i&lt;N; i++)</a:t>
            </a:r>
          </a:p>
          <a:p>
            <a:pPr algn="l"/>
            <a:r>
              <a:rPr lang="en-US" altLang="ko-KR" sz="2000">
                <a:solidFill>
                  <a:srgbClr val="660066"/>
                </a:solidFill>
                <a:latin typeface="Verdana" pitchFamily="48" charset="0"/>
                <a:ea typeface="굴림" pitchFamily="48" charset="-127"/>
              </a:rPr>
              <a:t>    B[i] = A[i] + C;</a:t>
            </a:r>
          </a:p>
        </p:txBody>
      </p:sp>
      <p:grpSp>
        <p:nvGrpSpPr>
          <p:cNvPr id="19460" name="Group 4"/>
          <p:cNvGrpSpPr>
            <a:grpSpLocks/>
          </p:cNvGrpSpPr>
          <p:nvPr/>
        </p:nvGrpSpPr>
        <p:grpSpPr bwMode="auto">
          <a:xfrm>
            <a:off x="4267200" y="2014538"/>
            <a:ext cx="4114800" cy="304800"/>
            <a:chOff x="2256" y="1152"/>
            <a:chExt cx="2592" cy="192"/>
          </a:xfrm>
        </p:grpSpPr>
        <p:sp>
          <p:nvSpPr>
            <p:cNvPr id="19547" name="Rectangle 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8" name="Rectangle 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9" name="Rectangle 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0" name="Rectangle 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1" name="Rectangle 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2" name="Rectangle 1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53" name="Rectangle 1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1" name="Group 12"/>
          <p:cNvGrpSpPr>
            <a:grpSpLocks/>
          </p:cNvGrpSpPr>
          <p:nvPr/>
        </p:nvGrpSpPr>
        <p:grpSpPr bwMode="auto">
          <a:xfrm>
            <a:off x="4267200" y="2319338"/>
            <a:ext cx="4114800" cy="304800"/>
            <a:chOff x="2256" y="1152"/>
            <a:chExt cx="2592" cy="192"/>
          </a:xfrm>
        </p:grpSpPr>
        <p:sp>
          <p:nvSpPr>
            <p:cNvPr id="19540" name="Rectangle 1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1" name="Rectangle 1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2" name="Rectangle 1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3" name="Rectangle 1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4" name="Rectangle 1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5" name="Rectangle 1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46" name="Rectangle 1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2" name="Group 20"/>
          <p:cNvGrpSpPr>
            <a:grpSpLocks/>
          </p:cNvGrpSpPr>
          <p:nvPr/>
        </p:nvGrpSpPr>
        <p:grpSpPr bwMode="auto">
          <a:xfrm>
            <a:off x="4267200" y="2624138"/>
            <a:ext cx="4114800" cy="304800"/>
            <a:chOff x="2256" y="1152"/>
            <a:chExt cx="2592" cy="192"/>
          </a:xfrm>
        </p:grpSpPr>
        <p:sp>
          <p:nvSpPr>
            <p:cNvPr id="19533" name="Rectangle 2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4" name="Rectangle 2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5" name="Rectangle 2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6" name="Rectangle 2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7" name="Rectangle 2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8" name="Rectangle 2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9" name="Rectangle 2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3" name="Group 28"/>
          <p:cNvGrpSpPr>
            <a:grpSpLocks/>
          </p:cNvGrpSpPr>
          <p:nvPr/>
        </p:nvGrpSpPr>
        <p:grpSpPr bwMode="auto">
          <a:xfrm>
            <a:off x="4267200" y="2928938"/>
            <a:ext cx="4114800" cy="304800"/>
            <a:chOff x="2256" y="1152"/>
            <a:chExt cx="2592" cy="192"/>
          </a:xfrm>
        </p:grpSpPr>
        <p:sp>
          <p:nvSpPr>
            <p:cNvPr id="19526" name="Rectangle 2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7" name="Rectangle 3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8" name="Rectangle 3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9" name="Rectangle 3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0" name="Rectangle 3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1" name="Rectangle 3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32" name="Rectangle 3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4" name="Group 36"/>
          <p:cNvGrpSpPr>
            <a:grpSpLocks/>
          </p:cNvGrpSpPr>
          <p:nvPr/>
        </p:nvGrpSpPr>
        <p:grpSpPr bwMode="auto">
          <a:xfrm>
            <a:off x="4267200" y="3233738"/>
            <a:ext cx="4114800" cy="304800"/>
            <a:chOff x="2256" y="1152"/>
            <a:chExt cx="2592" cy="192"/>
          </a:xfrm>
        </p:grpSpPr>
        <p:sp>
          <p:nvSpPr>
            <p:cNvPr id="19519" name="Rectangle 3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0" name="Rectangle 3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1" name="Rectangle 3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2" name="Rectangle 4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3" name="Rectangle 4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4" name="Rectangle 4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25" name="Rectangle 4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5" name="Group 44"/>
          <p:cNvGrpSpPr>
            <a:grpSpLocks/>
          </p:cNvGrpSpPr>
          <p:nvPr/>
        </p:nvGrpSpPr>
        <p:grpSpPr bwMode="auto">
          <a:xfrm>
            <a:off x="4267200" y="3538538"/>
            <a:ext cx="4114800" cy="304800"/>
            <a:chOff x="2256" y="1152"/>
            <a:chExt cx="2592" cy="192"/>
          </a:xfrm>
        </p:grpSpPr>
        <p:sp>
          <p:nvSpPr>
            <p:cNvPr id="19512" name="Rectangle 4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3" name="Rectangle 4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4" name="Rectangle 4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5" name="Rectangle 4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6" name="Rectangle 4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7" name="Rectangle 5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8" name="Rectangle 5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6" name="Group 52"/>
          <p:cNvGrpSpPr>
            <a:grpSpLocks/>
          </p:cNvGrpSpPr>
          <p:nvPr/>
        </p:nvGrpSpPr>
        <p:grpSpPr bwMode="auto">
          <a:xfrm>
            <a:off x="4267200" y="3843338"/>
            <a:ext cx="4114800" cy="304800"/>
            <a:chOff x="2256" y="1152"/>
            <a:chExt cx="2592" cy="192"/>
          </a:xfrm>
        </p:grpSpPr>
        <p:sp>
          <p:nvSpPr>
            <p:cNvPr id="19505" name="Rectangle 5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6" name="Rectangle 5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7" name="Rectangle 5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8" name="Rectangle 5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9" name="Rectangle 5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0" name="Rectangle 5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11" name="Rectangle 5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7" name="Group 60"/>
          <p:cNvGrpSpPr>
            <a:grpSpLocks/>
          </p:cNvGrpSpPr>
          <p:nvPr/>
        </p:nvGrpSpPr>
        <p:grpSpPr bwMode="auto">
          <a:xfrm>
            <a:off x="4267200" y="4148138"/>
            <a:ext cx="4114800" cy="304800"/>
            <a:chOff x="2256" y="1152"/>
            <a:chExt cx="2592" cy="192"/>
          </a:xfrm>
        </p:grpSpPr>
        <p:sp>
          <p:nvSpPr>
            <p:cNvPr id="19498" name="Rectangle 6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9" name="Rectangle 6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0" name="Rectangle 6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1" name="Rectangle 6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2" name="Rectangle 6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3" name="Rectangle 6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504" name="Rectangle 6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19468" name="Group 68"/>
          <p:cNvGrpSpPr>
            <a:grpSpLocks/>
          </p:cNvGrpSpPr>
          <p:nvPr/>
        </p:nvGrpSpPr>
        <p:grpSpPr bwMode="auto">
          <a:xfrm>
            <a:off x="4267200" y="4452938"/>
            <a:ext cx="4114800" cy="304800"/>
            <a:chOff x="2256" y="1152"/>
            <a:chExt cx="2592" cy="192"/>
          </a:xfrm>
        </p:grpSpPr>
        <p:sp>
          <p:nvSpPr>
            <p:cNvPr id="19491" name="Rectangle 6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2" name="Rectangle 7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3" name="Rectangle 7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4" name="Rectangle 7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5" name="Rectangle 7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6" name="Rectangle 7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b="1">
                <a:ea typeface="굴림" pitchFamily="48" charset="-127"/>
              </a:endParaRPr>
            </a:p>
          </p:txBody>
        </p:sp>
        <p:sp>
          <p:nvSpPr>
            <p:cNvPr id="19497" name="Rectangle 7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19469" name="Rectangle 76"/>
          <p:cNvSpPr>
            <a:spLocks noChangeArrowheads="1"/>
          </p:cNvSpPr>
          <p:nvPr/>
        </p:nvSpPr>
        <p:spPr bwMode="auto">
          <a:xfrm>
            <a:off x="42672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Int1</a:t>
            </a:r>
          </a:p>
        </p:txBody>
      </p:sp>
      <p:sp>
        <p:nvSpPr>
          <p:cNvPr id="19470" name="Rectangle 77"/>
          <p:cNvSpPr>
            <a:spLocks noChangeArrowheads="1"/>
          </p:cNvSpPr>
          <p:nvPr/>
        </p:nvSpPr>
        <p:spPr bwMode="auto">
          <a:xfrm>
            <a:off x="49530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 2</a:t>
            </a:r>
          </a:p>
        </p:txBody>
      </p:sp>
      <p:sp>
        <p:nvSpPr>
          <p:cNvPr id="19471" name="Rectangle 78"/>
          <p:cNvSpPr>
            <a:spLocks noChangeArrowheads="1"/>
          </p:cNvSpPr>
          <p:nvPr/>
        </p:nvSpPr>
        <p:spPr bwMode="auto">
          <a:xfrm>
            <a:off x="56388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M1</a:t>
            </a:r>
          </a:p>
        </p:txBody>
      </p:sp>
      <p:sp>
        <p:nvSpPr>
          <p:cNvPr id="19472" name="Rectangle 79"/>
          <p:cNvSpPr>
            <a:spLocks noChangeArrowheads="1"/>
          </p:cNvSpPr>
          <p:nvPr/>
        </p:nvSpPr>
        <p:spPr bwMode="auto">
          <a:xfrm>
            <a:off x="63246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M2</a:t>
            </a:r>
          </a:p>
        </p:txBody>
      </p:sp>
      <p:sp>
        <p:nvSpPr>
          <p:cNvPr id="19473" name="Rectangle 80"/>
          <p:cNvSpPr>
            <a:spLocks noChangeArrowheads="1"/>
          </p:cNvSpPr>
          <p:nvPr/>
        </p:nvSpPr>
        <p:spPr bwMode="auto">
          <a:xfrm>
            <a:off x="70104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a:t>
            </a:r>
          </a:p>
        </p:txBody>
      </p:sp>
      <p:sp>
        <p:nvSpPr>
          <p:cNvPr id="19474" name="Rectangle 81"/>
          <p:cNvSpPr>
            <a:spLocks noChangeArrowheads="1"/>
          </p:cNvSpPr>
          <p:nvPr/>
        </p:nvSpPr>
        <p:spPr bwMode="auto">
          <a:xfrm>
            <a:off x="7696200" y="1481138"/>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FPx</a:t>
            </a:r>
          </a:p>
        </p:txBody>
      </p:sp>
      <p:sp>
        <p:nvSpPr>
          <p:cNvPr id="19475" name="Text Box 82"/>
          <p:cNvSpPr txBox="1">
            <a:spLocks noChangeArrowheads="1"/>
          </p:cNvSpPr>
          <p:nvPr/>
        </p:nvSpPr>
        <p:spPr bwMode="auto">
          <a:xfrm>
            <a:off x="3227388" y="1938338"/>
            <a:ext cx="835025" cy="396875"/>
          </a:xfrm>
          <a:prstGeom prst="rect">
            <a:avLst/>
          </a:prstGeom>
          <a:noFill/>
          <a:ln w="3175">
            <a:noFill/>
            <a:miter lim="800000"/>
            <a:headEnd/>
            <a:tailEnd/>
          </a:ln>
        </p:spPr>
        <p:txBody>
          <a:bodyPr wrap="none" anchor="ctr">
            <a:spAutoFit/>
          </a:bodyPr>
          <a:lstStyle/>
          <a:p>
            <a:r>
              <a:rPr lang="en-US" altLang="ko-KR" sz="2000">
                <a:latin typeface="Verdana" pitchFamily="48" charset="0"/>
                <a:ea typeface="굴림" pitchFamily="48" charset="-127"/>
              </a:rPr>
              <a:t>loop:</a:t>
            </a:r>
          </a:p>
        </p:txBody>
      </p:sp>
      <p:sp>
        <p:nvSpPr>
          <p:cNvPr id="1267795" name="Rectangle 83"/>
          <p:cNvSpPr>
            <a:spLocks noGrp="1" noChangeArrowheads="1"/>
          </p:cNvSpPr>
          <p:nvPr>
            <p:ph type="body" idx="1"/>
          </p:nvPr>
        </p:nvSpPr>
        <p:spPr>
          <a:xfrm>
            <a:off x="3581400" y="5410200"/>
            <a:ext cx="5181600" cy="420688"/>
          </a:xfrm>
          <a:noFill/>
        </p:spPr>
        <p:txBody>
          <a:bodyPr anchor="ctr">
            <a:spAutoFit/>
          </a:bodyPr>
          <a:lstStyle/>
          <a:p>
            <a:pPr>
              <a:buFontTx/>
              <a:buNone/>
            </a:pPr>
            <a:r>
              <a:rPr lang="en-US" altLang="ko-KR">
                <a:ea typeface="굴림" pitchFamily="48" charset="-127"/>
              </a:rPr>
              <a:t>How many FP ops/cycle?</a:t>
            </a:r>
          </a:p>
        </p:txBody>
      </p:sp>
      <p:sp>
        <p:nvSpPr>
          <p:cNvPr id="1267796" name="Text Box 84"/>
          <p:cNvSpPr txBox="1">
            <a:spLocks noChangeArrowheads="1"/>
          </p:cNvSpPr>
          <p:nvPr/>
        </p:nvSpPr>
        <p:spPr bwMode="auto">
          <a:xfrm>
            <a:off x="5746750" y="2025650"/>
            <a:ext cx="438150"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ld </a:t>
            </a:r>
          </a:p>
        </p:txBody>
      </p:sp>
      <p:sp>
        <p:nvSpPr>
          <p:cNvPr id="1267797" name="Text Box 85"/>
          <p:cNvSpPr txBox="1">
            <a:spLocks noChangeArrowheads="1"/>
          </p:cNvSpPr>
          <p:nvPr/>
        </p:nvSpPr>
        <p:spPr bwMode="auto">
          <a:xfrm>
            <a:off x="4202113" y="2025650"/>
            <a:ext cx="846137"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add r1</a:t>
            </a:r>
          </a:p>
        </p:txBody>
      </p:sp>
      <p:sp>
        <p:nvSpPr>
          <p:cNvPr id="1267798" name="Text Box 86"/>
          <p:cNvSpPr txBox="1">
            <a:spLocks noChangeArrowheads="1"/>
          </p:cNvSpPr>
          <p:nvPr/>
        </p:nvSpPr>
        <p:spPr bwMode="auto">
          <a:xfrm>
            <a:off x="7054850" y="2940050"/>
            <a:ext cx="701675"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fadd </a:t>
            </a:r>
          </a:p>
        </p:txBody>
      </p:sp>
      <p:sp>
        <p:nvSpPr>
          <p:cNvPr id="1267799" name="Text Box 87"/>
          <p:cNvSpPr txBox="1">
            <a:spLocks noChangeArrowheads="1"/>
          </p:cNvSpPr>
          <p:nvPr/>
        </p:nvSpPr>
        <p:spPr bwMode="auto">
          <a:xfrm>
            <a:off x="5759450" y="4159250"/>
            <a:ext cx="487363"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sd </a:t>
            </a:r>
          </a:p>
        </p:txBody>
      </p:sp>
      <p:sp>
        <p:nvSpPr>
          <p:cNvPr id="1267800" name="Text Box 88"/>
          <p:cNvSpPr txBox="1">
            <a:spLocks noChangeArrowheads="1"/>
          </p:cNvSpPr>
          <p:nvPr/>
        </p:nvSpPr>
        <p:spPr bwMode="auto">
          <a:xfrm>
            <a:off x="4197350" y="4159250"/>
            <a:ext cx="917575"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add r2 </a:t>
            </a:r>
          </a:p>
        </p:txBody>
      </p:sp>
      <p:sp>
        <p:nvSpPr>
          <p:cNvPr id="1267801" name="Text Box 89"/>
          <p:cNvSpPr txBox="1">
            <a:spLocks noChangeArrowheads="1"/>
          </p:cNvSpPr>
          <p:nvPr/>
        </p:nvSpPr>
        <p:spPr bwMode="auto">
          <a:xfrm>
            <a:off x="4964113" y="4159250"/>
            <a:ext cx="631825" cy="336550"/>
          </a:xfrm>
          <a:prstGeom prst="rect">
            <a:avLst/>
          </a:prstGeom>
          <a:noFill/>
          <a:ln w="3175">
            <a:noFill/>
            <a:miter lim="800000"/>
            <a:headEnd/>
            <a:tailEnd/>
          </a:ln>
        </p:spPr>
        <p:txBody>
          <a:bodyPr wrap="none">
            <a:spAutoFit/>
          </a:bodyPr>
          <a:lstStyle/>
          <a:p>
            <a:r>
              <a:rPr lang="en-US" altLang="ko-KR">
                <a:solidFill>
                  <a:srgbClr val="660066"/>
                </a:solidFill>
                <a:latin typeface="Verdana" pitchFamily="48" charset="0"/>
                <a:ea typeface="굴림" pitchFamily="48" charset="-127"/>
              </a:rPr>
              <a:t>bne </a:t>
            </a:r>
          </a:p>
        </p:txBody>
      </p:sp>
      <p:sp>
        <p:nvSpPr>
          <p:cNvPr id="1267802" name="Line 90"/>
          <p:cNvSpPr>
            <a:spLocks noChangeShapeType="1"/>
          </p:cNvSpPr>
          <p:nvPr/>
        </p:nvSpPr>
        <p:spPr bwMode="auto">
          <a:xfrm>
            <a:off x="6172200" y="2233613"/>
            <a:ext cx="914400" cy="762000"/>
          </a:xfrm>
          <a:prstGeom prst="line">
            <a:avLst/>
          </a:prstGeom>
          <a:noFill/>
          <a:ln w="28575">
            <a:solidFill>
              <a:srgbClr val="FF0000"/>
            </a:solidFill>
            <a:round/>
            <a:headEnd/>
            <a:tailEnd type="triangle" w="med" len="med"/>
          </a:ln>
        </p:spPr>
        <p:txBody>
          <a:bodyPr wrap="none">
            <a:spAutoFit/>
          </a:bodyPr>
          <a:lstStyle/>
          <a:p>
            <a:endParaRPr lang="en-US"/>
          </a:p>
        </p:txBody>
      </p:sp>
      <p:sp>
        <p:nvSpPr>
          <p:cNvPr id="1267803" name="Line 91"/>
          <p:cNvSpPr>
            <a:spLocks noChangeShapeType="1"/>
          </p:cNvSpPr>
          <p:nvPr/>
        </p:nvSpPr>
        <p:spPr bwMode="auto">
          <a:xfrm flipH="1">
            <a:off x="6172200" y="3300413"/>
            <a:ext cx="990600" cy="914400"/>
          </a:xfrm>
          <a:prstGeom prst="line">
            <a:avLst/>
          </a:prstGeom>
          <a:noFill/>
          <a:ln w="28575">
            <a:solidFill>
              <a:srgbClr val="FF0000"/>
            </a:solidFill>
            <a:round/>
            <a:headEnd/>
            <a:tailEnd type="triangle" w="med" len="med"/>
          </a:ln>
        </p:spPr>
        <p:txBody>
          <a:bodyPr>
            <a:spAutoFit/>
          </a:bodyPr>
          <a:lstStyle/>
          <a:p>
            <a:endParaRPr lang="en-US"/>
          </a:p>
        </p:txBody>
      </p:sp>
      <p:sp>
        <p:nvSpPr>
          <p:cNvPr id="1267804" name="Text Box 92"/>
          <p:cNvSpPr txBox="1">
            <a:spLocks noChangeArrowheads="1"/>
          </p:cNvSpPr>
          <p:nvPr/>
        </p:nvSpPr>
        <p:spPr bwMode="auto">
          <a:xfrm>
            <a:off x="3983038" y="5918200"/>
            <a:ext cx="4079875" cy="457200"/>
          </a:xfrm>
          <a:prstGeom prst="rect">
            <a:avLst/>
          </a:prstGeom>
          <a:noFill/>
          <a:ln w="3175">
            <a:noFill/>
            <a:miter lim="800000"/>
            <a:headEnd/>
            <a:tailEnd/>
          </a:ln>
        </p:spPr>
        <p:txBody>
          <a:bodyPr wrap="none">
            <a:spAutoFit/>
          </a:bodyPr>
          <a:lstStyle/>
          <a:p>
            <a:r>
              <a:rPr lang="en-US" altLang="ko-KR" sz="2400">
                <a:solidFill>
                  <a:schemeClr val="hlink"/>
                </a:solidFill>
                <a:latin typeface="Verdana" pitchFamily="48" charset="0"/>
                <a:ea typeface="굴림" pitchFamily="48" charset="-127"/>
              </a:rPr>
              <a:t>1 fadd / 8 cycles = 0.125</a:t>
            </a:r>
          </a:p>
        </p:txBody>
      </p:sp>
      <p:sp>
        <p:nvSpPr>
          <p:cNvPr id="19486" name="Text Box 93"/>
          <p:cNvSpPr txBox="1">
            <a:spLocks noChangeArrowheads="1"/>
          </p:cNvSpPr>
          <p:nvPr/>
        </p:nvSpPr>
        <p:spPr bwMode="auto">
          <a:xfrm>
            <a:off x="304800" y="2590800"/>
            <a:ext cx="2840038" cy="2433638"/>
          </a:xfrm>
          <a:prstGeom prst="rect">
            <a:avLst/>
          </a:prstGeom>
          <a:noFill/>
          <a:ln w="3175">
            <a:solidFill>
              <a:srgbClr val="FF0000"/>
            </a:solidFill>
            <a:miter lim="800000"/>
            <a:headEnd/>
            <a:tailEnd/>
          </a:ln>
        </p:spPr>
        <p:txBody>
          <a:bodyPr anchor="ctr">
            <a:spAutoFit/>
          </a:bodyPr>
          <a:lstStyle/>
          <a:p>
            <a:pPr algn="l"/>
            <a:r>
              <a:rPr lang="en-US" altLang="ko-KR" sz="1800">
                <a:solidFill>
                  <a:srgbClr val="660066"/>
                </a:solidFill>
                <a:latin typeface="Verdana" pitchFamily="48" charset="0"/>
                <a:ea typeface="굴림" pitchFamily="48" charset="-127"/>
              </a:rPr>
              <a:t>loop:  ld f1, 0(r1)</a:t>
            </a:r>
          </a:p>
          <a:p>
            <a:pPr algn="l"/>
            <a:r>
              <a:rPr lang="en-US" altLang="ko-KR" sz="1800">
                <a:solidFill>
                  <a:srgbClr val="660066"/>
                </a:solidFill>
                <a:latin typeface="Verdana" pitchFamily="48" charset="0"/>
                <a:ea typeface="굴림" pitchFamily="48" charset="-127"/>
              </a:rPr>
              <a:t>          add r1, 8</a:t>
            </a:r>
          </a:p>
          <a:p>
            <a:pPr algn="l"/>
            <a:r>
              <a:rPr lang="en-US" altLang="ko-KR" sz="1800">
                <a:solidFill>
                  <a:srgbClr val="660066"/>
                </a:solidFill>
                <a:latin typeface="Verdana" pitchFamily="48" charset="0"/>
                <a:ea typeface="굴림" pitchFamily="48" charset="-127"/>
              </a:rPr>
              <a:t>          fadd f2, f0, f1</a:t>
            </a:r>
          </a:p>
          <a:p>
            <a:pPr algn="l"/>
            <a:r>
              <a:rPr lang="en-US" altLang="ko-KR" sz="1800">
                <a:solidFill>
                  <a:srgbClr val="660066"/>
                </a:solidFill>
                <a:latin typeface="Verdana" pitchFamily="48" charset="0"/>
                <a:ea typeface="굴림" pitchFamily="48" charset="-127"/>
              </a:rPr>
              <a:t>          sd f2, 0(r2)</a:t>
            </a:r>
          </a:p>
          <a:p>
            <a:pPr algn="l"/>
            <a:r>
              <a:rPr lang="en-US" altLang="ko-KR" sz="1800">
                <a:solidFill>
                  <a:srgbClr val="660066"/>
                </a:solidFill>
                <a:latin typeface="Verdana" pitchFamily="48" charset="0"/>
                <a:ea typeface="굴림" pitchFamily="48" charset="-127"/>
              </a:rPr>
              <a:t>          add r2, 8</a:t>
            </a:r>
          </a:p>
          <a:p>
            <a:pPr algn="l"/>
            <a:r>
              <a:rPr lang="en-US" altLang="ko-KR" sz="1800">
                <a:solidFill>
                  <a:srgbClr val="660066"/>
                </a:solidFill>
                <a:latin typeface="Verdana" pitchFamily="48" charset="0"/>
                <a:ea typeface="굴림" pitchFamily="48" charset="-127"/>
              </a:rPr>
              <a:t>          bne r1, r3, loop</a:t>
            </a:r>
          </a:p>
        </p:txBody>
      </p:sp>
      <p:sp>
        <p:nvSpPr>
          <p:cNvPr id="19487" name="Line 94"/>
          <p:cNvSpPr>
            <a:spLocks noChangeShapeType="1"/>
          </p:cNvSpPr>
          <p:nvPr/>
        </p:nvSpPr>
        <p:spPr bwMode="auto">
          <a:xfrm>
            <a:off x="1447800" y="2014538"/>
            <a:ext cx="0" cy="609600"/>
          </a:xfrm>
          <a:prstGeom prst="line">
            <a:avLst/>
          </a:prstGeom>
          <a:noFill/>
          <a:ln w="3175">
            <a:solidFill>
              <a:schemeClr val="tx1"/>
            </a:solidFill>
            <a:round/>
            <a:headEnd/>
            <a:tailEnd type="triangle" w="med" len="med"/>
          </a:ln>
        </p:spPr>
        <p:txBody>
          <a:bodyPr anchor="ctr">
            <a:spAutoFit/>
          </a:bodyPr>
          <a:lstStyle/>
          <a:p>
            <a:endParaRPr lang="en-US"/>
          </a:p>
        </p:txBody>
      </p:sp>
      <p:sp>
        <p:nvSpPr>
          <p:cNvPr id="19488" name="Text Box 95"/>
          <p:cNvSpPr txBox="1">
            <a:spLocks noChangeArrowheads="1"/>
          </p:cNvSpPr>
          <p:nvPr/>
        </p:nvSpPr>
        <p:spPr bwMode="auto">
          <a:xfrm>
            <a:off x="1600200" y="2133600"/>
            <a:ext cx="1211263" cy="396875"/>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Compile</a:t>
            </a:r>
          </a:p>
        </p:txBody>
      </p:sp>
      <p:sp>
        <p:nvSpPr>
          <p:cNvPr id="19489" name="Text Box 96"/>
          <p:cNvSpPr txBox="1">
            <a:spLocks noChangeArrowheads="1"/>
          </p:cNvSpPr>
          <p:nvPr/>
        </p:nvSpPr>
        <p:spPr bwMode="auto">
          <a:xfrm>
            <a:off x="3048000" y="3276600"/>
            <a:ext cx="1371600" cy="366713"/>
          </a:xfrm>
          <a:prstGeom prst="rect">
            <a:avLst/>
          </a:prstGeom>
          <a:noFill/>
          <a:ln w="3175">
            <a:noFill/>
            <a:miter lim="800000"/>
            <a:headEnd/>
            <a:tailEnd/>
          </a:ln>
        </p:spPr>
        <p:txBody>
          <a:bodyPr anchor="ctr">
            <a:spAutoFit/>
          </a:bodyPr>
          <a:lstStyle/>
          <a:p>
            <a:r>
              <a:rPr lang="en-US" altLang="ko-KR" sz="1800" i="1">
                <a:latin typeface="Verdana" pitchFamily="48" charset="0"/>
                <a:ea typeface="굴림" pitchFamily="48" charset="-127"/>
              </a:rPr>
              <a:t>Schedule</a:t>
            </a:r>
          </a:p>
        </p:txBody>
      </p:sp>
      <p:sp>
        <p:nvSpPr>
          <p:cNvPr id="19490" name="Line 97"/>
          <p:cNvSpPr>
            <a:spLocks noChangeShapeType="1"/>
          </p:cNvSpPr>
          <p:nvPr/>
        </p:nvSpPr>
        <p:spPr bwMode="auto">
          <a:xfrm>
            <a:off x="3124200" y="3657600"/>
            <a:ext cx="1143000" cy="0"/>
          </a:xfrm>
          <a:prstGeom prst="line">
            <a:avLst/>
          </a:prstGeom>
          <a:noFill/>
          <a:ln w="3175">
            <a:solidFill>
              <a:schemeClr val="tx1"/>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7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267797"/>
                                        </p:tgtEl>
                                        <p:attrNameLst>
                                          <p:attrName>style.visibility</p:attrName>
                                        </p:attrNameLst>
                                      </p:cBhvr>
                                      <p:to>
                                        <p:strVal val="visible"/>
                                      </p:to>
                                    </p:set>
                                    <p:animEffect transition="in" filter="dissolve">
                                      <p:cBhvr>
                                        <p:cTn id="11" dur="500"/>
                                        <p:tgtEl>
                                          <p:spTgt spid="126779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67798"/>
                                        </p:tgtEl>
                                        <p:attrNameLst>
                                          <p:attrName>style.visibility</p:attrName>
                                        </p:attrNameLst>
                                      </p:cBhvr>
                                      <p:to>
                                        <p:strVal val="visible"/>
                                      </p:to>
                                    </p:set>
                                    <p:animEffect transition="in" filter="dissolve">
                                      <p:cBhvr>
                                        <p:cTn id="16" dur="500"/>
                                        <p:tgtEl>
                                          <p:spTgt spid="126779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7802"/>
                                        </p:tgtEl>
                                        <p:attrNameLst>
                                          <p:attrName>style.visibility</p:attrName>
                                        </p:attrNameLst>
                                      </p:cBhvr>
                                      <p:to>
                                        <p:strVal val="visible"/>
                                      </p:to>
                                    </p:set>
                                    <p:animEffect transition="in" filter="wipe(left)">
                                      <p:cBhvr>
                                        <p:cTn id="21" dur="500"/>
                                        <p:tgtEl>
                                          <p:spTgt spid="126780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7799"/>
                                        </p:tgtEl>
                                        <p:attrNameLst>
                                          <p:attrName>style.visibility</p:attrName>
                                        </p:attrNameLst>
                                      </p:cBhvr>
                                      <p:to>
                                        <p:strVal val="visible"/>
                                      </p:to>
                                    </p:set>
                                    <p:animEffect transition="in" filter="dissolve">
                                      <p:cBhvr>
                                        <p:cTn id="26" dur="500"/>
                                        <p:tgtEl>
                                          <p:spTgt spid="126779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267803"/>
                                        </p:tgtEl>
                                        <p:attrNameLst>
                                          <p:attrName>style.visibility</p:attrName>
                                        </p:attrNameLst>
                                      </p:cBhvr>
                                      <p:to>
                                        <p:strVal val="visible"/>
                                      </p:to>
                                    </p:set>
                                    <p:animEffect transition="in" filter="wipe(right)">
                                      <p:cBhvr>
                                        <p:cTn id="31" dur="500"/>
                                        <p:tgtEl>
                                          <p:spTgt spid="126780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67800"/>
                                        </p:tgtEl>
                                        <p:attrNameLst>
                                          <p:attrName>style.visibility</p:attrName>
                                        </p:attrNameLst>
                                      </p:cBhvr>
                                      <p:to>
                                        <p:strVal val="visible"/>
                                      </p:to>
                                    </p:set>
                                    <p:animEffect transition="in" filter="dissolve">
                                      <p:cBhvr>
                                        <p:cTn id="36" dur="500"/>
                                        <p:tgtEl>
                                          <p:spTgt spid="126780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67801"/>
                                        </p:tgtEl>
                                        <p:attrNameLst>
                                          <p:attrName>style.visibility</p:attrName>
                                        </p:attrNameLst>
                                      </p:cBhvr>
                                      <p:to>
                                        <p:strVal val="visible"/>
                                      </p:to>
                                    </p:set>
                                    <p:animEffect transition="in" filter="dissolve">
                                      <p:cBhvr>
                                        <p:cTn id="41" dur="500"/>
                                        <p:tgtEl>
                                          <p:spTgt spid="126780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267795">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267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95" grpId="0" build="p" autoUpdateAnimBg="0"/>
      <p:bldP spid="1267796" grpId="0" autoUpdateAnimBg="0"/>
      <p:bldP spid="1267797" grpId="0" autoUpdateAnimBg="0"/>
      <p:bldP spid="1267798" grpId="0" autoUpdateAnimBg="0"/>
      <p:bldP spid="1267799" grpId="0" autoUpdateAnimBg="0"/>
      <p:bldP spid="1267800" grpId="0" autoUpdateAnimBg="0"/>
      <p:bldP spid="1267801" grpId="0" autoUpdateAnimBg="0"/>
      <p:bldP spid="1267802" grpId="0" animBg="1"/>
      <p:bldP spid="1267803" grpId="0" animBg="1"/>
      <p:bldP spid="12678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162800" cy="1143000"/>
          </a:xfrm>
        </p:spPr>
        <p:txBody>
          <a:bodyPr/>
          <a:lstStyle/>
          <a:p>
            <a:r>
              <a:rPr lang="en-US" altLang="ko-KR">
                <a:ea typeface="굴림" pitchFamily="48" charset="-127"/>
              </a:rPr>
              <a:t>Loop Unrolling</a:t>
            </a:r>
          </a:p>
        </p:txBody>
      </p:sp>
      <p:sp>
        <p:nvSpPr>
          <p:cNvPr id="20483" name="Text Box 3"/>
          <p:cNvSpPr txBox="1">
            <a:spLocks noChangeArrowheads="1"/>
          </p:cNvSpPr>
          <p:nvPr/>
        </p:nvSpPr>
        <p:spPr bwMode="auto">
          <a:xfrm>
            <a:off x="2973388" y="762000"/>
            <a:ext cx="2660650" cy="857250"/>
          </a:xfrm>
          <a:prstGeom prst="rect">
            <a:avLst/>
          </a:prstGeom>
          <a:noFill/>
          <a:ln w="3175">
            <a:solidFill>
              <a:srgbClr val="FF0000"/>
            </a:solidFill>
            <a:miter lim="800000"/>
            <a:headEnd/>
            <a:tailEnd/>
          </a:ln>
        </p:spPr>
        <p:txBody>
          <a:bodyPr wrap="none" anchor="ctr">
            <a:spAutoFit/>
          </a:bodyPr>
          <a:lstStyle/>
          <a:p>
            <a:pPr algn="l"/>
            <a:r>
              <a:rPr lang="en-US" altLang="ko-KR" sz="2000">
                <a:solidFill>
                  <a:srgbClr val="660066"/>
                </a:solidFill>
                <a:latin typeface="Verdana" pitchFamily="48" charset="0"/>
                <a:ea typeface="굴림" pitchFamily="48" charset="-127"/>
              </a:rPr>
              <a:t>for (i=0; i&lt;N; i++)</a:t>
            </a:r>
          </a:p>
          <a:p>
            <a:pPr algn="l"/>
            <a:r>
              <a:rPr lang="en-US" altLang="ko-KR" sz="2000">
                <a:solidFill>
                  <a:srgbClr val="660066"/>
                </a:solidFill>
                <a:latin typeface="Verdana" pitchFamily="48" charset="0"/>
                <a:ea typeface="굴림" pitchFamily="48" charset="-127"/>
              </a:rPr>
              <a:t>    B[i] = A[i] + C;</a:t>
            </a:r>
          </a:p>
        </p:txBody>
      </p:sp>
      <p:sp>
        <p:nvSpPr>
          <p:cNvPr id="20484" name="Text Box 4"/>
          <p:cNvSpPr txBox="1">
            <a:spLocks noChangeArrowheads="1"/>
          </p:cNvSpPr>
          <p:nvPr/>
        </p:nvSpPr>
        <p:spPr bwMode="auto">
          <a:xfrm>
            <a:off x="2590800" y="2514600"/>
            <a:ext cx="3429000" cy="3143250"/>
          </a:xfrm>
          <a:prstGeom prst="rect">
            <a:avLst/>
          </a:prstGeom>
          <a:noFill/>
          <a:ln w="3175">
            <a:solidFill>
              <a:srgbClr val="FF0000"/>
            </a:solidFill>
            <a:miter lim="800000"/>
            <a:headEnd/>
            <a:tailEnd/>
          </a:ln>
        </p:spPr>
        <p:txBody>
          <a:bodyPr anchor="ctr">
            <a:spAutoFit/>
          </a:bodyPr>
          <a:lstStyle/>
          <a:p>
            <a:pPr algn="l"/>
            <a:r>
              <a:rPr lang="en-US" altLang="ko-KR" sz="2000">
                <a:solidFill>
                  <a:srgbClr val="660066"/>
                </a:solidFill>
                <a:latin typeface="Verdana" pitchFamily="48" charset="0"/>
                <a:ea typeface="굴림" pitchFamily="48" charset="-127"/>
              </a:rPr>
              <a:t>for (i=0; i&lt;N; i+=4)</a:t>
            </a:r>
          </a:p>
          <a:p>
            <a:pPr algn="l"/>
            <a:r>
              <a:rPr lang="en-US" altLang="ko-KR" sz="2000">
                <a:solidFill>
                  <a:srgbClr val="660066"/>
                </a:solidFill>
                <a:latin typeface="Verdana" pitchFamily="48" charset="0"/>
                <a:ea typeface="굴림" pitchFamily="48" charset="-127"/>
              </a:rPr>
              <a:t>{</a:t>
            </a:r>
          </a:p>
          <a:p>
            <a:pPr algn="l"/>
            <a:r>
              <a:rPr lang="en-US" altLang="ko-KR" sz="2000">
                <a:solidFill>
                  <a:srgbClr val="660066"/>
                </a:solidFill>
                <a:latin typeface="Verdana" pitchFamily="48" charset="0"/>
                <a:ea typeface="굴림" pitchFamily="48" charset="-127"/>
              </a:rPr>
              <a:t>    B[i]     = A[i] + C;</a:t>
            </a:r>
          </a:p>
          <a:p>
            <a:pPr algn="l"/>
            <a:r>
              <a:rPr lang="en-US" altLang="ko-KR" sz="2000">
                <a:solidFill>
                  <a:srgbClr val="660066"/>
                </a:solidFill>
                <a:latin typeface="Verdana" pitchFamily="48" charset="0"/>
                <a:ea typeface="굴림" pitchFamily="48" charset="-127"/>
              </a:rPr>
              <a:t>    B[i+1] = A[i+1] + C;</a:t>
            </a:r>
          </a:p>
          <a:p>
            <a:pPr algn="l"/>
            <a:r>
              <a:rPr lang="en-US" altLang="ko-KR" sz="2000">
                <a:solidFill>
                  <a:srgbClr val="660066"/>
                </a:solidFill>
                <a:latin typeface="Verdana" pitchFamily="48" charset="0"/>
                <a:ea typeface="굴림" pitchFamily="48" charset="-127"/>
              </a:rPr>
              <a:t>    B[i+2] = A[i+2] + C;</a:t>
            </a:r>
          </a:p>
          <a:p>
            <a:pPr algn="l"/>
            <a:r>
              <a:rPr lang="en-US" altLang="ko-KR" sz="2000">
                <a:solidFill>
                  <a:srgbClr val="660066"/>
                </a:solidFill>
                <a:latin typeface="Verdana" pitchFamily="48" charset="0"/>
                <a:ea typeface="굴림" pitchFamily="48" charset="-127"/>
              </a:rPr>
              <a:t>    B[i+3] = A[i+3] + C;</a:t>
            </a:r>
          </a:p>
          <a:p>
            <a:pPr algn="l"/>
            <a:r>
              <a:rPr lang="en-US" altLang="ko-KR" sz="2000">
                <a:solidFill>
                  <a:srgbClr val="660066"/>
                </a:solidFill>
                <a:latin typeface="Verdana" pitchFamily="48" charset="0"/>
                <a:ea typeface="굴림" pitchFamily="48" charset="-127"/>
              </a:rPr>
              <a:t>}</a:t>
            </a:r>
          </a:p>
        </p:txBody>
      </p:sp>
      <p:sp>
        <p:nvSpPr>
          <p:cNvPr id="20485" name="Line 5"/>
          <p:cNvSpPr>
            <a:spLocks noChangeShapeType="1"/>
          </p:cNvSpPr>
          <p:nvPr/>
        </p:nvSpPr>
        <p:spPr bwMode="auto">
          <a:xfrm>
            <a:off x="3657600" y="1600200"/>
            <a:ext cx="0" cy="914400"/>
          </a:xfrm>
          <a:prstGeom prst="line">
            <a:avLst/>
          </a:prstGeom>
          <a:noFill/>
          <a:ln w="19050">
            <a:solidFill>
              <a:srgbClr val="FF0000"/>
            </a:solidFill>
            <a:round/>
            <a:headEnd/>
            <a:tailEnd type="triangle" w="med" len="med"/>
          </a:ln>
        </p:spPr>
        <p:txBody>
          <a:bodyPr>
            <a:spAutoFit/>
          </a:bodyPr>
          <a:lstStyle/>
          <a:p>
            <a:endParaRPr lang="en-US"/>
          </a:p>
        </p:txBody>
      </p:sp>
      <p:sp>
        <p:nvSpPr>
          <p:cNvPr id="20486" name="Text Box 6"/>
          <p:cNvSpPr txBox="1">
            <a:spLocks noChangeArrowheads="1"/>
          </p:cNvSpPr>
          <p:nvPr/>
        </p:nvSpPr>
        <p:spPr bwMode="auto">
          <a:xfrm>
            <a:off x="4038600" y="1676400"/>
            <a:ext cx="5105400" cy="822325"/>
          </a:xfrm>
          <a:prstGeom prst="rect">
            <a:avLst/>
          </a:prstGeom>
          <a:noFill/>
          <a:ln w="3175">
            <a:noFill/>
            <a:miter lim="800000"/>
            <a:headEnd/>
            <a:tailEnd/>
          </a:ln>
        </p:spPr>
        <p:txBody>
          <a:bodyPr>
            <a:spAutoFit/>
          </a:bodyPr>
          <a:lstStyle/>
          <a:p>
            <a:r>
              <a:rPr lang="en-US" altLang="ko-KR" sz="2400">
                <a:latin typeface="Verdana" pitchFamily="48" charset="0"/>
                <a:ea typeface="굴림" pitchFamily="48" charset="-127"/>
              </a:rPr>
              <a:t>Unroll inner loop to perform 4 iterations at once</a:t>
            </a:r>
          </a:p>
        </p:txBody>
      </p:sp>
      <p:sp>
        <p:nvSpPr>
          <p:cNvPr id="1269767" name="Text Box 7"/>
          <p:cNvSpPr txBox="1">
            <a:spLocks noChangeArrowheads="1"/>
          </p:cNvSpPr>
          <p:nvPr/>
        </p:nvSpPr>
        <p:spPr bwMode="auto">
          <a:xfrm>
            <a:off x="533400" y="5654675"/>
            <a:ext cx="8001000" cy="822325"/>
          </a:xfrm>
          <a:prstGeom prst="rect">
            <a:avLst/>
          </a:prstGeom>
          <a:noFill/>
          <a:ln w="3175">
            <a:noFill/>
            <a:miter lim="800000"/>
            <a:headEnd/>
            <a:tailEnd/>
          </a:ln>
        </p:spPr>
        <p:txBody>
          <a:bodyPr>
            <a:spAutoFit/>
          </a:bodyPr>
          <a:lstStyle/>
          <a:p>
            <a:pPr algn="l"/>
            <a:r>
              <a:rPr lang="en-US" altLang="ko-KR" sz="2400">
                <a:latin typeface="Verdana" pitchFamily="48" charset="0"/>
                <a:ea typeface="굴림" pitchFamily="48" charset="-127"/>
              </a:rPr>
              <a:t>Need to handle values of N that are not multiples of unrolling factor with final cleanup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76200"/>
            <a:ext cx="7467600" cy="1143000"/>
          </a:xfrm>
        </p:spPr>
        <p:txBody>
          <a:bodyPr/>
          <a:lstStyle/>
          <a:p>
            <a:r>
              <a:rPr lang="en-US" altLang="ko-KR">
                <a:ea typeface="굴림" pitchFamily="48" charset="-127"/>
              </a:rPr>
              <a:t>Scheduling Loop Unrolled Code</a:t>
            </a:r>
          </a:p>
        </p:txBody>
      </p:sp>
      <p:sp>
        <p:nvSpPr>
          <p:cNvPr id="21507" name="Text Box 3"/>
          <p:cNvSpPr txBox="1">
            <a:spLocks noChangeArrowheads="1"/>
          </p:cNvSpPr>
          <p:nvPr/>
        </p:nvSpPr>
        <p:spPr bwMode="auto">
          <a:xfrm>
            <a:off x="228600" y="1295400"/>
            <a:ext cx="2362200" cy="4427538"/>
          </a:xfrm>
          <a:prstGeom prst="rect">
            <a:avLst/>
          </a:prstGeom>
          <a:noFill/>
          <a:ln w="3175">
            <a:solidFill>
              <a:srgbClr val="FF0000"/>
            </a:solidFill>
            <a:miter lim="800000"/>
            <a:headEnd/>
            <a:tailEnd/>
          </a:ln>
        </p:spPr>
        <p:txBody>
          <a:bodyPr anchor="ctr">
            <a:spAutoFit/>
          </a:bodyPr>
          <a:lstStyle/>
          <a:p>
            <a:pPr algn="l">
              <a:spcBef>
                <a:spcPct val="20000"/>
              </a:spcBef>
            </a:pPr>
            <a:r>
              <a:rPr lang="en-US" altLang="ko-KR" b="1">
                <a:solidFill>
                  <a:srgbClr val="660066"/>
                </a:solidFill>
                <a:ea typeface="굴림" pitchFamily="48" charset="-127"/>
              </a:rPr>
              <a:t>loop:  ld f1, 0(r1)</a:t>
            </a:r>
          </a:p>
          <a:p>
            <a:pPr algn="l">
              <a:spcBef>
                <a:spcPct val="20000"/>
              </a:spcBef>
            </a:pPr>
            <a:r>
              <a:rPr lang="en-US" altLang="ko-KR" b="1">
                <a:solidFill>
                  <a:srgbClr val="660066"/>
                </a:solidFill>
                <a:ea typeface="굴림" pitchFamily="48" charset="-127"/>
              </a:rPr>
              <a:t>           ld f2, 8(r1)</a:t>
            </a:r>
          </a:p>
          <a:p>
            <a:pPr algn="l">
              <a:spcBef>
                <a:spcPct val="20000"/>
              </a:spcBef>
            </a:pPr>
            <a:r>
              <a:rPr lang="en-US" altLang="ko-KR" b="1">
                <a:solidFill>
                  <a:srgbClr val="660066"/>
                </a:solidFill>
                <a:ea typeface="굴림" pitchFamily="48" charset="-127"/>
              </a:rPr>
              <a:t>           ld f3, 16(r1)</a:t>
            </a:r>
          </a:p>
          <a:p>
            <a:pPr algn="l">
              <a:lnSpc>
                <a:spcPct val="90000"/>
              </a:lnSpc>
              <a:spcBef>
                <a:spcPct val="20000"/>
              </a:spcBef>
            </a:pPr>
            <a:r>
              <a:rPr lang="en-US" altLang="ko-KR" b="1">
                <a:solidFill>
                  <a:srgbClr val="660066"/>
                </a:solidFill>
                <a:ea typeface="굴림" pitchFamily="48" charset="-127"/>
              </a:rPr>
              <a:t>           ld f4, 24(r1)</a:t>
            </a:r>
          </a:p>
          <a:p>
            <a:pPr algn="l">
              <a:spcBef>
                <a:spcPct val="20000"/>
              </a:spcBef>
            </a:pPr>
            <a:r>
              <a:rPr lang="en-US" altLang="ko-KR" b="1">
                <a:solidFill>
                  <a:srgbClr val="660066"/>
                </a:solidFill>
                <a:ea typeface="굴림" pitchFamily="48" charset="-127"/>
              </a:rPr>
              <a:t>           add r1, 32</a:t>
            </a:r>
          </a:p>
          <a:p>
            <a:pPr algn="l">
              <a:spcBef>
                <a:spcPct val="20000"/>
              </a:spcBef>
            </a:pPr>
            <a:r>
              <a:rPr lang="en-US" altLang="ko-KR" b="1">
                <a:solidFill>
                  <a:srgbClr val="660066"/>
                </a:solidFill>
                <a:ea typeface="굴림" pitchFamily="48" charset="-127"/>
              </a:rPr>
              <a:t>           fadd f5, f0, f1</a:t>
            </a:r>
          </a:p>
          <a:p>
            <a:pPr algn="l">
              <a:spcBef>
                <a:spcPct val="20000"/>
              </a:spcBef>
            </a:pPr>
            <a:r>
              <a:rPr lang="en-US" altLang="ko-KR" b="1">
                <a:solidFill>
                  <a:srgbClr val="660066"/>
                </a:solidFill>
                <a:ea typeface="굴림" pitchFamily="48" charset="-127"/>
              </a:rPr>
              <a:t>           fadd f6, f0, f2 </a:t>
            </a:r>
          </a:p>
          <a:p>
            <a:pPr algn="l">
              <a:spcBef>
                <a:spcPct val="20000"/>
              </a:spcBef>
            </a:pPr>
            <a:r>
              <a:rPr lang="en-US" altLang="ko-KR" b="1">
                <a:solidFill>
                  <a:srgbClr val="660066"/>
                </a:solidFill>
                <a:ea typeface="굴림" pitchFamily="48" charset="-127"/>
              </a:rPr>
              <a:t>           fadd f7, f0, f3 </a:t>
            </a:r>
          </a:p>
          <a:p>
            <a:pPr algn="l">
              <a:spcBef>
                <a:spcPct val="20000"/>
              </a:spcBef>
            </a:pPr>
            <a:r>
              <a:rPr lang="en-US" altLang="ko-KR" b="1">
                <a:solidFill>
                  <a:srgbClr val="660066"/>
                </a:solidFill>
                <a:ea typeface="굴림" pitchFamily="48" charset="-127"/>
              </a:rPr>
              <a:t>           fadd f8, f0, f4</a:t>
            </a:r>
          </a:p>
          <a:p>
            <a:pPr algn="l">
              <a:spcBef>
                <a:spcPct val="20000"/>
              </a:spcBef>
            </a:pPr>
            <a:r>
              <a:rPr lang="en-US" altLang="ko-KR" b="1">
                <a:solidFill>
                  <a:srgbClr val="660066"/>
                </a:solidFill>
                <a:ea typeface="굴림" pitchFamily="48" charset="-127"/>
              </a:rPr>
              <a:t>           sd f5, 0(r2)</a:t>
            </a:r>
          </a:p>
          <a:p>
            <a:pPr algn="l">
              <a:spcBef>
                <a:spcPct val="20000"/>
              </a:spcBef>
            </a:pPr>
            <a:r>
              <a:rPr lang="en-US" altLang="ko-KR" b="1">
                <a:solidFill>
                  <a:srgbClr val="660066"/>
                </a:solidFill>
                <a:ea typeface="굴림" pitchFamily="48" charset="-127"/>
              </a:rPr>
              <a:t>           sd f6, 8(r2)</a:t>
            </a:r>
          </a:p>
          <a:p>
            <a:pPr algn="l">
              <a:spcBef>
                <a:spcPct val="20000"/>
              </a:spcBef>
            </a:pPr>
            <a:r>
              <a:rPr lang="en-US" altLang="ko-KR" b="1">
                <a:solidFill>
                  <a:srgbClr val="660066"/>
                </a:solidFill>
                <a:ea typeface="굴림" pitchFamily="48" charset="-127"/>
              </a:rPr>
              <a:t>           sd f7, 16(r2)</a:t>
            </a:r>
          </a:p>
          <a:p>
            <a:pPr algn="l">
              <a:spcBef>
                <a:spcPct val="20000"/>
              </a:spcBef>
            </a:pPr>
            <a:r>
              <a:rPr lang="en-US" altLang="ko-KR" b="1">
                <a:solidFill>
                  <a:srgbClr val="660066"/>
                </a:solidFill>
                <a:ea typeface="굴림" pitchFamily="48" charset="-127"/>
              </a:rPr>
              <a:t>           sd f8, 24(r2)</a:t>
            </a:r>
          </a:p>
          <a:p>
            <a:pPr>
              <a:spcBef>
                <a:spcPct val="20000"/>
              </a:spcBef>
            </a:pPr>
            <a:r>
              <a:rPr lang="en-US" altLang="ko-KR" b="1">
                <a:solidFill>
                  <a:srgbClr val="660066"/>
                </a:solidFill>
                <a:ea typeface="굴림" pitchFamily="48" charset="-127"/>
              </a:rPr>
              <a:t>add r2, 32</a:t>
            </a:r>
          </a:p>
          <a:p>
            <a:pPr algn="l">
              <a:spcBef>
                <a:spcPct val="20000"/>
              </a:spcBef>
            </a:pPr>
            <a:r>
              <a:rPr lang="en-US" altLang="ko-KR" b="1">
                <a:solidFill>
                  <a:srgbClr val="660066"/>
                </a:solidFill>
                <a:ea typeface="굴림" pitchFamily="48" charset="-127"/>
              </a:rPr>
              <a:t>           bne r1, r3, loop</a:t>
            </a:r>
          </a:p>
        </p:txBody>
      </p:sp>
      <p:sp>
        <p:nvSpPr>
          <p:cNvPr id="21508" name="Line 4"/>
          <p:cNvSpPr>
            <a:spLocks noChangeShapeType="1"/>
          </p:cNvSpPr>
          <p:nvPr/>
        </p:nvSpPr>
        <p:spPr bwMode="auto">
          <a:xfrm>
            <a:off x="2590800" y="3505200"/>
            <a:ext cx="1371600" cy="0"/>
          </a:xfrm>
          <a:prstGeom prst="line">
            <a:avLst/>
          </a:prstGeom>
          <a:noFill/>
          <a:ln w="3175">
            <a:solidFill>
              <a:schemeClr val="tx1"/>
            </a:solidFill>
            <a:round/>
            <a:headEnd/>
            <a:tailEnd type="triangle" w="med" len="med"/>
          </a:ln>
        </p:spPr>
        <p:txBody>
          <a:bodyPr wrap="none" anchor="ctr">
            <a:spAutoFit/>
          </a:bodyPr>
          <a:lstStyle/>
          <a:p>
            <a:endParaRPr lang="en-US"/>
          </a:p>
        </p:txBody>
      </p:sp>
      <p:sp>
        <p:nvSpPr>
          <p:cNvPr id="21509" name="Text Box 5"/>
          <p:cNvSpPr txBox="1">
            <a:spLocks noChangeArrowheads="1"/>
          </p:cNvSpPr>
          <p:nvPr/>
        </p:nvSpPr>
        <p:spPr bwMode="auto">
          <a:xfrm>
            <a:off x="2667000" y="3048000"/>
            <a:ext cx="1371600" cy="396875"/>
          </a:xfrm>
          <a:prstGeom prst="rect">
            <a:avLst/>
          </a:prstGeom>
          <a:noFill/>
          <a:ln w="3175">
            <a:noFill/>
            <a:miter lim="800000"/>
            <a:headEnd/>
            <a:tailEnd/>
          </a:ln>
        </p:spPr>
        <p:txBody>
          <a:bodyPr anchor="ctr">
            <a:spAutoFit/>
          </a:bodyPr>
          <a:lstStyle/>
          <a:p>
            <a:r>
              <a:rPr lang="en-US" altLang="ko-KR" sz="2000" i="1">
                <a:latin typeface="Verdana" pitchFamily="48" charset="0"/>
                <a:ea typeface="굴림" pitchFamily="48" charset="-127"/>
              </a:rPr>
              <a:t>Schedule</a:t>
            </a:r>
          </a:p>
        </p:txBody>
      </p:sp>
      <p:grpSp>
        <p:nvGrpSpPr>
          <p:cNvPr id="21510" name="Group 6"/>
          <p:cNvGrpSpPr>
            <a:grpSpLocks/>
          </p:cNvGrpSpPr>
          <p:nvPr/>
        </p:nvGrpSpPr>
        <p:grpSpPr bwMode="auto">
          <a:xfrm>
            <a:off x="4267200" y="1828800"/>
            <a:ext cx="4114800" cy="304800"/>
            <a:chOff x="2256" y="1152"/>
            <a:chExt cx="2592" cy="192"/>
          </a:xfrm>
        </p:grpSpPr>
        <p:sp>
          <p:nvSpPr>
            <p:cNvPr id="21634" name="Rectangle 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5" name="Rectangle 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6" name="Rectangle 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7" name="Rectangle 1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8" name="Rectangle 1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9" name="Rectangle 1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40" name="Rectangle 1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1" name="Group 14"/>
          <p:cNvGrpSpPr>
            <a:grpSpLocks/>
          </p:cNvGrpSpPr>
          <p:nvPr/>
        </p:nvGrpSpPr>
        <p:grpSpPr bwMode="auto">
          <a:xfrm>
            <a:off x="4267200" y="2133600"/>
            <a:ext cx="4114800" cy="304800"/>
            <a:chOff x="2256" y="1152"/>
            <a:chExt cx="2592" cy="192"/>
          </a:xfrm>
        </p:grpSpPr>
        <p:sp>
          <p:nvSpPr>
            <p:cNvPr id="21627" name="Rectangle 1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8" name="Rectangle 1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9" name="Rectangle 1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0" name="Rectangle 1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1" name="Rectangle 1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2" name="Rectangle 2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33" name="Rectangle 2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2" name="Group 22"/>
          <p:cNvGrpSpPr>
            <a:grpSpLocks/>
          </p:cNvGrpSpPr>
          <p:nvPr/>
        </p:nvGrpSpPr>
        <p:grpSpPr bwMode="auto">
          <a:xfrm>
            <a:off x="4267200" y="2438400"/>
            <a:ext cx="4114800" cy="304800"/>
            <a:chOff x="2256" y="1152"/>
            <a:chExt cx="2592" cy="192"/>
          </a:xfrm>
        </p:grpSpPr>
        <p:sp>
          <p:nvSpPr>
            <p:cNvPr id="21620" name="Rectangle 2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1" name="Rectangle 2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2" name="Rectangle 2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3" name="Rectangle 2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4" name="Rectangle 2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5" name="Rectangle 2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26" name="Rectangle 2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3" name="Group 30"/>
          <p:cNvGrpSpPr>
            <a:grpSpLocks/>
          </p:cNvGrpSpPr>
          <p:nvPr/>
        </p:nvGrpSpPr>
        <p:grpSpPr bwMode="auto">
          <a:xfrm>
            <a:off x="4267200" y="2743200"/>
            <a:ext cx="4114800" cy="304800"/>
            <a:chOff x="2256" y="1152"/>
            <a:chExt cx="2592" cy="192"/>
          </a:xfrm>
        </p:grpSpPr>
        <p:sp>
          <p:nvSpPr>
            <p:cNvPr id="21613" name="Rectangle 3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4" name="Rectangle 3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5" name="Rectangle 3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6" name="Rectangle 3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7" name="Rectangle 3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8" name="Rectangle 3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9" name="Rectangle 3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4" name="Group 38"/>
          <p:cNvGrpSpPr>
            <a:grpSpLocks/>
          </p:cNvGrpSpPr>
          <p:nvPr/>
        </p:nvGrpSpPr>
        <p:grpSpPr bwMode="auto">
          <a:xfrm>
            <a:off x="4267200" y="3048000"/>
            <a:ext cx="4114800" cy="304800"/>
            <a:chOff x="2256" y="1152"/>
            <a:chExt cx="2592" cy="192"/>
          </a:xfrm>
        </p:grpSpPr>
        <p:sp>
          <p:nvSpPr>
            <p:cNvPr id="21606" name="Rectangle 39"/>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7" name="Rectangle 40"/>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8" name="Rectangle 41"/>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9" name="Rectangle 42"/>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0" name="Rectangle 43"/>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1" name="Rectangle 44"/>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12" name="Rectangle 45"/>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5" name="Group 46"/>
          <p:cNvGrpSpPr>
            <a:grpSpLocks/>
          </p:cNvGrpSpPr>
          <p:nvPr/>
        </p:nvGrpSpPr>
        <p:grpSpPr bwMode="auto">
          <a:xfrm>
            <a:off x="4267200" y="3352800"/>
            <a:ext cx="4114800" cy="304800"/>
            <a:chOff x="2256" y="1152"/>
            <a:chExt cx="2592" cy="192"/>
          </a:xfrm>
        </p:grpSpPr>
        <p:sp>
          <p:nvSpPr>
            <p:cNvPr id="21599" name="Rectangle 47"/>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0" name="Rectangle 48"/>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1" name="Rectangle 49"/>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2" name="Rectangle 50"/>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3" name="Rectangle 51"/>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4" name="Rectangle 52"/>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605" name="Rectangle 53"/>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6" name="Group 54"/>
          <p:cNvGrpSpPr>
            <a:grpSpLocks/>
          </p:cNvGrpSpPr>
          <p:nvPr/>
        </p:nvGrpSpPr>
        <p:grpSpPr bwMode="auto">
          <a:xfrm>
            <a:off x="4267200" y="3657600"/>
            <a:ext cx="4114800" cy="304800"/>
            <a:chOff x="2256" y="1152"/>
            <a:chExt cx="2592" cy="192"/>
          </a:xfrm>
        </p:grpSpPr>
        <p:sp>
          <p:nvSpPr>
            <p:cNvPr id="21592" name="Rectangle 55"/>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3" name="Rectangle 56"/>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4" name="Rectangle 57"/>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5" name="Rectangle 58"/>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6" name="Rectangle 59"/>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7" name="Rectangle 60"/>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8" name="Rectangle 61"/>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7" name="Group 62"/>
          <p:cNvGrpSpPr>
            <a:grpSpLocks/>
          </p:cNvGrpSpPr>
          <p:nvPr/>
        </p:nvGrpSpPr>
        <p:grpSpPr bwMode="auto">
          <a:xfrm>
            <a:off x="4267200" y="3962400"/>
            <a:ext cx="4114800" cy="304800"/>
            <a:chOff x="2256" y="1152"/>
            <a:chExt cx="2592" cy="192"/>
          </a:xfrm>
        </p:grpSpPr>
        <p:sp>
          <p:nvSpPr>
            <p:cNvPr id="21585" name="Rectangle 63"/>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6" name="Rectangle 64"/>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7" name="Rectangle 65"/>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8" name="Rectangle 66"/>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9" name="Rectangle 67"/>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0" name="Rectangle 68"/>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91" name="Rectangle 69"/>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18" name="Group 70"/>
          <p:cNvGrpSpPr>
            <a:grpSpLocks/>
          </p:cNvGrpSpPr>
          <p:nvPr/>
        </p:nvGrpSpPr>
        <p:grpSpPr bwMode="auto">
          <a:xfrm>
            <a:off x="4267200" y="4267200"/>
            <a:ext cx="4114800" cy="304800"/>
            <a:chOff x="2256" y="1152"/>
            <a:chExt cx="2592" cy="192"/>
          </a:xfrm>
        </p:grpSpPr>
        <p:sp>
          <p:nvSpPr>
            <p:cNvPr id="21578" name="Rectangle 71"/>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9" name="Rectangle 72"/>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0" name="Rectangle 73"/>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1" name="Rectangle 74"/>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2" name="Rectangle 75"/>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3" name="Rectangle 76"/>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84" name="Rectangle 77"/>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21519" name="Rectangle 78"/>
          <p:cNvSpPr>
            <a:spLocks noChangeArrowheads="1"/>
          </p:cNvSpPr>
          <p:nvPr/>
        </p:nvSpPr>
        <p:spPr bwMode="auto">
          <a:xfrm>
            <a:off x="42672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Int1</a:t>
            </a:r>
          </a:p>
        </p:txBody>
      </p:sp>
      <p:sp>
        <p:nvSpPr>
          <p:cNvPr id="21520" name="Rectangle 79"/>
          <p:cNvSpPr>
            <a:spLocks noChangeArrowheads="1"/>
          </p:cNvSpPr>
          <p:nvPr/>
        </p:nvSpPr>
        <p:spPr bwMode="auto">
          <a:xfrm>
            <a:off x="49530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Int 2</a:t>
            </a:r>
          </a:p>
        </p:txBody>
      </p:sp>
      <p:sp>
        <p:nvSpPr>
          <p:cNvPr id="21521" name="Rectangle 80"/>
          <p:cNvSpPr>
            <a:spLocks noChangeArrowheads="1"/>
          </p:cNvSpPr>
          <p:nvPr/>
        </p:nvSpPr>
        <p:spPr bwMode="auto">
          <a:xfrm>
            <a:off x="56388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M1</a:t>
            </a:r>
          </a:p>
        </p:txBody>
      </p:sp>
      <p:sp>
        <p:nvSpPr>
          <p:cNvPr id="21522" name="Rectangle 81"/>
          <p:cNvSpPr>
            <a:spLocks noChangeArrowheads="1"/>
          </p:cNvSpPr>
          <p:nvPr/>
        </p:nvSpPr>
        <p:spPr bwMode="auto">
          <a:xfrm>
            <a:off x="63246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M2</a:t>
            </a:r>
          </a:p>
        </p:txBody>
      </p:sp>
      <p:sp>
        <p:nvSpPr>
          <p:cNvPr id="21523" name="Rectangle 82"/>
          <p:cNvSpPr>
            <a:spLocks noChangeArrowheads="1"/>
          </p:cNvSpPr>
          <p:nvPr/>
        </p:nvSpPr>
        <p:spPr bwMode="auto">
          <a:xfrm>
            <a:off x="70104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a:t>
            </a:r>
          </a:p>
        </p:txBody>
      </p:sp>
      <p:sp>
        <p:nvSpPr>
          <p:cNvPr id="21524" name="Rectangle 83"/>
          <p:cNvSpPr>
            <a:spLocks noChangeArrowheads="1"/>
          </p:cNvSpPr>
          <p:nvPr/>
        </p:nvSpPr>
        <p:spPr bwMode="auto">
          <a:xfrm>
            <a:off x="7696200" y="1295400"/>
            <a:ext cx="685800" cy="304800"/>
          </a:xfrm>
          <a:prstGeom prst="rect">
            <a:avLst/>
          </a:prstGeom>
          <a:noFill/>
          <a:ln w="3175">
            <a:noFill/>
            <a:miter lim="800000"/>
            <a:headEnd/>
            <a:tailEnd/>
          </a:ln>
        </p:spPr>
        <p:txBody>
          <a:bodyPr anchor="ctr"/>
          <a:lstStyle/>
          <a:p>
            <a:r>
              <a:rPr lang="en-US" altLang="ko-KR">
                <a:latin typeface="Verdana" pitchFamily="48" charset="0"/>
                <a:ea typeface="굴림" pitchFamily="48" charset="-127"/>
              </a:rPr>
              <a:t>FPx</a:t>
            </a:r>
          </a:p>
        </p:txBody>
      </p:sp>
      <p:sp>
        <p:nvSpPr>
          <p:cNvPr id="21525" name="Text Box 84"/>
          <p:cNvSpPr txBox="1">
            <a:spLocks noChangeArrowheads="1"/>
          </p:cNvSpPr>
          <p:nvPr/>
        </p:nvSpPr>
        <p:spPr bwMode="auto">
          <a:xfrm>
            <a:off x="3227388" y="1752600"/>
            <a:ext cx="835025" cy="396875"/>
          </a:xfrm>
          <a:prstGeom prst="rect">
            <a:avLst/>
          </a:prstGeom>
          <a:noFill/>
          <a:ln w="3175">
            <a:noFill/>
            <a:miter lim="800000"/>
            <a:headEnd/>
            <a:tailEnd/>
          </a:ln>
        </p:spPr>
        <p:txBody>
          <a:bodyPr wrap="none" anchor="ctr">
            <a:spAutoFit/>
          </a:bodyPr>
          <a:lstStyle/>
          <a:p>
            <a:r>
              <a:rPr lang="en-US" altLang="ko-KR" sz="2000">
                <a:latin typeface="Verdana" pitchFamily="48" charset="0"/>
                <a:ea typeface="굴림" pitchFamily="48" charset="-127"/>
              </a:rPr>
              <a:t>loop:</a:t>
            </a:r>
          </a:p>
        </p:txBody>
      </p:sp>
      <p:grpSp>
        <p:nvGrpSpPr>
          <p:cNvPr id="21526" name="Group 85"/>
          <p:cNvGrpSpPr>
            <a:grpSpLocks/>
          </p:cNvGrpSpPr>
          <p:nvPr/>
        </p:nvGrpSpPr>
        <p:grpSpPr bwMode="auto">
          <a:xfrm>
            <a:off x="4267200" y="4572000"/>
            <a:ext cx="4114800" cy="304800"/>
            <a:chOff x="2256" y="1152"/>
            <a:chExt cx="2592" cy="192"/>
          </a:xfrm>
        </p:grpSpPr>
        <p:sp>
          <p:nvSpPr>
            <p:cNvPr id="21571" name="Rectangle 86"/>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2" name="Rectangle 87"/>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3" name="Rectangle 88"/>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4" name="Rectangle 89"/>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5" name="Rectangle 90"/>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6" name="Rectangle 91"/>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7" name="Rectangle 92"/>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27" name="Group 93"/>
          <p:cNvGrpSpPr>
            <a:grpSpLocks/>
          </p:cNvGrpSpPr>
          <p:nvPr/>
        </p:nvGrpSpPr>
        <p:grpSpPr bwMode="auto">
          <a:xfrm>
            <a:off x="4267200" y="4876800"/>
            <a:ext cx="4114800" cy="304800"/>
            <a:chOff x="2256" y="1152"/>
            <a:chExt cx="2592" cy="192"/>
          </a:xfrm>
        </p:grpSpPr>
        <p:sp>
          <p:nvSpPr>
            <p:cNvPr id="21564" name="Rectangle 94"/>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5" name="Rectangle 95"/>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6" name="Rectangle 96"/>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7" name="Rectangle 97"/>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8" name="Rectangle 98"/>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9" name="Rectangle 99"/>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70" name="Rectangle 100"/>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28" name="Group 101"/>
          <p:cNvGrpSpPr>
            <a:grpSpLocks/>
          </p:cNvGrpSpPr>
          <p:nvPr/>
        </p:nvGrpSpPr>
        <p:grpSpPr bwMode="auto">
          <a:xfrm>
            <a:off x="4267200" y="5181600"/>
            <a:ext cx="4114800" cy="304800"/>
            <a:chOff x="2256" y="1152"/>
            <a:chExt cx="2592" cy="192"/>
          </a:xfrm>
        </p:grpSpPr>
        <p:sp>
          <p:nvSpPr>
            <p:cNvPr id="21557" name="Rectangle 102"/>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8" name="Rectangle 103"/>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9" name="Rectangle 104"/>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0" name="Rectangle 105"/>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1" name="Rectangle 106"/>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2" name="Rectangle 107"/>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63" name="Rectangle 108"/>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grpSp>
        <p:nvGrpSpPr>
          <p:cNvPr id="21529" name="Group 109"/>
          <p:cNvGrpSpPr>
            <a:grpSpLocks/>
          </p:cNvGrpSpPr>
          <p:nvPr/>
        </p:nvGrpSpPr>
        <p:grpSpPr bwMode="auto">
          <a:xfrm>
            <a:off x="4267200" y="5486400"/>
            <a:ext cx="4114800" cy="304800"/>
            <a:chOff x="2256" y="1152"/>
            <a:chExt cx="2592" cy="192"/>
          </a:xfrm>
        </p:grpSpPr>
        <p:sp>
          <p:nvSpPr>
            <p:cNvPr id="21550" name="Rectangle 110"/>
            <p:cNvSpPr>
              <a:spLocks noChangeArrowheads="1"/>
            </p:cNvSpPr>
            <p:nvPr/>
          </p:nvSpPr>
          <p:spPr bwMode="auto">
            <a:xfrm>
              <a:off x="225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1" name="Rectangle 111"/>
            <p:cNvSpPr>
              <a:spLocks noChangeArrowheads="1"/>
            </p:cNvSpPr>
            <p:nvPr/>
          </p:nvSpPr>
          <p:spPr bwMode="auto">
            <a:xfrm>
              <a:off x="2688"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2" name="Rectangle 112"/>
            <p:cNvSpPr>
              <a:spLocks noChangeArrowheads="1"/>
            </p:cNvSpPr>
            <p:nvPr/>
          </p:nvSpPr>
          <p:spPr bwMode="auto">
            <a:xfrm>
              <a:off x="3120"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3" name="Rectangle 113"/>
            <p:cNvSpPr>
              <a:spLocks noChangeArrowheads="1"/>
            </p:cNvSpPr>
            <p:nvPr/>
          </p:nvSpPr>
          <p:spPr bwMode="auto">
            <a:xfrm>
              <a:off x="3552"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4" name="Rectangle 114"/>
            <p:cNvSpPr>
              <a:spLocks noChangeArrowheads="1"/>
            </p:cNvSpPr>
            <p:nvPr/>
          </p:nvSpPr>
          <p:spPr bwMode="auto">
            <a:xfrm>
              <a:off x="3984"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5" name="Rectangle 115"/>
            <p:cNvSpPr>
              <a:spLocks noChangeArrowheads="1"/>
            </p:cNvSpPr>
            <p:nvPr/>
          </p:nvSpPr>
          <p:spPr bwMode="auto">
            <a:xfrm>
              <a:off x="4416" y="1152"/>
              <a:ext cx="432" cy="192"/>
            </a:xfrm>
            <a:prstGeom prst="rect">
              <a:avLst/>
            </a:prstGeom>
            <a:noFill/>
            <a:ln w="3175">
              <a:solidFill>
                <a:schemeClr val="tx1"/>
              </a:solidFill>
              <a:miter lim="800000"/>
              <a:headEnd/>
              <a:tailEnd/>
            </a:ln>
          </p:spPr>
          <p:txBody>
            <a:bodyPr anchor="ctr"/>
            <a:lstStyle/>
            <a:p>
              <a:endParaRPr lang="ko-KR" altLang="en-US">
                <a:solidFill>
                  <a:srgbClr val="660066"/>
                </a:solidFill>
                <a:ea typeface="굴림" pitchFamily="48" charset="-127"/>
              </a:endParaRPr>
            </a:p>
          </p:txBody>
        </p:sp>
        <p:sp>
          <p:nvSpPr>
            <p:cNvPr id="21556" name="Rectangle 116"/>
            <p:cNvSpPr>
              <a:spLocks noChangeArrowheads="1"/>
            </p:cNvSpPr>
            <p:nvPr/>
          </p:nvSpPr>
          <p:spPr bwMode="auto">
            <a:xfrm>
              <a:off x="2256" y="1152"/>
              <a:ext cx="2592" cy="192"/>
            </a:xfrm>
            <a:prstGeom prst="rect">
              <a:avLst/>
            </a:prstGeom>
            <a:noFill/>
            <a:ln w="38100">
              <a:solidFill>
                <a:schemeClr val="tx1"/>
              </a:solidFill>
              <a:miter lim="800000"/>
              <a:headEnd/>
              <a:tailEnd/>
            </a:ln>
          </p:spPr>
          <p:txBody>
            <a:bodyPr wrap="none" anchor="ctr">
              <a:spAutoFit/>
            </a:bodyPr>
            <a:lstStyle/>
            <a:p>
              <a:endParaRPr lang="en-US"/>
            </a:p>
          </p:txBody>
        </p:sp>
      </p:grpSp>
      <p:sp>
        <p:nvSpPr>
          <p:cNvPr id="21530" name="Text Box 117"/>
          <p:cNvSpPr txBox="1">
            <a:spLocks noChangeArrowheads="1"/>
          </p:cNvSpPr>
          <p:nvPr/>
        </p:nvSpPr>
        <p:spPr bwMode="auto">
          <a:xfrm>
            <a:off x="485775" y="914400"/>
            <a:ext cx="1916113" cy="396875"/>
          </a:xfrm>
          <a:prstGeom prst="rect">
            <a:avLst/>
          </a:prstGeom>
          <a:noFill/>
          <a:ln w="3175">
            <a:noFill/>
            <a:miter lim="800000"/>
            <a:headEnd/>
            <a:tailEnd/>
          </a:ln>
        </p:spPr>
        <p:txBody>
          <a:bodyPr wrap="none" anchor="ctr">
            <a:spAutoFit/>
          </a:bodyPr>
          <a:lstStyle/>
          <a:p>
            <a:r>
              <a:rPr lang="en-US" altLang="ko-KR" sz="2000" i="1">
                <a:latin typeface="Verdana" pitchFamily="48" charset="0"/>
                <a:ea typeface="굴림" pitchFamily="48" charset="-127"/>
              </a:rPr>
              <a:t>Unroll 4 ways</a:t>
            </a:r>
          </a:p>
        </p:txBody>
      </p:sp>
      <p:sp>
        <p:nvSpPr>
          <p:cNvPr id="1271926" name="Text Box 118"/>
          <p:cNvSpPr txBox="1">
            <a:spLocks noChangeArrowheads="1"/>
          </p:cNvSpPr>
          <p:nvPr/>
        </p:nvSpPr>
        <p:spPr bwMode="auto">
          <a:xfrm>
            <a:off x="5657850" y="18288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f1</a:t>
            </a:r>
          </a:p>
        </p:txBody>
      </p:sp>
      <p:sp>
        <p:nvSpPr>
          <p:cNvPr id="1271927" name="Text Box 119"/>
          <p:cNvSpPr txBox="1">
            <a:spLocks noChangeArrowheads="1"/>
          </p:cNvSpPr>
          <p:nvPr/>
        </p:nvSpPr>
        <p:spPr bwMode="auto">
          <a:xfrm>
            <a:off x="5657850" y="21336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f2</a:t>
            </a:r>
          </a:p>
        </p:txBody>
      </p:sp>
      <p:sp>
        <p:nvSpPr>
          <p:cNvPr id="1271928" name="Text Box 120"/>
          <p:cNvSpPr txBox="1">
            <a:spLocks noChangeArrowheads="1"/>
          </p:cNvSpPr>
          <p:nvPr/>
        </p:nvSpPr>
        <p:spPr bwMode="auto">
          <a:xfrm>
            <a:off x="5657850" y="24384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f3</a:t>
            </a:r>
          </a:p>
        </p:txBody>
      </p:sp>
      <p:sp>
        <p:nvSpPr>
          <p:cNvPr id="1271929" name="Text Box 121"/>
          <p:cNvSpPr txBox="1">
            <a:spLocks noChangeArrowheads="1"/>
          </p:cNvSpPr>
          <p:nvPr/>
        </p:nvSpPr>
        <p:spPr bwMode="auto">
          <a:xfrm>
            <a:off x="5657850" y="2743200"/>
            <a:ext cx="6159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ld f4</a:t>
            </a:r>
          </a:p>
        </p:txBody>
      </p:sp>
      <p:sp>
        <p:nvSpPr>
          <p:cNvPr id="1271930" name="Text Box 122"/>
          <p:cNvSpPr txBox="1">
            <a:spLocks noChangeArrowheads="1"/>
          </p:cNvSpPr>
          <p:nvPr/>
        </p:nvSpPr>
        <p:spPr bwMode="auto">
          <a:xfrm>
            <a:off x="4210050" y="2743200"/>
            <a:ext cx="8318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r1</a:t>
            </a:r>
          </a:p>
        </p:txBody>
      </p:sp>
      <p:sp>
        <p:nvSpPr>
          <p:cNvPr id="1271931" name="Text Box 123"/>
          <p:cNvSpPr txBox="1">
            <a:spLocks noChangeArrowheads="1"/>
          </p:cNvSpPr>
          <p:nvPr/>
        </p:nvSpPr>
        <p:spPr bwMode="auto">
          <a:xfrm>
            <a:off x="6959600" y="27432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f5</a:t>
            </a:r>
          </a:p>
        </p:txBody>
      </p:sp>
      <p:sp>
        <p:nvSpPr>
          <p:cNvPr id="1271932" name="Text Box 124"/>
          <p:cNvSpPr txBox="1">
            <a:spLocks noChangeArrowheads="1"/>
          </p:cNvSpPr>
          <p:nvPr/>
        </p:nvSpPr>
        <p:spPr bwMode="auto">
          <a:xfrm>
            <a:off x="6959600" y="30480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f6</a:t>
            </a:r>
          </a:p>
        </p:txBody>
      </p:sp>
      <p:sp>
        <p:nvSpPr>
          <p:cNvPr id="1271933" name="Text Box 125"/>
          <p:cNvSpPr txBox="1">
            <a:spLocks noChangeArrowheads="1"/>
          </p:cNvSpPr>
          <p:nvPr/>
        </p:nvSpPr>
        <p:spPr bwMode="auto">
          <a:xfrm>
            <a:off x="6959600" y="33528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f7</a:t>
            </a:r>
          </a:p>
        </p:txBody>
      </p:sp>
      <p:sp>
        <p:nvSpPr>
          <p:cNvPr id="1271934" name="Text Box 126"/>
          <p:cNvSpPr txBox="1">
            <a:spLocks noChangeArrowheads="1"/>
          </p:cNvSpPr>
          <p:nvPr/>
        </p:nvSpPr>
        <p:spPr bwMode="auto">
          <a:xfrm>
            <a:off x="6959600" y="3657600"/>
            <a:ext cx="8826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fadd f8</a:t>
            </a:r>
          </a:p>
        </p:txBody>
      </p:sp>
      <p:sp>
        <p:nvSpPr>
          <p:cNvPr id="1271935" name="Text Box 127"/>
          <p:cNvSpPr txBox="1">
            <a:spLocks noChangeArrowheads="1"/>
          </p:cNvSpPr>
          <p:nvPr/>
        </p:nvSpPr>
        <p:spPr bwMode="auto">
          <a:xfrm>
            <a:off x="5657850" y="39624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f5</a:t>
            </a:r>
          </a:p>
        </p:txBody>
      </p:sp>
      <p:sp>
        <p:nvSpPr>
          <p:cNvPr id="1271936" name="Text Box 128"/>
          <p:cNvSpPr txBox="1">
            <a:spLocks noChangeArrowheads="1"/>
          </p:cNvSpPr>
          <p:nvPr/>
        </p:nvSpPr>
        <p:spPr bwMode="auto">
          <a:xfrm>
            <a:off x="5657850" y="42672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f6</a:t>
            </a:r>
          </a:p>
        </p:txBody>
      </p:sp>
      <p:sp>
        <p:nvSpPr>
          <p:cNvPr id="1271937" name="Text Box 129"/>
          <p:cNvSpPr txBox="1">
            <a:spLocks noChangeArrowheads="1"/>
          </p:cNvSpPr>
          <p:nvPr/>
        </p:nvSpPr>
        <p:spPr bwMode="auto">
          <a:xfrm>
            <a:off x="5657850" y="45720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f7</a:t>
            </a:r>
          </a:p>
        </p:txBody>
      </p:sp>
      <p:sp>
        <p:nvSpPr>
          <p:cNvPr id="1271938" name="Text Box 130"/>
          <p:cNvSpPr txBox="1">
            <a:spLocks noChangeArrowheads="1"/>
          </p:cNvSpPr>
          <p:nvPr/>
        </p:nvSpPr>
        <p:spPr bwMode="auto">
          <a:xfrm>
            <a:off x="5657850" y="4876800"/>
            <a:ext cx="6794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sd f8</a:t>
            </a:r>
          </a:p>
        </p:txBody>
      </p:sp>
      <p:sp>
        <p:nvSpPr>
          <p:cNvPr id="1271939" name="Text Box 131"/>
          <p:cNvSpPr txBox="1">
            <a:spLocks noChangeArrowheads="1"/>
          </p:cNvSpPr>
          <p:nvPr/>
        </p:nvSpPr>
        <p:spPr bwMode="auto">
          <a:xfrm>
            <a:off x="4210050" y="4876800"/>
            <a:ext cx="8318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add r2</a:t>
            </a:r>
          </a:p>
        </p:txBody>
      </p:sp>
      <p:sp>
        <p:nvSpPr>
          <p:cNvPr id="1271940" name="Text Box 132"/>
          <p:cNvSpPr txBox="1">
            <a:spLocks noChangeArrowheads="1"/>
          </p:cNvSpPr>
          <p:nvPr/>
        </p:nvSpPr>
        <p:spPr bwMode="auto">
          <a:xfrm>
            <a:off x="5060950" y="4876800"/>
            <a:ext cx="565150" cy="366713"/>
          </a:xfrm>
          <a:prstGeom prst="rect">
            <a:avLst/>
          </a:prstGeom>
          <a:noFill/>
          <a:ln w="3175">
            <a:noFill/>
            <a:miter lim="800000"/>
            <a:headEnd/>
            <a:tailEnd/>
          </a:ln>
        </p:spPr>
        <p:txBody>
          <a:bodyPr wrap="none">
            <a:spAutoFit/>
          </a:bodyPr>
          <a:lstStyle/>
          <a:p>
            <a:r>
              <a:rPr lang="en-US" altLang="ko-KR" sz="1800">
                <a:solidFill>
                  <a:srgbClr val="660066"/>
                </a:solidFill>
                <a:ea typeface="굴림" pitchFamily="48" charset="-127"/>
              </a:rPr>
              <a:t>bne</a:t>
            </a:r>
          </a:p>
        </p:txBody>
      </p:sp>
      <p:sp>
        <p:nvSpPr>
          <p:cNvPr id="1271941" name="Line 133"/>
          <p:cNvSpPr>
            <a:spLocks noChangeShapeType="1"/>
          </p:cNvSpPr>
          <p:nvPr/>
        </p:nvSpPr>
        <p:spPr bwMode="auto">
          <a:xfrm>
            <a:off x="6172200" y="2057400"/>
            <a:ext cx="914400" cy="762000"/>
          </a:xfrm>
          <a:prstGeom prst="line">
            <a:avLst/>
          </a:prstGeom>
          <a:noFill/>
          <a:ln w="19050">
            <a:solidFill>
              <a:srgbClr val="FF0000"/>
            </a:solidFill>
            <a:round/>
            <a:headEnd/>
            <a:tailEnd type="triangle" w="med" len="med"/>
          </a:ln>
        </p:spPr>
        <p:txBody>
          <a:bodyPr wrap="none">
            <a:spAutoFit/>
          </a:bodyPr>
          <a:lstStyle/>
          <a:p>
            <a:endParaRPr lang="en-US"/>
          </a:p>
        </p:txBody>
      </p:sp>
      <p:sp>
        <p:nvSpPr>
          <p:cNvPr id="1271942" name="Rectangle 134"/>
          <p:cNvSpPr>
            <a:spLocks noChangeArrowheads="1"/>
          </p:cNvSpPr>
          <p:nvPr/>
        </p:nvSpPr>
        <p:spPr bwMode="auto">
          <a:xfrm>
            <a:off x="152400" y="5791200"/>
            <a:ext cx="7391400" cy="420688"/>
          </a:xfrm>
          <a:prstGeom prst="rect">
            <a:avLst/>
          </a:prstGeom>
          <a:noFill/>
          <a:ln w="3175">
            <a:noFill/>
            <a:miter lim="800000"/>
            <a:headEnd/>
            <a:tailEnd/>
          </a:ln>
        </p:spPr>
        <p:txBody>
          <a:bodyPr anchor="ctr">
            <a:spAutoFit/>
          </a:bodyPr>
          <a:lstStyle/>
          <a:p>
            <a:pPr marL="285750" indent="-285750" algn="l">
              <a:lnSpc>
                <a:spcPct val="90000"/>
              </a:lnSpc>
              <a:spcBef>
                <a:spcPct val="30000"/>
              </a:spcBef>
              <a:buSzPct val="100000"/>
            </a:pPr>
            <a:r>
              <a:rPr lang="en-US" altLang="ko-KR" sz="2400">
                <a:latin typeface="Verdana" pitchFamily="48" charset="0"/>
                <a:ea typeface="굴림" pitchFamily="48" charset="-127"/>
              </a:rPr>
              <a:t>How many FLOPS/cycle?</a:t>
            </a:r>
          </a:p>
        </p:txBody>
      </p:sp>
      <p:sp>
        <p:nvSpPr>
          <p:cNvPr id="1271943" name="Text Box 135"/>
          <p:cNvSpPr txBox="1">
            <a:spLocks noChangeArrowheads="1"/>
          </p:cNvSpPr>
          <p:nvPr/>
        </p:nvSpPr>
        <p:spPr bwMode="auto">
          <a:xfrm>
            <a:off x="2455863" y="6291263"/>
            <a:ext cx="4238625" cy="457200"/>
          </a:xfrm>
          <a:prstGeom prst="rect">
            <a:avLst/>
          </a:prstGeom>
          <a:noFill/>
          <a:ln w="3175">
            <a:noFill/>
            <a:miter lim="800000"/>
            <a:headEnd/>
            <a:tailEnd/>
          </a:ln>
        </p:spPr>
        <p:txBody>
          <a:bodyPr wrap="none">
            <a:spAutoFit/>
          </a:bodyPr>
          <a:lstStyle/>
          <a:p>
            <a:r>
              <a:rPr lang="en-US" altLang="ko-KR" sz="2400">
                <a:solidFill>
                  <a:srgbClr val="FF0000"/>
                </a:solidFill>
                <a:latin typeface="Verdana" pitchFamily="48" charset="0"/>
                <a:ea typeface="굴림" pitchFamily="48" charset="-127"/>
              </a:rPr>
              <a:t>4 fadds / 11 cycles = 0.36</a:t>
            </a:r>
          </a:p>
        </p:txBody>
      </p:sp>
      <p:sp>
        <p:nvSpPr>
          <p:cNvPr id="1271944" name="Line 136"/>
          <p:cNvSpPr>
            <a:spLocks noChangeShapeType="1"/>
          </p:cNvSpPr>
          <p:nvPr/>
        </p:nvSpPr>
        <p:spPr bwMode="auto">
          <a:xfrm flipH="1">
            <a:off x="6324600" y="2971800"/>
            <a:ext cx="685800" cy="1066800"/>
          </a:xfrm>
          <a:prstGeom prst="line">
            <a:avLst/>
          </a:prstGeom>
          <a:noFill/>
          <a:ln w="19050">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719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7192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250"/>
                                  </p:stCondLst>
                                  <p:childTnLst>
                                    <p:set>
                                      <p:cBhvr>
                                        <p:cTn id="13" dur="1" fill="hold">
                                          <p:stCondLst>
                                            <p:cond delay="499"/>
                                          </p:stCondLst>
                                        </p:cTn>
                                        <p:tgtEl>
                                          <p:spTgt spid="1271928"/>
                                        </p:tgtEl>
                                        <p:attrNameLst>
                                          <p:attrName>style.visibility</p:attrName>
                                        </p:attrNameLst>
                                      </p:cBhvr>
                                      <p:to>
                                        <p:strVal val="visible"/>
                                      </p:to>
                                    </p:set>
                                  </p:childTnLst>
                                </p:cTn>
                              </p:par>
                            </p:childTnLst>
                          </p:cTn>
                        </p:par>
                        <p:par>
                          <p:cTn id="14" fill="hold">
                            <p:stCondLst>
                              <p:cond delay="1250"/>
                            </p:stCondLst>
                            <p:childTnLst>
                              <p:par>
                                <p:cTn id="15" presetID="1" presetClass="entr" presetSubtype="0" fill="hold" grpId="0" nodeType="afterEffect">
                                  <p:stCondLst>
                                    <p:cond delay="250"/>
                                  </p:stCondLst>
                                  <p:childTnLst>
                                    <p:set>
                                      <p:cBhvr>
                                        <p:cTn id="16" dur="1" fill="hold">
                                          <p:stCondLst>
                                            <p:cond delay="499"/>
                                          </p:stCondLst>
                                        </p:cTn>
                                        <p:tgtEl>
                                          <p:spTgt spid="12719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719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71941"/>
                                        </p:tgtEl>
                                        <p:attrNameLst>
                                          <p:attrName>style.visibility</p:attrName>
                                        </p:attrNameLst>
                                      </p:cBhvr>
                                      <p:to>
                                        <p:strVal val="visible"/>
                                      </p:to>
                                    </p:set>
                                    <p:animEffect transition="in" filter="wipe(left)">
                                      <p:cBhvr>
                                        <p:cTn id="25" dur="500"/>
                                        <p:tgtEl>
                                          <p:spTgt spid="1271941"/>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2719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7193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200"/>
                                  </p:stCondLst>
                                  <p:childTnLst>
                                    <p:set>
                                      <p:cBhvr>
                                        <p:cTn id="35" dur="1" fill="hold">
                                          <p:stCondLst>
                                            <p:cond delay="499"/>
                                          </p:stCondLst>
                                        </p:cTn>
                                        <p:tgtEl>
                                          <p:spTgt spid="1271933"/>
                                        </p:tgtEl>
                                        <p:attrNameLst>
                                          <p:attrName>style.visibility</p:attrName>
                                        </p:attrNameLst>
                                      </p:cBhvr>
                                      <p:to>
                                        <p:strVal val="visible"/>
                                      </p:to>
                                    </p:set>
                                  </p:childTnLst>
                                </p:cTn>
                              </p:par>
                            </p:childTnLst>
                          </p:cTn>
                        </p:par>
                        <p:par>
                          <p:cTn id="36" fill="hold">
                            <p:stCondLst>
                              <p:cond delay="1200"/>
                            </p:stCondLst>
                            <p:childTnLst>
                              <p:par>
                                <p:cTn id="37" presetID="1" presetClass="entr" presetSubtype="0" fill="hold" grpId="0" nodeType="afterEffect">
                                  <p:stCondLst>
                                    <p:cond delay="200"/>
                                  </p:stCondLst>
                                  <p:childTnLst>
                                    <p:set>
                                      <p:cBhvr>
                                        <p:cTn id="38" dur="1" fill="hold">
                                          <p:stCondLst>
                                            <p:cond delay="499"/>
                                          </p:stCondLst>
                                        </p:cTn>
                                        <p:tgtEl>
                                          <p:spTgt spid="12719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271944"/>
                                        </p:tgtEl>
                                        <p:attrNameLst>
                                          <p:attrName>style.visibility</p:attrName>
                                        </p:attrNameLst>
                                      </p:cBhvr>
                                      <p:to>
                                        <p:strVal val="visible"/>
                                      </p:to>
                                    </p:set>
                                    <p:animEffect transition="in" filter="wipe(right)">
                                      <p:cBhvr>
                                        <p:cTn id="43" dur="500"/>
                                        <p:tgtEl>
                                          <p:spTgt spid="1271944"/>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271935"/>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250"/>
                                  </p:stCondLst>
                                  <p:childTnLst>
                                    <p:set>
                                      <p:cBhvr>
                                        <p:cTn id="49" dur="1" fill="hold">
                                          <p:stCondLst>
                                            <p:cond delay="499"/>
                                          </p:stCondLst>
                                        </p:cTn>
                                        <p:tgtEl>
                                          <p:spTgt spid="1271936"/>
                                        </p:tgtEl>
                                        <p:attrNameLst>
                                          <p:attrName>style.visibility</p:attrName>
                                        </p:attrNameLst>
                                      </p:cBhvr>
                                      <p:to>
                                        <p:strVal val="visible"/>
                                      </p:to>
                                    </p:set>
                                  </p:childTnLst>
                                </p:cTn>
                              </p:par>
                            </p:childTnLst>
                          </p:cTn>
                        </p:par>
                        <p:par>
                          <p:cTn id="50" fill="hold">
                            <p:stCondLst>
                              <p:cond delay="1750"/>
                            </p:stCondLst>
                            <p:childTnLst>
                              <p:par>
                                <p:cTn id="51" presetID="1" presetClass="entr" presetSubtype="0" fill="hold" grpId="0" nodeType="afterEffect">
                                  <p:stCondLst>
                                    <p:cond delay="250"/>
                                  </p:stCondLst>
                                  <p:childTnLst>
                                    <p:set>
                                      <p:cBhvr>
                                        <p:cTn id="52" dur="1" fill="hold">
                                          <p:stCondLst>
                                            <p:cond delay="499"/>
                                          </p:stCondLst>
                                        </p:cTn>
                                        <p:tgtEl>
                                          <p:spTgt spid="1271937"/>
                                        </p:tgtEl>
                                        <p:attrNameLst>
                                          <p:attrName>style.visibility</p:attrName>
                                        </p:attrNameLst>
                                      </p:cBhvr>
                                      <p:to>
                                        <p:strVal val="visible"/>
                                      </p:to>
                                    </p:set>
                                  </p:childTnLst>
                                </p:cTn>
                              </p:par>
                            </p:childTnLst>
                          </p:cTn>
                        </p:par>
                        <p:par>
                          <p:cTn id="53" fill="hold">
                            <p:stCondLst>
                              <p:cond delay="2500"/>
                            </p:stCondLst>
                            <p:childTnLst>
                              <p:par>
                                <p:cTn id="54" presetID="1" presetClass="entr" presetSubtype="0" fill="hold" grpId="0" nodeType="afterEffect">
                                  <p:stCondLst>
                                    <p:cond delay="250"/>
                                  </p:stCondLst>
                                  <p:childTnLst>
                                    <p:set>
                                      <p:cBhvr>
                                        <p:cTn id="55" dur="1" fill="hold">
                                          <p:stCondLst>
                                            <p:cond delay="499"/>
                                          </p:stCondLst>
                                        </p:cTn>
                                        <p:tgtEl>
                                          <p:spTgt spid="127193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2719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27194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271942">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71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926" grpId="0" autoUpdateAnimBg="0"/>
      <p:bldP spid="1271927" grpId="0" autoUpdateAnimBg="0"/>
      <p:bldP spid="1271928" grpId="0" autoUpdateAnimBg="0"/>
      <p:bldP spid="1271929" grpId="0" autoUpdateAnimBg="0"/>
      <p:bldP spid="1271930" grpId="0" autoUpdateAnimBg="0"/>
      <p:bldP spid="1271931" grpId="0" autoUpdateAnimBg="0"/>
      <p:bldP spid="1271932" grpId="0" autoUpdateAnimBg="0"/>
      <p:bldP spid="1271933" grpId="0" autoUpdateAnimBg="0"/>
      <p:bldP spid="1271934" grpId="0" autoUpdateAnimBg="0"/>
      <p:bldP spid="1271935" grpId="0" autoUpdateAnimBg="0"/>
      <p:bldP spid="1271936" grpId="0" autoUpdateAnimBg="0"/>
      <p:bldP spid="1271937" grpId="0" autoUpdateAnimBg="0"/>
      <p:bldP spid="1271938" grpId="0" autoUpdateAnimBg="0"/>
      <p:bldP spid="1271939" grpId="0" autoUpdateAnimBg="0"/>
      <p:bldP spid="1271940" grpId="0" autoUpdateAnimBg="0"/>
      <p:bldP spid="1271941" grpId="0" animBg="1"/>
      <p:bldP spid="1271942" grpId="0" build="p" autoUpdateAnimBg="0"/>
      <p:bldP spid="1271943" grpId="0" autoUpdateAnimBg="0"/>
      <p:bldP spid="12719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n-US" altLang="zh-TW">
                <a:ea typeface="新細明體" charset="-120"/>
              </a:rPr>
              <a:t>Loop-Level Parallelism</a:t>
            </a:r>
            <a:endParaRPr lang="zh-TW" altLang="en-US">
              <a:ea typeface="新細明體" charset="-120"/>
            </a:endParaRPr>
          </a:p>
        </p:txBody>
      </p:sp>
      <p:sp>
        <p:nvSpPr>
          <p:cNvPr id="22531" name="Rectangle 2051"/>
          <p:cNvSpPr>
            <a:spLocks noGrp="1" noChangeArrowheads="1"/>
          </p:cNvSpPr>
          <p:nvPr>
            <p:ph type="body" idx="1"/>
          </p:nvPr>
        </p:nvSpPr>
        <p:spPr/>
        <p:txBody>
          <a:bodyPr/>
          <a:lstStyle/>
          <a:p>
            <a:pPr lvl="1"/>
            <a:r>
              <a:rPr lang="en-US" altLang="zh-TW" sz="1800">
                <a:ea typeface="新細明體" charset="-120"/>
              </a:rPr>
              <a:t>Concepts and techniques</a:t>
            </a:r>
          </a:p>
          <a:p>
            <a:pPr lvl="2"/>
            <a:r>
              <a:rPr lang="en-US" altLang="zh-TW" sz="1800">
                <a:ea typeface="新細明體" charset="-120"/>
              </a:rPr>
              <a:t>Loop-level parallelism is normally analyzed at the source level while most ILP analysis is done once the  instructions have been generated by the compiler.</a:t>
            </a:r>
          </a:p>
          <a:p>
            <a:pPr lvl="2"/>
            <a:r>
              <a:rPr lang="en-US" altLang="zh-TW" sz="1800">
                <a:ea typeface="新細明體" charset="-120"/>
              </a:rPr>
              <a:t>The analysis of loop-level parallelism focuses on determining whether data accesses in later iterations are data dependent on data values produced in earlier iterations.</a:t>
            </a:r>
          </a:p>
          <a:p>
            <a:pPr lvl="2"/>
            <a:r>
              <a:rPr lang="en-US" altLang="zh-TW" sz="1800">
                <a:ea typeface="新細明體" charset="-120"/>
              </a:rPr>
              <a:t>Example: 	</a:t>
            </a:r>
          </a:p>
          <a:p>
            <a:pPr lvl="2">
              <a:buFontTx/>
              <a:buNone/>
            </a:pPr>
            <a:r>
              <a:rPr lang="en-US" altLang="zh-TW" sz="1800">
                <a:ea typeface="新細明體" charset="-120"/>
              </a:rPr>
              <a:t>			for (i=1; i&lt;=1000; i++)</a:t>
            </a:r>
          </a:p>
          <a:p>
            <a:pPr lvl="2">
              <a:buFontTx/>
              <a:buNone/>
            </a:pPr>
            <a:r>
              <a:rPr lang="en-US" altLang="zh-TW" sz="1800">
                <a:ea typeface="新細明體" charset="-120"/>
              </a:rPr>
              <a:t>			x[i]=x[i]+s;</a:t>
            </a:r>
          </a:p>
          <a:p>
            <a:pPr lvl="2"/>
            <a:r>
              <a:rPr lang="en-US" altLang="zh-TW" sz="1800" i="1">
                <a:solidFill>
                  <a:srgbClr val="FF0000"/>
                </a:solidFill>
                <a:ea typeface="新細明體" charset="-120"/>
              </a:rPr>
              <a:t>Loop-carried data dependence</a:t>
            </a:r>
            <a:r>
              <a:rPr lang="en-US" altLang="zh-TW" sz="1800">
                <a:solidFill>
                  <a:srgbClr val="FF0000"/>
                </a:solidFill>
                <a:ea typeface="新細明體" charset="-120"/>
              </a:rPr>
              <a:t>: Dependence exists between different iterations of the loop</a:t>
            </a:r>
            <a:r>
              <a:rPr lang="en-US" altLang="zh-TW" sz="1600">
                <a:solidFill>
                  <a:srgbClr val="FF0000"/>
                </a:solidFill>
                <a:ea typeface="新細明體" charset="-120"/>
              </a:rPr>
              <a:t>.</a:t>
            </a:r>
          </a:p>
          <a:p>
            <a:pPr lvl="2"/>
            <a:r>
              <a:rPr lang="en-US" altLang="zh-TW" sz="1800" i="1">
                <a:solidFill>
                  <a:srgbClr val="0332B7"/>
                </a:solidFill>
                <a:ea typeface="新細明體" charset="-120"/>
              </a:rPr>
              <a:t>A loop is parallel unless there is a cycle in the dependences. </a:t>
            </a:r>
            <a:r>
              <a:rPr lang="en-US" altLang="zh-TW" sz="1800" i="1">
                <a:ea typeface="新細明體" charset="-120"/>
              </a:rPr>
              <a:t>Therefore, a non-cycled loop-carried data dependence can be eliminated by code transformation</a:t>
            </a:r>
            <a:r>
              <a:rPr lang="en-US" altLang="zh-TW" sz="1600" i="1">
                <a:ea typeface="新細明體" charset="-120"/>
              </a:rPr>
              <a:t>.</a:t>
            </a:r>
            <a:endParaRPr lang="en-US" altLang="zh-TW" sz="1800" i="1">
              <a:ea typeface="新細明體" charset="-120"/>
            </a:endParaRPr>
          </a:p>
          <a:p>
            <a:endParaRPr lang="zh-TW" altLang="en-US">
              <a:ea typeface="新細明體"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292975" cy="736600"/>
          </a:xfrm>
        </p:spPr>
        <p:txBody>
          <a:bodyPr/>
          <a:lstStyle/>
          <a:p>
            <a:r>
              <a:rPr lang="en-US"/>
              <a:t>When Safe to Unroll Loop?</a:t>
            </a:r>
          </a:p>
        </p:txBody>
      </p:sp>
      <p:sp>
        <p:nvSpPr>
          <p:cNvPr id="1028" name="Rectangle 3"/>
          <p:cNvSpPr>
            <a:spLocks noGrp="1" noChangeArrowheads="1"/>
          </p:cNvSpPr>
          <p:nvPr>
            <p:ph type="body" idx="1"/>
          </p:nvPr>
        </p:nvSpPr>
        <p:spPr>
          <a:xfrm>
            <a:off x="381000" y="685800"/>
            <a:ext cx="8534400" cy="6019800"/>
          </a:xfrm>
        </p:spPr>
        <p:txBody>
          <a:bodyPr/>
          <a:lstStyle/>
          <a:p>
            <a:r>
              <a:rPr lang="en-US" sz="2000"/>
              <a:t>Example: Where are data dependencies? </a:t>
            </a:r>
          </a:p>
          <a:p>
            <a:pPr>
              <a:buFontTx/>
              <a:buNone/>
            </a:pPr>
            <a:r>
              <a:rPr lang="en-US" sz="2000"/>
              <a:t>     (A,B,C distinct &amp; nonoverlapping)</a:t>
            </a:r>
          </a:p>
          <a:p>
            <a:endParaRPr lang="en-US" sz="1200"/>
          </a:p>
          <a:p>
            <a:r>
              <a:rPr lang="en-US" sz="2200"/>
              <a:t>	</a:t>
            </a:r>
            <a:r>
              <a:rPr lang="en-US" sz="2000" b="1">
                <a:latin typeface="Courier New" pitchFamily="49" charset="0"/>
              </a:rPr>
              <a:t>for (i=0; i&lt;100; i=i+1) {</a:t>
            </a:r>
            <a:br>
              <a:rPr lang="en-US" sz="2000" b="1">
                <a:latin typeface="Courier New" pitchFamily="49" charset="0"/>
              </a:rPr>
            </a:br>
            <a:r>
              <a:rPr lang="en-US" sz="2000" b="1">
                <a:latin typeface="Courier New" pitchFamily="49" charset="0"/>
              </a:rPr>
              <a:t>		A[i+1] = A[i] + C[i];    /* S1 */</a:t>
            </a:r>
            <a:br>
              <a:rPr lang="en-US" sz="2000" b="1">
                <a:latin typeface="Courier New" pitchFamily="49" charset="0"/>
              </a:rPr>
            </a:br>
            <a:r>
              <a:rPr lang="en-US" sz="2000" b="1">
                <a:latin typeface="Courier New" pitchFamily="49" charset="0"/>
              </a:rPr>
              <a:t>		B[i+1] = B[i] + A[i+1];  /* S2 */</a:t>
            </a:r>
            <a:br>
              <a:rPr lang="en-US" sz="2000" b="1">
                <a:latin typeface="Courier New" pitchFamily="49" charset="0"/>
              </a:rPr>
            </a:br>
            <a:r>
              <a:rPr lang="en-US" sz="2000" b="1">
                <a:latin typeface="Courier New" pitchFamily="49" charset="0"/>
              </a:rPr>
              <a:t>	}</a:t>
            </a:r>
          </a:p>
          <a:p>
            <a:endParaRPr lang="en-US" sz="2000" b="1">
              <a:latin typeface="Courier New" pitchFamily="49" charset="0"/>
            </a:endParaRPr>
          </a:p>
          <a:p>
            <a:endParaRPr lang="en-US" sz="2000" b="1">
              <a:latin typeface="Courier New" pitchFamily="49" charset="0"/>
            </a:endParaRPr>
          </a:p>
          <a:p>
            <a:endParaRPr lang="en-US" sz="2000" b="1">
              <a:latin typeface="Courier New" pitchFamily="49" charset="0"/>
            </a:endParaRPr>
          </a:p>
          <a:p>
            <a:pPr>
              <a:buFontTx/>
              <a:buAutoNum type="arabicPeriod"/>
            </a:pPr>
            <a:r>
              <a:rPr lang="en-US" sz="2000"/>
              <a:t>S2 uses the value, A[i+1], computed by S1 in the same iteration. This is </a:t>
            </a:r>
            <a:r>
              <a:rPr lang="en-US" sz="2000">
                <a:solidFill>
                  <a:srgbClr val="FF0000"/>
                </a:solidFill>
              </a:rPr>
              <a:t>not  a loop-carried dependence.</a:t>
            </a:r>
            <a:r>
              <a:rPr lang="en-US" sz="2000"/>
              <a:t> ie dependence within the same iteration.</a:t>
            </a:r>
          </a:p>
          <a:p>
            <a:pPr>
              <a:buFontTx/>
              <a:buAutoNum type="arabicPeriod"/>
            </a:pPr>
            <a:endParaRPr lang="en-US" sz="2000"/>
          </a:p>
          <a:p>
            <a:pPr algn="just">
              <a:buFontTx/>
              <a:buAutoNum type="arabicPeriod"/>
            </a:pPr>
            <a:r>
              <a:rPr lang="en-US" sz="2000"/>
              <a:t>S1 uses a value computed by S1 in an earlier iteration, since iteration </a:t>
            </a:r>
            <a:r>
              <a:rPr lang="en-US" sz="2000" i="1"/>
              <a:t>i</a:t>
            </a:r>
            <a:r>
              <a:rPr lang="en-US" sz="2000"/>
              <a:t> computes A[i+1] which is read in iteration </a:t>
            </a:r>
            <a:r>
              <a:rPr lang="en-US" sz="2000" i="1"/>
              <a:t>i</a:t>
            </a:r>
            <a:r>
              <a:rPr lang="en-US" sz="2000"/>
              <a:t>+1. The same is true of S2 for B[i] and B[i+1]. This is a “</a:t>
            </a:r>
            <a:r>
              <a:rPr lang="en-US" sz="2000">
                <a:solidFill>
                  <a:srgbClr val="FF0000"/>
                </a:solidFill>
              </a:rPr>
              <a:t>loop-carried dependence</a:t>
            </a:r>
            <a:r>
              <a:rPr lang="en-US" sz="2000"/>
              <a:t>”: between iterations</a:t>
            </a:r>
          </a:p>
          <a:p>
            <a:r>
              <a:rPr lang="en-US" sz="2000"/>
              <a:t>For our prior example, each iteration was distinct</a:t>
            </a:r>
          </a:p>
        </p:txBody>
      </p:sp>
      <p:graphicFrame>
        <p:nvGraphicFramePr>
          <p:cNvPr id="1026" name="Object 2"/>
          <p:cNvGraphicFramePr>
            <a:graphicFrameLocks noChangeAspect="1"/>
          </p:cNvGraphicFramePr>
          <p:nvPr/>
        </p:nvGraphicFramePr>
        <p:xfrm>
          <a:off x="3352800" y="2971800"/>
          <a:ext cx="2120900" cy="990600"/>
        </p:xfrm>
        <a:graphic>
          <a:graphicData uri="http://schemas.openxmlformats.org/presentationml/2006/ole">
            <mc:AlternateContent xmlns:mc="http://schemas.openxmlformats.org/markup-compatibility/2006">
              <mc:Choice xmlns:v="urn:schemas-microsoft-com:vml" Requires="v">
                <p:oleObj spid="_x0000_s1025" name="VISIO" r:id="rId4" imgW="2412360" imgH="1127880" progId="">
                  <p:embed/>
                </p:oleObj>
              </mc:Choice>
              <mc:Fallback>
                <p:oleObj name="VISIO" r:id="rId4" imgW="2412360" imgH="1127880" progId="">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971800"/>
                        <a:ext cx="2120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Box 4"/>
          <p:cNvSpPr txBox="1">
            <a:spLocks noChangeArrowheads="1"/>
          </p:cNvSpPr>
          <p:nvPr/>
        </p:nvSpPr>
        <p:spPr bwMode="auto">
          <a:xfrm>
            <a:off x="3124200" y="2928938"/>
            <a:ext cx="533400" cy="307975"/>
          </a:xfrm>
          <a:prstGeom prst="rect">
            <a:avLst/>
          </a:prstGeom>
          <a:noFill/>
          <a:ln w="9525">
            <a:noFill/>
            <a:miter lim="800000"/>
            <a:headEnd/>
            <a:tailEnd/>
          </a:ln>
        </p:spPr>
        <p:txBody>
          <a:bodyPr>
            <a:spAutoFit/>
          </a:bodyPr>
          <a:lstStyle/>
          <a:p>
            <a:r>
              <a:rPr lang="en-US" sz="1400"/>
              <a:t>LC</a:t>
            </a:r>
          </a:p>
        </p:txBody>
      </p:sp>
      <p:sp>
        <p:nvSpPr>
          <p:cNvPr id="1030" name="TextBox 5"/>
          <p:cNvSpPr txBox="1">
            <a:spLocks noChangeArrowheads="1"/>
          </p:cNvSpPr>
          <p:nvPr/>
        </p:nvSpPr>
        <p:spPr bwMode="auto">
          <a:xfrm>
            <a:off x="5195888" y="2941638"/>
            <a:ext cx="533400" cy="307975"/>
          </a:xfrm>
          <a:prstGeom prst="rect">
            <a:avLst/>
          </a:prstGeom>
          <a:noFill/>
          <a:ln w="9525">
            <a:noFill/>
            <a:miter lim="800000"/>
            <a:headEnd/>
            <a:tailEnd/>
          </a:ln>
        </p:spPr>
        <p:txBody>
          <a:bodyPr>
            <a:spAutoFit/>
          </a:bodyPr>
          <a:lstStyle/>
          <a:p>
            <a:r>
              <a:rPr lang="en-US" sz="1400"/>
              <a:t>LC</a:t>
            </a:r>
          </a:p>
        </p:txBody>
      </p:sp>
      <p:sp>
        <p:nvSpPr>
          <p:cNvPr id="1031" name="TextBox 6"/>
          <p:cNvSpPr txBox="1">
            <a:spLocks noChangeArrowheads="1"/>
          </p:cNvSpPr>
          <p:nvPr/>
        </p:nvSpPr>
        <p:spPr bwMode="auto">
          <a:xfrm>
            <a:off x="4038600" y="3014663"/>
            <a:ext cx="685800" cy="522287"/>
          </a:xfrm>
          <a:prstGeom prst="rect">
            <a:avLst/>
          </a:prstGeom>
          <a:noFill/>
          <a:ln w="9525">
            <a:noFill/>
            <a:miter lim="800000"/>
            <a:headEnd/>
            <a:tailEnd/>
          </a:ln>
        </p:spPr>
        <p:txBody>
          <a:bodyPr>
            <a:spAutoFit/>
          </a:bodyPr>
          <a:lstStyle/>
          <a:p>
            <a:r>
              <a:rPr lang="en-US" sz="1400"/>
              <a:t>Not LC</a:t>
            </a:r>
          </a:p>
        </p:txBody>
      </p:sp>
    </p:spTree>
  </p:cSld>
  <p:clrMapOvr>
    <a:masterClrMapping/>
  </p:clrMapOvr>
  <p:transition/>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0</TotalTime>
  <Pages>12</Pages>
  <Words>2599</Words>
  <Application>Microsoft Office PowerPoint</Application>
  <PresentationFormat>Letter Paper (8.5x11 in)</PresentationFormat>
  <Paragraphs>505</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CS252-template</vt:lpstr>
      <vt:lpstr>H/W and S/W for VLIW and EPIC</vt:lpstr>
      <vt:lpstr>Introduction</vt:lpstr>
      <vt:lpstr>VLIW: Very Long Instruction Word</vt:lpstr>
      <vt:lpstr>VLIW Compiler Responsibilities</vt:lpstr>
      <vt:lpstr>Loop Execution</vt:lpstr>
      <vt:lpstr>Loop Unrolling</vt:lpstr>
      <vt:lpstr>Scheduling Loop Unrolled Code</vt:lpstr>
      <vt:lpstr>Loop-Level Parallelism</vt:lpstr>
      <vt:lpstr>When Safe to Unroll Loop?</vt:lpstr>
      <vt:lpstr>Another Example</vt:lpstr>
      <vt:lpstr>Another Example</vt:lpstr>
      <vt:lpstr>Detecting and Eliminating Dependencies</vt:lpstr>
      <vt:lpstr>Dependence Detection Problem</vt:lpstr>
      <vt:lpstr>Example-1</vt:lpstr>
      <vt:lpstr>Example-2</vt:lpstr>
      <vt:lpstr>Example-3</vt:lpstr>
      <vt:lpstr>PowerPoint Presentation</vt:lpstr>
      <vt:lpstr>PowerPoint Presentation</vt:lpstr>
      <vt:lpstr>Situations where Dependence Analysis Fails</vt:lpstr>
      <vt:lpstr>Eliminating Dependent Computations</vt:lpstr>
      <vt:lpstr>Software Pipelining: Symbolic Loop Unrolling</vt:lpstr>
      <vt:lpstr>Software Pipelining Example</vt:lpstr>
      <vt:lpstr>Software Pipelining</vt:lpstr>
      <vt:lpstr>Software Pipelining vs. Loop Unrolling</vt:lpstr>
      <vt:lpstr>Comparison between Software-Pipelining and Loop Unrolling</vt:lpstr>
      <vt:lpstr>What if there are no loops?</vt:lpstr>
      <vt:lpstr>Trace Scheduling </vt:lpstr>
      <vt:lpstr>H/W support - Predication</vt:lpstr>
      <vt:lpstr>Predication</vt:lpstr>
      <vt:lpstr>Hardware Support for Compiler Speculation</vt:lpstr>
      <vt:lpstr>Overview  of the Intel IA-64 architecture. </vt:lpstr>
      <vt:lpstr>Overview  of the Intel IA-64 architecture. </vt:lpstr>
      <vt:lpstr>Overview  of the Intel IA-64 architecture. </vt:lpstr>
      <vt:lpstr>Overview  of the Intel IA-64 architecture. </vt:lpstr>
      <vt:lpstr>Overview  of the Intel IA-64 architecture. </vt:lpstr>
      <vt:lpstr>Key features of Intel Itanium processor</vt:lpstr>
      <vt:lpstr>Key features of Intel Itanium processor</vt:lpstr>
      <vt:lpstr>Key features of Intel Itanium processor</vt:lpstr>
      <vt:lpstr>End of 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and S/W for VLIW and EPIC</dc:title>
  <dc:creator/>
  <cp:keywords/>
  <dc:description/>
  <cp:lastModifiedBy>Rushab Shah</cp:lastModifiedBy>
  <cp:revision>2</cp:revision>
  <dcterms:created xsi:type="dcterms:W3CDTF">2018-10-30T12:34:25Z</dcterms:created>
  <dcterms:modified xsi:type="dcterms:W3CDTF">2018-11-28T10:04:27Z</dcterms:modified>
</cp:coreProperties>
</file>