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3"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5"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FB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1382"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BCEF1-6764-4E66-901C-A69FFD14150C}" type="datetimeFigureOut">
              <a:rPr lang="en-US" smtClean="0"/>
              <a:pPr/>
              <a:t>9/19/2017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488C3E-1CC3-4600-843D-08F8D4B6EF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488C3E-1CC3-4600-843D-08F8D4B6EF15}"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488C3E-1CC3-4600-843D-08F8D4B6EF15}"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488C3E-1CC3-4600-843D-08F8D4B6EF15}"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488C3E-1CC3-4600-843D-08F8D4B6EF15}"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488C3E-1CC3-4600-843D-08F8D4B6EF15}" type="slidenum">
              <a:rPr lang="en-US" smtClean="0"/>
              <a:pPr/>
              <a:t>42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488C3E-1CC3-4600-843D-08F8D4B6EF15}" type="slidenum">
              <a:rPr lang="en-US" smtClean="0"/>
              <a:pPr/>
              <a:t>43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488C3E-1CC3-4600-843D-08F8D4B6EF15}"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reference/android/widget/AbsListView.html" TargetMode="External"/><Relationship Id="rId2" Type="http://schemas.openxmlformats.org/officeDocument/2006/relationships/hyperlink" Target="https://developer.android.com/reference/android/widget/AbsListView.MultiChoiceModeListener.html" TargetMode="External"/><Relationship Id="rId1" Type="http://schemas.openxmlformats.org/officeDocument/2006/relationships/slideLayout" Target="../slideLayouts/slideLayout1.xml"/><Relationship Id="rId4" Type="http://schemas.openxmlformats.org/officeDocument/2006/relationships/hyperlink" Target="https://developer.android.com/reference/android/view/ActionMode.Callback.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reference/android/app/Notification.html" TargetMode="External"/><Relationship Id="rId2" Type="http://schemas.openxmlformats.org/officeDocument/2006/relationships/hyperlink" Target="https://developer.android.com/reference/android/support/v4/app/NotificationCompat.Builder.html"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android.com/reference/android/support/v4/app/NotificationCompat.Builder.html" TargetMode="External"/><Relationship Id="rId2" Type="http://schemas.openxmlformats.org/officeDocument/2006/relationships/hyperlink" Target="https://developer.android.com/reference/android/app/Notification.html" TargetMode="External"/><Relationship Id="rId1" Type="http://schemas.openxmlformats.org/officeDocument/2006/relationships/slideLayout" Target="../slideLayouts/slideLayout1.xml"/><Relationship Id="rId6" Type="http://schemas.openxmlformats.org/officeDocument/2006/relationships/hyperlink" Target="https://developer.android.com/reference/android/app/Activity.html" TargetMode="External"/><Relationship Id="rId5" Type="http://schemas.openxmlformats.org/officeDocument/2006/relationships/hyperlink" Target="https://developer.android.com/reference/android/content/Intent.html" TargetMode="External"/><Relationship Id="rId4" Type="http://schemas.openxmlformats.org/officeDocument/2006/relationships/hyperlink" Target="https://developer.android.com/reference/android/app/PendingIntent.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ndroid.com/reference/android/app/NotificationManager.html" TargetMode="External"/><Relationship Id="rId2" Type="http://schemas.openxmlformats.org/officeDocument/2006/relationships/hyperlink" Target="https://developer.android.com/reference/android/support/v4/app/NotificationCompat.Builder.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reference/android/widget/ProgressBar.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android.com/guide/topics/ui/menus.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990600"/>
          </a:xfrm>
        </p:spPr>
        <p:txBody>
          <a:bodyPr>
            <a:normAutofit/>
          </a:bodyPr>
          <a:lstStyle/>
          <a:p>
            <a:r>
              <a:rPr lang="en-US" b="1" dirty="0" smtClean="0"/>
              <a:t>Intent</a:t>
            </a:r>
            <a:endParaRPr lang="en-US" dirty="0"/>
          </a:p>
        </p:txBody>
      </p:sp>
      <p:sp>
        <p:nvSpPr>
          <p:cNvPr id="3" name="Subtitle 2"/>
          <p:cNvSpPr>
            <a:spLocks noGrp="1"/>
          </p:cNvSpPr>
          <p:nvPr>
            <p:ph type="subTitle" idx="1"/>
          </p:nvPr>
        </p:nvSpPr>
        <p:spPr>
          <a:xfrm>
            <a:off x="381000" y="1295400"/>
            <a:ext cx="8534400" cy="4953000"/>
          </a:xfrm>
        </p:spPr>
        <p:txBody>
          <a:bodyPr>
            <a:normAutofit/>
          </a:bodyPr>
          <a:lstStyle/>
          <a:p>
            <a:pPr marL="514350" indent="-514350" algn="just">
              <a:buFont typeface="Arial" pitchFamily="34" charset="0"/>
              <a:buChar char="•"/>
            </a:pPr>
            <a:r>
              <a:rPr lang="en-US" sz="2800" dirty="0" smtClean="0">
                <a:solidFill>
                  <a:schemeClr val="tx1"/>
                </a:solidFill>
              </a:rPr>
              <a:t>An intent is an abstract description of an operation to be performed</a:t>
            </a:r>
          </a:p>
          <a:p>
            <a:pPr marL="514350" indent="-514350" algn="just">
              <a:buFont typeface="Arial" pitchFamily="34" charset="0"/>
              <a:buChar char="•"/>
            </a:pPr>
            <a:r>
              <a:rPr lang="en-US" sz="2800" dirty="0" smtClean="0">
                <a:solidFill>
                  <a:schemeClr val="tx1"/>
                </a:solidFill>
              </a:rPr>
              <a:t>It is an object that provides runtime binding between separate components, such as two activities. </a:t>
            </a:r>
          </a:p>
          <a:p>
            <a:pPr marL="514350" indent="-514350" algn="just">
              <a:buFont typeface="Arial" pitchFamily="34" charset="0"/>
              <a:buChar char="•"/>
            </a:pPr>
            <a:r>
              <a:rPr lang="en-US" sz="2800" dirty="0" smtClean="0">
                <a:solidFill>
                  <a:schemeClr val="tx1"/>
                </a:solidFill>
              </a:rPr>
              <a:t>.Its most significant use is in the launching of activities, where it can be thought of as the glue between activities.</a:t>
            </a:r>
          </a:p>
          <a:p>
            <a:pPr marL="514350" indent="-514350" algn="just">
              <a:buFont typeface="Arial" pitchFamily="34" charset="0"/>
              <a:buChar char="•"/>
            </a:pPr>
            <a:r>
              <a:rPr lang="en-US" sz="2800" dirty="0" smtClean="0">
                <a:solidFill>
                  <a:schemeClr val="tx1"/>
                </a:solidFill>
              </a:rPr>
              <a:t> You can use intents for a wide variety of tasks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380999"/>
          </a:xfrm>
        </p:spPr>
        <p:txBody>
          <a:bodyPr>
            <a:normAutofit fontScale="90000"/>
          </a:bodyPr>
          <a:lstStyle/>
          <a:p>
            <a:r>
              <a:rPr lang="en-US" b="1" dirty="0" smtClean="0"/>
              <a:t>Menu</a:t>
            </a:r>
            <a:endParaRPr lang="en-US" dirty="0"/>
          </a:p>
        </p:txBody>
      </p:sp>
      <p:sp>
        <p:nvSpPr>
          <p:cNvPr id="6" name="TextBox 5"/>
          <p:cNvSpPr txBox="1"/>
          <p:nvPr/>
        </p:nvSpPr>
        <p:spPr>
          <a:xfrm>
            <a:off x="304800" y="457200"/>
            <a:ext cx="8534400" cy="589072"/>
          </a:xfrm>
          <a:prstGeom prst="rect">
            <a:avLst/>
          </a:prstGeom>
          <a:noFill/>
        </p:spPr>
        <p:txBody>
          <a:bodyPr wrap="square" rtlCol="0">
            <a:spAutoFit/>
          </a:bodyPr>
          <a:lstStyle/>
          <a:p>
            <a:pPr marL="514350" indent="-514350" algn="just">
              <a:lnSpc>
                <a:spcPct val="150000"/>
              </a:lnSpc>
            </a:pPr>
            <a:r>
              <a:rPr lang="en-US" sz="2400" b="1" dirty="0" smtClean="0"/>
              <a:t>2.  Context menu</a:t>
            </a:r>
          </a:p>
        </p:txBody>
      </p:sp>
      <p:sp>
        <p:nvSpPr>
          <p:cNvPr id="5" name="TextBox 4"/>
          <p:cNvSpPr txBox="1"/>
          <p:nvPr/>
        </p:nvSpPr>
        <p:spPr>
          <a:xfrm>
            <a:off x="381000" y="1066800"/>
            <a:ext cx="8458200" cy="5447645"/>
          </a:xfrm>
          <a:prstGeom prst="rect">
            <a:avLst/>
          </a:prstGeom>
          <a:noFill/>
        </p:spPr>
        <p:txBody>
          <a:bodyPr wrap="square" rtlCol="0">
            <a:spAutoFit/>
          </a:bodyPr>
          <a:lstStyle/>
          <a:p>
            <a:pPr marL="457200" indent="-457200" algn="just">
              <a:buFont typeface="Arial" pitchFamily="34" charset="0"/>
              <a:buChar char="•"/>
            </a:pPr>
            <a:r>
              <a:rPr lang="en-US" sz="2800" dirty="0" smtClean="0"/>
              <a:t>There are two ways to provide contextual actions:</a:t>
            </a:r>
          </a:p>
          <a:p>
            <a:pPr marL="914400" lvl="1" indent="-457200" algn="just">
              <a:buFont typeface="+mj-lt"/>
              <a:buAutoNum type="arabicPeriod"/>
            </a:pPr>
            <a:r>
              <a:rPr lang="en-US" sz="2800" b="1" dirty="0" smtClean="0">
                <a:solidFill>
                  <a:srgbClr val="FF0000"/>
                </a:solidFill>
              </a:rPr>
              <a:t>floating context menu:</a:t>
            </a:r>
            <a:endParaRPr lang="en-US" sz="2800" dirty="0" smtClean="0"/>
          </a:p>
          <a:p>
            <a:pPr marL="1371600" lvl="2" indent="-457200" algn="just">
              <a:buFont typeface="Arial" pitchFamily="34" charset="0"/>
              <a:buChar char="•"/>
            </a:pPr>
            <a:r>
              <a:rPr lang="en-US" sz="2400" dirty="0" smtClean="0"/>
              <a:t>A menu appears as a floating list of menu items (similar to a dialog) when the user performs a long-click (press and hold) on a view that declares support for a context menu. </a:t>
            </a:r>
          </a:p>
          <a:p>
            <a:pPr marL="1371600" lvl="2" indent="-457200" algn="just">
              <a:buFont typeface="Arial" pitchFamily="34" charset="0"/>
              <a:buChar char="•"/>
            </a:pPr>
            <a:r>
              <a:rPr lang="en-US" sz="2400" dirty="0" smtClean="0"/>
              <a:t>Users can perform a contextual action on one item at a time.</a:t>
            </a:r>
          </a:p>
          <a:p>
            <a:pPr marL="971550" lvl="1" indent="-514350" algn="just">
              <a:buFont typeface="+mj-lt"/>
              <a:buAutoNum type="arabicPeriod"/>
            </a:pPr>
            <a:r>
              <a:rPr lang="en-US" sz="2800" dirty="0" smtClean="0"/>
              <a:t> </a:t>
            </a:r>
            <a:r>
              <a:rPr lang="en-US" sz="2800" b="1" dirty="0" smtClean="0">
                <a:solidFill>
                  <a:srgbClr val="FF0000"/>
                </a:solidFill>
              </a:rPr>
              <a:t>contextual action mode:</a:t>
            </a:r>
          </a:p>
          <a:p>
            <a:pPr marL="1428750" lvl="2" indent="-514350" algn="just">
              <a:buFont typeface="Arial" pitchFamily="34" charset="0"/>
              <a:buChar char="•"/>
            </a:pPr>
            <a:r>
              <a:rPr lang="en-US" sz="2400" dirty="0" smtClean="0"/>
              <a:t>Displays a contextual action bar at the top of the screen with action items that affect the selected item(s).</a:t>
            </a:r>
          </a:p>
          <a:p>
            <a:pPr marL="1428750" lvl="2" indent="-514350" algn="just">
              <a:buFont typeface="Arial" pitchFamily="34" charset="0"/>
              <a:buChar char="•"/>
            </a:pPr>
            <a:r>
              <a:rPr lang="en-US" sz="2400" dirty="0" smtClean="0"/>
              <a:t> When this mode is active, users can perform an action on multiple items at once (if your app allows it).</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380999"/>
          </a:xfrm>
        </p:spPr>
        <p:txBody>
          <a:bodyPr>
            <a:normAutofit fontScale="90000"/>
          </a:bodyPr>
          <a:lstStyle/>
          <a:p>
            <a:r>
              <a:rPr lang="en-US" b="1" dirty="0" smtClean="0"/>
              <a:t>Menu</a:t>
            </a:r>
            <a:endParaRPr lang="en-US" dirty="0"/>
          </a:p>
        </p:txBody>
      </p:sp>
      <p:sp>
        <p:nvSpPr>
          <p:cNvPr id="6" name="TextBox 5"/>
          <p:cNvSpPr txBox="1"/>
          <p:nvPr/>
        </p:nvSpPr>
        <p:spPr>
          <a:xfrm>
            <a:off x="304800" y="457200"/>
            <a:ext cx="8534400" cy="589072"/>
          </a:xfrm>
          <a:prstGeom prst="rect">
            <a:avLst/>
          </a:prstGeom>
          <a:noFill/>
        </p:spPr>
        <p:txBody>
          <a:bodyPr wrap="square" rtlCol="0">
            <a:spAutoFit/>
          </a:bodyPr>
          <a:lstStyle/>
          <a:p>
            <a:pPr marL="514350" indent="-514350" algn="just">
              <a:lnSpc>
                <a:spcPct val="150000"/>
              </a:lnSpc>
            </a:pPr>
            <a:r>
              <a:rPr lang="en-US" sz="2400" b="1" dirty="0" smtClean="0"/>
              <a:t>2.  Context menu</a:t>
            </a:r>
          </a:p>
        </p:txBody>
      </p:sp>
      <p:pic>
        <p:nvPicPr>
          <p:cNvPr id="23554" name="Picture 2" descr="https://developer.android.com/images/ui/menu-context.png"/>
          <p:cNvPicPr>
            <a:picLocks noChangeAspect="1" noChangeArrowheads="1"/>
          </p:cNvPicPr>
          <p:nvPr/>
        </p:nvPicPr>
        <p:blipFill>
          <a:blip r:embed="rId2" cstate="print"/>
          <a:srcRect/>
          <a:stretch>
            <a:fillRect/>
          </a:stretch>
        </p:blipFill>
        <p:spPr bwMode="auto">
          <a:xfrm>
            <a:off x="1676400" y="990600"/>
            <a:ext cx="5181600" cy="4638766"/>
          </a:xfrm>
          <a:prstGeom prst="rect">
            <a:avLst/>
          </a:prstGeom>
          <a:noFill/>
        </p:spPr>
      </p:pic>
      <p:sp>
        <p:nvSpPr>
          <p:cNvPr id="7" name="Rectangle 6"/>
          <p:cNvSpPr/>
          <p:nvPr/>
        </p:nvSpPr>
        <p:spPr>
          <a:xfrm>
            <a:off x="1295400" y="5715000"/>
            <a:ext cx="7086600" cy="400110"/>
          </a:xfrm>
          <a:prstGeom prst="rect">
            <a:avLst/>
          </a:prstGeom>
        </p:spPr>
        <p:txBody>
          <a:bodyPr wrap="square">
            <a:spAutoFit/>
          </a:bodyPr>
          <a:lstStyle/>
          <a:p>
            <a:pPr algn="ctr"/>
            <a:r>
              <a:rPr lang="en-US" sz="2000" dirty="0" smtClean="0"/>
              <a:t>floating context menu (left) and the contextual action bar (right).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380999"/>
          </a:xfrm>
        </p:spPr>
        <p:txBody>
          <a:bodyPr>
            <a:normAutofit fontScale="90000"/>
          </a:bodyPr>
          <a:lstStyle/>
          <a:p>
            <a:r>
              <a:rPr lang="en-US" b="1" dirty="0" smtClean="0"/>
              <a:t>Menu</a:t>
            </a:r>
            <a:endParaRPr lang="en-US" dirty="0"/>
          </a:p>
        </p:txBody>
      </p:sp>
      <p:sp>
        <p:nvSpPr>
          <p:cNvPr id="6" name="TextBox 5"/>
          <p:cNvSpPr txBox="1"/>
          <p:nvPr/>
        </p:nvSpPr>
        <p:spPr>
          <a:xfrm>
            <a:off x="304800" y="457200"/>
            <a:ext cx="8534400" cy="523220"/>
          </a:xfrm>
          <a:prstGeom prst="rect">
            <a:avLst/>
          </a:prstGeom>
          <a:noFill/>
        </p:spPr>
        <p:txBody>
          <a:bodyPr wrap="square" rtlCol="0">
            <a:spAutoFit/>
          </a:bodyPr>
          <a:lstStyle/>
          <a:p>
            <a:r>
              <a:rPr lang="en-US" sz="2800" b="1" dirty="0" smtClean="0"/>
              <a:t>3. Popup Menu</a:t>
            </a:r>
            <a:endParaRPr lang="en-US" sz="2800" b="1" dirty="0"/>
          </a:p>
        </p:txBody>
      </p:sp>
      <p:sp>
        <p:nvSpPr>
          <p:cNvPr id="8" name="Rectangle 7"/>
          <p:cNvSpPr/>
          <p:nvPr/>
        </p:nvSpPr>
        <p:spPr>
          <a:xfrm>
            <a:off x="762000" y="1371600"/>
            <a:ext cx="5257800" cy="1200329"/>
          </a:xfrm>
          <a:prstGeom prst="rect">
            <a:avLst/>
          </a:prstGeom>
        </p:spPr>
        <p:txBody>
          <a:bodyPr wrap="square">
            <a:spAutoFit/>
          </a:bodyPr>
          <a:lstStyle/>
          <a:p>
            <a:pPr algn="just"/>
            <a:r>
              <a:rPr lang="en-US" sz="2400" dirty="0" smtClean="0"/>
              <a:t>This is not the same as a context menu, which is generally for actions that </a:t>
            </a:r>
            <a:r>
              <a:rPr lang="en-US" sz="2400" i="1" dirty="0" smtClean="0"/>
              <a:t>affect</a:t>
            </a:r>
            <a:r>
              <a:rPr lang="en-US" sz="2400" dirty="0" smtClean="0"/>
              <a:t> selected content. </a:t>
            </a:r>
            <a:endParaRPr lang="en-US" sz="2400" dirty="0"/>
          </a:p>
        </p:txBody>
      </p:sp>
      <p:pic>
        <p:nvPicPr>
          <p:cNvPr id="25602" name="Picture 2" descr="https://developer.android.com/images/ui/popupmenu.png"/>
          <p:cNvPicPr>
            <a:picLocks noChangeAspect="1" noChangeArrowheads="1"/>
          </p:cNvPicPr>
          <p:nvPr/>
        </p:nvPicPr>
        <p:blipFill>
          <a:blip r:embed="rId2" cstate="print"/>
          <a:srcRect/>
          <a:stretch>
            <a:fillRect/>
          </a:stretch>
        </p:blipFill>
        <p:spPr bwMode="auto">
          <a:xfrm>
            <a:off x="6096000" y="685800"/>
            <a:ext cx="2514600" cy="4551427"/>
          </a:xfrm>
          <a:prstGeom prst="rect">
            <a:avLst/>
          </a:prstGeom>
          <a:noFill/>
        </p:spPr>
      </p:pic>
      <p:sp>
        <p:nvSpPr>
          <p:cNvPr id="9" name="Rectangle 8"/>
          <p:cNvSpPr/>
          <p:nvPr/>
        </p:nvSpPr>
        <p:spPr>
          <a:xfrm>
            <a:off x="3962400" y="5486400"/>
            <a:ext cx="4572000" cy="646331"/>
          </a:xfrm>
          <a:prstGeom prst="rect">
            <a:avLst/>
          </a:prstGeom>
        </p:spPr>
        <p:txBody>
          <a:bodyPr>
            <a:spAutoFit/>
          </a:bodyPr>
          <a:lstStyle/>
          <a:p>
            <a:r>
              <a:rPr lang="en-US" dirty="0" smtClean="0"/>
              <a:t>A popup menu in the Gmail app, anchored to the overflow button at the top-right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1143000"/>
          </a:xfrm>
        </p:spPr>
        <p:txBody>
          <a:bodyPr>
            <a:normAutofit fontScale="90000"/>
          </a:bodyPr>
          <a:lstStyle/>
          <a:p>
            <a:r>
              <a:rPr lang="en-US" b="1" dirty="0" smtClean="0"/>
              <a:t>Enabling batch contextual actions in a </a:t>
            </a:r>
            <a:r>
              <a:rPr lang="en-US" b="1" dirty="0" err="1" smtClean="0"/>
              <a:t>ListView</a:t>
            </a:r>
            <a:r>
              <a:rPr lang="en-US" b="1" dirty="0" smtClean="0"/>
              <a:t> or </a:t>
            </a:r>
            <a:r>
              <a:rPr lang="en-US" b="1" dirty="0" err="1" smtClean="0"/>
              <a:t>GridView</a:t>
            </a:r>
            <a:endParaRPr lang="en-US" b="1" dirty="0" smtClean="0"/>
          </a:p>
        </p:txBody>
      </p:sp>
      <p:sp>
        <p:nvSpPr>
          <p:cNvPr id="6" name="TextBox 5"/>
          <p:cNvSpPr txBox="1"/>
          <p:nvPr/>
        </p:nvSpPr>
        <p:spPr>
          <a:xfrm>
            <a:off x="533400" y="1676400"/>
            <a:ext cx="8153400" cy="2308324"/>
          </a:xfrm>
          <a:prstGeom prst="rect">
            <a:avLst/>
          </a:prstGeom>
          <a:noFill/>
        </p:spPr>
        <p:txBody>
          <a:bodyPr wrap="square" rtlCol="0">
            <a:spAutoFit/>
          </a:bodyPr>
          <a:lstStyle/>
          <a:p>
            <a:pPr marL="514350" indent="-514350" algn="just">
              <a:buFont typeface="+mj-lt"/>
              <a:buAutoNum type="arabicPeriod"/>
            </a:pPr>
            <a:r>
              <a:rPr lang="en-US" sz="2400" dirty="0" smtClean="0"/>
              <a:t>Implement the </a:t>
            </a:r>
            <a:r>
              <a:rPr lang="en-US" sz="2400" dirty="0" err="1" smtClean="0">
                <a:hlinkClick r:id="rId2"/>
              </a:rPr>
              <a:t>AbsListView.MultiChoiceModeListener</a:t>
            </a:r>
            <a:r>
              <a:rPr lang="en-US" sz="2400" dirty="0" smtClean="0"/>
              <a:t> interface and set it for the view group with </a:t>
            </a:r>
            <a:r>
              <a:rPr lang="en-US" sz="2400" dirty="0" err="1" smtClean="0">
                <a:hlinkClick r:id="rId3"/>
              </a:rPr>
              <a:t>setMultiChoiceModeListener</a:t>
            </a:r>
            <a:r>
              <a:rPr lang="en-US" sz="2400" dirty="0" smtClean="0">
                <a:hlinkClick r:id="rId3"/>
              </a:rPr>
              <a:t>()</a:t>
            </a:r>
            <a:r>
              <a:rPr lang="en-US" sz="2400" dirty="0" smtClean="0"/>
              <a:t>. </a:t>
            </a:r>
          </a:p>
          <a:p>
            <a:pPr marL="514350" indent="-514350" algn="just"/>
            <a:endParaRPr lang="en-US" sz="2400" dirty="0" smtClean="0"/>
          </a:p>
          <a:p>
            <a:pPr marL="514350" indent="-514350" algn="just"/>
            <a:r>
              <a:rPr lang="en-US" sz="2400" b="1" dirty="0" smtClean="0"/>
              <a:t>2. </a:t>
            </a:r>
            <a:r>
              <a:rPr lang="en-US" sz="2400" dirty="0" smtClean="0"/>
              <a:t>Call </a:t>
            </a:r>
            <a:r>
              <a:rPr lang="en-US" sz="2400" dirty="0" err="1" smtClean="0">
                <a:hlinkClick r:id="rId3"/>
              </a:rPr>
              <a:t>setChoiceMode</a:t>
            </a:r>
            <a:r>
              <a:rPr lang="en-US" sz="2400" dirty="0" smtClean="0">
                <a:hlinkClick r:id="rId3"/>
              </a:rPr>
              <a:t>()</a:t>
            </a:r>
            <a:r>
              <a:rPr lang="en-US" sz="2400" dirty="0" smtClean="0"/>
              <a:t> with the </a:t>
            </a:r>
            <a:r>
              <a:rPr lang="en-US" sz="2400" dirty="0" smtClean="0">
                <a:hlinkClick r:id="rId3"/>
              </a:rPr>
              <a:t>CHOICE_MODE_MULTIPLE_MODAL</a:t>
            </a:r>
            <a:r>
              <a:rPr lang="en-US" sz="2400" dirty="0" smtClean="0"/>
              <a:t> argument.</a:t>
            </a:r>
            <a:endParaRPr lang="en-US" sz="2400" b="1" dirty="0"/>
          </a:p>
        </p:txBody>
      </p:sp>
      <p:sp>
        <p:nvSpPr>
          <p:cNvPr id="10" name="TextBox 9"/>
          <p:cNvSpPr txBox="1"/>
          <p:nvPr/>
        </p:nvSpPr>
        <p:spPr>
          <a:xfrm>
            <a:off x="533400" y="4648200"/>
            <a:ext cx="8382000" cy="1569660"/>
          </a:xfrm>
          <a:prstGeom prst="rect">
            <a:avLst/>
          </a:prstGeom>
          <a:noFill/>
        </p:spPr>
        <p:txBody>
          <a:bodyPr wrap="square" rtlCol="0">
            <a:spAutoFit/>
          </a:bodyPr>
          <a:lstStyle/>
          <a:p>
            <a:pPr algn="just"/>
            <a:r>
              <a:rPr lang="en-US" sz="2400" dirty="0" smtClean="0"/>
              <a:t>In the listener's callback methods, you can specify the actions for the contextual action bar, respond to click events on action items, and handle other callbacks inherited from the </a:t>
            </a:r>
            <a:r>
              <a:rPr lang="en-US" sz="2400" dirty="0" err="1" smtClean="0">
                <a:hlinkClick r:id="rId4"/>
              </a:rPr>
              <a:t>ActionMode.Callback</a:t>
            </a:r>
            <a:r>
              <a:rPr lang="en-US" sz="2400" dirty="0" smtClean="0"/>
              <a:t> interface.</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Notification</a:t>
            </a:r>
          </a:p>
        </p:txBody>
      </p:sp>
      <p:sp>
        <p:nvSpPr>
          <p:cNvPr id="6" name="TextBox 5"/>
          <p:cNvSpPr txBox="1"/>
          <p:nvPr/>
        </p:nvSpPr>
        <p:spPr>
          <a:xfrm>
            <a:off x="381000" y="990601"/>
            <a:ext cx="8458200" cy="4832092"/>
          </a:xfrm>
          <a:prstGeom prst="rect">
            <a:avLst/>
          </a:prstGeom>
          <a:noFill/>
        </p:spPr>
        <p:txBody>
          <a:bodyPr wrap="square" rtlCol="0">
            <a:spAutoFit/>
          </a:bodyPr>
          <a:lstStyle/>
          <a:p>
            <a:pPr marL="514350" indent="-514350" algn="just">
              <a:buFont typeface="Arial" pitchFamily="34" charset="0"/>
              <a:buChar char="•"/>
            </a:pPr>
            <a:r>
              <a:rPr lang="en-US" sz="2800" dirty="0" smtClean="0"/>
              <a:t> A notification is a message you can display to the user outside of your application's normal UI. </a:t>
            </a:r>
          </a:p>
          <a:p>
            <a:pPr marL="514350" indent="-514350" algn="just">
              <a:buFont typeface="Arial" pitchFamily="34" charset="0"/>
              <a:buChar char="•"/>
            </a:pPr>
            <a:r>
              <a:rPr lang="en-US" sz="2800" dirty="0" smtClean="0"/>
              <a:t>When you tell the system to issue a notification, it first appears as an icon in the </a:t>
            </a:r>
            <a:r>
              <a:rPr lang="en-US" sz="2800" b="1" dirty="0" smtClean="0"/>
              <a:t>notification area</a:t>
            </a:r>
            <a:r>
              <a:rPr lang="en-US" sz="2800" dirty="0" smtClean="0"/>
              <a:t>.</a:t>
            </a:r>
          </a:p>
          <a:p>
            <a:pPr marL="514350" indent="-514350" algn="just">
              <a:buFont typeface="+mj-lt"/>
              <a:buAutoNum type="arabicPeriod"/>
            </a:pPr>
            <a:endParaRPr lang="en-US" sz="2800" dirty="0" smtClean="0"/>
          </a:p>
          <a:p>
            <a:pPr marL="514350" indent="-514350" algn="just">
              <a:buFont typeface="Arial" pitchFamily="34" charset="0"/>
              <a:buChar char="•"/>
            </a:pPr>
            <a:r>
              <a:rPr lang="en-US" sz="2800" dirty="0" smtClean="0"/>
              <a:t>You specify the UI information and actions for a notification in a </a:t>
            </a:r>
            <a:r>
              <a:rPr lang="en-US" sz="2800" dirty="0" err="1" smtClean="0">
                <a:hlinkClick r:id="rId2"/>
              </a:rPr>
              <a:t>NotificationCompat.Builder</a:t>
            </a:r>
            <a:r>
              <a:rPr lang="en-US" sz="2800" dirty="0" smtClean="0"/>
              <a:t> object.</a:t>
            </a:r>
          </a:p>
          <a:p>
            <a:pPr marL="514350" indent="-514350" algn="just"/>
            <a:endParaRPr lang="en-US" sz="2800" dirty="0" smtClean="0"/>
          </a:p>
          <a:p>
            <a:pPr marL="514350" indent="-514350" algn="just">
              <a:buFont typeface="Arial" pitchFamily="34" charset="0"/>
              <a:buChar char="•"/>
            </a:pPr>
            <a:r>
              <a:rPr lang="en-US" sz="2800" b="1" dirty="0" smtClean="0"/>
              <a:t> </a:t>
            </a:r>
            <a:r>
              <a:rPr lang="en-US" sz="2800" dirty="0" smtClean="0"/>
              <a:t>To create the notification itself, you call </a:t>
            </a:r>
            <a:r>
              <a:rPr lang="en-US" sz="2800" dirty="0" err="1" smtClean="0">
                <a:hlinkClick r:id="rId2"/>
              </a:rPr>
              <a:t>NotificationCompat.Builder.build</a:t>
            </a:r>
            <a:r>
              <a:rPr lang="en-US" sz="2800" dirty="0" smtClean="0">
                <a:hlinkClick r:id="rId2"/>
              </a:rPr>
              <a:t>()</a:t>
            </a:r>
            <a:r>
              <a:rPr lang="en-US" sz="2800" dirty="0" smtClean="0"/>
              <a:t>, which returns a </a:t>
            </a:r>
            <a:r>
              <a:rPr lang="en-US" sz="2800" dirty="0" smtClean="0">
                <a:hlinkClick r:id="rId3"/>
              </a:rPr>
              <a:t>Notification</a:t>
            </a:r>
            <a:r>
              <a:rPr lang="en-US" sz="2800" dirty="0" smtClean="0"/>
              <a:t> object containing your specifications.</a:t>
            </a: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Notification</a:t>
            </a:r>
          </a:p>
        </p:txBody>
      </p:sp>
      <p:sp>
        <p:nvSpPr>
          <p:cNvPr id="6" name="TextBox 5"/>
          <p:cNvSpPr txBox="1"/>
          <p:nvPr/>
        </p:nvSpPr>
        <p:spPr>
          <a:xfrm>
            <a:off x="381000" y="990601"/>
            <a:ext cx="8458200" cy="5262979"/>
          </a:xfrm>
          <a:prstGeom prst="rect">
            <a:avLst/>
          </a:prstGeom>
          <a:noFill/>
        </p:spPr>
        <p:txBody>
          <a:bodyPr wrap="square" rtlCol="0">
            <a:spAutoFit/>
          </a:bodyPr>
          <a:lstStyle/>
          <a:p>
            <a:pPr marL="514350" indent="-514350">
              <a:buFont typeface="Arial" pitchFamily="34" charset="0"/>
              <a:buChar char="•"/>
            </a:pPr>
            <a:r>
              <a:rPr lang="en-US" sz="2800" dirty="0" smtClean="0"/>
              <a:t>A </a:t>
            </a:r>
            <a:r>
              <a:rPr lang="en-US" sz="2800" dirty="0" smtClean="0">
                <a:hlinkClick r:id="rId2"/>
              </a:rPr>
              <a:t>Notification</a:t>
            </a:r>
            <a:r>
              <a:rPr lang="en-US" sz="2800" dirty="0" smtClean="0"/>
              <a:t> object </a:t>
            </a:r>
            <a:r>
              <a:rPr lang="en-US" sz="2800" i="1" dirty="0" smtClean="0"/>
              <a:t>must</a:t>
            </a:r>
            <a:r>
              <a:rPr lang="en-US" sz="2800" dirty="0" smtClean="0"/>
              <a:t> contain the following: </a:t>
            </a:r>
          </a:p>
          <a:p>
            <a:pPr lvl="2"/>
            <a:r>
              <a:rPr lang="en-US" sz="2800" dirty="0" smtClean="0"/>
              <a:t>A small icon, set by </a:t>
            </a:r>
            <a:r>
              <a:rPr lang="en-US" sz="2800" dirty="0" err="1" smtClean="0">
                <a:hlinkClick r:id="rId3"/>
              </a:rPr>
              <a:t>setSmallIcon</a:t>
            </a:r>
            <a:r>
              <a:rPr lang="en-US" sz="2800" dirty="0" smtClean="0">
                <a:hlinkClick r:id="rId3"/>
              </a:rPr>
              <a:t>()</a:t>
            </a:r>
            <a:r>
              <a:rPr lang="en-US" sz="2800" dirty="0" smtClean="0"/>
              <a:t> </a:t>
            </a:r>
          </a:p>
          <a:p>
            <a:pPr lvl="2"/>
            <a:r>
              <a:rPr lang="en-US" sz="2800" dirty="0" smtClean="0"/>
              <a:t>A title, set by </a:t>
            </a:r>
            <a:r>
              <a:rPr lang="en-US" sz="2800" dirty="0" err="1" smtClean="0">
                <a:hlinkClick r:id="rId3"/>
              </a:rPr>
              <a:t>setContentTitle</a:t>
            </a:r>
            <a:r>
              <a:rPr lang="en-US" sz="2800" dirty="0" smtClean="0">
                <a:hlinkClick r:id="rId3"/>
              </a:rPr>
              <a:t>()</a:t>
            </a:r>
            <a:r>
              <a:rPr lang="en-US" sz="2800" dirty="0" smtClean="0"/>
              <a:t> </a:t>
            </a:r>
          </a:p>
          <a:p>
            <a:pPr lvl="2"/>
            <a:r>
              <a:rPr lang="en-US" sz="2800" dirty="0" smtClean="0"/>
              <a:t>Detail text, set by </a:t>
            </a:r>
            <a:r>
              <a:rPr lang="en-US" sz="2800" dirty="0" err="1" smtClean="0">
                <a:hlinkClick r:id="rId3"/>
              </a:rPr>
              <a:t>setContentText</a:t>
            </a:r>
            <a:r>
              <a:rPr lang="en-US" sz="2800" dirty="0" smtClean="0">
                <a:hlinkClick r:id="rId3"/>
              </a:rPr>
              <a:t>()</a:t>
            </a:r>
            <a:r>
              <a:rPr lang="en-US" sz="2800" dirty="0" smtClean="0"/>
              <a:t> </a:t>
            </a:r>
          </a:p>
          <a:p>
            <a:pPr lvl="2"/>
            <a:endParaRPr lang="en-US" sz="2800" dirty="0" smtClean="0"/>
          </a:p>
          <a:p>
            <a:pPr marL="514350" indent="-514350" algn="just">
              <a:buFont typeface="Arial" pitchFamily="34" charset="0"/>
              <a:buChar char="•"/>
            </a:pPr>
            <a:r>
              <a:rPr lang="en-US" sz="2800" dirty="0" smtClean="0"/>
              <a:t>  Inside a </a:t>
            </a:r>
            <a:r>
              <a:rPr lang="en-US" sz="2800" dirty="0" smtClean="0">
                <a:hlinkClick r:id="rId2"/>
              </a:rPr>
              <a:t>Notification</a:t>
            </a:r>
            <a:r>
              <a:rPr lang="en-US" sz="2800" dirty="0" smtClean="0"/>
              <a:t>, the action itself is defined by a </a:t>
            </a:r>
            <a:r>
              <a:rPr lang="en-US" sz="2800" dirty="0" smtClean="0">
                <a:hlinkClick r:id="rId4"/>
              </a:rPr>
              <a:t>PendingIntent</a:t>
            </a:r>
            <a:r>
              <a:rPr lang="en-US" sz="2800" dirty="0" smtClean="0"/>
              <a:t> containing an </a:t>
            </a:r>
            <a:r>
              <a:rPr lang="en-US" sz="2800" dirty="0" smtClean="0">
                <a:hlinkClick r:id="rId5"/>
              </a:rPr>
              <a:t>Intent</a:t>
            </a:r>
            <a:r>
              <a:rPr lang="en-US" sz="2800" dirty="0" smtClean="0"/>
              <a:t> that starts an </a:t>
            </a:r>
            <a:r>
              <a:rPr lang="en-US" sz="2800" dirty="0" smtClean="0">
                <a:hlinkClick r:id="rId6"/>
              </a:rPr>
              <a:t>Activity</a:t>
            </a:r>
            <a:r>
              <a:rPr lang="en-US" sz="2800" dirty="0" smtClean="0"/>
              <a:t> in your application. </a:t>
            </a:r>
          </a:p>
          <a:p>
            <a:pPr marL="514350" indent="-514350" algn="just"/>
            <a:endParaRPr lang="en-US" sz="2800" dirty="0" smtClean="0"/>
          </a:p>
          <a:p>
            <a:pPr marL="514350" indent="-514350" algn="just">
              <a:buFont typeface="Arial" pitchFamily="34" charset="0"/>
              <a:buChar char="•"/>
            </a:pPr>
            <a:r>
              <a:rPr lang="en-US" sz="2800" dirty="0" smtClean="0"/>
              <a:t>If you want to start </a:t>
            </a:r>
            <a:r>
              <a:rPr lang="en-US" sz="2800" dirty="0" smtClean="0">
                <a:hlinkClick r:id="rId6"/>
              </a:rPr>
              <a:t>Activity</a:t>
            </a:r>
            <a:r>
              <a:rPr lang="en-US" sz="2800" dirty="0" smtClean="0"/>
              <a:t> when the user clicks the notification text in the notification drawer, you add the </a:t>
            </a:r>
            <a:r>
              <a:rPr lang="en-US" sz="2800" dirty="0" smtClean="0">
                <a:hlinkClick r:id="rId4"/>
              </a:rPr>
              <a:t>PendingIntent</a:t>
            </a:r>
            <a:r>
              <a:rPr lang="en-US" sz="2800" dirty="0" smtClean="0"/>
              <a:t> by calling </a:t>
            </a:r>
            <a:r>
              <a:rPr lang="en-US" sz="2800" dirty="0" err="1" smtClean="0">
                <a:hlinkClick r:id="rId3"/>
              </a:rPr>
              <a:t>setContentIntent</a:t>
            </a:r>
            <a:r>
              <a:rPr lang="en-US" sz="2800" dirty="0" smtClean="0">
                <a:hlinkClick r:id="rId3"/>
              </a:rPr>
              <a:t>()</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Notification</a:t>
            </a:r>
          </a:p>
        </p:txBody>
      </p:sp>
      <p:sp>
        <p:nvSpPr>
          <p:cNvPr id="6" name="TextBox 5"/>
          <p:cNvSpPr txBox="1"/>
          <p:nvPr/>
        </p:nvSpPr>
        <p:spPr>
          <a:xfrm>
            <a:off x="381000" y="990601"/>
            <a:ext cx="8458200" cy="5386090"/>
          </a:xfrm>
          <a:prstGeom prst="rect">
            <a:avLst/>
          </a:prstGeom>
          <a:noFill/>
        </p:spPr>
        <p:txBody>
          <a:bodyPr wrap="square" rtlCol="0">
            <a:spAutoFit/>
          </a:bodyPr>
          <a:lstStyle/>
          <a:p>
            <a:pPr marL="514350" indent="-514350">
              <a:buFont typeface="Arial" pitchFamily="34" charset="0"/>
              <a:buChar char="•"/>
            </a:pPr>
            <a:r>
              <a:rPr lang="en-US" sz="2800" dirty="0" smtClean="0"/>
              <a:t>Notifications remain visible until one of the following happens: </a:t>
            </a:r>
          </a:p>
          <a:p>
            <a:pPr marL="971550" lvl="1" indent="-514350" algn="just">
              <a:lnSpc>
                <a:spcPct val="150000"/>
              </a:lnSpc>
              <a:buFont typeface="Arial" pitchFamily="34" charset="0"/>
              <a:buChar char="•"/>
            </a:pPr>
            <a:r>
              <a:rPr lang="en-US" sz="2400" dirty="0" smtClean="0"/>
              <a:t>The user dismisses the notification either individually or by using "Clear All" (if the notification can be cleared). </a:t>
            </a:r>
          </a:p>
          <a:p>
            <a:pPr marL="971550" lvl="1" indent="-514350" algn="just">
              <a:lnSpc>
                <a:spcPct val="150000"/>
              </a:lnSpc>
              <a:buFont typeface="Arial" pitchFamily="34" charset="0"/>
              <a:buChar char="•"/>
            </a:pPr>
            <a:r>
              <a:rPr lang="en-US" sz="2400" dirty="0" smtClean="0"/>
              <a:t>The user clicks the notification, and you called </a:t>
            </a:r>
            <a:r>
              <a:rPr lang="en-US" sz="2400" dirty="0" err="1" smtClean="0">
                <a:hlinkClick r:id="rId2"/>
              </a:rPr>
              <a:t>setAutoCancel</a:t>
            </a:r>
            <a:r>
              <a:rPr lang="en-US" sz="2400" dirty="0" smtClean="0">
                <a:hlinkClick r:id="rId2"/>
              </a:rPr>
              <a:t>()</a:t>
            </a:r>
            <a:r>
              <a:rPr lang="en-US" sz="2400" dirty="0" smtClean="0"/>
              <a:t> when you created the notification. </a:t>
            </a:r>
          </a:p>
          <a:p>
            <a:pPr marL="971550" lvl="1" indent="-514350" algn="just">
              <a:lnSpc>
                <a:spcPct val="150000"/>
              </a:lnSpc>
              <a:buFont typeface="Arial" pitchFamily="34" charset="0"/>
              <a:buChar char="•"/>
            </a:pPr>
            <a:r>
              <a:rPr lang="en-US" sz="2400" dirty="0" smtClean="0"/>
              <a:t>You call </a:t>
            </a:r>
            <a:r>
              <a:rPr lang="en-US" sz="2400" dirty="0" smtClean="0">
                <a:hlinkClick r:id="rId3"/>
              </a:rPr>
              <a:t>cancel()</a:t>
            </a:r>
            <a:r>
              <a:rPr lang="en-US" sz="2400" dirty="0" smtClean="0"/>
              <a:t> for a specific notification ID. This method also deletes ongoing notifications. </a:t>
            </a:r>
          </a:p>
          <a:p>
            <a:pPr marL="971550" lvl="1" indent="-514350" algn="just">
              <a:lnSpc>
                <a:spcPct val="150000"/>
              </a:lnSpc>
              <a:buFont typeface="Arial" pitchFamily="34" charset="0"/>
              <a:buChar char="•"/>
            </a:pPr>
            <a:r>
              <a:rPr lang="en-US" sz="2400" dirty="0" smtClean="0"/>
              <a:t> You call </a:t>
            </a:r>
            <a:r>
              <a:rPr lang="en-US" sz="2400" dirty="0" smtClean="0">
                <a:solidFill>
                  <a:srgbClr val="2E0FB1"/>
                </a:solidFill>
              </a:rPr>
              <a:t>cancelAll(), </a:t>
            </a:r>
            <a:r>
              <a:rPr lang="en-US" sz="2400" dirty="0" smtClean="0"/>
              <a:t>which removes all of the notifications you previously issued.  Replying to notifications.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Progress bar example</a:t>
            </a:r>
            <a:endParaRPr lang="en-US" b="1" dirty="0"/>
          </a:p>
        </p:txBody>
      </p:sp>
      <p:sp>
        <p:nvSpPr>
          <p:cNvPr id="6" name="TextBox 5"/>
          <p:cNvSpPr txBox="1"/>
          <p:nvPr/>
        </p:nvSpPr>
        <p:spPr>
          <a:xfrm>
            <a:off x="381000" y="914400"/>
            <a:ext cx="8458200" cy="5632311"/>
          </a:xfrm>
          <a:prstGeom prst="rect">
            <a:avLst/>
          </a:prstGeom>
          <a:noFill/>
        </p:spPr>
        <p:txBody>
          <a:bodyPr wrap="square" rtlCol="0">
            <a:spAutoFit/>
          </a:bodyPr>
          <a:lstStyle/>
          <a:p>
            <a:pPr marL="514350" indent="-514350" algn="just">
              <a:buFont typeface="Arial" pitchFamily="34" charset="0"/>
              <a:buChar char="•"/>
            </a:pPr>
            <a:r>
              <a:rPr lang="en-US" sz="2400" dirty="0" smtClean="0">
                <a:latin typeface="Arial" pitchFamily="34" charset="0"/>
                <a:cs typeface="Arial" pitchFamily="34" charset="0"/>
              </a:rPr>
              <a:t>Progress bar is useful to tell user that the task is takes longer time to finish</a:t>
            </a:r>
          </a:p>
          <a:p>
            <a:pPr marL="514350" indent="-514350" algn="just">
              <a:buFont typeface="Arial" pitchFamily="34" charset="0"/>
              <a:buChar char="•"/>
            </a:pPr>
            <a:r>
              <a:rPr lang="en-US" sz="2400" dirty="0" smtClean="0">
                <a:latin typeface="Arial" pitchFamily="34" charset="0"/>
                <a:cs typeface="Arial" pitchFamily="34" charset="0"/>
              </a:rPr>
              <a:t>Android has two types of progress bar:</a:t>
            </a:r>
          </a:p>
          <a:p>
            <a:pPr marL="971550" lvl="1" indent="-514350" algn="just">
              <a:buFont typeface="+mj-lt"/>
              <a:buAutoNum type="arabicPeriod"/>
            </a:pPr>
            <a:r>
              <a:rPr lang="en-US" sz="2400" b="1" dirty="0" smtClean="0"/>
              <a:t>Indeterminate Progress</a:t>
            </a:r>
          </a:p>
          <a:p>
            <a:pPr marL="1428750" lvl="2" indent="-514350" algn="just">
              <a:buFont typeface="Arial" pitchFamily="34" charset="0"/>
              <a:buChar char="•"/>
            </a:pPr>
            <a:r>
              <a:rPr lang="en-US" sz="2400" dirty="0" smtClean="0">
                <a:latin typeface="Arial" pitchFamily="34" charset="0"/>
                <a:cs typeface="Arial" pitchFamily="34" charset="0"/>
              </a:rPr>
              <a:t> </a:t>
            </a:r>
            <a:r>
              <a:rPr lang="en-US" sz="2400" dirty="0" smtClean="0"/>
              <a:t>Use indeterminate mode for the progress bar when you do not know how long an operation will take.</a:t>
            </a:r>
          </a:p>
          <a:p>
            <a:pPr marL="1428750" lvl="2" indent="-514350" algn="just">
              <a:buFont typeface="Arial" pitchFamily="34" charset="0"/>
              <a:buChar char="•"/>
            </a:pPr>
            <a:r>
              <a:rPr lang="en-US" sz="2400" dirty="0" smtClean="0"/>
              <a:t>shows a cyclic animation without a specific amount of progress indicated.</a:t>
            </a:r>
          </a:p>
          <a:p>
            <a:pPr marL="971550" lvl="1" indent="-514350" algn="just">
              <a:buFont typeface="+mj-lt"/>
              <a:buAutoNum type="arabicPeriod"/>
            </a:pPr>
            <a:r>
              <a:rPr lang="en-US" sz="2400" dirty="0" smtClean="0">
                <a:latin typeface="Arial" pitchFamily="34" charset="0"/>
                <a:cs typeface="Arial" pitchFamily="34" charset="0"/>
              </a:rPr>
              <a:t> </a:t>
            </a:r>
            <a:r>
              <a:rPr lang="en-US" sz="2400" b="1" dirty="0" smtClean="0"/>
              <a:t>Determinate Progress</a:t>
            </a:r>
          </a:p>
          <a:p>
            <a:pPr marL="1428750" lvl="2" indent="-514350" algn="just">
              <a:buFont typeface="Arial" pitchFamily="34" charset="0"/>
              <a:buChar char="•"/>
            </a:pPr>
            <a:r>
              <a:rPr lang="en-US" sz="2400" dirty="0" smtClean="0">
                <a:latin typeface="Arial" pitchFamily="34" charset="0"/>
                <a:cs typeface="Arial" pitchFamily="34" charset="0"/>
              </a:rPr>
              <a:t> </a:t>
            </a:r>
            <a:r>
              <a:rPr lang="en-US" sz="2400" dirty="0" smtClean="0"/>
              <a:t>Use determinate mode for the progress bar when you want to show that a specific quantity of progress has occurred. </a:t>
            </a:r>
          </a:p>
          <a:p>
            <a:pPr marL="1428750" lvl="2" indent="-514350" algn="just">
              <a:buFont typeface="Arial" pitchFamily="34" charset="0"/>
              <a:buChar char="•"/>
            </a:pPr>
            <a:r>
              <a:rPr lang="en-US" sz="2400" dirty="0" smtClean="0"/>
              <a:t>For example, the percent remaining of a file being retrieved, or the percent remaining of an audio file that is playing. </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Progress bar example</a:t>
            </a:r>
            <a:endParaRPr lang="en-US" b="1" dirty="0"/>
          </a:p>
        </p:txBody>
      </p:sp>
      <p:sp>
        <p:nvSpPr>
          <p:cNvPr id="6" name="TextBox 5"/>
          <p:cNvSpPr txBox="1"/>
          <p:nvPr/>
        </p:nvSpPr>
        <p:spPr>
          <a:xfrm>
            <a:off x="381000" y="990601"/>
            <a:ext cx="8458200" cy="1938992"/>
          </a:xfrm>
          <a:prstGeom prst="rect">
            <a:avLst/>
          </a:prstGeom>
          <a:noFill/>
        </p:spPr>
        <p:txBody>
          <a:bodyPr wrap="square" rtlCol="0">
            <a:spAutoFit/>
          </a:bodyPr>
          <a:lstStyle/>
          <a:p>
            <a:pPr marL="514350" indent="-514350" algn="just">
              <a:buFont typeface="Arial" pitchFamily="34" charset="0"/>
              <a:buChar char="•"/>
            </a:pPr>
            <a:endParaRPr lang="en-US" sz="2400" b="1" dirty="0" smtClean="0"/>
          </a:p>
          <a:p>
            <a:pPr marL="514350" indent="-514350" algn="just">
              <a:buFont typeface="Arial" pitchFamily="34" charset="0"/>
              <a:buChar char="•"/>
            </a:pPr>
            <a:r>
              <a:rPr lang="en-US" sz="2400" dirty="0" smtClean="0"/>
              <a:t>But if we do not know the amount of work to be done, then we can use </a:t>
            </a:r>
            <a:r>
              <a:rPr lang="en-US" sz="2400" b="1" dirty="0" smtClean="0"/>
              <a:t>progressBar.setIndeterminate(true)</a:t>
            </a:r>
            <a:r>
              <a:rPr lang="en-US" sz="2400" dirty="0" smtClean="0"/>
              <a:t> in the activity class </a:t>
            </a:r>
            <a:r>
              <a:rPr lang="en-US" sz="2400" dirty="0" err="1" smtClean="0"/>
              <a:t>programatically</a:t>
            </a:r>
            <a:r>
              <a:rPr lang="en-US" sz="2400" dirty="0" smtClean="0"/>
              <a:t> or using </a:t>
            </a:r>
            <a:r>
              <a:rPr lang="en-US" sz="2400" b="1" dirty="0" smtClean="0"/>
              <a:t>" </a:t>
            </a:r>
            <a:r>
              <a:rPr lang="en-US" sz="2400" dirty="0" smtClean="0"/>
              <a:t>in the layout xml </a:t>
            </a:r>
            <a:r>
              <a:rPr lang="en-US" sz="2400" b="1" dirty="0" err="1" smtClean="0"/>
              <a:t>android:indeterminate</a:t>
            </a:r>
            <a:r>
              <a:rPr lang="en-US" sz="2400" b="1" dirty="0" smtClean="0"/>
              <a:t>="true</a:t>
            </a:r>
          </a:p>
        </p:txBody>
      </p:sp>
      <p:pic>
        <p:nvPicPr>
          <p:cNvPr id="4098" name="Picture 2" descr="https://2.bp.blogspot.com/-ZCNQTpwH2pM/UiM8BPzHaTI/AAAAAAAAAIo/toIeOxfrezo/s1600/out3.png"/>
          <p:cNvPicPr>
            <a:picLocks noChangeAspect="1" noChangeArrowheads="1"/>
          </p:cNvPicPr>
          <p:nvPr/>
        </p:nvPicPr>
        <p:blipFill>
          <a:blip r:embed="rId2" cstate="print"/>
          <a:srcRect/>
          <a:stretch>
            <a:fillRect/>
          </a:stretch>
        </p:blipFill>
        <p:spPr bwMode="auto">
          <a:xfrm>
            <a:off x="304800" y="3962400"/>
            <a:ext cx="4389539" cy="1752600"/>
          </a:xfrm>
          <a:prstGeom prst="rect">
            <a:avLst/>
          </a:prstGeom>
          <a:noFill/>
        </p:spPr>
      </p:pic>
      <p:pic>
        <p:nvPicPr>
          <p:cNvPr id="4100" name="Picture 4" descr="https://1.bp.blogspot.com/-mK2WbupX2dQ/UiM-lvOEODI/AAAAAAAAAI8/ZaPlpSDZPZ8/s1600/out4.png"/>
          <p:cNvPicPr>
            <a:picLocks noChangeAspect="1" noChangeArrowheads="1"/>
          </p:cNvPicPr>
          <p:nvPr/>
        </p:nvPicPr>
        <p:blipFill>
          <a:blip r:embed="rId3" cstate="print"/>
          <a:srcRect/>
          <a:stretch>
            <a:fillRect/>
          </a:stretch>
        </p:blipFill>
        <p:spPr bwMode="auto">
          <a:xfrm>
            <a:off x="5029200" y="3733800"/>
            <a:ext cx="3581400" cy="2160520"/>
          </a:xfrm>
          <a:prstGeom prst="rect">
            <a:avLst/>
          </a:prstGeom>
          <a:noFill/>
        </p:spPr>
      </p:pic>
      <p:sp>
        <p:nvSpPr>
          <p:cNvPr id="8" name="Rectangle 7"/>
          <p:cNvSpPr/>
          <p:nvPr/>
        </p:nvSpPr>
        <p:spPr>
          <a:xfrm>
            <a:off x="1066800" y="3352800"/>
            <a:ext cx="2255426" cy="369332"/>
          </a:xfrm>
          <a:prstGeom prst="rect">
            <a:avLst/>
          </a:prstGeom>
        </p:spPr>
        <p:txBody>
          <a:bodyPr wrap="none">
            <a:spAutoFit/>
          </a:bodyPr>
          <a:lstStyle/>
          <a:p>
            <a:r>
              <a:rPr lang="en-US" b="1" dirty="0" smtClean="0"/>
              <a:t>Determinate Progress</a:t>
            </a:r>
            <a:endParaRPr lang="en-US" dirty="0"/>
          </a:p>
        </p:txBody>
      </p:sp>
      <p:sp>
        <p:nvSpPr>
          <p:cNvPr id="9" name="Rectangle 8"/>
          <p:cNvSpPr/>
          <p:nvPr/>
        </p:nvSpPr>
        <p:spPr>
          <a:xfrm>
            <a:off x="4755486" y="3124200"/>
            <a:ext cx="3635354" cy="461665"/>
          </a:xfrm>
          <a:prstGeom prst="rect">
            <a:avLst/>
          </a:prstGeom>
        </p:spPr>
        <p:txBody>
          <a:bodyPr wrap="none">
            <a:spAutoFit/>
          </a:bodyPr>
          <a:lstStyle/>
          <a:p>
            <a:pPr marL="971550" lvl="1" indent="-514350" algn="just"/>
            <a:r>
              <a:rPr lang="en-US" sz="2400" b="1" dirty="0" smtClean="0"/>
              <a:t>Indeterminate Progress</a:t>
            </a:r>
          </a:p>
        </p:txBody>
      </p:sp>
      <p:sp>
        <p:nvSpPr>
          <p:cNvPr id="12" name="Rectangle 11"/>
          <p:cNvSpPr/>
          <p:nvPr/>
        </p:nvSpPr>
        <p:spPr>
          <a:xfrm>
            <a:off x="5715000" y="6019800"/>
            <a:ext cx="2286000" cy="400110"/>
          </a:xfrm>
          <a:prstGeom prst="rect">
            <a:avLst/>
          </a:prstGeom>
        </p:spPr>
        <p:txBody>
          <a:bodyPr wrap="square">
            <a:spAutoFit/>
          </a:bodyPr>
          <a:lstStyle/>
          <a:p>
            <a:r>
              <a:rPr lang="en-US" sz="2000" dirty="0" smtClean="0"/>
              <a:t>Round Progress bar</a:t>
            </a:r>
            <a:endParaRPr lang="en-US" sz="2000" dirty="0"/>
          </a:p>
        </p:txBody>
      </p:sp>
      <p:sp>
        <p:nvSpPr>
          <p:cNvPr id="10" name="TextBox 9"/>
          <p:cNvSpPr txBox="1"/>
          <p:nvPr/>
        </p:nvSpPr>
        <p:spPr>
          <a:xfrm>
            <a:off x="609600" y="5715000"/>
            <a:ext cx="3352800" cy="400110"/>
          </a:xfrm>
          <a:prstGeom prst="rect">
            <a:avLst/>
          </a:prstGeom>
          <a:noFill/>
        </p:spPr>
        <p:txBody>
          <a:bodyPr wrap="square" rtlCol="0">
            <a:spAutoFit/>
          </a:bodyPr>
          <a:lstStyle/>
          <a:p>
            <a:pPr algn="ctr"/>
            <a:r>
              <a:rPr lang="en-US" sz="2000" dirty="0" smtClean="0"/>
              <a:t>Horizontal </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Progress bar example</a:t>
            </a:r>
            <a:endParaRPr lang="en-US" b="1" dirty="0"/>
          </a:p>
        </p:txBody>
      </p:sp>
      <p:sp>
        <p:nvSpPr>
          <p:cNvPr id="6" name="TextBox 5"/>
          <p:cNvSpPr txBox="1"/>
          <p:nvPr/>
        </p:nvSpPr>
        <p:spPr>
          <a:xfrm>
            <a:off x="381000" y="762000"/>
            <a:ext cx="8458200" cy="5262979"/>
          </a:xfrm>
          <a:prstGeom prst="rect">
            <a:avLst/>
          </a:prstGeom>
          <a:noFill/>
        </p:spPr>
        <p:txBody>
          <a:bodyPr wrap="square" rtlCol="0">
            <a:spAutoFit/>
          </a:bodyPr>
          <a:lstStyle/>
          <a:p>
            <a:pPr marL="514350" indent="-514350" algn="just">
              <a:buFont typeface="Arial" pitchFamily="34" charset="0"/>
              <a:buChar char="•"/>
            </a:pPr>
            <a:r>
              <a:rPr lang="en-US" sz="2400" dirty="0" smtClean="0"/>
              <a:t>In Android, by default a progress bar will be displayed as a spinning wheel but If we want it to be displayed as a horizontal bar then we need to use style attribute as horizontal.</a:t>
            </a:r>
          </a:p>
          <a:p>
            <a:pPr marL="514350" indent="-514350" algn="just">
              <a:buFont typeface="Arial" pitchFamily="34" charset="0"/>
              <a:buChar char="•"/>
            </a:pPr>
            <a:endParaRPr lang="en-US" sz="2400" b="1" dirty="0" smtClean="0"/>
          </a:p>
          <a:p>
            <a:pPr marL="514350" indent="-514350" algn="just">
              <a:buFont typeface="Arial" pitchFamily="34" charset="0"/>
              <a:buChar char="•"/>
            </a:pPr>
            <a:endParaRPr lang="en-US" sz="2400" b="1" dirty="0" smtClean="0"/>
          </a:p>
          <a:p>
            <a:pPr marL="514350" indent="-514350" algn="just">
              <a:buFont typeface="Arial" pitchFamily="34" charset="0"/>
              <a:buChar char="•"/>
            </a:pPr>
            <a:endParaRPr lang="en-US" sz="2400" b="1" dirty="0" smtClean="0"/>
          </a:p>
          <a:p>
            <a:pPr marL="514350" indent="-514350" algn="just"/>
            <a:endParaRPr lang="en-US" sz="2400" b="1" dirty="0" smtClean="0"/>
          </a:p>
          <a:p>
            <a:pPr marL="514350" indent="-514350" algn="just">
              <a:buFont typeface="Arial" pitchFamily="34" charset="0"/>
              <a:buChar char="•"/>
            </a:pPr>
            <a:endParaRPr lang="en-US" sz="2400" b="1" dirty="0" smtClean="0"/>
          </a:p>
          <a:p>
            <a:pPr marL="514350" indent="-514350" algn="just">
              <a:buFont typeface="Arial" pitchFamily="34" charset="0"/>
              <a:buChar char="•"/>
            </a:pPr>
            <a:endParaRPr lang="en-US" sz="2400" b="1" dirty="0" smtClean="0"/>
          </a:p>
          <a:p>
            <a:pPr marL="514350" indent="-514350" algn="just">
              <a:buFont typeface="Arial" pitchFamily="34" charset="0"/>
              <a:buChar char="•"/>
            </a:pPr>
            <a:r>
              <a:rPr lang="en-US" sz="2400" b="1" dirty="0" smtClean="0"/>
              <a:t>Difference between ProgressBar and ProgressDialog:</a:t>
            </a:r>
          </a:p>
          <a:p>
            <a:pPr marL="971550" lvl="1" indent="-514350" algn="just">
              <a:buFont typeface="Arial" pitchFamily="34" charset="0"/>
              <a:buChar char="•"/>
            </a:pPr>
            <a:r>
              <a:rPr lang="en-US" sz="2400" dirty="0" smtClean="0"/>
              <a:t>ProgressBar is a view indicating the amount of progress done. The application can change the value.</a:t>
            </a:r>
          </a:p>
          <a:p>
            <a:pPr marL="971550" lvl="1" indent="-514350" algn="just">
              <a:buFont typeface="Arial" pitchFamily="34" charset="0"/>
              <a:buChar char="•"/>
            </a:pPr>
            <a:r>
              <a:rPr lang="en-US" sz="2400" dirty="0" smtClean="0"/>
              <a:t>On the other side ProgressDialog is a dialog box (like alert). The user must wait for the progress to complete.</a:t>
            </a:r>
            <a:endParaRPr lang="en-US" sz="2400" b="1" dirty="0" smtClean="0"/>
          </a:p>
        </p:txBody>
      </p:sp>
      <p:pic>
        <p:nvPicPr>
          <p:cNvPr id="1026" name="Picture 2" descr="ProgressBar in Android"/>
          <p:cNvPicPr>
            <a:picLocks noChangeAspect="1" noChangeArrowheads="1"/>
          </p:cNvPicPr>
          <p:nvPr/>
        </p:nvPicPr>
        <p:blipFill>
          <a:blip r:embed="rId2" cstate="print"/>
          <a:srcRect/>
          <a:stretch>
            <a:fillRect/>
          </a:stretch>
        </p:blipFill>
        <p:spPr bwMode="auto">
          <a:xfrm>
            <a:off x="1905000" y="2057400"/>
            <a:ext cx="4953000" cy="180109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990600"/>
          </a:xfrm>
        </p:spPr>
        <p:txBody>
          <a:bodyPr>
            <a:normAutofit/>
          </a:bodyPr>
          <a:lstStyle/>
          <a:p>
            <a:r>
              <a:rPr lang="en-US" b="1" dirty="0" smtClean="0"/>
              <a:t>Intent – Example</a:t>
            </a:r>
            <a:endParaRPr lang="en-US" dirty="0"/>
          </a:p>
        </p:txBody>
      </p:sp>
      <p:sp>
        <p:nvSpPr>
          <p:cNvPr id="3" name="Subtitle 2"/>
          <p:cNvSpPr>
            <a:spLocks noGrp="1"/>
          </p:cNvSpPr>
          <p:nvPr>
            <p:ph type="subTitle" idx="1"/>
          </p:nvPr>
        </p:nvSpPr>
        <p:spPr>
          <a:xfrm>
            <a:off x="381000" y="1295400"/>
            <a:ext cx="8534400" cy="4953000"/>
          </a:xfrm>
        </p:spPr>
        <p:txBody>
          <a:bodyPr>
            <a:normAutofit lnSpcReduction="10000"/>
          </a:bodyPr>
          <a:lstStyle/>
          <a:p>
            <a:pPr marL="514350" indent="-514350" algn="just">
              <a:lnSpc>
                <a:spcPct val="150000"/>
              </a:lnSpc>
              <a:buFont typeface="Arial" pitchFamily="34" charset="0"/>
              <a:buChar char="•"/>
            </a:pPr>
            <a:r>
              <a:rPr lang="en-US" sz="2800" dirty="0" smtClean="0">
                <a:solidFill>
                  <a:schemeClr val="tx1"/>
                </a:solidFill>
              </a:rPr>
              <a:t>Here , your intent starts another activity and pass data to it</a:t>
            </a:r>
          </a:p>
          <a:p>
            <a:pPr marL="514350" indent="-514350" algn="just">
              <a:lnSpc>
                <a:spcPct val="150000"/>
              </a:lnSpc>
              <a:buFont typeface="Arial" pitchFamily="34" charset="0"/>
              <a:buChar char="•"/>
            </a:pPr>
            <a:r>
              <a:rPr lang="en-US" sz="2800" b="1" dirty="0" smtClean="0">
                <a:solidFill>
                  <a:schemeClr val="tx1"/>
                </a:solidFill>
              </a:rPr>
              <a:t>The Intent constructor takes two parameters</a:t>
            </a:r>
            <a:r>
              <a:rPr lang="en-US" sz="2800" dirty="0" smtClean="0">
                <a:solidFill>
                  <a:schemeClr val="tx1"/>
                </a:solidFill>
              </a:rPr>
              <a:t>:</a:t>
            </a:r>
          </a:p>
          <a:p>
            <a:pPr marL="971550" lvl="1" indent="-514350" algn="just">
              <a:lnSpc>
                <a:spcPct val="150000"/>
              </a:lnSpc>
              <a:buFont typeface="Arial" pitchFamily="34" charset="0"/>
              <a:buChar char="•"/>
            </a:pPr>
            <a:r>
              <a:rPr lang="en-US" sz="2400" dirty="0" smtClean="0">
                <a:solidFill>
                  <a:schemeClr val="tx1"/>
                </a:solidFill>
              </a:rPr>
              <a:t>A </a:t>
            </a:r>
            <a:r>
              <a:rPr lang="en-US" sz="2400" i="1" dirty="0" smtClean="0">
                <a:solidFill>
                  <a:srgbClr val="FF0000"/>
                </a:solidFill>
              </a:rPr>
              <a:t>Context</a:t>
            </a:r>
            <a:r>
              <a:rPr lang="en-US" sz="2400" dirty="0" smtClean="0">
                <a:solidFill>
                  <a:schemeClr val="tx1"/>
                </a:solidFill>
              </a:rPr>
              <a:t> as its first parameter (</a:t>
            </a:r>
            <a:r>
              <a:rPr lang="en-US" sz="2400" i="1" dirty="0" smtClean="0">
                <a:solidFill>
                  <a:srgbClr val="FF0000"/>
                </a:solidFill>
              </a:rPr>
              <a:t>this</a:t>
            </a:r>
            <a:r>
              <a:rPr lang="en-US" sz="2400" dirty="0" smtClean="0">
                <a:solidFill>
                  <a:schemeClr val="tx1"/>
                </a:solidFill>
              </a:rPr>
              <a:t> is used because the Activity class is a subclass of Context)</a:t>
            </a:r>
          </a:p>
          <a:p>
            <a:pPr marL="971550" lvl="1" indent="-514350" algn="just">
              <a:lnSpc>
                <a:spcPct val="150000"/>
              </a:lnSpc>
              <a:buFont typeface="Arial" pitchFamily="34" charset="0"/>
              <a:buChar char="•"/>
            </a:pPr>
            <a:r>
              <a:rPr lang="en-US" sz="2400" dirty="0" smtClean="0">
                <a:solidFill>
                  <a:schemeClr val="tx1"/>
                </a:solidFill>
              </a:rPr>
              <a:t>The Class of the app component to which the system should deliver the Intent (in this case, the activity that should be started).</a:t>
            </a:r>
          </a:p>
          <a:p>
            <a:pPr marL="514350" indent="-514350" algn="just">
              <a:lnSpc>
                <a:spcPct val="150000"/>
              </a:lnSpc>
              <a:buFont typeface="Arial" pitchFamily="34" charset="0"/>
              <a:buChar cha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Progress bar example</a:t>
            </a:r>
            <a:endParaRPr lang="en-US" b="1" dirty="0"/>
          </a:p>
        </p:txBody>
      </p:sp>
      <p:sp>
        <p:nvSpPr>
          <p:cNvPr id="6" name="TextBox 5"/>
          <p:cNvSpPr txBox="1"/>
          <p:nvPr/>
        </p:nvSpPr>
        <p:spPr>
          <a:xfrm>
            <a:off x="457200" y="1143000"/>
            <a:ext cx="8458200" cy="5262979"/>
          </a:xfrm>
          <a:prstGeom prst="rect">
            <a:avLst/>
          </a:prstGeom>
          <a:noFill/>
        </p:spPr>
        <p:txBody>
          <a:bodyPr wrap="square" rtlCol="0">
            <a:spAutoFit/>
          </a:bodyPr>
          <a:lstStyle/>
          <a:p>
            <a:pPr marL="514350" indent="-514350" algn="just">
              <a:buFont typeface="Arial" pitchFamily="34" charset="0"/>
              <a:buChar char="•"/>
            </a:pPr>
            <a:r>
              <a:rPr lang="en-US" sz="2400" dirty="0" smtClean="0"/>
              <a:t>You can update the percentage of progress displayed by using the </a:t>
            </a:r>
            <a:r>
              <a:rPr lang="en-US" sz="2400" dirty="0" err="1" smtClean="0">
                <a:hlinkClick r:id="rId2"/>
              </a:rPr>
              <a:t>setProgress</a:t>
            </a:r>
            <a:r>
              <a:rPr lang="en-US" sz="2400" dirty="0" smtClean="0">
                <a:hlinkClick r:id="rId2"/>
              </a:rPr>
              <a:t>(int)</a:t>
            </a:r>
            <a:r>
              <a:rPr lang="en-US" sz="2400" dirty="0" smtClean="0"/>
              <a:t> method, or by calling </a:t>
            </a:r>
            <a:r>
              <a:rPr lang="en-US" sz="2400" dirty="0" err="1" smtClean="0">
                <a:hlinkClick r:id="rId2"/>
              </a:rPr>
              <a:t>incrementProgressBy</a:t>
            </a:r>
            <a:r>
              <a:rPr lang="en-US" sz="2400" dirty="0" smtClean="0">
                <a:hlinkClick r:id="rId2"/>
              </a:rPr>
              <a:t>(int)</a:t>
            </a:r>
            <a:r>
              <a:rPr lang="en-US" sz="2400" dirty="0" smtClean="0"/>
              <a:t> to increase the current progress completed by a specified amount.</a:t>
            </a:r>
          </a:p>
          <a:p>
            <a:pPr marL="514350" indent="-514350" algn="just">
              <a:buFont typeface="Arial" pitchFamily="34" charset="0"/>
              <a:buChar char="•"/>
            </a:pPr>
            <a:r>
              <a:rPr lang="en-US" sz="2400" dirty="0" smtClean="0"/>
              <a:t>By default, the progress bar is full when the progress value reaches 100. </a:t>
            </a:r>
            <a:endParaRPr lang="en-US" sz="2400" dirty="0" smtClean="0">
              <a:latin typeface="Arial" pitchFamily="34" charset="0"/>
              <a:cs typeface="Arial" pitchFamily="34" charset="0"/>
            </a:endParaRPr>
          </a:p>
          <a:p>
            <a:pPr marL="514350" indent="-514350" algn="just">
              <a:buFont typeface="Arial" pitchFamily="34" charset="0"/>
              <a:buChar char="•"/>
            </a:pPr>
            <a:endParaRPr lang="en-US" sz="2400" dirty="0" smtClean="0">
              <a:latin typeface="Arial" pitchFamily="34" charset="0"/>
              <a:cs typeface="Arial" pitchFamily="34" charset="0"/>
            </a:endParaRPr>
          </a:p>
          <a:p>
            <a:pPr marL="514350" indent="-514350" algn="just">
              <a:buFont typeface="Arial" pitchFamily="34" charset="0"/>
              <a:buChar char="•"/>
            </a:pPr>
            <a:r>
              <a:rPr lang="en-US" sz="2400" dirty="0" smtClean="0">
                <a:latin typeface="Arial" pitchFamily="34" charset="0"/>
                <a:cs typeface="Arial" pitchFamily="34" charset="0"/>
              </a:rPr>
              <a:t>The key to use progress bar is using </a:t>
            </a:r>
            <a:r>
              <a:rPr lang="en-US" sz="2400" b="1" dirty="0" smtClean="0">
                <a:latin typeface="Arial" pitchFamily="34" charset="0"/>
                <a:cs typeface="Arial" pitchFamily="34" charset="0"/>
              </a:rPr>
              <a:t>“Thread” </a:t>
            </a:r>
            <a:r>
              <a:rPr lang="en-US" sz="2400" dirty="0" smtClean="0">
                <a:latin typeface="Arial" pitchFamily="34" charset="0"/>
                <a:cs typeface="Arial" pitchFamily="34" charset="0"/>
              </a:rPr>
              <a:t>to run your time consume task and </a:t>
            </a:r>
            <a:r>
              <a:rPr lang="en-US" sz="2400" b="1" dirty="0" smtClean="0">
                <a:latin typeface="Arial" pitchFamily="34" charset="0"/>
                <a:cs typeface="Arial" pitchFamily="34" charset="0"/>
              </a:rPr>
              <a:t>another “Thread” </a:t>
            </a:r>
            <a:r>
              <a:rPr lang="en-US" sz="2400" dirty="0" smtClean="0">
                <a:latin typeface="Arial" pitchFamily="34" charset="0"/>
                <a:cs typeface="Arial" pitchFamily="34" charset="0"/>
              </a:rPr>
              <a:t>to update the progress bar status accordingly. </a:t>
            </a:r>
          </a:p>
          <a:p>
            <a:pPr marL="514350" indent="-514350" algn="just">
              <a:buFont typeface="Arial" pitchFamily="34" charset="0"/>
              <a:buChar char="•"/>
            </a:pPr>
            <a:endParaRPr lang="en-US" sz="2400" dirty="0" smtClean="0">
              <a:latin typeface="Arial" pitchFamily="34" charset="0"/>
              <a:cs typeface="Arial" pitchFamily="34" charset="0"/>
            </a:endParaRPr>
          </a:p>
          <a:p>
            <a:pPr marL="514350" indent="-514350" algn="just">
              <a:buFont typeface="Arial" pitchFamily="34" charset="0"/>
              <a:buChar char="•"/>
            </a:pPr>
            <a:r>
              <a:rPr lang="en-US" sz="2400" dirty="0" smtClean="0"/>
              <a:t>Make the thread to sleep for, say 200 milliseconds, after incrementing the value to show the progress slowly.</a:t>
            </a:r>
            <a:endParaRPr lang="en-US" sz="2400" dirty="0" smtClean="0">
              <a:latin typeface="Arial" pitchFamily="34" charset="0"/>
              <a:cs typeface="Arial" pitchFamily="34" charset="0"/>
            </a:endParaRPr>
          </a:p>
          <a:p>
            <a:pPr marL="514350" indent="-514350" algn="just"/>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Sending SMS</a:t>
            </a:r>
            <a:endParaRPr lang="en-US" b="1" dirty="0"/>
          </a:p>
        </p:txBody>
      </p:sp>
      <p:sp>
        <p:nvSpPr>
          <p:cNvPr id="6" name="TextBox 5"/>
          <p:cNvSpPr txBox="1"/>
          <p:nvPr/>
        </p:nvSpPr>
        <p:spPr>
          <a:xfrm>
            <a:off x="457200" y="1143000"/>
            <a:ext cx="8458200" cy="4154984"/>
          </a:xfrm>
          <a:prstGeom prst="rect">
            <a:avLst/>
          </a:prstGeom>
          <a:noFill/>
        </p:spPr>
        <p:txBody>
          <a:bodyPr wrap="square" rtlCol="0">
            <a:spAutoFit/>
          </a:bodyPr>
          <a:lstStyle/>
          <a:p>
            <a:pPr marL="514350" indent="-514350" algn="just">
              <a:buFont typeface="Arial" pitchFamily="34" charset="0"/>
              <a:buChar char="•"/>
            </a:pPr>
            <a:r>
              <a:rPr lang="en-US" sz="2800" dirty="0" smtClean="0"/>
              <a:t>you can use </a:t>
            </a:r>
            <a:r>
              <a:rPr lang="en-US" sz="2800" dirty="0" smtClean="0">
                <a:solidFill>
                  <a:srgbClr val="FF0000"/>
                </a:solidFill>
              </a:rPr>
              <a:t>SmsManager API </a:t>
            </a:r>
            <a:r>
              <a:rPr lang="en-US" sz="2800" dirty="0" smtClean="0"/>
              <a:t>or device’s </a:t>
            </a:r>
            <a:r>
              <a:rPr lang="en-US" sz="2800" dirty="0" smtClean="0">
                <a:solidFill>
                  <a:srgbClr val="FF0000"/>
                </a:solidFill>
              </a:rPr>
              <a:t>Built-in SMS </a:t>
            </a:r>
            <a:r>
              <a:rPr lang="en-US" sz="2800" dirty="0" smtClean="0"/>
              <a:t>application to send a SMS message.</a:t>
            </a:r>
          </a:p>
          <a:p>
            <a:pPr marL="514350" indent="-514350" algn="just"/>
            <a:r>
              <a:rPr lang="en-US" sz="2800" dirty="0" smtClean="0">
                <a:latin typeface="Arial" pitchFamily="34" charset="0"/>
                <a:cs typeface="Arial" pitchFamily="34" charset="0"/>
              </a:rPr>
              <a:t> </a:t>
            </a:r>
          </a:p>
          <a:p>
            <a:pPr marL="514350" indent="-514350" algn="just">
              <a:buFont typeface="Arial" pitchFamily="34" charset="0"/>
              <a:buChar char="•"/>
            </a:pPr>
            <a:r>
              <a:rPr lang="en-US" sz="2800" dirty="0" smtClean="0"/>
              <a:t>Both need </a:t>
            </a:r>
            <a:r>
              <a:rPr lang="en-US" sz="2800" b="1" dirty="0" smtClean="0"/>
              <a:t>SEND_SMS</a:t>
            </a:r>
            <a:r>
              <a:rPr lang="en-US" sz="2800" dirty="0" smtClean="0"/>
              <a:t> permission in the Manifest fie</a:t>
            </a:r>
          </a:p>
          <a:p>
            <a:pPr marL="514350" indent="-514350" algn="ctr"/>
            <a:endParaRPr lang="en-US" sz="2000" b="1" dirty="0" smtClean="0">
              <a:solidFill>
                <a:srgbClr val="FF0000"/>
              </a:solidFill>
            </a:endParaRPr>
          </a:p>
          <a:p>
            <a:pPr marL="514350" indent="-514350" algn="ctr"/>
            <a:r>
              <a:rPr lang="en-US" sz="2000" b="1" dirty="0" smtClean="0">
                <a:solidFill>
                  <a:srgbClr val="FF0000"/>
                </a:solidFill>
              </a:rPr>
              <a:t>&lt;uses-permission android:name="android.permission.SEND_SMS" /&gt;</a:t>
            </a:r>
            <a:endParaRPr lang="en-US" sz="2000" b="1" dirty="0" smtClean="0">
              <a:solidFill>
                <a:srgbClr val="FF0000"/>
              </a:solidFill>
              <a:latin typeface="Arial" pitchFamily="34" charset="0"/>
              <a:cs typeface="Arial" pitchFamily="34" charset="0"/>
            </a:endParaRPr>
          </a:p>
          <a:p>
            <a:pPr marL="514350" indent="-514350" algn="just"/>
            <a:endParaRPr lang="en-US" sz="2800" dirty="0" smtClean="0"/>
          </a:p>
          <a:p>
            <a:pPr marL="514350" indent="-514350" algn="just">
              <a:buFont typeface="Arial" pitchFamily="34" charset="0"/>
              <a:buChar char="•"/>
            </a:pPr>
            <a:r>
              <a:rPr lang="en-US" sz="2800" dirty="0" smtClean="0"/>
              <a:t>The Built-in SMS application solution is the easiest way, because you let device handle everything for you.</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Sending SMS</a:t>
            </a:r>
            <a:endParaRPr lang="en-US" b="1" dirty="0"/>
          </a:p>
        </p:txBody>
      </p:sp>
      <p:sp>
        <p:nvSpPr>
          <p:cNvPr id="6" name="TextBox 5"/>
          <p:cNvSpPr txBox="1"/>
          <p:nvPr/>
        </p:nvSpPr>
        <p:spPr>
          <a:xfrm>
            <a:off x="457200" y="1143000"/>
            <a:ext cx="8458200" cy="4955203"/>
          </a:xfrm>
          <a:prstGeom prst="rect">
            <a:avLst/>
          </a:prstGeom>
          <a:noFill/>
        </p:spPr>
        <p:txBody>
          <a:bodyPr wrap="square" rtlCol="0">
            <a:spAutoFit/>
          </a:bodyPr>
          <a:lstStyle/>
          <a:p>
            <a:pPr marL="514350" indent="-514350" algn="just">
              <a:buFont typeface="Arial" pitchFamily="34" charset="0"/>
              <a:buChar char="•"/>
            </a:pPr>
            <a:r>
              <a:rPr lang="en-US" sz="3200" b="1" u="sng" dirty="0" smtClean="0">
                <a:solidFill>
                  <a:srgbClr val="FF0000"/>
                </a:solidFill>
              </a:rPr>
              <a:t>SmsManager API</a:t>
            </a:r>
          </a:p>
          <a:p>
            <a:pPr marL="514350" indent="-514350" algn="just">
              <a:buFont typeface="Arial" pitchFamily="34" charset="0"/>
              <a:buChar char="•"/>
            </a:pPr>
            <a:endParaRPr lang="en-US" sz="3200" b="1" u="sng" dirty="0" smtClean="0">
              <a:solidFill>
                <a:srgbClr val="FF0000"/>
              </a:solidFill>
            </a:endParaRPr>
          </a:p>
          <a:p>
            <a:pPr marL="971550" lvl="1" indent="-514350" algn="just">
              <a:buFont typeface="+mj-lt"/>
              <a:buAutoNum type="arabicPeriod"/>
            </a:pPr>
            <a:r>
              <a:rPr lang="en-US" sz="3200" dirty="0" smtClean="0"/>
              <a:t>Get the default instance of the SmsManager</a:t>
            </a:r>
          </a:p>
          <a:p>
            <a:pPr marL="971550" lvl="1" indent="-514350" algn="just"/>
            <a:r>
              <a:rPr lang="en-US" sz="3200" dirty="0" smtClean="0"/>
              <a:t> </a:t>
            </a:r>
          </a:p>
          <a:p>
            <a:pPr marL="971550" lvl="1" indent="-514350" algn="just"/>
            <a:r>
              <a:rPr lang="en-US" sz="2400" dirty="0" smtClean="0"/>
              <a:t>  </a:t>
            </a:r>
            <a:r>
              <a:rPr lang="en-US" sz="2400" dirty="0" smtClean="0">
                <a:latin typeface="Constantia" pitchFamily="18" charset="0"/>
              </a:rPr>
              <a:t>SmsManager </a:t>
            </a:r>
            <a:r>
              <a:rPr lang="en-US" sz="2400" dirty="0" err="1" smtClean="0">
                <a:latin typeface="Constantia" pitchFamily="18" charset="0"/>
              </a:rPr>
              <a:t>smsManager</a:t>
            </a:r>
            <a:r>
              <a:rPr lang="en-US" sz="2400" dirty="0" smtClean="0">
                <a:latin typeface="Constantia" pitchFamily="18" charset="0"/>
              </a:rPr>
              <a:t> = </a:t>
            </a:r>
            <a:r>
              <a:rPr lang="en-US" sz="2400" dirty="0" err="1" smtClean="0">
                <a:latin typeface="Constantia" pitchFamily="18" charset="0"/>
              </a:rPr>
              <a:t>SmsManager.getDefault</a:t>
            </a:r>
            <a:r>
              <a:rPr lang="en-US" sz="2400" dirty="0" smtClean="0">
                <a:latin typeface="Constantia" pitchFamily="18" charset="0"/>
              </a:rPr>
              <a:t>();</a:t>
            </a:r>
          </a:p>
          <a:p>
            <a:pPr marL="971550" lvl="1" indent="-514350" algn="just"/>
            <a:endParaRPr lang="en-US" sz="3200" dirty="0" smtClean="0"/>
          </a:p>
          <a:p>
            <a:pPr marL="971550" lvl="1" indent="-514350" algn="just"/>
            <a:r>
              <a:rPr lang="en-US" sz="3200" dirty="0" smtClean="0"/>
              <a:t>2. </a:t>
            </a:r>
            <a:r>
              <a:rPr lang="en-US" sz="2800" b="1" dirty="0" smtClean="0"/>
              <a:t>Send a text based SMS</a:t>
            </a:r>
            <a:r>
              <a:rPr lang="en-US" sz="2800" dirty="0" smtClean="0"/>
              <a:t>. </a:t>
            </a:r>
          </a:p>
          <a:p>
            <a:pPr marL="971550" lvl="1" indent="-514350" algn="just"/>
            <a:r>
              <a:rPr lang="en-US" sz="2800" dirty="0" smtClean="0"/>
              <a:t>  </a:t>
            </a:r>
          </a:p>
          <a:p>
            <a:pPr marL="971550" lvl="1" indent="-514350" algn="just"/>
            <a:r>
              <a:rPr lang="en-US" sz="2400" dirty="0" smtClean="0">
                <a:latin typeface="Constantia" pitchFamily="18" charset="0"/>
              </a:rPr>
              <a:t> smsManager.sendTextMessage(String destinationAddress, String scAddress, String text, PendingIntent sentIntent, PendingIntent deliveryIntent)</a:t>
            </a:r>
            <a:endParaRPr lang="en-US" sz="2800" dirty="0" smtClean="0">
              <a:latin typeface="Constanti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Sending SMS</a:t>
            </a:r>
            <a:endParaRPr lang="en-US" b="1" dirty="0"/>
          </a:p>
        </p:txBody>
      </p:sp>
      <p:sp>
        <p:nvSpPr>
          <p:cNvPr id="6" name="TextBox 5"/>
          <p:cNvSpPr txBox="1"/>
          <p:nvPr/>
        </p:nvSpPr>
        <p:spPr>
          <a:xfrm>
            <a:off x="381000" y="990600"/>
            <a:ext cx="8458200" cy="4893647"/>
          </a:xfrm>
          <a:prstGeom prst="rect">
            <a:avLst/>
          </a:prstGeom>
          <a:noFill/>
        </p:spPr>
        <p:txBody>
          <a:bodyPr wrap="square" rtlCol="0">
            <a:spAutoFit/>
          </a:bodyPr>
          <a:lstStyle/>
          <a:p>
            <a:pPr marL="514350" indent="-514350" algn="just">
              <a:buFont typeface="Arial" pitchFamily="34" charset="0"/>
              <a:buChar char="•"/>
            </a:pPr>
            <a:r>
              <a:rPr lang="en-US" sz="3200" b="1" u="sng" dirty="0" smtClean="0">
                <a:solidFill>
                  <a:srgbClr val="FF0000"/>
                </a:solidFill>
              </a:rPr>
              <a:t>SmsManager API</a:t>
            </a:r>
          </a:p>
          <a:p>
            <a:pPr marL="971550" lvl="1" indent="-514350" algn="just">
              <a:buFont typeface="Arial" pitchFamily="34" charset="0"/>
              <a:buChar char="•"/>
            </a:pPr>
            <a:r>
              <a:rPr lang="en-US" sz="2800" dirty="0" smtClean="0"/>
              <a:t>you will call the getDefault() static method to obtain an SmsManager object.</a:t>
            </a:r>
          </a:p>
          <a:p>
            <a:pPr marL="971550" lvl="1" indent="-514350" algn="just">
              <a:buFont typeface="Arial" pitchFamily="34" charset="0"/>
              <a:buChar char="•"/>
            </a:pPr>
            <a:r>
              <a:rPr lang="en-US" sz="2800" dirty="0" smtClean="0"/>
              <a:t>The sendTextMessage() method sends the SMS message with a PendingIntent.</a:t>
            </a:r>
          </a:p>
          <a:p>
            <a:pPr marL="971550" lvl="1" indent="-514350" algn="just">
              <a:buFont typeface="Arial" pitchFamily="34" charset="0"/>
              <a:buChar char="•"/>
            </a:pPr>
            <a:r>
              <a:rPr lang="en-US" sz="2800" dirty="0" smtClean="0"/>
              <a:t> The PendingIntent object is used to identify a target to invoke at a later time.</a:t>
            </a:r>
          </a:p>
          <a:p>
            <a:pPr marL="971550" lvl="1" indent="-514350" algn="just">
              <a:buFont typeface="Arial" pitchFamily="34" charset="0"/>
              <a:buChar char="•"/>
            </a:pPr>
            <a:r>
              <a:rPr lang="en-US" sz="2800" dirty="0" smtClean="0"/>
              <a:t>If you need to monitor the status of the SMS message sending process, you can actually use two PendingIntent objects together with two BroadcastReceiver objects.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Sending SMS</a:t>
            </a:r>
            <a:endParaRPr lang="en-US" b="1" dirty="0"/>
          </a:p>
        </p:txBody>
      </p:sp>
      <p:sp>
        <p:nvSpPr>
          <p:cNvPr id="6" name="TextBox 5"/>
          <p:cNvSpPr txBox="1"/>
          <p:nvPr/>
        </p:nvSpPr>
        <p:spPr>
          <a:xfrm>
            <a:off x="381000" y="990600"/>
            <a:ext cx="8458200" cy="2062103"/>
          </a:xfrm>
          <a:prstGeom prst="rect">
            <a:avLst/>
          </a:prstGeom>
          <a:noFill/>
        </p:spPr>
        <p:txBody>
          <a:bodyPr wrap="square" rtlCol="0">
            <a:spAutoFit/>
          </a:bodyPr>
          <a:lstStyle/>
          <a:p>
            <a:pPr marL="514350" indent="-514350" algn="just">
              <a:buFont typeface="Arial" pitchFamily="34" charset="0"/>
              <a:buChar char="•"/>
            </a:pPr>
            <a:r>
              <a:rPr lang="en-US" sz="3200" b="1" u="sng" dirty="0" smtClean="0">
                <a:solidFill>
                  <a:srgbClr val="FF0000"/>
                </a:solidFill>
              </a:rPr>
              <a:t>Built-in SMS application </a:t>
            </a:r>
          </a:p>
          <a:p>
            <a:pPr marL="971550" lvl="1" indent="-514350" algn="just">
              <a:buFont typeface="Arial" pitchFamily="34" charset="0"/>
              <a:buChar char="•"/>
            </a:pPr>
            <a:r>
              <a:rPr lang="en-US" sz="2400" dirty="0" smtClean="0"/>
              <a:t>You can use Android Intent to send SMS by calling built-in SMS functionality of the Android.</a:t>
            </a:r>
          </a:p>
          <a:p>
            <a:pPr marL="971550" lvl="1" indent="-514350" algn="just">
              <a:buFont typeface="Arial" pitchFamily="34" charset="0"/>
              <a:buChar char="•"/>
            </a:pPr>
            <a:r>
              <a:rPr lang="en-US" sz="2400" dirty="0" smtClean="0"/>
              <a:t> You will use </a:t>
            </a:r>
            <a:r>
              <a:rPr lang="en-US" sz="2400" b="1" dirty="0" err="1" smtClean="0"/>
              <a:t>ACTION_VIEW</a:t>
            </a:r>
            <a:r>
              <a:rPr lang="en-US" sz="2400" dirty="0" smtClean="0"/>
              <a:t> action to launch an SMS client installed on your Android device.</a:t>
            </a:r>
          </a:p>
        </p:txBody>
      </p:sp>
      <p:sp>
        <p:nvSpPr>
          <p:cNvPr id="4" name="Rectangle 3"/>
          <p:cNvSpPr/>
          <p:nvPr/>
        </p:nvSpPr>
        <p:spPr>
          <a:xfrm>
            <a:off x="304800" y="3048000"/>
            <a:ext cx="8839200" cy="523220"/>
          </a:xfrm>
          <a:prstGeom prst="rect">
            <a:avLst/>
          </a:prstGeom>
        </p:spPr>
        <p:txBody>
          <a:bodyPr wrap="square">
            <a:spAutoFit/>
          </a:bodyPr>
          <a:lstStyle/>
          <a:p>
            <a:pPr marL="971550" lvl="1" indent="-514350" algn="just"/>
            <a:r>
              <a:rPr lang="en-US" sz="2800" dirty="0" smtClean="0">
                <a:solidFill>
                  <a:srgbClr val="FF0000"/>
                </a:solidFill>
                <a:latin typeface="Andalus" pitchFamily="18" charset="-78"/>
                <a:cs typeface="Andalus" pitchFamily="18" charset="-78"/>
              </a:rPr>
              <a:t>Intent </a:t>
            </a:r>
            <a:r>
              <a:rPr lang="en-US" sz="2800" dirty="0" err="1" smtClean="0">
                <a:solidFill>
                  <a:srgbClr val="FF0000"/>
                </a:solidFill>
                <a:latin typeface="Andalus" pitchFamily="18" charset="-78"/>
                <a:cs typeface="Andalus" pitchFamily="18" charset="-78"/>
              </a:rPr>
              <a:t>smsIntent</a:t>
            </a:r>
            <a:r>
              <a:rPr lang="en-US" sz="2800" dirty="0" smtClean="0">
                <a:solidFill>
                  <a:srgbClr val="FF0000"/>
                </a:solidFill>
                <a:latin typeface="Andalus" pitchFamily="18" charset="-78"/>
                <a:cs typeface="Andalus" pitchFamily="18" charset="-78"/>
              </a:rPr>
              <a:t> = new Intent(</a:t>
            </a:r>
            <a:r>
              <a:rPr lang="en-US" sz="2800" dirty="0" err="1" smtClean="0">
                <a:solidFill>
                  <a:srgbClr val="FF0000"/>
                </a:solidFill>
                <a:latin typeface="Andalus" pitchFamily="18" charset="-78"/>
                <a:cs typeface="Andalus" pitchFamily="18" charset="-78"/>
              </a:rPr>
              <a:t>Intent.ACTION_VIEW</a:t>
            </a:r>
            <a:r>
              <a:rPr lang="en-US" sz="2800" dirty="0" smtClean="0">
                <a:solidFill>
                  <a:srgbClr val="FF0000"/>
                </a:solidFill>
                <a:latin typeface="Andalus" pitchFamily="18" charset="-78"/>
                <a:cs typeface="Andalus" pitchFamily="18" charset="-78"/>
              </a:rPr>
              <a:t>);</a:t>
            </a:r>
          </a:p>
        </p:txBody>
      </p:sp>
      <p:sp>
        <p:nvSpPr>
          <p:cNvPr id="5" name="TextBox 4"/>
          <p:cNvSpPr txBox="1"/>
          <p:nvPr/>
        </p:nvSpPr>
        <p:spPr>
          <a:xfrm>
            <a:off x="914400" y="3581400"/>
            <a:ext cx="7924800" cy="954107"/>
          </a:xfrm>
          <a:prstGeom prst="rect">
            <a:avLst/>
          </a:prstGeom>
          <a:noFill/>
        </p:spPr>
        <p:txBody>
          <a:bodyPr wrap="square" rtlCol="0">
            <a:spAutoFit/>
          </a:bodyPr>
          <a:lstStyle/>
          <a:p>
            <a:pPr>
              <a:buFont typeface="Arial" pitchFamily="34" charset="0"/>
              <a:buChar char="•"/>
            </a:pPr>
            <a:r>
              <a:rPr lang="en-US" sz="2800" dirty="0" smtClean="0"/>
              <a:t> To send an SMS you need to specify </a:t>
            </a:r>
            <a:r>
              <a:rPr lang="en-US" sz="2800" b="1" dirty="0" err="1" smtClean="0"/>
              <a:t>smsto</a:t>
            </a:r>
            <a:r>
              <a:rPr lang="en-US" sz="2800" b="1" dirty="0" smtClean="0"/>
              <a:t>:</a:t>
            </a:r>
            <a:r>
              <a:rPr lang="en-US" sz="2800" dirty="0" smtClean="0"/>
              <a:t> as URI using </a:t>
            </a:r>
            <a:r>
              <a:rPr lang="en-US" sz="2800" dirty="0" err="1" smtClean="0"/>
              <a:t>setData</a:t>
            </a:r>
            <a:r>
              <a:rPr lang="en-US" sz="2800" dirty="0" smtClean="0"/>
              <a:t>() method</a:t>
            </a:r>
            <a:endParaRPr lang="en-US" sz="2800" dirty="0"/>
          </a:p>
        </p:txBody>
      </p:sp>
      <p:sp>
        <p:nvSpPr>
          <p:cNvPr id="1025" name="Rectangle 1"/>
          <p:cNvSpPr>
            <a:spLocks noChangeArrowheads="1"/>
          </p:cNvSpPr>
          <p:nvPr/>
        </p:nvSpPr>
        <p:spPr bwMode="auto">
          <a:xfrm>
            <a:off x="1828800" y="4495800"/>
            <a:ext cx="5715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FF0000"/>
                </a:solidFill>
                <a:effectLst/>
                <a:latin typeface="Andalus" pitchFamily="18" charset="-78"/>
                <a:cs typeface="Andalus" pitchFamily="18" charset="-78"/>
              </a:rPr>
              <a:t>smsIntent.setData</a:t>
            </a:r>
            <a:r>
              <a:rPr kumimoji="0" lang="en-US" sz="2800" b="0" i="0" u="none" strike="noStrike" cap="none" normalizeH="0" baseline="0" dirty="0" smtClean="0">
                <a:ln>
                  <a:noFill/>
                </a:ln>
                <a:solidFill>
                  <a:srgbClr val="FF0000"/>
                </a:solidFill>
                <a:effectLst/>
                <a:latin typeface="Andalus" pitchFamily="18" charset="-78"/>
                <a:cs typeface="Andalus" pitchFamily="18" charset="-78"/>
              </a:rPr>
              <a:t>(</a:t>
            </a:r>
            <a:r>
              <a:rPr kumimoji="0" lang="en-US" sz="2800" b="0" i="0" u="none" strike="noStrike" cap="none" normalizeH="0" baseline="0" dirty="0" err="1" smtClean="0">
                <a:ln>
                  <a:noFill/>
                </a:ln>
                <a:solidFill>
                  <a:srgbClr val="FF0000"/>
                </a:solidFill>
                <a:effectLst/>
                <a:latin typeface="Andalus" pitchFamily="18" charset="-78"/>
                <a:cs typeface="Andalus" pitchFamily="18" charset="-78"/>
              </a:rPr>
              <a:t>Uri.parse</a:t>
            </a:r>
            <a:r>
              <a:rPr kumimoji="0" lang="en-US" sz="2800" b="0" i="0" u="none" strike="noStrike" cap="none" normalizeH="0" baseline="0" dirty="0" smtClean="0">
                <a:ln>
                  <a:noFill/>
                </a:ln>
                <a:solidFill>
                  <a:srgbClr val="FF0000"/>
                </a:solidFill>
                <a:effectLst/>
                <a:latin typeface="Andalus" pitchFamily="18" charset="-78"/>
                <a:cs typeface="Andalus" pitchFamily="18" charset="-78"/>
              </a:rPr>
              <a:t>("</a:t>
            </a:r>
            <a:r>
              <a:rPr kumimoji="0" lang="en-US" sz="2800" b="0" i="0" u="none" strike="noStrike" cap="none" normalizeH="0" baseline="0" dirty="0" err="1" smtClean="0">
                <a:ln>
                  <a:noFill/>
                </a:ln>
                <a:solidFill>
                  <a:srgbClr val="FF0000"/>
                </a:solidFill>
                <a:effectLst/>
                <a:latin typeface="Andalus" pitchFamily="18" charset="-78"/>
                <a:cs typeface="Andalus" pitchFamily="18" charset="-78"/>
              </a:rPr>
              <a:t>smsto</a:t>
            </a:r>
            <a:r>
              <a:rPr kumimoji="0" lang="en-US" sz="2800" b="0" i="0" u="none" strike="noStrike" cap="none" normalizeH="0" baseline="0" dirty="0" smtClean="0">
                <a:ln>
                  <a:noFill/>
                </a:ln>
                <a:solidFill>
                  <a:srgbClr val="FF0000"/>
                </a:solidFill>
                <a:effectLst/>
                <a:latin typeface="Andalus" pitchFamily="18" charset="-78"/>
                <a:cs typeface="Andalus" pitchFamily="18" charset="-78"/>
              </a:rPr>
              <a:t>:")); </a:t>
            </a:r>
          </a:p>
        </p:txBody>
      </p:sp>
      <p:sp>
        <p:nvSpPr>
          <p:cNvPr id="1026" name="Rectangle 2"/>
          <p:cNvSpPr>
            <a:spLocks noChangeArrowheads="1"/>
          </p:cNvSpPr>
          <p:nvPr/>
        </p:nvSpPr>
        <p:spPr bwMode="auto">
          <a:xfrm>
            <a:off x="1600200" y="5791200"/>
            <a:ext cx="6397905" cy="52322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smtClean="0">
                <a:ln>
                  <a:noFill/>
                </a:ln>
                <a:solidFill>
                  <a:srgbClr val="FF0000"/>
                </a:solidFill>
                <a:effectLst/>
                <a:latin typeface="Andalus" pitchFamily="18" charset="-78"/>
                <a:cs typeface="Andalus" pitchFamily="18" charset="-78"/>
              </a:rPr>
              <a:t>sendIntent.putExtra("sms_body", message);</a:t>
            </a:r>
            <a:endParaRPr kumimoji="0" lang="en-US" sz="6000" i="0" u="none" strike="noStrike" cap="none" normalizeH="0" baseline="0" dirty="0" smtClean="0">
              <a:ln>
                <a:noFill/>
              </a:ln>
              <a:solidFill>
                <a:srgbClr val="FF0000"/>
              </a:solidFill>
              <a:effectLst/>
              <a:latin typeface="Andalus" pitchFamily="18" charset="-78"/>
              <a:cs typeface="Andalus" pitchFamily="18" charset="-78"/>
            </a:endParaRPr>
          </a:p>
        </p:txBody>
      </p:sp>
      <p:sp>
        <p:nvSpPr>
          <p:cNvPr id="8" name="TextBox 7"/>
          <p:cNvSpPr txBox="1"/>
          <p:nvPr/>
        </p:nvSpPr>
        <p:spPr>
          <a:xfrm>
            <a:off x="914400" y="4953000"/>
            <a:ext cx="7924800" cy="523220"/>
          </a:xfrm>
          <a:prstGeom prst="rect">
            <a:avLst/>
          </a:prstGeom>
          <a:noFill/>
        </p:spPr>
        <p:txBody>
          <a:bodyPr wrap="square" rtlCol="0">
            <a:spAutoFit/>
          </a:bodyPr>
          <a:lstStyle/>
          <a:p>
            <a:pPr>
              <a:buFont typeface="Arial" pitchFamily="34" charset="0"/>
              <a:buChar char="•"/>
            </a:pPr>
            <a:r>
              <a:rPr lang="en-US" sz="2800" dirty="0" smtClean="0"/>
              <a:t> SMS to be sent is specified as </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Broadcast Receiver</a:t>
            </a:r>
            <a:endParaRPr lang="en-US" b="1" dirty="0"/>
          </a:p>
        </p:txBody>
      </p:sp>
      <p:sp>
        <p:nvSpPr>
          <p:cNvPr id="9" name="TextBox 8"/>
          <p:cNvSpPr txBox="1"/>
          <p:nvPr/>
        </p:nvSpPr>
        <p:spPr>
          <a:xfrm>
            <a:off x="304800" y="1295400"/>
            <a:ext cx="8077200" cy="4401205"/>
          </a:xfrm>
          <a:prstGeom prst="rect">
            <a:avLst/>
          </a:prstGeom>
          <a:noFill/>
        </p:spPr>
        <p:txBody>
          <a:bodyPr wrap="square" rtlCol="0">
            <a:spAutoFit/>
          </a:bodyPr>
          <a:lstStyle/>
          <a:p>
            <a:pPr marL="514350" indent="-514350" algn="just">
              <a:buFont typeface="Arial" pitchFamily="34" charset="0"/>
              <a:buChar char="•"/>
            </a:pPr>
            <a:r>
              <a:rPr lang="en-US" sz="2800" dirty="0" smtClean="0"/>
              <a:t>A </a:t>
            </a:r>
            <a:r>
              <a:rPr lang="en-US" sz="2800" i="1" dirty="0" smtClean="0"/>
              <a:t>broadcast receiver</a:t>
            </a:r>
            <a:r>
              <a:rPr lang="en-US" sz="2800" dirty="0" smtClean="0"/>
              <a:t> (</a:t>
            </a:r>
            <a:r>
              <a:rPr lang="en-US" sz="2800" i="1" dirty="0" smtClean="0"/>
              <a:t>receiver</a:t>
            </a:r>
            <a:r>
              <a:rPr lang="en-US" sz="2800" dirty="0" smtClean="0"/>
              <a:t>) is an Android component which allows you to register for system or application events.</a:t>
            </a:r>
          </a:p>
          <a:p>
            <a:pPr marL="514350" indent="-514350" algn="just">
              <a:buFont typeface="Arial" pitchFamily="34" charset="0"/>
              <a:buChar char="•"/>
            </a:pPr>
            <a:r>
              <a:rPr lang="en-US" sz="2800" dirty="0" smtClean="0"/>
              <a:t> All registered receivers for an event are notified by the Android runtime once this event happens.</a:t>
            </a:r>
          </a:p>
          <a:p>
            <a:pPr marL="514350" indent="-514350" algn="just">
              <a:buFont typeface="Arial" pitchFamily="34" charset="0"/>
              <a:buChar char="•"/>
            </a:pPr>
            <a:r>
              <a:rPr lang="en-US" sz="2800" dirty="0" smtClean="0"/>
              <a:t>A receiver can be registered via the </a:t>
            </a:r>
            <a:r>
              <a:rPr lang="en-US" sz="2800" i="1" dirty="0" smtClean="0">
                <a:solidFill>
                  <a:srgbClr val="FF0000"/>
                </a:solidFill>
              </a:rPr>
              <a:t>AndroidManifest.xml</a:t>
            </a:r>
            <a:r>
              <a:rPr lang="en-US" sz="2800" dirty="0" smtClean="0"/>
              <a:t> file.</a:t>
            </a:r>
          </a:p>
          <a:p>
            <a:pPr marL="514350" indent="-514350" algn="just">
              <a:buFont typeface="Arial" pitchFamily="34" charset="0"/>
              <a:buChar char="•"/>
            </a:pPr>
            <a:r>
              <a:rPr lang="en-US" sz="2800" dirty="0" smtClean="0"/>
              <a:t>Alternatively to this static registration, you can also register a receiver dynamically via the </a:t>
            </a:r>
            <a:r>
              <a:rPr lang="en-US" sz="2800" i="1" dirty="0" smtClean="0">
                <a:solidFill>
                  <a:srgbClr val="FF0000"/>
                </a:solidFill>
              </a:rPr>
              <a:t>Context.registerReceiver() </a:t>
            </a:r>
            <a:r>
              <a:rPr lang="en-US" sz="2800" dirty="0" smtClean="0"/>
              <a:t>method.</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Broadcast Receiver</a:t>
            </a:r>
            <a:endParaRPr lang="en-US" b="1" dirty="0"/>
          </a:p>
        </p:txBody>
      </p:sp>
      <p:sp>
        <p:nvSpPr>
          <p:cNvPr id="9" name="TextBox 8"/>
          <p:cNvSpPr txBox="1"/>
          <p:nvPr/>
        </p:nvSpPr>
        <p:spPr>
          <a:xfrm>
            <a:off x="381000" y="3352800"/>
            <a:ext cx="8382000" cy="3108543"/>
          </a:xfrm>
          <a:prstGeom prst="rect">
            <a:avLst/>
          </a:prstGeom>
          <a:noFill/>
        </p:spPr>
        <p:txBody>
          <a:bodyPr wrap="square" rtlCol="0">
            <a:spAutoFit/>
          </a:bodyPr>
          <a:lstStyle/>
          <a:p>
            <a:pPr marL="514350" indent="-514350" algn="just">
              <a:buFont typeface="Arial" pitchFamily="34" charset="0"/>
              <a:buChar char="•"/>
            </a:pPr>
            <a:r>
              <a:rPr lang="en-US" sz="2800" dirty="0" smtClean="0"/>
              <a:t>If the event for which the broadcast receiver has registered happens, the </a:t>
            </a:r>
            <a:r>
              <a:rPr lang="en-US" sz="2800" i="1" dirty="0" smtClean="0">
                <a:solidFill>
                  <a:srgbClr val="FF0000"/>
                </a:solidFill>
              </a:rPr>
              <a:t>onReceive() </a:t>
            </a:r>
            <a:r>
              <a:rPr lang="en-US" sz="2800" dirty="0" smtClean="0"/>
              <a:t>method of the receiver is called by the Android system.</a:t>
            </a:r>
          </a:p>
          <a:p>
            <a:pPr marL="514350" indent="-514350" algn="just">
              <a:buFont typeface="Arial" pitchFamily="34" charset="0"/>
              <a:buChar char="•"/>
            </a:pPr>
            <a:r>
              <a:rPr lang="en-US" sz="2800" dirty="0" smtClean="0"/>
              <a:t>Thus, a broadcast receiver is implemented as a subclass of </a:t>
            </a:r>
            <a:r>
              <a:rPr lang="en-US" sz="2800" b="1" dirty="0" smtClean="0"/>
              <a:t>BroadcastReceiver</a:t>
            </a:r>
            <a:r>
              <a:rPr lang="en-US" sz="2800" dirty="0" smtClean="0"/>
              <a:t> class and overriding the </a:t>
            </a:r>
            <a:r>
              <a:rPr lang="en-US" sz="2800" i="1" dirty="0" smtClean="0">
                <a:solidFill>
                  <a:srgbClr val="FF0000"/>
                </a:solidFill>
              </a:rPr>
              <a:t>onReceive() </a:t>
            </a:r>
            <a:r>
              <a:rPr lang="en-US" sz="2800" dirty="0" smtClean="0"/>
              <a:t>method, where each message is received as a </a:t>
            </a:r>
            <a:r>
              <a:rPr lang="en-US" sz="2800" b="1" dirty="0" smtClean="0"/>
              <a:t>Intent</a:t>
            </a:r>
            <a:r>
              <a:rPr lang="en-US" sz="2800" dirty="0" smtClean="0"/>
              <a:t> object parameter</a:t>
            </a:r>
            <a:endParaRPr lang="en-US" sz="2800" dirty="0"/>
          </a:p>
        </p:txBody>
      </p:sp>
      <p:pic>
        <p:nvPicPr>
          <p:cNvPr id="37890" name="Picture 2" descr="broadcast"/>
          <p:cNvPicPr>
            <a:picLocks noChangeAspect="1" noChangeArrowheads="1"/>
          </p:cNvPicPr>
          <p:nvPr/>
        </p:nvPicPr>
        <p:blipFill>
          <a:blip r:embed="rId2" cstate="print"/>
          <a:srcRect/>
          <a:stretch>
            <a:fillRect/>
          </a:stretch>
        </p:blipFill>
        <p:spPr bwMode="auto">
          <a:xfrm>
            <a:off x="2667000" y="914400"/>
            <a:ext cx="3733800" cy="228176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400"/>
          </a:xfrm>
        </p:spPr>
        <p:txBody>
          <a:bodyPr>
            <a:normAutofit fontScale="90000"/>
          </a:bodyPr>
          <a:lstStyle/>
          <a:p>
            <a:r>
              <a:rPr lang="en-US" b="1" dirty="0" smtClean="0"/>
              <a:t>Broadcast Receiver</a:t>
            </a:r>
            <a:endParaRPr lang="en-US" b="1" dirty="0"/>
          </a:p>
        </p:txBody>
      </p:sp>
      <p:sp>
        <p:nvSpPr>
          <p:cNvPr id="9" name="TextBox 8"/>
          <p:cNvSpPr txBox="1"/>
          <p:nvPr/>
        </p:nvSpPr>
        <p:spPr>
          <a:xfrm>
            <a:off x="381000" y="1219200"/>
            <a:ext cx="8382000" cy="2677656"/>
          </a:xfrm>
          <a:prstGeom prst="rect">
            <a:avLst/>
          </a:prstGeom>
          <a:noFill/>
        </p:spPr>
        <p:txBody>
          <a:bodyPr wrap="square" rtlCol="0">
            <a:spAutoFit/>
          </a:bodyPr>
          <a:lstStyle/>
          <a:p>
            <a:pPr marL="514350" indent="-514350" algn="just">
              <a:buFont typeface="Arial" pitchFamily="34" charset="0"/>
              <a:buChar char="•"/>
            </a:pPr>
            <a:r>
              <a:rPr lang="en-US" sz="2800" dirty="0" smtClean="0"/>
              <a:t>Since Android API 11, you could not perform any asynchronous operation in the </a:t>
            </a:r>
            <a:r>
              <a:rPr lang="en-US" sz="2800" i="1" dirty="0" smtClean="0">
                <a:solidFill>
                  <a:srgbClr val="FF0000"/>
                </a:solidFill>
              </a:rPr>
              <a:t>onReceive() </a:t>
            </a:r>
            <a:r>
              <a:rPr lang="en-US" sz="2800" dirty="0" smtClean="0"/>
              <a:t>method.</a:t>
            </a:r>
          </a:p>
          <a:p>
            <a:pPr marL="514350" indent="-514350" algn="just">
              <a:buFont typeface="Arial" pitchFamily="34" charset="0"/>
              <a:buChar char="•"/>
            </a:pPr>
            <a:r>
              <a:rPr lang="en-US" sz="2800" dirty="0" smtClean="0"/>
              <a:t> After the </a:t>
            </a:r>
            <a:r>
              <a:rPr lang="en-US" sz="2800" i="1" dirty="0" smtClean="0"/>
              <a:t>onReceive() </a:t>
            </a:r>
            <a:r>
              <a:rPr lang="en-US" sz="2800" dirty="0" smtClean="0"/>
              <a:t>of the receiver class has finished, the Android system is allowed to recycle the receiver.</a:t>
            </a:r>
          </a:p>
          <a:p>
            <a:pPr marL="514350" indent="-514350" algn="just">
              <a:buFont typeface="Arial" pitchFamily="34" charset="0"/>
              <a:buChar char="•"/>
            </a:pPr>
            <a:r>
              <a:rPr lang="en-US" sz="2800" dirty="0" smtClean="0"/>
              <a:t>The following lists a few important system events.</a:t>
            </a:r>
          </a:p>
        </p:txBody>
      </p:sp>
      <p:sp>
        <p:nvSpPr>
          <p:cNvPr id="6" name="Rectangle 5"/>
          <p:cNvSpPr/>
          <p:nvPr/>
        </p:nvSpPr>
        <p:spPr>
          <a:xfrm>
            <a:off x="1676400" y="4038600"/>
            <a:ext cx="5295424" cy="523220"/>
          </a:xfrm>
          <a:prstGeom prst="rect">
            <a:avLst/>
          </a:prstGeom>
        </p:spPr>
        <p:txBody>
          <a:bodyPr wrap="none">
            <a:spAutoFit/>
          </a:bodyPr>
          <a:lstStyle/>
          <a:p>
            <a:r>
              <a:rPr lang="en-US" sz="2800" dirty="0" smtClean="0"/>
              <a:t>Intent.ACTION_BOOT_COMPLETED</a:t>
            </a:r>
            <a:endParaRPr lang="en-US" sz="2800" dirty="0"/>
          </a:p>
        </p:txBody>
      </p:sp>
      <p:sp>
        <p:nvSpPr>
          <p:cNvPr id="7" name="Rectangle 6"/>
          <p:cNvSpPr/>
          <p:nvPr/>
        </p:nvSpPr>
        <p:spPr>
          <a:xfrm>
            <a:off x="1600200" y="4572000"/>
            <a:ext cx="5577617" cy="523220"/>
          </a:xfrm>
          <a:prstGeom prst="rect">
            <a:avLst/>
          </a:prstGeom>
        </p:spPr>
        <p:txBody>
          <a:bodyPr wrap="none">
            <a:spAutoFit/>
          </a:bodyPr>
          <a:lstStyle/>
          <a:p>
            <a:r>
              <a:rPr lang="en-US" sz="2800" dirty="0" smtClean="0"/>
              <a:t>Intent.ACTION_POWER_CONNECTED</a:t>
            </a:r>
            <a:endParaRPr lang="en-US" sz="2800" dirty="0"/>
          </a:p>
        </p:txBody>
      </p:sp>
      <p:sp>
        <p:nvSpPr>
          <p:cNvPr id="8" name="Rectangle 7"/>
          <p:cNvSpPr/>
          <p:nvPr/>
        </p:nvSpPr>
        <p:spPr>
          <a:xfrm>
            <a:off x="1676400" y="5181600"/>
            <a:ext cx="6053709" cy="523220"/>
          </a:xfrm>
          <a:prstGeom prst="rect">
            <a:avLst/>
          </a:prstGeom>
        </p:spPr>
        <p:txBody>
          <a:bodyPr wrap="none">
            <a:spAutoFit/>
          </a:bodyPr>
          <a:lstStyle/>
          <a:p>
            <a:r>
              <a:rPr lang="en-US" sz="2800" dirty="0" smtClean="0"/>
              <a:t>Intent.ACTION_POWER_DISCONNECTED</a:t>
            </a:r>
            <a:endParaRPr lang="en-US" sz="2800" dirty="0"/>
          </a:p>
        </p:txBody>
      </p:sp>
      <p:sp>
        <p:nvSpPr>
          <p:cNvPr id="10" name="Rectangle 9"/>
          <p:cNvSpPr/>
          <p:nvPr/>
        </p:nvSpPr>
        <p:spPr>
          <a:xfrm>
            <a:off x="1752600" y="5715000"/>
            <a:ext cx="4607287" cy="523220"/>
          </a:xfrm>
          <a:prstGeom prst="rect">
            <a:avLst/>
          </a:prstGeom>
        </p:spPr>
        <p:txBody>
          <a:bodyPr wrap="none">
            <a:spAutoFit/>
          </a:bodyPr>
          <a:lstStyle/>
          <a:p>
            <a:r>
              <a:rPr lang="en-US" sz="2800" dirty="0" smtClean="0"/>
              <a:t>Intent.ACTION_BATTERY_LOW</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1143000"/>
          </a:xfrm>
        </p:spPr>
        <p:txBody>
          <a:bodyPr>
            <a:noAutofit/>
          </a:bodyPr>
          <a:lstStyle/>
          <a:p>
            <a:r>
              <a:rPr lang="en-US" sz="3200" b="1" dirty="0" smtClean="0"/>
              <a:t>Example Register a receiver for incoming phone calls</a:t>
            </a:r>
          </a:p>
        </p:txBody>
      </p:sp>
      <p:sp>
        <p:nvSpPr>
          <p:cNvPr id="9" name="TextBox 8"/>
          <p:cNvSpPr txBox="1"/>
          <p:nvPr/>
        </p:nvSpPr>
        <p:spPr>
          <a:xfrm>
            <a:off x="381000" y="1219200"/>
            <a:ext cx="8382000" cy="3970318"/>
          </a:xfrm>
          <a:prstGeom prst="rect">
            <a:avLst/>
          </a:prstGeom>
          <a:noFill/>
        </p:spPr>
        <p:txBody>
          <a:bodyPr wrap="square" rtlCol="0">
            <a:spAutoFit/>
          </a:bodyPr>
          <a:lstStyle/>
          <a:p>
            <a:pPr marL="514350" indent="-514350" algn="just">
              <a:buFont typeface="Arial" pitchFamily="34" charset="0"/>
              <a:buChar char="•"/>
            </a:pPr>
            <a:r>
              <a:rPr lang="en-US" sz="2800" dirty="0" smtClean="0"/>
              <a:t>To obtain incoming call details , we use </a:t>
            </a:r>
            <a:r>
              <a:rPr lang="en-US" sz="2800" dirty="0" smtClean="0">
                <a:solidFill>
                  <a:srgbClr val="FF0000"/>
                </a:solidFill>
              </a:rPr>
              <a:t>Bundle</a:t>
            </a:r>
            <a:r>
              <a:rPr lang="en-US" sz="2800" dirty="0" smtClean="0"/>
              <a:t> class instance  return </a:t>
            </a:r>
            <a:r>
              <a:rPr lang="en-US" sz="2800" i="1" dirty="0" smtClean="0">
                <a:solidFill>
                  <a:srgbClr val="FF0000"/>
                </a:solidFill>
              </a:rPr>
              <a:t>by </a:t>
            </a:r>
            <a:r>
              <a:rPr lang="en-US" sz="2800" i="1" dirty="0" err="1" smtClean="0">
                <a:solidFill>
                  <a:srgbClr val="FF0000"/>
                </a:solidFill>
              </a:rPr>
              <a:t>intent.getExtras</a:t>
            </a:r>
            <a:r>
              <a:rPr lang="en-US" sz="2800" i="1" dirty="0" smtClean="0">
                <a:solidFill>
                  <a:srgbClr val="FF0000"/>
                </a:solidFill>
              </a:rPr>
              <a:t>();</a:t>
            </a:r>
          </a:p>
          <a:p>
            <a:pPr marL="514350" indent="-514350" algn="just">
              <a:buFont typeface="Arial" pitchFamily="34" charset="0"/>
              <a:buChar char="•"/>
            </a:pPr>
            <a:endParaRPr lang="en-US" sz="2800" i="1" dirty="0" smtClean="0">
              <a:solidFill>
                <a:srgbClr val="FF0000"/>
              </a:solidFill>
            </a:endParaRPr>
          </a:p>
          <a:p>
            <a:pPr marL="514350" indent="-514350" algn="just">
              <a:buFont typeface="Arial" pitchFamily="34" charset="0"/>
              <a:buChar char="•"/>
            </a:pPr>
            <a:r>
              <a:rPr lang="en-US" sz="2800" dirty="0" smtClean="0"/>
              <a:t>Bundles are generally used for passing data between various Android activities. </a:t>
            </a:r>
          </a:p>
          <a:p>
            <a:pPr marL="514350" indent="-514350" algn="just"/>
            <a:endParaRPr lang="en-US" sz="2800" dirty="0" smtClean="0"/>
          </a:p>
          <a:p>
            <a:pPr marL="514350" indent="-514350" algn="just">
              <a:buFont typeface="Arial" pitchFamily="34" charset="0"/>
              <a:buChar char="•"/>
            </a:pPr>
            <a:r>
              <a:rPr lang="en-US" sz="2800" dirty="0" smtClean="0"/>
              <a:t>Bundles can hold all types of values and pass them to the new activity.</a:t>
            </a:r>
          </a:p>
          <a:p>
            <a:pPr marL="514350" indent="-514350" algn="just">
              <a:buFont typeface="Arial" pitchFamily="34" charset="0"/>
              <a:buChar char="•"/>
            </a:pPr>
            <a:endParaRPr 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838200"/>
          </a:xfrm>
        </p:spPr>
        <p:txBody>
          <a:bodyPr>
            <a:noAutofit/>
          </a:bodyPr>
          <a:lstStyle/>
          <a:p>
            <a:r>
              <a:rPr lang="en-US" sz="4000" b="1" dirty="0" smtClean="0"/>
              <a:t>Android - Services</a:t>
            </a:r>
            <a:endParaRPr lang="en-US" sz="4000" b="1" dirty="0"/>
          </a:p>
        </p:txBody>
      </p:sp>
      <p:sp>
        <p:nvSpPr>
          <p:cNvPr id="9" name="TextBox 8"/>
          <p:cNvSpPr txBox="1"/>
          <p:nvPr/>
        </p:nvSpPr>
        <p:spPr>
          <a:xfrm>
            <a:off x="381000" y="1143000"/>
            <a:ext cx="8382000" cy="3539430"/>
          </a:xfrm>
          <a:prstGeom prst="rect">
            <a:avLst/>
          </a:prstGeom>
          <a:noFill/>
        </p:spPr>
        <p:txBody>
          <a:bodyPr wrap="square" rtlCol="0">
            <a:spAutoFit/>
          </a:bodyPr>
          <a:lstStyle/>
          <a:p>
            <a:pPr marL="514350" indent="-514350" algn="just">
              <a:buFont typeface="Arial" pitchFamily="34" charset="0"/>
              <a:buChar char="•"/>
            </a:pPr>
            <a:r>
              <a:rPr lang="en-US" sz="2800" dirty="0" smtClean="0"/>
              <a:t>A </a:t>
            </a:r>
            <a:r>
              <a:rPr lang="en-US" sz="2800" b="1" dirty="0" smtClean="0"/>
              <a:t>service</a:t>
            </a:r>
            <a:r>
              <a:rPr lang="en-US" sz="2800" dirty="0" smtClean="0"/>
              <a:t> is a component that runs in the background to perform long-running operations without needing to interact with the user and it works even if application is destroyed.</a:t>
            </a:r>
          </a:p>
          <a:p>
            <a:pPr marL="514350" indent="-514350" algn="just"/>
            <a:endParaRPr lang="en-US" sz="2800" dirty="0" smtClean="0"/>
          </a:p>
          <a:p>
            <a:pPr marL="514350" indent="-514350" algn="just">
              <a:buFont typeface="Arial" pitchFamily="34" charset="0"/>
              <a:buChar char="•"/>
            </a:pPr>
            <a:r>
              <a:rPr lang="en-US" sz="2800" dirty="0" smtClean="0"/>
              <a:t> A service can essentially take two states</a:t>
            </a:r>
          </a:p>
          <a:p>
            <a:pPr marL="971550" lvl="1" indent="-514350" algn="just">
              <a:buFont typeface="+mj-lt"/>
              <a:buAutoNum type="arabicPeriod"/>
            </a:pPr>
            <a:r>
              <a:rPr lang="en-US" sz="2800" b="1" dirty="0" smtClean="0"/>
              <a:t>Started</a:t>
            </a:r>
          </a:p>
          <a:p>
            <a:pPr marL="971550" lvl="1" indent="-514350" algn="just">
              <a:buFont typeface="+mj-lt"/>
              <a:buAutoNum type="arabicPeriod"/>
            </a:pPr>
            <a:r>
              <a:rPr lang="en-US" sz="2800" b="1" dirty="0" smtClean="0"/>
              <a:t>Bound</a:t>
            </a:r>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990600"/>
          </a:xfrm>
        </p:spPr>
        <p:txBody>
          <a:bodyPr>
            <a:normAutofit/>
          </a:bodyPr>
          <a:lstStyle/>
          <a:p>
            <a:r>
              <a:rPr lang="en-US" b="1" dirty="0" smtClean="0"/>
              <a:t>Intent – Example</a:t>
            </a:r>
            <a:endParaRPr lang="en-US" dirty="0"/>
          </a:p>
        </p:txBody>
      </p:sp>
      <p:sp>
        <p:nvSpPr>
          <p:cNvPr id="3" name="Subtitle 2"/>
          <p:cNvSpPr>
            <a:spLocks noGrp="1"/>
          </p:cNvSpPr>
          <p:nvPr>
            <p:ph type="subTitle" idx="1"/>
          </p:nvPr>
        </p:nvSpPr>
        <p:spPr>
          <a:xfrm>
            <a:off x="381000" y="1295400"/>
            <a:ext cx="8534400" cy="4800600"/>
          </a:xfrm>
        </p:spPr>
        <p:txBody>
          <a:bodyPr>
            <a:normAutofit/>
          </a:bodyPr>
          <a:lstStyle/>
          <a:p>
            <a:pPr marL="514350" indent="-514350" algn="just">
              <a:lnSpc>
                <a:spcPct val="150000"/>
              </a:lnSpc>
              <a:buFont typeface="Arial" pitchFamily="34" charset="0"/>
              <a:buChar char="•"/>
            </a:pPr>
            <a:r>
              <a:rPr lang="en-US" sz="2800" dirty="0" smtClean="0">
                <a:solidFill>
                  <a:schemeClr val="tx1"/>
                </a:solidFill>
              </a:rPr>
              <a:t>The </a:t>
            </a:r>
            <a:r>
              <a:rPr lang="en-US" sz="2800" dirty="0" smtClean="0">
                <a:solidFill>
                  <a:srgbClr val="FF0000"/>
                </a:solidFill>
              </a:rPr>
              <a:t>putExtra() </a:t>
            </a:r>
            <a:r>
              <a:rPr lang="en-US" sz="2800" dirty="0" smtClean="0">
                <a:solidFill>
                  <a:schemeClr val="tx1"/>
                </a:solidFill>
              </a:rPr>
              <a:t>method adds the EditText's value to the intent.</a:t>
            </a:r>
          </a:p>
          <a:p>
            <a:pPr marL="514350" indent="-514350" algn="just">
              <a:buFont typeface="Arial" pitchFamily="34" charset="0"/>
              <a:buChar char="•"/>
            </a:pPr>
            <a:r>
              <a:rPr lang="en-US" sz="2800" dirty="0" smtClean="0">
                <a:solidFill>
                  <a:schemeClr val="tx1"/>
                </a:solidFill>
              </a:rPr>
              <a:t>An Intent can carry data types as key-value pairs called extras.</a:t>
            </a:r>
          </a:p>
          <a:p>
            <a:pPr marL="514350" indent="-514350" algn="just">
              <a:buFont typeface="Arial" pitchFamily="34" charset="0"/>
              <a:buChar char="•"/>
            </a:pPr>
            <a:r>
              <a:rPr lang="en-US" sz="2800" dirty="0" smtClean="0">
                <a:solidFill>
                  <a:schemeClr val="tx1"/>
                </a:solidFill>
              </a:rPr>
              <a:t>Your key is a string constant, because the next activity uses the key to retrieve the text value.</a:t>
            </a:r>
          </a:p>
          <a:p>
            <a:pPr marL="514350" indent="-514350" algn="just">
              <a:buFont typeface="Arial" pitchFamily="34" charset="0"/>
              <a:buChar char="•"/>
            </a:pPr>
            <a:r>
              <a:rPr lang="en-US" sz="2800" dirty="0" smtClean="0">
                <a:solidFill>
                  <a:schemeClr val="tx1"/>
                </a:solidFill>
              </a:rPr>
              <a:t>It's a good practice to define keys for intent extras using your app's package name as a prefix.</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81000" y="609600"/>
            <a:ext cx="8382000" cy="5693866"/>
          </a:xfrm>
          <a:prstGeom prst="rect">
            <a:avLst/>
          </a:prstGeom>
          <a:noFill/>
        </p:spPr>
        <p:txBody>
          <a:bodyPr wrap="square" rtlCol="0">
            <a:spAutoFit/>
          </a:bodyPr>
          <a:lstStyle/>
          <a:p>
            <a:pPr marL="514350" indent="-514350" algn="just">
              <a:buFont typeface="+mj-lt"/>
              <a:buAutoNum type="arabicPeriod"/>
            </a:pPr>
            <a:r>
              <a:rPr lang="en-US" sz="2800" b="1" dirty="0" smtClean="0"/>
              <a:t>Started:</a:t>
            </a:r>
          </a:p>
          <a:p>
            <a:pPr marL="971550" lvl="1" indent="-514350" algn="just">
              <a:buFont typeface="Arial" pitchFamily="34" charset="0"/>
              <a:buChar char="•"/>
            </a:pPr>
            <a:r>
              <a:rPr lang="en-US" sz="2800" dirty="0" smtClean="0"/>
              <a:t>A service is </a:t>
            </a:r>
            <a:r>
              <a:rPr lang="en-US" sz="2800" b="1" dirty="0" smtClean="0"/>
              <a:t>started</a:t>
            </a:r>
            <a:r>
              <a:rPr lang="en-US" sz="2800" dirty="0" smtClean="0"/>
              <a:t> when an application component, such as an activity, starts it by calling </a:t>
            </a:r>
            <a:r>
              <a:rPr lang="en-US" sz="2800" b="1" i="1" dirty="0" smtClean="0"/>
              <a:t>startService()</a:t>
            </a:r>
            <a:r>
              <a:rPr lang="en-US" sz="2800" b="1" dirty="0" smtClean="0"/>
              <a:t>.</a:t>
            </a:r>
          </a:p>
          <a:p>
            <a:pPr marL="971550" lvl="1" indent="-514350" algn="just">
              <a:buFont typeface="Arial" pitchFamily="34" charset="0"/>
              <a:buChar char="•"/>
            </a:pPr>
            <a:r>
              <a:rPr lang="en-US" sz="2800" dirty="0" smtClean="0"/>
              <a:t>Once started, a service can run in the background indefinitely, even if the component that started it is destroyed.</a:t>
            </a:r>
          </a:p>
          <a:p>
            <a:pPr marL="514350" indent="-514350" algn="just">
              <a:buFont typeface="+mj-lt"/>
              <a:buAutoNum type="arabicPeriod"/>
            </a:pPr>
            <a:r>
              <a:rPr lang="en-US" sz="2800" b="1" dirty="0" smtClean="0"/>
              <a:t>Bound</a:t>
            </a:r>
          </a:p>
          <a:p>
            <a:pPr marL="971550" lvl="1" indent="-514350" algn="just">
              <a:buFont typeface="Arial" pitchFamily="34" charset="0"/>
              <a:buChar char="•"/>
            </a:pPr>
            <a:r>
              <a:rPr lang="en-US" sz="2800" dirty="0" smtClean="0"/>
              <a:t>A service is </a:t>
            </a:r>
            <a:r>
              <a:rPr lang="en-US" sz="2800" b="1" dirty="0" smtClean="0"/>
              <a:t>bound</a:t>
            </a:r>
            <a:r>
              <a:rPr lang="en-US" sz="2800" dirty="0" smtClean="0"/>
              <a:t> when an application component binds to it by calling </a:t>
            </a:r>
            <a:r>
              <a:rPr lang="en-US" sz="2800" b="1" i="1" dirty="0" smtClean="0"/>
              <a:t>bindService()</a:t>
            </a:r>
            <a:r>
              <a:rPr lang="en-US" sz="2800" b="1" dirty="0" smtClean="0"/>
              <a:t>.</a:t>
            </a:r>
          </a:p>
          <a:p>
            <a:pPr marL="971550" lvl="1" indent="-514350" algn="just">
              <a:buFont typeface="Arial" pitchFamily="34" charset="0"/>
              <a:buChar char="•"/>
            </a:pPr>
            <a:r>
              <a:rPr lang="en-US" sz="2800" dirty="0" smtClean="0"/>
              <a:t>A bound service offers a client-server interface that allows components to interact with the service, send requests, get results.</a:t>
            </a:r>
            <a:endParaRPr lang="en-US" sz="28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04800" y="609600"/>
            <a:ext cx="8458200" cy="1815882"/>
          </a:xfrm>
          <a:prstGeom prst="rect">
            <a:avLst/>
          </a:prstGeom>
          <a:noFill/>
        </p:spPr>
        <p:txBody>
          <a:bodyPr wrap="square" rtlCol="0">
            <a:spAutoFit/>
          </a:bodyPr>
          <a:lstStyle/>
          <a:p>
            <a:pPr marL="514350" indent="-514350" algn="just">
              <a:buFont typeface="Arial" pitchFamily="34" charset="0"/>
              <a:buChar char="•"/>
            </a:pPr>
            <a:r>
              <a:rPr lang="en-US" sz="2800" dirty="0" smtClean="0"/>
              <a:t> A service has </a:t>
            </a:r>
            <a:r>
              <a:rPr lang="en-US" sz="2800" b="1" dirty="0" smtClean="0"/>
              <a:t>life cycle callback methods </a:t>
            </a:r>
            <a:r>
              <a:rPr lang="en-US" sz="2800" dirty="0" smtClean="0"/>
              <a:t>that you can implement to monitor changes in the service's state and you can perform work at the appropriate stage.</a:t>
            </a:r>
          </a:p>
        </p:txBody>
      </p:sp>
      <p:pic>
        <p:nvPicPr>
          <p:cNvPr id="1026" name="Picture 2" descr="https://developer.android.com/images/service_lifecycle.png"/>
          <p:cNvPicPr>
            <a:picLocks noChangeAspect="1" noChangeArrowheads="1"/>
          </p:cNvPicPr>
          <p:nvPr/>
        </p:nvPicPr>
        <p:blipFill>
          <a:blip r:embed="rId2" cstate="print"/>
          <a:srcRect/>
          <a:stretch>
            <a:fillRect/>
          </a:stretch>
        </p:blipFill>
        <p:spPr bwMode="auto">
          <a:xfrm>
            <a:off x="3200400" y="2286000"/>
            <a:ext cx="3200400" cy="4171216"/>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04800" y="609600"/>
            <a:ext cx="8458200" cy="6001643"/>
          </a:xfrm>
          <a:prstGeom prst="rect">
            <a:avLst/>
          </a:prstGeom>
          <a:noFill/>
        </p:spPr>
        <p:txBody>
          <a:bodyPr wrap="square" rtlCol="0">
            <a:spAutoFit/>
          </a:bodyPr>
          <a:lstStyle/>
          <a:p>
            <a:pPr marL="514350" indent="-514350" algn="just">
              <a:buFont typeface="Arial" pitchFamily="34" charset="0"/>
              <a:buChar char="•"/>
            </a:pPr>
            <a:r>
              <a:rPr lang="en-US" sz="3200" b="1" dirty="0" smtClean="0"/>
              <a:t> Creating a custom service</a:t>
            </a:r>
          </a:p>
          <a:p>
            <a:pPr marL="971550" lvl="1" indent="-514350" algn="just">
              <a:buFont typeface="Arial" pitchFamily="34" charset="0"/>
              <a:buChar char="•"/>
            </a:pPr>
            <a:r>
              <a:rPr lang="en-US" sz="3200" dirty="0" smtClean="0"/>
              <a:t>you create a Java class that extends the Service base class or one of its existing subclasses.</a:t>
            </a:r>
          </a:p>
          <a:p>
            <a:pPr marL="971550" lvl="1" indent="-514350" algn="just">
              <a:buFont typeface="Arial" pitchFamily="34" charset="0"/>
              <a:buChar char="•"/>
            </a:pPr>
            <a:r>
              <a:rPr lang="en-US" sz="3200" dirty="0" smtClean="0"/>
              <a:t>The </a:t>
            </a:r>
            <a:r>
              <a:rPr lang="en-US" sz="3200" b="1" dirty="0" smtClean="0"/>
              <a:t>Service</a:t>
            </a:r>
            <a:r>
              <a:rPr lang="en-US" sz="3200" dirty="0" smtClean="0"/>
              <a:t> base class defines various callback methods</a:t>
            </a:r>
          </a:p>
          <a:p>
            <a:pPr marL="971550" lvl="1" indent="-514350" algn="just">
              <a:buFont typeface="Arial" pitchFamily="34" charset="0"/>
              <a:buChar char="•"/>
            </a:pPr>
            <a:r>
              <a:rPr lang="en-US" sz="3200" dirty="0" smtClean="0"/>
              <a:t>You don't need to implement all the callbacks methods.</a:t>
            </a:r>
          </a:p>
          <a:p>
            <a:pPr marL="971550" lvl="1" indent="-514350" algn="just">
              <a:buFont typeface="Arial" pitchFamily="34" charset="0"/>
              <a:buChar char="•"/>
            </a:pPr>
            <a:r>
              <a:rPr lang="en-US" sz="3200" b="1" dirty="0" smtClean="0"/>
              <a:t>Callback methods : onStartCommand(), onBind(), onUnbind(), onRebind(), onCreate(), onDestroy()</a:t>
            </a:r>
          </a:p>
          <a:p>
            <a:pPr marL="971550" lvl="1" indent="-514350" algn="just">
              <a:buFont typeface="+mj-lt"/>
              <a:buAutoNum type="arabicPeriod"/>
            </a:pPr>
            <a:endParaRPr lang="en-US" sz="32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04800" y="609600"/>
            <a:ext cx="8458200" cy="5509200"/>
          </a:xfrm>
          <a:prstGeom prst="rect">
            <a:avLst/>
          </a:prstGeom>
          <a:noFill/>
        </p:spPr>
        <p:txBody>
          <a:bodyPr wrap="square" rtlCol="0">
            <a:spAutoFit/>
          </a:bodyPr>
          <a:lstStyle/>
          <a:p>
            <a:pPr marL="514350" indent="-514350" algn="just">
              <a:buFont typeface="Arial" pitchFamily="34" charset="0"/>
              <a:buChar char="•"/>
            </a:pPr>
            <a:r>
              <a:rPr lang="en-US" sz="3200" b="1" dirty="0" smtClean="0"/>
              <a:t> Creating a custom service</a:t>
            </a:r>
          </a:p>
          <a:p>
            <a:pPr marL="971550" lvl="1" indent="-514350" algn="just">
              <a:buFont typeface="Arial" pitchFamily="34" charset="0"/>
              <a:buChar char="•"/>
            </a:pPr>
            <a:r>
              <a:rPr lang="en-US" sz="3200" dirty="0" smtClean="0"/>
              <a:t>you create a Java class that extends the Service base class or one of its existing subclasses.</a:t>
            </a:r>
          </a:p>
          <a:p>
            <a:pPr marL="971550" lvl="1" indent="-514350" algn="just">
              <a:buFont typeface="Arial" pitchFamily="34" charset="0"/>
              <a:buChar char="•"/>
            </a:pPr>
            <a:r>
              <a:rPr lang="en-US" sz="3200" dirty="0" smtClean="0"/>
              <a:t>The </a:t>
            </a:r>
            <a:r>
              <a:rPr lang="en-US" sz="3200" b="1" dirty="0" smtClean="0"/>
              <a:t>Service</a:t>
            </a:r>
            <a:r>
              <a:rPr lang="en-US" sz="3200" dirty="0" smtClean="0"/>
              <a:t> base class defines various callback methods</a:t>
            </a:r>
          </a:p>
          <a:p>
            <a:pPr marL="971550" lvl="1" indent="-514350" algn="just">
              <a:buFont typeface="Arial" pitchFamily="34" charset="0"/>
              <a:buChar char="•"/>
            </a:pPr>
            <a:r>
              <a:rPr lang="en-US" sz="3200" dirty="0" smtClean="0"/>
              <a:t>You don't need to implement all the callbacks methods.</a:t>
            </a:r>
          </a:p>
          <a:p>
            <a:pPr marL="971550" lvl="1" indent="-514350" algn="just">
              <a:buFont typeface="Arial" pitchFamily="34" charset="0"/>
              <a:buChar char="•"/>
            </a:pPr>
            <a:r>
              <a:rPr lang="en-US" sz="3200" dirty="0" smtClean="0"/>
              <a:t>You also need to register your service in the android manifest xml file.</a:t>
            </a:r>
          </a:p>
          <a:p>
            <a:pPr marL="971550" lvl="1" indent="-514350" algn="just"/>
            <a:endParaRPr lang="en-US" sz="32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8305800" cy="609600"/>
          </a:xfrm>
        </p:spPr>
        <p:txBody>
          <a:bodyPr>
            <a:noAutofit/>
          </a:bodyPr>
          <a:lstStyle/>
          <a:p>
            <a:r>
              <a:rPr lang="en-US" sz="3600" b="1" dirty="0" smtClean="0"/>
              <a:t>Android – Services  - Callback methods</a:t>
            </a:r>
            <a:endParaRPr lang="en-US" sz="3600" b="1" dirty="0"/>
          </a:p>
        </p:txBody>
      </p:sp>
      <p:sp>
        <p:nvSpPr>
          <p:cNvPr id="9" name="TextBox 8"/>
          <p:cNvSpPr txBox="1"/>
          <p:nvPr/>
        </p:nvSpPr>
        <p:spPr>
          <a:xfrm>
            <a:off x="304800" y="1143000"/>
            <a:ext cx="8458200" cy="5016758"/>
          </a:xfrm>
          <a:prstGeom prst="rect">
            <a:avLst/>
          </a:prstGeom>
          <a:noFill/>
        </p:spPr>
        <p:txBody>
          <a:bodyPr wrap="square" rtlCol="0">
            <a:spAutoFit/>
          </a:bodyPr>
          <a:lstStyle/>
          <a:p>
            <a:pPr marL="514350" indent="-514350" algn="just">
              <a:buFont typeface="Arial" pitchFamily="34" charset="0"/>
              <a:buChar char="•"/>
            </a:pPr>
            <a:r>
              <a:rPr lang="en-US" sz="3200" b="1" dirty="0" smtClean="0"/>
              <a:t> onStartCommand()</a:t>
            </a:r>
          </a:p>
          <a:p>
            <a:pPr marL="971550" lvl="1" indent="-514350" algn="just">
              <a:buFont typeface="Arial" pitchFamily="34" charset="0"/>
              <a:buChar char="•"/>
            </a:pPr>
            <a:r>
              <a:rPr lang="en-US" sz="3200" dirty="0" smtClean="0"/>
              <a:t>The system calls this method when another component, such as an activity, requests that the service be started, by calling </a:t>
            </a:r>
            <a:r>
              <a:rPr lang="en-US" sz="3200" i="1" dirty="0" smtClean="0"/>
              <a:t>startService()</a:t>
            </a:r>
            <a:r>
              <a:rPr lang="en-US" sz="3200" dirty="0" smtClean="0"/>
              <a:t>.</a:t>
            </a:r>
          </a:p>
          <a:p>
            <a:pPr marL="971550" lvl="1" indent="-514350" algn="just"/>
            <a:endParaRPr lang="en-US" sz="3200" dirty="0" smtClean="0"/>
          </a:p>
          <a:p>
            <a:pPr marL="971550" lvl="1" indent="-514350" algn="just">
              <a:buFont typeface="Arial" pitchFamily="34" charset="0"/>
              <a:buChar char="•"/>
            </a:pPr>
            <a:r>
              <a:rPr lang="en-US" sz="3200" dirty="0" smtClean="0"/>
              <a:t>If you implement this method, it is your responsibility to stop the service when its work is done, by calling </a:t>
            </a:r>
            <a:r>
              <a:rPr lang="en-US" sz="3200" b="1" i="1" dirty="0" err="1" smtClean="0"/>
              <a:t>stopSelf</a:t>
            </a:r>
            <a:r>
              <a:rPr lang="en-US" sz="3200" b="1" i="1" dirty="0" smtClean="0"/>
              <a:t>()</a:t>
            </a:r>
            <a:r>
              <a:rPr lang="en-US" sz="3200" dirty="0" smtClean="0"/>
              <a:t> or </a:t>
            </a:r>
            <a:r>
              <a:rPr lang="en-US" sz="3200" b="1" i="1" dirty="0" err="1" smtClean="0"/>
              <a:t>stopService</a:t>
            </a:r>
            <a:r>
              <a:rPr lang="en-US" sz="3200" b="1" i="1" dirty="0" smtClean="0"/>
              <a:t>()</a:t>
            </a:r>
            <a:r>
              <a:rPr lang="en-US" sz="3200" b="1" dirty="0" smtClean="0"/>
              <a:t> </a:t>
            </a:r>
            <a:r>
              <a:rPr lang="en-US" sz="3200" dirty="0" smtClean="0"/>
              <a:t>methods</a:t>
            </a:r>
            <a:endParaRPr lang="en-US" sz="32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04800" y="914400"/>
            <a:ext cx="8458200" cy="5386090"/>
          </a:xfrm>
          <a:prstGeom prst="rect">
            <a:avLst/>
          </a:prstGeom>
          <a:noFill/>
        </p:spPr>
        <p:txBody>
          <a:bodyPr wrap="square" rtlCol="0">
            <a:spAutoFit/>
          </a:bodyPr>
          <a:lstStyle/>
          <a:p>
            <a:pPr marL="514350" indent="-514350" algn="just">
              <a:buFont typeface="Arial" pitchFamily="34" charset="0"/>
              <a:buChar char="•"/>
            </a:pPr>
            <a:r>
              <a:rPr lang="en-US" sz="3200" b="1" dirty="0" smtClean="0"/>
              <a:t> onBind()</a:t>
            </a:r>
          </a:p>
          <a:p>
            <a:pPr marL="971550" lvl="1" indent="-514350" algn="just">
              <a:buFont typeface="Arial" pitchFamily="34" charset="0"/>
              <a:buChar char="•"/>
            </a:pPr>
            <a:r>
              <a:rPr lang="en-US" sz="2800" dirty="0" smtClean="0"/>
              <a:t>The system calls this method when another component wants to bind with the service by calling </a:t>
            </a:r>
            <a:r>
              <a:rPr lang="en-US" sz="2800" i="1" dirty="0" smtClean="0"/>
              <a:t>bindService()</a:t>
            </a:r>
            <a:r>
              <a:rPr lang="en-US" sz="2800" dirty="0" smtClean="0"/>
              <a:t>.</a:t>
            </a:r>
          </a:p>
          <a:p>
            <a:pPr marL="971550" lvl="1" indent="-514350" algn="just"/>
            <a:endParaRPr lang="en-US" sz="2800" dirty="0" smtClean="0"/>
          </a:p>
          <a:p>
            <a:pPr marL="971550" lvl="1" indent="-514350" algn="just">
              <a:buFont typeface="Arial" pitchFamily="34" charset="0"/>
              <a:buChar char="•"/>
            </a:pPr>
            <a:r>
              <a:rPr lang="en-US" sz="2800" dirty="0" smtClean="0"/>
              <a:t>If you implement this method, you must provide an interface that clients use to communicate with the service, by returning an </a:t>
            </a:r>
            <a:r>
              <a:rPr lang="en-US" sz="2800" i="1" dirty="0" smtClean="0"/>
              <a:t>IBinder</a:t>
            </a:r>
            <a:r>
              <a:rPr lang="en-US" sz="2800" dirty="0" smtClean="0"/>
              <a:t> object.</a:t>
            </a:r>
          </a:p>
          <a:p>
            <a:pPr marL="971550" lvl="1" indent="-514350" algn="just"/>
            <a:endParaRPr lang="en-US" sz="2800" dirty="0" smtClean="0"/>
          </a:p>
          <a:p>
            <a:pPr marL="971550" lvl="1" indent="-514350" algn="just">
              <a:buFont typeface="Arial" pitchFamily="34" charset="0"/>
              <a:buChar char="•"/>
            </a:pPr>
            <a:r>
              <a:rPr lang="en-US" sz="2800" dirty="0" smtClean="0"/>
              <a:t> You must always implement this method, but if you don't want to allow binding, then you should return </a:t>
            </a:r>
            <a:r>
              <a:rPr lang="en-US" sz="2800" i="1" dirty="0" smtClean="0"/>
              <a:t>null</a:t>
            </a:r>
            <a:r>
              <a:rPr lang="en-US" sz="32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04800" y="914400"/>
            <a:ext cx="8458200" cy="5386090"/>
          </a:xfrm>
          <a:prstGeom prst="rect">
            <a:avLst/>
          </a:prstGeom>
          <a:noFill/>
        </p:spPr>
        <p:txBody>
          <a:bodyPr wrap="square" rtlCol="0">
            <a:spAutoFit/>
          </a:bodyPr>
          <a:lstStyle/>
          <a:p>
            <a:pPr marL="514350" indent="-514350" algn="just">
              <a:buFont typeface="Arial" pitchFamily="34" charset="0"/>
              <a:buChar char="•"/>
            </a:pPr>
            <a:r>
              <a:rPr lang="en-US" sz="3200" b="1" dirty="0" smtClean="0"/>
              <a:t> onBind()</a:t>
            </a:r>
          </a:p>
          <a:p>
            <a:pPr marL="971550" lvl="1" indent="-514350" algn="just">
              <a:buFont typeface="Arial" pitchFamily="34" charset="0"/>
              <a:buChar char="•"/>
            </a:pPr>
            <a:r>
              <a:rPr lang="en-US" sz="2800" dirty="0" smtClean="0"/>
              <a:t>The system calls this method when another component wants to bind with the service by calling </a:t>
            </a:r>
            <a:r>
              <a:rPr lang="en-US" sz="2800" i="1" dirty="0" smtClean="0"/>
              <a:t>bindService()</a:t>
            </a:r>
            <a:r>
              <a:rPr lang="en-US" sz="2800" dirty="0" smtClean="0"/>
              <a:t>.</a:t>
            </a:r>
          </a:p>
          <a:p>
            <a:pPr marL="971550" lvl="1" indent="-514350" algn="just"/>
            <a:endParaRPr lang="en-US" sz="2800" dirty="0" smtClean="0"/>
          </a:p>
          <a:p>
            <a:pPr marL="971550" lvl="1" indent="-514350" algn="just">
              <a:buFont typeface="Arial" pitchFamily="34" charset="0"/>
              <a:buChar char="•"/>
            </a:pPr>
            <a:r>
              <a:rPr lang="en-US" sz="2800" dirty="0" smtClean="0"/>
              <a:t>If you implement this method, you must provide an interface that clients use to communicate with the service, by returning an </a:t>
            </a:r>
            <a:r>
              <a:rPr lang="en-US" sz="2800" i="1" dirty="0" smtClean="0"/>
              <a:t>IBinder</a:t>
            </a:r>
            <a:r>
              <a:rPr lang="en-US" sz="2800" dirty="0" smtClean="0"/>
              <a:t> object.</a:t>
            </a:r>
          </a:p>
          <a:p>
            <a:pPr marL="971550" lvl="1" indent="-514350" algn="just"/>
            <a:endParaRPr lang="en-US" sz="2800" dirty="0" smtClean="0"/>
          </a:p>
          <a:p>
            <a:pPr marL="971550" lvl="1" indent="-514350" algn="just">
              <a:buFont typeface="Arial" pitchFamily="34" charset="0"/>
              <a:buChar char="•"/>
            </a:pPr>
            <a:r>
              <a:rPr lang="en-US" sz="2800" dirty="0" smtClean="0"/>
              <a:t> You must always implement this method, but if you don't want to allow binding, then you should return </a:t>
            </a:r>
            <a:r>
              <a:rPr lang="en-US" sz="2800" i="1" dirty="0" smtClean="0"/>
              <a:t>null</a:t>
            </a:r>
            <a:r>
              <a:rPr lang="en-US" sz="3200"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04800" y="838200"/>
            <a:ext cx="8458200" cy="5016758"/>
          </a:xfrm>
          <a:prstGeom prst="rect">
            <a:avLst/>
          </a:prstGeom>
          <a:noFill/>
        </p:spPr>
        <p:txBody>
          <a:bodyPr wrap="square" rtlCol="0">
            <a:spAutoFit/>
          </a:bodyPr>
          <a:lstStyle/>
          <a:p>
            <a:pPr marL="514350" indent="-514350" algn="just">
              <a:buFont typeface="Arial" pitchFamily="34" charset="0"/>
              <a:buChar char="•"/>
            </a:pPr>
            <a:r>
              <a:rPr lang="en-US" sz="3200" b="1" dirty="0" smtClean="0"/>
              <a:t> onUnbind()</a:t>
            </a:r>
          </a:p>
          <a:p>
            <a:pPr marL="971550" lvl="1" indent="-514350" algn="just">
              <a:buFont typeface="Arial" pitchFamily="34" charset="0"/>
              <a:buChar char="•"/>
            </a:pPr>
            <a:r>
              <a:rPr lang="en-US" sz="2800" dirty="0" smtClean="0"/>
              <a:t>The system calls this method when all clients have disconnected .</a:t>
            </a:r>
          </a:p>
          <a:p>
            <a:pPr marL="514350" indent="-514350" algn="just">
              <a:buFont typeface="Arial" pitchFamily="34" charset="0"/>
              <a:buChar char="•"/>
            </a:pPr>
            <a:r>
              <a:rPr lang="en-US" sz="2800" dirty="0" smtClean="0"/>
              <a:t> </a:t>
            </a:r>
            <a:r>
              <a:rPr lang="en-US" sz="3200" b="1" dirty="0" smtClean="0"/>
              <a:t>onRebind()</a:t>
            </a:r>
          </a:p>
          <a:p>
            <a:pPr marL="971550" lvl="1" indent="-514350" algn="just">
              <a:buFont typeface="Arial" pitchFamily="34" charset="0"/>
              <a:buChar char="•"/>
            </a:pPr>
            <a:r>
              <a:rPr lang="en-US" sz="2800" dirty="0" smtClean="0"/>
              <a:t>The system calls this method when the clients have reconnected to the service.</a:t>
            </a:r>
          </a:p>
          <a:p>
            <a:pPr marL="514350" indent="-514350" algn="just">
              <a:buFont typeface="Arial" pitchFamily="34" charset="0"/>
              <a:buChar char="•"/>
            </a:pPr>
            <a:r>
              <a:rPr lang="en-US" sz="2800" b="1" dirty="0" smtClean="0"/>
              <a:t>onCreate()</a:t>
            </a:r>
            <a:endParaRPr lang="en-US" sz="2800" dirty="0" smtClean="0"/>
          </a:p>
          <a:p>
            <a:pPr marL="971550" lvl="1" indent="-514350" algn="just">
              <a:buFont typeface="Arial" pitchFamily="34" charset="0"/>
              <a:buChar char="•"/>
            </a:pPr>
            <a:r>
              <a:rPr lang="en-US" sz="3200" dirty="0" smtClean="0"/>
              <a:t> </a:t>
            </a:r>
            <a:r>
              <a:rPr lang="en-US" sz="2800" dirty="0" smtClean="0"/>
              <a:t>The system calls this method when the service is first created using </a:t>
            </a:r>
            <a:r>
              <a:rPr lang="en-US" sz="2800" i="1" dirty="0" smtClean="0"/>
              <a:t>onStartCommand()</a:t>
            </a:r>
            <a:r>
              <a:rPr lang="en-US" sz="2800" dirty="0" smtClean="0"/>
              <a:t> or </a:t>
            </a:r>
            <a:r>
              <a:rPr lang="en-US" sz="2800" i="1" dirty="0" smtClean="0"/>
              <a:t>onBind()</a:t>
            </a:r>
            <a:r>
              <a:rPr lang="en-US" sz="2800" dirty="0" smtClean="0"/>
              <a:t>.</a:t>
            </a:r>
          </a:p>
          <a:p>
            <a:pPr marL="971550" lvl="1" indent="-514350" algn="just"/>
            <a:endParaRPr lang="en-US" sz="2800" dirty="0" smtClean="0"/>
          </a:p>
          <a:p>
            <a:pPr marL="971550" lvl="1" indent="-514350" algn="just">
              <a:buFont typeface="Arial" pitchFamily="34" charset="0"/>
              <a:buChar char="•"/>
            </a:pPr>
            <a:r>
              <a:rPr lang="en-US" sz="2800" dirty="0" smtClean="0"/>
              <a:t>This call is required to perform one-time set-up.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Services</a:t>
            </a:r>
            <a:endParaRPr lang="en-US" sz="4000" b="1" dirty="0"/>
          </a:p>
        </p:txBody>
      </p:sp>
      <p:sp>
        <p:nvSpPr>
          <p:cNvPr id="9" name="TextBox 8"/>
          <p:cNvSpPr txBox="1"/>
          <p:nvPr/>
        </p:nvSpPr>
        <p:spPr>
          <a:xfrm>
            <a:off x="304800" y="838200"/>
            <a:ext cx="8458200" cy="4031873"/>
          </a:xfrm>
          <a:prstGeom prst="rect">
            <a:avLst/>
          </a:prstGeom>
          <a:noFill/>
        </p:spPr>
        <p:txBody>
          <a:bodyPr wrap="square" rtlCol="0">
            <a:spAutoFit/>
          </a:bodyPr>
          <a:lstStyle/>
          <a:p>
            <a:pPr marL="514350" indent="-514350" algn="just">
              <a:buFont typeface="Arial" pitchFamily="34" charset="0"/>
              <a:buChar char="•"/>
            </a:pPr>
            <a:r>
              <a:rPr lang="en-US" sz="3200" b="1" dirty="0" smtClean="0"/>
              <a:t> onDestroy()</a:t>
            </a:r>
          </a:p>
          <a:p>
            <a:pPr marL="971550" lvl="1" indent="-514350" algn="just">
              <a:buFont typeface="Arial" pitchFamily="34" charset="0"/>
              <a:buChar char="•"/>
            </a:pPr>
            <a:r>
              <a:rPr lang="en-US" sz="3200" dirty="0" smtClean="0"/>
              <a:t>The system calls this method when the service is no longer used and is being destroyed.</a:t>
            </a:r>
          </a:p>
          <a:p>
            <a:pPr marL="971550" lvl="1" indent="-514350" algn="just"/>
            <a:endParaRPr lang="en-US" sz="3200" dirty="0" smtClean="0"/>
          </a:p>
          <a:p>
            <a:pPr marL="971550" lvl="1" indent="-514350" algn="just">
              <a:buFont typeface="Arial" pitchFamily="34" charset="0"/>
              <a:buChar char="•"/>
            </a:pPr>
            <a:r>
              <a:rPr lang="en-US" sz="3200" b="1" dirty="0" smtClean="0"/>
              <a:t> </a:t>
            </a:r>
            <a:r>
              <a:rPr lang="en-US" sz="3200" dirty="0" smtClean="0"/>
              <a:t>Your service should implement this to clean up any resources such as threads, registered listeners, receivers, etc</a:t>
            </a:r>
            <a:endParaRPr lang="en-US" sz="3200" b="1"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Shared Preferences</a:t>
            </a:r>
            <a:endParaRPr lang="en-US" sz="4000" b="1" dirty="0"/>
          </a:p>
        </p:txBody>
      </p:sp>
      <p:sp>
        <p:nvSpPr>
          <p:cNvPr id="9" name="TextBox 8"/>
          <p:cNvSpPr txBox="1"/>
          <p:nvPr/>
        </p:nvSpPr>
        <p:spPr>
          <a:xfrm>
            <a:off x="304800" y="838200"/>
            <a:ext cx="8458200" cy="3108543"/>
          </a:xfrm>
          <a:prstGeom prst="rect">
            <a:avLst/>
          </a:prstGeom>
          <a:noFill/>
        </p:spPr>
        <p:txBody>
          <a:bodyPr wrap="square" rtlCol="0">
            <a:spAutoFit/>
          </a:bodyPr>
          <a:lstStyle/>
          <a:p>
            <a:pPr marL="514350" indent="-514350" algn="just">
              <a:buFont typeface="Arial" pitchFamily="34" charset="0"/>
              <a:buChar char="•"/>
            </a:pPr>
            <a:r>
              <a:rPr lang="en-US" sz="2800" b="1" dirty="0" smtClean="0"/>
              <a:t> </a:t>
            </a:r>
            <a:r>
              <a:rPr lang="en-US" sz="2800" dirty="0" smtClean="0"/>
              <a:t>Shared Preferences allow you to save and retrieve data in the form of key</a:t>
            </a:r>
            <a:r>
              <a:rPr lang="en-US" sz="2800" dirty="0" smtClean="0"/>
              <a:t>, value </a:t>
            </a:r>
            <a:r>
              <a:rPr lang="en-US" sz="2800" dirty="0" smtClean="0"/>
              <a:t>pair</a:t>
            </a:r>
            <a:r>
              <a:rPr lang="en-US" sz="2800" dirty="0" smtClean="0"/>
              <a:t>.</a:t>
            </a:r>
          </a:p>
          <a:p>
            <a:pPr marL="514350" indent="-514350" algn="just">
              <a:buFont typeface="Arial" pitchFamily="34" charset="0"/>
              <a:buChar char="•"/>
            </a:pPr>
            <a:endParaRPr lang="en-US" sz="2800" dirty="0" smtClean="0"/>
          </a:p>
          <a:p>
            <a:pPr marL="514350" indent="-514350" algn="just">
              <a:buFont typeface="Arial" pitchFamily="34" charset="0"/>
              <a:buChar char="•"/>
            </a:pPr>
            <a:r>
              <a:rPr lang="en-US" sz="2800" b="1" dirty="0" smtClean="0"/>
              <a:t> </a:t>
            </a:r>
            <a:r>
              <a:rPr lang="en-US" sz="2800" b="1" dirty="0" smtClean="0"/>
              <a:t>T</a:t>
            </a:r>
            <a:r>
              <a:rPr lang="en-US" sz="2800" dirty="0" smtClean="0"/>
              <a:t>o </a:t>
            </a:r>
            <a:r>
              <a:rPr lang="en-US" sz="2800" dirty="0" smtClean="0"/>
              <a:t>use shared preferences, you have to call a method getSharedPreferences() that returns a SharedPreference instance pointing to the file that contains the values of preferences.</a:t>
            </a:r>
            <a:endParaRPr lang="en-US" sz="2800" b="1" dirty="0" smtClean="0"/>
          </a:p>
        </p:txBody>
      </p:sp>
      <p:sp>
        <p:nvSpPr>
          <p:cNvPr id="2049" name="Rectangle 1"/>
          <p:cNvSpPr>
            <a:spLocks noChangeArrowheads="1"/>
          </p:cNvSpPr>
          <p:nvPr/>
        </p:nvSpPr>
        <p:spPr bwMode="auto">
          <a:xfrm>
            <a:off x="457200" y="4038600"/>
            <a:ext cx="83820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FF0000"/>
                </a:solidFill>
                <a:effectLst/>
                <a:latin typeface="Arial" pitchFamily="34" charset="0"/>
                <a:cs typeface="Arial" pitchFamily="34" charset="0"/>
              </a:rPr>
              <a:t>SharedPreferences</a:t>
            </a:r>
            <a:r>
              <a:rPr kumimoji="0" lang="en-US" sz="2000" b="0" i="0" u="none" strike="noStrike" cap="none" normalizeH="0" baseline="0" dirty="0" smtClean="0">
                <a:ln>
                  <a:noFill/>
                </a:ln>
                <a:solidFill>
                  <a:srgbClr val="FF0000"/>
                </a:solidFill>
                <a:effectLst/>
                <a:latin typeface="Arial" pitchFamily="34"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cs typeface="Arial" pitchFamily="34" charset="0"/>
              </a:rPr>
              <a:t>sharedpreferences</a:t>
            </a:r>
            <a:r>
              <a:rPr kumimoji="0" lang="en-US" sz="2000" b="0" i="0" u="none" strike="noStrike" cap="none" normalizeH="0" baseline="0" dirty="0" smtClean="0">
                <a:ln>
                  <a:noFill/>
                </a:ln>
                <a:solidFill>
                  <a:srgbClr val="FF0000"/>
                </a:solidFill>
                <a:effectLst/>
                <a:latin typeface="Arial" pitchFamily="34" charset="0"/>
                <a:cs typeface="Arial" pitchFamily="34" charset="0"/>
              </a:rPr>
              <a:t> = getSharedPreferences(</a:t>
            </a:r>
            <a:r>
              <a:rPr kumimoji="0" lang="en-US" sz="2000" b="0" i="0" u="none" strike="noStrike" cap="none" normalizeH="0" baseline="0" dirty="0" err="1" smtClean="0">
                <a:ln>
                  <a:noFill/>
                </a:ln>
                <a:solidFill>
                  <a:srgbClr val="FF0000"/>
                </a:solidFill>
                <a:effectLst/>
                <a:latin typeface="Arial" pitchFamily="34" charset="0"/>
                <a:cs typeface="Arial" pitchFamily="34" charset="0"/>
              </a:rPr>
              <a:t>MyPREFERENCES</a:t>
            </a:r>
            <a:r>
              <a:rPr kumimoji="0" lang="en-US" sz="2000" b="0" i="0" u="none" strike="noStrike" cap="none" normalizeH="0" baseline="0" dirty="0" smtClean="0">
                <a:ln>
                  <a:noFill/>
                </a:ln>
                <a:solidFill>
                  <a:srgbClr val="FF0000"/>
                </a:solidFill>
                <a:effectLst/>
                <a:latin typeface="Arial" pitchFamily="34" charset="0"/>
                <a:cs typeface="Arial" pitchFamily="34" charset="0"/>
              </a:rPr>
              <a:t>, </a:t>
            </a:r>
            <a:r>
              <a:rPr kumimoji="0" lang="en-US" sz="2000" b="0" i="0" u="none" strike="noStrike" cap="none" normalizeH="0" baseline="0" dirty="0" err="1" smtClean="0">
                <a:ln>
                  <a:noFill/>
                </a:ln>
                <a:solidFill>
                  <a:srgbClr val="FF0000"/>
                </a:solidFill>
                <a:effectLst/>
                <a:latin typeface="Arial" pitchFamily="34" charset="0"/>
                <a:cs typeface="Arial" pitchFamily="34" charset="0"/>
              </a:rPr>
              <a:t>Context.MODE_PRIVATE</a:t>
            </a:r>
            <a:r>
              <a:rPr kumimoji="0" lang="en-US" sz="2400" b="0" i="0" u="none" strike="noStrike" cap="none" normalizeH="0" baseline="0" dirty="0" smtClean="0">
                <a:ln>
                  <a:noFill/>
                </a:ln>
                <a:solidFill>
                  <a:srgbClr val="FF0000"/>
                </a:solidFill>
                <a:effectLst/>
                <a:latin typeface="Arial" pitchFamily="34" charset="0"/>
                <a:cs typeface="Arial" pitchFamily="34" charset="0"/>
              </a:rPr>
              <a:t>);</a:t>
            </a:r>
            <a:r>
              <a:rPr kumimoji="0" lang="en-US" b="0" i="0" u="none" strike="noStrike" cap="none" normalizeH="0" baseline="0" dirty="0" smtClean="0">
                <a:ln>
                  <a:noFill/>
                </a:ln>
                <a:solidFill>
                  <a:srgbClr val="FF0000"/>
                </a:solidFill>
                <a:effectLst/>
                <a:latin typeface="Arial" pitchFamily="34" charset="0"/>
                <a:cs typeface="Arial" pitchFamily="34" charset="0"/>
              </a:rPr>
              <a:t> </a:t>
            </a:r>
            <a:endParaRPr kumimoji="0" lang="en-US" sz="4800" b="0" i="0" u="none" strike="noStrike" cap="none" normalizeH="0" baseline="0" dirty="0" smtClean="0">
              <a:ln>
                <a:noFill/>
              </a:ln>
              <a:solidFill>
                <a:srgbClr val="FF0000"/>
              </a:solidFill>
              <a:effectLst/>
              <a:latin typeface="Arial" pitchFamily="34" charset="0"/>
              <a:cs typeface="Arial" pitchFamily="34" charset="0"/>
            </a:endParaRPr>
          </a:p>
        </p:txBody>
      </p:sp>
      <p:sp>
        <p:nvSpPr>
          <p:cNvPr id="5" name="Rectangle 4"/>
          <p:cNvSpPr/>
          <p:nvPr/>
        </p:nvSpPr>
        <p:spPr>
          <a:xfrm>
            <a:off x="457200" y="5105400"/>
            <a:ext cx="8382000" cy="990600"/>
          </a:xfrm>
          <a:prstGeom prst="rect">
            <a:avLst/>
          </a:prstGeom>
        </p:spPr>
        <p:txBody>
          <a:bodyPr wrap="square">
            <a:spAutoFit/>
          </a:bodyPr>
          <a:lstStyle/>
          <a:p>
            <a:r>
              <a:rPr lang="en-US" sz="2800" dirty="0" smtClean="0"/>
              <a:t>The first parameter is the key and the second parameter is the MODE.</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990600"/>
          </a:xfrm>
        </p:spPr>
        <p:txBody>
          <a:bodyPr>
            <a:normAutofit/>
          </a:bodyPr>
          <a:lstStyle/>
          <a:p>
            <a:r>
              <a:rPr lang="en-US" b="1" dirty="0" smtClean="0"/>
              <a:t>Intent – Example</a:t>
            </a:r>
            <a:endParaRPr lang="en-US" dirty="0"/>
          </a:p>
        </p:txBody>
      </p:sp>
      <p:sp>
        <p:nvSpPr>
          <p:cNvPr id="3" name="Subtitle 2"/>
          <p:cNvSpPr>
            <a:spLocks noGrp="1"/>
          </p:cNvSpPr>
          <p:nvPr>
            <p:ph type="subTitle" idx="1"/>
          </p:nvPr>
        </p:nvSpPr>
        <p:spPr>
          <a:xfrm>
            <a:off x="381000" y="1295400"/>
            <a:ext cx="8534400" cy="4800600"/>
          </a:xfrm>
        </p:spPr>
        <p:txBody>
          <a:bodyPr>
            <a:normAutofit/>
          </a:bodyPr>
          <a:lstStyle/>
          <a:p>
            <a:pPr marL="514350" indent="-514350" algn="just">
              <a:lnSpc>
                <a:spcPct val="150000"/>
              </a:lnSpc>
              <a:buFont typeface="Arial" pitchFamily="34" charset="0"/>
              <a:buChar char="•"/>
            </a:pPr>
            <a:r>
              <a:rPr lang="en-US" sz="2800" dirty="0" smtClean="0">
                <a:solidFill>
                  <a:schemeClr val="tx1"/>
                </a:solidFill>
              </a:rPr>
              <a:t>The </a:t>
            </a:r>
            <a:r>
              <a:rPr lang="en-US" sz="2800" dirty="0" smtClean="0">
                <a:solidFill>
                  <a:srgbClr val="FF0000"/>
                </a:solidFill>
              </a:rPr>
              <a:t>putExtra() </a:t>
            </a:r>
            <a:r>
              <a:rPr lang="en-US" sz="2800" dirty="0" smtClean="0">
                <a:solidFill>
                  <a:schemeClr val="tx1"/>
                </a:solidFill>
              </a:rPr>
              <a:t>method adds the EditText's value to the intent.</a:t>
            </a:r>
          </a:p>
          <a:p>
            <a:pPr marL="514350" indent="-514350" algn="just">
              <a:buFont typeface="Arial" pitchFamily="34" charset="0"/>
              <a:buChar char="•"/>
            </a:pPr>
            <a:r>
              <a:rPr lang="en-US" sz="2800" dirty="0" smtClean="0">
                <a:solidFill>
                  <a:schemeClr val="tx1"/>
                </a:solidFill>
              </a:rPr>
              <a:t>An Intent can carry data types as </a:t>
            </a:r>
            <a:r>
              <a:rPr lang="en-US" sz="2800" dirty="0" smtClean="0">
                <a:solidFill>
                  <a:srgbClr val="FF0000"/>
                </a:solidFill>
              </a:rPr>
              <a:t>key-value</a:t>
            </a:r>
            <a:r>
              <a:rPr lang="en-US" sz="2800" dirty="0" smtClean="0">
                <a:solidFill>
                  <a:schemeClr val="tx1"/>
                </a:solidFill>
              </a:rPr>
              <a:t> pairs called extras.</a:t>
            </a:r>
          </a:p>
          <a:p>
            <a:pPr marL="514350" indent="-514350" algn="just">
              <a:buFont typeface="Arial" pitchFamily="34" charset="0"/>
              <a:buChar char="•"/>
            </a:pPr>
            <a:r>
              <a:rPr lang="en-US" sz="2800" dirty="0" smtClean="0">
                <a:solidFill>
                  <a:schemeClr val="tx1"/>
                </a:solidFill>
              </a:rPr>
              <a:t>Your key is a string constant, because the next activity uses the key to retrieve the text value.</a:t>
            </a:r>
          </a:p>
          <a:p>
            <a:pPr marL="514350" indent="-514350" algn="just">
              <a:buFont typeface="Arial" pitchFamily="34" charset="0"/>
              <a:buChar char="•"/>
            </a:pPr>
            <a:r>
              <a:rPr lang="en-US" sz="2800" dirty="0" smtClean="0">
                <a:solidFill>
                  <a:schemeClr val="tx1"/>
                </a:solidFill>
              </a:rPr>
              <a:t>It's a good practice to define keys for intent extras using your app's package name as a prefix.</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Shared Preferences</a:t>
            </a:r>
            <a:endParaRPr lang="en-US" sz="4000" b="1" dirty="0"/>
          </a:p>
        </p:txBody>
      </p:sp>
      <p:sp>
        <p:nvSpPr>
          <p:cNvPr id="9" name="TextBox 8"/>
          <p:cNvSpPr txBox="1"/>
          <p:nvPr/>
        </p:nvSpPr>
        <p:spPr>
          <a:xfrm>
            <a:off x="304800" y="838200"/>
            <a:ext cx="8458200" cy="3539430"/>
          </a:xfrm>
          <a:prstGeom prst="rect">
            <a:avLst/>
          </a:prstGeom>
          <a:noFill/>
        </p:spPr>
        <p:txBody>
          <a:bodyPr wrap="square" rtlCol="0">
            <a:spAutoFit/>
          </a:bodyPr>
          <a:lstStyle/>
          <a:p>
            <a:pPr marL="514350" indent="-514350" algn="just">
              <a:buFont typeface="Arial" pitchFamily="34" charset="0"/>
              <a:buChar char="•"/>
            </a:pPr>
            <a:r>
              <a:rPr lang="en-US" sz="2800" dirty="0" smtClean="0"/>
              <a:t>Apart from private there are other modes available </a:t>
            </a:r>
            <a:r>
              <a:rPr lang="en-US" sz="2800" dirty="0" smtClean="0"/>
              <a:t>:</a:t>
            </a:r>
          </a:p>
          <a:p>
            <a:pPr marL="514350" indent="-514350" algn="just">
              <a:buFont typeface="Arial" pitchFamily="34" charset="0"/>
              <a:buChar char="•"/>
            </a:pPr>
            <a:r>
              <a:rPr lang="en-US" sz="2800" dirty="0" smtClean="0"/>
              <a:t>MODE_PRIVATE  : setting </a:t>
            </a:r>
            <a:r>
              <a:rPr lang="en-US" sz="2800" dirty="0" smtClean="0"/>
              <a:t>this mode, the file can only be accessed using calling </a:t>
            </a:r>
            <a:r>
              <a:rPr lang="en-US" sz="2800" dirty="0" smtClean="0"/>
              <a:t>application.</a:t>
            </a:r>
          </a:p>
          <a:p>
            <a:pPr marL="514350" indent="-514350" algn="just">
              <a:buFont typeface="Arial" pitchFamily="34" charset="0"/>
              <a:buChar char="•"/>
            </a:pPr>
            <a:r>
              <a:rPr lang="en-US" sz="2800" dirty="0" smtClean="0"/>
              <a:t> </a:t>
            </a:r>
            <a:r>
              <a:rPr lang="en-US" sz="2800" dirty="0" smtClean="0"/>
              <a:t>You </a:t>
            </a:r>
            <a:r>
              <a:rPr lang="en-US" sz="2800" dirty="0" smtClean="0"/>
              <a:t>can save something in the </a:t>
            </a:r>
            <a:r>
              <a:rPr lang="en-US" sz="2800" b="1" dirty="0" smtClean="0">
                <a:solidFill>
                  <a:srgbClr val="FF0000"/>
                </a:solidFill>
              </a:rPr>
              <a:t>sharedpreferences</a:t>
            </a:r>
            <a:r>
              <a:rPr lang="en-US" sz="2800" dirty="0" smtClean="0"/>
              <a:t> by using </a:t>
            </a:r>
            <a:r>
              <a:rPr lang="en-US" sz="2800" b="1" dirty="0" smtClean="0">
                <a:solidFill>
                  <a:srgbClr val="FF0000"/>
                </a:solidFill>
              </a:rPr>
              <a:t>SharedPreferences</a:t>
            </a:r>
            <a:r>
              <a:rPr lang="en-US" sz="2800" dirty="0" smtClean="0"/>
              <a:t>.Editor class</a:t>
            </a:r>
            <a:r>
              <a:rPr lang="en-US" sz="2800" dirty="0" smtClean="0"/>
              <a:t>.</a:t>
            </a:r>
          </a:p>
          <a:p>
            <a:pPr marL="514350" indent="-514350" algn="just">
              <a:buFont typeface="Arial" pitchFamily="34" charset="0"/>
              <a:buChar char="•"/>
            </a:pPr>
            <a:r>
              <a:rPr lang="en-US" sz="2800" b="1" dirty="0" smtClean="0"/>
              <a:t> </a:t>
            </a:r>
            <a:r>
              <a:rPr lang="en-US" sz="2800" dirty="0" smtClean="0"/>
              <a:t>You will call the edit method of SharedPreference instance and will receive it in an editor </a:t>
            </a:r>
            <a:r>
              <a:rPr lang="en-US" sz="2800" dirty="0" smtClean="0"/>
              <a:t>object.</a:t>
            </a:r>
          </a:p>
          <a:p>
            <a:pPr marL="514350" indent="-514350" algn="just">
              <a:buFont typeface="Arial" pitchFamily="34" charset="0"/>
              <a:buChar char="•"/>
            </a:pPr>
            <a:r>
              <a:rPr lang="en-US" sz="2800" b="1" dirty="0" smtClean="0"/>
              <a:t> </a:t>
            </a:r>
          </a:p>
        </p:txBody>
      </p:sp>
      <p:sp>
        <p:nvSpPr>
          <p:cNvPr id="2050" name="Rectangle 2"/>
          <p:cNvSpPr>
            <a:spLocks noChangeArrowheads="1"/>
          </p:cNvSpPr>
          <p:nvPr/>
        </p:nvSpPr>
        <p:spPr bwMode="auto">
          <a:xfrm>
            <a:off x="1066800" y="4191000"/>
            <a:ext cx="6654386"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FF0000"/>
                </a:solidFill>
                <a:effectLst/>
                <a:latin typeface="Arial Unicode MS" pitchFamily="34" charset="-128"/>
                <a:cs typeface="Arial" pitchFamily="34" charset="0"/>
              </a:rPr>
              <a:t>Editor </a:t>
            </a:r>
            <a:r>
              <a:rPr kumimoji="0" lang="en-US" sz="2800" b="0" i="0" u="none" strike="noStrike" cap="none" normalizeH="0" baseline="0" dirty="0" err="1" smtClean="0">
                <a:ln>
                  <a:noFill/>
                </a:ln>
                <a:solidFill>
                  <a:srgbClr val="FF0000"/>
                </a:solidFill>
                <a:effectLst/>
                <a:latin typeface="Arial Unicode MS" pitchFamily="34" charset="-128"/>
                <a:cs typeface="Arial" pitchFamily="34" charset="0"/>
              </a:rPr>
              <a:t>editor</a:t>
            </a:r>
            <a:r>
              <a:rPr kumimoji="0" lang="en-US" sz="2800" b="0" i="0" u="none" strike="noStrike" cap="none" normalizeH="0" baseline="0" dirty="0" smtClean="0">
                <a:ln>
                  <a:noFill/>
                </a:ln>
                <a:solidFill>
                  <a:srgbClr val="FF0000"/>
                </a:solidFill>
                <a:effectLst/>
                <a:latin typeface="Arial Unicode MS" pitchFamily="34" charset="-128"/>
                <a:cs typeface="Arial" pitchFamily="34" charset="0"/>
              </a:rPr>
              <a:t> = </a:t>
            </a:r>
            <a:r>
              <a:rPr kumimoji="0" lang="en-US" sz="2800" b="0" i="0" u="none" strike="noStrike" cap="none" normalizeH="0" baseline="0" dirty="0" err="1" smtClean="0">
                <a:ln>
                  <a:noFill/>
                </a:ln>
                <a:solidFill>
                  <a:srgbClr val="FF0000"/>
                </a:solidFill>
                <a:effectLst/>
                <a:latin typeface="Arial Unicode MS" pitchFamily="34" charset="-128"/>
                <a:cs typeface="Arial" pitchFamily="34" charset="0"/>
              </a:rPr>
              <a:t>sharedpreferences.edit</a:t>
            </a:r>
            <a:r>
              <a:rPr kumimoji="0" lang="en-US" sz="2800" b="0" i="0" u="none" strike="noStrike" cap="none" normalizeH="0" baseline="0" dirty="0" smtClean="0">
                <a:ln>
                  <a:noFill/>
                </a:ln>
                <a:solidFill>
                  <a:srgbClr val="FF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FF0000"/>
                </a:solidFill>
                <a:effectLst/>
                <a:latin typeface="Arial Unicode MS" pitchFamily="34" charset="-128"/>
                <a:cs typeface="Arial" pitchFamily="34" charset="0"/>
              </a:rPr>
              <a:t>editor.putString</a:t>
            </a:r>
            <a:r>
              <a:rPr kumimoji="0" lang="en-US" sz="2800" b="0" i="0" u="none" strike="noStrike" cap="none" normalizeH="0" baseline="0" dirty="0" smtClean="0">
                <a:ln>
                  <a:noFill/>
                </a:ln>
                <a:solidFill>
                  <a:srgbClr val="FF0000"/>
                </a:solidFill>
                <a:effectLst/>
                <a:latin typeface="Arial Unicode MS" pitchFamily="34" charset="-128"/>
                <a:cs typeface="Arial" pitchFamily="34" charset="0"/>
              </a:rPr>
              <a:t>("key", "value");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FF0000"/>
                </a:solidFill>
                <a:effectLst/>
                <a:latin typeface="Arial Unicode MS" pitchFamily="34" charset="-128"/>
                <a:cs typeface="Arial" pitchFamily="34" charset="0"/>
              </a:rPr>
              <a:t>editor.commit</a:t>
            </a:r>
            <a:r>
              <a:rPr kumimoji="0" lang="en-US" sz="2800" b="0" i="0" u="none" strike="noStrike" cap="none" normalizeH="0" baseline="0" dirty="0" smtClean="0">
                <a:ln>
                  <a:noFill/>
                </a:ln>
                <a:solidFill>
                  <a:srgbClr val="FF0000"/>
                </a:solidFill>
                <a:effectLst/>
                <a:latin typeface="Arial Unicode MS" pitchFamily="34" charset="-128"/>
                <a:cs typeface="Arial" pitchFamily="34" charset="0"/>
              </a:rPr>
              <a:t>()</a:t>
            </a:r>
            <a:r>
              <a:rPr kumimoji="0" lang="en-US" sz="2000" b="0" i="0" u="none" strike="noStrike" cap="none" normalizeH="0" baseline="0" dirty="0" smtClean="0">
                <a:ln>
                  <a:noFill/>
                </a:ln>
                <a:solidFill>
                  <a:srgbClr val="FF0000"/>
                </a:solidFill>
                <a:effectLst/>
                <a:latin typeface="Arial" pitchFamily="34" charset="0"/>
                <a:cs typeface="Arial" pitchFamily="34" charset="0"/>
              </a:rPr>
              <a:t> </a:t>
            </a:r>
            <a:endParaRPr kumimoji="0" lang="en-US" sz="54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Shared Preferences</a:t>
            </a:r>
            <a:endParaRPr lang="en-US" sz="4000" b="1" dirty="0"/>
          </a:p>
        </p:txBody>
      </p:sp>
      <p:sp>
        <p:nvSpPr>
          <p:cNvPr id="9" name="TextBox 8"/>
          <p:cNvSpPr txBox="1"/>
          <p:nvPr/>
        </p:nvSpPr>
        <p:spPr>
          <a:xfrm>
            <a:off x="304800" y="914400"/>
            <a:ext cx="8458200" cy="5262979"/>
          </a:xfrm>
          <a:prstGeom prst="rect">
            <a:avLst/>
          </a:prstGeom>
          <a:noFill/>
        </p:spPr>
        <p:txBody>
          <a:bodyPr wrap="square" rtlCol="0">
            <a:spAutoFit/>
          </a:bodyPr>
          <a:lstStyle/>
          <a:p>
            <a:pPr marL="514350" indent="-514350">
              <a:buFont typeface="+mj-lt"/>
              <a:buAutoNum type="arabicPeriod"/>
            </a:pPr>
            <a:r>
              <a:rPr lang="en-US" sz="2800" b="1" dirty="0" smtClean="0"/>
              <a:t>apply</a:t>
            </a:r>
            <a:r>
              <a:rPr lang="en-US" sz="2800" b="1" dirty="0" smtClean="0"/>
              <a:t>()</a:t>
            </a:r>
            <a:r>
              <a:rPr lang="en-US" sz="2800" dirty="0" smtClean="0"/>
              <a:t> : It </a:t>
            </a:r>
            <a:r>
              <a:rPr lang="en-US" sz="2800" dirty="0" smtClean="0"/>
              <a:t>is an abstract method. It will commit your changes back from editor to the sharedPreference object you are </a:t>
            </a:r>
            <a:r>
              <a:rPr lang="en-US" sz="2800" dirty="0" smtClean="0"/>
              <a:t>calling</a:t>
            </a:r>
          </a:p>
          <a:p>
            <a:pPr marL="514350" indent="-514350">
              <a:buFont typeface="+mj-lt"/>
              <a:buAutoNum type="arabicPeriod"/>
            </a:pPr>
            <a:r>
              <a:rPr lang="en-US" sz="2800" dirty="0" smtClean="0"/>
              <a:t> </a:t>
            </a:r>
            <a:r>
              <a:rPr lang="en-US" sz="2800" b="1" dirty="0" smtClean="0"/>
              <a:t>clear</a:t>
            </a:r>
            <a:r>
              <a:rPr lang="en-US" sz="2800" b="1" dirty="0" smtClean="0"/>
              <a:t>()</a:t>
            </a:r>
            <a:r>
              <a:rPr lang="en-US" sz="2800" dirty="0" smtClean="0"/>
              <a:t> : It will remove all values from the editor</a:t>
            </a:r>
          </a:p>
          <a:p>
            <a:pPr marL="514350" indent="-514350">
              <a:buFont typeface="+mj-lt"/>
              <a:buAutoNum type="arabicPeriod"/>
            </a:pPr>
            <a:r>
              <a:rPr lang="en-US" sz="2800" dirty="0" smtClean="0"/>
              <a:t> </a:t>
            </a:r>
            <a:r>
              <a:rPr lang="en-US" sz="2800" b="1" dirty="0" smtClean="0"/>
              <a:t>remove(String </a:t>
            </a:r>
            <a:r>
              <a:rPr lang="en-US" sz="2800" b="1" dirty="0" smtClean="0"/>
              <a:t>key)</a:t>
            </a:r>
            <a:r>
              <a:rPr lang="en-US" sz="2800" dirty="0" smtClean="0"/>
              <a:t> : It </a:t>
            </a:r>
            <a:r>
              <a:rPr lang="en-US" sz="2800" dirty="0" smtClean="0"/>
              <a:t>will remove the value whose key has been passed as a </a:t>
            </a:r>
            <a:r>
              <a:rPr lang="en-US" sz="2800" dirty="0" smtClean="0"/>
              <a:t>parameter.</a:t>
            </a:r>
          </a:p>
          <a:p>
            <a:pPr marL="514350" indent="-514350">
              <a:buFont typeface="+mj-lt"/>
              <a:buAutoNum type="arabicPeriod"/>
            </a:pPr>
            <a:r>
              <a:rPr lang="en-US" sz="2800" b="1" dirty="0" smtClean="0"/>
              <a:t>putLong(String </a:t>
            </a:r>
            <a:r>
              <a:rPr lang="en-US" sz="2800" b="1" dirty="0" smtClean="0"/>
              <a:t>key, long </a:t>
            </a:r>
            <a:r>
              <a:rPr lang="en-US" sz="2800" b="1" dirty="0" smtClean="0"/>
              <a:t>value)</a:t>
            </a:r>
            <a:r>
              <a:rPr lang="en-US" sz="2800" dirty="0" smtClean="0"/>
              <a:t>  : It </a:t>
            </a:r>
            <a:r>
              <a:rPr lang="en-US" sz="2800" dirty="0" smtClean="0"/>
              <a:t>will save a long value in a preference </a:t>
            </a:r>
            <a:r>
              <a:rPr lang="en-US" sz="2800" dirty="0" smtClean="0"/>
              <a:t>editor</a:t>
            </a:r>
          </a:p>
          <a:p>
            <a:pPr marL="514350" indent="-514350">
              <a:buFont typeface="+mj-lt"/>
              <a:buAutoNum type="arabicPeriod"/>
            </a:pPr>
            <a:r>
              <a:rPr lang="en-US" sz="2800" dirty="0" smtClean="0"/>
              <a:t> </a:t>
            </a:r>
            <a:r>
              <a:rPr lang="en-US" sz="2800" b="1" dirty="0" err="1" smtClean="0"/>
              <a:t>putInt</a:t>
            </a:r>
            <a:r>
              <a:rPr lang="en-US" sz="2800" b="1" dirty="0" smtClean="0"/>
              <a:t>(String key, int </a:t>
            </a:r>
            <a:r>
              <a:rPr lang="en-US" sz="2800" b="1" dirty="0" smtClean="0"/>
              <a:t>value)</a:t>
            </a:r>
            <a:r>
              <a:rPr lang="en-US" sz="2800" dirty="0" smtClean="0"/>
              <a:t> :It </a:t>
            </a:r>
            <a:r>
              <a:rPr lang="en-US" sz="2800" dirty="0" smtClean="0"/>
              <a:t>will save a integer value in a preference </a:t>
            </a:r>
            <a:r>
              <a:rPr lang="en-US" sz="2800" dirty="0" smtClean="0"/>
              <a:t>editor.</a:t>
            </a:r>
          </a:p>
          <a:p>
            <a:pPr marL="514350" indent="-514350">
              <a:buFont typeface="+mj-lt"/>
              <a:buAutoNum type="arabicPeriod"/>
            </a:pPr>
            <a:r>
              <a:rPr lang="en-US" sz="2800" dirty="0" smtClean="0"/>
              <a:t> </a:t>
            </a:r>
            <a:r>
              <a:rPr lang="en-US" sz="2800" b="1" dirty="0" err="1" smtClean="0"/>
              <a:t>putFloat</a:t>
            </a:r>
            <a:r>
              <a:rPr lang="en-US" sz="2800" b="1" dirty="0" smtClean="0"/>
              <a:t>(String key, float </a:t>
            </a:r>
            <a:r>
              <a:rPr lang="en-US" sz="2800" b="1" dirty="0" smtClean="0"/>
              <a:t>value)</a:t>
            </a:r>
            <a:r>
              <a:rPr lang="en-US" sz="2800" dirty="0" smtClean="0"/>
              <a:t> :It </a:t>
            </a:r>
            <a:r>
              <a:rPr lang="en-US" sz="2800" dirty="0" smtClean="0"/>
              <a:t>will save a float value in a preference </a:t>
            </a:r>
            <a:r>
              <a:rPr lang="en-US" sz="2800" dirty="0" smtClean="0"/>
              <a:t>editor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09600"/>
          </a:xfrm>
        </p:spPr>
        <p:txBody>
          <a:bodyPr>
            <a:noAutofit/>
          </a:bodyPr>
          <a:lstStyle/>
          <a:p>
            <a:r>
              <a:rPr lang="en-US" sz="4000" b="1" dirty="0" smtClean="0"/>
              <a:t>Android - WebView</a:t>
            </a:r>
            <a:endParaRPr lang="en-US" sz="4000" b="1" dirty="0"/>
          </a:p>
        </p:txBody>
      </p:sp>
      <p:sp>
        <p:nvSpPr>
          <p:cNvPr id="4" name="TextBox 3"/>
          <p:cNvSpPr txBox="1"/>
          <p:nvPr/>
        </p:nvSpPr>
        <p:spPr>
          <a:xfrm>
            <a:off x="457200" y="914400"/>
            <a:ext cx="8001000" cy="2677656"/>
          </a:xfrm>
          <a:prstGeom prst="rect">
            <a:avLst/>
          </a:prstGeom>
          <a:noFill/>
        </p:spPr>
        <p:txBody>
          <a:bodyPr wrap="square" rtlCol="0">
            <a:spAutoFit/>
          </a:bodyPr>
          <a:lstStyle/>
          <a:p>
            <a:pPr marL="457200" indent="-457200" algn="just">
              <a:buFont typeface="Arial" pitchFamily="34" charset="0"/>
              <a:buChar char="•"/>
            </a:pPr>
            <a:r>
              <a:rPr lang="en-US" sz="2800" dirty="0" smtClean="0"/>
              <a:t>WebView is a view that display web pages inside your application. </a:t>
            </a:r>
            <a:endParaRPr lang="en-US" sz="2800" dirty="0" smtClean="0"/>
          </a:p>
          <a:p>
            <a:pPr marL="457200" indent="-457200" algn="just">
              <a:buFont typeface="Arial" pitchFamily="34" charset="0"/>
              <a:buChar char="•"/>
            </a:pPr>
            <a:r>
              <a:rPr lang="en-US" sz="2800" dirty="0" smtClean="0"/>
              <a:t>You </a:t>
            </a:r>
            <a:r>
              <a:rPr lang="en-US" sz="2800" dirty="0" smtClean="0"/>
              <a:t>can also specify HTML string and can show it inside your application using WebView</a:t>
            </a:r>
            <a:r>
              <a:rPr lang="en-US" sz="2800" dirty="0" smtClean="0"/>
              <a:t>.</a:t>
            </a:r>
          </a:p>
          <a:p>
            <a:pPr marL="457200" indent="-457200" algn="just">
              <a:buFont typeface="Arial" pitchFamily="34" charset="0"/>
              <a:buChar char="•"/>
            </a:pPr>
            <a:r>
              <a:rPr lang="en-US" sz="2800" dirty="0" smtClean="0"/>
              <a:t> In order to use it, you have to get a reference of this view</a:t>
            </a:r>
            <a:endParaRPr lang="en-US" sz="2800" dirty="0"/>
          </a:p>
        </p:txBody>
      </p:sp>
      <p:sp>
        <p:nvSpPr>
          <p:cNvPr id="59393" name="Rectangle 1"/>
          <p:cNvSpPr>
            <a:spLocks noChangeArrowheads="1"/>
          </p:cNvSpPr>
          <p:nvPr/>
        </p:nvSpPr>
        <p:spPr bwMode="auto">
          <a:xfrm>
            <a:off x="990600" y="3581400"/>
            <a:ext cx="645401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Arial Unicode MS" pitchFamily="34" charset="-128"/>
                <a:cs typeface="Arial" pitchFamily="34" charset="0"/>
              </a:rPr>
              <a:t>WebView browser = (WebView) </a:t>
            </a:r>
            <a:r>
              <a:rPr kumimoji="0" lang="en-US" b="1" i="0" u="none" strike="noStrike" cap="none" normalizeH="0" baseline="0" dirty="0" err="1" smtClean="0">
                <a:ln>
                  <a:noFill/>
                </a:ln>
                <a:solidFill>
                  <a:srgbClr val="FF0000"/>
                </a:solidFill>
                <a:effectLst/>
                <a:latin typeface="Arial Unicode MS" pitchFamily="34" charset="-128"/>
                <a:cs typeface="Arial" pitchFamily="34" charset="0"/>
              </a:rPr>
              <a:t>findViewById</a:t>
            </a:r>
            <a:r>
              <a:rPr kumimoji="0" lang="en-US" b="1" i="0" u="none" strike="noStrike" cap="none" normalizeH="0" baseline="0" dirty="0" smtClean="0">
                <a:ln>
                  <a:noFill/>
                </a:ln>
                <a:solidFill>
                  <a:srgbClr val="FF0000"/>
                </a:solidFill>
                <a:effectLst/>
                <a:latin typeface="Arial Unicode MS" pitchFamily="34" charset="-128"/>
                <a:cs typeface="Arial" pitchFamily="34" charset="0"/>
              </a:rPr>
              <a:t>(</a:t>
            </a:r>
            <a:r>
              <a:rPr kumimoji="0" lang="en-US" b="1" i="0" u="none" strike="noStrike" cap="none" normalizeH="0" baseline="0" dirty="0" err="1" smtClean="0">
                <a:ln>
                  <a:noFill/>
                </a:ln>
                <a:solidFill>
                  <a:srgbClr val="FF0000"/>
                </a:solidFill>
                <a:effectLst/>
                <a:latin typeface="Arial Unicode MS" pitchFamily="34" charset="-128"/>
                <a:cs typeface="Arial" pitchFamily="34" charset="0"/>
              </a:rPr>
              <a:t>R.id.webview</a:t>
            </a:r>
            <a:r>
              <a:rPr kumimoji="0" lang="en-US" b="1" i="0" u="none" strike="noStrike" cap="none" normalizeH="0" baseline="0" dirty="0" smtClean="0">
                <a:ln>
                  <a:noFill/>
                </a:ln>
                <a:solidFill>
                  <a:srgbClr val="FF0000"/>
                </a:solidFill>
                <a:effectLst/>
                <a:latin typeface="Arial Unicode MS" pitchFamily="34" charset="-128"/>
                <a:cs typeface="Arial" pitchFamily="34" charset="0"/>
              </a:rPr>
              <a:t>);</a:t>
            </a:r>
            <a:r>
              <a:rPr kumimoji="0" lang="en-US" sz="1400" b="1" i="0" u="none" strike="noStrike" cap="none" normalizeH="0" baseline="0" dirty="0" smtClean="0">
                <a:ln>
                  <a:noFill/>
                </a:ln>
                <a:solidFill>
                  <a:srgbClr val="FF0000"/>
                </a:solidFill>
                <a:effectLst/>
                <a:latin typeface="Arial" pitchFamily="34" charset="0"/>
                <a:cs typeface="Arial" pitchFamily="34" charset="0"/>
              </a:rPr>
              <a:t> </a:t>
            </a:r>
            <a:endParaRPr kumimoji="0" lang="en-US" sz="4000" b="1" i="0" u="none" strike="noStrike" cap="none" normalizeH="0" baseline="0" dirty="0" smtClean="0">
              <a:ln>
                <a:noFill/>
              </a:ln>
              <a:solidFill>
                <a:srgbClr val="FF0000"/>
              </a:solidFill>
              <a:effectLst/>
              <a:latin typeface="Arial" pitchFamily="34" charset="0"/>
              <a:cs typeface="Arial" pitchFamily="34" charset="0"/>
            </a:endParaRPr>
          </a:p>
        </p:txBody>
      </p:sp>
      <p:sp>
        <p:nvSpPr>
          <p:cNvPr id="6" name="Rectangle 5"/>
          <p:cNvSpPr/>
          <p:nvPr/>
        </p:nvSpPr>
        <p:spPr>
          <a:xfrm>
            <a:off x="838200" y="4114800"/>
            <a:ext cx="7924800" cy="1384995"/>
          </a:xfrm>
          <a:prstGeom prst="rect">
            <a:avLst/>
          </a:prstGeom>
        </p:spPr>
        <p:txBody>
          <a:bodyPr wrap="square">
            <a:spAutoFit/>
          </a:bodyPr>
          <a:lstStyle/>
          <a:p>
            <a:pPr marL="514350" indent="-514350">
              <a:buFont typeface="Arial" pitchFamily="34" charset="0"/>
              <a:buChar char="•"/>
            </a:pPr>
            <a:r>
              <a:rPr lang="en-US" sz="2800" dirty="0" smtClean="0"/>
              <a:t>In order to load a web </a:t>
            </a:r>
            <a:r>
              <a:rPr lang="en-US" sz="2800" dirty="0" err="1" smtClean="0"/>
              <a:t>url</a:t>
            </a:r>
            <a:r>
              <a:rPr lang="en-US" sz="2800" dirty="0" smtClean="0"/>
              <a:t> into the WebView, you need to call a method </a:t>
            </a:r>
            <a:r>
              <a:rPr lang="en-US" sz="2800" b="1" dirty="0" err="1" smtClean="0"/>
              <a:t>loadUrl</a:t>
            </a:r>
            <a:r>
              <a:rPr lang="en-US" sz="2800" b="1" dirty="0" smtClean="0"/>
              <a:t>(String </a:t>
            </a:r>
            <a:r>
              <a:rPr lang="en-US" sz="2800" b="1" dirty="0" err="1" smtClean="0"/>
              <a:t>url</a:t>
            </a:r>
            <a:r>
              <a:rPr lang="en-US" sz="2800" b="1" dirty="0" smtClean="0"/>
              <a:t>)</a:t>
            </a:r>
            <a:r>
              <a:rPr lang="en-US" sz="2800" dirty="0" smtClean="0"/>
              <a:t> of the WebView class,</a:t>
            </a:r>
            <a:endParaRPr lang="en-US" sz="2800" dirty="0"/>
          </a:p>
        </p:txBody>
      </p:sp>
      <p:sp>
        <p:nvSpPr>
          <p:cNvPr id="59394" name="Rectangle 2"/>
          <p:cNvSpPr>
            <a:spLocks noChangeArrowheads="1"/>
          </p:cNvSpPr>
          <p:nvPr/>
        </p:nvSpPr>
        <p:spPr bwMode="auto">
          <a:xfrm>
            <a:off x="1752600" y="5598468"/>
            <a:ext cx="6477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FF0000"/>
                </a:solidFill>
                <a:effectLst/>
                <a:latin typeface="Arial Unicode MS" pitchFamily="34" charset="-128"/>
                <a:cs typeface="Arial" pitchFamily="34" charset="0"/>
              </a:rPr>
              <a:t>browser.loadUrl</a:t>
            </a:r>
            <a:r>
              <a:rPr kumimoji="0" lang="en-US" sz="2400" b="1" i="0" u="none" strike="noStrike" cap="none" normalizeH="0" baseline="0" dirty="0" smtClean="0">
                <a:ln>
                  <a:noFill/>
                </a:ln>
                <a:solidFill>
                  <a:srgbClr val="FF0000"/>
                </a:solidFill>
                <a:effectLst/>
                <a:latin typeface="Arial Unicode MS" pitchFamily="34" charset="-128"/>
                <a:cs typeface="Arial" pitchFamily="34" charset="0"/>
              </a:rPr>
              <a:t>("</a:t>
            </a:r>
            <a:r>
              <a:rPr kumimoji="0" lang="en-US" sz="2400" b="1" i="0" u="none" strike="noStrike" cap="none" normalizeH="0" baseline="0" dirty="0" err="1" smtClean="0">
                <a:ln>
                  <a:noFill/>
                </a:ln>
                <a:solidFill>
                  <a:srgbClr val="FF0000"/>
                </a:solidFill>
                <a:effectLst/>
                <a:latin typeface="Arial Unicode MS" pitchFamily="34" charset="-128"/>
                <a:cs typeface="Arial" pitchFamily="34" charset="0"/>
              </a:rPr>
              <a:t>http://www.google.com</a:t>
            </a:r>
            <a:r>
              <a:rPr kumimoji="0" lang="en-US" sz="2400" b="1" i="0" u="none" strike="noStrike" cap="none" normalizeH="0" baseline="0" dirty="0" smtClean="0">
                <a:ln>
                  <a:noFill/>
                </a:ln>
                <a:solidFill>
                  <a:srgbClr val="FF0000"/>
                </a:solidFill>
                <a:effectLst/>
                <a:latin typeface="Arial Unicode MS" pitchFamily="34" charset="-128"/>
                <a:cs typeface="Arial" pitchFamily="34" charset="0"/>
              </a:rPr>
              <a:t>");</a:t>
            </a:r>
            <a:r>
              <a:rPr kumimoji="0" lang="en-US" b="1" i="0" u="none" strike="noStrike" cap="none" normalizeH="0" baseline="0" dirty="0" smtClean="0">
                <a:ln>
                  <a:noFill/>
                </a:ln>
                <a:solidFill>
                  <a:srgbClr val="FF0000"/>
                </a:solidFill>
                <a:effectLst/>
                <a:latin typeface="Arial" pitchFamily="34" charset="0"/>
                <a:cs typeface="Arial" pitchFamily="34" charset="0"/>
              </a:rPr>
              <a:t> </a:t>
            </a:r>
            <a:endParaRPr kumimoji="0" lang="en-US" sz="4800" b="1"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609600"/>
          </a:xfrm>
        </p:spPr>
        <p:txBody>
          <a:bodyPr>
            <a:noAutofit/>
          </a:bodyPr>
          <a:lstStyle/>
          <a:p>
            <a:r>
              <a:rPr lang="en-US" sz="4000" b="1" dirty="0" smtClean="0"/>
              <a:t>Android - WebView</a:t>
            </a:r>
            <a:endParaRPr lang="en-US" sz="4000" b="1" dirty="0"/>
          </a:p>
        </p:txBody>
      </p:sp>
      <p:sp>
        <p:nvSpPr>
          <p:cNvPr id="4" name="TextBox 3"/>
          <p:cNvSpPr txBox="1"/>
          <p:nvPr/>
        </p:nvSpPr>
        <p:spPr>
          <a:xfrm>
            <a:off x="457200" y="685800"/>
            <a:ext cx="8001000" cy="5509200"/>
          </a:xfrm>
          <a:prstGeom prst="rect">
            <a:avLst/>
          </a:prstGeom>
          <a:noFill/>
        </p:spPr>
        <p:txBody>
          <a:bodyPr wrap="square" rtlCol="0">
            <a:spAutoFit/>
          </a:bodyPr>
          <a:lstStyle/>
          <a:p>
            <a:pPr marL="457200" indent="-457200" algn="just">
              <a:buFont typeface="Arial" pitchFamily="34" charset="0"/>
              <a:buChar char="•"/>
            </a:pPr>
            <a:r>
              <a:rPr lang="en-US" sz="2800" dirty="0" smtClean="0"/>
              <a:t>Apart from just loading </a:t>
            </a:r>
            <a:r>
              <a:rPr lang="en-US" sz="2800" dirty="0" err="1" smtClean="0"/>
              <a:t>url</a:t>
            </a:r>
            <a:r>
              <a:rPr lang="en-US" sz="2800" dirty="0" smtClean="0"/>
              <a:t>, you can have more control over your WebView by using the methods defined in WebView class</a:t>
            </a:r>
            <a:r>
              <a:rPr lang="en-US" sz="2800" dirty="0" smtClean="0"/>
              <a:t>.</a:t>
            </a:r>
          </a:p>
          <a:p>
            <a:pPr marL="514350" indent="-514350" algn="just">
              <a:buFont typeface="+mj-lt"/>
              <a:buAutoNum type="arabicPeriod"/>
            </a:pPr>
            <a:r>
              <a:rPr lang="en-US" sz="2800" dirty="0" smtClean="0"/>
              <a:t> </a:t>
            </a:r>
            <a:r>
              <a:rPr lang="en-US" sz="2000" b="1" dirty="0" err="1" smtClean="0"/>
              <a:t>canGoBack</a:t>
            </a:r>
            <a:r>
              <a:rPr lang="en-US" sz="2000" b="1" dirty="0" smtClean="0"/>
              <a:t>()</a:t>
            </a:r>
            <a:r>
              <a:rPr lang="en-US" sz="2000" dirty="0" smtClean="0"/>
              <a:t>:  This </a:t>
            </a:r>
            <a:r>
              <a:rPr lang="en-US" sz="2000" dirty="0" smtClean="0"/>
              <a:t>method specifies the WebView has a back history item</a:t>
            </a:r>
            <a:r>
              <a:rPr lang="en-US" sz="2000" dirty="0" smtClean="0"/>
              <a:t>.</a:t>
            </a:r>
          </a:p>
          <a:p>
            <a:pPr marL="514350" indent="-514350" algn="just">
              <a:buFont typeface="+mj-lt"/>
              <a:buAutoNum type="arabicPeriod"/>
            </a:pPr>
            <a:r>
              <a:rPr lang="en-US" sz="2000" dirty="0" smtClean="0"/>
              <a:t> </a:t>
            </a:r>
            <a:r>
              <a:rPr lang="en-US" sz="2000" b="1" dirty="0" err="1" smtClean="0"/>
              <a:t>canGoForward</a:t>
            </a:r>
            <a:r>
              <a:rPr lang="en-US" sz="2000" b="1" dirty="0" smtClean="0"/>
              <a:t>()</a:t>
            </a:r>
            <a:r>
              <a:rPr lang="en-US" sz="2000" dirty="0" smtClean="0"/>
              <a:t>: This </a:t>
            </a:r>
            <a:r>
              <a:rPr lang="en-US" sz="2000" dirty="0" smtClean="0"/>
              <a:t>method specifies the WebView has a forward history </a:t>
            </a:r>
            <a:r>
              <a:rPr lang="en-US" sz="2000" dirty="0" smtClean="0"/>
              <a:t>item.</a:t>
            </a:r>
          </a:p>
          <a:p>
            <a:pPr marL="514350" indent="-514350" algn="just">
              <a:buFont typeface="+mj-lt"/>
              <a:buAutoNum type="arabicPeriod"/>
            </a:pPr>
            <a:r>
              <a:rPr lang="en-US" sz="2000" b="1" dirty="0" err="1" smtClean="0"/>
              <a:t>clearHistory</a:t>
            </a:r>
            <a:r>
              <a:rPr lang="en-US" sz="2000" b="1" dirty="0" smtClean="0"/>
              <a:t>()</a:t>
            </a:r>
            <a:r>
              <a:rPr lang="en-US" sz="2000" dirty="0" smtClean="0"/>
              <a:t> : This </a:t>
            </a:r>
            <a:r>
              <a:rPr lang="en-US" sz="2000" dirty="0" smtClean="0"/>
              <a:t>method will clear the WebView forward and backward </a:t>
            </a:r>
            <a:r>
              <a:rPr lang="en-US" sz="2000" dirty="0" smtClean="0"/>
              <a:t>history.</a:t>
            </a:r>
          </a:p>
          <a:p>
            <a:pPr marL="514350" indent="-514350" algn="just">
              <a:buFont typeface="+mj-lt"/>
              <a:buAutoNum type="arabicPeriod"/>
            </a:pPr>
            <a:r>
              <a:rPr lang="en-US" sz="2000" b="1" dirty="0" smtClean="0"/>
              <a:t>destroy()</a:t>
            </a:r>
            <a:r>
              <a:rPr lang="en-US" sz="2000" dirty="0" smtClean="0"/>
              <a:t> : This </a:t>
            </a:r>
            <a:r>
              <a:rPr lang="en-US" sz="2000" dirty="0" smtClean="0"/>
              <a:t>method destroy the internal state of </a:t>
            </a:r>
            <a:r>
              <a:rPr lang="en-US" sz="2000" dirty="0" smtClean="0"/>
              <a:t>WebView.</a:t>
            </a:r>
          </a:p>
          <a:p>
            <a:pPr marL="514350" indent="-514350" algn="just">
              <a:buFont typeface="+mj-lt"/>
              <a:buAutoNum type="arabicPeriod"/>
            </a:pPr>
            <a:r>
              <a:rPr lang="en-US" sz="2000" b="1" dirty="0" err="1" smtClean="0"/>
              <a:t>findAllAsync</a:t>
            </a:r>
            <a:r>
              <a:rPr lang="en-US" sz="2000" b="1" dirty="0" smtClean="0"/>
              <a:t>(String find)</a:t>
            </a:r>
            <a:r>
              <a:rPr lang="en-US" sz="2000" dirty="0" smtClean="0"/>
              <a:t> :This </a:t>
            </a:r>
            <a:r>
              <a:rPr lang="en-US" sz="2000" dirty="0" smtClean="0"/>
              <a:t>method find all instances of string and highlight </a:t>
            </a:r>
            <a:r>
              <a:rPr lang="en-US" sz="2000" dirty="0" smtClean="0"/>
              <a:t>them</a:t>
            </a:r>
          </a:p>
          <a:p>
            <a:pPr marL="514350" indent="-514350" algn="just">
              <a:buFont typeface="+mj-lt"/>
              <a:buAutoNum type="arabicPeriod"/>
            </a:pPr>
            <a:r>
              <a:rPr lang="en-US" sz="2000" b="1" dirty="0" err="1" smtClean="0"/>
              <a:t>getProgress</a:t>
            </a:r>
            <a:r>
              <a:rPr lang="en-US" sz="2000" b="1" dirty="0" smtClean="0"/>
              <a:t>()</a:t>
            </a:r>
            <a:r>
              <a:rPr lang="en-US" sz="2000" dirty="0" smtClean="0"/>
              <a:t> : This </a:t>
            </a:r>
            <a:r>
              <a:rPr lang="en-US" sz="2000" dirty="0" smtClean="0"/>
              <a:t>method gets the progress of the current </a:t>
            </a:r>
            <a:r>
              <a:rPr lang="en-US" sz="2000" dirty="0" smtClean="0"/>
              <a:t>page.</a:t>
            </a:r>
          </a:p>
          <a:p>
            <a:pPr marL="514350" indent="-514350" algn="just">
              <a:buFont typeface="+mj-lt"/>
              <a:buAutoNum type="arabicPeriod"/>
            </a:pPr>
            <a:r>
              <a:rPr lang="en-US" sz="2000" b="1" dirty="0" err="1" smtClean="0"/>
              <a:t>getTitle</a:t>
            </a:r>
            <a:r>
              <a:rPr lang="en-US" sz="2000" b="1" dirty="0" smtClean="0"/>
              <a:t>()</a:t>
            </a:r>
            <a:r>
              <a:rPr lang="en-US" sz="2000" dirty="0" smtClean="0"/>
              <a:t> : This </a:t>
            </a:r>
            <a:r>
              <a:rPr lang="en-US" sz="2000" dirty="0" smtClean="0"/>
              <a:t>method return the title of the current </a:t>
            </a:r>
            <a:r>
              <a:rPr lang="en-US" sz="2000" dirty="0" smtClean="0"/>
              <a:t>page.</a:t>
            </a:r>
          </a:p>
          <a:p>
            <a:pPr marL="514350" indent="-514350" algn="just">
              <a:buFont typeface="+mj-lt"/>
              <a:buAutoNum type="arabicPeriod"/>
            </a:pPr>
            <a:r>
              <a:rPr lang="en-US" sz="2000" b="1" dirty="0" err="1" smtClean="0"/>
              <a:t>getUrl</a:t>
            </a:r>
            <a:r>
              <a:rPr lang="en-US" sz="2000" b="1" dirty="0" smtClean="0"/>
              <a:t>()</a:t>
            </a:r>
            <a:r>
              <a:rPr lang="en-US" sz="2000" dirty="0" smtClean="0"/>
              <a:t> : This </a:t>
            </a:r>
            <a:r>
              <a:rPr lang="en-US" sz="2000" dirty="0" smtClean="0"/>
              <a:t>method return the </a:t>
            </a:r>
            <a:r>
              <a:rPr lang="en-US" sz="2000" dirty="0" err="1" smtClean="0"/>
              <a:t>url</a:t>
            </a:r>
            <a:r>
              <a:rPr lang="en-US" sz="2000" dirty="0" smtClean="0"/>
              <a:t> of the current page.</a:t>
            </a:r>
          </a:p>
          <a:p>
            <a:pPr marL="514350" indent="-514350" algn="just"/>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609600"/>
          </a:xfrm>
        </p:spPr>
        <p:txBody>
          <a:bodyPr>
            <a:noAutofit/>
          </a:bodyPr>
          <a:lstStyle/>
          <a:p>
            <a:r>
              <a:rPr lang="en-US" sz="4000" b="1" dirty="0" smtClean="0"/>
              <a:t>Android - WebView</a:t>
            </a:r>
            <a:endParaRPr lang="en-US" sz="4000" b="1" dirty="0"/>
          </a:p>
        </p:txBody>
      </p:sp>
      <p:sp>
        <p:nvSpPr>
          <p:cNvPr id="4" name="TextBox 3"/>
          <p:cNvSpPr txBox="1"/>
          <p:nvPr/>
        </p:nvSpPr>
        <p:spPr>
          <a:xfrm>
            <a:off x="457200" y="762000"/>
            <a:ext cx="8001000" cy="2246769"/>
          </a:xfrm>
          <a:prstGeom prst="rect">
            <a:avLst/>
          </a:prstGeom>
          <a:noFill/>
        </p:spPr>
        <p:txBody>
          <a:bodyPr wrap="square" rtlCol="0">
            <a:spAutoFit/>
          </a:bodyPr>
          <a:lstStyle/>
          <a:p>
            <a:pPr marL="457200" indent="-457200" algn="just">
              <a:buFont typeface="Arial" pitchFamily="34" charset="0"/>
              <a:buChar char="•"/>
            </a:pPr>
            <a:r>
              <a:rPr lang="en-US" sz="2800" dirty="0" smtClean="0"/>
              <a:t>If you click on any link inside the webpage of the WebView, that page will not be loaded inside your WebView. In order to do that you need to extend your class from </a:t>
            </a:r>
            <a:r>
              <a:rPr lang="en-US" sz="2800" b="1" dirty="0" err="1" smtClean="0"/>
              <a:t>WebViewClient</a:t>
            </a:r>
            <a:r>
              <a:rPr lang="en-US" sz="2800" dirty="0" smtClean="0"/>
              <a:t> and override its method. </a:t>
            </a:r>
            <a:endParaRPr lang="en-US" sz="2000" dirty="0" smtClean="0"/>
          </a:p>
        </p:txBody>
      </p:sp>
      <p:sp>
        <p:nvSpPr>
          <p:cNvPr id="63489" name="Rectangle 1"/>
          <p:cNvSpPr>
            <a:spLocks noChangeArrowheads="1"/>
          </p:cNvSpPr>
          <p:nvPr/>
        </p:nvSpPr>
        <p:spPr bwMode="auto">
          <a:xfrm>
            <a:off x="533400" y="3276600"/>
            <a:ext cx="80772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private class </a:t>
            </a:r>
            <a:r>
              <a:rPr kumimoji="0" lang="en-US" sz="2400" b="0" i="0" u="none" strike="noStrike" cap="none" normalizeH="0" baseline="0" dirty="0" err="1" smtClean="0">
                <a:ln>
                  <a:noFill/>
                </a:ln>
                <a:solidFill>
                  <a:srgbClr val="FF0000"/>
                </a:solidFill>
                <a:effectLst/>
                <a:latin typeface="Arial Unicode MS" pitchFamily="34" charset="-128"/>
                <a:cs typeface="Arial" pitchFamily="34" charset="0"/>
              </a:rPr>
              <a:t>MyBrowser</a:t>
            </a: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 extends </a:t>
            </a:r>
            <a:r>
              <a:rPr kumimoji="0" lang="en-US" sz="2400" b="0" i="0" u="none" strike="noStrike" cap="none" normalizeH="0" baseline="0" dirty="0" err="1" smtClean="0">
                <a:ln>
                  <a:noFill/>
                </a:ln>
                <a:solidFill>
                  <a:srgbClr val="FF0000"/>
                </a:solidFill>
                <a:effectLst/>
                <a:latin typeface="Arial Unicode MS" pitchFamily="34" charset="-128"/>
                <a:cs typeface="Arial" pitchFamily="34" charset="0"/>
              </a:rPr>
              <a:t>WebViewClient</a:t>
            </a: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 @Override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public </a:t>
            </a:r>
            <a:r>
              <a:rPr kumimoji="0" lang="en-US" sz="2400" b="0" i="0" u="none" strike="noStrike" cap="none" normalizeH="0" baseline="0" dirty="0" err="1" smtClean="0">
                <a:ln>
                  <a:noFill/>
                </a:ln>
                <a:solidFill>
                  <a:srgbClr val="FF0000"/>
                </a:solidFill>
                <a:effectLst/>
                <a:latin typeface="Arial Unicode MS" pitchFamily="34" charset="-128"/>
                <a:cs typeface="Arial" pitchFamily="34" charset="0"/>
              </a:rPr>
              <a:t>boolean</a:t>
            </a: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 </a:t>
            </a:r>
            <a:r>
              <a:rPr kumimoji="0" lang="en-US" sz="2400" b="0" i="0" u="none" strike="noStrike" cap="none" normalizeH="0" baseline="0" dirty="0" err="1" smtClean="0">
                <a:ln>
                  <a:noFill/>
                </a:ln>
                <a:solidFill>
                  <a:srgbClr val="FF0000"/>
                </a:solidFill>
                <a:effectLst/>
                <a:latin typeface="Arial Unicode MS" pitchFamily="34" charset="-128"/>
                <a:cs typeface="Arial" pitchFamily="34" charset="0"/>
              </a:rPr>
              <a:t>shouldOverrideUrlLoading</a:t>
            </a: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(WebView view, String </a:t>
            </a:r>
            <a:r>
              <a:rPr kumimoji="0" lang="en-US" sz="2400" b="0" i="0" u="none" strike="noStrike" cap="none" normalizeH="0" baseline="0" dirty="0" err="1" smtClean="0">
                <a:ln>
                  <a:noFill/>
                </a:ln>
                <a:solidFill>
                  <a:srgbClr val="FF0000"/>
                </a:solidFill>
                <a:effectLst/>
                <a:latin typeface="Arial Unicode MS" pitchFamily="34" charset="-128"/>
                <a:cs typeface="Arial" pitchFamily="34" charset="0"/>
              </a:rPr>
              <a:t>url</a:t>
            </a: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 </a:t>
            </a:r>
            <a:r>
              <a:rPr kumimoji="0" lang="en-US" sz="2400" b="0" i="0" u="none" strike="noStrike" cap="none" normalizeH="0" baseline="0" dirty="0" err="1" smtClean="0">
                <a:ln>
                  <a:noFill/>
                </a:ln>
                <a:solidFill>
                  <a:srgbClr val="FF0000"/>
                </a:solidFill>
                <a:effectLst/>
                <a:latin typeface="Arial Unicode MS" pitchFamily="34" charset="-128"/>
                <a:cs typeface="Arial" pitchFamily="34" charset="0"/>
              </a:rPr>
              <a:t>view.loadUrl</a:t>
            </a: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a:t>
            </a:r>
            <a:r>
              <a:rPr kumimoji="0" lang="en-US" sz="2400" b="0" i="0" u="none" strike="noStrike" cap="none" normalizeH="0" baseline="0" dirty="0" err="1" smtClean="0">
                <a:ln>
                  <a:noFill/>
                </a:ln>
                <a:solidFill>
                  <a:srgbClr val="FF0000"/>
                </a:solidFill>
                <a:effectLst/>
                <a:latin typeface="Arial Unicode MS" pitchFamily="34" charset="-128"/>
                <a:cs typeface="Arial" pitchFamily="34" charset="0"/>
              </a:rPr>
              <a:t>url</a:t>
            </a: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 return true;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Unicode MS" pitchFamily="34" charset="-128"/>
                <a:cs typeface="Arial" pitchFamily="34" charset="0"/>
              </a:rPr>
              <a:t>}</a:t>
            </a:r>
            <a:r>
              <a:rPr kumimoji="0" lang="en-US" b="0" i="0" u="none" strike="noStrike" cap="none" normalizeH="0" baseline="0" dirty="0" smtClean="0">
                <a:ln>
                  <a:noFill/>
                </a:ln>
                <a:solidFill>
                  <a:srgbClr val="FF0000"/>
                </a:solidFill>
                <a:effectLst/>
                <a:latin typeface="Arial" pitchFamily="34" charset="0"/>
                <a:cs typeface="Arial" pitchFamily="34" charset="0"/>
              </a:rPr>
              <a:t> </a:t>
            </a:r>
            <a:endParaRPr kumimoji="0" lang="en-US" sz="48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990600"/>
          </a:xfrm>
        </p:spPr>
        <p:txBody>
          <a:bodyPr>
            <a:normAutofit/>
          </a:bodyPr>
          <a:lstStyle/>
          <a:p>
            <a:r>
              <a:rPr lang="en-US" b="1" dirty="0" smtClean="0"/>
              <a:t>Intent – Example</a:t>
            </a:r>
            <a:endParaRPr lang="en-US" dirty="0"/>
          </a:p>
        </p:txBody>
      </p:sp>
      <p:sp>
        <p:nvSpPr>
          <p:cNvPr id="3" name="Subtitle 2"/>
          <p:cNvSpPr>
            <a:spLocks noGrp="1"/>
          </p:cNvSpPr>
          <p:nvPr>
            <p:ph type="subTitle" idx="1"/>
          </p:nvPr>
        </p:nvSpPr>
        <p:spPr>
          <a:xfrm>
            <a:off x="381000" y="1295400"/>
            <a:ext cx="8534400" cy="2590800"/>
          </a:xfrm>
        </p:spPr>
        <p:txBody>
          <a:bodyPr>
            <a:normAutofit lnSpcReduction="10000"/>
          </a:bodyPr>
          <a:lstStyle/>
          <a:p>
            <a:pPr marL="514350" indent="-514350" algn="just">
              <a:lnSpc>
                <a:spcPct val="150000"/>
              </a:lnSpc>
              <a:buFont typeface="Arial" pitchFamily="34" charset="0"/>
              <a:buChar char="•"/>
            </a:pPr>
            <a:r>
              <a:rPr lang="en-US" sz="2800" dirty="0" smtClean="0">
                <a:solidFill>
                  <a:schemeClr val="tx1"/>
                </a:solidFill>
              </a:rPr>
              <a:t>The </a:t>
            </a:r>
            <a:r>
              <a:rPr lang="en-US" sz="2800" dirty="0" smtClean="0">
                <a:solidFill>
                  <a:srgbClr val="FF0000"/>
                </a:solidFill>
              </a:rPr>
              <a:t>startActivity() </a:t>
            </a:r>
            <a:r>
              <a:rPr lang="en-US" sz="2800" dirty="0" smtClean="0">
                <a:solidFill>
                  <a:schemeClr val="tx1"/>
                </a:solidFill>
              </a:rPr>
              <a:t>method starts an instance of the second activity specified by the Intent.</a:t>
            </a:r>
          </a:p>
          <a:p>
            <a:pPr marL="514350" indent="-514350" algn="just">
              <a:lnSpc>
                <a:spcPct val="150000"/>
              </a:lnSpc>
              <a:buFont typeface="Arial" pitchFamily="34" charset="0"/>
              <a:buChar char="•"/>
            </a:pPr>
            <a:r>
              <a:rPr lang="en-US" sz="2800" dirty="0" smtClean="0">
                <a:solidFill>
                  <a:schemeClr val="tx1"/>
                </a:solidFill>
              </a:rPr>
              <a:t> The second activity to display the message that was passed by the first activity.</a:t>
            </a:r>
          </a:p>
          <a:p>
            <a:pPr marL="514350" indent="-514350" algn="just">
              <a:lnSpc>
                <a:spcPct val="150000"/>
              </a:lnSpc>
            </a:pPr>
            <a:endParaRPr lang="en-US" sz="2800" dirty="0">
              <a:solidFill>
                <a:schemeClr val="tx1"/>
              </a:solidFill>
            </a:endParaRPr>
          </a:p>
        </p:txBody>
      </p:sp>
      <p:sp>
        <p:nvSpPr>
          <p:cNvPr id="4" name="TextBox 3"/>
          <p:cNvSpPr txBox="1"/>
          <p:nvPr/>
        </p:nvSpPr>
        <p:spPr>
          <a:xfrm>
            <a:off x="685800" y="4038600"/>
            <a:ext cx="7924800" cy="1200329"/>
          </a:xfrm>
          <a:prstGeom prst="rect">
            <a:avLst/>
          </a:prstGeom>
          <a:noFill/>
        </p:spPr>
        <p:txBody>
          <a:bodyPr wrap="square" rtlCol="0">
            <a:spAutoFit/>
          </a:bodyPr>
          <a:lstStyle/>
          <a:p>
            <a:r>
              <a:rPr lang="en-US" sz="2400" b="1" dirty="0" smtClean="0"/>
              <a:t>Intent intent = getIntent();</a:t>
            </a:r>
            <a:br>
              <a:rPr lang="en-US" sz="2400" b="1" dirty="0" smtClean="0"/>
            </a:br>
            <a:r>
              <a:rPr lang="en-US" sz="2400" b="1" dirty="0" smtClean="0"/>
              <a:t> String message = intent.getStringExtra(</a:t>
            </a:r>
            <a:r>
              <a:rPr lang="en-US" sz="2400" b="1" dirty="0" err="1" smtClean="0"/>
              <a:t>string_constant</a:t>
            </a:r>
            <a:r>
              <a:rPr lang="en-US" sz="2400" b="1" dirty="0" smtClean="0"/>
              <a:t>);</a:t>
            </a:r>
            <a:br>
              <a:rPr lang="en-US" sz="2400" b="1" dirty="0" smtClean="0"/>
            </a:b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990600"/>
          </a:xfrm>
        </p:spPr>
        <p:txBody>
          <a:bodyPr>
            <a:normAutofit/>
          </a:bodyPr>
          <a:lstStyle/>
          <a:p>
            <a:r>
              <a:rPr lang="en-US" b="1" dirty="0" smtClean="0"/>
              <a:t>Intent – Example</a:t>
            </a:r>
            <a:endParaRPr lang="en-US" dirty="0"/>
          </a:p>
        </p:txBody>
      </p:sp>
      <p:sp>
        <p:nvSpPr>
          <p:cNvPr id="3" name="Subtitle 2"/>
          <p:cNvSpPr>
            <a:spLocks noGrp="1"/>
          </p:cNvSpPr>
          <p:nvPr>
            <p:ph type="subTitle" idx="1"/>
          </p:nvPr>
        </p:nvSpPr>
        <p:spPr>
          <a:xfrm>
            <a:off x="381000" y="1295400"/>
            <a:ext cx="8534400" cy="5029200"/>
          </a:xfrm>
        </p:spPr>
        <p:txBody>
          <a:bodyPr>
            <a:normAutofit/>
          </a:bodyPr>
          <a:lstStyle/>
          <a:p>
            <a:pPr marL="514350" indent="-514350" algn="just">
              <a:buFont typeface="Arial" pitchFamily="34" charset="0"/>
              <a:buChar char="•"/>
            </a:pPr>
            <a:r>
              <a:rPr lang="en-US" sz="2800" dirty="0" smtClean="0">
                <a:solidFill>
                  <a:schemeClr val="tx1"/>
                </a:solidFill>
              </a:rPr>
              <a:t>To pass the data from second activity to the first , the second activity is invoked with :</a:t>
            </a:r>
            <a:br>
              <a:rPr lang="en-US" sz="2800" dirty="0" smtClean="0">
                <a:solidFill>
                  <a:schemeClr val="tx1"/>
                </a:solidFill>
              </a:rPr>
            </a:br>
            <a:r>
              <a:rPr lang="en-US" sz="2800" dirty="0" smtClean="0">
                <a:solidFill>
                  <a:schemeClr val="tx1"/>
                </a:solidFill>
              </a:rPr>
              <a:t>    </a:t>
            </a:r>
            <a:r>
              <a:rPr lang="en-US" sz="2800" dirty="0" smtClean="0">
                <a:solidFill>
                  <a:srgbClr val="FF0000"/>
                </a:solidFill>
              </a:rPr>
              <a:t>startActivityForResult(intent, request-_ode)</a:t>
            </a:r>
          </a:p>
          <a:p>
            <a:pPr marL="514350" indent="-514350" algn="just">
              <a:buFont typeface="Arial" pitchFamily="34" charset="0"/>
              <a:buChar char="•"/>
            </a:pPr>
            <a:r>
              <a:rPr lang="en-US" sz="2800" dirty="0" smtClean="0">
                <a:solidFill>
                  <a:schemeClr val="tx1"/>
                </a:solidFill>
              </a:rPr>
              <a:t> request_code is must be the same for both the activity.</a:t>
            </a:r>
          </a:p>
          <a:p>
            <a:pPr marL="514350" indent="-514350" algn="just">
              <a:buFont typeface="Arial" pitchFamily="34" charset="0"/>
              <a:buChar char="•"/>
            </a:pPr>
            <a:r>
              <a:rPr lang="en-US" sz="2800" dirty="0" smtClean="0">
                <a:solidFill>
                  <a:schemeClr val="tx1"/>
                </a:solidFill>
              </a:rPr>
              <a:t>The first activity must implement, </a:t>
            </a:r>
          </a:p>
          <a:p>
            <a:pPr marL="514350" indent="-514350" algn="just"/>
            <a:r>
              <a:rPr lang="en-US" sz="2800" dirty="0" smtClean="0">
                <a:solidFill>
                  <a:schemeClr val="tx1"/>
                </a:solidFill>
              </a:rPr>
              <a:t>     </a:t>
            </a:r>
            <a:endParaRPr lang="en-US" sz="2800" dirty="0" smtClean="0">
              <a:solidFill>
                <a:srgbClr val="FF0000"/>
              </a:solidFill>
            </a:endParaRPr>
          </a:p>
          <a:p>
            <a:pPr marL="514350" indent="-514350" algn="just"/>
            <a:r>
              <a:rPr lang="en-US" sz="2800" dirty="0" smtClean="0">
                <a:solidFill>
                  <a:srgbClr val="FF0000"/>
                </a:solidFill>
              </a:rPr>
              <a:t>     onActivityResult(int requestCode, int resultCode, Intent data)</a:t>
            </a:r>
            <a:endParaRPr lang="en-US" sz="2800" dirty="0" smtClean="0">
              <a:solidFill>
                <a:schemeClr val="tx1"/>
              </a:solidFill>
            </a:endParaRPr>
          </a:p>
          <a:p>
            <a:pPr marL="514350" indent="-514350" algn="just"/>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990600"/>
          </a:xfrm>
        </p:spPr>
        <p:txBody>
          <a:bodyPr>
            <a:normAutofit/>
          </a:bodyPr>
          <a:lstStyle/>
          <a:p>
            <a:r>
              <a:rPr lang="en-US" b="1" dirty="0" smtClean="0"/>
              <a:t>Intent – Example</a:t>
            </a:r>
            <a:endParaRPr lang="en-US" dirty="0"/>
          </a:p>
        </p:txBody>
      </p:sp>
      <p:sp>
        <p:nvSpPr>
          <p:cNvPr id="3" name="Subtitle 2"/>
          <p:cNvSpPr>
            <a:spLocks noGrp="1"/>
          </p:cNvSpPr>
          <p:nvPr>
            <p:ph type="subTitle" idx="1"/>
          </p:nvPr>
        </p:nvSpPr>
        <p:spPr>
          <a:xfrm>
            <a:off x="381000" y="1295400"/>
            <a:ext cx="8534400" cy="990600"/>
          </a:xfrm>
        </p:spPr>
        <p:txBody>
          <a:bodyPr>
            <a:noAutofit/>
          </a:bodyPr>
          <a:lstStyle/>
          <a:p>
            <a:pPr marL="514350" indent="-514350" algn="just">
              <a:buFont typeface="Arial" pitchFamily="34" charset="0"/>
              <a:buChar char="•"/>
            </a:pPr>
            <a:r>
              <a:rPr lang="en-US" sz="2800" dirty="0" smtClean="0">
                <a:solidFill>
                  <a:schemeClr val="tx1"/>
                </a:solidFill>
              </a:rPr>
              <a:t>Second activity passes the data to the first using</a:t>
            </a:r>
          </a:p>
          <a:p>
            <a:pPr marL="514350" indent="-514350" algn="just">
              <a:buFont typeface="Arial" pitchFamily="34" charset="0"/>
              <a:buChar char="•"/>
            </a:pPr>
            <a:endParaRPr lang="en-US" sz="2800" dirty="0" smtClean="0">
              <a:solidFill>
                <a:schemeClr val="tx1"/>
              </a:solidFill>
            </a:endParaRPr>
          </a:p>
          <a:p>
            <a:pPr marL="514350" indent="-514350" algn="just"/>
            <a:r>
              <a:rPr lang="en-US" sz="2800" dirty="0" smtClean="0">
                <a:solidFill>
                  <a:schemeClr val="tx1"/>
                </a:solidFill>
              </a:rPr>
              <a:t>   </a:t>
            </a:r>
          </a:p>
          <a:p>
            <a:pPr marL="514350" indent="-514350" algn="l"/>
            <a:r>
              <a:rPr lang="en-US" sz="2800" dirty="0" smtClean="0">
                <a:solidFill>
                  <a:schemeClr val="tx1"/>
                </a:solidFill>
              </a:rPr>
              <a:t>			</a:t>
            </a:r>
            <a:endParaRPr lang="en-US" sz="2800" dirty="0">
              <a:solidFill>
                <a:schemeClr val="tx1"/>
              </a:solidFill>
            </a:endParaRPr>
          </a:p>
        </p:txBody>
      </p:sp>
      <p:sp>
        <p:nvSpPr>
          <p:cNvPr id="4" name="TextBox 3"/>
          <p:cNvSpPr txBox="1"/>
          <p:nvPr/>
        </p:nvSpPr>
        <p:spPr>
          <a:xfrm>
            <a:off x="1143000" y="1905000"/>
            <a:ext cx="7010400" cy="1384995"/>
          </a:xfrm>
          <a:prstGeom prst="rect">
            <a:avLst/>
          </a:prstGeom>
          <a:noFill/>
        </p:spPr>
        <p:txBody>
          <a:bodyPr wrap="square" rtlCol="0">
            <a:spAutoFit/>
          </a:bodyPr>
          <a:lstStyle/>
          <a:p>
            <a:pPr marL="514350" indent="-514350">
              <a:lnSpc>
                <a:spcPct val="150000"/>
              </a:lnSpc>
            </a:pPr>
            <a:r>
              <a:rPr lang="en-US" sz="2800" dirty="0" smtClean="0">
                <a:solidFill>
                  <a:srgbClr val="FF0000"/>
                </a:solidFill>
              </a:rPr>
              <a:t>intent.setData(</a:t>
            </a:r>
            <a:r>
              <a:rPr lang="en-US" sz="2800" dirty="0" err="1" smtClean="0">
                <a:solidFill>
                  <a:srgbClr val="FF0000"/>
                </a:solidFill>
              </a:rPr>
              <a:t>Uri.parse</a:t>
            </a:r>
            <a:r>
              <a:rPr lang="en-US" sz="2800" dirty="0" smtClean="0">
                <a:solidFill>
                  <a:srgbClr val="FF0000"/>
                </a:solidFill>
              </a:rPr>
              <a:t>(message));</a:t>
            </a:r>
          </a:p>
          <a:p>
            <a:pPr marL="514350" indent="-514350">
              <a:lnSpc>
                <a:spcPct val="150000"/>
              </a:lnSpc>
            </a:pPr>
            <a:r>
              <a:rPr lang="en-US" sz="2800" dirty="0" smtClean="0">
                <a:solidFill>
                  <a:srgbClr val="FF0000"/>
                </a:solidFill>
              </a:rPr>
              <a:t> setResult(RESULT_OK, intent);</a:t>
            </a:r>
          </a:p>
        </p:txBody>
      </p:sp>
      <p:sp>
        <p:nvSpPr>
          <p:cNvPr id="6" name="TextBox 5"/>
          <p:cNvSpPr txBox="1"/>
          <p:nvPr/>
        </p:nvSpPr>
        <p:spPr>
          <a:xfrm>
            <a:off x="533400" y="3352800"/>
            <a:ext cx="8153400" cy="2677656"/>
          </a:xfrm>
          <a:prstGeom prst="rect">
            <a:avLst/>
          </a:prstGeom>
          <a:noFill/>
        </p:spPr>
        <p:txBody>
          <a:bodyPr wrap="square" rtlCol="0">
            <a:spAutoFit/>
          </a:bodyPr>
          <a:lstStyle/>
          <a:p>
            <a:pPr algn="just"/>
            <a:r>
              <a:rPr lang="en-US" sz="2800" b="1" i="1" dirty="0" smtClean="0"/>
              <a:t>URI </a:t>
            </a:r>
            <a:r>
              <a:rPr lang="en-US" sz="2800" b="1" i="1" dirty="0" smtClean="0">
                <a:sym typeface="Wingdings" pitchFamily="2" charset="2"/>
              </a:rPr>
              <a:t> Uniform Resource Identifier</a:t>
            </a:r>
            <a:endParaRPr lang="en-US" sz="2800" b="1" i="1" dirty="0" smtClean="0"/>
          </a:p>
          <a:p>
            <a:pPr marL="514350" indent="-514350" algn="just">
              <a:buFont typeface="Arial" pitchFamily="34" charset="0"/>
              <a:buChar char="•"/>
            </a:pPr>
            <a:r>
              <a:rPr lang="en-US" sz="2800" dirty="0" smtClean="0"/>
              <a:t>The method Uri.parse creates a new Uri object from a properly formatted String</a:t>
            </a:r>
          </a:p>
          <a:p>
            <a:pPr marL="514350" indent="-514350" algn="just">
              <a:buFont typeface="Arial" pitchFamily="34" charset="0"/>
              <a:buChar char="•"/>
            </a:pPr>
            <a:r>
              <a:rPr lang="en-US" sz="2800" dirty="0" smtClean="0"/>
              <a:t>A Uri object is usually used to tell a ContentProvider what we want to access by reference.</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380999"/>
          </a:xfrm>
        </p:spPr>
        <p:txBody>
          <a:bodyPr>
            <a:normAutofit fontScale="90000"/>
          </a:bodyPr>
          <a:lstStyle/>
          <a:p>
            <a:r>
              <a:rPr lang="en-US" b="1" dirty="0" smtClean="0"/>
              <a:t>Menu</a:t>
            </a:r>
            <a:endParaRPr lang="en-US" dirty="0"/>
          </a:p>
        </p:txBody>
      </p:sp>
      <p:sp>
        <p:nvSpPr>
          <p:cNvPr id="6" name="TextBox 5"/>
          <p:cNvSpPr txBox="1"/>
          <p:nvPr/>
        </p:nvSpPr>
        <p:spPr>
          <a:xfrm>
            <a:off x="304800" y="609600"/>
            <a:ext cx="8534400" cy="5447645"/>
          </a:xfrm>
          <a:prstGeom prst="rect">
            <a:avLst/>
          </a:prstGeom>
          <a:noFill/>
        </p:spPr>
        <p:txBody>
          <a:bodyPr wrap="square" rtlCol="0">
            <a:spAutoFit/>
          </a:bodyPr>
          <a:lstStyle/>
          <a:p>
            <a:pPr marL="514350" indent="-514350" algn="just">
              <a:lnSpc>
                <a:spcPct val="150000"/>
              </a:lnSpc>
              <a:buFont typeface="+mj-lt"/>
              <a:buAutoNum type="arabicPeriod"/>
            </a:pPr>
            <a:r>
              <a:rPr lang="en-US" sz="2400" b="1" dirty="0" smtClean="0"/>
              <a:t>Options menu</a:t>
            </a:r>
          </a:p>
          <a:p>
            <a:pPr marL="971550" lvl="1" indent="-514350" algn="just">
              <a:buFont typeface="Arial" pitchFamily="34" charset="0"/>
              <a:buChar char="•"/>
            </a:pPr>
            <a:r>
              <a:rPr lang="en-US" sz="2400" dirty="0" smtClean="0"/>
              <a:t>The options menu is the primary collection of menu items for an activity. </a:t>
            </a:r>
          </a:p>
          <a:p>
            <a:pPr marL="971550" lvl="1" indent="-514350" algn="just">
              <a:buFont typeface="Arial" pitchFamily="34" charset="0"/>
              <a:buChar char="•"/>
            </a:pPr>
            <a:r>
              <a:rPr lang="en-US" sz="2400" dirty="0" smtClean="0"/>
              <a:t>It's where you should place actions that have a global impact on the app, such as "Search," "Compose email," and "Settings."   </a:t>
            </a:r>
          </a:p>
          <a:p>
            <a:pPr marL="514350" indent="-514350" algn="just">
              <a:buFont typeface="+mj-lt"/>
              <a:buAutoNum type="arabicPeriod"/>
            </a:pPr>
            <a:r>
              <a:rPr lang="en-US" sz="2400" dirty="0" smtClean="0"/>
              <a:t> </a:t>
            </a:r>
            <a:r>
              <a:rPr lang="en-US" sz="2400" b="1" dirty="0" smtClean="0"/>
              <a:t>Context menu</a:t>
            </a:r>
          </a:p>
          <a:p>
            <a:pPr marL="971550" lvl="1" indent="-514350" algn="just">
              <a:buFont typeface="Arial" pitchFamily="34" charset="0"/>
              <a:buChar char="•"/>
            </a:pPr>
            <a:r>
              <a:rPr lang="en-US" sz="2400" dirty="0" smtClean="0"/>
              <a:t>A context menu is a </a:t>
            </a:r>
            <a:r>
              <a:rPr lang="en-US" sz="2400" dirty="0" smtClean="0">
                <a:hlinkClick r:id="rId2"/>
              </a:rPr>
              <a:t>floating menu</a:t>
            </a:r>
            <a:r>
              <a:rPr lang="en-US" sz="2400" dirty="0" smtClean="0"/>
              <a:t> that appears when the user performs a long-click on an element. </a:t>
            </a:r>
          </a:p>
          <a:p>
            <a:pPr marL="971550" lvl="1" indent="-514350" algn="just">
              <a:buFont typeface="Arial" pitchFamily="34" charset="0"/>
              <a:buChar char="•"/>
            </a:pPr>
            <a:r>
              <a:rPr lang="en-US" sz="2400" dirty="0" smtClean="0"/>
              <a:t> It provides actions that affect the selected content or context frame. </a:t>
            </a:r>
          </a:p>
          <a:p>
            <a:pPr marL="514350" indent="-514350" algn="just">
              <a:buFont typeface="+mj-lt"/>
              <a:buAutoNum type="arabicPeriod"/>
            </a:pPr>
            <a:r>
              <a:rPr lang="en-US" sz="2400" b="1" dirty="0" smtClean="0"/>
              <a:t>Popup menu</a:t>
            </a:r>
          </a:p>
          <a:p>
            <a:pPr marL="971550" lvl="1" indent="-514350" algn="just">
              <a:buFont typeface="Arial" pitchFamily="34" charset="0"/>
              <a:buChar char="•"/>
            </a:pPr>
            <a:r>
              <a:rPr lang="en-US" sz="2400" dirty="0" smtClean="0"/>
              <a:t>A popup menu displays a list of items in a vertical list that's anchored to the view that invoked the menu.</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380999"/>
          </a:xfrm>
        </p:spPr>
        <p:txBody>
          <a:bodyPr>
            <a:normAutofit fontScale="90000"/>
          </a:bodyPr>
          <a:lstStyle/>
          <a:p>
            <a:r>
              <a:rPr lang="en-US" b="1" dirty="0" smtClean="0"/>
              <a:t>Menu</a:t>
            </a:r>
            <a:endParaRPr lang="en-US" dirty="0"/>
          </a:p>
        </p:txBody>
      </p:sp>
      <p:sp>
        <p:nvSpPr>
          <p:cNvPr id="6" name="TextBox 5"/>
          <p:cNvSpPr txBox="1"/>
          <p:nvPr/>
        </p:nvSpPr>
        <p:spPr>
          <a:xfrm>
            <a:off x="304800" y="609600"/>
            <a:ext cx="8534400" cy="589072"/>
          </a:xfrm>
          <a:prstGeom prst="rect">
            <a:avLst/>
          </a:prstGeom>
          <a:noFill/>
        </p:spPr>
        <p:txBody>
          <a:bodyPr wrap="square" rtlCol="0">
            <a:spAutoFit/>
          </a:bodyPr>
          <a:lstStyle/>
          <a:p>
            <a:pPr marL="514350" indent="-514350" algn="just">
              <a:lnSpc>
                <a:spcPct val="150000"/>
              </a:lnSpc>
              <a:buFont typeface="+mj-lt"/>
              <a:buAutoNum type="arabicPeriod"/>
            </a:pPr>
            <a:r>
              <a:rPr lang="en-US" sz="2400" b="1" dirty="0" smtClean="0"/>
              <a:t>Options menu</a:t>
            </a:r>
          </a:p>
        </p:txBody>
      </p:sp>
      <p:pic>
        <p:nvPicPr>
          <p:cNvPr id="2050" name="Picture 2" descr="https://developer.android.com/images/options_menu.png"/>
          <p:cNvPicPr>
            <a:picLocks noChangeAspect="1" noChangeArrowheads="1"/>
          </p:cNvPicPr>
          <p:nvPr/>
        </p:nvPicPr>
        <p:blipFill>
          <a:blip r:embed="rId2" cstate="print"/>
          <a:srcRect/>
          <a:stretch>
            <a:fillRect/>
          </a:stretch>
        </p:blipFill>
        <p:spPr bwMode="auto">
          <a:xfrm>
            <a:off x="4038600" y="914400"/>
            <a:ext cx="3048000" cy="5638802"/>
          </a:xfrm>
          <a:prstGeom prst="rect">
            <a:avLst/>
          </a:prstGeom>
          <a:noFill/>
        </p:spPr>
      </p:pic>
      <p:sp>
        <p:nvSpPr>
          <p:cNvPr id="5" name="TextBox 4"/>
          <p:cNvSpPr txBox="1"/>
          <p:nvPr/>
        </p:nvSpPr>
        <p:spPr>
          <a:xfrm>
            <a:off x="304800" y="1676400"/>
            <a:ext cx="3276600" cy="1938992"/>
          </a:xfrm>
          <a:prstGeom prst="rect">
            <a:avLst/>
          </a:prstGeom>
          <a:noFill/>
        </p:spPr>
        <p:txBody>
          <a:bodyPr wrap="square" rtlCol="0">
            <a:spAutoFit/>
          </a:bodyPr>
          <a:lstStyle/>
          <a:p>
            <a:pPr algn="just"/>
            <a:r>
              <a:rPr lang="en-US" sz="2400" dirty="0" smtClean="0"/>
              <a:t>you should include actions and other options that are relevant to the current activity context</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2951</Words>
  <Application>Microsoft Office PowerPoint</Application>
  <PresentationFormat>On-screen Show (4:3)</PresentationFormat>
  <Paragraphs>297</Paragraphs>
  <Slides>44</Slides>
  <Notes>7</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Intent</vt:lpstr>
      <vt:lpstr>Intent – Example</vt:lpstr>
      <vt:lpstr>Intent – Example</vt:lpstr>
      <vt:lpstr>Intent – Example</vt:lpstr>
      <vt:lpstr>Intent – Example</vt:lpstr>
      <vt:lpstr>Intent – Example</vt:lpstr>
      <vt:lpstr>Intent – Example</vt:lpstr>
      <vt:lpstr>Menu</vt:lpstr>
      <vt:lpstr>Menu</vt:lpstr>
      <vt:lpstr>Menu</vt:lpstr>
      <vt:lpstr>Menu</vt:lpstr>
      <vt:lpstr>Menu</vt:lpstr>
      <vt:lpstr>Enabling batch contextual actions in a ListView or GridView</vt:lpstr>
      <vt:lpstr>Notification</vt:lpstr>
      <vt:lpstr>Notification</vt:lpstr>
      <vt:lpstr>Notification</vt:lpstr>
      <vt:lpstr>Progress bar example</vt:lpstr>
      <vt:lpstr>Progress bar example</vt:lpstr>
      <vt:lpstr>Progress bar example</vt:lpstr>
      <vt:lpstr>Progress bar example</vt:lpstr>
      <vt:lpstr>Sending SMS</vt:lpstr>
      <vt:lpstr>Sending SMS</vt:lpstr>
      <vt:lpstr>Sending SMS</vt:lpstr>
      <vt:lpstr>Sending SMS</vt:lpstr>
      <vt:lpstr>Broadcast Receiver</vt:lpstr>
      <vt:lpstr>Broadcast Receiver</vt:lpstr>
      <vt:lpstr>Broadcast Receiver</vt:lpstr>
      <vt:lpstr>Example Register a receiver for incoming phone calls</vt:lpstr>
      <vt:lpstr>Android - Services</vt:lpstr>
      <vt:lpstr>Android - Services</vt:lpstr>
      <vt:lpstr>Android - Services</vt:lpstr>
      <vt:lpstr>Android - Services</vt:lpstr>
      <vt:lpstr>Android - Services</vt:lpstr>
      <vt:lpstr>Android – Services  - Callback methods</vt:lpstr>
      <vt:lpstr>Android - Services</vt:lpstr>
      <vt:lpstr>Android - Services</vt:lpstr>
      <vt:lpstr>Android - Services</vt:lpstr>
      <vt:lpstr>Android - Services</vt:lpstr>
      <vt:lpstr>Android - Shared Preferences</vt:lpstr>
      <vt:lpstr>Android - Shared Preferences</vt:lpstr>
      <vt:lpstr>Android - Shared Preferences</vt:lpstr>
      <vt:lpstr>Android - WebView</vt:lpstr>
      <vt:lpstr>Android - WebView</vt:lpstr>
      <vt:lpstr>Android - WebView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dc:title>
  <dc:creator>Ravi B CSE  NMAMIT</dc:creator>
  <cp:lastModifiedBy>Ravi</cp:lastModifiedBy>
  <cp:revision>57</cp:revision>
  <dcterms:created xsi:type="dcterms:W3CDTF">2006-08-16T00:00:00Z</dcterms:created>
  <dcterms:modified xsi:type="dcterms:W3CDTF">2017-09-19T08:40:34Z</dcterms:modified>
</cp:coreProperties>
</file>