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3" r:id="rId16"/>
    <p:sldId id="278" r:id="rId17"/>
    <p:sldId id="277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706EF-5BD0-4C28-843D-4E58AD2610F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70AA-E1D8-4E7F-9F95-756694285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3A59F-6945-43FF-A021-FCEEE0DA296D}" type="slidenum">
              <a:rPr lang="sv-SE"/>
              <a:pPr/>
              <a:t>14</a:t>
            </a:fld>
            <a:endParaRPr lang="sv-S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59E31-7D7B-4C50-9EC0-222DCA060DFE}" type="slidenum">
              <a:rPr lang="sv-SE"/>
              <a:pPr/>
              <a:t>15</a:t>
            </a:fld>
            <a:endParaRPr lang="sv-S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666BC-3302-4257-A961-51A84FD414A1}" type="slidenum">
              <a:rPr lang="sv-SE"/>
              <a:pPr/>
              <a:t>18</a:t>
            </a:fld>
            <a:endParaRPr lang="sv-S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7C88D-3542-4A06-996F-D8237F342BB6}" type="slidenum">
              <a:rPr lang="sv-SE"/>
              <a:pPr/>
              <a:t>19</a:t>
            </a:fld>
            <a:endParaRPr lang="sv-S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995BD-4C78-491E-9F1F-F814D05E3DBF}" type="slidenum">
              <a:rPr lang="sv-SE"/>
              <a:pPr/>
              <a:t>20</a:t>
            </a:fld>
            <a:endParaRPr lang="sv-S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FE8C-462F-47FE-A68D-844E81AE9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F1C47-C813-437D-9156-DABE727925E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1BD9-BF38-488A-BBD0-2976EAB52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(Refer </a:t>
            </a:r>
            <a:r>
              <a:rPr lang="en-US" dirty="0" err="1" smtClean="0"/>
              <a:t>Ethem</a:t>
            </a:r>
            <a:r>
              <a:rPr lang="en-US" dirty="0" smtClean="0"/>
              <a:t> </a:t>
            </a:r>
            <a:r>
              <a:rPr lang="en-US" dirty="0" err="1" smtClean="0"/>
              <a:t>Alpaydin</a:t>
            </a:r>
            <a:r>
              <a:rPr lang="en-US" dirty="0" smtClean="0"/>
              <a:t> for SVM)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4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572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Maximum Margin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6397" name="Oval 15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6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1" name="Oval 19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20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21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22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23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4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Oval 25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Oval 26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Oval 27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28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Oval 31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Oval 32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Oval 33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Oval 34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35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Oval 36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Oval 37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Oval 38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Oval 39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Oval 40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Oval 41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Oval 42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Oval 43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Oval 44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Oval 45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Oval 46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Oval 47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Oval 48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Oval 49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Oval 5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Oval 51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Oval 52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Text Box 53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6436" name="Text Box 54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6437" name="Text Box 55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25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The </a:t>
            </a:r>
            <a:r>
              <a:rPr lang="en-US" altLang="zh-CN" sz="2400">
                <a:solidFill>
                  <a:srgbClr val="CC0000"/>
                </a:solidFill>
                <a:latin typeface="Tahoma" pitchFamily="34" charset="0"/>
              </a:rPr>
              <a:t>maximum margin linear classifier</a:t>
            </a:r>
            <a:r>
              <a:rPr lang="en-US" altLang="zh-CN" sz="2400">
                <a:latin typeface="Tahoma" pitchFamily="34" charset="0"/>
              </a:rPr>
              <a:t> is the linear classifier with the, um, maximum margin.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This is the simplest kind of SVM (Called an LSVM)</a:t>
            </a:r>
          </a:p>
        </p:txBody>
      </p:sp>
      <p:sp>
        <p:nvSpPr>
          <p:cNvPr id="16438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Linear SVM</a:t>
            </a: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itchFamily="34" charset="0"/>
              </a:rPr>
              <a:t>Support Vectors </a:t>
            </a:r>
            <a:r>
              <a:rPr lang="en-US" altLang="zh-CN" sz="2000">
                <a:latin typeface="Tahoma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6"/>
              <a:gd name="T28" fmla="*/ 0 h 98"/>
              <a:gd name="T29" fmla="*/ 1076 w 1076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1" name="Freeform 59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5"/>
              <a:gd name="T40" fmla="*/ 0 h 306"/>
              <a:gd name="T41" fmla="*/ 1445 w 1445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2" name="Freeform 60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283"/>
              <a:gd name="T20" fmla="*/ 1092 w 1092"/>
              <a:gd name="T21" fmla="*/ 283 h 2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43" name="Oval 63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44" name="Oval 64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45" name="Oval 65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0" y="0"/>
            <a:ext cx="4968875" cy="21621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Maximizing the margin is good according to intuition and PAC theory </a:t>
            </a:r>
          </a:p>
          <a:p>
            <a:pPr marL="457200" indent="-457200" algn="l"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Implies that only support vectors are important; other training examples are ignorable.</a:t>
            </a:r>
          </a:p>
          <a:p>
            <a:pPr marL="457200" indent="-457200" algn="l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Empirically it works very very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0" grpId="0" animBg="1"/>
      <p:bldP spid="243771" grpId="0" animBg="1"/>
      <p:bldP spid="243772" grpId="0" animBg="1"/>
      <p:bldP spid="2437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Linear SVM Mathematically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191000"/>
            <a:ext cx="3886200" cy="19399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smtClean="0"/>
              <a:t>What we know:</a:t>
            </a:r>
          </a:p>
          <a:p>
            <a:pPr eaLnBrk="1" hangingPunct="1"/>
            <a:r>
              <a:rPr lang="en-US" altLang="zh-CN" sz="2600" b="1" i="1" smtClean="0"/>
              <a:t>w</a:t>
            </a:r>
            <a:r>
              <a:rPr lang="en-US" altLang="zh-CN" sz="2600" i="1" smtClean="0"/>
              <a:t> . </a:t>
            </a:r>
            <a:r>
              <a:rPr lang="en-US" altLang="zh-CN" sz="2600" b="1" i="1" smtClean="0"/>
              <a:t>x</a:t>
            </a:r>
            <a:r>
              <a:rPr lang="en-US" altLang="zh-CN" sz="2600" b="1" i="1" baseline="30000" smtClean="0"/>
              <a:t>+</a:t>
            </a:r>
            <a:r>
              <a:rPr lang="en-US" altLang="zh-CN" sz="2600" i="1" smtClean="0"/>
              <a:t> + b = +1 </a:t>
            </a:r>
          </a:p>
          <a:p>
            <a:pPr eaLnBrk="1" hangingPunct="1"/>
            <a:r>
              <a:rPr lang="en-US" altLang="zh-CN" sz="2600" b="1" i="1" smtClean="0"/>
              <a:t>w</a:t>
            </a:r>
            <a:r>
              <a:rPr lang="en-US" altLang="zh-CN" sz="2600" i="1" smtClean="0"/>
              <a:t> . </a:t>
            </a:r>
            <a:r>
              <a:rPr lang="en-US" altLang="zh-CN" sz="2600" b="1" i="1" smtClean="0"/>
              <a:t>x</a:t>
            </a:r>
            <a:r>
              <a:rPr lang="en-US" altLang="zh-CN" sz="2600" b="1" i="1" baseline="30000" smtClean="0"/>
              <a:t>-</a:t>
            </a:r>
            <a:r>
              <a:rPr lang="en-US" altLang="zh-CN" sz="2600" i="1" smtClean="0"/>
              <a:t> + b = -1 </a:t>
            </a:r>
          </a:p>
          <a:p>
            <a:pPr eaLnBrk="1" hangingPunct="1"/>
            <a:r>
              <a:rPr lang="en-US" altLang="zh-CN" sz="2600" b="1" i="1" smtClean="0"/>
              <a:t>w</a:t>
            </a:r>
            <a:r>
              <a:rPr lang="en-US" altLang="zh-CN" sz="2600" i="1" smtClean="0"/>
              <a:t> . (</a:t>
            </a:r>
            <a:r>
              <a:rPr lang="en-US" altLang="zh-CN" sz="2600" b="1" i="1" smtClean="0"/>
              <a:t>x</a:t>
            </a:r>
            <a:r>
              <a:rPr lang="en-US" altLang="zh-CN" sz="2600" b="1" i="1" baseline="30000" smtClean="0"/>
              <a:t>+</a:t>
            </a:r>
            <a:r>
              <a:rPr lang="en-US" altLang="zh-CN" sz="2600" b="1" i="1" smtClean="0"/>
              <a:t>-x</a:t>
            </a:r>
            <a:r>
              <a:rPr lang="en-US" altLang="zh-CN" sz="2600" b="1" i="1" baseline="30000" smtClean="0"/>
              <a:t>-)</a:t>
            </a:r>
            <a:r>
              <a:rPr lang="en-US" altLang="zh-CN" sz="2600" i="1" smtClean="0"/>
              <a:t> = 2 </a:t>
            </a:r>
            <a:endParaRPr lang="en-US" altLang="zh-CN" sz="2600" smtClean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rot="-15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rot="-15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rot="-15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-1586986">
            <a:off x="2971800" y="2514600"/>
            <a:ext cx="2887663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 rot="-1777892">
            <a:off x="1219200" y="2438400"/>
            <a:ext cx="14938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itchFamily="34" charset="0"/>
              </a:rPr>
              <a:t>wx+b=1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-1777892">
            <a:off x="1600200" y="2743200"/>
            <a:ext cx="990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latin typeface="Tahoma" pitchFamily="34" charset="0"/>
              </a:rPr>
              <a:t>wx+b=0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 rot="-1777892">
            <a:off x="1676400" y="3048000"/>
            <a:ext cx="12874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rgbClr val="747E26"/>
                </a:solidFill>
                <a:latin typeface="Tahoma" pitchFamily="34" charset="0"/>
              </a:rPr>
              <a:t>wx+b=-1</a:t>
            </a: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8" name="Oval 16"/>
          <p:cNvSpPr>
            <a:spLocks noChangeArrowheads="1"/>
          </p:cNvSpPr>
          <p:nvPr/>
        </p:nvSpPr>
        <p:spPr bwMode="auto">
          <a:xfrm>
            <a:off x="4114800" y="2209800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9" name="Text Box 17"/>
          <p:cNvSpPr txBox="1">
            <a:spLocks noChangeArrowheads="1"/>
          </p:cNvSpPr>
          <p:nvPr/>
        </p:nvSpPr>
        <p:spPr bwMode="auto">
          <a:xfrm>
            <a:off x="4267200" y="2057400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itchFamily="34" charset="0"/>
              </a:rPr>
              <a:t>-</a:t>
            </a:r>
          </a:p>
        </p:txBody>
      </p:sp>
      <p:sp>
        <p:nvSpPr>
          <p:cNvPr id="1040" name="Oval 18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 w="1905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1" name="Text Box 19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104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1933" name="Object 29"/>
          <p:cNvGraphicFramePr>
            <a:graphicFrameLocks noChangeAspect="1"/>
          </p:cNvGraphicFramePr>
          <p:nvPr/>
        </p:nvGraphicFramePr>
        <p:xfrm>
          <a:off x="4267200" y="4343400"/>
          <a:ext cx="3886200" cy="1228725"/>
        </p:xfrm>
        <a:graphic>
          <a:graphicData uri="http://schemas.openxmlformats.org/presentationml/2006/ole">
            <p:oleObj spid="_x0000_s1026" name="Equation" r:id="rId3" imgW="1473200" imgH="469900" progId="Equation.3">
              <p:embed/>
            </p:oleObj>
          </a:graphicData>
        </a:graphic>
      </p:graphicFrame>
      <p:sp>
        <p:nvSpPr>
          <p:cNvPr id="251935" name="Text Box 31"/>
          <p:cNvSpPr txBox="1">
            <a:spLocks noChangeArrowheads="1"/>
          </p:cNvSpPr>
          <p:nvPr/>
        </p:nvSpPr>
        <p:spPr bwMode="auto">
          <a:xfrm>
            <a:off x="5638800" y="1066800"/>
            <a:ext cx="274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itchFamily="34" charset="0"/>
              </a:rPr>
              <a:t>M</a:t>
            </a:r>
            <a:r>
              <a:rPr lang="en-US" altLang="zh-CN" sz="2400">
                <a:latin typeface="Tahoma" pitchFamily="34" charset="0"/>
              </a:rPr>
              <a:t>=Margin Width</a:t>
            </a:r>
            <a:endParaRPr lang="en-US" altLang="zh-CN" sz="2400" i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2519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3800">
                <a:solidFill>
                  <a:schemeClr val="tx2"/>
                </a:solidFill>
                <a:latin typeface="Garamond" pitchFamily="18" charset="0"/>
              </a:rPr>
              <a:t>Linear SVM Mathematically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1066800"/>
            <a:ext cx="8915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Goal: </a:t>
            </a:r>
            <a:r>
              <a:rPr lang="en-US" altLang="zh-CN" sz="2000" b="1" dirty="0"/>
              <a:t>1) Correctly classify all training data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</a:rPr>
              <a:t>                                                  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          if </a:t>
            </a:r>
            <a:r>
              <a:rPr lang="en-US" altLang="zh-CN" sz="2400" i="1" dirty="0" err="1">
                <a:solidFill>
                  <a:schemeClr val="tx2"/>
                </a:solidFill>
              </a:rPr>
              <a:t>y</a:t>
            </a:r>
            <a:r>
              <a:rPr lang="en-US" altLang="zh-CN" sz="2400" i="1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= +1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</a:rPr>
              <a:t>                                                  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          if </a:t>
            </a:r>
            <a:r>
              <a:rPr lang="en-US" altLang="zh-CN" sz="2400" i="1" dirty="0" err="1">
                <a:solidFill>
                  <a:schemeClr val="tx2"/>
                </a:solidFill>
              </a:rPr>
              <a:t>y</a:t>
            </a:r>
            <a:r>
              <a:rPr lang="en-US" altLang="zh-CN" sz="2400" i="1" baseline="-30000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= -1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       </a:t>
            </a: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chemeClr val="tx2"/>
                </a:solidFill>
              </a:rPr>
              <a:t>for </a:t>
            </a:r>
            <a:r>
              <a:rPr lang="en-US" altLang="zh-CN" sz="2400" dirty="0">
                <a:solidFill>
                  <a:schemeClr val="tx2"/>
                </a:solidFill>
              </a:rPr>
              <a:t>all 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         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dirty="0"/>
              <a:t>              </a:t>
            </a:r>
            <a:r>
              <a:rPr lang="en-US" altLang="zh-CN" sz="2000" b="1" dirty="0"/>
              <a:t>2) Maximize the Margin</a:t>
            </a:r>
            <a:r>
              <a:rPr lang="en-US" altLang="zh-CN" sz="2400" dirty="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dirty="0"/>
              <a:t>                  </a:t>
            </a:r>
            <a:r>
              <a:rPr lang="en-US" altLang="zh-CN" sz="2000" b="1" dirty="0"/>
              <a:t>same as minimize</a:t>
            </a:r>
            <a:r>
              <a:rPr lang="en-US" altLang="zh-CN" sz="2400" dirty="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 dirty="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b="1" dirty="0">
                <a:latin typeface="Times New Roman" pitchFamily="18" charset="0"/>
              </a:rPr>
              <a:t>We can formulate a Quadratic Optimization Problem and solve for w and b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 dirty="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Minimize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dirty="0"/>
              <a:t>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dirty="0"/>
              <a:t>    subject to                         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dirty="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4495800" y="2590800"/>
          <a:ext cx="1066800" cy="895350"/>
        </p:xfrm>
        <a:graphic>
          <a:graphicData uri="http://schemas.openxmlformats.org/presentationml/2006/ole">
            <p:oleObj spid="_x0000_s3074" name="Equation" r:id="rId3" imgW="533169" imgH="444307" progId="Equation.3">
              <p:embed/>
            </p:oleObj>
          </a:graphicData>
        </a:graphic>
      </p:graphicFrame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2286000" y="4572000"/>
          <a:ext cx="3340100" cy="877888"/>
        </p:xfrm>
        <a:graphic>
          <a:graphicData uri="http://schemas.openxmlformats.org/presentationml/2006/ole">
            <p:oleObj spid="_x0000_s3075" name="Equation" r:id="rId4" imgW="1498320" imgH="393480" progId="Equation.3">
              <p:embed/>
            </p:oleObj>
          </a:graphicData>
        </a:graphic>
      </p:graphicFrame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2022475" y="1460500"/>
          <a:ext cx="1900238" cy="579438"/>
        </p:xfrm>
        <a:graphic>
          <a:graphicData uri="http://schemas.openxmlformats.org/presentationml/2006/ole">
            <p:oleObj spid="_x0000_s3076" name="Equation" r:id="rId5" imgW="672840" imgH="228600" progId="Equation.3">
              <p:embed/>
            </p:oleObj>
          </a:graphicData>
        </a:graphic>
      </p:graphicFrame>
      <p:graphicFrame>
        <p:nvGraphicFramePr>
          <p:cNvPr id="2053" name="Object 13"/>
          <p:cNvGraphicFramePr>
            <a:graphicFrameLocks noChangeAspect="1"/>
          </p:cNvGraphicFramePr>
          <p:nvPr/>
        </p:nvGraphicFramePr>
        <p:xfrm>
          <a:off x="1879600" y="1920875"/>
          <a:ext cx="2187575" cy="547688"/>
        </p:xfrm>
        <a:graphic>
          <a:graphicData uri="http://schemas.openxmlformats.org/presentationml/2006/ole">
            <p:oleObj spid="_x0000_s3077" name="Equation" r:id="rId6" imgW="774360" imgH="228600" progId="Equation.3">
              <p:embed/>
            </p:oleObj>
          </a:graphicData>
        </a:graphic>
      </p:graphicFrame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7038" name="Object 14"/>
          <p:cNvGraphicFramePr>
            <a:graphicFrameLocks noChangeAspect="1"/>
          </p:cNvGraphicFramePr>
          <p:nvPr/>
        </p:nvGraphicFramePr>
        <p:xfrm>
          <a:off x="1981200" y="5562600"/>
          <a:ext cx="2362200" cy="598488"/>
        </p:xfrm>
        <a:graphic>
          <a:graphicData uri="http://schemas.openxmlformats.org/presentationml/2006/ole">
            <p:oleObj spid="_x0000_s3078" name="Equation" r:id="rId7" imgW="901309" imgH="228501" progId="Equation.3">
              <p:embed/>
            </p:oleObj>
          </a:graphicData>
        </a:graphic>
      </p:graphicFrame>
      <p:sp>
        <p:nvSpPr>
          <p:cNvPr id="2062" name="AutoShape 16"/>
          <p:cNvSpPr>
            <a:spLocks/>
          </p:cNvSpPr>
          <p:nvPr/>
        </p:nvSpPr>
        <p:spPr bwMode="auto">
          <a:xfrm>
            <a:off x="5638800" y="1676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7"/>
          <p:cNvSpPr>
            <a:spLocks noChangeArrowheads="1"/>
          </p:cNvSpPr>
          <p:nvPr/>
        </p:nvSpPr>
        <p:spPr bwMode="auto">
          <a:xfrm>
            <a:off x="5943600" y="1905000"/>
            <a:ext cx="609600" cy="685800"/>
          </a:xfrm>
          <a:prstGeom prst="curvedLeftArrow">
            <a:avLst>
              <a:gd name="adj1" fmla="val 22500"/>
              <a:gd name="adj2" fmla="val 4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" name="Object 19"/>
          <p:cNvGraphicFramePr>
            <a:graphicFrameLocks noChangeAspect="1"/>
          </p:cNvGraphicFramePr>
          <p:nvPr/>
        </p:nvGraphicFramePr>
        <p:xfrm>
          <a:off x="1828800" y="2362200"/>
          <a:ext cx="2133600" cy="539750"/>
        </p:xfrm>
        <a:graphic>
          <a:graphicData uri="http://schemas.openxmlformats.org/presentationml/2006/ole">
            <p:oleObj spid="_x0000_s3079" name="Equation" r:id="rId8" imgW="901440" imgH="228600" progId="Equation.3">
              <p:embed/>
            </p:oleObj>
          </a:graphicData>
        </a:graphic>
      </p:graphicFrame>
      <p:sp>
        <p:nvSpPr>
          <p:cNvPr id="206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7044" name="Object 20"/>
          <p:cNvGraphicFramePr>
            <a:graphicFrameLocks noChangeAspect="1"/>
          </p:cNvGraphicFramePr>
          <p:nvPr/>
        </p:nvGraphicFramePr>
        <p:xfrm>
          <a:off x="5257800" y="5638800"/>
          <a:ext cx="457200" cy="414338"/>
        </p:xfrm>
        <a:graphic>
          <a:graphicData uri="http://schemas.openxmlformats.org/presentationml/2006/ole">
            <p:oleObj spid="_x0000_s3080" name="Equation" r:id="rId9" imgW="202936" imgH="177569" progId="Equation.3">
              <p:embed/>
            </p:oleObj>
          </a:graphicData>
        </a:graphic>
      </p:graphicFrame>
      <p:sp>
        <p:nvSpPr>
          <p:cNvPr id="257048" name="Line 24"/>
          <p:cNvSpPr>
            <a:spLocks noChangeShapeType="1"/>
          </p:cNvSpPr>
          <p:nvPr/>
        </p:nvSpPr>
        <p:spPr bwMode="auto">
          <a:xfrm flipH="1">
            <a:off x="3048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>
            <a:off x="304800" y="6096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64770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>
            <a:off x="304800" y="46482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7053" name="Object 29"/>
          <p:cNvGraphicFramePr>
            <a:graphicFrameLocks noChangeAspect="1"/>
          </p:cNvGraphicFramePr>
          <p:nvPr/>
        </p:nvGraphicFramePr>
        <p:xfrm>
          <a:off x="4267200" y="3124200"/>
          <a:ext cx="838200" cy="787400"/>
        </p:xfrm>
        <a:graphic>
          <a:graphicData uri="http://schemas.openxmlformats.org/presentationml/2006/ole">
            <p:oleObj spid="_x0000_s3081" name="Equation" r:id="rId10" imgW="419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8" grpId="0" animBg="1"/>
      <p:bldP spid="257050" grpId="0" animBg="1"/>
      <p:bldP spid="257051" grpId="0" animBg="1"/>
      <p:bldP spid="2570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dirty="0" smtClean="0"/>
              <a:t>Need to optimize a </a:t>
            </a:r>
            <a:r>
              <a:rPr lang="en-US" altLang="zh-CN" sz="2800" i="1" dirty="0" smtClean="0"/>
              <a:t>quadratic </a:t>
            </a:r>
            <a:r>
              <a:rPr lang="en-US" altLang="zh-CN" sz="2800" dirty="0" smtClean="0"/>
              <a:t>function subject to </a:t>
            </a:r>
            <a:r>
              <a:rPr lang="en-US" altLang="zh-CN" sz="2800" i="1" dirty="0" smtClean="0"/>
              <a:t>linear </a:t>
            </a:r>
            <a:r>
              <a:rPr lang="en-US" altLang="zh-CN" sz="2800" dirty="0" smtClean="0"/>
              <a:t>constraints.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dirty="0" smtClean="0"/>
              <a:t>Quadratic optimization problems are a well-known class of mathematical programming problems, and many (rather intricate) algorithms exist for solving them. 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dirty="0" smtClean="0"/>
              <a:t>The solution involves constructing a </a:t>
            </a:r>
            <a:r>
              <a:rPr lang="en-US" altLang="zh-CN" sz="2800" i="1" dirty="0" smtClean="0"/>
              <a:t>dual problem </a:t>
            </a:r>
            <a:r>
              <a:rPr lang="en-US" altLang="zh-CN" sz="2800" dirty="0" smtClean="0"/>
              <a:t>where a </a:t>
            </a:r>
            <a:r>
              <a:rPr lang="en-US" altLang="zh-CN" sz="2800" i="1" dirty="0" smtClean="0"/>
              <a:t>Lagrange multiplier</a:t>
            </a:r>
            <a:r>
              <a:rPr lang="en-US" altLang="zh-CN" sz="2800" dirty="0" smtClean="0"/>
              <a:t> </a:t>
            </a:r>
            <a:r>
              <a:rPr lang="el-GR" sz="2800" i="1" dirty="0" smtClean="0">
                <a:cs typeface="Times New Roman" pitchFamily="18" charset="0"/>
              </a:rPr>
              <a:t>α</a:t>
            </a:r>
            <a:r>
              <a:rPr lang="en-US" altLang="zh-CN" sz="2800" i="1" baseline="-25000" dirty="0" err="1" smtClean="0">
                <a:cs typeface="Times New Roman" pitchFamily="18" charset="0"/>
              </a:rPr>
              <a:t>i</a:t>
            </a:r>
            <a:r>
              <a:rPr lang="en-US" altLang="zh-CN" sz="2800" i="1" baseline="-25000" dirty="0" smtClean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is associated with every constraint in the primary problem</a:t>
            </a:r>
            <a:r>
              <a:rPr lang="en-US" altLang="zh-CN" sz="2800" dirty="0" smtClean="0"/>
              <a:t>: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Constrained Optimization Problem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838200" y="1981200"/>
          <a:ext cx="6934200" cy="4543425"/>
        </p:xfrm>
        <a:graphic>
          <a:graphicData uri="http://schemas.openxmlformats.org/presentationml/2006/ole">
            <p:oleObj spid="_x0000_s4098" name="Equation" r:id="rId4" imgW="3682800" imgH="241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Programming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Why is this reformulation a good thing?</a:t>
            </a:r>
          </a:p>
          <a:p>
            <a:pPr eaLnBrk="1" hangingPunct="1"/>
            <a:r>
              <a:rPr lang="en-US" sz="2400" dirty="0" smtClean="0"/>
              <a:t>The problem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an instance of what is called a positive, semi-definite programming problem</a:t>
            </a:r>
          </a:p>
          <a:p>
            <a:pPr eaLnBrk="1" hangingPunct="1"/>
            <a:r>
              <a:rPr lang="en-US" sz="2400" dirty="0" smtClean="0"/>
              <a:t>Most of         will be zero. The set of x for which       &gt;0 is called as support vectors. </a:t>
            </a:r>
          </a:p>
          <a:p>
            <a:pPr eaLnBrk="1" hangingPunct="1"/>
            <a:r>
              <a:rPr lang="en-US" sz="2400" dirty="0" smtClean="0"/>
              <a:t>For a fixed real-number accuracy, can be solved in O(n log n) time = O(|D|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log |D|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52600" y="2819400"/>
          <a:ext cx="5334000" cy="1712913"/>
        </p:xfrm>
        <a:graphic>
          <a:graphicData uri="http://schemas.openxmlformats.org/presentationml/2006/ole">
            <p:oleObj spid="_x0000_s5122" name="Equation" r:id="rId4" imgW="2450880" imgH="78732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33600" y="4724400"/>
          <a:ext cx="457200" cy="587829"/>
        </p:xfrm>
        <a:graphic>
          <a:graphicData uri="http://schemas.openxmlformats.org/presentationml/2006/ole">
            <p:oleObj spid="_x0000_s5123" name="Equation" r:id="rId5" imgW="177480" imgH="2286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400800" y="4724400"/>
          <a:ext cx="457200" cy="587375"/>
        </p:xfrm>
        <a:graphic>
          <a:graphicData uri="http://schemas.openxmlformats.org/presentationml/2006/ole">
            <p:oleObj spid="_x0000_s5124" name="Equation" r:id="rId6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The Optimization Problem Solution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The solution has the form:</a:t>
            </a:r>
            <a:r>
              <a:rPr lang="en-US" altLang="zh-CN" sz="3000" dirty="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 dirty="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Each non-zero </a:t>
            </a:r>
            <a:r>
              <a:rPr lang="el-GR" sz="2400" i="1" dirty="0">
                <a:cs typeface="Times New Roman" pitchFamily="18" charset="0"/>
              </a:rPr>
              <a:t>α</a:t>
            </a:r>
            <a:r>
              <a:rPr lang="en-US" altLang="zh-CN" sz="2400" i="1" baseline="-25000" dirty="0" err="1">
                <a:cs typeface="Times New Roman" pitchFamily="18" charset="0"/>
              </a:rPr>
              <a:t>i</a:t>
            </a:r>
            <a:r>
              <a:rPr lang="en-US" altLang="zh-CN" sz="2400" dirty="0">
                <a:cs typeface="Times New Roman" pitchFamily="18" charset="0"/>
              </a:rPr>
              <a:t> indicates that corresponding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dirty="0"/>
              <a:t> is a support vector.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Then the classifying function will have the form: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dirty="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Notice that it relies on an </a:t>
            </a:r>
            <a:r>
              <a:rPr lang="en-US" altLang="zh-CN" sz="2400" i="1" dirty="0"/>
              <a:t>inner product</a:t>
            </a:r>
            <a:r>
              <a:rPr lang="en-US" altLang="zh-CN" sz="2400" dirty="0"/>
              <a:t> between the test point </a:t>
            </a:r>
            <a:r>
              <a:rPr lang="en-US" altLang="zh-CN" sz="2400" b="1" dirty="0"/>
              <a:t>x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and the support vectors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 we will return to this later.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Also keep in mind that solving the optimization problem involved computing the inner products 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b="1" baseline="-25000" dirty="0"/>
              <a:t> </a:t>
            </a:r>
            <a:r>
              <a:rPr lang="en-US" altLang="zh-CN" sz="2400" dirty="0"/>
              <a:t>between all pairs of training points.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657225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err="1">
                <a:latin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</a:rPr>
              <a:t>i</a:t>
            </a:r>
            <a:r>
              <a:rPr lang="en-US" altLang="zh-CN" sz="2000" b="1" baseline="-25000" dirty="0">
                <a:latin typeface="Times New Roman" pitchFamily="18" charset="0"/>
              </a:rPr>
              <a:t>             </a:t>
            </a:r>
            <a:r>
              <a:rPr lang="en-US" altLang="zh-CN" sz="2000" i="1" dirty="0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</a:rPr>
              <a:t>= </a:t>
            </a:r>
            <a:r>
              <a:rPr lang="en-US" altLang="zh-CN" sz="2000" i="1" dirty="0" err="1"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</a:rPr>
              <a:t>k</a:t>
            </a:r>
            <a:r>
              <a:rPr lang="en-US" altLang="zh-CN" sz="2000" dirty="0">
                <a:latin typeface="Times New Roman" pitchFamily="18" charset="0"/>
              </a:rPr>
              <a:t>- 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="1" baseline="30000" dirty="0" err="1">
                <a:latin typeface="Times New Roman" pitchFamily="18" charset="0"/>
              </a:rPr>
              <a:t>T</a:t>
            </a:r>
            <a:r>
              <a:rPr lang="en-US" altLang="zh-CN" sz="2000" b="1" dirty="0" err="1">
                <a:latin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</a:rPr>
              <a:t>k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for any </a:t>
            </a:r>
            <a:r>
              <a:rPr lang="en-US" altLang="zh-CN" sz="2000" b="1" dirty="0" err="1">
                <a:latin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</a:rPr>
              <a:t>k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such that 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1981200" y="3352800"/>
            <a:ext cx="4343400" cy="4826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i="1">
                <a:latin typeface="Times New Roman" pitchFamily="18" charset="0"/>
              </a:rPr>
              <a:t>f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) =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 + </a:t>
            </a:r>
            <a:r>
              <a:rPr lang="en-US" altLang="zh-CN" sz="2000" i="1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calculating support vectors</a:t>
            </a:r>
          </a:p>
          <a:p>
            <a:r>
              <a:rPr lang="en-US" dirty="0" smtClean="0"/>
              <a:t>w is computed as the weighted sum of support vectors</a:t>
            </a:r>
          </a:p>
          <a:p>
            <a:r>
              <a:rPr lang="en-US" dirty="0" smtClean="0"/>
              <a:t>W0 is computed by substituting the values of w and x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Problems with linear SVM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057400" y="1600200"/>
            <a:ext cx="5538788" cy="4191000"/>
            <a:chOff x="1296" y="1008"/>
            <a:chExt cx="3489" cy="2640"/>
          </a:xfrm>
        </p:grpSpPr>
        <p:sp>
          <p:nvSpPr>
            <p:cNvPr id="12293" name="Line 22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296" y="1248"/>
              <a:ext cx="3489" cy="2032"/>
              <a:chOff x="1296" y="1248"/>
              <a:chExt cx="3489" cy="2032"/>
            </a:xfrm>
          </p:grpSpPr>
          <p:sp>
            <p:nvSpPr>
              <p:cNvPr id="12295" name="Oval 35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Oval 4"/>
              <p:cNvSpPr>
                <a:spLocks noChangeArrowheads="1"/>
              </p:cNvSpPr>
              <p:nvPr/>
            </p:nvSpPr>
            <p:spPr bwMode="auto">
              <a:xfrm>
                <a:off x="2544" y="1536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Oval 5"/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Oval 6"/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Oval 7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Oval 8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03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Oval 9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Oval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Oval 11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104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Oval 12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Oval 1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Oval 14"/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Oval 1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Oval 16"/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Oval 17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03" cy="1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Oval 18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Oval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Oval 20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103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Oval 21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04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Line 23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3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Oval 24"/>
              <p:cNvSpPr>
                <a:spLocks noChangeArrowheads="1"/>
              </p:cNvSpPr>
              <p:nvPr/>
            </p:nvSpPr>
            <p:spPr bwMode="auto">
              <a:xfrm>
                <a:off x="3929" y="2777"/>
                <a:ext cx="70" cy="11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Oval 25"/>
              <p:cNvSpPr>
                <a:spLocks noChangeArrowheads="1"/>
              </p:cNvSpPr>
              <p:nvPr/>
            </p:nvSpPr>
            <p:spPr bwMode="auto">
              <a:xfrm>
                <a:off x="3929" y="3000"/>
                <a:ext cx="70" cy="11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26"/>
              <p:cNvSpPr txBox="1">
                <a:spLocks noChangeArrowheads="1"/>
              </p:cNvSpPr>
              <p:nvPr/>
            </p:nvSpPr>
            <p:spPr bwMode="auto">
              <a:xfrm>
                <a:off x="4032" y="2740"/>
                <a:ext cx="39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=-1</a:t>
                </a:r>
              </a:p>
            </p:txBody>
          </p:sp>
          <p:sp>
            <p:nvSpPr>
              <p:cNvPr id="12318" name="Text Box 27"/>
              <p:cNvSpPr txBox="1">
                <a:spLocks noChangeArrowheads="1"/>
              </p:cNvSpPr>
              <p:nvPr/>
            </p:nvSpPr>
            <p:spPr bwMode="auto">
              <a:xfrm>
                <a:off x="4032" y="2963"/>
                <a:ext cx="44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=+1</a:t>
                </a:r>
              </a:p>
            </p:txBody>
          </p:sp>
          <p:sp>
            <p:nvSpPr>
              <p:cNvPr id="12319" name="Oval 32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Oval 33"/>
              <p:cNvSpPr>
                <a:spLocks noChangeArrowheads="1"/>
              </p:cNvSpPr>
              <p:nvPr/>
            </p:nvSpPr>
            <p:spPr bwMode="auto">
              <a:xfrm>
                <a:off x="3072" y="1296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Oval 34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04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2" name="Text Box 36"/>
          <p:cNvSpPr txBox="1">
            <a:spLocks noChangeArrowheads="1"/>
          </p:cNvSpPr>
          <p:nvPr/>
        </p:nvSpPr>
        <p:spPr bwMode="auto">
          <a:xfrm>
            <a:off x="304800" y="5795963"/>
            <a:ext cx="4591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if the decision function is not a linear?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Trick</a:t>
            </a:r>
          </a:p>
        </p:txBody>
      </p:sp>
      <p:graphicFrame>
        <p:nvGraphicFramePr>
          <p:cNvPr id="3074" name="Object 65"/>
          <p:cNvGraphicFramePr>
            <a:graphicFrameLocks noChangeAspect="1"/>
          </p:cNvGraphicFramePr>
          <p:nvPr>
            <p:ph sz="half" idx="1"/>
          </p:nvPr>
        </p:nvGraphicFramePr>
        <p:xfrm>
          <a:off x="4267200" y="2971800"/>
          <a:ext cx="3810000" cy="852488"/>
        </p:xfrm>
        <a:graphic>
          <a:graphicData uri="http://schemas.openxmlformats.org/presentationml/2006/ole">
            <p:oleObj spid="_x0000_s6146" name="Equation" r:id="rId4" imgW="2044440" imgH="457200" progId="Equation.3">
              <p:embed/>
            </p:oleObj>
          </a:graphicData>
        </a:graphic>
      </p:graphicFrame>
      <p:pic>
        <p:nvPicPr>
          <p:cNvPr id="3078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47800"/>
            <a:ext cx="308610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67"/>
          <p:cNvGraphicFramePr>
            <a:graphicFrameLocks noChangeAspect="1"/>
          </p:cNvGraphicFramePr>
          <p:nvPr>
            <p:ph sz="half" idx="2"/>
          </p:nvPr>
        </p:nvGraphicFramePr>
        <p:xfrm>
          <a:off x="6315075" y="3587750"/>
          <a:ext cx="476250" cy="900113"/>
        </p:xfrm>
        <a:graphic>
          <a:graphicData uri="http://schemas.openxmlformats.org/presentationml/2006/ole">
            <p:oleObj spid="_x0000_s6147" name="Equation" r:id="rId6" imgW="114120" imgH="215640" progId="Equation.3">
              <p:embed/>
            </p:oleObj>
          </a:graphicData>
        </a:graphic>
      </p:graphicFrame>
      <p:graphicFrame>
        <p:nvGraphicFramePr>
          <p:cNvPr id="3076" name="Object 71"/>
          <p:cNvGraphicFramePr>
            <a:graphicFrameLocks noChangeAspect="1"/>
          </p:cNvGraphicFramePr>
          <p:nvPr/>
        </p:nvGraphicFramePr>
        <p:xfrm>
          <a:off x="457200" y="4038600"/>
          <a:ext cx="7848600" cy="2819400"/>
        </p:xfrm>
        <a:graphic>
          <a:graphicData uri="http://schemas.openxmlformats.org/presentationml/2006/ole">
            <p:oleObj spid="_x0000_s6148" name="Equation" r:id="rId7" imgW="3606480" imgH="1295280" progId="Equation.3">
              <p:embed/>
            </p:oleObj>
          </a:graphicData>
        </a:graphic>
      </p:graphicFrame>
      <p:pic>
        <p:nvPicPr>
          <p:cNvPr id="3079" name="Picture 72" descr="sv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8400" y="228600"/>
            <a:ext cx="24923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a dataset consisting of features from more than one class, SVM classifier constructs </a:t>
            </a:r>
            <a:r>
              <a:rPr lang="en-US" dirty="0" err="1"/>
              <a:t>hyperplanes</a:t>
            </a:r>
            <a:r>
              <a:rPr lang="en-US" dirty="0"/>
              <a:t> that separate the observations of different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Other Kernels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858202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polynomial kernel</a:t>
            </a:r>
          </a:p>
          <a:p>
            <a:r>
              <a:rPr lang="en-US" sz="2400"/>
              <a:t>K(x</a:t>
            </a:r>
            <a:r>
              <a:rPr lang="en-US" sz="2400" baseline="-25000"/>
              <a:t>i</a:t>
            </a:r>
            <a:r>
              <a:rPr lang="en-US" sz="2400"/>
              <a:t>,x</a:t>
            </a:r>
            <a:r>
              <a:rPr lang="en-US" sz="2400" baseline="-25000"/>
              <a:t>j</a:t>
            </a:r>
            <a:r>
              <a:rPr lang="en-US" sz="2400"/>
              <a:t>) = (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en-US" sz="2400">
                <a:cs typeface="Arial" charset="0"/>
                <a:sym typeface="Symbol" pitchFamily="18" charset="2"/>
              </a:rPr>
              <a:t>•x</a:t>
            </a:r>
            <a:r>
              <a:rPr lang="en-US" sz="2400" baseline="-25000">
                <a:cs typeface="Arial" charset="0"/>
                <a:sym typeface="Symbol" pitchFamily="18" charset="2"/>
              </a:rPr>
              <a:t>j</a:t>
            </a:r>
            <a:r>
              <a:rPr lang="en-US" sz="2400">
                <a:cs typeface="Arial" charset="0"/>
                <a:sym typeface="Symbol" pitchFamily="18" charset="2"/>
              </a:rPr>
              <a:t> + 1)</a:t>
            </a:r>
            <a:r>
              <a:rPr lang="en-US" sz="2400" baseline="30000">
                <a:cs typeface="Arial" charset="0"/>
                <a:sym typeface="Symbol" pitchFamily="18" charset="2"/>
              </a:rPr>
              <a:t>p</a:t>
            </a:r>
            <a:r>
              <a:rPr lang="en-US" sz="2400">
                <a:cs typeface="Arial" charset="0"/>
                <a:sym typeface="Symbol" pitchFamily="18" charset="2"/>
              </a:rPr>
              <a:t>, where p is a tunable parameter.</a:t>
            </a:r>
          </a:p>
          <a:p>
            <a:r>
              <a:rPr lang="en-US" sz="2400">
                <a:cs typeface="Arial" charset="0"/>
                <a:sym typeface="Symbol" pitchFamily="18" charset="2"/>
              </a:rPr>
              <a:t>Evaluating K only require one addition and one exponentiation</a:t>
            </a:r>
          </a:p>
          <a:p>
            <a:r>
              <a:rPr lang="en-US" sz="2400">
                <a:cs typeface="Arial" charset="0"/>
                <a:sym typeface="Symbol" pitchFamily="18" charset="2"/>
              </a:rPr>
              <a:t>more than the original dot product.</a:t>
            </a:r>
          </a:p>
          <a:p>
            <a:endParaRPr lang="en-US" sz="2400">
              <a:cs typeface="Arial" charset="0"/>
              <a:sym typeface="Symbol" pitchFamily="18" charset="2"/>
            </a:endParaRPr>
          </a:p>
          <a:p>
            <a:r>
              <a:rPr lang="en-US" sz="2400">
                <a:cs typeface="Arial" charset="0"/>
                <a:sym typeface="Symbol" pitchFamily="18" charset="2"/>
              </a:rPr>
              <a:t>Gaussian kernels (also called radius basis functions)</a:t>
            </a:r>
          </a:p>
          <a:p>
            <a:r>
              <a:rPr lang="en-US" sz="2400"/>
              <a:t>K(x</a:t>
            </a:r>
            <a:r>
              <a:rPr lang="en-US" sz="2400" baseline="-25000"/>
              <a:t>i</a:t>
            </a:r>
            <a:r>
              <a:rPr lang="en-US" sz="2400"/>
              <a:t>,x</a:t>
            </a:r>
            <a:r>
              <a:rPr lang="en-US" sz="2400" baseline="-25000"/>
              <a:t>j</a:t>
            </a:r>
            <a:r>
              <a:rPr lang="en-US" sz="2400"/>
              <a:t>) = exp(||</a:t>
            </a:r>
            <a:r>
              <a:rPr lang="en-US" sz="2400">
                <a:sym typeface="Symbol" pitchFamily="18" charset="2"/>
              </a:rPr>
              <a:t>x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en-US" sz="2400">
                <a:cs typeface="Arial" charset="0"/>
                <a:sym typeface="Symbol" pitchFamily="18" charset="2"/>
              </a:rPr>
              <a:t>-x</a:t>
            </a:r>
            <a:r>
              <a:rPr lang="en-US" sz="2400" baseline="-25000">
                <a:cs typeface="Arial" charset="0"/>
                <a:sym typeface="Symbol" pitchFamily="18" charset="2"/>
              </a:rPr>
              <a:t>j</a:t>
            </a:r>
            <a:r>
              <a:rPr lang="en-US" sz="2400">
                <a:cs typeface="Arial" charset="0"/>
                <a:sym typeface="Symbol" pitchFamily="18" charset="2"/>
              </a:rPr>
              <a:t> ||</a:t>
            </a:r>
            <a:r>
              <a:rPr lang="en-US" sz="2400" baseline="30000">
                <a:cs typeface="Arial" charset="0"/>
                <a:sym typeface="Symbol" pitchFamily="18" charset="2"/>
              </a:rPr>
              <a:t>2</a:t>
            </a:r>
            <a:r>
              <a:rPr lang="en-US" sz="2400">
                <a:cs typeface="Arial" charset="0"/>
                <a:sym typeface="Symbol" pitchFamily="18" charset="2"/>
              </a:rPr>
              <a:t>/2</a:t>
            </a:r>
            <a:r>
              <a:rPr lang="en-US" sz="2400" baseline="30000">
                <a:cs typeface="Arial" charset="0"/>
                <a:sym typeface="Symbol" pitchFamily="18" charset="2"/>
              </a:rPr>
              <a:t>2</a:t>
            </a:r>
            <a:r>
              <a:rPr lang="en-US" sz="2400">
                <a:cs typeface="Arial" charset="0"/>
                <a:sym typeface="Symbol" pitchFamily="18" charset="2"/>
              </a:rPr>
              <a:t>)</a:t>
            </a:r>
            <a:endParaRPr lang="en-US" sz="2400" baseline="3000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381000" y="18288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0251" name="Oval 13"/>
          <p:cNvSpPr>
            <a:spLocks noChangeAspect="1" noChangeArrowheads="1"/>
          </p:cNvSpPr>
          <p:nvPr/>
        </p:nvSpPr>
        <p:spPr bwMode="auto">
          <a:xfrm rot="4777107">
            <a:off x="381794" y="19804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4"/>
          <p:cNvSpPr>
            <a:spLocks noChangeAspect="1" noChangeArrowheads="1"/>
          </p:cNvSpPr>
          <p:nvPr/>
        </p:nvSpPr>
        <p:spPr bwMode="auto">
          <a:xfrm rot="5895381">
            <a:off x="382588" y="24368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620" name="Line 52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1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 rot="-2733336">
            <a:off x="3962400" y="27432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/>
          <p:cNvSpPr>
            <a:spLocks noChangeArrowheads="1"/>
          </p:cNvSpPr>
          <p:nvPr/>
        </p:nvSpPr>
        <p:spPr bwMode="auto">
          <a:xfrm>
            <a:off x="4648200" y="48768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/>
          <p:cNvSpPr>
            <a:spLocks noChangeArrowheads="1"/>
          </p:cNvSpPr>
          <p:nvPr/>
        </p:nvSpPr>
        <p:spPr bwMode="auto">
          <a:xfrm>
            <a:off x="2590800" y="19050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0" grpId="0" animBg="1"/>
      <p:bldP spid="237623" grpId="0"/>
      <p:bldP spid="237624" grpId="0"/>
      <p:bldP spid="2376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1275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9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1314" name="Line 52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5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1316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2299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2338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9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2340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3323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7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3362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3364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Any of these would be fine..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itchFamily="34" charset="0"/>
            </a:endParaRP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..but which is best?</a:t>
            </a:r>
          </a:p>
        </p:txBody>
      </p:sp>
      <p:sp>
        <p:nvSpPr>
          <p:cNvPr id="13365" name="Line 55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6" name="Line 56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7" name="Line 57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8" name="Line 58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9" name="Line 59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0" name="Line 60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1" name="Line 61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2" name="Line 62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3323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7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3362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3364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Any of these would be fine..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itchFamily="34" charset="0"/>
            </a:endParaRP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..but which is best?</a:t>
            </a:r>
          </a:p>
        </p:txBody>
      </p:sp>
      <p:sp>
        <p:nvSpPr>
          <p:cNvPr id="13365" name="Line 55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6" name="Line 56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7" name="Line 57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8" name="Line 58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9" name="Line 59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0" name="Line 60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1" name="Line 61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72" name="Line 62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4347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1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4386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4387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14388" name="Line 53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0" name="Rectangle 56"/>
          <p:cNvSpPr>
            <a:spLocks noChangeArrowheads="1"/>
          </p:cNvSpPr>
          <p:nvPr/>
        </p:nvSpPr>
        <p:spPr bwMode="auto">
          <a:xfrm>
            <a:off x="3657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2" name="Oval 58"/>
          <p:cNvSpPr>
            <a:spLocks noChangeArrowheads="1"/>
          </p:cNvSpPr>
          <p:nvPr/>
        </p:nvSpPr>
        <p:spPr bwMode="auto">
          <a:xfrm>
            <a:off x="4343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400" b="1"/>
              <a:t>Misclassified</a:t>
            </a:r>
          </a:p>
          <a:p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/>
          <p:cNvCxnSpPr>
            <a:cxnSpLocks noChangeShapeType="1"/>
            <a:stCxn id="241722" idx="2"/>
          </p:cNvCxnSpPr>
          <p:nvPr/>
        </p:nvCxnSpPr>
        <p:spPr bwMode="auto">
          <a:xfrm rot="10800000">
            <a:off x="3657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1" grpId="0" animBg="1"/>
      <p:bldP spid="2417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5364" name="Line 9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5" name="Text Box 10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5370" name="Text Box 15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5371" name="Oval 16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7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8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Line 19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Oval 20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Oval 21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Oval 22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23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Oval 24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Oval 25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6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7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28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29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30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Oval 31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Oval 32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33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34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35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Oval 36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7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38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39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Oval 40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Oval 41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Oval 42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43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Oval 44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Oval 45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Oval 46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Oval 47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Oval 48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Oval 49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Oval 50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Oval 51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52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53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Text Box 54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5410" name="Text Box 55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5411" name="Text Box 56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 rot="-4217956">
            <a:off x="1358107" y="4228306"/>
            <a:ext cx="5562600" cy="1587"/>
            <a:chOff x="960" y="3888"/>
            <a:chExt cx="3504" cy="0"/>
          </a:xfrm>
        </p:grpSpPr>
        <p:sp>
          <p:nvSpPr>
            <p:cNvPr id="15463" name="Line 58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64" name="Line 59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413" name="Rectangle 60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15414" name="Rectangle 61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5415" name="Line 62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16" name="Text Box 63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5417" name="Line 64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18" name="Text Box 65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5419" name="Line 66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20" name="Text Box 67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5421" name="Text Box 68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5422" name="Oval 69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Oval 70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Line 71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25" name="Line 72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26" name="Oval 73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Oval 74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Oval 75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Oval 76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Oval 77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Oval 78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Oval 79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3" name="Oval 80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Oval 81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Oval 82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Oval 83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Oval 84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Oval 85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Oval 86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Oval 87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Oval 88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Oval 89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Oval 90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Oval 91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5" name="Oval 92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Oval 93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7" name="Oval 94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Oval 95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Oval 96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Oval 97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Oval 98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Oval 99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Oval 100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Oval 101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5" name="Oval 102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6" name="Oval 103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7" name="Oval 104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Oval 105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9" name="Oval 106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0" name="Text Box 107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5461" name="Text Box 108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5462" name="Text Box 109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799</Words>
  <Application>Microsoft Office PowerPoint</Application>
  <PresentationFormat>On-screen Show (4:3)</PresentationFormat>
  <Paragraphs>162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Support Vector Machine</vt:lpstr>
      <vt:lpstr>Definition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Linear SVM Mathematically</vt:lpstr>
      <vt:lpstr>Slide 12</vt:lpstr>
      <vt:lpstr>Optimization Problem</vt:lpstr>
      <vt:lpstr>Constrained Optimization Problem</vt:lpstr>
      <vt:lpstr>Quadratic Programming</vt:lpstr>
      <vt:lpstr>Slide 16</vt:lpstr>
      <vt:lpstr>Slide 17</vt:lpstr>
      <vt:lpstr>Problems with linear SVM</vt:lpstr>
      <vt:lpstr>Kernel Trick</vt:lpstr>
      <vt:lpstr>Other Kernels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Sarika Hegde</dc:creator>
  <cp:lastModifiedBy>Sarika Hegde</cp:lastModifiedBy>
  <cp:revision>8</cp:revision>
  <dcterms:created xsi:type="dcterms:W3CDTF">2017-11-02T07:31:57Z</dcterms:created>
  <dcterms:modified xsi:type="dcterms:W3CDTF">2017-11-10T05:31:23Z</dcterms:modified>
</cp:coreProperties>
</file>