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4" r:id="rId3"/>
    <p:sldId id="415" r:id="rId4"/>
    <p:sldId id="257" r:id="rId5"/>
    <p:sldId id="272" r:id="rId6"/>
    <p:sldId id="284" r:id="rId7"/>
    <p:sldId id="271" r:id="rId8"/>
    <p:sldId id="273" r:id="rId9"/>
    <p:sldId id="258" r:id="rId10"/>
    <p:sldId id="274" r:id="rId11"/>
    <p:sldId id="417" r:id="rId12"/>
    <p:sldId id="276" r:id="rId13"/>
    <p:sldId id="285" r:id="rId14"/>
    <p:sldId id="275" r:id="rId15"/>
    <p:sldId id="277" r:id="rId16"/>
    <p:sldId id="278" r:id="rId17"/>
    <p:sldId id="279" r:id="rId18"/>
    <p:sldId id="280" r:id="rId19"/>
    <p:sldId id="281" r:id="rId20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66FF33"/>
    <a:srgbClr val="3333FF"/>
    <a:srgbClr val="990033"/>
    <a:srgbClr val="FF6600"/>
    <a:srgbClr val="FF0000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239" autoAdjust="0"/>
  </p:normalViewPr>
  <p:slideViewPr>
    <p:cSldViewPr>
      <p:cViewPr varScale="1">
        <p:scale>
          <a:sx n="91" d="100"/>
          <a:sy n="91" d="100"/>
        </p:scale>
        <p:origin x="-13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5FF5AA11-6FE7-4D92-860D-F09A5A1025BA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8B153843-1CF4-4938-B773-3DA6477B563D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53843-1CF4-4938-B773-3DA6477B563D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C75592-7ED8-43B7-86FC-DC656096824A}" type="slidenum">
              <a:rPr lang="tr-TR"/>
              <a:pPr/>
              <a:t>4</a:t>
            </a:fld>
            <a:endParaRPr lang="tr-TR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E32BE-7060-409C-A0CB-7403F6FD9703}" type="slidenum">
              <a:rPr lang="tr-TR"/>
              <a:pPr/>
              <a:t>11</a:t>
            </a:fld>
            <a:endParaRPr lang="tr-TR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F01B-3E1B-4C8D-B011-36D712BFB2B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9C3F-35F6-4828-B0FA-F9989E488FE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25A429E-EC32-4435-B6D9-2C358E91B0C4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Calibri" pitchFamily="34" charset="0"/>
              </a:defRPr>
            </a:lvl1pPr>
            <a:lvl2pPr>
              <a:defRPr baseline="0">
                <a:solidFill>
                  <a:schemeClr val="tx2"/>
                </a:solidFill>
                <a:latin typeface="Calibri" pitchFamily="34" charset="0"/>
              </a:defRPr>
            </a:lvl2pPr>
            <a:lvl3pPr>
              <a:defRPr baseline="0">
                <a:solidFill>
                  <a:schemeClr val="tx2"/>
                </a:solidFill>
                <a:latin typeface="Calibri" pitchFamily="34" charset="0"/>
              </a:defRPr>
            </a:lvl3pPr>
            <a:lvl4pPr>
              <a:defRPr baseline="0">
                <a:solidFill>
                  <a:schemeClr val="tx2"/>
                </a:solidFill>
                <a:latin typeface="Calibri" pitchFamily="34" charset="0"/>
              </a:defRPr>
            </a:lvl4pPr>
            <a:lvl5pPr>
              <a:defRPr baseline="0">
                <a:solidFill>
                  <a:schemeClr val="tx2"/>
                </a:solidFill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Lecture Notes for E </a:t>
            </a:r>
            <a:r>
              <a:rPr lang="en-US" dirty="0" err="1" smtClean="0"/>
              <a:t>Alpaydın</a:t>
            </a:r>
            <a:r>
              <a:rPr lang="en-US" dirty="0" smtClean="0"/>
              <a:t> 2010 Introduction to Machine Learning 2e © The MIT Press (V1.0)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 baseline="0">
                <a:solidFill>
                  <a:schemeClr val="tx1"/>
                </a:solidFill>
                <a:latin typeface="Calibri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E594-9508-4F75-8FB2-7E9FCE92EA3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 baseline="0">
                <a:latin typeface="Calibri" pitchFamily="34" charset="0"/>
              </a:defRPr>
            </a:lvl1pPr>
            <a:lvl2pPr>
              <a:defRPr sz="2400" baseline="0">
                <a:latin typeface="Calibri" pitchFamily="34" charset="0"/>
              </a:defRPr>
            </a:lvl2pPr>
            <a:lvl3pPr>
              <a:defRPr sz="2000" baseline="0">
                <a:latin typeface="Calibri" pitchFamily="34" charset="0"/>
              </a:defRPr>
            </a:lvl3pPr>
            <a:lvl4pPr>
              <a:defRPr sz="1800" baseline="0">
                <a:latin typeface="Calibri" pitchFamily="34" charset="0"/>
              </a:defRPr>
            </a:lvl4pPr>
            <a:lvl5pPr>
              <a:defRPr sz="1800" baseline="0"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 baseline="0">
                <a:latin typeface="Calibri" pitchFamily="34" charset="0"/>
              </a:defRPr>
            </a:lvl1pPr>
            <a:lvl2pPr>
              <a:defRPr sz="2400" baseline="0">
                <a:latin typeface="Calibri" pitchFamily="34" charset="0"/>
              </a:defRPr>
            </a:lvl2pPr>
            <a:lvl3pPr>
              <a:defRPr sz="2000" baseline="0">
                <a:latin typeface="Calibri" pitchFamily="34" charset="0"/>
              </a:defRPr>
            </a:lvl3pPr>
            <a:lvl4pPr>
              <a:defRPr sz="1800" baseline="0">
                <a:latin typeface="Calibri" pitchFamily="34" charset="0"/>
              </a:defRPr>
            </a:lvl4pPr>
            <a:lvl5pPr>
              <a:defRPr sz="1800" baseline="0"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E00C-4B8F-47F3-A16C-D0D9B116FB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C0FC-FB5E-4CD8-96B8-6699BA0E334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51A6-28A7-47F6-AE2C-F4B123EFE55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849B-5B8D-4701-B904-178A9E77F54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715C-B3C6-4904-A8B1-DB4C55920D8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CE1536C-8D64-4D00-A372-4396C9E2290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857224" y="6429396"/>
            <a:ext cx="6572296" cy="292079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00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Lecture Notes for E </a:t>
            </a:r>
            <a:r>
              <a:rPr lang="en-US" dirty="0" err="1" smtClean="0"/>
              <a:t>Alpaydın</a:t>
            </a:r>
            <a:r>
              <a:rPr lang="en-US" dirty="0" smtClean="0"/>
              <a:t> 2010 Introduction to Machine Learning 2e © The MIT Press (V1.0)</a:t>
            </a:r>
            <a:endParaRPr lang="tr-TR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358214" y="6356350"/>
            <a:ext cx="32858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kdd.ics.uci.edu/summary.data.application.html" TargetMode="External"/><Relationship Id="rId2" Type="http://schemas.openxmlformats.org/officeDocument/2006/relationships/hyperlink" Target="http://www.ics.uci.edu/~mlearn/MLRepository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utoronto.ca/~delve/" TargetMode="External"/><Relationship Id="rId4" Type="http://schemas.openxmlformats.org/officeDocument/2006/relationships/hyperlink" Target="http://lib.stat.cmu.edu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mlr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sz="2000" i="0" dirty="0"/>
              <a:t>INTRODUCTION TO</a:t>
            </a:r>
            <a:r>
              <a:rPr lang="tr-TR" dirty="0"/>
              <a:t> </a:t>
            </a:r>
            <a:br>
              <a:rPr lang="tr-TR" dirty="0"/>
            </a:br>
            <a:r>
              <a:rPr lang="tr-TR" sz="5400" dirty="0"/>
              <a:t>Machine </a:t>
            </a:r>
            <a:r>
              <a:rPr lang="tr-TR" sz="5400" dirty="0" smtClean="0"/>
              <a:t>Learning</a:t>
            </a:r>
            <a:br>
              <a:rPr lang="tr-TR" sz="5400" dirty="0" smtClean="0"/>
            </a:br>
            <a:r>
              <a:rPr lang="tr-TR" sz="3600" dirty="0" smtClean="0"/>
              <a:t>2nd Edition</a:t>
            </a:r>
            <a:endParaRPr lang="tr-TR" sz="36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48" y="4071942"/>
            <a:ext cx="7854696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ETHEM </a:t>
            </a:r>
            <a:r>
              <a:rPr lang="tr-TR" sz="2400" dirty="0" smtClean="0">
                <a:latin typeface="+mj-lt"/>
              </a:rPr>
              <a:t>ALPAYDIN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© The MIT Press, </a:t>
            </a:r>
            <a:r>
              <a:rPr lang="tr-TR" sz="2400" dirty="0" smtClean="0">
                <a:latin typeface="+mj-lt"/>
              </a:rPr>
              <a:t>2010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alpaydin@boun.edu.tr</a:t>
            </a: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http://www.cmpe.boun.edu.tr/~</a:t>
            </a:r>
            <a:r>
              <a:rPr lang="tr-TR" sz="2000" i="1" dirty="0" smtClean="0">
                <a:latin typeface="+mj-lt"/>
              </a:rPr>
              <a:t>ethem/i2ml2e</a:t>
            </a:r>
            <a:endParaRPr lang="tr-TR" sz="2000" i="1" dirty="0">
              <a:latin typeface="+mj-lt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132138" y="836613"/>
            <a:ext cx="489585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928670"/>
            <a:ext cx="215582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Classification: Applications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dirty="0"/>
              <a:t>Aka Pattern recognition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Face recognition: </a:t>
            </a:r>
            <a:r>
              <a:rPr lang="tr-TR" dirty="0"/>
              <a:t>Pose, lighting, occlusion (glasses, beard), make-up, hair style 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Character recognition: </a:t>
            </a:r>
            <a:r>
              <a:rPr lang="tr-TR" dirty="0"/>
              <a:t>Different handwriting styles.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Speech recognition: </a:t>
            </a:r>
            <a:r>
              <a:rPr lang="tr-TR" dirty="0"/>
              <a:t>Temporal dependency. </a:t>
            </a:r>
          </a:p>
          <a:p>
            <a:pPr>
              <a:lnSpc>
                <a:spcPct val="90000"/>
              </a:lnSpc>
            </a:pPr>
            <a:r>
              <a:rPr lang="tr-TR" dirty="0" smtClean="0">
                <a:solidFill>
                  <a:schemeClr val="accent1"/>
                </a:solidFill>
              </a:rPr>
              <a:t>Medical </a:t>
            </a:r>
            <a:r>
              <a:rPr lang="tr-TR" dirty="0">
                <a:solidFill>
                  <a:schemeClr val="accent1"/>
                </a:solidFill>
              </a:rPr>
              <a:t>diagnosis: </a:t>
            </a:r>
            <a:r>
              <a:rPr lang="tr-TR" dirty="0"/>
              <a:t>From symptoms to </a:t>
            </a:r>
            <a:r>
              <a:rPr lang="tr-TR" dirty="0" smtClean="0"/>
              <a:t>illnesses</a:t>
            </a:r>
          </a:p>
          <a:p>
            <a:pPr>
              <a:lnSpc>
                <a:spcPct val="90000"/>
              </a:lnSpc>
            </a:pPr>
            <a:r>
              <a:rPr lang="tr-TR" dirty="0" smtClean="0">
                <a:solidFill>
                  <a:schemeClr val="accent1"/>
                </a:solidFill>
              </a:rPr>
              <a:t>Biometrics: </a:t>
            </a:r>
            <a:r>
              <a:rPr lang="tr-TR" dirty="0" smtClean="0"/>
              <a:t>Recognition/authentication using physical and/or behavioral characteristics: Face, iris, signature, etc</a:t>
            </a:r>
            <a:endParaRPr lang="tr-TR" dirty="0"/>
          </a:p>
          <a:p>
            <a:pPr>
              <a:lnSpc>
                <a:spcPct val="90000"/>
              </a:lnSpc>
            </a:pPr>
            <a:r>
              <a:rPr lang="tr-TR" dirty="0"/>
              <a:t>...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10</a:t>
            </a:fld>
            <a:endParaRPr lang="tr-TR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Face Recognition</a:t>
            </a:r>
          </a:p>
        </p:txBody>
      </p:sp>
      <p:pic>
        <p:nvPicPr>
          <p:cNvPr id="304145" name="Picture 17" descr="0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2492375"/>
            <a:ext cx="876300" cy="1066800"/>
          </a:xfrm>
          <a:prstGeom prst="rect">
            <a:avLst/>
          </a:prstGeom>
          <a:noFill/>
        </p:spPr>
      </p:pic>
      <p:pic>
        <p:nvPicPr>
          <p:cNvPr id="304146" name="Picture 18" descr="0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713" y="2492375"/>
            <a:ext cx="876300" cy="1066800"/>
          </a:xfrm>
          <a:prstGeom prst="rect">
            <a:avLst/>
          </a:prstGeom>
          <a:noFill/>
        </p:spPr>
      </p:pic>
      <p:pic>
        <p:nvPicPr>
          <p:cNvPr id="304147" name="Picture 19" descr="0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775" y="2492375"/>
            <a:ext cx="876300" cy="1066800"/>
          </a:xfrm>
          <a:prstGeom prst="rect">
            <a:avLst/>
          </a:prstGeom>
          <a:noFill/>
        </p:spPr>
      </p:pic>
      <p:pic>
        <p:nvPicPr>
          <p:cNvPr id="304148" name="Picture 20" descr="0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79838" y="2492375"/>
            <a:ext cx="876300" cy="1066800"/>
          </a:xfrm>
          <a:prstGeom prst="rect">
            <a:avLst/>
          </a:prstGeom>
          <a:noFill/>
        </p:spPr>
      </p:pic>
      <p:pic>
        <p:nvPicPr>
          <p:cNvPr id="304149" name="Picture 21" descr="0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4213" y="4508500"/>
            <a:ext cx="876300" cy="1066800"/>
          </a:xfrm>
          <a:prstGeom prst="rect">
            <a:avLst/>
          </a:prstGeom>
          <a:noFill/>
        </p:spPr>
      </p:pic>
      <p:pic>
        <p:nvPicPr>
          <p:cNvPr id="304150" name="Picture 22" descr="02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92275" y="4508500"/>
            <a:ext cx="876300" cy="1066800"/>
          </a:xfrm>
          <a:prstGeom prst="rect">
            <a:avLst/>
          </a:prstGeom>
          <a:noFill/>
        </p:spPr>
      </p:pic>
      <p:pic>
        <p:nvPicPr>
          <p:cNvPr id="304151" name="Picture 23" descr="10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00338" y="4508500"/>
            <a:ext cx="876300" cy="1066800"/>
          </a:xfrm>
          <a:prstGeom prst="rect">
            <a:avLst/>
          </a:prstGeom>
          <a:noFill/>
        </p:spPr>
      </p:pic>
      <p:pic>
        <p:nvPicPr>
          <p:cNvPr id="304152" name="Picture 24" descr="35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708400" y="4508500"/>
            <a:ext cx="876300" cy="1066800"/>
          </a:xfrm>
          <a:prstGeom prst="rect">
            <a:avLst/>
          </a:prstGeom>
          <a:noFill/>
        </p:spPr>
      </p:pic>
      <p:sp>
        <p:nvSpPr>
          <p:cNvPr id="304153" name="Text Box 25"/>
          <p:cNvSpPr txBox="1">
            <a:spLocks noChangeArrowheads="1"/>
          </p:cNvSpPr>
          <p:nvPr/>
        </p:nvSpPr>
        <p:spPr bwMode="auto">
          <a:xfrm>
            <a:off x="611188" y="1844675"/>
            <a:ext cx="4684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accent1"/>
                </a:solidFill>
                <a:latin typeface="Lucida Bright" pitchFamily="18" charset="0"/>
              </a:rPr>
              <a:t>Training examples of a person</a:t>
            </a:r>
          </a:p>
        </p:txBody>
      </p:sp>
      <p:sp>
        <p:nvSpPr>
          <p:cNvPr id="304154" name="Text Box 26"/>
          <p:cNvSpPr txBox="1">
            <a:spLocks noChangeArrowheads="1"/>
          </p:cNvSpPr>
          <p:nvPr/>
        </p:nvSpPr>
        <p:spPr bwMode="auto">
          <a:xfrm>
            <a:off x="684213" y="3933825"/>
            <a:ext cx="1951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accent1"/>
                </a:solidFill>
                <a:latin typeface="Lucida Bright" pitchFamily="18" charset="0"/>
              </a:rPr>
              <a:t>Test images</a:t>
            </a:r>
          </a:p>
        </p:txBody>
      </p:sp>
      <p:sp>
        <p:nvSpPr>
          <p:cNvPr id="304155" name="Text Box 27"/>
          <p:cNvSpPr txBox="1">
            <a:spLocks noChangeArrowheads="1"/>
          </p:cNvSpPr>
          <p:nvPr/>
        </p:nvSpPr>
        <p:spPr bwMode="auto">
          <a:xfrm>
            <a:off x="5435600" y="5857892"/>
            <a:ext cx="3336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chemeClr val="accent1"/>
                </a:solidFill>
                <a:latin typeface="Lucida Bright" pitchFamily="18" charset="0"/>
              </a:rPr>
              <a:t>ORL dataset,</a:t>
            </a:r>
          </a:p>
          <a:p>
            <a:r>
              <a:rPr lang="tr-TR" sz="1400" dirty="0" smtClean="0">
                <a:solidFill>
                  <a:schemeClr val="accent1"/>
                </a:solidFill>
                <a:latin typeface="Lucida Bright" pitchFamily="18" charset="0"/>
              </a:rPr>
              <a:t>AT&amp;T </a:t>
            </a:r>
            <a:r>
              <a:rPr lang="tr-TR" sz="1400" dirty="0">
                <a:solidFill>
                  <a:schemeClr val="accent1"/>
                </a:solidFill>
                <a:latin typeface="Lucida Bright" pitchFamily="18" charset="0"/>
              </a:rPr>
              <a:t>Laboratories, Cambridge </a:t>
            </a:r>
            <a:r>
              <a:rPr lang="tr-TR" sz="1400" dirty="0" smtClean="0">
                <a:solidFill>
                  <a:schemeClr val="accent1"/>
                </a:solidFill>
                <a:latin typeface="Lucida Bright" pitchFamily="18" charset="0"/>
              </a:rPr>
              <a:t>UK</a:t>
            </a:r>
            <a:endParaRPr lang="tr-TR" sz="1400" dirty="0">
              <a:solidFill>
                <a:schemeClr val="accent1"/>
              </a:solidFill>
              <a:latin typeface="Lucida Bright" pitchFamily="18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11</a:t>
            </a:fld>
            <a:endParaRPr lang="tr-TR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Regression</a:t>
            </a:r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tr-TR" dirty="0"/>
              <a:t>Example: Price of a used car</a:t>
            </a:r>
          </a:p>
          <a:p>
            <a:r>
              <a:rPr lang="tr-TR" i="1" dirty="0"/>
              <a:t>x </a:t>
            </a:r>
            <a:r>
              <a:rPr lang="tr-TR" dirty="0"/>
              <a:t>: car attributes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</a:t>
            </a:r>
            <a:r>
              <a:rPr lang="tr-TR" i="1" dirty="0"/>
              <a:t>y </a:t>
            </a:r>
            <a:r>
              <a:rPr lang="tr-TR" dirty="0"/>
              <a:t>: price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	</a:t>
            </a:r>
            <a:r>
              <a:rPr lang="tr-TR" i="1" dirty="0"/>
              <a:t>y </a:t>
            </a:r>
            <a:r>
              <a:rPr lang="tr-TR" dirty="0"/>
              <a:t>= </a:t>
            </a:r>
            <a:r>
              <a:rPr lang="tr-TR" i="1" dirty="0"/>
              <a:t>g </a:t>
            </a:r>
            <a:r>
              <a:rPr lang="tr-TR" dirty="0"/>
              <a:t>(</a:t>
            </a:r>
            <a:r>
              <a:rPr lang="tr-TR" i="1" dirty="0"/>
              <a:t>x </a:t>
            </a:r>
            <a:r>
              <a:rPr lang="tr-TR" dirty="0"/>
              <a:t>| </a:t>
            </a:r>
            <a:r>
              <a:rPr lang="tr-TR" i="1" dirty="0" smtClean="0">
                <a:latin typeface="Symbol" pitchFamily="18" charset="2"/>
              </a:rPr>
              <a:t>q </a:t>
            </a:r>
            <a:r>
              <a:rPr lang="tr-TR" dirty="0" smtClean="0"/>
              <a:t>)</a:t>
            </a:r>
            <a:endParaRPr lang="tr-TR" dirty="0"/>
          </a:p>
          <a:p>
            <a:pPr>
              <a:buFont typeface="Wingdings" pitchFamily="2" charset="2"/>
              <a:buNone/>
            </a:pPr>
            <a:r>
              <a:rPr lang="tr-TR" dirty="0"/>
              <a:t>	</a:t>
            </a:r>
            <a:r>
              <a:rPr lang="tr-TR" i="1" dirty="0"/>
              <a:t>g </a:t>
            </a:r>
            <a:r>
              <a:rPr lang="tr-TR" dirty="0"/>
              <a:t>( ) model,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latin typeface="Symbol" pitchFamily="18" charset="2"/>
              </a:rPr>
              <a:t>	</a:t>
            </a:r>
            <a:r>
              <a:rPr lang="tr-TR" i="1" dirty="0" smtClean="0">
                <a:latin typeface="Symbol" pitchFamily="18" charset="2"/>
              </a:rPr>
              <a:t> q </a:t>
            </a:r>
            <a:r>
              <a:rPr lang="tr-TR" dirty="0" smtClean="0"/>
              <a:t>parameters</a:t>
            </a:r>
            <a:endParaRPr lang="tr-TR" dirty="0"/>
          </a:p>
        </p:txBody>
      </p:sp>
      <p:pic>
        <p:nvPicPr>
          <p:cNvPr id="9011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140200" y="1492250"/>
            <a:ext cx="4546600" cy="4375150"/>
          </a:xfrm>
        </p:spPr>
      </p:pic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6227763" y="2779713"/>
            <a:ext cx="1444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chemeClr val="accent1"/>
                </a:solidFill>
                <a:latin typeface="+mn-lt"/>
              </a:rPr>
              <a:t>y 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= 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wx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+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w</a:t>
            </a:r>
            <a:r>
              <a:rPr lang="tr-TR" sz="2400" baseline="-25000" dirty="0">
                <a:solidFill>
                  <a:schemeClr val="accent1"/>
                </a:solidFill>
                <a:latin typeface="+mn-lt"/>
              </a:rPr>
              <a:t>0</a:t>
            </a:r>
            <a:endParaRPr lang="en-GB" sz="2400" baseline="-250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5A429E-EC32-4435-B6D9-2C358E91B0C4}" type="slidenum">
              <a:rPr lang="tr-TR" smtClean="0"/>
              <a:pPr/>
              <a:t>12</a:t>
            </a:fld>
            <a:endParaRPr lang="tr-T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Regression Applications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1808163"/>
          </a:xfrm>
        </p:spPr>
        <p:txBody>
          <a:bodyPr/>
          <a:lstStyle/>
          <a:p>
            <a:r>
              <a:rPr lang="tr-TR" dirty="0"/>
              <a:t>Navigating a car: Angle of the </a:t>
            </a:r>
            <a:r>
              <a:rPr lang="tr-TR" dirty="0" smtClean="0"/>
              <a:t>steering</a:t>
            </a:r>
            <a:endParaRPr lang="tr-TR" dirty="0"/>
          </a:p>
          <a:p>
            <a:r>
              <a:rPr lang="tr-TR" dirty="0"/>
              <a:t>Kinematics of a robot arm</a:t>
            </a:r>
          </a:p>
        </p:txBody>
      </p:sp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3563938" y="3284538"/>
            <a:ext cx="223202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 i="1" dirty="0">
                <a:solidFill>
                  <a:schemeClr val="accent1"/>
                </a:solidFill>
                <a:latin typeface="+mn-lt"/>
              </a:rPr>
              <a:t>α</a:t>
            </a:r>
            <a:r>
              <a:rPr lang="tr-TR" sz="2000" baseline="-25000" dirty="0">
                <a:solidFill>
                  <a:schemeClr val="accent1"/>
                </a:solidFill>
                <a:latin typeface="+mn-lt"/>
              </a:rPr>
              <a:t>1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= 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g</a:t>
            </a:r>
            <a:r>
              <a:rPr lang="tr-TR" sz="2000" baseline="-25000" dirty="0">
                <a:solidFill>
                  <a:schemeClr val="accent1"/>
                </a:solidFill>
                <a:latin typeface="+mn-lt"/>
              </a:rPr>
              <a:t>1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(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x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,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y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 i="1" dirty="0">
                <a:solidFill>
                  <a:schemeClr val="accent1"/>
                </a:solidFill>
                <a:latin typeface="+mn-lt"/>
              </a:rPr>
              <a:t>α</a:t>
            </a:r>
            <a:r>
              <a:rPr lang="tr-TR" sz="2000" baseline="-25000" dirty="0">
                <a:solidFill>
                  <a:schemeClr val="accent1"/>
                </a:solidFill>
                <a:latin typeface="+mn-lt"/>
              </a:rPr>
              <a:t>2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= 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g</a:t>
            </a:r>
            <a:r>
              <a:rPr lang="tr-TR" sz="2000" baseline="-25000" dirty="0">
                <a:solidFill>
                  <a:schemeClr val="accent1"/>
                </a:solidFill>
                <a:latin typeface="+mn-lt"/>
              </a:rPr>
              <a:t>2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(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x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,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y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)</a:t>
            </a:r>
          </a:p>
        </p:txBody>
      </p:sp>
      <p:grpSp>
        <p:nvGrpSpPr>
          <p:cNvPr id="109587" name="Group 19"/>
          <p:cNvGrpSpPr>
            <a:grpSpLocks/>
          </p:cNvGrpSpPr>
          <p:nvPr/>
        </p:nvGrpSpPr>
        <p:grpSpPr bwMode="auto">
          <a:xfrm>
            <a:off x="1403350" y="3284538"/>
            <a:ext cx="2374900" cy="2244725"/>
            <a:chOff x="930" y="2288"/>
            <a:chExt cx="1496" cy="1414"/>
          </a:xfrm>
        </p:grpSpPr>
        <p:sp>
          <p:nvSpPr>
            <p:cNvPr id="109572" name="Line 4"/>
            <p:cNvSpPr>
              <a:spLocks noChangeShapeType="1"/>
            </p:cNvSpPr>
            <p:nvPr/>
          </p:nvSpPr>
          <p:spPr bwMode="auto">
            <a:xfrm>
              <a:off x="930" y="3702"/>
              <a:ext cx="77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9573" name="Line 5"/>
            <p:cNvSpPr>
              <a:spLocks noChangeShapeType="1"/>
            </p:cNvSpPr>
            <p:nvPr/>
          </p:nvSpPr>
          <p:spPr bwMode="auto">
            <a:xfrm flipV="1">
              <a:off x="1292" y="3158"/>
              <a:ext cx="681" cy="54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9574" name="Line 6"/>
            <p:cNvSpPr>
              <a:spLocks noChangeShapeType="1"/>
            </p:cNvSpPr>
            <p:nvPr/>
          </p:nvSpPr>
          <p:spPr bwMode="auto">
            <a:xfrm flipH="1" flipV="1">
              <a:off x="1701" y="2523"/>
              <a:ext cx="271" cy="635"/>
            </a:xfrm>
            <a:prstGeom prst="line">
              <a:avLst/>
            </a:prstGeom>
            <a:ln>
              <a:headEnd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9575" name="Line 7"/>
            <p:cNvSpPr>
              <a:spLocks noChangeShapeType="1"/>
            </p:cNvSpPr>
            <p:nvPr/>
          </p:nvSpPr>
          <p:spPr bwMode="auto">
            <a:xfrm>
              <a:off x="1474" y="3158"/>
              <a:ext cx="95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9578" name="Rectangle 10"/>
            <p:cNvSpPr>
              <a:spLocks noChangeArrowheads="1"/>
            </p:cNvSpPr>
            <p:nvPr/>
          </p:nvSpPr>
          <p:spPr bwMode="auto">
            <a:xfrm>
              <a:off x="1655" y="3331"/>
              <a:ext cx="29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2400" dirty="0">
                  <a:solidFill>
                    <a:schemeClr val="accent1"/>
                  </a:solidFill>
                  <a:latin typeface="+mn-lt"/>
                </a:rPr>
                <a:t>α</a:t>
              </a:r>
              <a:r>
                <a:rPr lang="tr-TR" sz="2400" baseline="-25000" dirty="0">
                  <a:solidFill>
                    <a:schemeClr val="accent1"/>
                  </a:solidFill>
                  <a:latin typeface="+mn-lt"/>
                </a:rPr>
                <a:t>1</a:t>
              </a:r>
            </a:p>
          </p:txBody>
        </p:sp>
        <p:sp>
          <p:nvSpPr>
            <p:cNvPr id="109579" name="Rectangle 11"/>
            <p:cNvSpPr>
              <a:spLocks noChangeArrowheads="1"/>
            </p:cNvSpPr>
            <p:nvPr/>
          </p:nvSpPr>
          <p:spPr bwMode="auto">
            <a:xfrm>
              <a:off x="1973" y="2750"/>
              <a:ext cx="29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2400" dirty="0">
                  <a:solidFill>
                    <a:schemeClr val="accent1"/>
                  </a:solidFill>
                  <a:latin typeface="+mn-lt"/>
                </a:rPr>
                <a:t>α</a:t>
              </a:r>
              <a:r>
                <a:rPr lang="tr-TR" sz="2400" baseline="-25000" dirty="0">
                  <a:solidFill>
                    <a:schemeClr val="accent1"/>
                  </a:solidFill>
                  <a:latin typeface="+mn-lt"/>
                </a:rPr>
                <a:t>2</a:t>
              </a:r>
            </a:p>
          </p:txBody>
        </p:sp>
        <p:sp>
          <p:nvSpPr>
            <p:cNvPr id="109583" name="Arc 15"/>
            <p:cNvSpPr>
              <a:spLocks/>
            </p:cNvSpPr>
            <p:nvPr/>
          </p:nvSpPr>
          <p:spPr bwMode="auto">
            <a:xfrm>
              <a:off x="1927" y="3067"/>
              <a:ext cx="137" cy="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tr-TR"/>
            </a:p>
          </p:txBody>
        </p:sp>
        <p:sp>
          <p:nvSpPr>
            <p:cNvPr id="109584" name="Arc 16"/>
            <p:cNvSpPr>
              <a:spLocks/>
            </p:cNvSpPr>
            <p:nvPr/>
          </p:nvSpPr>
          <p:spPr bwMode="auto">
            <a:xfrm>
              <a:off x="1474" y="3566"/>
              <a:ext cx="136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tr-TR"/>
            </a:p>
          </p:txBody>
        </p:sp>
        <p:sp>
          <p:nvSpPr>
            <p:cNvPr id="109585" name="Rectangle 17"/>
            <p:cNvSpPr>
              <a:spLocks noChangeArrowheads="1"/>
            </p:cNvSpPr>
            <p:nvPr/>
          </p:nvSpPr>
          <p:spPr bwMode="auto">
            <a:xfrm>
              <a:off x="1111" y="2288"/>
              <a:ext cx="45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2400" dirty="0">
                  <a:solidFill>
                    <a:schemeClr val="accent1"/>
                  </a:solidFill>
                  <a:latin typeface="+mn-lt"/>
                </a:rPr>
                <a:t>(</a:t>
              </a:r>
              <a:r>
                <a:rPr lang="tr-TR" sz="2400" i="1" dirty="0">
                  <a:solidFill>
                    <a:schemeClr val="accent1"/>
                  </a:solidFill>
                  <a:latin typeface="+mn-lt"/>
                </a:rPr>
                <a:t>x</a:t>
              </a:r>
              <a:r>
                <a:rPr lang="tr-TR" sz="2400" dirty="0">
                  <a:solidFill>
                    <a:schemeClr val="accent1"/>
                  </a:solidFill>
                  <a:latin typeface="+mn-lt"/>
                </a:rPr>
                <a:t>,</a:t>
              </a:r>
              <a:r>
                <a:rPr lang="tr-TR" sz="2400" i="1" dirty="0">
                  <a:solidFill>
                    <a:schemeClr val="accent1"/>
                  </a:solidFill>
                  <a:latin typeface="+mn-lt"/>
                </a:rPr>
                <a:t>y</a:t>
              </a:r>
              <a:r>
                <a:rPr lang="tr-TR" sz="2400" dirty="0">
                  <a:solidFill>
                    <a:schemeClr val="accent1"/>
                  </a:solidFill>
                  <a:latin typeface="+mn-lt"/>
                </a:rPr>
                <a:t>)</a:t>
              </a:r>
            </a:p>
          </p:txBody>
        </p:sp>
      </p:grpSp>
      <p:sp>
        <p:nvSpPr>
          <p:cNvPr id="109586" name="Rectangle 18"/>
          <p:cNvSpPr>
            <a:spLocks noChangeArrowheads="1"/>
          </p:cNvSpPr>
          <p:nvPr/>
        </p:nvSpPr>
        <p:spPr bwMode="auto">
          <a:xfrm>
            <a:off x="468313" y="5661025"/>
            <a:ext cx="822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tr-TR" sz="2400" dirty="0">
                <a:solidFill>
                  <a:schemeClr val="accent1"/>
                </a:solidFill>
                <a:latin typeface="+mn-lt"/>
              </a:rPr>
              <a:t>Response surface design</a:t>
            </a:r>
          </a:p>
        </p:txBody>
      </p:sp>
      <p:grpSp>
        <p:nvGrpSpPr>
          <p:cNvPr id="109588" name="Group 20"/>
          <p:cNvGrpSpPr>
            <a:grpSpLocks/>
          </p:cNvGrpSpPr>
          <p:nvPr/>
        </p:nvGrpSpPr>
        <p:grpSpPr bwMode="auto">
          <a:xfrm>
            <a:off x="5076825" y="4221163"/>
            <a:ext cx="2808288" cy="1885950"/>
            <a:chOff x="3198" y="2659"/>
            <a:chExt cx="1769" cy="1188"/>
          </a:xfrm>
        </p:grpSpPr>
        <p:sp>
          <p:nvSpPr>
            <p:cNvPr id="109589" name="Line 21"/>
            <p:cNvSpPr>
              <a:spLocks noChangeShapeType="1"/>
            </p:cNvSpPr>
            <p:nvPr/>
          </p:nvSpPr>
          <p:spPr bwMode="auto">
            <a:xfrm>
              <a:off x="3198" y="3838"/>
              <a:ext cx="1769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9590" name="Line 22"/>
            <p:cNvSpPr>
              <a:spLocks noChangeShapeType="1"/>
            </p:cNvSpPr>
            <p:nvPr/>
          </p:nvSpPr>
          <p:spPr bwMode="auto">
            <a:xfrm flipV="1">
              <a:off x="3198" y="2795"/>
              <a:ext cx="0" cy="104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grpSp>
          <p:nvGrpSpPr>
            <p:cNvPr id="109591" name="Group 23"/>
            <p:cNvGrpSpPr>
              <a:grpSpLocks/>
            </p:cNvGrpSpPr>
            <p:nvPr/>
          </p:nvGrpSpPr>
          <p:grpSpPr bwMode="auto">
            <a:xfrm>
              <a:off x="3288" y="2659"/>
              <a:ext cx="1497" cy="1188"/>
              <a:chOff x="3923" y="2923"/>
              <a:chExt cx="953" cy="825"/>
            </a:xfrm>
          </p:grpSpPr>
          <p:sp>
            <p:nvSpPr>
              <p:cNvPr id="109592" name="Freeform 24"/>
              <p:cNvSpPr>
                <a:spLocks/>
              </p:cNvSpPr>
              <p:nvPr/>
            </p:nvSpPr>
            <p:spPr bwMode="auto">
              <a:xfrm>
                <a:off x="4014" y="2961"/>
                <a:ext cx="862" cy="741"/>
              </a:xfrm>
              <a:custGeom>
                <a:avLst/>
                <a:gdLst/>
                <a:ahLst/>
                <a:cxnLst>
                  <a:cxn ang="0">
                    <a:pos x="0" y="651"/>
                  </a:cxn>
                  <a:cxn ang="0">
                    <a:pos x="318" y="15"/>
                  </a:cxn>
                  <a:cxn ang="0">
                    <a:pos x="862" y="741"/>
                  </a:cxn>
                </a:cxnLst>
                <a:rect l="0" t="0" r="r" b="b"/>
                <a:pathLst>
                  <a:path w="862" h="741">
                    <a:moveTo>
                      <a:pt x="0" y="651"/>
                    </a:moveTo>
                    <a:cubicBezTo>
                      <a:pt x="87" y="325"/>
                      <a:pt x="174" y="0"/>
                      <a:pt x="318" y="15"/>
                    </a:cubicBezTo>
                    <a:cubicBezTo>
                      <a:pt x="462" y="30"/>
                      <a:pt x="771" y="612"/>
                      <a:pt x="862" y="741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9593" name="Oval 25"/>
              <p:cNvSpPr>
                <a:spLocks noChangeArrowheads="1"/>
              </p:cNvSpPr>
              <p:nvPr/>
            </p:nvSpPr>
            <p:spPr bwMode="auto">
              <a:xfrm>
                <a:off x="4014" y="3385"/>
                <a:ext cx="90" cy="90"/>
              </a:xfrm>
              <a:prstGeom prst="ellipse">
                <a:avLst/>
              </a:prstGeom>
              <a:solidFill>
                <a:srgbClr val="33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9594" name="Oval 26"/>
              <p:cNvSpPr>
                <a:spLocks noChangeArrowheads="1"/>
              </p:cNvSpPr>
              <p:nvPr/>
            </p:nvSpPr>
            <p:spPr bwMode="auto">
              <a:xfrm>
                <a:off x="4740" y="3521"/>
                <a:ext cx="90" cy="90"/>
              </a:xfrm>
              <a:prstGeom prst="ellipse">
                <a:avLst/>
              </a:prstGeom>
              <a:solidFill>
                <a:srgbClr val="33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9595" name="Freeform 27"/>
              <p:cNvSpPr>
                <a:spLocks/>
              </p:cNvSpPr>
              <p:nvPr/>
            </p:nvSpPr>
            <p:spPr bwMode="auto">
              <a:xfrm>
                <a:off x="3923" y="2923"/>
                <a:ext cx="907" cy="825"/>
              </a:xfrm>
              <a:custGeom>
                <a:avLst/>
                <a:gdLst/>
                <a:ahLst/>
                <a:cxnLst>
                  <a:cxn ang="0">
                    <a:pos x="0" y="779"/>
                  </a:cxn>
                  <a:cxn ang="0">
                    <a:pos x="590" y="8"/>
                  </a:cxn>
                  <a:cxn ang="0">
                    <a:pos x="952" y="825"/>
                  </a:cxn>
                </a:cxnLst>
                <a:rect l="0" t="0" r="r" b="b"/>
                <a:pathLst>
                  <a:path w="952" h="825">
                    <a:moveTo>
                      <a:pt x="0" y="779"/>
                    </a:moveTo>
                    <a:cubicBezTo>
                      <a:pt x="215" y="389"/>
                      <a:pt x="431" y="0"/>
                      <a:pt x="590" y="8"/>
                    </a:cubicBezTo>
                    <a:cubicBezTo>
                      <a:pt x="749" y="16"/>
                      <a:pt x="892" y="689"/>
                      <a:pt x="952" y="825"/>
                    </a:cubicBezTo>
                  </a:path>
                </a:pathLst>
              </a:custGeom>
              <a:noFill/>
              <a:ln w="952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</p:grp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13</a:t>
            </a:fld>
            <a:endParaRPr lang="tr-TR" dirty="0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/>
          <a:lstStyle/>
          <a:p>
            <a:r>
              <a:rPr lang="tr-TR" dirty="0"/>
              <a:t>Supervised Learning: Uses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Prediction of future cases: </a:t>
            </a:r>
            <a:r>
              <a:rPr lang="tr-TR" dirty="0"/>
              <a:t>Use the rule to predict the output for future inputs</a:t>
            </a:r>
          </a:p>
          <a:p>
            <a:r>
              <a:rPr lang="tr-TR" dirty="0">
                <a:solidFill>
                  <a:schemeClr val="accent1"/>
                </a:solidFill>
              </a:rPr>
              <a:t>Knowledge extraction: </a:t>
            </a:r>
            <a:r>
              <a:rPr lang="tr-TR" dirty="0"/>
              <a:t>The rule is easy to understand</a:t>
            </a:r>
          </a:p>
          <a:p>
            <a:r>
              <a:rPr lang="tr-TR" dirty="0">
                <a:solidFill>
                  <a:schemeClr val="accent1"/>
                </a:solidFill>
              </a:rPr>
              <a:t>Compression:</a:t>
            </a:r>
            <a:r>
              <a:rPr lang="tr-TR" dirty="0"/>
              <a:t> The rule is simpler than the data it explains</a:t>
            </a:r>
          </a:p>
          <a:p>
            <a:r>
              <a:rPr lang="tr-TR" dirty="0">
                <a:solidFill>
                  <a:schemeClr val="accent1"/>
                </a:solidFill>
              </a:rPr>
              <a:t>Outlier detection: </a:t>
            </a:r>
            <a:r>
              <a:rPr lang="tr-TR" dirty="0"/>
              <a:t>Exceptions that are not covered by the rule, e.g., fraud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14</a:t>
            </a:fld>
            <a:endParaRPr lang="tr-T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Unsupervised Learning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Learning “what normally happens”</a:t>
            </a:r>
          </a:p>
          <a:p>
            <a:r>
              <a:rPr lang="tr-TR"/>
              <a:t>No output</a:t>
            </a:r>
          </a:p>
          <a:p>
            <a:r>
              <a:rPr lang="tr-TR"/>
              <a:t>Clustering: Grouping similar instances</a:t>
            </a:r>
          </a:p>
          <a:p>
            <a:r>
              <a:rPr lang="tr-TR"/>
              <a:t>Example applications</a:t>
            </a:r>
          </a:p>
          <a:p>
            <a:pPr lvl="1"/>
            <a:r>
              <a:rPr lang="tr-TR" sz="2400"/>
              <a:t>Customer segmentation in CRM</a:t>
            </a:r>
          </a:p>
          <a:p>
            <a:pPr lvl="1"/>
            <a:r>
              <a:rPr lang="tr-TR" sz="2400"/>
              <a:t>Image compression: Color quantization</a:t>
            </a:r>
          </a:p>
          <a:p>
            <a:pPr lvl="1"/>
            <a:r>
              <a:rPr lang="tr-TR" sz="2400"/>
              <a:t>Bioinformatics: Learning motifs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15</a:t>
            </a:fld>
            <a:endParaRPr lang="tr-T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Reinforcement Learning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Learning a policy: A </a:t>
            </a:r>
            <a:r>
              <a:rPr lang="tr-TR" dirty="0">
                <a:solidFill>
                  <a:schemeClr val="accent1"/>
                </a:solidFill>
              </a:rPr>
              <a:t>sequence</a:t>
            </a:r>
            <a:r>
              <a:rPr lang="tr-TR" dirty="0"/>
              <a:t> of outputs</a:t>
            </a:r>
          </a:p>
          <a:p>
            <a:r>
              <a:rPr lang="tr-TR" dirty="0"/>
              <a:t>No supervised output but delayed reward</a:t>
            </a:r>
          </a:p>
          <a:p>
            <a:r>
              <a:rPr lang="tr-TR" dirty="0"/>
              <a:t>Credit assignment problem</a:t>
            </a:r>
          </a:p>
          <a:p>
            <a:r>
              <a:rPr lang="tr-TR" dirty="0"/>
              <a:t>Game playing</a:t>
            </a:r>
          </a:p>
          <a:p>
            <a:r>
              <a:rPr lang="tr-TR" dirty="0"/>
              <a:t>Robot in a maze</a:t>
            </a:r>
          </a:p>
          <a:p>
            <a:r>
              <a:rPr lang="tr-TR" dirty="0"/>
              <a:t>Multiple agents, partial observability, ...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16</a:t>
            </a:fld>
            <a:endParaRPr lang="tr-T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Resources: Datasets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UCI Repository: </a:t>
            </a:r>
            <a:r>
              <a:rPr lang="tr-TR" sz="2000">
                <a:solidFill>
                  <a:srgbClr val="3333FF"/>
                </a:solidFill>
                <a:hlinkClick r:id="rId2"/>
              </a:rPr>
              <a:t>http://www.ics.uci.edu/~mlearn/MLRepository.html</a:t>
            </a:r>
            <a:endParaRPr lang="tr-TR" sz="2000">
              <a:solidFill>
                <a:srgbClr val="3333FF"/>
              </a:solidFill>
            </a:endParaRPr>
          </a:p>
          <a:p>
            <a:r>
              <a:rPr lang="tr-TR"/>
              <a:t>UCI KDD Archive: </a:t>
            </a:r>
            <a:r>
              <a:rPr lang="tr-TR" sz="2000">
                <a:hlinkClick r:id="rId3"/>
              </a:rPr>
              <a:t>http://kdd.ics.uci.edu/summary.data.application.html</a:t>
            </a:r>
            <a:endParaRPr lang="tr-TR" sz="2000"/>
          </a:p>
          <a:p>
            <a:r>
              <a:rPr lang="tr-TR"/>
              <a:t>Statlib: </a:t>
            </a:r>
            <a:r>
              <a:rPr lang="tr-TR" sz="2000">
                <a:hlinkClick r:id="rId4"/>
              </a:rPr>
              <a:t>http://lib.stat.cmu.edu/</a:t>
            </a:r>
            <a:endParaRPr lang="tr-TR" sz="2000"/>
          </a:p>
          <a:p>
            <a:r>
              <a:rPr lang="tr-TR"/>
              <a:t>Delve: </a:t>
            </a:r>
            <a:r>
              <a:rPr lang="tr-TR" sz="2000">
                <a:hlinkClick r:id="rId5"/>
              </a:rPr>
              <a:t>http://www.cs.utoronto.ca/~delve/</a:t>
            </a:r>
            <a:endParaRPr lang="tr-TR" sz="2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17</a:t>
            </a:fld>
            <a:endParaRPr lang="tr-T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Resources: Journals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/>
              <a:t>Journal of Machine Learning Research </a:t>
            </a:r>
            <a:r>
              <a:rPr lang="tr-TR">
                <a:hlinkClick r:id="rId2"/>
              </a:rPr>
              <a:t>www.jmlr.org</a:t>
            </a:r>
            <a:endParaRPr lang="tr-TR"/>
          </a:p>
          <a:p>
            <a:r>
              <a:rPr lang="tr-TR"/>
              <a:t>Machine Learning </a:t>
            </a:r>
          </a:p>
          <a:p>
            <a:r>
              <a:rPr lang="tr-TR"/>
              <a:t>Neural Computation</a:t>
            </a:r>
          </a:p>
          <a:p>
            <a:r>
              <a:rPr lang="tr-TR"/>
              <a:t>Neural Networks</a:t>
            </a:r>
          </a:p>
          <a:p>
            <a:r>
              <a:rPr lang="tr-TR"/>
              <a:t>IEEE Transactions on Neural Networks</a:t>
            </a:r>
          </a:p>
          <a:p>
            <a:r>
              <a:rPr lang="tr-TR"/>
              <a:t>IEEE Transactions on Pattern Analysis and Machine Intelligence</a:t>
            </a:r>
          </a:p>
          <a:p>
            <a:r>
              <a:rPr lang="tr-TR"/>
              <a:t>Annals of Statistics</a:t>
            </a:r>
          </a:p>
          <a:p>
            <a:r>
              <a:rPr lang="tr-TR"/>
              <a:t>Journal of the American Statistical Association</a:t>
            </a:r>
          </a:p>
          <a:p>
            <a:r>
              <a:rPr lang="tr-TR"/>
              <a:t>...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18</a:t>
            </a:fld>
            <a:endParaRPr lang="tr-T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Resources: Conferences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sz="2400" dirty="0"/>
              <a:t>International Conference on Machine Learning (ICML) 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European </a:t>
            </a:r>
            <a:r>
              <a:rPr lang="tr-TR" sz="2400" dirty="0"/>
              <a:t>Conference on Machine Learning (ECML)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Neural </a:t>
            </a:r>
            <a:r>
              <a:rPr lang="tr-TR" sz="2400" dirty="0"/>
              <a:t>Information Processing Systems (NIPS)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Uncertainty </a:t>
            </a:r>
            <a:r>
              <a:rPr lang="tr-TR" sz="2400" dirty="0"/>
              <a:t>in Artificial Intelligence (UAI)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Computational </a:t>
            </a:r>
            <a:r>
              <a:rPr lang="tr-TR" sz="2400" dirty="0"/>
              <a:t>Learning Theory (COLT)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International </a:t>
            </a:r>
            <a:r>
              <a:rPr lang="tr-TR" sz="2400" dirty="0"/>
              <a:t>Conference on </a:t>
            </a:r>
            <a:r>
              <a:rPr lang="tr-TR" sz="2400" dirty="0" smtClean="0"/>
              <a:t>Artificial Neural </a:t>
            </a:r>
            <a:r>
              <a:rPr lang="tr-TR" sz="2400" dirty="0"/>
              <a:t>Networks </a:t>
            </a:r>
            <a:r>
              <a:rPr lang="tr-TR" sz="2400" dirty="0" smtClean="0"/>
              <a:t>(ICANN) 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International Conference on AI &amp; Statistics (AISTATS)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International Conference on Pattern Recognition (ICPR)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...</a:t>
            </a:r>
            <a:endParaRPr lang="tr-TR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19</a:t>
            </a:fld>
            <a:endParaRPr lang="tr-T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2000" i="0"/>
              <a:t>CHAPTER 1:</a:t>
            </a:r>
            <a:r>
              <a:rPr lang="tr-TR"/>
              <a:t> </a:t>
            </a:r>
            <a:br>
              <a:rPr lang="tr-TR"/>
            </a:br>
            <a:r>
              <a:rPr lang="tr-TR"/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Why “Learn” ?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Machine learning is programming computers to optimize a performance criterion using example data or past experience.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There is no need to “learn” to calculate payroll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Learning is used when: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Human expertise does not exist (navigating on Mars),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Humans are unable to explain their expertise (speech recognition)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Solution changes in time (routing on a computer network)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Solution needs to be adapted to particular cases (user biometrics)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3</a:t>
            </a:fld>
            <a:endParaRPr lang="tr-TR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What We Talk About When We  Talk About“Learning”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Learning general models from a data of particular examples </a:t>
            </a:r>
          </a:p>
          <a:p>
            <a:r>
              <a:rPr lang="tr-TR" dirty="0"/>
              <a:t>Data is cheap and abundant (data warehouses, data marts); knowledge is expensive and scarce. </a:t>
            </a:r>
          </a:p>
          <a:p>
            <a:r>
              <a:rPr lang="tr-TR" dirty="0"/>
              <a:t>Example in retail: Customer transactions to consumer behavior: </a:t>
            </a:r>
          </a:p>
          <a:p>
            <a:pPr lvl="1">
              <a:buFont typeface="Wingdings" pitchFamily="2" charset="2"/>
              <a:buNone/>
            </a:pPr>
            <a:r>
              <a:rPr lang="tr-TR" sz="2400" dirty="0"/>
              <a:t>	</a:t>
            </a:r>
            <a:r>
              <a:rPr lang="tr-TR" i="1" dirty="0"/>
              <a:t>People who bought </a:t>
            </a:r>
            <a:r>
              <a:rPr lang="tr-TR" i="1" dirty="0" smtClean="0"/>
              <a:t>“Blink” </a:t>
            </a:r>
            <a:r>
              <a:rPr lang="tr-TR" i="1" dirty="0"/>
              <a:t>also bought </a:t>
            </a:r>
            <a:r>
              <a:rPr lang="tr-TR" i="1" dirty="0" smtClean="0"/>
              <a:t>“Outliers”  </a:t>
            </a:r>
            <a:r>
              <a:rPr lang="tr-TR" i="1" dirty="0"/>
              <a:t>(www.amazon.com)</a:t>
            </a:r>
          </a:p>
          <a:p>
            <a:r>
              <a:rPr lang="tr-TR" dirty="0"/>
              <a:t>Build a model that is </a:t>
            </a:r>
            <a:r>
              <a:rPr lang="tr-TR" i="1" dirty="0">
                <a:solidFill>
                  <a:schemeClr val="accent1"/>
                </a:solidFill>
              </a:rPr>
              <a:t>a good and useful approximation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/>
              <a:t>to the data.</a:t>
            </a:r>
            <a:r>
              <a:rPr lang="tr-TR" i="1" dirty="0"/>
              <a:t> </a:t>
            </a:r>
            <a:r>
              <a:rPr lang="tr-TR" dirty="0"/>
              <a:t>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4</a:t>
            </a:fld>
            <a:endParaRPr lang="tr-TR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 Notes for E </a:t>
            </a:r>
            <a:r>
              <a:rPr lang="en-US" dirty="0" err="1" smtClean="0"/>
              <a:t>Alpaydın</a:t>
            </a:r>
            <a:r>
              <a:rPr lang="en-US" dirty="0" smtClean="0"/>
              <a:t> 2010 Introduction to Machine Learning 2e © The MIT Press (V1.0)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Mining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Retail:</a:t>
            </a:r>
            <a:r>
              <a:rPr lang="tr-TR" dirty="0"/>
              <a:t> </a:t>
            </a:r>
            <a:r>
              <a:rPr lang="tr-TR" dirty="0">
                <a:solidFill>
                  <a:schemeClr val="tx2"/>
                </a:solidFill>
              </a:rPr>
              <a:t>Market basket analysis, Customer relationship management (CRM)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Finance:</a:t>
            </a:r>
            <a:r>
              <a:rPr lang="tr-TR" dirty="0"/>
              <a:t> Credit scoring, fraud detection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Manufacturing: </a:t>
            </a:r>
            <a:r>
              <a:rPr lang="tr-TR" dirty="0" smtClean="0"/>
              <a:t>Control, robotics, </a:t>
            </a:r>
            <a:r>
              <a:rPr lang="tr-TR" dirty="0"/>
              <a:t>troubleshooting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Medicine: </a:t>
            </a:r>
            <a:r>
              <a:rPr lang="tr-TR" dirty="0"/>
              <a:t>Medical diagnosis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Telecommunications:</a:t>
            </a:r>
            <a:r>
              <a:rPr lang="tr-TR" dirty="0"/>
              <a:t> </a:t>
            </a:r>
            <a:r>
              <a:rPr lang="tr-TR" dirty="0" smtClean="0"/>
              <a:t>Spam filters, intrusion detection</a:t>
            </a:r>
            <a:endParaRPr lang="tr-TR" dirty="0"/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Bioinformatics: </a:t>
            </a:r>
            <a:r>
              <a:rPr lang="tr-TR" dirty="0"/>
              <a:t>Motifs, alignment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Web mining: </a:t>
            </a:r>
            <a:r>
              <a:rPr lang="tr-TR" dirty="0"/>
              <a:t>Search engines</a:t>
            </a:r>
          </a:p>
          <a:p>
            <a:pPr>
              <a:lnSpc>
                <a:spcPct val="90000"/>
              </a:lnSpc>
            </a:pPr>
            <a:r>
              <a:rPr lang="tr-TR" dirty="0"/>
              <a:t>...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5</a:t>
            </a:fld>
            <a:endParaRPr lang="tr-T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What is Machine Learning?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Optimize a performance criterion using example data or past experience.</a:t>
            </a:r>
          </a:p>
          <a:p>
            <a:r>
              <a:rPr lang="tr-TR"/>
              <a:t>Role of Statistics: Inference from a sample</a:t>
            </a:r>
          </a:p>
          <a:p>
            <a:r>
              <a:rPr lang="tr-TR"/>
              <a:t>Role of Computer science: Efficient algorithms to</a:t>
            </a:r>
          </a:p>
          <a:p>
            <a:pPr lvl="1"/>
            <a:r>
              <a:rPr lang="tr-TR" sz="2400"/>
              <a:t>Solve the optimization problem</a:t>
            </a:r>
          </a:p>
          <a:p>
            <a:pPr lvl="1"/>
            <a:r>
              <a:rPr lang="tr-TR" sz="2400"/>
              <a:t>Representing and evaluating the model for inference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6</a:t>
            </a:fld>
            <a:endParaRPr lang="tr-T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Applications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Association</a:t>
            </a:r>
          </a:p>
          <a:p>
            <a:r>
              <a:rPr lang="tr-TR"/>
              <a:t>Supervised Learning</a:t>
            </a:r>
          </a:p>
          <a:p>
            <a:pPr lvl="1"/>
            <a:r>
              <a:rPr lang="tr-TR"/>
              <a:t>Classification</a:t>
            </a:r>
          </a:p>
          <a:p>
            <a:pPr lvl="1"/>
            <a:r>
              <a:rPr lang="tr-TR"/>
              <a:t>Regression</a:t>
            </a:r>
          </a:p>
          <a:p>
            <a:r>
              <a:rPr lang="tr-TR"/>
              <a:t>Unsupervised Learning</a:t>
            </a:r>
          </a:p>
          <a:p>
            <a:r>
              <a:rPr lang="tr-TR"/>
              <a:t>Reinforcement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7</a:t>
            </a:fld>
            <a:endParaRPr lang="tr-T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Learning Associations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Basket analysis: </a:t>
            </a:r>
          </a:p>
          <a:p>
            <a:pPr>
              <a:buFont typeface="Wingdings" pitchFamily="2" charset="2"/>
              <a:buNone/>
            </a:pPr>
            <a:r>
              <a:rPr lang="tr-TR"/>
              <a:t>	</a:t>
            </a:r>
            <a:r>
              <a:rPr lang="tr-TR" i="1"/>
              <a:t>P </a:t>
            </a:r>
            <a:r>
              <a:rPr lang="tr-TR"/>
              <a:t>(</a:t>
            </a:r>
            <a:r>
              <a:rPr lang="tr-TR" i="1"/>
              <a:t>Y </a:t>
            </a:r>
            <a:r>
              <a:rPr lang="tr-TR"/>
              <a:t>| </a:t>
            </a:r>
            <a:r>
              <a:rPr lang="tr-TR" i="1"/>
              <a:t>X </a:t>
            </a:r>
            <a:r>
              <a:rPr lang="tr-TR"/>
              <a:t>) probability that somebody who buys </a:t>
            </a:r>
            <a:r>
              <a:rPr lang="tr-TR" i="1"/>
              <a:t>X</a:t>
            </a:r>
            <a:r>
              <a:rPr lang="tr-TR"/>
              <a:t> also buys </a:t>
            </a:r>
            <a:r>
              <a:rPr lang="tr-TR" i="1"/>
              <a:t>Y </a:t>
            </a:r>
            <a:r>
              <a:rPr lang="tr-TR"/>
              <a:t>where </a:t>
            </a:r>
            <a:r>
              <a:rPr lang="tr-TR" i="1"/>
              <a:t>X</a:t>
            </a:r>
            <a:r>
              <a:rPr lang="tr-TR"/>
              <a:t> and </a:t>
            </a:r>
            <a:r>
              <a:rPr lang="tr-TR" i="1"/>
              <a:t>Y</a:t>
            </a:r>
            <a:r>
              <a:rPr lang="tr-TR"/>
              <a:t> are products/services.</a:t>
            </a:r>
          </a:p>
          <a:p>
            <a:pPr>
              <a:buFont typeface="Wingdings" pitchFamily="2" charset="2"/>
              <a:buNone/>
            </a:pPr>
            <a:r>
              <a:rPr lang="tr-TR"/>
              <a:t>	</a:t>
            </a:r>
          </a:p>
          <a:p>
            <a:pPr>
              <a:buFont typeface="Wingdings" pitchFamily="2" charset="2"/>
              <a:buNone/>
            </a:pPr>
            <a:r>
              <a:rPr lang="tr-TR"/>
              <a:t>	Example: </a:t>
            </a:r>
            <a:r>
              <a:rPr lang="tr-TR" i="1"/>
              <a:t>P </a:t>
            </a:r>
            <a:r>
              <a:rPr lang="tr-TR"/>
              <a:t>( chips | beer ) = 0.7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8</a:t>
            </a:fld>
            <a:endParaRPr lang="tr-T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Classification</a:t>
            </a:r>
          </a:p>
        </p:txBody>
      </p:sp>
      <p:pic>
        <p:nvPicPr>
          <p:cNvPr id="26633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995738" y="549275"/>
            <a:ext cx="4689475" cy="4464050"/>
          </a:xfrm>
        </p:spPr>
      </p:pic>
      <p:sp>
        <p:nvSpPr>
          <p:cNvPr id="266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844675"/>
            <a:ext cx="3322638" cy="3168650"/>
          </a:xfrm>
        </p:spPr>
        <p:txBody>
          <a:bodyPr>
            <a:normAutofit/>
          </a:bodyPr>
          <a:lstStyle/>
          <a:p>
            <a:r>
              <a:rPr lang="tr-TR" dirty="0"/>
              <a:t>Example: Credit scoring</a:t>
            </a:r>
          </a:p>
          <a:p>
            <a:r>
              <a:rPr lang="tr-TR" dirty="0"/>
              <a:t>Differentiating between </a:t>
            </a:r>
            <a:r>
              <a:rPr lang="tr-TR" dirty="0">
                <a:solidFill>
                  <a:srgbClr val="FF33CC"/>
                </a:solidFill>
              </a:rPr>
              <a:t>low-risk</a:t>
            </a:r>
            <a:r>
              <a:rPr lang="tr-TR" dirty="0"/>
              <a:t> and </a:t>
            </a:r>
            <a:r>
              <a:rPr lang="tr-TR" dirty="0">
                <a:solidFill>
                  <a:srgbClr val="FF0000"/>
                </a:solidFill>
              </a:rPr>
              <a:t>high-risk</a:t>
            </a:r>
            <a:r>
              <a:rPr lang="tr-TR" dirty="0"/>
              <a:t> customers from their </a:t>
            </a:r>
            <a:r>
              <a:rPr lang="tr-TR" i="1" dirty="0"/>
              <a:t>income</a:t>
            </a:r>
            <a:r>
              <a:rPr lang="tr-TR" dirty="0"/>
              <a:t> and </a:t>
            </a:r>
            <a:r>
              <a:rPr lang="tr-TR" i="1" dirty="0"/>
              <a:t>savings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971550" y="5157788"/>
            <a:ext cx="777716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 dirty="0">
                <a:solidFill>
                  <a:srgbClr val="3333FF"/>
                </a:solidFill>
                <a:latin typeface="+mj-lt"/>
              </a:rPr>
              <a:t>Discriminant: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IF </a:t>
            </a:r>
            <a:r>
              <a:rPr lang="tr-TR" sz="2400" i="1" dirty="0">
                <a:solidFill>
                  <a:schemeClr val="accent1"/>
                </a:solidFill>
                <a:latin typeface="+mj-lt"/>
              </a:rPr>
              <a:t>income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 &gt; θ</a:t>
            </a:r>
            <a:r>
              <a:rPr lang="tr-TR" sz="2400" baseline="-25000" dirty="0">
                <a:solidFill>
                  <a:schemeClr val="accent1"/>
                </a:solidFill>
                <a:latin typeface="+mj-lt"/>
              </a:rPr>
              <a:t>1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 AND </a:t>
            </a:r>
            <a:r>
              <a:rPr lang="tr-TR" sz="2400" i="1" dirty="0">
                <a:solidFill>
                  <a:schemeClr val="accent1"/>
                </a:solidFill>
                <a:latin typeface="+mj-lt"/>
              </a:rPr>
              <a:t>savings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 &gt; θ</a:t>
            </a:r>
            <a:r>
              <a:rPr lang="tr-TR" sz="2400" baseline="-25000" dirty="0">
                <a:solidFill>
                  <a:schemeClr val="accent1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 dirty="0">
                <a:solidFill>
                  <a:schemeClr val="accent1"/>
                </a:solidFill>
                <a:latin typeface="+mj-lt"/>
              </a:rPr>
              <a:t>				THEN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>
                <a:solidFill>
                  <a:srgbClr val="FF33CC"/>
                </a:solidFill>
                <a:latin typeface="+mj-lt"/>
              </a:rPr>
              <a:t>low-risk 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ELSE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>
                <a:solidFill>
                  <a:srgbClr val="FF0000"/>
                </a:solidFill>
                <a:latin typeface="+mj-lt"/>
              </a:rPr>
              <a:t>high-risk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9</a:t>
            </a:fld>
            <a:endParaRPr lang="tr-TR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3422</TotalTime>
  <Words>985</Words>
  <Application>Microsoft Office PowerPoint</Application>
  <PresentationFormat>On-screen Show (4:3)</PresentationFormat>
  <Paragraphs>166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INTRODUCTION TO  Machine Learning 2nd Edition</vt:lpstr>
      <vt:lpstr>CHAPTER 1:  Introduction</vt:lpstr>
      <vt:lpstr>Why “Learn” ?</vt:lpstr>
      <vt:lpstr>What We Talk About When We  Talk About“Learning”</vt:lpstr>
      <vt:lpstr>Data Mining</vt:lpstr>
      <vt:lpstr>What is Machine Learning?</vt:lpstr>
      <vt:lpstr>Applications</vt:lpstr>
      <vt:lpstr>Learning Associations</vt:lpstr>
      <vt:lpstr>Classification</vt:lpstr>
      <vt:lpstr>Classification: Applications</vt:lpstr>
      <vt:lpstr>Face Recognition</vt:lpstr>
      <vt:lpstr>Regression</vt:lpstr>
      <vt:lpstr>Regression Applications</vt:lpstr>
      <vt:lpstr>Supervised Learning: Uses</vt:lpstr>
      <vt:lpstr>Unsupervised Learning</vt:lpstr>
      <vt:lpstr>Reinforcement Learning</vt:lpstr>
      <vt:lpstr>Resources: Datasets</vt:lpstr>
      <vt:lpstr>Resources: Journals</vt:lpstr>
      <vt:lpstr>Resources: Conferences</vt:lpstr>
    </vt:vector>
  </TitlesOfParts>
  <Company>BOGAZICI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ethem alpaydın</cp:lastModifiedBy>
  <cp:revision>201</cp:revision>
  <dcterms:created xsi:type="dcterms:W3CDTF">2005-01-24T14:46:28Z</dcterms:created>
  <dcterms:modified xsi:type="dcterms:W3CDTF">2010-03-01T18:16:11Z</dcterms:modified>
</cp:coreProperties>
</file>