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29"/>
  </p:notesMasterIdLst>
  <p:handoutMasterIdLst>
    <p:handoutMasterId r:id="rId30"/>
  </p:handoutMasterIdLst>
  <p:sldIdLst>
    <p:sldId id="256" r:id="rId2"/>
    <p:sldId id="459" r:id="rId3"/>
    <p:sldId id="460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241" autoAdjust="0"/>
  </p:normalViewPr>
  <p:slideViewPr>
    <p:cSldViewPr snapToGrid="0">
      <p:cViewPr varScale="1">
        <p:scale>
          <a:sx n="97" d="100"/>
          <a:sy n="97" d="100"/>
        </p:scale>
        <p:origin x="-19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457066E2-5D2B-4A11-9CA7-C4261DDCC9A2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C9ECFF26-D500-4AEF-AD6D-1EF83644546B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65FC-0924-4C3A-856B-A566BE3F446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7E8F-FF18-4C72-AEAD-DDAAC831D7B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87F3-727B-4CB7-B668-113C18DFD18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1A6EC43-D4A5-4711-8CD4-1A497ED18063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F808-E028-4409-AE44-3C40A6DCEC2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0713-7ABF-49D7-98A2-EDE77CBAC4D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34B2-A59C-4978-BF01-6C771737E8A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56F09-D2D9-48E0-80F4-2BF3A4CCE2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6E60-536D-4D25-B304-293BDC7982C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2CA5-D52E-4EB8-B227-D42DA1E525D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512D-B135-41F6-B567-E98B35FAFA4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915BC5A-2411-437E-A07C-78C12ADC9BA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3/3/2010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E478F2-3522-4047-B55C-23F9E819BD43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tr-TR" sz="2000" i="0" dirty="0"/>
              <a:t>INTRODUCTION TO</a:t>
            </a:r>
            <a:r>
              <a:rPr lang="tr-TR" dirty="0"/>
              <a:t> </a:t>
            </a:r>
            <a:br>
              <a:rPr lang="tr-TR" dirty="0"/>
            </a:br>
            <a:r>
              <a:rPr lang="tr-TR" sz="5400" dirty="0"/>
              <a:t>Machine </a:t>
            </a:r>
            <a:r>
              <a:rPr lang="tr-TR" sz="5400" dirty="0" smtClean="0"/>
              <a:t>Learning</a:t>
            </a:r>
            <a:br>
              <a:rPr lang="tr-TR" sz="5400" dirty="0" smtClean="0"/>
            </a:br>
            <a:r>
              <a:rPr lang="tr-TR" sz="3600" dirty="0" smtClean="0"/>
              <a:t>2nd Edition</a:t>
            </a:r>
            <a:endParaRPr lang="tr-TR" sz="3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14348" y="4071942"/>
            <a:ext cx="7854696" cy="17526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ETHEM ALPAYDIN</a:t>
            </a: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 The MIT Press, 2010</a:t>
            </a: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alpaydin@boun.edu.tr</a:t>
            </a: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http://www.cmpe.boun.edu.tr/~ethem/i2ml2e</a:t>
            </a:r>
            <a:endParaRPr kumimoji="0" lang="tr-TR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32138" y="836613"/>
            <a:ext cx="48958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21558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Policy Iteration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F171C-A045-456F-A0BC-DAE04EF44154}" type="slidenum">
              <a:rPr lang="tr-TR">
                <a:latin typeface="+mj-lt"/>
              </a:rPr>
              <a:pPr/>
              <a:t>10</a:t>
            </a:fld>
            <a:endParaRPr lang="tr-TR">
              <a:latin typeface="+mj-lt"/>
            </a:endParaRPr>
          </a:p>
        </p:txBody>
      </p:sp>
      <p:pic>
        <p:nvPicPr>
          <p:cNvPr id="5570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5" y="1919288"/>
            <a:ext cx="79819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Temporal Difference Learning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Environment,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, 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, 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is not known; model-free learning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There is need for exploration to sample from </a:t>
            </a:r>
          </a:p>
          <a:p>
            <a:pPr>
              <a:buFont typeface="Wingdings" pitchFamily="2" charset="2"/>
              <a:buNone/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	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, 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and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, 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Use the reward received in the next time step to update the value of current state (action)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The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temporal difference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between the value of the current action and the value discounted from the next state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9A07-9A44-4E79-8C63-EE2428FC16F8}" type="slidenum">
              <a:rPr lang="tr-TR">
                <a:solidFill>
                  <a:schemeClr val="tx2"/>
                </a:solidFill>
                <a:latin typeface="+mj-lt"/>
              </a:rPr>
              <a:pPr/>
              <a:t>11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8620" y="1993726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ε-greedy: With pr ε,choose one action at random uniformly; and choose the best action with pr 1-ε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Probabilistic: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Move smoothly from exploration/exploitation. 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Decrease ε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Annealing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Exploration Strategies</a:t>
            </a:r>
          </a:p>
        </p:txBody>
      </p:sp>
      <p:graphicFrame>
        <p:nvGraphicFramePr>
          <p:cNvPr id="559110" name="Object 6"/>
          <p:cNvGraphicFramePr>
            <a:graphicFrameLocks noChangeAspect="1"/>
          </p:cNvGraphicFramePr>
          <p:nvPr>
            <p:ph idx="1"/>
          </p:nvPr>
        </p:nvGraphicFramePr>
        <p:xfrm>
          <a:off x="2836623" y="3005334"/>
          <a:ext cx="3397250" cy="1066800"/>
        </p:xfrm>
        <a:graphic>
          <a:graphicData uri="http://schemas.openxmlformats.org/presentationml/2006/ole">
            <p:oleObj spid="_x0000_s559110" name="Equation" r:id="rId3" imgW="1536480" imgH="482400" progId="Equation.3">
              <p:embed/>
            </p:oleObj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2365-AECB-4CCA-AEFB-8A22F84B329A}" type="slidenum">
              <a:rPr lang="tr-TR">
                <a:latin typeface="+mj-lt"/>
              </a:rPr>
              <a:pPr/>
              <a:t>12</a:t>
            </a:fld>
            <a:endParaRPr lang="tr-TR">
              <a:latin typeface="+mj-lt"/>
            </a:endParaRPr>
          </a:p>
        </p:txBody>
      </p:sp>
      <p:graphicFrame>
        <p:nvGraphicFramePr>
          <p:cNvPr id="559112" name="Object 8"/>
          <p:cNvGraphicFramePr>
            <a:graphicFrameLocks noChangeAspect="1"/>
          </p:cNvGraphicFramePr>
          <p:nvPr>
            <p:ph sz="quarter" idx="4294967295"/>
          </p:nvPr>
        </p:nvGraphicFramePr>
        <p:xfrm>
          <a:off x="3011813" y="4898482"/>
          <a:ext cx="3848100" cy="1044575"/>
        </p:xfrm>
        <a:graphic>
          <a:graphicData uri="http://schemas.openxmlformats.org/presentationml/2006/ole">
            <p:oleObj spid="_x0000_s559112" name="Equation" r:id="rId4" imgW="1777680" imgH="482400" progId="Equation.3">
              <p:embed/>
            </p:oleObj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6197" y="1981200"/>
            <a:ext cx="8229600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Deterministic: single possible reward and next state</a:t>
            </a: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used as an update rule (backup)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Starting at zero,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values increase, never decrease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Deterministic Rewards and Actions</a:t>
            </a:r>
          </a:p>
        </p:txBody>
      </p:sp>
      <p:graphicFrame>
        <p:nvGraphicFramePr>
          <p:cNvPr id="560135" name="Object 7"/>
          <p:cNvGraphicFramePr>
            <a:graphicFrameLocks noChangeAspect="1"/>
          </p:cNvGraphicFramePr>
          <p:nvPr>
            <p:ph idx="1"/>
          </p:nvPr>
        </p:nvGraphicFramePr>
        <p:xfrm>
          <a:off x="1497013" y="2076450"/>
          <a:ext cx="6375400" cy="736600"/>
        </p:xfrm>
        <a:graphic>
          <a:graphicData uri="http://schemas.openxmlformats.org/presentationml/2006/ole">
            <p:oleObj spid="_x0000_s560135" name="Equation" r:id="rId3" imgW="3187440" imgH="368280" progId="Equation.3">
              <p:embed/>
            </p:oleObj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92D0-3D45-4FC4-9078-BE2AD8B64CC2}" type="slidenum">
              <a:rPr lang="tr-TR">
                <a:solidFill>
                  <a:schemeClr val="tx2"/>
                </a:solidFill>
                <a:latin typeface="+mj-lt"/>
              </a:rPr>
              <a:pPr/>
              <a:t>13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560137" name="Object 9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765300" y="3297238"/>
          <a:ext cx="4905375" cy="687387"/>
        </p:xfrm>
        <a:graphic>
          <a:graphicData uri="http://schemas.openxmlformats.org/presentationml/2006/ole">
            <p:oleObj spid="_x0000_s560137" name="Equation" r:id="rId4" imgW="1993680" imgH="279360" progId="Equation.3">
              <p:embed/>
            </p:oleObj>
          </a:graphicData>
        </a:graphic>
      </p:graphicFrame>
      <p:graphicFrame>
        <p:nvGraphicFramePr>
          <p:cNvPr id="560139" name="Object 11"/>
          <p:cNvGraphicFramePr>
            <a:graphicFrameLocks noChangeAspect="1"/>
          </p:cNvGraphicFramePr>
          <p:nvPr/>
        </p:nvGraphicFramePr>
        <p:xfrm>
          <a:off x="1824038" y="4457700"/>
          <a:ext cx="4383087" cy="676275"/>
        </p:xfrm>
        <a:graphic>
          <a:graphicData uri="http://schemas.openxmlformats.org/presentationml/2006/ole">
            <p:oleObj spid="_x0000_s560139" name="Equation" r:id="rId5" imgW="2057400" imgH="317160" progId="Equation.3">
              <p:embed/>
            </p:oleObj>
          </a:graphicData>
        </a:graphic>
      </p:graphicFrame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7F4D-7FED-4130-8BAD-EF5F5598F1BD}" type="slidenum">
              <a:rPr lang="tr-TR">
                <a:latin typeface="+mj-lt"/>
              </a:rPr>
              <a:pPr/>
              <a:t>14</a:t>
            </a:fld>
            <a:endParaRPr lang="tr-TR">
              <a:latin typeface="+mj-lt"/>
            </a:endParaRPr>
          </a:p>
        </p:txBody>
      </p:sp>
      <p:pic>
        <p:nvPicPr>
          <p:cNvPr id="561157" name="Picture 5" descr="Rl-ex2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5388" y="727075"/>
            <a:ext cx="5461000" cy="2870200"/>
          </a:xfrm>
          <a:prstGeom prst="rect">
            <a:avLst/>
          </a:prstGeom>
          <a:noFill/>
        </p:spPr>
      </p:pic>
      <p:sp>
        <p:nvSpPr>
          <p:cNvPr id="561158" name="Text Box 6"/>
          <p:cNvSpPr txBox="1">
            <a:spLocks noChangeArrowheads="1"/>
          </p:cNvSpPr>
          <p:nvPr/>
        </p:nvSpPr>
        <p:spPr bwMode="auto">
          <a:xfrm>
            <a:off x="647700" y="3794125"/>
            <a:ext cx="782637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Consider the value of action marked by ‘*’: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If path A is seen first, Q(*)=0.9*max(0,81)=73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Then B is seen, Q(*)=0.9*max(100,81)=90</a:t>
            </a: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Or,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If path B is seen first, Q(*)=0.9*max(100,0)=90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Then A is seen, Q(*)=0.9*max(100,81)=90</a:t>
            </a:r>
          </a:p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Q values increase but never decrease</a:t>
            </a:r>
          </a:p>
        </p:txBody>
      </p:sp>
      <p:sp>
        <p:nvSpPr>
          <p:cNvPr id="561159" name="Text Box 7"/>
          <p:cNvSpPr txBox="1">
            <a:spLocks noChangeArrowheads="1"/>
          </p:cNvSpPr>
          <p:nvPr/>
        </p:nvSpPr>
        <p:spPr bwMode="auto">
          <a:xfrm>
            <a:off x="7773988" y="1006475"/>
            <a:ext cx="8643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γ=0.9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23671"/>
          </a:xfrm>
        </p:spPr>
        <p:txBody>
          <a:bodyPr>
            <a:normAutofit fontScale="90000"/>
          </a:bodyPr>
          <a:lstStyle/>
          <a:p>
            <a:r>
              <a:rPr lang="tr-TR" sz="4000" dirty="0"/>
              <a:t>Nondeterministic Rewards and Actions</a:t>
            </a:r>
          </a:p>
        </p:txBody>
      </p:sp>
      <p:graphicFrame>
        <p:nvGraphicFramePr>
          <p:cNvPr id="563212" name="Object 12"/>
          <p:cNvGraphicFramePr>
            <a:graphicFrameLocks noChangeAspect="1"/>
          </p:cNvGraphicFramePr>
          <p:nvPr>
            <p:ph idx="1"/>
          </p:nvPr>
        </p:nvGraphicFramePr>
        <p:xfrm>
          <a:off x="1539875" y="5340263"/>
          <a:ext cx="5562600" cy="511175"/>
        </p:xfrm>
        <a:graphic>
          <a:graphicData uri="http://schemas.openxmlformats.org/presentationml/2006/ole">
            <p:oleObj spid="_x0000_s563212" name="Equation" r:id="rId3" imgW="2349360" imgH="215640" progId="Equation.3">
              <p:embed/>
            </p:oleObj>
          </a:graphicData>
        </a:graphic>
      </p:graphicFrame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CC85-FA87-4C26-84FA-DA0652243B0D}" type="slidenum">
              <a:rPr lang="tr-TR">
                <a:solidFill>
                  <a:schemeClr val="tx2"/>
                </a:solidFill>
                <a:latin typeface="+mj-lt"/>
              </a:rPr>
              <a:pPr/>
              <a:t>15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6093" y="1580368"/>
            <a:ext cx="8229600" cy="3886200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When next states and rewards are nondeterministic (there is an opponent or randomness in the environment), we keep averages (expected values) instead as assignments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Q-learning (Watkins and Dayan, 1992):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Off-policy vs on-policy (Sarsa)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Learning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(TD-learning: Sutton, 1988)</a:t>
            </a:r>
          </a:p>
        </p:txBody>
      </p:sp>
      <p:graphicFrame>
        <p:nvGraphicFramePr>
          <p:cNvPr id="563210" name="Object 10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191125" y="3551325"/>
          <a:ext cx="6434137" cy="696912"/>
        </p:xfrm>
        <a:graphic>
          <a:graphicData uri="http://schemas.openxmlformats.org/presentationml/2006/ole">
            <p:oleObj spid="_x0000_s563210" name="Equation" r:id="rId4" imgW="3517560" imgH="380880" progId="Equation.3">
              <p:embed/>
            </p:oleObj>
          </a:graphicData>
        </a:graphic>
      </p:graphicFrame>
      <p:sp>
        <p:nvSpPr>
          <p:cNvPr id="563206" name="Rectangle 6"/>
          <p:cNvSpPr>
            <a:spLocks noChangeArrowheads="1"/>
          </p:cNvSpPr>
          <p:nvPr/>
        </p:nvSpPr>
        <p:spPr bwMode="auto">
          <a:xfrm>
            <a:off x="3807912" y="3592948"/>
            <a:ext cx="2505206" cy="6365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563207" name="Text Box 7"/>
          <p:cNvSpPr txBox="1">
            <a:spLocks noChangeArrowheads="1"/>
          </p:cNvSpPr>
          <p:nvPr/>
        </p:nvSpPr>
        <p:spPr bwMode="auto">
          <a:xfrm>
            <a:off x="5610225" y="4724400"/>
            <a:ext cx="859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>
                <a:solidFill>
                  <a:schemeClr val="tx2"/>
                </a:solidFill>
                <a:latin typeface="+mj-lt"/>
              </a:rPr>
              <a:t>backup</a:t>
            </a:r>
          </a:p>
        </p:txBody>
      </p:sp>
      <p:sp>
        <p:nvSpPr>
          <p:cNvPr id="563209" name="Rectangle 9"/>
          <p:cNvSpPr>
            <a:spLocks noChangeArrowheads="1"/>
          </p:cNvSpPr>
          <p:nvPr/>
        </p:nvSpPr>
        <p:spPr bwMode="auto">
          <a:xfrm>
            <a:off x="4058890" y="5324214"/>
            <a:ext cx="1953603" cy="5064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Q-learning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4257-4E84-46E8-852E-5C1138B7DB98}" type="slidenum">
              <a:rPr lang="tr-TR">
                <a:latin typeface="+mj-lt"/>
              </a:rPr>
              <a:pPr/>
              <a:t>16</a:t>
            </a:fld>
            <a:endParaRPr lang="tr-TR">
              <a:latin typeface="+mj-lt"/>
            </a:endParaRPr>
          </a:p>
        </p:txBody>
      </p:sp>
      <p:pic>
        <p:nvPicPr>
          <p:cNvPr id="5642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1790700"/>
            <a:ext cx="82391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4230" name="Rectangle 6"/>
          <p:cNvSpPr>
            <a:spLocks noChangeArrowheads="1"/>
          </p:cNvSpPr>
          <p:nvPr/>
        </p:nvSpPr>
        <p:spPr bwMode="auto">
          <a:xfrm>
            <a:off x="5199063" y="4487863"/>
            <a:ext cx="1889125" cy="506412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+mj-lt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305800" cy="661249"/>
          </a:xfrm>
        </p:spPr>
        <p:txBody>
          <a:bodyPr>
            <a:normAutofit fontScale="90000"/>
          </a:bodyPr>
          <a:lstStyle/>
          <a:p>
            <a:r>
              <a:rPr lang="tr-TR" dirty="0"/>
              <a:t>Sarsa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72E2-AA4F-410B-8A4B-AEC002441739}" type="slidenum">
              <a:rPr lang="tr-TR">
                <a:latin typeface="+mj-lt"/>
              </a:rPr>
              <a:pPr/>
              <a:t>17</a:t>
            </a:fld>
            <a:endParaRPr lang="tr-TR">
              <a:latin typeface="+mj-lt"/>
            </a:endParaRPr>
          </a:p>
        </p:txBody>
      </p:sp>
      <p:pic>
        <p:nvPicPr>
          <p:cNvPr id="5662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1595438"/>
            <a:ext cx="83058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6278" name="Rectangle 6"/>
          <p:cNvSpPr>
            <a:spLocks noChangeArrowheads="1"/>
          </p:cNvSpPr>
          <p:nvPr/>
        </p:nvSpPr>
        <p:spPr bwMode="auto">
          <a:xfrm>
            <a:off x="5156200" y="4646613"/>
            <a:ext cx="1060450" cy="534987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+mj-lt"/>
            </a:endParaRPr>
          </a:p>
        </p:txBody>
      </p:sp>
      <p:sp>
        <p:nvSpPr>
          <p:cNvPr id="566279" name="Rectangle 7"/>
          <p:cNvSpPr>
            <a:spLocks noChangeArrowheads="1"/>
          </p:cNvSpPr>
          <p:nvPr/>
        </p:nvSpPr>
        <p:spPr bwMode="auto">
          <a:xfrm>
            <a:off x="1381125" y="3922713"/>
            <a:ext cx="7304088" cy="404812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+mj-lt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Eligibility Traces</a:t>
            </a:r>
          </a:p>
        </p:txBody>
      </p:sp>
      <p:graphicFrame>
        <p:nvGraphicFramePr>
          <p:cNvPr id="568328" name="Object 8"/>
          <p:cNvGraphicFramePr>
            <a:graphicFrameLocks noChangeAspect="1"/>
          </p:cNvGraphicFramePr>
          <p:nvPr>
            <p:ph idx="1"/>
          </p:nvPr>
        </p:nvGraphicFramePr>
        <p:xfrm>
          <a:off x="865188" y="2844800"/>
          <a:ext cx="5160962" cy="2276475"/>
        </p:xfrm>
        <a:graphic>
          <a:graphicData uri="http://schemas.openxmlformats.org/presentationml/2006/ole">
            <p:oleObj spid="_x0000_s568328" name="Equation" r:id="rId3" imgW="2590560" imgH="1143000" progId="Equation.3">
              <p:embed/>
            </p:oleObj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B3AC-9A1C-4F9C-A5A3-6F4DFF4BD41E}" type="slidenum">
              <a:rPr lang="tr-TR">
                <a:solidFill>
                  <a:schemeClr val="tx2"/>
                </a:solidFill>
                <a:latin typeface="+mj-lt"/>
              </a:rPr>
              <a:pPr/>
              <a:t>18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1146" y="198120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Keep a record of previously visited states (actions)</a:t>
            </a:r>
          </a:p>
        </p:txBody>
      </p:sp>
      <p:pic>
        <p:nvPicPr>
          <p:cNvPr id="5683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35675" y="3292475"/>
            <a:ext cx="27336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305800" cy="673775"/>
          </a:xfrm>
        </p:spPr>
        <p:txBody>
          <a:bodyPr>
            <a:normAutofit fontScale="90000"/>
          </a:bodyPr>
          <a:lstStyle/>
          <a:p>
            <a:r>
              <a:rPr lang="tr-TR" dirty="0"/>
              <a:t>Sarsa (λ)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8D8-F8D9-4480-90CA-715EB4CE1C26}" type="slidenum">
              <a:rPr lang="tr-TR">
                <a:solidFill>
                  <a:schemeClr val="tx2"/>
                </a:solidFill>
                <a:latin typeface="+mj-lt"/>
              </a:rPr>
              <a:pPr/>
              <a:t>19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693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7775" y="1503363"/>
            <a:ext cx="673417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/>
          </a:bodyPr>
          <a:lstStyle/>
          <a:p>
            <a:r>
              <a:rPr lang="tr-TR" sz="2000" i="0" dirty="0"/>
              <a:t>CHAPTER </a:t>
            </a:r>
            <a:r>
              <a:rPr lang="tr-TR" sz="2000" i="0" dirty="0" smtClean="0"/>
              <a:t>18:</a:t>
            </a:r>
            <a:r>
              <a:rPr lang="tr-TR" sz="2800" dirty="0" smtClean="0"/>
              <a:t> </a:t>
            </a:r>
            <a:r>
              <a:rPr lang="tr-TR" sz="2800" dirty="0"/>
              <a:t/>
            </a:r>
            <a:br>
              <a:rPr lang="tr-TR" sz="2800" dirty="0"/>
            </a:br>
            <a:r>
              <a:rPr lang="tr-TR" dirty="0" smtClean="0"/>
              <a:t>Reinforcement Learning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8619" y="198120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Tabular: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Q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or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stored in a table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Regressor: Use a learner to estimate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or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Generalization</a:t>
            </a:r>
          </a:p>
        </p:txBody>
      </p:sp>
      <p:graphicFrame>
        <p:nvGraphicFramePr>
          <p:cNvPr id="571403" name="Object 11"/>
          <p:cNvGraphicFramePr>
            <a:graphicFrameLocks noChangeAspect="1"/>
          </p:cNvGraphicFramePr>
          <p:nvPr>
            <p:ph idx="1"/>
          </p:nvPr>
        </p:nvGraphicFramePr>
        <p:xfrm>
          <a:off x="1307752" y="3081403"/>
          <a:ext cx="6003925" cy="2993982"/>
        </p:xfrm>
        <a:graphic>
          <a:graphicData uri="http://schemas.openxmlformats.org/presentationml/2006/ole">
            <p:oleObj spid="_x0000_s571403" name="Equation" r:id="rId3" imgW="2844720" imgH="1422360" progId="Equation.3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A207-B561-45B5-B1D9-92D36896E782}" type="slidenum">
              <a:rPr lang="tr-TR">
                <a:solidFill>
                  <a:schemeClr val="tx2"/>
                </a:solidFill>
                <a:latin typeface="+mj-lt"/>
              </a:rPr>
              <a:pPr/>
              <a:t>20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Partially Observable States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The agent does not know its state but receives an observation 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o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 smtClean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 which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can be used to infer a belief about states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Partially observable 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MDP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5F5B-15A8-41F5-B993-DFC3DFC3C7CF}" type="slidenum">
              <a:rPr lang="tr-TR">
                <a:solidFill>
                  <a:schemeClr val="tx2"/>
                </a:solidFill>
                <a:latin typeface="+mj-lt"/>
              </a:rPr>
              <a:pPr/>
              <a:t>21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72420" name="Picture 4" descr="Rl-bd-pom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1925" y="3232150"/>
            <a:ext cx="4967288" cy="2806700"/>
          </a:xfrm>
          <a:prstGeom prst="rect">
            <a:avLst/>
          </a:prstGeom>
          <a:noFill/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6509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The Tiger Problem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Two doors, behind one of which there is a tiger</a:t>
            </a:r>
          </a:p>
          <a:p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prob that tiger is behind the left door</a:t>
            </a:r>
          </a:p>
          <a:p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R(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L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)=-100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+80(1-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), R(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R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)=90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-100(1-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We can 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sense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with a reward of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R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S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)=-1</a:t>
            </a: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We have unreliable sensors</a:t>
            </a:r>
          </a:p>
          <a:p>
            <a:endParaRPr lang="tr-TR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F808-E028-4409-AE44-3C40A6DCEC25}" type="slidenum">
              <a:rPr lang="tr-TR" smtClean="0">
                <a:latin typeface="+mj-lt"/>
              </a:rPr>
              <a:pPr/>
              <a:t>22</a:t>
            </a:fld>
            <a:endParaRPr lang="tr-TR" dirty="0">
              <a:latin typeface="+mj-lt"/>
            </a:endParaRPr>
          </a:p>
        </p:txBody>
      </p:sp>
      <p:pic>
        <p:nvPicPr>
          <p:cNvPr id="5990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1090" y="2863307"/>
            <a:ext cx="39719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90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3873" y="5204761"/>
            <a:ext cx="34861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8723"/>
            <a:ext cx="8229600" cy="5735877"/>
          </a:xfrm>
        </p:spPr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If we sense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o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L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, our belief in tiger’s position changes</a:t>
            </a:r>
            <a:endParaRPr lang="tr-TR" i="1" baseline="-25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F808-E028-4409-AE44-3C40A6DCEC25}" type="slidenum">
              <a:rPr lang="tr-TR" smtClean="0">
                <a:latin typeface="+mj-lt"/>
              </a:rPr>
              <a:pPr/>
              <a:t>23</a:t>
            </a:fld>
            <a:endParaRPr lang="tr-TR">
              <a:latin typeface="+mj-lt"/>
            </a:endParaRPr>
          </a:p>
        </p:txBody>
      </p:sp>
      <p:graphicFrame>
        <p:nvGraphicFramePr>
          <p:cNvPr id="600066" name="Object 2"/>
          <p:cNvGraphicFramePr>
            <a:graphicFrameLocks noChangeAspect="1"/>
          </p:cNvGraphicFramePr>
          <p:nvPr/>
        </p:nvGraphicFramePr>
        <p:xfrm>
          <a:off x="1304077" y="1119209"/>
          <a:ext cx="6211887" cy="5189538"/>
        </p:xfrm>
        <a:graphic>
          <a:graphicData uri="http://schemas.openxmlformats.org/presentationml/2006/ole">
            <p:oleObj spid="_x0000_s600066" name="Equation" r:id="rId3" imgW="2946240" imgH="2463480" progId="Equation.3">
              <p:embed/>
            </p:oleObj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2CA5-D52E-4EB8-B227-D42DA1E525D7}" type="slidenum">
              <a:rPr lang="tr-TR" smtClean="0">
                <a:latin typeface="+mj-lt"/>
              </a:rPr>
              <a:pPr/>
              <a:t>24</a:t>
            </a:fld>
            <a:endParaRPr lang="tr-TR" dirty="0">
              <a:latin typeface="+mj-lt"/>
            </a:endParaRPr>
          </a:p>
        </p:txBody>
      </p:sp>
      <p:graphicFrame>
        <p:nvGraphicFramePr>
          <p:cNvPr id="601090" name="Object 2"/>
          <p:cNvGraphicFramePr>
            <a:graphicFrameLocks noChangeAspect="1"/>
          </p:cNvGraphicFramePr>
          <p:nvPr/>
        </p:nvGraphicFramePr>
        <p:xfrm>
          <a:off x="361592" y="1444984"/>
          <a:ext cx="8286750" cy="2551112"/>
        </p:xfrm>
        <a:graphic>
          <a:graphicData uri="http://schemas.openxmlformats.org/presentationml/2006/ole">
            <p:oleObj spid="_x0000_s601090" name="Equation" r:id="rId3" imgW="4978080" imgH="1536480" progId="Equation.3">
              <p:embed/>
            </p:oleObj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2CA5-D52E-4EB8-B227-D42DA1E525D7}" type="slidenum">
              <a:rPr lang="tr-TR" smtClean="0">
                <a:latin typeface="+mj-lt"/>
              </a:rPr>
              <a:pPr/>
              <a:t>25</a:t>
            </a:fld>
            <a:endParaRPr lang="tr-TR" dirty="0">
              <a:latin typeface="+mj-lt"/>
            </a:endParaRPr>
          </a:p>
        </p:txBody>
      </p:sp>
      <p:pic>
        <p:nvPicPr>
          <p:cNvPr id="602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590550"/>
            <a:ext cx="7343775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Let us say the tiger can move from one room to the other with prob 0.8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A6EC43-D4A5-4711-8CD4-1A497ED18063}" type="slidenum">
              <a:rPr lang="tr-TR" smtClean="0">
                <a:latin typeface="+mj-lt"/>
              </a:rPr>
              <a:pPr/>
              <a:t>26</a:t>
            </a:fld>
            <a:endParaRPr lang="tr-TR" dirty="0">
              <a:latin typeface="+mj-lt"/>
            </a:endParaRPr>
          </a:p>
        </p:txBody>
      </p:sp>
      <p:graphicFrame>
        <p:nvGraphicFramePr>
          <p:cNvPr id="603138" name="Object 2"/>
          <p:cNvGraphicFramePr>
            <a:graphicFrameLocks noChangeAspect="1"/>
          </p:cNvGraphicFramePr>
          <p:nvPr/>
        </p:nvGraphicFramePr>
        <p:xfrm>
          <a:off x="2916186" y="1360795"/>
          <a:ext cx="3276600" cy="1519237"/>
        </p:xfrm>
        <a:graphic>
          <a:graphicData uri="http://schemas.openxmlformats.org/presentationml/2006/ole">
            <p:oleObj spid="_x0000_s603138" name="Equation" r:id="rId3" imgW="1968480" imgH="914400" progId="Equation.3">
              <p:embed/>
            </p:oleObj>
          </a:graphicData>
        </a:graphic>
      </p:graphicFrame>
      <p:pic>
        <p:nvPicPr>
          <p:cNvPr id="6031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5736" y="3098852"/>
            <a:ext cx="29908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875070"/>
            <a:ext cx="8229600" cy="4992329"/>
          </a:xfrm>
        </p:spPr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When planning for episodes of two, we can take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L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R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or sense and wait: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A6EC43-D4A5-4711-8CD4-1A497ED18063}" type="slidenum">
              <a:rPr lang="tr-TR" smtClean="0">
                <a:latin typeface="+mj-lt"/>
              </a:rPr>
              <a:pPr/>
              <a:t>27</a:t>
            </a:fld>
            <a:endParaRPr lang="tr-TR" dirty="0">
              <a:latin typeface="+mj-lt"/>
            </a:endParaRPr>
          </a:p>
        </p:txBody>
      </p:sp>
      <p:graphicFrame>
        <p:nvGraphicFramePr>
          <p:cNvPr id="604162" name="Object 2"/>
          <p:cNvGraphicFramePr>
            <a:graphicFrameLocks noChangeAspect="1"/>
          </p:cNvGraphicFramePr>
          <p:nvPr/>
        </p:nvGraphicFramePr>
        <p:xfrm>
          <a:off x="2859497" y="1833051"/>
          <a:ext cx="3213100" cy="1182687"/>
        </p:xfrm>
        <a:graphic>
          <a:graphicData uri="http://schemas.openxmlformats.org/presentationml/2006/ole">
            <p:oleObj spid="_x0000_s604162" name="Equation" r:id="rId3" imgW="1930320" imgH="711000" progId="Equation.3">
              <p:embed/>
            </p:oleObj>
          </a:graphicData>
        </a:graphic>
      </p:graphicFrame>
      <p:pic>
        <p:nvPicPr>
          <p:cNvPr id="6041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72286" y="3025264"/>
            <a:ext cx="31337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Introduction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Game-playing: Sequence of moves to win a game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Robot in a maze: Sequence of actions to find a goal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Agent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has a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state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 an environment, takes an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action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and sometimes receives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reward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and the state changes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Credit-assignment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Learn a policy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A543-AD83-49F0-B01E-D07AC66ACB3C}" type="slidenum">
              <a:rPr lang="tr-TR">
                <a:solidFill>
                  <a:schemeClr val="tx2"/>
                </a:solidFill>
                <a:latin typeface="+mj-lt"/>
              </a:rPr>
              <a:pPr/>
              <a:t>3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44773" name="Picture 5" descr="Rl-bd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8250" y="3817938"/>
            <a:ext cx="4397375" cy="2646362"/>
          </a:xfrm>
          <a:prstGeom prst="rect">
            <a:avLst/>
          </a:prstGeom>
          <a:noFill/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Single State: K-armed Bandit</a:t>
            </a:r>
          </a:p>
        </p:txBody>
      </p:sp>
      <p:graphicFrame>
        <p:nvGraphicFramePr>
          <p:cNvPr id="548872" name="Object 8"/>
          <p:cNvGraphicFramePr>
            <a:graphicFrameLocks noChangeAspect="1"/>
          </p:cNvGraphicFramePr>
          <p:nvPr>
            <p:ph idx="1"/>
          </p:nvPr>
        </p:nvGraphicFramePr>
        <p:xfrm>
          <a:off x="1854200" y="5672138"/>
          <a:ext cx="4870450" cy="511175"/>
        </p:xfrm>
        <a:graphic>
          <a:graphicData uri="http://schemas.openxmlformats.org/presentationml/2006/ole">
            <p:oleObj spid="_x0000_s548872" name="Equation" r:id="rId3" imgW="2057400" imgH="215640" progId="Equation.3">
              <p:embed/>
            </p:oleObj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D59-E526-4194-97F7-DB6A2E5E06A4}" type="slidenum">
              <a:rPr lang="tr-TR">
                <a:latin typeface="+mj-lt"/>
              </a:rPr>
              <a:pPr/>
              <a:t>4</a:t>
            </a:fld>
            <a:endParaRPr lang="tr-TR">
              <a:latin typeface="+mj-lt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0937" y="1981200"/>
            <a:ext cx="8229600" cy="3886200"/>
          </a:xfrm>
        </p:spPr>
        <p:txBody>
          <a:bodyPr>
            <a:normAutofit lnSpcReduction="10000"/>
          </a:bodyPr>
          <a:lstStyle/>
          <a:p>
            <a:pPr marL="0" indent="0" defTabSz="536575">
              <a:lnSpc>
                <a:spcPct val="90000"/>
              </a:lnSpc>
            </a:pPr>
            <a:r>
              <a:rPr lang="tr-TR" dirty="0"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Among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levers, choose </a:t>
            </a:r>
          </a:p>
          <a:p>
            <a:pPr marL="0" indent="0" defTabSz="536575"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   the one that pays best</a:t>
            </a:r>
          </a:p>
          <a:p>
            <a:pPr marL="0" indent="0" defTabSz="536575">
              <a:lnSpc>
                <a:spcPct val="90000"/>
              </a:lnSpc>
              <a:buFont typeface="Wingdings" pitchFamily="2" charset="2"/>
              <a:buNone/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	Q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): value of action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</a:p>
          <a:p>
            <a:pPr marL="0" indent="0" defTabSz="536575"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Reward is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a</a:t>
            </a:r>
          </a:p>
          <a:p>
            <a:pPr marL="0" indent="0" defTabSz="536575"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Set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a</a:t>
            </a:r>
          </a:p>
          <a:p>
            <a:pPr marL="0" indent="0" defTabSz="536575"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Choose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*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if </a:t>
            </a:r>
          </a:p>
          <a:p>
            <a:pPr marL="0" indent="0" defTabSz="536575"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*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)=max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Q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pPr marL="0" indent="0" defTabSz="536575"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 marL="0" indent="0" defTabSz="536575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 Rewards stochastic (keep an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expected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reward):</a:t>
            </a:r>
          </a:p>
        </p:txBody>
      </p:sp>
      <p:pic>
        <p:nvPicPr>
          <p:cNvPr id="548868" name="Picture 4" descr="Rl-karmed_co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8238" y="1789113"/>
            <a:ext cx="3919537" cy="3167062"/>
          </a:xfrm>
          <a:prstGeom prst="rect">
            <a:avLst/>
          </a:prstGeom>
          <a:noFill/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Elements of RL (Markov Decision Processes)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: State of agent at time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t</a:t>
            </a:r>
          </a:p>
          <a:p>
            <a:pPr>
              <a:lnSpc>
                <a:spcPct val="90000"/>
              </a:lnSpc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Action taken at time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t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In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action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taken, clock ticks and reward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received and state changes to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Next state prob: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, 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Reward prob: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, 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Initial state(s), goal state(s)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Episode (trial) of actions from initial state to goal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(Sutton and Barto, 1998; Kaelbling et al., 1996)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8A30-1EB7-4431-A254-EB4163875692}" type="slidenum">
              <a:rPr lang="tr-TR">
                <a:latin typeface="+mj-lt"/>
              </a:rPr>
              <a:pPr/>
              <a:t>5</a:t>
            </a:fld>
            <a:endParaRPr lang="tr-TR">
              <a:latin typeface="+mj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Policy and Cumulative Reward</a:t>
            </a:r>
          </a:p>
        </p:txBody>
      </p:sp>
      <p:graphicFrame>
        <p:nvGraphicFramePr>
          <p:cNvPr id="550923" name="Object 11"/>
          <p:cNvGraphicFramePr>
            <a:graphicFrameLocks noChangeAspect="1"/>
          </p:cNvGraphicFramePr>
          <p:nvPr>
            <p:ph idx="1"/>
          </p:nvPr>
        </p:nvGraphicFramePr>
        <p:xfrm>
          <a:off x="2054225" y="2012950"/>
          <a:ext cx="3140075" cy="481013"/>
        </p:xfrm>
        <a:graphic>
          <a:graphicData uri="http://schemas.openxmlformats.org/presentationml/2006/ole">
            <p:oleObj spid="_x0000_s550923" name="Equation" r:id="rId3" imgW="1409400" imgH="215640" progId="Equation.3">
              <p:embed/>
            </p:oleObj>
          </a:graphicData>
        </a:graphic>
      </p:graphicFrame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21A9-B026-4A00-AA9F-9A336D28FADF}" type="slidenum">
              <a:rPr lang="tr-TR">
                <a:latin typeface="+mj-lt"/>
              </a:rPr>
              <a:pPr/>
              <a:t>6</a:t>
            </a:fld>
            <a:endParaRPr lang="tr-TR">
              <a:latin typeface="+mj-lt"/>
            </a:endParaRP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6093" y="1993726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Policy,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Value of a policy,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Finite-horizon: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Infinite horizon:  </a:t>
            </a:r>
          </a:p>
        </p:txBody>
      </p:sp>
      <p:graphicFrame>
        <p:nvGraphicFramePr>
          <p:cNvPr id="550925" name="Object 13"/>
          <p:cNvGraphicFramePr>
            <a:graphicFrameLocks noChangeAspect="1"/>
          </p:cNvGraphicFramePr>
          <p:nvPr>
            <p:ph sz="quarter" idx="4294967295"/>
          </p:nvPr>
        </p:nvGraphicFramePr>
        <p:xfrm>
          <a:off x="3838575" y="2562225"/>
          <a:ext cx="1011238" cy="582613"/>
        </p:xfrm>
        <a:graphic>
          <a:graphicData uri="http://schemas.openxmlformats.org/presentationml/2006/ole">
            <p:oleObj spid="_x0000_s550925" name="Equation" r:id="rId4" imgW="419040" imgH="241200" progId="Equation.3">
              <p:embed/>
            </p:oleObj>
          </a:graphicData>
        </a:graphic>
      </p:graphicFrame>
      <p:graphicFrame>
        <p:nvGraphicFramePr>
          <p:cNvPr id="550927" name="Object 15"/>
          <p:cNvGraphicFramePr>
            <a:graphicFrameLocks noChangeAspect="1"/>
          </p:cNvGraphicFramePr>
          <p:nvPr/>
        </p:nvGraphicFramePr>
        <p:xfrm>
          <a:off x="1584325" y="3259138"/>
          <a:ext cx="5999163" cy="1079500"/>
        </p:xfrm>
        <a:graphic>
          <a:graphicData uri="http://schemas.openxmlformats.org/presentationml/2006/ole">
            <p:oleObj spid="_x0000_s550927" name="Equation" r:id="rId5" imgW="2539800" imgH="457200" progId="Equation.3">
              <p:embed/>
            </p:oleObj>
          </a:graphicData>
        </a:graphic>
      </p:graphicFrame>
      <p:graphicFrame>
        <p:nvGraphicFramePr>
          <p:cNvPr id="550928" name="Object 16"/>
          <p:cNvGraphicFramePr>
            <a:graphicFrameLocks noChangeAspect="1"/>
          </p:cNvGraphicFramePr>
          <p:nvPr/>
        </p:nvGraphicFramePr>
        <p:xfrm>
          <a:off x="1522413" y="4662488"/>
          <a:ext cx="6126162" cy="1438275"/>
        </p:xfrm>
        <a:graphic>
          <a:graphicData uri="http://schemas.openxmlformats.org/presentationml/2006/ole">
            <p:oleObj spid="_x0000_s550928" name="Equation" r:id="rId6" imgW="2920680" imgH="685800" progId="Equation.3">
              <p:embed/>
            </p:oleObj>
          </a:graphicData>
        </a:graphic>
      </p:graphicFrame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1953" name="Object 17"/>
          <p:cNvGraphicFramePr>
            <a:graphicFrameLocks noChangeAspect="1"/>
          </p:cNvGraphicFramePr>
          <p:nvPr>
            <p:ph/>
          </p:nvPr>
        </p:nvGraphicFramePr>
        <p:xfrm>
          <a:off x="1101725" y="571500"/>
          <a:ext cx="6821488" cy="5854700"/>
        </p:xfrm>
        <a:graphic>
          <a:graphicData uri="http://schemas.openxmlformats.org/presentationml/2006/ole">
            <p:oleObj spid="_x0000_s551953" name="Equation" r:id="rId3" imgW="3225600" imgH="2768400" progId="Equation.3">
              <p:embed/>
            </p:oleObj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5C4157-F1D0-46D8-B85F-EF0D79986AD0}" type="slidenum">
              <a:rPr lang="tr-TR">
                <a:solidFill>
                  <a:schemeClr val="tx2"/>
                </a:solidFill>
                <a:latin typeface="+mj-lt"/>
              </a:rPr>
              <a:pPr/>
              <a:t>7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5845871" y="3337251"/>
            <a:ext cx="25674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Bellman’s equation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8411" y="1993726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Environment,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, 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s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, a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is known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There is no need for exploration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Can be solved using dynamic programming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Solve for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Optimal policy</a:t>
            </a: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Model-Based Learning</a:t>
            </a:r>
          </a:p>
        </p:txBody>
      </p:sp>
      <p:graphicFrame>
        <p:nvGraphicFramePr>
          <p:cNvPr id="555014" name="Object 6"/>
          <p:cNvGraphicFramePr>
            <a:graphicFrameLocks noChangeAspect="1"/>
          </p:cNvGraphicFramePr>
          <p:nvPr>
            <p:ph idx="1"/>
          </p:nvPr>
        </p:nvGraphicFramePr>
        <p:xfrm>
          <a:off x="1814513" y="3614738"/>
          <a:ext cx="5867400" cy="1042987"/>
        </p:xfrm>
        <a:graphic>
          <a:graphicData uri="http://schemas.openxmlformats.org/presentationml/2006/ole">
            <p:oleObj spid="_x0000_s555014" name="Equation" r:id="rId3" imgW="2857320" imgH="507960" progId="Equation.3">
              <p:embed/>
            </p:oleObj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FF5C-F81C-41FF-AE31-7DFCE76B1573}" type="slidenum">
              <a:rPr lang="tr-TR">
                <a:latin typeface="+mj-lt"/>
              </a:rPr>
              <a:pPr/>
              <a:t>8</a:t>
            </a:fld>
            <a:endParaRPr lang="tr-TR">
              <a:latin typeface="+mj-lt"/>
            </a:endParaRPr>
          </a:p>
        </p:txBody>
      </p:sp>
      <p:graphicFrame>
        <p:nvGraphicFramePr>
          <p:cNvPr id="555016" name="Object 8"/>
          <p:cNvGraphicFramePr>
            <a:graphicFrameLocks noChangeAspect="1"/>
          </p:cNvGraphicFramePr>
          <p:nvPr>
            <p:ph sz="half" idx="4294967295"/>
          </p:nvPr>
        </p:nvGraphicFramePr>
        <p:xfrm>
          <a:off x="1469243" y="5147936"/>
          <a:ext cx="6723063" cy="977900"/>
        </p:xfrm>
        <a:graphic>
          <a:graphicData uri="http://schemas.openxmlformats.org/presentationml/2006/ole">
            <p:oleObj spid="_x0000_s555016" name="Equation" r:id="rId4" imgW="3492360" imgH="507960" progId="Equation.3">
              <p:embed/>
            </p:oleObj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Value Iteration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1953-AA99-47B2-A994-839A2D9A8049}" type="slidenum">
              <a:rPr lang="tr-TR">
                <a:latin typeface="+mj-lt"/>
              </a:rPr>
              <a:pPr/>
              <a:t>9</a:t>
            </a:fld>
            <a:endParaRPr lang="tr-TR">
              <a:latin typeface="+mj-lt"/>
            </a:endParaRPr>
          </a:p>
        </p:txBody>
      </p:sp>
      <p:pic>
        <p:nvPicPr>
          <p:cNvPr id="5560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848" y="1922159"/>
            <a:ext cx="84582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5577</TotalTime>
  <Words>1084</Words>
  <Application>Microsoft Office PowerPoint</Application>
  <PresentationFormat>On-screen Show (4:3)</PresentationFormat>
  <Paragraphs>164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Flow</vt:lpstr>
      <vt:lpstr>Equation</vt:lpstr>
      <vt:lpstr>Microsoft Equation 3.0</vt:lpstr>
      <vt:lpstr>INTRODUCTION TO  Machine Learning 2nd Edition</vt:lpstr>
      <vt:lpstr>CHAPTER 18:  Reinforcement Learning</vt:lpstr>
      <vt:lpstr>Introduction</vt:lpstr>
      <vt:lpstr>Single State: K-armed Bandit</vt:lpstr>
      <vt:lpstr>Elements of RL (Markov Decision Processes)</vt:lpstr>
      <vt:lpstr>Policy and Cumulative Reward</vt:lpstr>
      <vt:lpstr>Slide 7</vt:lpstr>
      <vt:lpstr>Model-Based Learning</vt:lpstr>
      <vt:lpstr>Value Iteration</vt:lpstr>
      <vt:lpstr>Policy Iteration</vt:lpstr>
      <vt:lpstr>Temporal Difference Learning</vt:lpstr>
      <vt:lpstr>Exploration Strategies</vt:lpstr>
      <vt:lpstr>Deterministic Rewards and Actions</vt:lpstr>
      <vt:lpstr>Slide 14</vt:lpstr>
      <vt:lpstr>Nondeterministic Rewards and Actions</vt:lpstr>
      <vt:lpstr>Q-learning</vt:lpstr>
      <vt:lpstr>Sarsa</vt:lpstr>
      <vt:lpstr>Eligibility Traces</vt:lpstr>
      <vt:lpstr>Sarsa (λ)</vt:lpstr>
      <vt:lpstr>Generalization</vt:lpstr>
      <vt:lpstr>Partially Observable States</vt:lpstr>
      <vt:lpstr>The Tiger Problem</vt:lpstr>
      <vt:lpstr>Slide 23</vt:lpstr>
      <vt:lpstr>Slide 24</vt:lpstr>
      <vt:lpstr>Slide 25</vt:lpstr>
      <vt:lpstr>Slide 26</vt:lpstr>
      <vt:lpstr>Slide 27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ethem alpaydın</cp:lastModifiedBy>
  <cp:revision>301</cp:revision>
  <dcterms:created xsi:type="dcterms:W3CDTF">2005-01-24T14:46:28Z</dcterms:created>
  <dcterms:modified xsi:type="dcterms:W3CDTF">2010-03-03T10:26:18Z</dcterms:modified>
</cp:coreProperties>
</file>