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9/29/2015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9/29/2015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9/29/2015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9/29/2015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dk1" tx1="lt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0"/>
            <a:ext cx="7772400" cy="838200"/>
          </a:xfrm>
        </p:spPr>
        <p:txBody>
          <a:bodyPr>
            <a:normAutofit fontScale="90000"/>
          </a:bodyPr>
          <a:lstStyle/>
          <a:p>
            <a:r>
              <a:rPr lang="en-US" dirty="0" smtClean="0">
                <a:solidFill>
                  <a:srgbClr val="FFFF00"/>
                </a:solidFill>
                <a:latin typeface="Arial Rounded MT Bold" pitchFamily="34" charset="0"/>
              </a:rPr>
              <a:t/>
            </a:r>
            <a:br>
              <a:rPr lang="en-US" dirty="0" smtClean="0">
                <a:solidFill>
                  <a:srgbClr val="FFFF00"/>
                </a:solidFill>
                <a:latin typeface="Arial Rounded MT Bold" pitchFamily="34" charset="0"/>
              </a:rPr>
            </a:br>
            <a:r>
              <a:rPr lang="en-US" dirty="0" smtClean="0"/>
              <a:t/>
            </a:r>
            <a:br>
              <a:rPr lang="en-US" dirty="0" smtClean="0"/>
            </a:br>
            <a:endParaRPr lang="en-US" dirty="0"/>
          </a:p>
        </p:txBody>
      </p:sp>
      <p:sp>
        <p:nvSpPr>
          <p:cNvPr id="3" name="Subtitle 2"/>
          <p:cNvSpPr>
            <a:spLocks noGrp="1"/>
          </p:cNvSpPr>
          <p:nvPr>
            <p:ph type="subTitle" idx="1"/>
          </p:nvPr>
        </p:nvSpPr>
        <p:spPr>
          <a:xfrm>
            <a:off x="1066800" y="228600"/>
            <a:ext cx="7239000" cy="5943600"/>
          </a:xfrm>
        </p:spPr>
        <p:txBody>
          <a:bodyPr>
            <a:normAutofit/>
          </a:bodyPr>
          <a:lstStyle/>
          <a:p>
            <a:pPr algn="ctr"/>
            <a:r>
              <a:rPr lang="en-US" sz="3600" b="1" dirty="0" smtClean="0">
                <a:solidFill>
                  <a:srgbClr val="FFFF00"/>
                </a:solidFill>
              </a:rPr>
              <a:t>UNIT-5  SMALL SCALE INDUSTRY  (SSI)</a:t>
            </a:r>
          </a:p>
          <a:p>
            <a:pPr algn="l"/>
            <a:r>
              <a:rPr lang="en-US" sz="2000" b="1" dirty="0" smtClean="0">
                <a:solidFill>
                  <a:srgbClr val="FFC000"/>
                </a:solidFill>
              </a:rPr>
              <a:t>MEANING AND DEFINITION OF SMALL SCALE INDUSTRY</a:t>
            </a:r>
            <a:endParaRPr lang="en-US" sz="2000" dirty="0" smtClean="0">
              <a:solidFill>
                <a:srgbClr val="FFC000"/>
              </a:solidFill>
            </a:endParaRPr>
          </a:p>
          <a:p>
            <a:pPr algn="just"/>
            <a:r>
              <a:rPr lang="en-US" sz="2200" dirty="0" smtClean="0"/>
              <a:t>The definition of small scale industry varies from one country to another and from one time to another in the same country depending upon the pattern and stage of</a:t>
            </a:r>
          </a:p>
          <a:p>
            <a:pPr algn="just"/>
            <a:r>
              <a:rPr lang="en-US" sz="2200" dirty="0" smtClean="0"/>
              <a:t>development, government policy and administrative set up of the particular country.</a:t>
            </a:r>
          </a:p>
          <a:p>
            <a:pPr algn="just"/>
            <a:r>
              <a:rPr lang="en-US" sz="2200" dirty="0" smtClean="0"/>
              <a:t> </a:t>
            </a:r>
          </a:p>
          <a:p>
            <a:pPr algn="just"/>
            <a:r>
              <a:rPr lang="en-US" sz="2200" b="1" i="1" dirty="0" smtClean="0"/>
              <a:t>An industrial undertaking in which the investment is fixed assets in plant and machinery, whether held on ownership terms or on lease or by higher purchase, does not exceed Rs 100 </a:t>
            </a:r>
            <a:r>
              <a:rPr lang="en-US" sz="2200" b="1" i="1" dirty="0" err="1" smtClean="0"/>
              <a:t>Lakh</a:t>
            </a:r>
            <a:r>
              <a:rPr lang="en-US" sz="2200" b="1" i="1" dirty="0" smtClean="0"/>
              <a:t> is treated to be a Small Scale Industry.</a:t>
            </a:r>
            <a:endParaRPr lang="en-US" sz="2200" dirty="0">
              <a:solidFill>
                <a:srgbClr val="FFFF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p:spPr>
        <p:txBody>
          <a:bodyPr>
            <a:noAutofit/>
          </a:bodyPr>
          <a:lstStyle/>
          <a:p>
            <a:pPr algn="just">
              <a:buNone/>
            </a:pPr>
            <a:r>
              <a:rPr lang="en-US" sz="1600" b="1" dirty="0" smtClean="0"/>
              <a:t>7. </a:t>
            </a:r>
            <a:r>
              <a:rPr lang="en-US" sz="1600" b="1" i="1" dirty="0" smtClean="0"/>
              <a:t>Form of organization</a:t>
            </a:r>
            <a:r>
              <a:rPr lang="en-US" sz="1600" b="1" dirty="0" smtClean="0"/>
              <a:t>: </a:t>
            </a:r>
            <a:r>
              <a:rPr lang="en-US" sz="1600" dirty="0" smtClean="0"/>
              <a:t>A firm can be constituted as proprietorship, </a:t>
            </a:r>
            <a:r>
              <a:rPr lang="en-US" sz="1600" dirty="0" smtClean="0"/>
              <a:t>partnership, limited </a:t>
            </a:r>
            <a:r>
              <a:rPr lang="en-US" sz="1600" dirty="0" smtClean="0"/>
              <a:t>company (public/private), cooperative society, etc.</a:t>
            </a:r>
          </a:p>
          <a:p>
            <a:pPr algn="just">
              <a:buNone/>
            </a:pPr>
            <a:r>
              <a:rPr lang="en-US" sz="1600" b="1" dirty="0" smtClean="0"/>
              <a:t>8. </a:t>
            </a:r>
            <a:r>
              <a:rPr lang="en-US" sz="1600" b="1" i="1" dirty="0" smtClean="0"/>
              <a:t>Location</a:t>
            </a:r>
            <a:r>
              <a:rPr lang="en-US" sz="1600" b="1" dirty="0" smtClean="0"/>
              <a:t>: </a:t>
            </a:r>
            <a:r>
              <a:rPr lang="en-US" sz="1600" dirty="0" smtClean="0"/>
              <a:t>The next step will be to decide the location where the unit is to </a:t>
            </a:r>
            <a:r>
              <a:rPr lang="en-US" sz="1600" dirty="0" smtClean="0"/>
              <a:t>be established</a:t>
            </a:r>
            <a:r>
              <a:rPr lang="en-US" sz="1600" dirty="0" smtClean="0"/>
              <a:t>.</a:t>
            </a:r>
          </a:p>
          <a:p>
            <a:pPr algn="just">
              <a:buNone/>
            </a:pPr>
            <a:r>
              <a:rPr lang="en-US" sz="1600" b="1" dirty="0" smtClean="0"/>
              <a:t>9. </a:t>
            </a:r>
            <a:r>
              <a:rPr lang="en-US" sz="1600" b="1" i="1" dirty="0" smtClean="0"/>
              <a:t>Technology</a:t>
            </a:r>
            <a:r>
              <a:rPr lang="en-US" sz="1600" b="1" dirty="0" smtClean="0"/>
              <a:t>: </a:t>
            </a:r>
            <a:r>
              <a:rPr lang="en-US" sz="1600" dirty="0" smtClean="0"/>
              <a:t>To manufacture any item, technology is used. Information on </a:t>
            </a:r>
            <a:r>
              <a:rPr lang="en-US" sz="1600" dirty="0" smtClean="0"/>
              <a:t>all available </a:t>
            </a:r>
            <a:r>
              <a:rPr lang="en-US" sz="1600" dirty="0" smtClean="0"/>
              <a:t>technologies should be collected by the entrepreneur and the most suitable one to be </a:t>
            </a:r>
            <a:r>
              <a:rPr lang="en-US" sz="1600" dirty="0" smtClean="0"/>
              <a:t>identified.</a:t>
            </a:r>
          </a:p>
          <a:p>
            <a:pPr algn="just">
              <a:buNone/>
            </a:pPr>
            <a:r>
              <a:rPr lang="en-US" sz="1600" b="1" dirty="0" smtClean="0"/>
              <a:t>10</a:t>
            </a:r>
            <a:r>
              <a:rPr lang="en-US" sz="1600" b="1" dirty="0" smtClean="0"/>
              <a:t>. </a:t>
            </a:r>
            <a:r>
              <a:rPr lang="en-US" sz="1600" b="1" i="1" dirty="0" smtClean="0"/>
              <a:t>Machinery and equipment</a:t>
            </a:r>
            <a:r>
              <a:rPr lang="en-US" sz="1600" b="1" dirty="0" smtClean="0"/>
              <a:t>: </a:t>
            </a:r>
            <a:r>
              <a:rPr lang="en-US" sz="1600" dirty="0" smtClean="0"/>
              <a:t>Having chosen the technology, the machinery </a:t>
            </a:r>
            <a:r>
              <a:rPr lang="en-US" sz="1600" dirty="0" smtClean="0"/>
              <a:t>and equipment </a:t>
            </a:r>
            <a:r>
              <a:rPr lang="en-US" sz="1600" dirty="0" smtClean="0"/>
              <a:t>required for manufacturing the chosen products have to be </a:t>
            </a:r>
            <a:r>
              <a:rPr lang="en-US" sz="1600" dirty="0" smtClean="0"/>
              <a:t>decided, suppliers </a:t>
            </a:r>
            <a:r>
              <a:rPr lang="en-US" sz="1600" dirty="0" smtClean="0"/>
              <a:t>have to be identified and their costs have to be estimated.</a:t>
            </a:r>
          </a:p>
          <a:p>
            <a:pPr algn="just">
              <a:buNone/>
            </a:pPr>
            <a:r>
              <a:rPr lang="en-US" sz="1600" b="1" dirty="0" smtClean="0"/>
              <a:t>11. </a:t>
            </a:r>
            <a:r>
              <a:rPr lang="en-US" sz="1600" b="1" i="1" dirty="0" smtClean="0"/>
              <a:t>Project report preparation</a:t>
            </a:r>
            <a:r>
              <a:rPr lang="en-US" sz="1600" b="1" dirty="0" smtClean="0"/>
              <a:t>: </a:t>
            </a:r>
            <a:r>
              <a:rPr lang="en-US" sz="1600" dirty="0" smtClean="0"/>
              <a:t>After deciding the form of the </a:t>
            </a:r>
            <a:r>
              <a:rPr lang="en-US" sz="1600" dirty="0" smtClean="0"/>
              <a:t>ownership, location</a:t>
            </a:r>
            <a:r>
              <a:rPr lang="en-US" sz="1600" dirty="0" smtClean="0"/>
              <a:t>, technology, machinery and equipment, the entrepreneur should </a:t>
            </a:r>
            <a:r>
              <a:rPr lang="en-US" sz="1600" dirty="0" err="1" smtClean="0"/>
              <a:t>beready</a:t>
            </a:r>
            <a:r>
              <a:rPr lang="en-US" sz="1600" dirty="0" smtClean="0"/>
              <a:t>  to </a:t>
            </a:r>
            <a:r>
              <a:rPr lang="en-US" sz="1600" dirty="0" smtClean="0"/>
              <a:t>prepare his project report or the feasibility study.</a:t>
            </a:r>
          </a:p>
          <a:p>
            <a:pPr algn="just">
              <a:buNone/>
            </a:pPr>
            <a:r>
              <a:rPr lang="en-US" sz="1600" b="1" dirty="0" smtClean="0"/>
              <a:t>12. </a:t>
            </a:r>
            <a:r>
              <a:rPr lang="en-US" sz="1600" b="1" i="1" dirty="0" smtClean="0"/>
              <a:t>Project appraisal</a:t>
            </a:r>
            <a:r>
              <a:rPr lang="en-US" sz="1600" b="1" dirty="0" smtClean="0"/>
              <a:t>: </a:t>
            </a:r>
            <a:r>
              <a:rPr lang="en-US" sz="1600" dirty="0" smtClean="0"/>
              <a:t>Ordinarily, project appraisal implies the assessment of </a:t>
            </a:r>
            <a:r>
              <a:rPr lang="en-US" sz="1600" dirty="0" smtClean="0"/>
              <a:t>a project</a:t>
            </a:r>
            <a:r>
              <a:rPr lang="en-US" sz="1600" dirty="0" smtClean="0"/>
              <a:t>. It is a technique for ex-ante analysis of a scheme or </a:t>
            </a:r>
            <a:r>
              <a:rPr lang="en-US" sz="1600" dirty="0" smtClean="0"/>
              <a:t>project. the </a:t>
            </a:r>
            <a:r>
              <a:rPr lang="en-US" sz="1600" dirty="0" smtClean="0"/>
              <a:t>following appraisals can be performed at the preliminary level:</a:t>
            </a:r>
          </a:p>
          <a:p>
            <a:pPr lvl="1" algn="just">
              <a:buNone/>
            </a:pPr>
            <a:r>
              <a:rPr lang="en-US" sz="1600" dirty="0" smtClean="0"/>
              <a:t>(a) Economical appraisal</a:t>
            </a:r>
          </a:p>
          <a:p>
            <a:pPr lvl="1" algn="just">
              <a:buNone/>
            </a:pPr>
            <a:r>
              <a:rPr lang="en-US" sz="1600" dirty="0" smtClean="0"/>
              <a:t>(b) Financial appraisal</a:t>
            </a:r>
          </a:p>
          <a:p>
            <a:pPr lvl="1" algn="just">
              <a:buNone/>
            </a:pPr>
            <a:r>
              <a:rPr lang="en-US" sz="1600" dirty="0" smtClean="0"/>
              <a:t>(c) Technical appraisal</a:t>
            </a:r>
          </a:p>
          <a:p>
            <a:pPr lvl="1" algn="just">
              <a:buNone/>
            </a:pPr>
            <a:r>
              <a:rPr lang="en-US" sz="1600" dirty="0" smtClean="0"/>
              <a:t>(d) Management appraisal</a:t>
            </a:r>
          </a:p>
          <a:p>
            <a:pPr lvl="1" algn="just">
              <a:buNone/>
            </a:pPr>
            <a:r>
              <a:rPr lang="en-US" sz="1600" dirty="0" smtClean="0"/>
              <a:t>(e) Organizational appraisal</a:t>
            </a:r>
          </a:p>
          <a:p>
            <a:pPr lvl="1" algn="just">
              <a:buNone/>
            </a:pPr>
            <a:r>
              <a:rPr lang="en-US" sz="1600" dirty="0" smtClean="0"/>
              <a:t>(f) Operational appraisal</a:t>
            </a:r>
          </a:p>
          <a:p>
            <a:pPr lvl="1" algn="just">
              <a:buNone/>
            </a:pPr>
            <a:r>
              <a:rPr lang="en-US" sz="1600" dirty="0" smtClean="0"/>
              <a:t>(g) Market </a:t>
            </a:r>
            <a:r>
              <a:rPr lang="en-US" sz="1600" dirty="0" smtClean="0"/>
              <a:t>appraisal					Cont…..</a:t>
            </a:r>
            <a:endParaRPr lang="en-US" sz="1600" dirty="0" smtClean="0"/>
          </a:p>
          <a:p>
            <a:endParaRPr lang="en-US" sz="16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43600"/>
          </a:xfrm>
        </p:spPr>
        <p:txBody>
          <a:bodyPr>
            <a:normAutofit fontScale="85000" lnSpcReduction="20000"/>
          </a:bodyPr>
          <a:lstStyle/>
          <a:p>
            <a:pPr algn="just">
              <a:buNone/>
            </a:pPr>
            <a:r>
              <a:rPr lang="en-US" b="1" dirty="0" smtClean="0"/>
              <a:t>13. </a:t>
            </a:r>
            <a:r>
              <a:rPr lang="en-US" b="1" i="1" dirty="0" smtClean="0"/>
              <a:t>Finance</a:t>
            </a:r>
            <a:r>
              <a:rPr lang="en-US" b="1" dirty="0" smtClean="0"/>
              <a:t>: </a:t>
            </a:r>
            <a:r>
              <a:rPr lang="en-US" dirty="0" smtClean="0"/>
              <a:t>Finance is the lifeblood of the enterprise. Entrepreneur has to </a:t>
            </a:r>
            <a:r>
              <a:rPr lang="en-US" dirty="0" smtClean="0"/>
              <a:t>take certain </a:t>
            </a:r>
            <a:r>
              <a:rPr lang="en-US" dirty="0" smtClean="0"/>
              <a:t>steps and follow specified norms of the financial institutions and </a:t>
            </a:r>
            <a:r>
              <a:rPr lang="en-US" dirty="0" smtClean="0"/>
              <a:t>banks to </a:t>
            </a:r>
            <a:r>
              <a:rPr lang="en-US" dirty="0" smtClean="0"/>
              <a:t>obtain it.</a:t>
            </a:r>
          </a:p>
          <a:p>
            <a:pPr algn="just">
              <a:buNone/>
            </a:pPr>
            <a:r>
              <a:rPr lang="en-US" b="1" dirty="0" smtClean="0"/>
              <a:t>14. </a:t>
            </a:r>
            <a:r>
              <a:rPr lang="en-US" b="1" i="1" dirty="0" smtClean="0"/>
              <a:t>Provisional registration</a:t>
            </a:r>
            <a:r>
              <a:rPr lang="en-US" b="1" dirty="0" smtClean="0"/>
              <a:t>: </a:t>
            </a:r>
            <a:r>
              <a:rPr lang="en-US" dirty="0" smtClean="0"/>
              <a:t>It is always worthwhile to get the unit </a:t>
            </a:r>
            <a:r>
              <a:rPr lang="en-US" dirty="0" smtClean="0"/>
              <a:t>registered with </a:t>
            </a:r>
            <a:r>
              <a:rPr lang="en-US" dirty="0" smtClean="0"/>
              <a:t>the government.</a:t>
            </a:r>
          </a:p>
          <a:p>
            <a:pPr algn="just">
              <a:buNone/>
            </a:pPr>
            <a:r>
              <a:rPr lang="en-US" b="1" dirty="0" smtClean="0"/>
              <a:t>15. </a:t>
            </a:r>
            <a:r>
              <a:rPr lang="en-US" b="1" i="1" dirty="0" smtClean="0"/>
              <a:t>Technical know-how</a:t>
            </a:r>
            <a:r>
              <a:rPr lang="en-US" b="1" dirty="0" smtClean="0"/>
              <a:t>: </a:t>
            </a:r>
            <a:r>
              <a:rPr lang="en-US" dirty="0" smtClean="0"/>
              <a:t>In some cases, technical know-how may be arranged </a:t>
            </a:r>
            <a:r>
              <a:rPr lang="en-US" dirty="0" smtClean="0"/>
              <a:t>for setting </a:t>
            </a:r>
            <a:r>
              <a:rPr lang="en-US" dirty="0" smtClean="0"/>
              <a:t>up enterprise.</a:t>
            </a:r>
          </a:p>
          <a:p>
            <a:pPr algn="just">
              <a:buNone/>
            </a:pPr>
            <a:r>
              <a:rPr lang="en-US" b="1" dirty="0" smtClean="0"/>
              <a:t>16. </a:t>
            </a:r>
            <a:r>
              <a:rPr lang="en-US" b="1" i="1" dirty="0" smtClean="0"/>
              <a:t>Power and water connection</a:t>
            </a:r>
            <a:r>
              <a:rPr lang="en-US" b="1" dirty="0" smtClean="0"/>
              <a:t>: </a:t>
            </a:r>
            <a:r>
              <a:rPr lang="en-US" dirty="0" smtClean="0"/>
              <a:t>The sites, where the enterprise will be located</a:t>
            </a:r>
            <a:r>
              <a:rPr lang="en-US" dirty="0" smtClean="0"/>
              <a:t>, should </a:t>
            </a:r>
            <a:r>
              <a:rPr lang="en-US" dirty="0" smtClean="0"/>
              <a:t>either have adequate power connections or this should be arranged.</a:t>
            </a:r>
          </a:p>
          <a:p>
            <a:pPr algn="just">
              <a:buNone/>
            </a:pPr>
            <a:r>
              <a:rPr lang="en-US" b="1" dirty="0" smtClean="0"/>
              <a:t>17. </a:t>
            </a:r>
            <a:r>
              <a:rPr lang="en-US" b="1" i="1" dirty="0" smtClean="0"/>
              <a:t>Installation of machinery: </a:t>
            </a:r>
            <a:r>
              <a:rPr lang="en-US" dirty="0" smtClean="0"/>
              <a:t>Having completed the above formalities, the </a:t>
            </a:r>
            <a:r>
              <a:rPr lang="en-US" dirty="0" smtClean="0"/>
              <a:t>next step </a:t>
            </a:r>
            <a:r>
              <a:rPr lang="en-US" dirty="0" smtClean="0"/>
              <a:t>is to procure the machinery for installation. Machinery should </a:t>
            </a:r>
            <a:r>
              <a:rPr lang="en-US" dirty="0" smtClean="0"/>
              <a:t>preferably be </a:t>
            </a:r>
            <a:r>
              <a:rPr lang="en-US" dirty="0" smtClean="0"/>
              <a:t>installed as per the plan layout.</a:t>
            </a:r>
          </a:p>
          <a:p>
            <a:pPr algn="just">
              <a:buNone/>
            </a:pPr>
            <a:r>
              <a:rPr lang="en-US" b="1" dirty="0" smtClean="0"/>
              <a:t>18. </a:t>
            </a:r>
            <a:r>
              <a:rPr lang="en-US" b="1" i="1" dirty="0" smtClean="0"/>
              <a:t>Recruitment of manpower</a:t>
            </a:r>
            <a:r>
              <a:rPr lang="en-US" b="1" dirty="0" smtClean="0"/>
              <a:t>: </a:t>
            </a:r>
            <a:r>
              <a:rPr lang="en-US" dirty="0" smtClean="0"/>
              <a:t>Once machines are installed, the need for </a:t>
            </a:r>
            <a:r>
              <a:rPr lang="en-US" dirty="0" smtClean="0"/>
              <a:t>manpower arises </a:t>
            </a:r>
            <a:r>
              <a:rPr lang="en-US" dirty="0" smtClean="0"/>
              <a:t>to run them. So the quantum and type of manpower is to </a:t>
            </a:r>
            <a:r>
              <a:rPr lang="en-US" dirty="0" smtClean="0"/>
              <a:t>be decided.</a:t>
            </a:r>
          </a:p>
          <a:p>
            <a:pPr algn="just">
              <a:buNone/>
            </a:pPr>
            <a:r>
              <a:rPr lang="en-US" b="1" dirty="0" smtClean="0"/>
              <a:t>19. </a:t>
            </a:r>
            <a:r>
              <a:rPr lang="en-US" b="1" i="1" dirty="0" smtClean="0"/>
              <a:t>Procurement of raw materials</a:t>
            </a:r>
            <a:r>
              <a:rPr lang="en-US" b="1" dirty="0" smtClean="0"/>
              <a:t>: </a:t>
            </a:r>
            <a:r>
              <a:rPr lang="en-US" dirty="0" smtClean="0"/>
              <a:t>Raw materials are the important </a:t>
            </a:r>
            <a:r>
              <a:rPr lang="en-US" dirty="0" smtClean="0"/>
              <a:t>ingredients for </a:t>
            </a:r>
            <a:r>
              <a:rPr lang="en-US" dirty="0" smtClean="0"/>
              <a:t>running an enterprise.</a:t>
            </a:r>
          </a:p>
          <a:p>
            <a:pPr>
              <a:buNone/>
            </a:pPr>
            <a:r>
              <a:rPr lang="en-US" dirty="0" smtClean="0"/>
              <a:t>								 </a:t>
            </a:r>
            <a:r>
              <a:rPr lang="en-US" dirty="0" smtClean="0"/>
              <a:t>Cont….</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p:spPr>
        <p:txBody>
          <a:bodyPr>
            <a:normAutofit/>
          </a:bodyPr>
          <a:lstStyle/>
          <a:p>
            <a:pPr algn="just">
              <a:buNone/>
            </a:pPr>
            <a:r>
              <a:rPr lang="en-US" sz="2200" b="1" dirty="0" smtClean="0"/>
              <a:t>20. </a:t>
            </a:r>
            <a:r>
              <a:rPr lang="en-US" sz="2200" b="1" i="1" dirty="0" smtClean="0"/>
              <a:t>Production</a:t>
            </a:r>
            <a:r>
              <a:rPr lang="en-US" sz="2200" b="1" dirty="0" smtClean="0"/>
              <a:t>: </a:t>
            </a:r>
            <a:r>
              <a:rPr lang="en-US" sz="2200" dirty="0" smtClean="0"/>
              <a:t>The unit established should have an organizational set-up.</a:t>
            </a:r>
          </a:p>
          <a:p>
            <a:pPr algn="just">
              <a:buNone/>
            </a:pPr>
            <a:r>
              <a:rPr lang="en-US" sz="2200" b="1" dirty="0" smtClean="0"/>
              <a:t>21. </a:t>
            </a:r>
            <a:r>
              <a:rPr lang="en-US" sz="2200" b="1" i="1" dirty="0" smtClean="0"/>
              <a:t>Marketing</a:t>
            </a:r>
            <a:r>
              <a:rPr lang="en-US" sz="2200" b="1" dirty="0" smtClean="0"/>
              <a:t>: </a:t>
            </a:r>
            <a:r>
              <a:rPr lang="en-US" sz="2200" dirty="0" smtClean="0"/>
              <a:t>Marketing is the most important activity as far as the </a:t>
            </a:r>
            <a:r>
              <a:rPr lang="en-US" sz="2200" dirty="0" smtClean="0"/>
              <a:t>entrepreneurial development </a:t>
            </a:r>
            <a:r>
              <a:rPr lang="en-US" sz="2200" dirty="0" smtClean="0"/>
              <a:t>is concerned.</a:t>
            </a:r>
          </a:p>
          <a:p>
            <a:pPr algn="just">
              <a:buNone/>
            </a:pPr>
            <a:r>
              <a:rPr lang="en-US" sz="2200" b="1" dirty="0" smtClean="0"/>
              <a:t>22. </a:t>
            </a:r>
            <a:r>
              <a:rPr lang="en-US" sz="2200" b="1" i="1" dirty="0" smtClean="0"/>
              <a:t>Quality assurance</a:t>
            </a:r>
            <a:r>
              <a:rPr lang="en-US" sz="2200" b="1" dirty="0" smtClean="0"/>
              <a:t>: </a:t>
            </a:r>
            <a:r>
              <a:rPr lang="en-US" sz="2200" dirty="0" smtClean="0"/>
              <a:t>Before marketing, the product </a:t>
            </a:r>
            <a:r>
              <a:rPr lang="en-US" sz="2200" dirty="0" smtClean="0"/>
              <a:t>quality certification from BIS </a:t>
            </a:r>
            <a:r>
              <a:rPr lang="en-US" sz="2200" dirty="0" smtClean="0"/>
              <a:t>(Bureau of Indian Standards)/AGMARK/HALLMARK, etc., should </a:t>
            </a:r>
            <a:r>
              <a:rPr lang="en-US" sz="2200" dirty="0" smtClean="0"/>
              <a:t>be obtained </a:t>
            </a:r>
            <a:r>
              <a:rPr lang="en-US" sz="2200" dirty="0" smtClean="0"/>
              <a:t>depending upon the product.</a:t>
            </a:r>
          </a:p>
          <a:p>
            <a:pPr algn="just">
              <a:buNone/>
            </a:pPr>
            <a:r>
              <a:rPr lang="en-US" sz="2200" b="1" dirty="0" smtClean="0"/>
              <a:t>23. </a:t>
            </a:r>
            <a:r>
              <a:rPr lang="en-US" sz="2200" b="1" i="1" dirty="0" smtClean="0"/>
              <a:t>Permanent registration</a:t>
            </a:r>
            <a:r>
              <a:rPr lang="en-US" sz="2200" b="1" dirty="0" smtClean="0"/>
              <a:t>: </a:t>
            </a:r>
            <a:r>
              <a:rPr lang="en-US" sz="2200" dirty="0" smtClean="0"/>
              <a:t>After the small scale unit goes </a:t>
            </a:r>
            <a:r>
              <a:rPr lang="en-US" sz="2200" dirty="0" smtClean="0"/>
              <a:t>into production and marketing</a:t>
            </a:r>
            <a:r>
              <a:rPr lang="en-US" sz="2200" dirty="0" smtClean="0"/>
              <a:t>, it becomes eligible to get permanent registration based on </a:t>
            </a:r>
            <a:r>
              <a:rPr lang="en-US" sz="2200" dirty="0" smtClean="0"/>
              <a:t>its provisional </a:t>
            </a:r>
            <a:r>
              <a:rPr lang="en-US" sz="2200" dirty="0" smtClean="0"/>
              <a:t>registration from DIC or Directorate of Industries.</a:t>
            </a:r>
          </a:p>
          <a:p>
            <a:pPr algn="just">
              <a:buNone/>
            </a:pPr>
            <a:r>
              <a:rPr lang="en-US" sz="2200" b="1" dirty="0" smtClean="0"/>
              <a:t>24. </a:t>
            </a:r>
            <a:r>
              <a:rPr lang="en-US" sz="2200" b="1" i="1" dirty="0" smtClean="0"/>
              <a:t>Market research</a:t>
            </a:r>
            <a:r>
              <a:rPr lang="en-US" sz="2200" b="1" dirty="0" smtClean="0"/>
              <a:t>: </a:t>
            </a:r>
            <a:r>
              <a:rPr lang="en-US" sz="2200" dirty="0" smtClean="0"/>
              <a:t>Once the product or service </a:t>
            </a:r>
            <a:r>
              <a:rPr lang="en-US" sz="2200" dirty="0" smtClean="0"/>
              <a:t>is introduced </a:t>
            </a:r>
            <a:r>
              <a:rPr lang="en-US" sz="2200" dirty="0" smtClean="0"/>
              <a:t>in the </a:t>
            </a:r>
            <a:r>
              <a:rPr lang="en-US" sz="2200" dirty="0" smtClean="0"/>
              <a:t>market, there </a:t>
            </a:r>
            <a:r>
              <a:rPr lang="en-US" sz="2200" dirty="0" smtClean="0"/>
              <a:t>is strong need for continuous market research to assess needs and </a:t>
            </a:r>
            <a:r>
              <a:rPr lang="en-US" sz="2200" dirty="0" smtClean="0"/>
              <a:t>areas for </a:t>
            </a:r>
            <a:r>
              <a:rPr lang="en-US" sz="2200" dirty="0" smtClean="0"/>
              <a:t>modification, </a:t>
            </a:r>
            <a:r>
              <a:rPr lang="en-US" sz="2200" dirty="0" smtClean="0"/>
              <a:t>up gradation </a:t>
            </a:r>
            <a:r>
              <a:rPr lang="en-US" sz="2200" dirty="0" smtClean="0"/>
              <a:t>and growth.</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fontScale="70000" lnSpcReduction="20000"/>
          </a:bodyPr>
          <a:lstStyle/>
          <a:p>
            <a:pPr>
              <a:buNone/>
            </a:pPr>
            <a:r>
              <a:rPr lang="en-US" b="1" dirty="0" smtClean="0">
                <a:solidFill>
                  <a:srgbClr val="FFC000"/>
                </a:solidFill>
              </a:rPr>
              <a:t>GOVERNMENT POLICY: INDUSTRIAL POLICY RESOLUTIONS</a:t>
            </a:r>
            <a:endParaRPr lang="en-US" dirty="0" smtClean="0">
              <a:solidFill>
                <a:srgbClr val="FFC000"/>
              </a:solidFill>
            </a:endParaRPr>
          </a:p>
          <a:p>
            <a:pPr>
              <a:buNone/>
            </a:pPr>
            <a:r>
              <a:rPr lang="en-US" b="1" dirty="0" smtClean="0">
                <a:solidFill>
                  <a:schemeClr val="accent3">
                    <a:lumMod val="60000"/>
                    <a:lumOff val="40000"/>
                  </a:schemeClr>
                </a:solidFill>
              </a:rPr>
              <a:t>Major </a:t>
            </a:r>
            <a:r>
              <a:rPr lang="en-US" b="1" dirty="0" smtClean="0">
                <a:solidFill>
                  <a:schemeClr val="accent3">
                    <a:lumMod val="60000"/>
                    <a:lumOff val="40000"/>
                  </a:schemeClr>
                </a:solidFill>
              </a:rPr>
              <a:t>Environment :</a:t>
            </a:r>
          </a:p>
          <a:p>
            <a:pPr algn="just">
              <a:buNone/>
            </a:pPr>
            <a:r>
              <a:rPr lang="en-US" dirty="0" smtClean="0"/>
              <a:t>After </a:t>
            </a:r>
            <a:r>
              <a:rPr lang="en-US" dirty="0" smtClean="0"/>
              <a:t>attaining independence in 1947, India adopted economic planning as a </a:t>
            </a:r>
            <a:r>
              <a:rPr lang="en-US" dirty="0" smtClean="0"/>
              <a:t>method to </a:t>
            </a:r>
            <a:r>
              <a:rPr lang="en-US" dirty="0" smtClean="0"/>
              <a:t>achieve economic development.</a:t>
            </a:r>
          </a:p>
          <a:p>
            <a:pPr algn="just">
              <a:buNone/>
            </a:pPr>
            <a:r>
              <a:rPr lang="en-US" b="1" dirty="0" smtClean="0">
                <a:solidFill>
                  <a:schemeClr val="accent3">
                    <a:lumMod val="60000"/>
                    <a:lumOff val="40000"/>
                  </a:schemeClr>
                </a:solidFill>
              </a:rPr>
              <a:t>IPR </a:t>
            </a:r>
            <a:r>
              <a:rPr lang="en-US" b="1" dirty="0" smtClean="0">
                <a:solidFill>
                  <a:schemeClr val="accent3">
                    <a:lumMod val="60000"/>
                    <a:lumOff val="40000"/>
                  </a:schemeClr>
                </a:solidFill>
              </a:rPr>
              <a:t>1948 :</a:t>
            </a:r>
          </a:p>
          <a:p>
            <a:pPr algn="just">
              <a:buNone/>
            </a:pPr>
            <a:r>
              <a:rPr lang="en-US" dirty="0" smtClean="0"/>
              <a:t>The </a:t>
            </a:r>
            <a:r>
              <a:rPr lang="en-US" dirty="0" smtClean="0"/>
              <a:t>industrial sector in 1948 was not different from the one existing in pre-1947 </a:t>
            </a:r>
            <a:r>
              <a:rPr lang="en-US" dirty="0" smtClean="0"/>
              <a:t>days and </a:t>
            </a:r>
            <a:r>
              <a:rPr lang="en-US" dirty="0" smtClean="0"/>
              <a:t>hence the SSI sector meant mainly rural industrial units, small job-cum-repair </a:t>
            </a:r>
            <a:r>
              <a:rPr lang="en-US" dirty="0" smtClean="0"/>
              <a:t>shops, units </a:t>
            </a:r>
            <a:r>
              <a:rPr lang="en-US" dirty="0" smtClean="0"/>
              <a:t>making agricultural implements, a few urban small units and handloom </a:t>
            </a:r>
            <a:r>
              <a:rPr lang="en-US" dirty="0" smtClean="0"/>
              <a:t>units weaving </a:t>
            </a:r>
            <a:r>
              <a:rPr lang="en-US" dirty="0" smtClean="0"/>
              <a:t>clothe.</a:t>
            </a:r>
          </a:p>
          <a:p>
            <a:pPr algn="just">
              <a:buNone/>
            </a:pPr>
            <a:r>
              <a:rPr lang="en-US" b="1" dirty="0" smtClean="0">
                <a:solidFill>
                  <a:schemeClr val="accent3">
                    <a:lumMod val="60000"/>
                    <a:lumOff val="40000"/>
                  </a:schemeClr>
                </a:solidFill>
              </a:rPr>
              <a:t>IPR </a:t>
            </a:r>
            <a:r>
              <a:rPr lang="en-US" b="1" dirty="0" smtClean="0">
                <a:solidFill>
                  <a:schemeClr val="accent3">
                    <a:lumMod val="60000"/>
                    <a:lumOff val="40000"/>
                  </a:schemeClr>
                </a:solidFill>
              </a:rPr>
              <a:t>1956:</a:t>
            </a:r>
            <a:endParaRPr lang="en-US" dirty="0" smtClean="0">
              <a:solidFill>
                <a:schemeClr val="accent3">
                  <a:lumMod val="60000"/>
                  <a:lumOff val="40000"/>
                </a:schemeClr>
              </a:solidFill>
            </a:endParaRPr>
          </a:p>
          <a:p>
            <a:pPr algn="just">
              <a:buNone/>
            </a:pPr>
            <a:r>
              <a:rPr lang="en-US" dirty="0" smtClean="0"/>
              <a:t>The second IPR was announced against the background of a bolder Second Five </a:t>
            </a:r>
            <a:r>
              <a:rPr lang="en-US" dirty="0" smtClean="0"/>
              <a:t>Year Plan</a:t>
            </a:r>
            <a:r>
              <a:rPr lang="en-US" dirty="0" smtClean="0"/>
              <a:t>, with a long term strategy for industrial and economic development.</a:t>
            </a:r>
          </a:p>
          <a:p>
            <a:pPr algn="just">
              <a:buNone/>
            </a:pPr>
            <a:r>
              <a:rPr lang="en-US" b="1" dirty="0" smtClean="0">
                <a:solidFill>
                  <a:schemeClr val="accent3">
                    <a:lumMod val="60000"/>
                    <a:lumOff val="40000"/>
                  </a:schemeClr>
                </a:solidFill>
              </a:rPr>
              <a:t>IPR </a:t>
            </a:r>
            <a:r>
              <a:rPr lang="en-US" b="1" dirty="0" smtClean="0">
                <a:solidFill>
                  <a:schemeClr val="accent3">
                    <a:lumMod val="60000"/>
                    <a:lumOff val="40000"/>
                  </a:schemeClr>
                </a:solidFill>
              </a:rPr>
              <a:t>1977:</a:t>
            </a:r>
          </a:p>
          <a:p>
            <a:pPr algn="just">
              <a:buNone/>
            </a:pPr>
            <a:r>
              <a:rPr lang="en-US" dirty="0" smtClean="0"/>
              <a:t>The </a:t>
            </a:r>
            <a:r>
              <a:rPr lang="en-US" dirty="0" smtClean="0"/>
              <a:t>next IPR was announced after a lapse of two decades. During the </a:t>
            </a:r>
            <a:r>
              <a:rPr lang="en-US" dirty="0" smtClean="0"/>
              <a:t>preceding decades</a:t>
            </a:r>
            <a:r>
              <a:rPr lang="en-US" dirty="0" smtClean="0"/>
              <a:t>, two major problems had been witnessed.</a:t>
            </a:r>
          </a:p>
          <a:p>
            <a:pPr algn="just">
              <a:buNone/>
            </a:pPr>
            <a:r>
              <a:rPr lang="en-US" b="1" dirty="0" smtClean="0">
                <a:solidFill>
                  <a:schemeClr val="accent3">
                    <a:lumMod val="60000"/>
                    <a:lumOff val="40000"/>
                  </a:schemeClr>
                </a:solidFill>
              </a:rPr>
              <a:t>IPR </a:t>
            </a:r>
            <a:r>
              <a:rPr lang="en-US" b="1" dirty="0" smtClean="0">
                <a:solidFill>
                  <a:schemeClr val="accent3">
                    <a:lumMod val="60000"/>
                    <a:lumOff val="40000"/>
                  </a:schemeClr>
                </a:solidFill>
              </a:rPr>
              <a:t>1980 :</a:t>
            </a:r>
          </a:p>
          <a:p>
            <a:pPr algn="just">
              <a:buNone/>
            </a:pPr>
            <a:r>
              <a:rPr lang="en-US" dirty="0" smtClean="0"/>
              <a:t>This </a:t>
            </a:r>
            <a:r>
              <a:rPr lang="en-US" dirty="0" smtClean="0"/>
              <a:t>IPR re-emphasized the spirit of the IPR 1956 with its strategy of large scale, </a:t>
            </a:r>
            <a:r>
              <a:rPr lang="en-US" dirty="0" smtClean="0"/>
              <a:t>high technology </a:t>
            </a:r>
            <a:r>
              <a:rPr lang="en-US" dirty="0" smtClean="0"/>
              <a:t>and heavy investment based key or basic industry. Nevertheless, the </a:t>
            </a:r>
            <a:r>
              <a:rPr lang="en-US" dirty="0" smtClean="0"/>
              <a:t>SSI sector </a:t>
            </a:r>
            <a:r>
              <a:rPr lang="en-US" dirty="0" smtClean="0"/>
              <a:t>remained as perhaps the best sector for generating wage and </a:t>
            </a:r>
            <a:r>
              <a:rPr lang="en-US" dirty="0" smtClean="0"/>
              <a:t>self-employment based </a:t>
            </a:r>
            <a:r>
              <a:rPr lang="en-US" dirty="0" smtClean="0"/>
              <a:t>opportunities in India.</a:t>
            </a:r>
          </a:p>
          <a:p>
            <a:pPr algn="just">
              <a:buNone/>
            </a:pPr>
            <a:r>
              <a:rPr lang="en-US" b="1" dirty="0" smtClean="0">
                <a:solidFill>
                  <a:schemeClr val="accent3">
                    <a:lumMod val="60000"/>
                    <a:lumOff val="40000"/>
                  </a:schemeClr>
                </a:solidFill>
              </a:rPr>
              <a:t>IPR </a:t>
            </a:r>
            <a:r>
              <a:rPr lang="en-US" b="1" dirty="0" smtClean="0">
                <a:solidFill>
                  <a:schemeClr val="accent3">
                    <a:lumMod val="60000"/>
                    <a:lumOff val="40000"/>
                  </a:schemeClr>
                </a:solidFill>
              </a:rPr>
              <a:t>1990:</a:t>
            </a:r>
            <a:endParaRPr lang="en-US" dirty="0" smtClean="0">
              <a:solidFill>
                <a:schemeClr val="accent3">
                  <a:lumMod val="60000"/>
                  <a:lumOff val="40000"/>
                </a:schemeClr>
              </a:solidFill>
            </a:endParaRPr>
          </a:p>
          <a:p>
            <a:pPr algn="just">
              <a:buNone/>
            </a:pPr>
            <a:r>
              <a:rPr lang="en-US" dirty="0" smtClean="0"/>
              <a:t>This IPR was announced during June 1990. Its basic aim is to introduce measures </a:t>
            </a:r>
            <a:r>
              <a:rPr lang="en-US" dirty="0" smtClean="0"/>
              <a:t>of economic </a:t>
            </a:r>
            <a:r>
              <a:rPr lang="en-US" dirty="0" smtClean="0"/>
              <a:t>liberalization and simplified rules and procedures with a view to </a:t>
            </a:r>
            <a:r>
              <a:rPr lang="en-US" dirty="0" smtClean="0"/>
              <a:t>enhancing the </a:t>
            </a:r>
            <a:r>
              <a:rPr lang="en-US" dirty="0" smtClean="0"/>
              <a:t>technological base of industry and accomplishing higher levels of output</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fontScale="70000" lnSpcReduction="20000"/>
          </a:bodyPr>
          <a:lstStyle/>
          <a:p>
            <a:pPr>
              <a:buNone/>
            </a:pPr>
            <a:r>
              <a:rPr lang="en-US" sz="3100" b="1" dirty="0" smtClean="0">
                <a:solidFill>
                  <a:srgbClr val="FFC000"/>
                </a:solidFill>
              </a:rPr>
              <a:t>GOVERNMENT SUPPORT TO SSI DURING FIVE YEAR PLAN</a:t>
            </a:r>
            <a:endParaRPr lang="en-US" sz="3100" dirty="0" smtClean="0">
              <a:solidFill>
                <a:srgbClr val="FFC000"/>
              </a:solidFill>
            </a:endParaRPr>
          </a:p>
          <a:p>
            <a:pPr algn="just">
              <a:buNone/>
            </a:pPr>
            <a:r>
              <a:rPr lang="en-US" dirty="0" smtClean="0"/>
              <a:t>Immediately after independence, government of India has given great importance to </a:t>
            </a:r>
            <a:r>
              <a:rPr lang="en-US" dirty="0" smtClean="0"/>
              <a:t>the development </a:t>
            </a:r>
            <a:r>
              <a:rPr lang="en-US" dirty="0" smtClean="0"/>
              <a:t>of small-scale sector in the successive five year plans</a:t>
            </a:r>
            <a:r>
              <a:rPr lang="en-US" dirty="0" smtClean="0"/>
              <a:t>.</a:t>
            </a:r>
          </a:p>
          <a:p>
            <a:pPr algn="just">
              <a:buNone/>
            </a:pPr>
            <a:endParaRPr lang="en-US" dirty="0" smtClean="0"/>
          </a:p>
          <a:p>
            <a:pPr algn="just">
              <a:buNone/>
            </a:pPr>
            <a:r>
              <a:rPr lang="en-US" b="1" i="1" dirty="0" smtClean="0">
                <a:solidFill>
                  <a:schemeClr val="accent5">
                    <a:lumMod val="40000"/>
                    <a:lumOff val="60000"/>
                  </a:schemeClr>
                </a:solidFill>
              </a:rPr>
              <a:t>First </a:t>
            </a:r>
            <a:r>
              <a:rPr lang="en-US" b="1" i="1" dirty="0" smtClean="0">
                <a:solidFill>
                  <a:schemeClr val="accent5">
                    <a:lumMod val="40000"/>
                    <a:lumOff val="60000"/>
                  </a:schemeClr>
                </a:solidFill>
              </a:rPr>
              <a:t>Plan</a:t>
            </a:r>
            <a:r>
              <a:rPr lang="en-US" b="1" dirty="0" smtClean="0">
                <a:solidFill>
                  <a:schemeClr val="accent5">
                    <a:lumMod val="40000"/>
                    <a:lumOff val="60000"/>
                  </a:schemeClr>
                </a:solidFill>
              </a:rPr>
              <a:t>: </a:t>
            </a:r>
            <a:r>
              <a:rPr lang="en-US" dirty="0" smtClean="0"/>
              <a:t>In the first Five Year Plan Rs. 48 </a:t>
            </a:r>
            <a:r>
              <a:rPr lang="en-US" dirty="0" err="1" smtClean="0"/>
              <a:t>crores</a:t>
            </a:r>
            <a:r>
              <a:rPr lang="en-US" dirty="0" smtClean="0"/>
              <a:t> (constituting 47.8% of </a:t>
            </a:r>
            <a:r>
              <a:rPr lang="en-US" dirty="0" smtClean="0"/>
              <a:t>total plan </a:t>
            </a:r>
            <a:r>
              <a:rPr lang="en-US" dirty="0" smtClean="0"/>
              <a:t>expenditure on industry) was spent on small-scale sector alone. During this </a:t>
            </a:r>
            <a:r>
              <a:rPr lang="en-US" dirty="0" smtClean="0"/>
              <a:t>plan six </a:t>
            </a:r>
            <a:r>
              <a:rPr lang="en-US" dirty="0" smtClean="0"/>
              <a:t>boards were constituted namely All India Handloom Board, All India </a:t>
            </a:r>
            <a:r>
              <a:rPr lang="en-US" dirty="0" smtClean="0"/>
              <a:t>Handicraft Board</a:t>
            </a:r>
            <a:r>
              <a:rPr lang="en-US" dirty="0" smtClean="0"/>
              <a:t>, All India </a:t>
            </a:r>
            <a:r>
              <a:rPr lang="en-US" dirty="0" err="1" smtClean="0"/>
              <a:t>Khadi</a:t>
            </a:r>
            <a:r>
              <a:rPr lang="en-US" dirty="0" smtClean="0"/>
              <a:t> and Village Industry Board, Small-Scale Industries Board, </a:t>
            </a:r>
            <a:r>
              <a:rPr lang="en-US" dirty="0" smtClean="0"/>
              <a:t>Coir Board </a:t>
            </a:r>
            <a:r>
              <a:rPr lang="en-US" dirty="0" smtClean="0"/>
              <a:t>and Central Silk Board. The Boards were established to cover the entire field </a:t>
            </a:r>
            <a:r>
              <a:rPr lang="en-US" dirty="0" smtClean="0"/>
              <a:t>of small-scale </a:t>
            </a:r>
            <a:r>
              <a:rPr lang="en-US" dirty="0" smtClean="0"/>
              <a:t>and cottage industries</a:t>
            </a:r>
            <a:r>
              <a:rPr lang="en-US" dirty="0" smtClean="0"/>
              <a:t>.</a:t>
            </a:r>
          </a:p>
          <a:p>
            <a:pPr algn="just">
              <a:buNone/>
            </a:pPr>
            <a:endParaRPr lang="en-US" dirty="0" smtClean="0"/>
          </a:p>
          <a:p>
            <a:pPr algn="just">
              <a:buNone/>
            </a:pPr>
            <a:r>
              <a:rPr lang="en-US" b="1" i="1" dirty="0" smtClean="0">
                <a:solidFill>
                  <a:schemeClr val="accent5">
                    <a:lumMod val="40000"/>
                    <a:lumOff val="60000"/>
                  </a:schemeClr>
                </a:solidFill>
              </a:rPr>
              <a:t>Second Plan</a:t>
            </a:r>
            <a:r>
              <a:rPr lang="en-US" b="1" dirty="0" smtClean="0">
                <a:solidFill>
                  <a:schemeClr val="accent5">
                    <a:lumMod val="40000"/>
                    <a:lumOff val="60000"/>
                  </a:schemeClr>
                </a:solidFill>
              </a:rPr>
              <a:t>: </a:t>
            </a:r>
            <a:r>
              <a:rPr lang="en-US" dirty="0" smtClean="0"/>
              <a:t>As per the recommendations of </a:t>
            </a:r>
            <a:r>
              <a:rPr lang="en-US" dirty="0" err="1" smtClean="0"/>
              <a:t>Karve</a:t>
            </a:r>
            <a:r>
              <a:rPr lang="en-US" dirty="0" smtClean="0"/>
              <a:t> Committee, the second </a:t>
            </a:r>
            <a:r>
              <a:rPr lang="en-US" dirty="0" smtClean="0"/>
              <a:t>Five Year </a:t>
            </a:r>
            <a:r>
              <a:rPr lang="en-US" dirty="0" smtClean="0"/>
              <a:t>Plan focused on dispersal of industries. During this plan 60 industrial estates </a:t>
            </a:r>
            <a:r>
              <a:rPr lang="en-US" dirty="0" smtClean="0"/>
              <a:t>were established </a:t>
            </a:r>
            <a:r>
              <a:rPr lang="en-US" dirty="0" smtClean="0"/>
              <a:t>for providing basic facilities like water, power, transport etc. at one place</a:t>
            </a:r>
            <a:r>
              <a:rPr lang="en-US" dirty="0" smtClean="0"/>
              <a:t>.</a:t>
            </a:r>
          </a:p>
          <a:p>
            <a:pPr algn="just">
              <a:buNone/>
            </a:pPr>
            <a:endParaRPr lang="en-US" dirty="0" smtClean="0"/>
          </a:p>
          <a:p>
            <a:pPr algn="just">
              <a:buNone/>
            </a:pPr>
            <a:r>
              <a:rPr lang="en-US" b="1" i="1" dirty="0" smtClean="0">
                <a:solidFill>
                  <a:schemeClr val="accent5">
                    <a:lumMod val="40000"/>
                    <a:lumOff val="60000"/>
                  </a:schemeClr>
                </a:solidFill>
              </a:rPr>
              <a:t>Third Plan</a:t>
            </a:r>
            <a:r>
              <a:rPr lang="en-US" b="1" dirty="0" smtClean="0">
                <a:solidFill>
                  <a:schemeClr val="accent5">
                    <a:lumMod val="40000"/>
                    <a:lumOff val="60000"/>
                  </a:schemeClr>
                </a:solidFill>
              </a:rPr>
              <a:t>: </a:t>
            </a:r>
            <a:r>
              <a:rPr lang="en-US" dirty="0" smtClean="0"/>
              <a:t>The third Plan focused on extension of coverage of </a:t>
            </a:r>
            <a:r>
              <a:rPr lang="en-US" dirty="0" smtClean="0"/>
              <a:t>small scale industries</a:t>
            </a:r>
            <a:r>
              <a:rPr lang="en-US" dirty="0" smtClean="0"/>
              <a:t>. During this plan Rs. 248 </a:t>
            </a:r>
            <a:r>
              <a:rPr lang="en-US" dirty="0" err="1" smtClean="0"/>
              <a:t>crores</a:t>
            </a:r>
            <a:r>
              <a:rPr lang="en-US" dirty="0" smtClean="0"/>
              <a:t> were spent</a:t>
            </a:r>
            <a:r>
              <a:rPr lang="en-US" dirty="0" smtClean="0"/>
              <a:t>.</a:t>
            </a:r>
          </a:p>
          <a:p>
            <a:pPr algn="just">
              <a:buNone/>
            </a:pPr>
            <a:endParaRPr lang="en-US" dirty="0" smtClean="0"/>
          </a:p>
          <a:p>
            <a:pPr algn="just">
              <a:buNone/>
            </a:pPr>
            <a:r>
              <a:rPr lang="en-US" b="1" i="1" dirty="0" smtClean="0">
                <a:solidFill>
                  <a:schemeClr val="accent5">
                    <a:lumMod val="40000"/>
                    <a:lumOff val="60000"/>
                  </a:schemeClr>
                </a:solidFill>
              </a:rPr>
              <a:t>Fourth Plan</a:t>
            </a:r>
            <a:r>
              <a:rPr lang="en-US" b="1" dirty="0" smtClean="0">
                <a:solidFill>
                  <a:schemeClr val="accent5">
                    <a:lumMod val="40000"/>
                    <a:lumOff val="60000"/>
                  </a:schemeClr>
                </a:solidFill>
              </a:rPr>
              <a:t>: </a:t>
            </a:r>
            <a:r>
              <a:rPr lang="en-US" dirty="0" smtClean="0"/>
              <a:t>The </a:t>
            </a:r>
            <a:r>
              <a:rPr lang="en-US" dirty="0" err="1" smtClean="0"/>
              <a:t>programmes</a:t>
            </a:r>
            <a:r>
              <a:rPr lang="en-US" dirty="0" smtClean="0"/>
              <a:t> adopted during the third plan were extended </a:t>
            </a:r>
            <a:r>
              <a:rPr lang="en-US" dirty="0" smtClean="0"/>
              <a:t>during fourth </a:t>
            </a:r>
            <a:r>
              <a:rPr lang="en-US" dirty="0" smtClean="0"/>
              <a:t>plan also. As a result, small-sector witnessed significant diversification </a:t>
            </a:r>
            <a:r>
              <a:rPr lang="en-US" dirty="0" smtClean="0"/>
              <a:t>and expansion </a:t>
            </a:r>
            <a:r>
              <a:rPr lang="en-US" dirty="0" smtClean="0"/>
              <a:t>during the fourth plan period, during which 346 industrial estates had </a:t>
            </a:r>
            <a:r>
              <a:rPr lang="en-US" dirty="0" smtClean="0"/>
              <a:t>been completed </a:t>
            </a:r>
            <a:r>
              <a:rPr lang="en-US" dirty="0" smtClean="0"/>
              <a:t>and small-scale sector provided employment to almost 82,700 persons.</a:t>
            </a:r>
          </a:p>
          <a:p>
            <a:pPr algn="just"/>
            <a:r>
              <a:rPr lang="en-US" dirty="0" smtClean="0"/>
              <a:t>							 Cont….</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43600"/>
          </a:xfrm>
        </p:spPr>
        <p:txBody>
          <a:bodyPr>
            <a:normAutofit fontScale="85000" lnSpcReduction="20000"/>
          </a:bodyPr>
          <a:lstStyle/>
          <a:p>
            <a:pPr algn="just">
              <a:buNone/>
            </a:pPr>
            <a:r>
              <a:rPr lang="en-US" b="1" i="1" dirty="0" smtClean="0">
                <a:solidFill>
                  <a:schemeClr val="accent5">
                    <a:lumMod val="40000"/>
                    <a:lumOff val="60000"/>
                  </a:schemeClr>
                </a:solidFill>
              </a:rPr>
              <a:t>Fifth Plan</a:t>
            </a:r>
            <a:r>
              <a:rPr lang="en-US" b="1" dirty="0" smtClean="0">
                <a:solidFill>
                  <a:schemeClr val="accent5">
                    <a:lumMod val="40000"/>
                    <a:lumOff val="60000"/>
                  </a:schemeClr>
                </a:solidFill>
              </a:rPr>
              <a:t>: </a:t>
            </a:r>
            <a:r>
              <a:rPr lang="en-US" dirty="0" smtClean="0"/>
              <a:t>The main thrust of the fifth plan was to develop small-scale </a:t>
            </a:r>
            <a:r>
              <a:rPr lang="en-US" dirty="0" smtClean="0"/>
              <a:t>industries to </a:t>
            </a:r>
            <a:r>
              <a:rPr lang="en-US" dirty="0" smtClean="0"/>
              <a:t>remove poverty and inequality stacking the land. During this </a:t>
            </a:r>
            <a:r>
              <a:rPr lang="en-US" dirty="0" smtClean="0"/>
              <a:t>plan the expenditure incurved </a:t>
            </a:r>
            <a:r>
              <a:rPr lang="en-US" dirty="0" smtClean="0"/>
              <a:t>is Rs. 592 </a:t>
            </a:r>
            <a:r>
              <a:rPr lang="en-US" dirty="0" err="1" smtClean="0"/>
              <a:t>crores</a:t>
            </a:r>
            <a:r>
              <a:rPr lang="en-US" dirty="0" smtClean="0"/>
              <a:t>.</a:t>
            </a:r>
          </a:p>
          <a:p>
            <a:pPr algn="just">
              <a:buNone/>
            </a:pPr>
            <a:endParaRPr lang="en-US" dirty="0" smtClean="0"/>
          </a:p>
          <a:p>
            <a:pPr algn="just">
              <a:buNone/>
            </a:pPr>
            <a:r>
              <a:rPr lang="en-US" b="1" i="1" dirty="0" smtClean="0">
                <a:solidFill>
                  <a:schemeClr val="accent5">
                    <a:lumMod val="40000"/>
                    <a:lumOff val="60000"/>
                  </a:schemeClr>
                </a:solidFill>
              </a:rPr>
              <a:t>Sixth Plan</a:t>
            </a:r>
            <a:r>
              <a:rPr lang="en-US" b="1" dirty="0" smtClean="0">
                <a:solidFill>
                  <a:schemeClr val="accent5">
                    <a:lumMod val="40000"/>
                    <a:lumOff val="60000"/>
                  </a:schemeClr>
                </a:solidFill>
              </a:rPr>
              <a:t>: </a:t>
            </a:r>
            <a:r>
              <a:rPr lang="en-US" dirty="0" smtClean="0"/>
              <a:t>Because of the massive development </a:t>
            </a:r>
            <a:r>
              <a:rPr lang="en-US" dirty="0" err="1" smtClean="0"/>
              <a:t>programmes</a:t>
            </a:r>
            <a:r>
              <a:rPr lang="en-US" dirty="0" smtClean="0"/>
              <a:t> initiated for </a:t>
            </a:r>
            <a:r>
              <a:rPr lang="en-US" dirty="0" smtClean="0"/>
              <a:t>the development </a:t>
            </a:r>
            <a:r>
              <a:rPr lang="en-US" dirty="0" smtClean="0"/>
              <a:t>of promising small-scale sector, the </a:t>
            </a:r>
            <a:r>
              <a:rPr lang="en-US" dirty="0" smtClean="0"/>
              <a:t>actual expenditure </a:t>
            </a:r>
            <a:r>
              <a:rPr lang="en-US" dirty="0" smtClean="0"/>
              <a:t>of Rs. 1945 </a:t>
            </a:r>
            <a:r>
              <a:rPr lang="en-US" dirty="0" err="1" smtClean="0"/>
              <a:t>crores</a:t>
            </a:r>
            <a:r>
              <a:rPr lang="en-US" dirty="0" smtClean="0"/>
              <a:t> surpassed </a:t>
            </a:r>
            <a:r>
              <a:rPr lang="en-US" dirty="0" smtClean="0"/>
              <a:t>the plan 836 items were reserved for manufacturing in small-scale </a:t>
            </a:r>
            <a:r>
              <a:rPr lang="en-US" dirty="0" smtClean="0"/>
              <a:t>industries and </a:t>
            </a:r>
            <a:r>
              <a:rPr lang="en-US" dirty="0" smtClean="0"/>
              <a:t>reserved 409 items for exclusive purchase from small scale industries</a:t>
            </a:r>
            <a:r>
              <a:rPr lang="en-US" dirty="0" smtClean="0"/>
              <a:t>.</a:t>
            </a:r>
          </a:p>
          <a:p>
            <a:pPr algn="just">
              <a:buNone/>
            </a:pPr>
            <a:endParaRPr lang="en-US" dirty="0" smtClean="0">
              <a:solidFill>
                <a:schemeClr val="accent5">
                  <a:lumMod val="40000"/>
                  <a:lumOff val="60000"/>
                </a:schemeClr>
              </a:solidFill>
            </a:endParaRPr>
          </a:p>
          <a:p>
            <a:pPr algn="just">
              <a:buNone/>
            </a:pPr>
            <a:r>
              <a:rPr lang="en-US" b="1" i="1" dirty="0" smtClean="0">
                <a:solidFill>
                  <a:schemeClr val="accent5">
                    <a:lumMod val="40000"/>
                    <a:lumOff val="60000"/>
                  </a:schemeClr>
                </a:solidFill>
              </a:rPr>
              <a:t>Seventh Plan</a:t>
            </a:r>
            <a:r>
              <a:rPr lang="en-US" b="1" dirty="0" smtClean="0">
                <a:solidFill>
                  <a:schemeClr val="accent5">
                    <a:lumMod val="40000"/>
                    <a:lumOff val="60000"/>
                  </a:schemeClr>
                </a:solidFill>
              </a:rPr>
              <a:t>: </a:t>
            </a:r>
            <a:r>
              <a:rPr lang="en-US" dirty="0" smtClean="0"/>
              <a:t>The main thrust of this plan was </a:t>
            </a:r>
            <a:r>
              <a:rPr lang="en-US" dirty="0" err="1" smtClean="0"/>
              <a:t>upgradation</a:t>
            </a:r>
            <a:r>
              <a:rPr lang="en-US" dirty="0" smtClean="0"/>
              <a:t> </a:t>
            </a:r>
            <a:r>
              <a:rPr lang="en-US" dirty="0" smtClean="0"/>
              <a:t>of technology to increase </a:t>
            </a:r>
            <a:r>
              <a:rPr lang="en-US" dirty="0" smtClean="0"/>
              <a:t>competitiveness of small sector. The new watch word was “competition” </a:t>
            </a:r>
            <a:r>
              <a:rPr lang="en-US" dirty="0" smtClean="0"/>
              <a:t>and “not </a:t>
            </a:r>
            <a:r>
              <a:rPr lang="en-US" dirty="0" smtClean="0"/>
              <a:t>reservation</a:t>
            </a:r>
            <a:r>
              <a:rPr lang="en-US" dirty="0" smtClean="0"/>
              <a:t>”.</a:t>
            </a:r>
          </a:p>
          <a:p>
            <a:pPr algn="just">
              <a:buNone/>
            </a:pPr>
            <a:endParaRPr lang="en-US" dirty="0" smtClean="0"/>
          </a:p>
          <a:p>
            <a:pPr algn="just">
              <a:buNone/>
            </a:pPr>
            <a:r>
              <a:rPr lang="en-US" b="1" i="1" dirty="0" smtClean="0">
                <a:solidFill>
                  <a:schemeClr val="accent5">
                    <a:lumMod val="40000"/>
                    <a:lumOff val="60000"/>
                  </a:schemeClr>
                </a:solidFill>
              </a:rPr>
              <a:t>Eighth Plan</a:t>
            </a:r>
            <a:r>
              <a:rPr lang="en-US" b="1" dirty="0" smtClean="0">
                <a:solidFill>
                  <a:schemeClr val="accent5">
                    <a:lumMod val="40000"/>
                    <a:lumOff val="60000"/>
                  </a:schemeClr>
                </a:solidFill>
              </a:rPr>
              <a:t>: </a:t>
            </a:r>
            <a:r>
              <a:rPr lang="en-US" dirty="0" smtClean="0"/>
              <a:t>The main thrust of the eighth plan was </a:t>
            </a:r>
            <a:r>
              <a:rPr lang="en-US" dirty="0" smtClean="0"/>
              <a:t>the employment generation as </a:t>
            </a:r>
            <a:r>
              <a:rPr lang="en-US" dirty="0" smtClean="0"/>
              <a:t>the motive force for economic growth. To achieve this, small and village </a:t>
            </a:r>
            <a:r>
              <a:rPr lang="en-US" dirty="0" smtClean="0"/>
              <a:t>industries have </a:t>
            </a:r>
            <a:r>
              <a:rPr lang="en-US" dirty="0" smtClean="0"/>
              <a:t>been assigned an extremely important role.</a:t>
            </a:r>
          </a:p>
          <a:p>
            <a:pPr algn="just"/>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43600"/>
          </a:xfrm>
        </p:spPr>
        <p:txBody>
          <a:bodyPr>
            <a:normAutofit fontScale="62500" lnSpcReduction="20000"/>
          </a:bodyPr>
          <a:lstStyle/>
          <a:p>
            <a:pPr>
              <a:buNone/>
            </a:pPr>
            <a:r>
              <a:rPr lang="en-US" sz="3200" b="1" dirty="0" smtClean="0">
                <a:solidFill>
                  <a:srgbClr val="FFC000"/>
                </a:solidFill>
              </a:rPr>
              <a:t>IMPACT OF GLOBALIZATION AND LIBERALIZATION ON SSI</a:t>
            </a:r>
            <a:endParaRPr lang="en-US" sz="3200" dirty="0" smtClean="0">
              <a:solidFill>
                <a:srgbClr val="FFC000"/>
              </a:solidFill>
            </a:endParaRPr>
          </a:p>
          <a:p>
            <a:pPr algn="just">
              <a:buNone/>
            </a:pPr>
            <a:r>
              <a:rPr lang="en-US" sz="2900" dirty="0" smtClean="0"/>
              <a:t>(1) The new policies of the government towards liberalization and </a:t>
            </a:r>
            <a:r>
              <a:rPr lang="en-US" sz="2900" dirty="0" smtClean="0"/>
              <a:t>globalization sector</a:t>
            </a:r>
            <a:r>
              <a:rPr lang="en-US" sz="2900" dirty="0" smtClean="0"/>
              <a:t>.</a:t>
            </a:r>
          </a:p>
          <a:p>
            <a:pPr algn="just">
              <a:buNone/>
            </a:pPr>
            <a:r>
              <a:rPr lang="en-US" sz="2900" dirty="0" smtClean="0"/>
              <a:t>(2) The problems of SSI in liberalized environment have become multidimensional </a:t>
            </a:r>
            <a:r>
              <a:rPr lang="en-US" sz="2900" dirty="0" smtClean="0"/>
              <a:t>delay in </a:t>
            </a:r>
            <a:r>
              <a:rPr lang="en-US" sz="2900" dirty="0" smtClean="0"/>
              <a:t>implementation of project, inadequate availability of finance and </a:t>
            </a:r>
            <a:r>
              <a:rPr lang="en-US" sz="2900" dirty="0" smtClean="0"/>
              <a:t>credit, marketing </a:t>
            </a:r>
            <a:r>
              <a:rPr lang="en-US" sz="2900" dirty="0" smtClean="0"/>
              <a:t>problems, cheap and low quality products, technological </a:t>
            </a:r>
            <a:r>
              <a:rPr lang="en-US" sz="2900" dirty="0" smtClean="0"/>
              <a:t>obsolescence, lack </a:t>
            </a:r>
            <a:r>
              <a:rPr lang="en-US" sz="2900" dirty="0" smtClean="0"/>
              <a:t>of infrastructural facilities, deficient managerial and technical </a:t>
            </a:r>
            <a:r>
              <a:rPr lang="en-US" sz="2900" dirty="0" smtClean="0"/>
              <a:t>skills, to </a:t>
            </a:r>
            <a:r>
              <a:rPr lang="en-US" sz="2900" dirty="0" smtClean="0"/>
              <a:t>name some.</a:t>
            </a:r>
          </a:p>
          <a:p>
            <a:pPr algn="just">
              <a:buNone/>
            </a:pPr>
            <a:r>
              <a:rPr lang="en-US" sz="2900" dirty="0" smtClean="0"/>
              <a:t>(3) Globalization resulted in opening up of markets, leading to intense </a:t>
            </a:r>
            <a:r>
              <a:rPr lang="en-US" sz="2900" dirty="0" smtClean="0"/>
              <a:t>competition. For </a:t>
            </a:r>
            <a:r>
              <a:rPr lang="en-US" sz="2900" dirty="0" smtClean="0"/>
              <a:t>example, the World Trade Organization (WTO) regulates multilateral </a:t>
            </a:r>
            <a:r>
              <a:rPr lang="en-US" sz="2900" dirty="0" smtClean="0"/>
              <a:t>trade, requiring </a:t>
            </a:r>
            <a:r>
              <a:rPr lang="en-US" sz="2900" dirty="0" smtClean="0"/>
              <a:t>its member countries to remove its import quotas, restrictions </a:t>
            </a:r>
            <a:r>
              <a:rPr lang="en-US" sz="2900" dirty="0" smtClean="0"/>
              <a:t>and reduce </a:t>
            </a:r>
            <a:r>
              <a:rPr lang="en-US" sz="2900" dirty="0" smtClean="0"/>
              <a:t>import tariffs</a:t>
            </a:r>
            <a:r>
              <a:rPr lang="en-US" sz="2900" dirty="0" smtClean="0"/>
              <a:t>. </a:t>
            </a:r>
          </a:p>
          <a:p>
            <a:pPr algn="just">
              <a:buNone/>
            </a:pPr>
            <a:r>
              <a:rPr lang="en-US" sz="2900" dirty="0" smtClean="0"/>
              <a:t>(</a:t>
            </a:r>
            <a:r>
              <a:rPr lang="en-US" sz="2900" dirty="0" smtClean="0"/>
              <a:t>4</a:t>
            </a:r>
            <a:r>
              <a:rPr lang="en-US" sz="2900" dirty="0" smtClean="0"/>
              <a:t>)  </a:t>
            </a:r>
            <a:r>
              <a:rPr lang="en-US" sz="2900" dirty="0" smtClean="0"/>
              <a:t>With the removal of restrictions of foreign direct investment, </a:t>
            </a:r>
            <a:r>
              <a:rPr lang="en-US" sz="2900" dirty="0" smtClean="0"/>
              <a:t>multinational companies </a:t>
            </a:r>
            <a:r>
              <a:rPr lang="en-US" sz="2900" dirty="0" smtClean="0"/>
              <a:t>entered India which further intensified the competition in </a:t>
            </a:r>
            <a:r>
              <a:rPr lang="en-US" sz="2900" dirty="0" smtClean="0"/>
              <a:t>the domestic </a:t>
            </a:r>
            <a:r>
              <a:rPr lang="en-US" sz="2900" dirty="0" smtClean="0"/>
              <a:t>market.</a:t>
            </a:r>
          </a:p>
          <a:p>
            <a:pPr>
              <a:buNone/>
            </a:pPr>
            <a:r>
              <a:rPr lang="en-US" sz="2900" dirty="0" smtClean="0"/>
              <a:t>The promotional measures cover the following:</a:t>
            </a:r>
          </a:p>
          <a:p>
            <a:pPr lvl="1">
              <a:buNone/>
            </a:pPr>
            <a:r>
              <a:rPr lang="en-US" sz="2600" dirty="0" smtClean="0"/>
              <a:t>● Industrial extension services</a:t>
            </a:r>
          </a:p>
          <a:p>
            <a:pPr lvl="1">
              <a:buNone/>
            </a:pPr>
            <a:r>
              <a:rPr lang="en-US" sz="2600" dirty="0" smtClean="0"/>
              <a:t>● Institutional support in respect of credit facilities</a:t>
            </a:r>
          </a:p>
          <a:p>
            <a:pPr lvl="1">
              <a:buNone/>
            </a:pPr>
            <a:r>
              <a:rPr lang="en-US" sz="2600" dirty="0" smtClean="0"/>
              <a:t>● Provision of developed sites for construction of sheds</a:t>
            </a:r>
          </a:p>
          <a:p>
            <a:pPr lvl="1">
              <a:buNone/>
            </a:pPr>
            <a:r>
              <a:rPr lang="en-US" sz="2600" dirty="0" smtClean="0"/>
              <a:t>● Provision of training facilities</a:t>
            </a:r>
          </a:p>
          <a:p>
            <a:pPr lvl="1">
              <a:buNone/>
            </a:pPr>
            <a:r>
              <a:rPr lang="en-US" sz="2600" dirty="0" smtClean="0"/>
              <a:t>● Supply of machinery on hire purchase terms</a:t>
            </a:r>
          </a:p>
          <a:p>
            <a:pPr lvl="1">
              <a:buNone/>
            </a:pPr>
            <a:r>
              <a:rPr lang="en-US" sz="2600" dirty="0" smtClean="0"/>
              <a:t>● Assistance for domestic marketing as well as exports</a:t>
            </a:r>
          </a:p>
          <a:p>
            <a:pPr lvl="1">
              <a:buNone/>
            </a:pPr>
            <a:r>
              <a:rPr lang="en-US" sz="2600" dirty="0" smtClean="0"/>
              <a:t>● Special intensive for setting up enterprises in backward areas</a:t>
            </a:r>
          </a:p>
          <a:p>
            <a:pPr lvl="1">
              <a:buNone/>
            </a:pPr>
            <a:r>
              <a:rPr lang="en-US" sz="2600" dirty="0" smtClean="0"/>
              <a:t>● Technical consultancy and financial assistance for technological </a:t>
            </a:r>
            <a:r>
              <a:rPr lang="en-US" sz="2600" dirty="0" smtClean="0"/>
              <a:t>up gradation.</a:t>
            </a:r>
            <a:endParaRPr lang="en-US" sz="2600" dirty="0" smtClean="0"/>
          </a:p>
          <a:p>
            <a:pPr>
              <a:buNone/>
            </a:pP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19800"/>
          </a:xfrm>
        </p:spPr>
        <p:txBody>
          <a:bodyPr>
            <a:normAutofit fontScale="92500" lnSpcReduction="20000"/>
          </a:bodyPr>
          <a:lstStyle/>
          <a:p>
            <a:pPr>
              <a:buNone/>
            </a:pPr>
            <a:r>
              <a:rPr lang="en-US" sz="3000" b="1" dirty="0" smtClean="0">
                <a:solidFill>
                  <a:srgbClr val="FFC000"/>
                </a:solidFill>
              </a:rPr>
              <a:t>IMPACT OF WTO/GATT ON SSI</a:t>
            </a:r>
            <a:endParaRPr lang="en-US" sz="3000" dirty="0" smtClean="0">
              <a:solidFill>
                <a:srgbClr val="FFC000"/>
              </a:solidFill>
            </a:endParaRPr>
          </a:p>
          <a:p>
            <a:pPr>
              <a:buNone/>
            </a:pPr>
            <a:r>
              <a:rPr lang="en-US" dirty="0" smtClean="0"/>
              <a:t>The challenges to the small-scale sector are due to the impact of agreements </a:t>
            </a:r>
            <a:r>
              <a:rPr lang="en-US" dirty="0" smtClean="0"/>
              <a:t>under WTO</a:t>
            </a:r>
            <a:r>
              <a:rPr lang="en-US" dirty="0" smtClean="0"/>
              <a:t>. The setting up of the WTO in 1995 has altered the framework of international trade towards non-distortive, market oriented policies. This is in keeping with the </a:t>
            </a:r>
            <a:r>
              <a:rPr lang="en-US" dirty="0" smtClean="0"/>
              <a:t>policy shift </a:t>
            </a:r>
            <a:r>
              <a:rPr lang="en-US" dirty="0" smtClean="0"/>
              <a:t>that occurred worldwide in favor of the free market forces and tilt away </a:t>
            </a:r>
            <a:r>
              <a:rPr lang="en-US" dirty="0" smtClean="0"/>
              <a:t>from state </a:t>
            </a:r>
            <a:r>
              <a:rPr lang="en-US" dirty="0" smtClean="0"/>
              <a:t>regulation/intervention in economic activity. This is likely to lead to an </a:t>
            </a:r>
            <a:r>
              <a:rPr lang="en-US" dirty="0" smtClean="0"/>
              <a:t>expansion in </a:t>
            </a:r>
            <a:r>
              <a:rPr lang="en-US" dirty="0" smtClean="0"/>
              <a:t>the volume of international trade and changes in the pattern of commodity flows</a:t>
            </a:r>
            <a:r>
              <a:rPr lang="en-US" dirty="0" smtClean="0"/>
              <a:t>. The </a:t>
            </a:r>
            <a:r>
              <a:rPr lang="en-US" dirty="0" smtClean="0"/>
              <a:t>main outcome of WTO stipulated requirements will be brought about </a:t>
            </a:r>
            <a:r>
              <a:rPr lang="en-US" dirty="0" smtClean="0"/>
              <a:t>through reduction </a:t>
            </a:r>
            <a:r>
              <a:rPr lang="en-US" dirty="0" smtClean="0"/>
              <a:t>in export subsidies, greater market access, removal of non-tariff barriers </a:t>
            </a:r>
            <a:r>
              <a:rPr lang="en-US" dirty="0" smtClean="0"/>
              <a:t>and reduction </a:t>
            </a:r>
            <a:r>
              <a:rPr lang="en-US" dirty="0" smtClean="0"/>
              <a:t>in tariffs.</a:t>
            </a:r>
          </a:p>
          <a:p>
            <a:pPr>
              <a:buNone/>
            </a:pPr>
            <a:r>
              <a:rPr lang="en-US" dirty="0" smtClean="0"/>
              <a:t>There will also be tighter patent laws through regulation of intellectual </a:t>
            </a:r>
            <a:r>
              <a:rPr lang="en-US" dirty="0" smtClean="0"/>
              <a:t>property rights </a:t>
            </a:r>
            <a:r>
              <a:rPr lang="en-US" dirty="0" smtClean="0"/>
              <a:t>under Trade-Related Intellectual Property Rights (TRIPS) Agreements, </a:t>
            </a:r>
            <a:r>
              <a:rPr lang="en-US" dirty="0" smtClean="0"/>
              <a:t>which laid </a:t>
            </a:r>
            <a:r>
              <a:rPr lang="en-US" dirty="0" smtClean="0"/>
              <a:t>down what is to be patented, for what duration and on what terms.</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p:spPr>
        <p:txBody>
          <a:bodyPr>
            <a:normAutofit fontScale="92500" lnSpcReduction="20000"/>
          </a:bodyPr>
          <a:lstStyle/>
          <a:p>
            <a:pPr>
              <a:buNone/>
            </a:pPr>
            <a:r>
              <a:rPr lang="en-US" b="1" dirty="0" smtClean="0">
                <a:solidFill>
                  <a:srgbClr val="FFC000"/>
                </a:solidFill>
              </a:rPr>
              <a:t>AGENCIES OF GOVERNMENT FOR SSI</a:t>
            </a:r>
            <a:endParaRPr lang="en-US" dirty="0" smtClean="0">
              <a:solidFill>
                <a:srgbClr val="FFC000"/>
              </a:solidFill>
            </a:endParaRPr>
          </a:p>
          <a:p>
            <a:pPr>
              <a:buNone/>
            </a:pPr>
            <a:r>
              <a:rPr lang="en-US" sz="2200" dirty="0" smtClean="0"/>
              <a:t>The ministry of small scale industries is the administrative ministry in the </a:t>
            </a:r>
            <a:r>
              <a:rPr lang="en-US" sz="2200" dirty="0" smtClean="0"/>
              <a:t>Government  of </a:t>
            </a:r>
            <a:r>
              <a:rPr lang="en-US" sz="2200" dirty="0" smtClean="0"/>
              <a:t>India for all matters relating to small scale and village industries which designs </a:t>
            </a:r>
            <a:r>
              <a:rPr lang="en-US" sz="2200" dirty="0" smtClean="0"/>
              <a:t>and implements </a:t>
            </a:r>
            <a:r>
              <a:rPr lang="en-US" sz="2200" dirty="0" smtClean="0"/>
              <a:t>policies and </a:t>
            </a:r>
            <a:r>
              <a:rPr lang="en-US" sz="2200" dirty="0" err="1" smtClean="0"/>
              <a:t>programmes</a:t>
            </a:r>
            <a:r>
              <a:rPr lang="en-US" sz="2200" dirty="0" smtClean="0"/>
              <a:t> for promotion and growth of small industries. </a:t>
            </a:r>
            <a:r>
              <a:rPr lang="en-US" sz="2200" dirty="0" smtClean="0"/>
              <a:t>The Department </a:t>
            </a:r>
            <a:r>
              <a:rPr lang="en-US" sz="2200" dirty="0" smtClean="0"/>
              <a:t>of small-scale industries was created in 1991, in the Ministry of </a:t>
            </a:r>
            <a:r>
              <a:rPr lang="en-US" sz="2200" dirty="0" smtClean="0"/>
              <a:t>Industry to </a:t>
            </a:r>
            <a:r>
              <a:rPr lang="en-US" sz="2200" dirty="0" smtClean="0"/>
              <a:t>exclusively formulate the policy framework for promoting and developing </a:t>
            </a:r>
            <a:r>
              <a:rPr lang="en-US" sz="2200" dirty="0" smtClean="0"/>
              <a:t>small-scale industries </a:t>
            </a:r>
            <a:r>
              <a:rPr lang="en-US" sz="2200" dirty="0" smtClean="0"/>
              <a:t>in the country</a:t>
            </a:r>
            <a:r>
              <a:rPr lang="en-US" sz="2200" dirty="0" smtClean="0"/>
              <a:t>. </a:t>
            </a:r>
            <a:r>
              <a:rPr lang="en-US" sz="2200" dirty="0" smtClean="0"/>
              <a:t> </a:t>
            </a:r>
          </a:p>
          <a:p>
            <a:pPr>
              <a:buNone/>
            </a:pPr>
            <a:r>
              <a:rPr lang="en-US" dirty="0" smtClean="0"/>
              <a:t>The </a:t>
            </a:r>
            <a:r>
              <a:rPr lang="en-US" dirty="0" smtClean="0"/>
              <a:t>institutional network can be broadly classified as </a:t>
            </a:r>
            <a:r>
              <a:rPr lang="en-US" dirty="0" smtClean="0"/>
              <a:t>under. </a:t>
            </a:r>
            <a:endParaRPr lang="en-US" dirty="0" smtClean="0"/>
          </a:p>
          <a:p>
            <a:pPr lvl="1">
              <a:buNone/>
            </a:pPr>
            <a:r>
              <a:rPr lang="en-US" dirty="0" smtClean="0"/>
              <a:t>(1) Central level institutions/agencies</a:t>
            </a:r>
          </a:p>
          <a:p>
            <a:pPr lvl="1">
              <a:buNone/>
            </a:pPr>
            <a:r>
              <a:rPr lang="en-US" dirty="0" smtClean="0"/>
              <a:t>(2) State level institutions/agencies</a:t>
            </a:r>
          </a:p>
          <a:p>
            <a:pPr lvl="1">
              <a:buNone/>
            </a:pPr>
            <a:r>
              <a:rPr lang="en-US" dirty="0" smtClean="0"/>
              <a:t>(3) </a:t>
            </a:r>
            <a:r>
              <a:rPr lang="en-US" smtClean="0"/>
              <a:t>Other </a:t>
            </a:r>
            <a:r>
              <a:rPr lang="en-US" smtClean="0"/>
              <a:t>agencies</a:t>
            </a:r>
          </a:p>
          <a:p>
            <a:pPr lvl="1">
              <a:buNone/>
            </a:pPr>
            <a:endParaRPr lang="en-US" dirty="0" smtClean="0">
              <a:solidFill>
                <a:srgbClr val="FFC000"/>
              </a:solidFill>
            </a:endParaRPr>
          </a:p>
          <a:p>
            <a:pPr>
              <a:buNone/>
            </a:pPr>
            <a:r>
              <a:rPr lang="en-US" sz="2400" b="1" dirty="0" smtClean="0">
                <a:solidFill>
                  <a:srgbClr val="FFC000"/>
                </a:solidFill>
              </a:rPr>
              <a:t>ANCILLARY, TINY AND SERVICE INDUSTRIES</a:t>
            </a:r>
            <a:endParaRPr lang="en-US" sz="2100" dirty="0" smtClean="0">
              <a:solidFill>
                <a:srgbClr val="FFC000"/>
              </a:solidFill>
            </a:endParaRPr>
          </a:p>
          <a:p>
            <a:pPr>
              <a:buNone/>
            </a:pPr>
            <a:r>
              <a:rPr lang="en-US" sz="2400" dirty="0" smtClean="0"/>
              <a:t>An </a:t>
            </a:r>
            <a:r>
              <a:rPr lang="en-US" sz="2400" dirty="0" smtClean="0"/>
              <a:t>ancillary unit is one, which sells not less than 50 % of its manufactures to one </a:t>
            </a:r>
            <a:r>
              <a:rPr lang="en-US" sz="2400" dirty="0" err="1" smtClean="0"/>
              <a:t>ormore</a:t>
            </a:r>
            <a:r>
              <a:rPr lang="en-US" sz="2400" dirty="0" smtClean="0"/>
              <a:t> </a:t>
            </a:r>
            <a:r>
              <a:rPr lang="en-US" sz="2400" dirty="0" smtClean="0"/>
              <a:t>industrial units. The limit of investment is same for ancillary units and </a:t>
            </a:r>
            <a:r>
              <a:rPr lang="en-US" sz="2400" dirty="0" err="1" smtClean="0"/>
              <a:t>smallscale</a:t>
            </a:r>
            <a:endParaRPr lang="en-US" sz="2400" dirty="0" smtClean="0"/>
          </a:p>
          <a:p>
            <a:r>
              <a:rPr lang="en-US" sz="2400" dirty="0" smtClean="0"/>
              <a:t>industries.</a:t>
            </a:r>
          </a:p>
          <a:p>
            <a:pPr lvl="1">
              <a:buNone/>
            </a:pPr>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rmAutofit fontScale="70000" lnSpcReduction="20000"/>
          </a:bodyPr>
          <a:lstStyle/>
          <a:p>
            <a:r>
              <a:rPr lang="en-US" sz="4000" b="1" dirty="0" smtClean="0">
                <a:solidFill>
                  <a:srgbClr val="FFC000"/>
                </a:solidFill>
              </a:rPr>
              <a:t>CHARACTERISTICS OF SSI</a:t>
            </a:r>
            <a:endParaRPr lang="en-US" sz="4000" dirty="0" smtClean="0">
              <a:solidFill>
                <a:srgbClr val="FFC000"/>
              </a:solidFill>
            </a:endParaRPr>
          </a:p>
          <a:p>
            <a:pPr algn="just">
              <a:buNone/>
            </a:pPr>
            <a:r>
              <a:rPr lang="en-US" dirty="0" smtClean="0"/>
              <a:t>(1) A small unit is generally a one-man show. Even if SSI is run on partnership or company, the activities are carried by one of the partners or directors; the others are as sleeping partners.</a:t>
            </a:r>
          </a:p>
          <a:p>
            <a:pPr algn="just">
              <a:buNone/>
            </a:pPr>
            <a:r>
              <a:rPr lang="en-US" dirty="0" smtClean="0"/>
              <a:t>(2) In case of SSI, the owner himself or herself is a manager also and hence an SSI is managed in a personalized fashion. The owner takes effective  participation in all matters of business decision making.</a:t>
            </a:r>
          </a:p>
          <a:p>
            <a:pPr algn="just">
              <a:buNone/>
            </a:pPr>
            <a:r>
              <a:rPr lang="en-US" dirty="0" smtClean="0"/>
              <a:t>(3) The scope of operation of SSI is generally localized, catering to the local and regional demands.</a:t>
            </a:r>
          </a:p>
          <a:p>
            <a:pPr algn="just"/>
            <a:r>
              <a:rPr lang="en-US" dirty="0" smtClean="0"/>
              <a:t>(4) The gestation period i.e., the period after which return on investment starts is relatively lower when compared to large units.</a:t>
            </a:r>
          </a:p>
          <a:p>
            <a:pPr algn="just">
              <a:buNone/>
            </a:pPr>
            <a:r>
              <a:rPr lang="en-US" dirty="0" smtClean="0"/>
              <a:t>(5) SSI’s are fairly </a:t>
            </a:r>
            <a:r>
              <a:rPr lang="en-US" dirty="0" err="1" smtClean="0"/>
              <a:t>labour</a:t>
            </a:r>
            <a:r>
              <a:rPr lang="en-US" dirty="0" smtClean="0"/>
              <a:t> intensive with comparatively smaller capital investment.</a:t>
            </a:r>
          </a:p>
          <a:p>
            <a:pPr algn="just"/>
            <a:r>
              <a:rPr lang="en-US" dirty="0" smtClean="0"/>
              <a:t>(6) Small units use indigenous resources and therefore, can be located anywhere subject to the availability of these resources like raw materials, </a:t>
            </a:r>
            <a:r>
              <a:rPr lang="en-US" dirty="0" err="1" smtClean="0"/>
              <a:t>labour</a:t>
            </a:r>
            <a:r>
              <a:rPr lang="en-US" dirty="0" smtClean="0"/>
              <a:t> etc.</a:t>
            </a:r>
          </a:p>
          <a:p>
            <a:pPr algn="just">
              <a:buNone/>
            </a:pPr>
            <a:r>
              <a:rPr lang="en-US" dirty="0" smtClean="0"/>
              <a:t>(7) Using local resources Small Units are decentralized and dispersed to rural areas. Thus small units promote balanced regional development and prevent the influx of job seekers from rural areas to cities.</a:t>
            </a:r>
          </a:p>
          <a:p>
            <a:pPr algn="just">
              <a:buNone/>
            </a:pPr>
            <a:r>
              <a:rPr lang="en-US" dirty="0" smtClean="0"/>
              <a:t>(8) Small scale units are more change susceptible and highly reactive and receptive to socio-economic conditions. They are more flexible to adopt changes like introduction of new products, new method of production, new materials, new markets and new form of organization etc.</a:t>
            </a:r>
          </a:p>
          <a:p>
            <a:pPr algn="just"/>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43600"/>
          </a:xfrm>
        </p:spPr>
        <p:txBody>
          <a:bodyPr>
            <a:normAutofit fontScale="92500" lnSpcReduction="10000"/>
          </a:bodyPr>
          <a:lstStyle/>
          <a:p>
            <a:r>
              <a:rPr lang="en-US" sz="3000" b="1" dirty="0" smtClean="0">
                <a:solidFill>
                  <a:srgbClr val="FFC000"/>
                </a:solidFill>
              </a:rPr>
              <a:t>OBJECTIVES</a:t>
            </a:r>
            <a:endParaRPr lang="en-US" sz="3000" dirty="0" smtClean="0">
              <a:solidFill>
                <a:srgbClr val="FFC000"/>
              </a:solidFill>
            </a:endParaRPr>
          </a:p>
          <a:p>
            <a:pPr algn="just">
              <a:buNone/>
            </a:pPr>
            <a:r>
              <a:rPr lang="en-US" dirty="0" smtClean="0"/>
              <a:t>1. To generate immediate and large scale employment opportunities with relatively low investment.</a:t>
            </a:r>
          </a:p>
          <a:p>
            <a:pPr algn="just">
              <a:buNone/>
            </a:pPr>
            <a:r>
              <a:rPr lang="en-US" dirty="0" smtClean="0"/>
              <a:t>2. To eradicate unemployment problem from the country.</a:t>
            </a:r>
          </a:p>
          <a:p>
            <a:pPr algn="just">
              <a:buNone/>
            </a:pPr>
            <a:r>
              <a:rPr lang="en-US" dirty="0" smtClean="0"/>
              <a:t>3. To encourage dispersal of industries to all over country covering small towns, villages and economically lagging regions.</a:t>
            </a:r>
          </a:p>
          <a:p>
            <a:pPr algn="just">
              <a:buNone/>
            </a:pPr>
            <a:r>
              <a:rPr lang="en-US" dirty="0" smtClean="0"/>
              <a:t>4. To bring backward areas too, in the main stream of national development.</a:t>
            </a:r>
          </a:p>
          <a:p>
            <a:pPr algn="just">
              <a:buNone/>
            </a:pPr>
            <a:r>
              <a:rPr lang="en-US" dirty="0" smtClean="0"/>
              <a:t>5. To promote balanced regional development in the whole country.</a:t>
            </a:r>
          </a:p>
          <a:p>
            <a:pPr algn="just">
              <a:buNone/>
            </a:pPr>
            <a:r>
              <a:rPr lang="en-US" dirty="0" smtClean="0"/>
              <a:t>6. To ensure more equitable distribution of national income.</a:t>
            </a:r>
          </a:p>
          <a:p>
            <a:pPr algn="just">
              <a:buNone/>
            </a:pPr>
            <a:r>
              <a:rPr lang="en-US" dirty="0" smtClean="0"/>
              <a:t>7. To encourage effective mobilization of country’s untapped resources.</a:t>
            </a:r>
          </a:p>
          <a:p>
            <a:pPr algn="just">
              <a:buNone/>
            </a:pPr>
            <a:r>
              <a:rPr lang="en-US" dirty="0" smtClean="0"/>
              <a:t>8. To improve the standard of living of people in the country</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p:spPr>
        <p:txBody>
          <a:bodyPr/>
          <a:lstStyle/>
          <a:p>
            <a:r>
              <a:rPr lang="en-US" sz="3600" b="1" dirty="0" smtClean="0">
                <a:solidFill>
                  <a:srgbClr val="FFC000"/>
                </a:solidFill>
              </a:rPr>
              <a:t>SCOPE</a:t>
            </a:r>
            <a:endParaRPr lang="en-US" sz="3600" dirty="0" smtClean="0">
              <a:solidFill>
                <a:srgbClr val="FFC000"/>
              </a:solidFill>
            </a:endParaRPr>
          </a:p>
          <a:p>
            <a:r>
              <a:rPr lang="en-US" dirty="0" smtClean="0"/>
              <a:t>Manufacturing activities</a:t>
            </a:r>
          </a:p>
          <a:p>
            <a:r>
              <a:rPr lang="en-US" dirty="0" smtClean="0"/>
              <a:t>Servicing/repairing activities</a:t>
            </a:r>
          </a:p>
          <a:p>
            <a:r>
              <a:rPr lang="en-US" dirty="0" smtClean="0"/>
              <a:t>Retailing activities</a:t>
            </a:r>
          </a:p>
          <a:p>
            <a:r>
              <a:rPr lang="en-US" dirty="0" smtClean="0"/>
              <a:t>Financial activities</a:t>
            </a:r>
          </a:p>
          <a:p>
            <a:r>
              <a:rPr lang="en-US" dirty="0" smtClean="0"/>
              <a:t>Whole-sale business</a:t>
            </a:r>
          </a:p>
          <a:p>
            <a:r>
              <a:rPr lang="en-US" dirty="0" smtClean="0"/>
              <a:t>Construction activities</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p:spPr>
        <p:txBody>
          <a:bodyPr>
            <a:normAutofit fontScale="92500" lnSpcReduction="20000"/>
          </a:bodyPr>
          <a:lstStyle/>
          <a:p>
            <a:pPr>
              <a:buNone/>
            </a:pPr>
            <a:r>
              <a:rPr lang="en-US" b="1" dirty="0" smtClean="0"/>
              <a:t> </a:t>
            </a:r>
            <a:r>
              <a:rPr lang="en-US" b="1" dirty="0" smtClean="0">
                <a:solidFill>
                  <a:srgbClr val="FFC000"/>
                </a:solidFill>
              </a:rPr>
              <a:t>ROLE OF SSI IN ECONOMIC DEVELOPMENT</a:t>
            </a:r>
            <a:endParaRPr lang="en-US" dirty="0" smtClean="0">
              <a:solidFill>
                <a:srgbClr val="FFC000"/>
              </a:solidFill>
            </a:endParaRPr>
          </a:p>
          <a:p>
            <a:pPr algn="just">
              <a:buNone/>
            </a:pPr>
            <a:r>
              <a:rPr lang="en-US" b="1" dirty="0" smtClean="0"/>
              <a:t>1. Employment </a:t>
            </a:r>
            <a:r>
              <a:rPr lang="en-US" dirty="0" smtClean="0"/>
              <a:t>SSI use </a:t>
            </a:r>
            <a:r>
              <a:rPr lang="en-US" dirty="0" err="1" smtClean="0"/>
              <a:t>labour</a:t>
            </a:r>
            <a:r>
              <a:rPr lang="en-US" dirty="0" smtClean="0"/>
              <a:t> intensive techniques and therefore provide employment on a large scale, SSI accounts for 75% of the total employment in the industrial sector.</a:t>
            </a:r>
          </a:p>
          <a:p>
            <a:pPr algn="just">
              <a:buNone/>
            </a:pPr>
            <a:r>
              <a:rPr lang="en-US" b="1" dirty="0" smtClean="0"/>
              <a:t>2. Optimization of Capital </a:t>
            </a:r>
            <a:r>
              <a:rPr lang="en-US" dirty="0" smtClean="0"/>
              <a:t>SSI requires less capital per unit of output and provides quick returns on investment due to shorter gestation period.</a:t>
            </a:r>
          </a:p>
          <a:p>
            <a:pPr algn="just">
              <a:buNone/>
            </a:pPr>
            <a:r>
              <a:rPr lang="en-US" b="1" dirty="0" smtClean="0"/>
              <a:t>3. Balanced Regional Development </a:t>
            </a:r>
            <a:r>
              <a:rPr lang="en-US" dirty="0" smtClean="0"/>
              <a:t>SSI promotes decentralized development of industries. They help to remove regional disparities by industrializing rural and backward areas.</a:t>
            </a:r>
          </a:p>
          <a:p>
            <a:pPr algn="just">
              <a:buNone/>
            </a:pPr>
            <a:r>
              <a:rPr lang="en-US" b="1" dirty="0" smtClean="0"/>
              <a:t>4. Mobilization of Local Resources </a:t>
            </a:r>
            <a:r>
              <a:rPr lang="en-US" dirty="0" smtClean="0"/>
              <a:t>SSI helps to mobilize and utilize local resources like small saving, </a:t>
            </a:r>
            <a:r>
              <a:rPr lang="en-US" dirty="0" err="1" smtClean="0"/>
              <a:t>ntrepreneurial</a:t>
            </a:r>
            <a:r>
              <a:rPr lang="en-US" dirty="0" smtClean="0"/>
              <a:t> talent etc. which might otherwise remain idle and unutilized.		</a:t>
            </a:r>
          </a:p>
          <a:p>
            <a:pPr>
              <a:buNone/>
            </a:pPr>
            <a:r>
              <a:rPr lang="en-US" dirty="0" smtClean="0"/>
              <a:t>								Cont….</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p:spPr>
        <p:txBody>
          <a:bodyPr>
            <a:normAutofit fontScale="85000" lnSpcReduction="20000"/>
          </a:bodyPr>
          <a:lstStyle/>
          <a:p>
            <a:pPr algn="just">
              <a:buNone/>
            </a:pPr>
            <a:r>
              <a:rPr lang="en-US" b="1" dirty="0" smtClean="0"/>
              <a:t>5. Export Promotion </a:t>
            </a:r>
            <a:r>
              <a:rPr lang="en-US" dirty="0" smtClean="0"/>
              <a:t>SSI helps in reducing pressure on the country’s balance of payments in two ways. First they do not require imports of sophisticated machinery or raw materials. Secondly, SSI can earn valuable foreign exchange through exports.</a:t>
            </a:r>
          </a:p>
          <a:p>
            <a:pPr algn="just">
              <a:buNone/>
            </a:pPr>
            <a:r>
              <a:rPr lang="en-US" b="1" dirty="0" smtClean="0"/>
              <a:t>6. Consumer Surplus </a:t>
            </a:r>
            <a:r>
              <a:rPr lang="en-US" dirty="0" smtClean="0"/>
              <a:t>SSI now produces a wide range of mass conception items. Over 5000 products are being manufactured in small scale sector.</a:t>
            </a:r>
          </a:p>
          <a:p>
            <a:pPr algn="just">
              <a:buNone/>
            </a:pPr>
            <a:r>
              <a:rPr lang="en-US" b="1" dirty="0" smtClean="0"/>
              <a:t>7. Feeder to Large Scale Industries </a:t>
            </a:r>
            <a:r>
              <a:rPr lang="en-US" dirty="0" smtClean="0"/>
              <a:t>SSI plays a complementary role to large scale sector.</a:t>
            </a:r>
          </a:p>
          <a:p>
            <a:pPr algn="just">
              <a:buNone/>
            </a:pPr>
            <a:r>
              <a:rPr lang="en-US" b="1" dirty="0" smtClean="0"/>
              <a:t>8. Social Advantage </a:t>
            </a:r>
            <a:r>
              <a:rPr lang="en-US" dirty="0" smtClean="0"/>
              <a:t>Small scale sector contributes towards the development of a socialistic pattern of society by reducing concentration of income and wealth.</a:t>
            </a:r>
          </a:p>
          <a:p>
            <a:pPr algn="just">
              <a:buNone/>
            </a:pPr>
            <a:r>
              <a:rPr lang="en-US" b="1" dirty="0" smtClean="0"/>
              <a:t>9. Share in Industrial Production </a:t>
            </a:r>
            <a:r>
              <a:rPr lang="en-US" dirty="0" smtClean="0"/>
              <a:t>SSI contributes more than one-half of the total industrial production in India. About 5000 products are manufactured in the small scale sector.</a:t>
            </a:r>
          </a:p>
          <a:p>
            <a:pPr algn="just">
              <a:buNone/>
            </a:pPr>
            <a:r>
              <a:rPr lang="en-US" b="1" dirty="0" smtClean="0"/>
              <a:t>10. Development of Entrepreneurship </a:t>
            </a:r>
            <a:r>
              <a:rPr lang="en-US" dirty="0" smtClean="0"/>
              <a:t>Small scale units have helped to develop a class of entrepreneur. These units facilitate self-employment and spirit of self-reliance in the society.</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172200"/>
          </a:xfrm>
        </p:spPr>
        <p:txBody>
          <a:bodyPr>
            <a:normAutofit fontScale="92500" lnSpcReduction="10000"/>
          </a:bodyPr>
          <a:lstStyle/>
          <a:p>
            <a:pPr>
              <a:buNone/>
            </a:pPr>
            <a:r>
              <a:rPr lang="en-US" sz="2800" b="1" dirty="0" smtClean="0">
                <a:solidFill>
                  <a:srgbClr val="FFC000"/>
                </a:solidFill>
              </a:rPr>
              <a:t>ADVANTAGES OF SMALL SCALE INDUSTRIES</a:t>
            </a:r>
            <a:endParaRPr lang="en-US" sz="2800" dirty="0" smtClean="0">
              <a:solidFill>
                <a:srgbClr val="FFC000"/>
              </a:solidFill>
            </a:endParaRPr>
          </a:p>
          <a:p>
            <a:pPr algn="just">
              <a:buNone/>
            </a:pPr>
            <a:r>
              <a:rPr lang="en-US" dirty="0" smtClean="0"/>
              <a:t>● Small scale enterprises can be started as per convenience of the owner in terms of space, finance, product and manpower.</a:t>
            </a:r>
          </a:p>
          <a:p>
            <a:pPr algn="just">
              <a:buNone/>
            </a:pPr>
            <a:r>
              <a:rPr lang="en-US" dirty="0" smtClean="0"/>
              <a:t>● The setting up of the unit and starting of production requires a small gestation period of only 2 to 6 months and layout can be made as per convenience.</a:t>
            </a:r>
          </a:p>
          <a:p>
            <a:pPr algn="just">
              <a:buNone/>
            </a:pPr>
            <a:r>
              <a:rPr lang="en-US" dirty="0" smtClean="0"/>
              <a:t>● Locally available skilled and semi-skilled people can be appointed at short notice and at a much lower wages compared to the medium and large </a:t>
            </a:r>
            <a:r>
              <a:rPr lang="en-US" dirty="0" err="1" smtClean="0"/>
              <a:t>industries.Wherever</a:t>
            </a:r>
            <a:r>
              <a:rPr lang="en-US" dirty="0" smtClean="0"/>
              <a:t> high technology involved the parent company executives will help. Alternatively, consultants can be hired to sort out technology related problems.</a:t>
            </a:r>
          </a:p>
          <a:p>
            <a:pPr algn="just">
              <a:buNone/>
            </a:pPr>
            <a:r>
              <a:rPr lang="en-US" dirty="0" smtClean="0"/>
              <a:t>● It is one of the best forms of self-employment as well as giving employment opportunities to own kith and kin, friends and relatives </a:t>
            </a:r>
            <a:r>
              <a:rPr lang="en-US" dirty="0" smtClean="0"/>
              <a:t>etc</a:t>
            </a:r>
            <a:r>
              <a:rPr lang="en-US" dirty="0" smtClean="0"/>
              <a:t>.</a:t>
            </a:r>
          </a:p>
          <a:p>
            <a:pPr algn="just">
              <a:buNone/>
            </a:pPr>
            <a:r>
              <a:rPr lang="en-US" dirty="0" smtClean="0"/>
              <a:t>	</a:t>
            </a:r>
            <a:r>
              <a:rPr lang="en-US" dirty="0" smtClean="0"/>
              <a:t>						</a:t>
            </a:r>
            <a:r>
              <a:rPr lang="en-US" dirty="0" smtClean="0"/>
              <a:t>	 </a:t>
            </a:r>
            <a:r>
              <a:rPr lang="en-US" dirty="0" smtClean="0"/>
              <a:t>Cont….</a:t>
            </a:r>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p:spPr>
        <p:txBody>
          <a:bodyPr>
            <a:normAutofit fontScale="92500" lnSpcReduction="20000"/>
          </a:bodyPr>
          <a:lstStyle/>
          <a:p>
            <a:pPr algn="just">
              <a:buNone/>
            </a:pPr>
            <a:r>
              <a:rPr lang="en-US" dirty="0" smtClean="0"/>
              <a:t>● </a:t>
            </a:r>
            <a:r>
              <a:rPr lang="en-US" sz="2300" dirty="0" smtClean="0"/>
              <a:t>In case of rural sector the SSI units will be able to have cheaper </a:t>
            </a:r>
            <a:r>
              <a:rPr lang="en-US" sz="2300" dirty="0" err="1" smtClean="0"/>
              <a:t>labour</a:t>
            </a:r>
            <a:r>
              <a:rPr lang="en-US" sz="2300" dirty="0" smtClean="0"/>
              <a:t> especially in off seasons.</a:t>
            </a:r>
          </a:p>
          <a:p>
            <a:pPr algn="just">
              <a:buNone/>
            </a:pPr>
            <a:r>
              <a:rPr lang="en-US" sz="2300" dirty="0" smtClean="0"/>
              <a:t>● In developing countries the SSI units are a necessity to assist bigger industries and new projects. Thus they not only contribute to the economy of the nation but also create employment opportunities to people around the project sites.</a:t>
            </a:r>
          </a:p>
          <a:p>
            <a:pPr algn="just">
              <a:buNone/>
            </a:pPr>
            <a:r>
              <a:rPr lang="en-US" sz="2300" dirty="0" smtClean="0"/>
              <a:t>● In case of SSI units started by experienced and talented executives, there is abundant scope to develop high technology components for MNCs and also to organize exports.</a:t>
            </a:r>
          </a:p>
          <a:p>
            <a:pPr algn="just">
              <a:buNone/>
            </a:pPr>
            <a:r>
              <a:rPr lang="en-US" sz="2300" dirty="0" smtClean="0"/>
              <a:t>● Due to increase in population there has been increase in production of consumer goods and Fast Moving Consumer Goods (FMCG). In view of this there is a bigger role for small industries to take up components production and even manufacture the product itself.</a:t>
            </a:r>
          </a:p>
          <a:p>
            <a:pPr algn="just">
              <a:buNone/>
            </a:pPr>
            <a:r>
              <a:rPr lang="en-US" sz="2300" dirty="0" smtClean="0"/>
              <a:t>● The small units are exempted from excise duty up to 75 </a:t>
            </a:r>
            <a:r>
              <a:rPr lang="en-US" sz="2300" dirty="0" err="1" smtClean="0"/>
              <a:t>lakhs</a:t>
            </a:r>
            <a:r>
              <a:rPr lang="en-US" sz="2300" dirty="0" smtClean="0"/>
              <a:t> per annum turnover. In case of industries in the backward districts, waiver or concession is given for various statutory taxes. Thus lot of paper work and formalities are avoided.</a:t>
            </a:r>
          </a:p>
          <a:p>
            <a:pPr algn="just">
              <a:buNone/>
            </a:pPr>
            <a:r>
              <a:rPr lang="en-US" sz="2300" dirty="0" smtClean="0"/>
              <a:t>● Since employees are recruited based on contacts or relations there will be loyalty to the owner and hence there will be no trade union activity.</a:t>
            </a:r>
          </a:p>
          <a:p>
            <a:endParaRPr lang="en-US" sz="23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fontScale="92500" lnSpcReduction="20000"/>
          </a:bodyPr>
          <a:lstStyle/>
          <a:p>
            <a:pPr>
              <a:buNone/>
            </a:pPr>
            <a:r>
              <a:rPr lang="en-US" sz="4000" b="1" dirty="0" smtClean="0">
                <a:solidFill>
                  <a:srgbClr val="FFC000"/>
                </a:solidFill>
              </a:rPr>
              <a:t>STEPS TO START AN SSIS</a:t>
            </a:r>
            <a:endParaRPr lang="en-US" sz="4000" dirty="0" smtClean="0">
              <a:solidFill>
                <a:srgbClr val="FFC000"/>
              </a:solidFill>
            </a:endParaRPr>
          </a:p>
          <a:p>
            <a:pPr algn="just">
              <a:buNone/>
            </a:pPr>
            <a:r>
              <a:rPr lang="en-US" sz="2100" b="1" dirty="0" smtClean="0"/>
              <a:t>1. </a:t>
            </a:r>
            <a:r>
              <a:rPr lang="en-US" sz="2100" b="1" i="1" dirty="0" smtClean="0"/>
              <a:t>Decision to be self-employed</a:t>
            </a:r>
            <a:r>
              <a:rPr lang="en-US" sz="2100" b="1" dirty="0" smtClean="0"/>
              <a:t>: </a:t>
            </a:r>
            <a:r>
              <a:rPr lang="en-US" sz="2100" dirty="0" smtClean="0"/>
              <a:t>This is the most crucial decision a youth </a:t>
            </a:r>
            <a:r>
              <a:rPr lang="en-US" sz="2100" dirty="0" smtClean="0"/>
              <a:t>has  to </a:t>
            </a:r>
            <a:r>
              <a:rPr lang="en-US" sz="2100" dirty="0" smtClean="0"/>
              <a:t>take, shunning wage employment and opting for self-employment </a:t>
            </a:r>
            <a:r>
              <a:rPr lang="en-US" sz="2100" dirty="0" smtClean="0"/>
              <a:t>or entrepreneurship.</a:t>
            </a:r>
          </a:p>
          <a:p>
            <a:pPr algn="just">
              <a:buNone/>
            </a:pPr>
            <a:r>
              <a:rPr lang="en-US" sz="2100" b="1" dirty="0" smtClean="0"/>
              <a:t>2</a:t>
            </a:r>
            <a:r>
              <a:rPr lang="en-US" sz="2100" b="1" dirty="0" smtClean="0"/>
              <a:t>. </a:t>
            </a:r>
            <a:r>
              <a:rPr lang="en-US" sz="2100" b="1" i="1" dirty="0" smtClean="0"/>
              <a:t>Analyzing strengths, weaknesses, opportunities and threats (</a:t>
            </a:r>
            <a:r>
              <a:rPr lang="en-US" sz="2100" b="1" i="1" dirty="0" smtClean="0"/>
              <a:t>SWOT analysis</a:t>
            </a:r>
            <a:r>
              <a:rPr lang="en-US" sz="2100" b="1" i="1" dirty="0" smtClean="0"/>
              <a:t>)</a:t>
            </a:r>
            <a:r>
              <a:rPr lang="en-US" sz="2100" b="1" dirty="0" smtClean="0"/>
              <a:t>: </a:t>
            </a:r>
            <a:r>
              <a:rPr lang="en-US" sz="2100" dirty="0" smtClean="0"/>
              <a:t>The potential entrepreneur has to analyze his strengths, weaknesses</a:t>
            </a:r>
            <a:r>
              <a:rPr lang="en-US" sz="2100" dirty="0" smtClean="0"/>
              <a:t>, opportunities </a:t>
            </a:r>
            <a:r>
              <a:rPr lang="en-US" sz="2100" dirty="0" smtClean="0"/>
              <a:t>and threats, while deciding to go for entrepreneur career.</a:t>
            </a:r>
          </a:p>
          <a:p>
            <a:pPr algn="just">
              <a:buNone/>
            </a:pPr>
            <a:r>
              <a:rPr lang="en-US" sz="2100" b="1" dirty="0" smtClean="0"/>
              <a:t>3. </a:t>
            </a:r>
            <a:r>
              <a:rPr lang="en-US" sz="2100" b="1" i="1" dirty="0" smtClean="0"/>
              <a:t>Scanning of business environment</a:t>
            </a:r>
            <a:r>
              <a:rPr lang="en-US" sz="2100" b="1" dirty="0" smtClean="0"/>
              <a:t>: </a:t>
            </a:r>
            <a:r>
              <a:rPr lang="en-US" sz="2100" dirty="0" smtClean="0"/>
              <a:t>It is always essential on the part of </a:t>
            </a:r>
            <a:r>
              <a:rPr lang="en-US" sz="2100" dirty="0" smtClean="0"/>
              <a:t>the entrepreneur </a:t>
            </a:r>
            <a:r>
              <a:rPr lang="en-US" sz="2100" dirty="0" smtClean="0"/>
              <a:t>to study and understand the prevailing business environment</a:t>
            </a:r>
            <a:r>
              <a:rPr lang="en-US" sz="2100" dirty="0" smtClean="0"/>
              <a:t>. In </a:t>
            </a:r>
            <a:r>
              <a:rPr lang="en-US" sz="2100" dirty="0" smtClean="0"/>
              <a:t>order to ensure success of his enterprise, entrepreneur should scan </a:t>
            </a:r>
            <a:r>
              <a:rPr lang="en-US" sz="2100" dirty="0" smtClean="0"/>
              <a:t>the business </a:t>
            </a:r>
            <a:r>
              <a:rPr lang="en-US" sz="2100" dirty="0" smtClean="0"/>
              <a:t>opportunities and threats in the environment.</a:t>
            </a:r>
          </a:p>
          <a:p>
            <a:pPr algn="just">
              <a:buNone/>
            </a:pPr>
            <a:r>
              <a:rPr lang="en-US" sz="2100" b="1" dirty="0" smtClean="0"/>
              <a:t>4. </a:t>
            </a:r>
            <a:r>
              <a:rPr lang="en-US" sz="2100" b="1" i="1" dirty="0" smtClean="0"/>
              <a:t>Training</a:t>
            </a:r>
            <a:r>
              <a:rPr lang="en-US" sz="2100" b="1" dirty="0" smtClean="0"/>
              <a:t>: </a:t>
            </a:r>
            <a:r>
              <a:rPr lang="en-US" sz="2100" dirty="0" smtClean="0"/>
              <a:t>Before going to start the enterprise, the potential entrepreneur </a:t>
            </a:r>
            <a:r>
              <a:rPr lang="en-US" sz="2100" dirty="0" smtClean="0"/>
              <a:t>must assess </a:t>
            </a:r>
            <a:r>
              <a:rPr lang="en-US" sz="2100" dirty="0" smtClean="0"/>
              <a:t>his own deficiencies which he can compensate through training</a:t>
            </a:r>
            <a:r>
              <a:rPr lang="en-US" sz="2100" dirty="0" smtClean="0"/>
              <a:t>. </a:t>
            </a:r>
          </a:p>
          <a:p>
            <a:pPr algn="just">
              <a:buNone/>
            </a:pPr>
            <a:r>
              <a:rPr lang="en-US" sz="2100" b="1" dirty="0" smtClean="0"/>
              <a:t>5</a:t>
            </a:r>
            <a:r>
              <a:rPr lang="en-US" sz="2100" b="1" dirty="0" smtClean="0"/>
              <a:t>. </a:t>
            </a:r>
            <a:r>
              <a:rPr lang="en-US" sz="2100" b="1" i="1" dirty="0" smtClean="0"/>
              <a:t>Product selection</a:t>
            </a:r>
            <a:r>
              <a:rPr lang="en-US" sz="2100" b="1" dirty="0" smtClean="0"/>
              <a:t>: </a:t>
            </a:r>
            <a:r>
              <a:rPr lang="en-US" sz="2100" dirty="0" smtClean="0"/>
              <a:t>The most important step is to decide what business </a:t>
            </a:r>
            <a:r>
              <a:rPr lang="en-US" sz="2100" dirty="0" smtClean="0"/>
              <a:t>to venture </a:t>
            </a:r>
            <a:r>
              <a:rPr lang="en-US" sz="2100" dirty="0" smtClean="0"/>
              <a:t>into, the product or range of products that shall be selected </a:t>
            </a:r>
            <a:r>
              <a:rPr lang="en-US" sz="2100" dirty="0" smtClean="0"/>
              <a:t>for manufacture </a:t>
            </a:r>
            <a:r>
              <a:rPr lang="en-US" sz="2100" dirty="0" smtClean="0"/>
              <a:t>and in what quantity.</a:t>
            </a:r>
          </a:p>
          <a:p>
            <a:pPr algn="just">
              <a:buNone/>
            </a:pPr>
            <a:r>
              <a:rPr lang="en-US" sz="2100" b="1" dirty="0" smtClean="0"/>
              <a:t>6. </a:t>
            </a:r>
            <a:r>
              <a:rPr lang="en-US" sz="2100" b="1" i="1" dirty="0" smtClean="0"/>
              <a:t>Market survey</a:t>
            </a:r>
            <a:r>
              <a:rPr lang="en-US" sz="2100" b="1" dirty="0" smtClean="0"/>
              <a:t>: </a:t>
            </a:r>
            <a:r>
              <a:rPr lang="en-US" sz="2100" dirty="0" smtClean="0"/>
              <a:t>It is always convenient to manufacture an item but </a:t>
            </a:r>
            <a:r>
              <a:rPr lang="en-US" sz="2100" dirty="0" smtClean="0"/>
              <a:t>difficult to </a:t>
            </a:r>
            <a:r>
              <a:rPr lang="en-US" sz="2100" dirty="0" smtClean="0"/>
              <a:t>sell. So it is rational on the part of the entrepreneur to survey the </a:t>
            </a:r>
            <a:r>
              <a:rPr lang="en-US" sz="2100" dirty="0" smtClean="0"/>
              <a:t>market thoroughly </a:t>
            </a:r>
            <a:r>
              <a:rPr lang="en-US" sz="2100" dirty="0" smtClean="0"/>
              <a:t>before embarking upon production</a:t>
            </a:r>
            <a:r>
              <a:rPr lang="en-US" sz="2100" dirty="0" smtClean="0"/>
              <a:t>.</a:t>
            </a:r>
          </a:p>
          <a:p>
            <a:pPr algn="just">
              <a:buNone/>
            </a:pPr>
            <a:r>
              <a:rPr lang="en-US" dirty="0" smtClean="0"/>
              <a:t>							</a:t>
            </a:r>
            <a:r>
              <a:rPr lang="en-US" dirty="0" smtClean="0"/>
              <a:t>	 </a:t>
            </a:r>
            <a:r>
              <a:rPr lang="en-US" dirty="0" smtClean="0"/>
              <a:t>Cont</a:t>
            </a:r>
            <a:r>
              <a:rPr lang="en-US" dirty="0" smtClean="0"/>
              <a:t>….</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1104</TotalTime>
  <Words>2919</Words>
  <Application>Microsoft Office PowerPoint</Application>
  <PresentationFormat>On-screen Show (4:3)</PresentationFormat>
  <Paragraphs>148</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Flow</vt:lpstr>
      <vt:lpstr>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PLANNING  </dc:title>
  <dc:creator/>
  <cp:lastModifiedBy>Mech CAD LAB</cp:lastModifiedBy>
  <cp:revision>179</cp:revision>
  <dcterms:created xsi:type="dcterms:W3CDTF">2006-08-16T00:00:00Z</dcterms:created>
  <dcterms:modified xsi:type="dcterms:W3CDTF">2015-09-29T06:17:48Z</dcterms:modified>
</cp:coreProperties>
</file>