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9/30/2015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9/30/2015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7500" lnSpcReduction="20000"/>
          </a:bodyPr>
          <a:lstStyle/>
          <a:p>
            <a:pPr algn="ctr">
              <a:buNone/>
            </a:pPr>
            <a:r>
              <a:rPr lang="en-US" sz="5200" b="1" dirty="0" smtClean="0">
                <a:solidFill>
                  <a:srgbClr val="FFFF00"/>
                </a:solidFill>
              </a:rPr>
              <a:t>UNIT-6  INSTITUTIONAL </a:t>
            </a:r>
            <a:r>
              <a:rPr lang="en-US" sz="5200" b="1" dirty="0" smtClean="0">
                <a:solidFill>
                  <a:srgbClr val="FFFF00"/>
                </a:solidFill>
              </a:rPr>
              <a:t>SUPPORT</a:t>
            </a:r>
            <a:endParaRPr lang="en-US" sz="5200" b="1" dirty="0" smtClean="0">
              <a:solidFill>
                <a:srgbClr val="FFC000"/>
              </a:solidFill>
            </a:endParaRPr>
          </a:p>
          <a:p>
            <a:pPr>
              <a:buNone/>
            </a:pPr>
            <a:r>
              <a:rPr lang="en-US" b="1" dirty="0" smtClean="0">
                <a:solidFill>
                  <a:srgbClr val="FFC000"/>
                </a:solidFill>
              </a:rPr>
              <a:t>NATIONAL SMALL INDUSTRIES CORPORATION (NSIC)</a:t>
            </a:r>
            <a:endParaRPr lang="en-US" dirty="0" smtClean="0">
              <a:solidFill>
                <a:srgbClr val="FFC000"/>
              </a:solidFill>
            </a:endParaRPr>
          </a:p>
          <a:p>
            <a:pPr>
              <a:buNone/>
            </a:pPr>
            <a:r>
              <a:rPr lang="en-US" dirty="0" smtClean="0"/>
              <a:t>NSIC offers a package of </a:t>
            </a:r>
            <a:r>
              <a:rPr lang="en-US" dirty="0" smtClean="0"/>
              <a:t>assistance for </a:t>
            </a:r>
            <a:r>
              <a:rPr lang="en-US" dirty="0" smtClean="0"/>
              <a:t>the benefit of small–scale enterprises.</a:t>
            </a:r>
          </a:p>
          <a:p>
            <a:pPr>
              <a:buNone/>
            </a:pPr>
            <a:r>
              <a:rPr lang="en-US" dirty="0" smtClean="0"/>
              <a:t>1. </a:t>
            </a:r>
            <a:r>
              <a:rPr lang="en-US" b="1" i="1" dirty="0" smtClean="0"/>
              <a:t>Single point registration</a:t>
            </a:r>
            <a:r>
              <a:rPr lang="en-US" b="1" dirty="0" smtClean="0"/>
              <a:t>: </a:t>
            </a:r>
            <a:r>
              <a:rPr lang="en-US" dirty="0" smtClean="0"/>
              <a:t>Registration under this scheme for participating </a:t>
            </a:r>
            <a:r>
              <a:rPr lang="en-US" dirty="0" smtClean="0"/>
              <a:t>in government </a:t>
            </a:r>
            <a:r>
              <a:rPr lang="en-US" dirty="0" smtClean="0"/>
              <a:t>and public sector undertaking tenders.</a:t>
            </a:r>
          </a:p>
          <a:p>
            <a:pPr>
              <a:buNone/>
            </a:pPr>
            <a:r>
              <a:rPr lang="en-US" dirty="0" smtClean="0"/>
              <a:t>2. </a:t>
            </a:r>
            <a:r>
              <a:rPr lang="en-US" b="1" i="1" dirty="0" smtClean="0"/>
              <a:t>Information service</a:t>
            </a:r>
            <a:r>
              <a:rPr lang="en-US" b="1" dirty="0" smtClean="0"/>
              <a:t>: </a:t>
            </a:r>
            <a:r>
              <a:rPr lang="en-US" dirty="0" smtClean="0"/>
              <a:t>NSIC continuously gets updated with the latest </a:t>
            </a:r>
            <a:r>
              <a:rPr lang="en-US" dirty="0" smtClean="0"/>
              <a:t>specific information </a:t>
            </a:r>
            <a:r>
              <a:rPr lang="en-US" dirty="0" smtClean="0"/>
              <a:t>on business leads, technology and policy issues.</a:t>
            </a:r>
          </a:p>
          <a:p>
            <a:pPr>
              <a:buNone/>
            </a:pPr>
            <a:r>
              <a:rPr lang="en-US" dirty="0" smtClean="0"/>
              <a:t>3. </a:t>
            </a:r>
            <a:r>
              <a:rPr lang="en-US" b="1" i="1" dirty="0" smtClean="0"/>
              <a:t>Raw material assistance</a:t>
            </a:r>
            <a:r>
              <a:rPr lang="en-US" b="1" dirty="0" smtClean="0"/>
              <a:t>: </a:t>
            </a:r>
            <a:r>
              <a:rPr lang="en-US" dirty="0" smtClean="0"/>
              <a:t>NSIC fulfils raw material requirements of </a:t>
            </a:r>
            <a:r>
              <a:rPr lang="en-US" dirty="0" smtClean="0"/>
              <a:t>small-scale industries </a:t>
            </a:r>
            <a:r>
              <a:rPr lang="en-US" dirty="0" smtClean="0"/>
              <a:t>and provides raw material on convenient and flexible terms.</a:t>
            </a:r>
          </a:p>
          <a:p>
            <a:pPr>
              <a:buNone/>
            </a:pPr>
            <a:r>
              <a:rPr lang="en-US" dirty="0" smtClean="0"/>
              <a:t>4</a:t>
            </a:r>
            <a:r>
              <a:rPr lang="en-US" dirty="0" smtClean="0"/>
              <a:t>. </a:t>
            </a:r>
            <a:r>
              <a:rPr lang="en-US" b="1" i="1" dirty="0" smtClean="0"/>
              <a:t>Meeting credit needs of SSI</a:t>
            </a:r>
            <a:r>
              <a:rPr lang="en-US" b="1" dirty="0" smtClean="0"/>
              <a:t>: </a:t>
            </a:r>
            <a:r>
              <a:rPr lang="en-US" dirty="0" smtClean="0"/>
              <a:t>NSIC facilitate sanctions of term </a:t>
            </a:r>
            <a:r>
              <a:rPr lang="en-US" dirty="0" smtClean="0"/>
              <a:t>loan and working capital </a:t>
            </a:r>
            <a:r>
              <a:rPr lang="en-US" dirty="0" smtClean="0"/>
              <a:t>credit limit of small enterprise from banks.</a:t>
            </a:r>
          </a:p>
          <a:p>
            <a:pPr>
              <a:buNone/>
            </a:pPr>
            <a:r>
              <a:rPr lang="en-US" dirty="0" smtClean="0"/>
              <a:t>5. </a:t>
            </a:r>
            <a:r>
              <a:rPr lang="en-US" b="1" i="1" dirty="0" smtClean="0"/>
              <a:t>Performance and credit rating</a:t>
            </a:r>
            <a:r>
              <a:rPr lang="en-US" b="1" dirty="0" smtClean="0"/>
              <a:t>: </a:t>
            </a:r>
            <a:r>
              <a:rPr lang="en-US" dirty="0" smtClean="0"/>
              <a:t>NSIC gives credit rating by international </a:t>
            </a:r>
            <a:r>
              <a:rPr lang="en-US" dirty="0" smtClean="0"/>
              <a:t>agencies subsidized </a:t>
            </a:r>
            <a:r>
              <a:rPr lang="en-US" dirty="0" smtClean="0"/>
              <a:t>for small enterprises up to 75% to get better credit terms from </a:t>
            </a:r>
            <a:r>
              <a:rPr lang="en-US" dirty="0" smtClean="0"/>
              <a:t>banks and </a:t>
            </a:r>
            <a:r>
              <a:rPr lang="en-US" dirty="0" smtClean="0"/>
              <a:t>export orders from foreign buyers.</a:t>
            </a:r>
          </a:p>
          <a:p>
            <a:pPr>
              <a:buNone/>
            </a:pPr>
            <a:r>
              <a:rPr lang="en-US" dirty="0" smtClean="0"/>
              <a:t>6. </a:t>
            </a:r>
            <a:r>
              <a:rPr lang="en-US" b="1" i="1" dirty="0" smtClean="0"/>
              <a:t>Marketing assistance programme</a:t>
            </a:r>
            <a:r>
              <a:rPr lang="en-US" b="1" dirty="0" smtClean="0"/>
              <a:t>: </a:t>
            </a:r>
            <a:r>
              <a:rPr lang="en-US" dirty="0" smtClean="0"/>
              <a:t>NSIC participates in government tenders </a:t>
            </a:r>
            <a:r>
              <a:rPr lang="en-US" dirty="0" smtClean="0"/>
              <a:t>on behalf </a:t>
            </a:r>
            <a:r>
              <a:rPr lang="en-US" dirty="0" smtClean="0"/>
              <a:t>of small enterprises to procure orders for them</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85000" lnSpcReduction="10000"/>
          </a:bodyPr>
          <a:lstStyle/>
          <a:p>
            <a:pPr>
              <a:buNone/>
            </a:pPr>
            <a:r>
              <a:rPr lang="en-US" b="1" dirty="0" smtClean="0">
                <a:solidFill>
                  <a:srgbClr val="FFC000"/>
                </a:solidFill>
              </a:rPr>
              <a:t>SMALL INDUSTRIES DEVELOPMENT BANK OF INDIA (SIDBI)</a:t>
            </a:r>
            <a:endParaRPr lang="en-US" dirty="0" smtClean="0">
              <a:solidFill>
                <a:srgbClr val="FFC000"/>
              </a:solidFill>
            </a:endParaRPr>
          </a:p>
          <a:p>
            <a:pPr>
              <a:buNone/>
            </a:pPr>
            <a:r>
              <a:rPr lang="en-US" dirty="0" smtClean="0"/>
              <a:t>For ensuring larger flow of financial and non-financial assistance to the small </a:t>
            </a:r>
            <a:r>
              <a:rPr lang="en-US" dirty="0" smtClean="0"/>
              <a:t>scale sector</a:t>
            </a:r>
            <a:r>
              <a:rPr lang="en-US" dirty="0" smtClean="0"/>
              <a:t>, the government of India set up the Small Industries Development Bank of </a:t>
            </a:r>
            <a:r>
              <a:rPr lang="en-US" dirty="0" smtClean="0"/>
              <a:t>India(SIDBI</a:t>
            </a:r>
            <a:r>
              <a:rPr lang="en-US" dirty="0" smtClean="0"/>
              <a:t>) under Special Act of Parliament in 1989 as a wholly owned subsidiary of </a:t>
            </a:r>
            <a:r>
              <a:rPr lang="en-US" dirty="0" smtClean="0"/>
              <a:t>the IDBI</a:t>
            </a:r>
            <a:r>
              <a:rPr lang="en-US" dirty="0" smtClean="0"/>
              <a:t>. The SIDBI has taken over the outstanding portfolio of the IDBI relating to </a:t>
            </a:r>
            <a:r>
              <a:rPr lang="en-US" dirty="0" err="1" smtClean="0"/>
              <a:t>thesmall</a:t>
            </a:r>
            <a:r>
              <a:rPr lang="en-US" dirty="0" smtClean="0"/>
              <a:t> </a:t>
            </a:r>
            <a:r>
              <a:rPr lang="en-US" dirty="0" smtClean="0"/>
              <a:t>scale sector. </a:t>
            </a:r>
            <a:endParaRPr lang="en-US" dirty="0" smtClean="0"/>
          </a:p>
          <a:p>
            <a:pPr>
              <a:buNone/>
            </a:pPr>
            <a:r>
              <a:rPr lang="en-US" dirty="0" smtClean="0"/>
              <a:t>The </a:t>
            </a:r>
            <a:r>
              <a:rPr lang="en-US" dirty="0" smtClean="0"/>
              <a:t>important functions of IDBI are as follows:</a:t>
            </a:r>
          </a:p>
          <a:p>
            <a:pPr>
              <a:buNone/>
            </a:pPr>
            <a:r>
              <a:rPr lang="en-US" dirty="0" smtClean="0"/>
              <a:t>(1) To initiate steps for technological </a:t>
            </a:r>
            <a:r>
              <a:rPr lang="en-US" dirty="0" err="1" smtClean="0"/>
              <a:t>upgradation</a:t>
            </a:r>
            <a:r>
              <a:rPr lang="en-US" dirty="0" smtClean="0"/>
              <a:t> and modernization of </a:t>
            </a:r>
            <a:r>
              <a:rPr lang="en-US" dirty="0" smtClean="0"/>
              <a:t>existing units</a:t>
            </a:r>
            <a:r>
              <a:rPr lang="en-US" dirty="0" smtClean="0"/>
              <a:t>.</a:t>
            </a:r>
          </a:p>
          <a:p>
            <a:pPr>
              <a:buNone/>
            </a:pPr>
            <a:r>
              <a:rPr lang="en-US" dirty="0" smtClean="0"/>
              <a:t>(2) To expand the channels for marketing the products of SSI sector in </a:t>
            </a:r>
            <a:r>
              <a:rPr lang="en-US" dirty="0" smtClean="0"/>
              <a:t>domestic and </a:t>
            </a:r>
            <a:r>
              <a:rPr lang="en-US" dirty="0" smtClean="0"/>
              <a:t>international markets.</a:t>
            </a:r>
          </a:p>
          <a:p>
            <a:pPr>
              <a:buNone/>
            </a:pPr>
            <a:r>
              <a:rPr lang="en-US" dirty="0" smtClean="0"/>
              <a:t>(3) To promote employment oriented industries especially in semi-urban areas </a:t>
            </a:r>
            <a:r>
              <a:rPr lang="en-US" dirty="0" smtClean="0"/>
              <a:t>to create </a:t>
            </a:r>
            <a:r>
              <a:rPr lang="en-US" dirty="0" smtClean="0"/>
              <a:t>more employment opportunities and thereby checking migration </a:t>
            </a:r>
            <a:r>
              <a:rPr lang="en-US" dirty="0" smtClean="0"/>
              <a:t>of people </a:t>
            </a:r>
            <a:r>
              <a:rPr lang="en-US" dirty="0" smtClean="0"/>
              <a:t>to urban areas.</a:t>
            </a:r>
          </a:p>
          <a:p>
            <a:pPr>
              <a:buNone/>
            </a:pPr>
            <a:r>
              <a:rPr lang="en-US" dirty="0" smtClean="0"/>
              <a:t>								 Cont….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buNone/>
            </a:pPr>
            <a:r>
              <a:rPr lang="en-US" sz="2400" b="1" dirty="0" smtClean="0">
                <a:solidFill>
                  <a:srgbClr val="FFC000"/>
                </a:solidFill>
              </a:rPr>
              <a:t>KARNATAKA INDUSTRIAL AREAS DEVELOPMENT </a:t>
            </a:r>
            <a:r>
              <a:rPr lang="en-US" sz="2400" b="1" dirty="0" smtClean="0">
                <a:solidFill>
                  <a:srgbClr val="FFC000"/>
                </a:solidFill>
              </a:rPr>
              <a:t>BOARD (</a:t>
            </a:r>
            <a:r>
              <a:rPr lang="en-US" sz="2400" b="1" dirty="0" smtClean="0">
                <a:solidFill>
                  <a:srgbClr val="FFC000"/>
                </a:solidFill>
              </a:rPr>
              <a:t>KIADB)</a:t>
            </a:r>
            <a:endParaRPr lang="en-US" sz="2400" dirty="0" smtClean="0">
              <a:solidFill>
                <a:srgbClr val="FFC000"/>
              </a:solidFill>
            </a:endParaRPr>
          </a:p>
          <a:p>
            <a:pPr>
              <a:buNone/>
            </a:pPr>
            <a:r>
              <a:rPr lang="en-US" sz="2400" dirty="0" smtClean="0"/>
              <a:t>The Karnataka industrial areas development board is statutory board constituted </a:t>
            </a:r>
            <a:r>
              <a:rPr lang="en-US" sz="2400" dirty="0" smtClean="0"/>
              <a:t>under the </a:t>
            </a:r>
            <a:r>
              <a:rPr lang="en-US" sz="2400" dirty="0" smtClean="0"/>
              <a:t>Karnataka industrial area development act of 1996. Since then it is in the </a:t>
            </a:r>
            <a:r>
              <a:rPr lang="en-US" sz="2400" dirty="0" smtClean="0"/>
              <a:t>business of </a:t>
            </a:r>
            <a:r>
              <a:rPr lang="en-US" sz="2400" dirty="0" smtClean="0"/>
              <a:t>apportioning land for industries and gearing up facilities to carryout operations. </a:t>
            </a:r>
            <a:r>
              <a:rPr lang="en-US" sz="2400" dirty="0" smtClean="0"/>
              <a:t>The KIADB </a:t>
            </a:r>
            <a:r>
              <a:rPr lang="en-US" sz="2400" dirty="0" smtClean="0"/>
              <a:t>now acquires and provides developed land suited for industrialization, </a:t>
            </a:r>
            <a:r>
              <a:rPr lang="en-US" sz="2400" dirty="0" smtClean="0"/>
              <a:t>by drawing </a:t>
            </a:r>
            <a:r>
              <a:rPr lang="en-US" sz="2400" dirty="0" smtClean="0"/>
              <a:t>up well laid-out plots of varying sizes to suit different industries with </a:t>
            </a:r>
            <a:r>
              <a:rPr lang="en-US" sz="2400" dirty="0" smtClean="0"/>
              <a:t>requisite infrastructure </a:t>
            </a:r>
            <a:r>
              <a:rPr lang="en-US" sz="2400" dirty="0" smtClean="0"/>
              <a:t>facilities. The facilities include roads, drainage, water supply etc. </a:t>
            </a:r>
            <a:r>
              <a:rPr lang="en-US" sz="2400" dirty="0" smtClean="0"/>
              <a:t>The amenities </a:t>
            </a:r>
            <a:r>
              <a:rPr lang="en-US" sz="2400" dirty="0" smtClean="0"/>
              <a:t>such as banks, post offices, fire stations, police outposts, ESI dispensaries </a:t>
            </a:r>
            <a:r>
              <a:rPr lang="en-US" sz="2400" dirty="0" smtClean="0"/>
              <a:t>etc are </a:t>
            </a:r>
            <a:r>
              <a:rPr lang="en-US" sz="2400" dirty="0" smtClean="0"/>
              <a:t>also provided. It also plans to initiate the provision of common effluent </a:t>
            </a:r>
            <a:r>
              <a:rPr lang="en-US" sz="2400" dirty="0" smtClean="0"/>
              <a:t>treatment plants </a:t>
            </a:r>
            <a:r>
              <a:rPr lang="en-US" sz="2400" dirty="0" smtClean="0"/>
              <a:t>wherever necessary.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pPr>
              <a:buNone/>
            </a:pPr>
            <a:r>
              <a:rPr lang="en-US" sz="2800" b="1" dirty="0" smtClean="0">
                <a:solidFill>
                  <a:srgbClr val="FFC000"/>
                </a:solidFill>
              </a:rPr>
              <a:t>KARNATAKA STATE FINANCIAL CORPORATION (KSFC)</a:t>
            </a:r>
            <a:endParaRPr lang="en-US" sz="2800" dirty="0" smtClean="0">
              <a:solidFill>
                <a:srgbClr val="FFC000"/>
              </a:solidFill>
            </a:endParaRPr>
          </a:p>
          <a:p>
            <a:pPr>
              <a:buNone/>
            </a:pPr>
            <a:r>
              <a:rPr lang="en-US" dirty="0" smtClean="0"/>
              <a:t>The KSFC was established by the government of Karnataka in 1956 under the </a:t>
            </a:r>
            <a:r>
              <a:rPr lang="en-US" dirty="0" smtClean="0"/>
              <a:t>state financial </a:t>
            </a:r>
            <a:r>
              <a:rPr lang="en-US" dirty="0" smtClean="0"/>
              <a:t>corporation act 1951 for extending financial assistance to set up tiny, </a:t>
            </a:r>
            <a:r>
              <a:rPr lang="en-US" dirty="0" smtClean="0"/>
              <a:t>small and </a:t>
            </a:r>
            <a:r>
              <a:rPr lang="en-US" dirty="0" smtClean="0"/>
              <a:t>medium scale industrial units in Karnataka. Since 1956 it is working as a </a:t>
            </a:r>
            <a:r>
              <a:rPr lang="en-US" dirty="0" smtClean="0"/>
              <a:t>regional industrial </a:t>
            </a:r>
            <a:r>
              <a:rPr lang="en-US" dirty="0" smtClean="0"/>
              <a:t>development bank of Karnataka. KSFC has a branch office in each </a:t>
            </a:r>
            <a:r>
              <a:rPr lang="en-US" dirty="0" smtClean="0"/>
              <a:t>district; some </a:t>
            </a:r>
            <a:r>
              <a:rPr lang="en-US" dirty="0" smtClean="0"/>
              <a:t>districts have more than one branch.</a:t>
            </a:r>
          </a:p>
          <a:p>
            <a:pPr>
              <a:buNone/>
            </a:pPr>
            <a:r>
              <a:rPr lang="en-US" dirty="0" smtClean="0"/>
              <a:t>KSFC give preference to the projects which are</a:t>
            </a:r>
          </a:p>
          <a:p>
            <a:pPr>
              <a:buNone/>
            </a:pPr>
            <a:r>
              <a:rPr lang="en-US" dirty="0" smtClean="0"/>
              <a:t>(</a:t>
            </a:r>
            <a:r>
              <a:rPr lang="en-US" dirty="0" err="1" smtClean="0"/>
              <a:t>i</a:t>
            </a:r>
            <a:r>
              <a:rPr lang="en-US" dirty="0" smtClean="0"/>
              <a:t>) Promoted by technician entrepreneur.</a:t>
            </a:r>
          </a:p>
          <a:p>
            <a:pPr>
              <a:buNone/>
            </a:pPr>
            <a:r>
              <a:rPr lang="en-US" dirty="0" smtClean="0"/>
              <a:t>(ii) In the small-scale sector.</a:t>
            </a:r>
          </a:p>
          <a:p>
            <a:pPr>
              <a:buNone/>
            </a:pPr>
            <a:r>
              <a:rPr lang="en-US" dirty="0" smtClean="0"/>
              <a:t>(iii) Located in growth centers and developing areas of the state;</a:t>
            </a:r>
          </a:p>
          <a:p>
            <a:pPr>
              <a:buNone/>
            </a:pPr>
            <a:r>
              <a:rPr lang="en-US" dirty="0" smtClean="0"/>
              <a:t>(iv) Promoted by entrepreneurs belonging to scheduled castes and scheduled </a:t>
            </a:r>
            <a:r>
              <a:rPr lang="en-US" dirty="0" smtClean="0"/>
              <a:t>tribes, backward </a:t>
            </a:r>
            <a:r>
              <a:rPr lang="en-US" dirty="0" smtClean="0"/>
              <a:t>classes and other weaker sections of society.</a:t>
            </a:r>
          </a:p>
          <a:p>
            <a:pPr>
              <a:buNone/>
            </a:pPr>
            <a:r>
              <a:rPr lang="en-US" dirty="0" smtClean="0"/>
              <a:t>(v) Characterized by high employment potential.</a:t>
            </a:r>
          </a:p>
          <a:p>
            <a:pPr>
              <a:buNone/>
            </a:pPr>
            <a:r>
              <a:rPr lang="en-US" dirty="0" smtClean="0"/>
              <a:t>(vi) Capable of utilizing local resources; and</a:t>
            </a:r>
          </a:p>
          <a:p>
            <a:pPr>
              <a:buNone/>
            </a:pPr>
            <a:r>
              <a:rPr lang="en-US" dirty="0" smtClean="0"/>
              <a:t>(vii) In tune with the declared national priorities.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lnSpcReduction="10000"/>
          </a:bodyPr>
          <a:lstStyle/>
          <a:p>
            <a:pPr>
              <a:buNone/>
            </a:pPr>
            <a:r>
              <a:rPr lang="en-US" sz="2800" b="1" dirty="0" smtClean="0">
                <a:solidFill>
                  <a:srgbClr val="FFC000"/>
                </a:solidFill>
              </a:rPr>
              <a:t>Loan Schemes of KSFC</a:t>
            </a:r>
            <a:endParaRPr lang="en-US" sz="2800" dirty="0" smtClean="0">
              <a:solidFill>
                <a:srgbClr val="FFC000"/>
              </a:solidFill>
            </a:endParaRPr>
          </a:p>
          <a:p>
            <a:pPr>
              <a:buNone/>
            </a:pPr>
            <a:r>
              <a:rPr lang="en-US" sz="2000" dirty="0" smtClean="0"/>
              <a:t>KSFC has evolved loan schemes for extending financial assistance to industrial </a:t>
            </a:r>
            <a:r>
              <a:rPr lang="en-US" sz="2000" dirty="0" smtClean="0"/>
              <a:t>concerns promoted </a:t>
            </a:r>
            <a:r>
              <a:rPr lang="en-US" sz="2000" dirty="0" smtClean="0"/>
              <a:t>by rural artisans, weaker sections of society, disabled entrepreneurs, </a:t>
            </a:r>
            <a:r>
              <a:rPr lang="en-US" sz="2000" dirty="0" err="1" smtClean="0"/>
              <a:t>exservicemen</a:t>
            </a:r>
            <a:r>
              <a:rPr lang="en-US" sz="2000" dirty="0" smtClean="0"/>
              <a:t>, women </a:t>
            </a:r>
            <a:r>
              <a:rPr lang="en-US" sz="2000" dirty="0" smtClean="0"/>
              <a:t>entrepreneurs and others.</a:t>
            </a:r>
          </a:p>
          <a:p>
            <a:pPr>
              <a:buNone/>
            </a:pPr>
            <a:r>
              <a:rPr lang="en-US" sz="2400" dirty="0" smtClean="0">
                <a:solidFill>
                  <a:srgbClr val="92D050"/>
                </a:solidFill>
              </a:rPr>
              <a:t>T</a:t>
            </a:r>
            <a:r>
              <a:rPr lang="en-US" sz="2400" b="1" i="1" dirty="0" smtClean="0">
                <a:solidFill>
                  <a:srgbClr val="92D050"/>
                </a:solidFill>
              </a:rPr>
              <a:t>he various loan schemes of KSFC are given below:</a:t>
            </a:r>
            <a:endParaRPr lang="en-US" sz="2400" dirty="0" smtClean="0">
              <a:solidFill>
                <a:srgbClr val="92D050"/>
              </a:solidFill>
            </a:endParaRPr>
          </a:p>
          <a:p>
            <a:pPr>
              <a:buNone/>
            </a:pPr>
            <a:r>
              <a:rPr lang="en-US" sz="2000" dirty="0" smtClean="0"/>
              <a:t>(1) Composite loan scheme</a:t>
            </a:r>
          </a:p>
          <a:p>
            <a:pPr>
              <a:buNone/>
            </a:pPr>
            <a:r>
              <a:rPr lang="en-US" sz="2000" dirty="0" smtClean="0"/>
              <a:t>(2) Disabled entrepreneurs loan scheme.</a:t>
            </a:r>
          </a:p>
          <a:p>
            <a:pPr>
              <a:buNone/>
            </a:pPr>
            <a:r>
              <a:rPr lang="en-US" sz="2000" dirty="0" smtClean="0"/>
              <a:t>(3) Scheduled cast and scheduled tribe’s loan scheme.</a:t>
            </a:r>
          </a:p>
          <a:p>
            <a:pPr>
              <a:buNone/>
            </a:pPr>
            <a:r>
              <a:rPr lang="en-US" sz="2000" dirty="0" smtClean="0"/>
              <a:t>(4) Ex-service men loan scheme.</a:t>
            </a:r>
          </a:p>
          <a:p>
            <a:pPr>
              <a:buNone/>
            </a:pPr>
            <a:r>
              <a:rPr lang="en-US" sz="2000" dirty="0" smtClean="0"/>
              <a:t>(5) National equity fund scheme.</a:t>
            </a:r>
          </a:p>
          <a:p>
            <a:pPr>
              <a:buNone/>
            </a:pPr>
            <a:r>
              <a:rPr lang="en-US" sz="2000" dirty="0" smtClean="0"/>
              <a:t>(6) </a:t>
            </a:r>
            <a:r>
              <a:rPr lang="en-US" sz="2000" dirty="0" err="1" smtClean="0"/>
              <a:t>Mahila</a:t>
            </a:r>
            <a:r>
              <a:rPr lang="en-US" sz="2000" dirty="0" smtClean="0"/>
              <a:t> </a:t>
            </a:r>
            <a:r>
              <a:rPr lang="en-US" sz="2000" dirty="0" err="1" smtClean="0"/>
              <a:t>Udyama</a:t>
            </a:r>
            <a:r>
              <a:rPr lang="en-US" sz="2000" dirty="0" smtClean="0"/>
              <a:t> </a:t>
            </a:r>
            <a:r>
              <a:rPr lang="en-US" sz="2000" dirty="0" err="1" smtClean="0"/>
              <a:t>nidhi</a:t>
            </a:r>
            <a:r>
              <a:rPr lang="en-US" sz="2000" dirty="0" smtClean="0"/>
              <a:t> loan scheme.</a:t>
            </a:r>
          </a:p>
          <a:p>
            <a:pPr>
              <a:buNone/>
            </a:pPr>
            <a:r>
              <a:rPr lang="en-US" sz="2000" dirty="0" smtClean="0"/>
              <a:t>(7) Single window loan scheme.</a:t>
            </a:r>
          </a:p>
          <a:p>
            <a:pPr>
              <a:buNone/>
            </a:pPr>
            <a:r>
              <a:rPr lang="en-US" sz="2000" dirty="0" smtClean="0"/>
              <a:t>(8) Transport loan scheme.</a:t>
            </a:r>
          </a:p>
          <a:p>
            <a:pPr>
              <a:buNone/>
            </a:pPr>
            <a:r>
              <a:rPr lang="en-US" sz="2000" dirty="0" smtClean="0"/>
              <a:t>(9) Computer loan scheme.</a:t>
            </a:r>
          </a:p>
          <a:p>
            <a:pPr>
              <a:buNone/>
            </a:pPr>
            <a:r>
              <a:rPr lang="en-US" sz="2000" dirty="0" smtClean="0"/>
              <a:t>(10) Modernization loan scheme.</a:t>
            </a:r>
          </a:p>
          <a:p>
            <a:pPr algn="just"/>
            <a:r>
              <a:rPr lang="en-US" dirty="0" smtClean="0"/>
              <a:t>							 </a:t>
            </a:r>
            <a:r>
              <a:rPr lang="en-US" sz="2000" dirty="0" smtClean="0"/>
              <a:t>Cont….</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85000" lnSpcReduction="20000"/>
          </a:bodyPr>
          <a:lstStyle/>
          <a:p>
            <a:pPr algn="just">
              <a:buNone/>
            </a:pPr>
            <a:r>
              <a:rPr lang="en-US" b="1" i="1" dirty="0" smtClean="0">
                <a:solidFill>
                  <a:schemeClr val="accent5">
                    <a:lumMod val="40000"/>
                    <a:lumOff val="60000"/>
                  </a:schemeClr>
                </a:solidFill>
              </a:rPr>
              <a:t>Fifth Plan</a:t>
            </a:r>
            <a:r>
              <a:rPr lang="en-US" b="1" dirty="0" smtClean="0">
                <a:solidFill>
                  <a:schemeClr val="accent5">
                    <a:lumMod val="40000"/>
                    <a:lumOff val="60000"/>
                  </a:schemeClr>
                </a:solidFill>
              </a:rPr>
              <a:t>: </a:t>
            </a:r>
            <a:r>
              <a:rPr lang="en-US" dirty="0" smtClean="0"/>
              <a:t>The main thrust of the fifth plan was to develop small-scale industries to remove poverty and inequality stacking the land. During this plan the expenditure incurved is Rs. 592 </a:t>
            </a:r>
            <a:r>
              <a:rPr lang="en-US" dirty="0" err="1" smtClean="0"/>
              <a:t>crores</a:t>
            </a:r>
            <a:r>
              <a:rPr lang="en-US" dirty="0" smtClean="0"/>
              <a:t>.</a:t>
            </a:r>
          </a:p>
          <a:p>
            <a:pPr algn="just">
              <a:buNone/>
            </a:pPr>
            <a:endParaRPr lang="en-US" dirty="0" smtClean="0"/>
          </a:p>
          <a:p>
            <a:pPr algn="just">
              <a:buNone/>
            </a:pPr>
            <a:r>
              <a:rPr lang="en-US" b="1" i="1" dirty="0" smtClean="0">
                <a:solidFill>
                  <a:schemeClr val="accent5">
                    <a:lumMod val="40000"/>
                    <a:lumOff val="60000"/>
                  </a:schemeClr>
                </a:solidFill>
              </a:rPr>
              <a:t>Sixth Plan</a:t>
            </a:r>
            <a:r>
              <a:rPr lang="en-US" b="1" dirty="0" smtClean="0">
                <a:solidFill>
                  <a:schemeClr val="accent5">
                    <a:lumMod val="40000"/>
                    <a:lumOff val="60000"/>
                  </a:schemeClr>
                </a:solidFill>
              </a:rPr>
              <a:t>: </a:t>
            </a:r>
            <a:r>
              <a:rPr lang="en-US" dirty="0" smtClean="0"/>
              <a:t>Because of the massive development </a:t>
            </a:r>
            <a:r>
              <a:rPr lang="en-US" dirty="0" err="1" smtClean="0"/>
              <a:t>programmes</a:t>
            </a:r>
            <a:r>
              <a:rPr lang="en-US" dirty="0" smtClean="0"/>
              <a:t> initiated for the development of promising small-scale sector, the actual expenditure of Rs. 1945 </a:t>
            </a:r>
            <a:r>
              <a:rPr lang="en-US" dirty="0" err="1" smtClean="0"/>
              <a:t>crores</a:t>
            </a:r>
            <a:r>
              <a:rPr lang="en-US" dirty="0" smtClean="0"/>
              <a:t> surpassed the plan 836 items were reserved for manufacturing in small-scale industries and reserved 409 items for exclusive purchase from small scale industries.</a:t>
            </a:r>
          </a:p>
          <a:p>
            <a:pPr algn="just">
              <a:buNone/>
            </a:pPr>
            <a:endParaRPr lang="en-US" dirty="0" smtClean="0">
              <a:solidFill>
                <a:schemeClr val="accent5">
                  <a:lumMod val="40000"/>
                  <a:lumOff val="60000"/>
                </a:schemeClr>
              </a:solidFill>
            </a:endParaRPr>
          </a:p>
          <a:p>
            <a:pPr algn="just">
              <a:buNone/>
            </a:pPr>
            <a:r>
              <a:rPr lang="en-US" b="1" i="1" dirty="0" smtClean="0">
                <a:solidFill>
                  <a:schemeClr val="accent5">
                    <a:lumMod val="40000"/>
                    <a:lumOff val="60000"/>
                  </a:schemeClr>
                </a:solidFill>
              </a:rPr>
              <a:t>Seventh Plan</a:t>
            </a:r>
            <a:r>
              <a:rPr lang="en-US" b="1" dirty="0" smtClean="0">
                <a:solidFill>
                  <a:schemeClr val="accent5">
                    <a:lumMod val="40000"/>
                    <a:lumOff val="60000"/>
                  </a:schemeClr>
                </a:solidFill>
              </a:rPr>
              <a:t>: </a:t>
            </a:r>
            <a:r>
              <a:rPr lang="en-US" dirty="0" smtClean="0"/>
              <a:t>The main thrust of this plan was </a:t>
            </a:r>
            <a:r>
              <a:rPr lang="en-US" dirty="0" err="1" smtClean="0"/>
              <a:t>upgradation</a:t>
            </a:r>
            <a:r>
              <a:rPr lang="en-US" dirty="0" smtClean="0"/>
              <a:t> of technology to increase competitiveness of small sector. The new watch word was “competition” and “not reservation”.</a:t>
            </a:r>
          </a:p>
          <a:p>
            <a:pPr algn="just">
              <a:buNone/>
            </a:pPr>
            <a:endParaRPr lang="en-US" dirty="0" smtClean="0"/>
          </a:p>
          <a:p>
            <a:pPr algn="just">
              <a:buNone/>
            </a:pPr>
            <a:r>
              <a:rPr lang="en-US" b="1" i="1" dirty="0" smtClean="0">
                <a:solidFill>
                  <a:schemeClr val="accent5">
                    <a:lumMod val="40000"/>
                    <a:lumOff val="60000"/>
                  </a:schemeClr>
                </a:solidFill>
              </a:rPr>
              <a:t>Eighth Plan</a:t>
            </a:r>
            <a:r>
              <a:rPr lang="en-US" b="1" dirty="0" smtClean="0">
                <a:solidFill>
                  <a:schemeClr val="accent5">
                    <a:lumMod val="40000"/>
                    <a:lumOff val="60000"/>
                  </a:schemeClr>
                </a:solidFill>
              </a:rPr>
              <a:t>: </a:t>
            </a:r>
            <a:r>
              <a:rPr lang="en-US" dirty="0" smtClean="0"/>
              <a:t>The main thrust of the eighth plan was the employment generation as the motive force for economic growth. To achieve this, small and village industries have been assigned an extremely important role.</a:t>
            </a:r>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lnSpcReduction="10000"/>
          </a:bodyPr>
          <a:lstStyle/>
          <a:p>
            <a:pPr>
              <a:buNone/>
            </a:pPr>
            <a:r>
              <a:rPr lang="en-US" sz="1800" dirty="0" smtClean="0"/>
              <a:t>(11) Diesel generator loan scheme.</a:t>
            </a:r>
          </a:p>
          <a:p>
            <a:pPr>
              <a:buNone/>
            </a:pPr>
            <a:r>
              <a:rPr lang="en-US" sz="1800" dirty="0" smtClean="0"/>
              <a:t>(12) Equipment finance loan scheme.</a:t>
            </a:r>
          </a:p>
          <a:p>
            <a:pPr>
              <a:buNone/>
            </a:pPr>
            <a:r>
              <a:rPr lang="en-US" sz="1800" dirty="0" smtClean="0"/>
              <a:t>(13) Tourism related activities loan scheme.</a:t>
            </a:r>
          </a:p>
          <a:p>
            <a:pPr>
              <a:buNone/>
            </a:pPr>
            <a:r>
              <a:rPr lang="en-US" sz="1800" dirty="0" smtClean="0"/>
              <a:t>(14) Hospital/nursing / medical store loan scheme.</a:t>
            </a:r>
          </a:p>
          <a:p>
            <a:pPr>
              <a:buNone/>
            </a:pPr>
            <a:r>
              <a:rPr lang="en-US" sz="1800" dirty="0" smtClean="0"/>
              <a:t>(15) Electro-medical equipment loan scheme.</a:t>
            </a:r>
          </a:p>
          <a:p>
            <a:pPr>
              <a:buNone/>
            </a:pPr>
            <a:r>
              <a:rPr lang="en-US" sz="1800" dirty="0" smtClean="0"/>
              <a:t>(16) Assistance for acquiring indigenous or imported second-hand machinery.</a:t>
            </a:r>
          </a:p>
          <a:p>
            <a:pPr>
              <a:buNone/>
            </a:pPr>
            <a:r>
              <a:rPr lang="en-US" sz="1800" dirty="0" smtClean="0"/>
              <a:t>(17</a:t>
            </a:r>
            <a:r>
              <a:rPr lang="en-US" sz="1800" dirty="0" smtClean="0"/>
              <a:t>) Qualified professionals loan scheme.</a:t>
            </a:r>
          </a:p>
          <a:p>
            <a:pPr>
              <a:buNone/>
            </a:pPr>
            <a:r>
              <a:rPr lang="en-US" sz="1800" dirty="0" smtClean="0"/>
              <a:t>(18) Scheme of assistance for acquisition of ISO 9000 series of certification.</a:t>
            </a:r>
          </a:p>
          <a:p>
            <a:pPr>
              <a:buNone/>
            </a:pPr>
            <a:r>
              <a:rPr lang="en-US" sz="1800" dirty="0" smtClean="0"/>
              <a:t>(19) Hotel /mobile canteen loan scheme.</a:t>
            </a:r>
          </a:p>
          <a:p>
            <a:pPr>
              <a:buNone/>
            </a:pPr>
            <a:r>
              <a:rPr lang="en-US" sz="1800" dirty="0" smtClean="0"/>
              <a:t>(20) Industrial estate loan scheme.</a:t>
            </a:r>
          </a:p>
          <a:p>
            <a:pPr>
              <a:buNone/>
            </a:pPr>
            <a:r>
              <a:rPr lang="en-US" sz="1800" dirty="0" smtClean="0"/>
              <a:t>(21) Loan scheme for office automation.</a:t>
            </a:r>
          </a:p>
          <a:p>
            <a:pPr>
              <a:buNone/>
            </a:pPr>
            <a:r>
              <a:rPr lang="en-US" sz="1800" dirty="0" smtClean="0"/>
              <a:t>(22) Loan scheme for training institution.</a:t>
            </a:r>
          </a:p>
          <a:p>
            <a:pPr>
              <a:buNone/>
            </a:pPr>
            <a:r>
              <a:rPr lang="en-US" sz="1800" dirty="0" smtClean="0"/>
              <a:t>(23) Loan scheme for private software technology parks.</a:t>
            </a:r>
          </a:p>
          <a:p>
            <a:pPr>
              <a:buNone/>
            </a:pPr>
            <a:r>
              <a:rPr lang="en-US" sz="1800" dirty="0" smtClean="0"/>
              <a:t>(24) Loan scheme for commercial complexes.</a:t>
            </a:r>
          </a:p>
          <a:p>
            <a:pPr>
              <a:buNone/>
            </a:pPr>
            <a:r>
              <a:rPr lang="en-US" sz="1800" dirty="0" smtClean="0"/>
              <a:t>(25) Industrial estate loan scheme.</a:t>
            </a:r>
          </a:p>
          <a:p>
            <a:pPr>
              <a:buNone/>
            </a:pPr>
            <a:r>
              <a:rPr lang="en-US" sz="1800" dirty="0" smtClean="0"/>
              <a:t>(26) Loan scheme for ready-built office/construction of new office building.</a:t>
            </a:r>
          </a:p>
          <a:p>
            <a:pPr>
              <a:buNone/>
            </a:pPr>
            <a:r>
              <a:rPr lang="en-US" sz="1800" dirty="0" smtClean="0"/>
              <a:t>(27) Loan scheme for acquisition of land/building/commercial space.</a:t>
            </a:r>
          </a:p>
          <a:p>
            <a:pPr>
              <a:buNone/>
            </a:pPr>
            <a:r>
              <a:rPr lang="en-US" sz="1800" dirty="0" smtClean="0"/>
              <a:t>(28) Loan schemes for marketing related activities.</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92500" lnSpcReduction="20000"/>
          </a:bodyPr>
          <a:lstStyle/>
          <a:p>
            <a:pPr>
              <a:buNone/>
            </a:pPr>
            <a:r>
              <a:rPr lang="en-US" sz="3000" b="1" dirty="0" smtClean="0">
                <a:solidFill>
                  <a:srgbClr val="FFC000"/>
                </a:solidFill>
              </a:rPr>
              <a:t>IMPACT OF WTO/GATT ON SSI</a:t>
            </a:r>
            <a:endParaRPr lang="en-US" sz="3000" dirty="0" smtClean="0">
              <a:solidFill>
                <a:srgbClr val="FFC000"/>
              </a:solidFill>
            </a:endParaRPr>
          </a:p>
          <a:p>
            <a:pPr>
              <a:buNone/>
            </a:pPr>
            <a:r>
              <a:rPr lang="en-US" dirty="0" smtClean="0"/>
              <a:t>The challenges to the small-scale sector are due to the impact of agreements under WTO. The setting up of the WTO in 1995 has altered the framework of international trade towards non-distortive, market oriented policies. This is in keeping with the policy shift that occurred worldwide in favor of the free market forces and tilt away from state regulation/intervention in economic activity. This is likely to lead to an expansion in the volume of international trade and changes in the pattern of commodity flows. The main outcome of WTO stipulated requirements will be brought about through reduction in export subsidies, greater market access, removal of non-tariff barriers and reduction in tariffs.</a:t>
            </a:r>
          </a:p>
          <a:p>
            <a:pPr>
              <a:buNone/>
            </a:pPr>
            <a:r>
              <a:rPr lang="en-US" dirty="0" smtClean="0"/>
              <a:t>There will also be tighter patent laws through regulation of intellectual property rights under Trade-Related Intellectual Property Rights (TRIPS) Agreements, which laid down what is to be patented, for what duration and on what terms.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a:buNone/>
            </a:pPr>
            <a:r>
              <a:rPr lang="en-US" b="1" dirty="0" smtClean="0">
                <a:solidFill>
                  <a:srgbClr val="FFC000"/>
                </a:solidFill>
              </a:rPr>
              <a:t>AGENCIES OF GOVERNMENT FOR SSI</a:t>
            </a:r>
            <a:endParaRPr lang="en-US" dirty="0" smtClean="0">
              <a:solidFill>
                <a:srgbClr val="FFC000"/>
              </a:solidFill>
            </a:endParaRPr>
          </a:p>
          <a:p>
            <a:pPr>
              <a:buNone/>
            </a:pPr>
            <a:r>
              <a:rPr lang="en-US" sz="2200" dirty="0" smtClean="0"/>
              <a:t>The ministry of small scale industries is the administrative ministry in the Government  of India for all matters relating to small scale and village industries which designs and implements policies and </a:t>
            </a:r>
            <a:r>
              <a:rPr lang="en-US" sz="2200" dirty="0" err="1" smtClean="0"/>
              <a:t>programmes</a:t>
            </a:r>
            <a:r>
              <a:rPr lang="en-US" sz="2200" dirty="0" smtClean="0"/>
              <a:t> for promotion and growth of small industries. The Department of small-scale industries was created in 1991, in the Ministry of Industry to exclusively formulate the policy framework for promoting and developing small-scale industries in the country.  </a:t>
            </a:r>
          </a:p>
          <a:p>
            <a:pPr>
              <a:buNone/>
            </a:pPr>
            <a:r>
              <a:rPr lang="en-US" dirty="0" smtClean="0"/>
              <a:t>The institutional network can be broadly classified as under. </a:t>
            </a:r>
          </a:p>
          <a:p>
            <a:pPr lvl="1">
              <a:buNone/>
            </a:pPr>
            <a:r>
              <a:rPr lang="en-US" dirty="0" smtClean="0"/>
              <a:t>(1) Central level institutions/agencies</a:t>
            </a:r>
          </a:p>
          <a:p>
            <a:pPr lvl="1">
              <a:buNone/>
            </a:pPr>
            <a:r>
              <a:rPr lang="en-US" dirty="0" smtClean="0"/>
              <a:t>(2) State level institutions/agencies</a:t>
            </a:r>
          </a:p>
          <a:p>
            <a:pPr lvl="1">
              <a:buNone/>
            </a:pPr>
            <a:r>
              <a:rPr lang="en-US" dirty="0" smtClean="0"/>
              <a:t>(3) Other agencies</a:t>
            </a:r>
          </a:p>
          <a:p>
            <a:pPr lvl="1">
              <a:buNone/>
            </a:pPr>
            <a:endParaRPr lang="en-US" dirty="0" smtClean="0">
              <a:solidFill>
                <a:srgbClr val="FFC000"/>
              </a:solidFill>
            </a:endParaRPr>
          </a:p>
          <a:p>
            <a:pPr>
              <a:buNone/>
            </a:pPr>
            <a:r>
              <a:rPr lang="en-US" sz="2400" b="1" dirty="0" smtClean="0">
                <a:solidFill>
                  <a:srgbClr val="FFC000"/>
                </a:solidFill>
              </a:rPr>
              <a:t>ANCILLARY, TINY AND SERVICE INDUSTRIES</a:t>
            </a:r>
            <a:endParaRPr lang="en-US" sz="2100" dirty="0" smtClean="0">
              <a:solidFill>
                <a:srgbClr val="FFC000"/>
              </a:solidFill>
            </a:endParaRPr>
          </a:p>
          <a:p>
            <a:pPr>
              <a:buNone/>
            </a:pPr>
            <a:r>
              <a:rPr lang="en-US" sz="2400" dirty="0" smtClean="0"/>
              <a:t>An ancillary unit is one, which sells not less than 50 % of its manufactures to one </a:t>
            </a:r>
            <a:r>
              <a:rPr lang="en-US" sz="2400" dirty="0" err="1" smtClean="0"/>
              <a:t>ormore</a:t>
            </a:r>
            <a:r>
              <a:rPr lang="en-US" sz="2400" dirty="0" smtClean="0"/>
              <a:t> industrial units. The limit of investment is same for ancillary units and </a:t>
            </a:r>
            <a:r>
              <a:rPr lang="en-US" sz="2400" dirty="0" err="1" smtClean="0"/>
              <a:t>smallscale</a:t>
            </a:r>
            <a:endParaRPr lang="en-US" sz="2400" dirty="0" smtClean="0"/>
          </a:p>
          <a:p>
            <a:r>
              <a:rPr lang="en-US" sz="2400" dirty="0" smtClean="0"/>
              <a:t>industries.</a:t>
            </a:r>
          </a:p>
          <a:p>
            <a:pPr lvl="1">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pPr>
              <a:buNone/>
            </a:pPr>
            <a:r>
              <a:rPr lang="en-US" sz="2800" b="1" dirty="0" smtClean="0">
                <a:solidFill>
                  <a:srgbClr val="FFC000"/>
                </a:solidFill>
              </a:rPr>
              <a:t>SMALL INDUSTRIES DEVELOPMENT ORGANIZATION (SIDO)</a:t>
            </a:r>
            <a:endParaRPr lang="en-US" sz="2800" dirty="0" smtClean="0">
              <a:solidFill>
                <a:srgbClr val="FFC000"/>
              </a:solidFill>
            </a:endParaRPr>
          </a:p>
          <a:p>
            <a:pPr algn="just">
              <a:buNone/>
            </a:pPr>
            <a:r>
              <a:rPr lang="en-US" sz="2800" dirty="0" smtClean="0"/>
              <a:t>SIDO is created for development of various small scale units in different areas. </a:t>
            </a:r>
            <a:r>
              <a:rPr lang="en-US" sz="2800" dirty="0" smtClean="0"/>
              <a:t>SIDO is </a:t>
            </a:r>
            <a:r>
              <a:rPr lang="en-US" sz="2800" dirty="0" smtClean="0"/>
              <a:t>a subordinate office of department of SSI and ARI. It is a nodal agency for </a:t>
            </a:r>
            <a:r>
              <a:rPr lang="en-US" sz="2800" dirty="0" smtClean="0"/>
              <a:t>identifying the </a:t>
            </a:r>
            <a:r>
              <a:rPr lang="en-US" sz="2800" dirty="0" smtClean="0"/>
              <a:t>needs of SSI units coordinating and monitoring the policies and </a:t>
            </a:r>
            <a:r>
              <a:rPr lang="en-US" sz="2800" dirty="0" err="1" smtClean="0"/>
              <a:t>programmes</a:t>
            </a:r>
            <a:r>
              <a:rPr lang="en-US" sz="2800" dirty="0" smtClean="0"/>
              <a:t> for promotion of the small industries. It undertakes various </a:t>
            </a:r>
            <a:r>
              <a:rPr lang="en-US" sz="2800" dirty="0" err="1" smtClean="0"/>
              <a:t>programmes</a:t>
            </a:r>
            <a:r>
              <a:rPr lang="en-US" sz="2800" dirty="0" smtClean="0"/>
              <a:t> of training, consultancy</a:t>
            </a:r>
            <a:r>
              <a:rPr lang="en-US" sz="2800" dirty="0" smtClean="0"/>
              <a:t>, evaluation for needs of SSI and development of industrial estates</a:t>
            </a:r>
            <a:r>
              <a:rPr lang="en-US" sz="2800" dirty="0" smtClean="0"/>
              <a:t>. </a:t>
            </a:r>
          </a:p>
          <a:p>
            <a:pPr>
              <a:buNone/>
            </a:pPr>
            <a:endParaRPr lang="en-US" sz="2800" dirty="0" smtClean="0"/>
          </a:p>
          <a:p>
            <a:pPr>
              <a:buNone/>
            </a:pPr>
            <a:r>
              <a:rPr lang="en-US" sz="2800" dirty="0" smtClean="0"/>
              <a:t>The activities of SIDO are divided into three categories as follows:</a:t>
            </a:r>
          </a:p>
          <a:p>
            <a:pPr>
              <a:buNone/>
            </a:pPr>
            <a:r>
              <a:rPr lang="en-US" sz="2800" dirty="0" smtClean="0">
                <a:solidFill>
                  <a:srgbClr val="FFC000"/>
                </a:solidFill>
              </a:rPr>
              <a:t>(a) </a:t>
            </a:r>
            <a:r>
              <a:rPr lang="en-US" sz="2800" b="1" i="1" dirty="0" smtClean="0">
                <a:solidFill>
                  <a:srgbClr val="FFC000"/>
                </a:solidFill>
              </a:rPr>
              <a:t>Coordination activities of SIDO</a:t>
            </a:r>
            <a:r>
              <a:rPr lang="en-US" sz="2800" b="1" dirty="0" smtClean="0">
                <a:solidFill>
                  <a:srgbClr val="FFC000"/>
                </a:solidFill>
              </a:rPr>
              <a:t>:</a:t>
            </a:r>
            <a:endParaRPr lang="en-US" sz="2800" dirty="0" smtClean="0">
              <a:solidFill>
                <a:srgbClr val="FFC000"/>
              </a:solidFill>
            </a:endParaRPr>
          </a:p>
          <a:p>
            <a:pPr algn="just">
              <a:buNone/>
            </a:pPr>
            <a:r>
              <a:rPr lang="en-US" sz="2800" dirty="0" smtClean="0"/>
              <a:t>	(</a:t>
            </a:r>
            <a:r>
              <a:rPr lang="en-US" sz="2800" dirty="0" smtClean="0"/>
              <a:t>1) To coordinate various </a:t>
            </a:r>
            <a:r>
              <a:rPr lang="en-US" sz="2800" dirty="0" err="1" smtClean="0"/>
              <a:t>programmes</a:t>
            </a:r>
            <a:r>
              <a:rPr lang="en-US" sz="2800" dirty="0" smtClean="0"/>
              <a:t> and policies of various </a:t>
            </a:r>
            <a:r>
              <a:rPr lang="en-US" sz="2800" dirty="0" smtClean="0"/>
              <a:t>	state governments pertaining </a:t>
            </a:r>
            <a:r>
              <a:rPr lang="en-US" sz="2800" dirty="0" smtClean="0"/>
              <a:t>to small industries.</a:t>
            </a:r>
          </a:p>
          <a:p>
            <a:pPr algn="just">
              <a:buNone/>
            </a:pPr>
            <a:r>
              <a:rPr lang="en-US" sz="2800" dirty="0" smtClean="0"/>
              <a:t>	(</a:t>
            </a:r>
            <a:r>
              <a:rPr lang="en-US" sz="2800" dirty="0" smtClean="0"/>
              <a:t>2) To maintain relation with central industry ministry, planning </a:t>
            </a:r>
            <a:r>
              <a:rPr lang="en-US" sz="2800" dirty="0" smtClean="0"/>
              <a:t>	commission, state </a:t>
            </a:r>
            <a:r>
              <a:rPr lang="en-US" sz="2800" dirty="0" smtClean="0"/>
              <a:t>level industries ministry and financial </a:t>
            </a:r>
            <a:r>
              <a:rPr lang="en-US" sz="2800" dirty="0" smtClean="0"/>
              <a:t>	institutions</a:t>
            </a:r>
            <a:r>
              <a:rPr lang="en-US" sz="2800" dirty="0" smtClean="0"/>
              <a:t>.</a:t>
            </a:r>
          </a:p>
          <a:p>
            <a:pPr algn="just">
              <a:buNone/>
            </a:pPr>
            <a:r>
              <a:rPr lang="en-US" sz="2800" dirty="0" smtClean="0"/>
              <a:t>	(</a:t>
            </a:r>
            <a:r>
              <a:rPr lang="en-US" sz="2800" dirty="0" smtClean="0"/>
              <a:t>3) Implement and coordinate in the development of industrial </a:t>
            </a:r>
            <a:r>
              <a:rPr lang="en-US" sz="2800" dirty="0" smtClean="0"/>
              <a:t>	estates.</a:t>
            </a:r>
          </a:p>
          <a:p>
            <a:pPr algn="just">
              <a:buNone/>
            </a:pPr>
            <a:r>
              <a:rPr lang="en-US" sz="2800" dirty="0" smtClean="0"/>
              <a:t>	</a:t>
            </a:r>
            <a:r>
              <a:rPr lang="en-US" sz="2800" dirty="0" smtClean="0"/>
              <a:t>							</a:t>
            </a:r>
            <a:r>
              <a:rPr lang="en-US" sz="2000" dirty="0" smtClean="0"/>
              <a:t> Cont….</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85000" lnSpcReduction="20000"/>
          </a:bodyPr>
          <a:lstStyle/>
          <a:p>
            <a:pPr>
              <a:buNone/>
            </a:pPr>
            <a:r>
              <a:rPr lang="en-US" dirty="0" smtClean="0">
                <a:solidFill>
                  <a:srgbClr val="FFC000"/>
                </a:solidFill>
              </a:rPr>
              <a:t>(b) </a:t>
            </a:r>
            <a:r>
              <a:rPr lang="en-US" b="1" i="1" dirty="0" smtClean="0">
                <a:solidFill>
                  <a:srgbClr val="FFC000"/>
                </a:solidFill>
              </a:rPr>
              <a:t>Industrial development activities of SIDO</a:t>
            </a:r>
            <a:r>
              <a:rPr lang="en-US" b="1" dirty="0" smtClean="0">
                <a:solidFill>
                  <a:srgbClr val="FFC000"/>
                </a:solidFill>
              </a:rPr>
              <a:t>:</a:t>
            </a:r>
            <a:endParaRPr lang="en-US" dirty="0" smtClean="0">
              <a:solidFill>
                <a:srgbClr val="FFC000"/>
              </a:solidFill>
            </a:endParaRPr>
          </a:p>
          <a:p>
            <a:pPr>
              <a:buNone/>
            </a:pPr>
            <a:r>
              <a:rPr lang="en-US" dirty="0" smtClean="0"/>
              <a:t>(1) Develop import substitutions for components and products based on </a:t>
            </a:r>
            <a:r>
              <a:rPr lang="en-US" dirty="0" smtClean="0"/>
              <a:t>the data </a:t>
            </a:r>
            <a:r>
              <a:rPr lang="en-US" dirty="0" smtClean="0"/>
              <a:t>available for various volumes-wise and value-wise imports.</a:t>
            </a:r>
          </a:p>
          <a:p>
            <a:pPr>
              <a:buNone/>
            </a:pPr>
            <a:r>
              <a:rPr lang="en-US" dirty="0" smtClean="0"/>
              <a:t>(2) To give essential support and guidance for the development of </a:t>
            </a:r>
            <a:r>
              <a:rPr lang="en-US" dirty="0" smtClean="0"/>
              <a:t>ancillary units</a:t>
            </a:r>
            <a:r>
              <a:rPr lang="en-US" dirty="0" smtClean="0"/>
              <a:t>.</a:t>
            </a:r>
          </a:p>
          <a:p>
            <a:pPr>
              <a:buNone/>
            </a:pPr>
            <a:r>
              <a:rPr lang="en-US" dirty="0" smtClean="0"/>
              <a:t>(3) To provide guidance to SSI units in terms of costing market </a:t>
            </a:r>
            <a:r>
              <a:rPr lang="en-US" dirty="0" smtClean="0"/>
              <a:t>competition and </a:t>
            </a:r>
            <a:r>
              <a:rPr lang="en-US" dirty="0" smtClean="0"/>
              <a:t>to encourage them to participate in the government stores and </a:t>
            </a:r>
            <a:r>
              <a:rPr lang="en-US" dirty="0" smtClean="0"/>
              <a:t>purchase tenders</a:t>
            </a:r>
            <a:r>
              <a:rPr lang="en-US" dirty="0" smtClean="0"/>
              <a:t>.</a:t>
            </a:r>
          </a:p>
          <a:p>
            <a:pPr>
              <a:buNone/>
            </a:pPr>
            <a:r>
              <a:rPr lang="en-US" dirty="0" smtClean="0"/>
              <a:t>(4) To recommend the central government for reserving certain items </a:t>
            </a:r>
            <a:r>
              <a:rPr lang="en-US" dirty="0" smtClean="0"/>
              <a:t>to produce </a:t>
            </a:r>
            <a:r>
              <a:rPr lang="en-US" dirty="0" smtClean="0"/>
              <a:t>at SSI level only.</a:t>
            </a:r>
          </a:p>
          <a:p>
            <a:pPr>
              <a:buNone/>
            </a:pPr>
            <a:r>
              <a:rPr lang="en-US" dirty="0" smtClean="0">
                <a:solidFill>
                  <a:srgbClr val="FFC000"/>
                </a:solidFill>
              </a:rPr>
              <a:t>(c) </a:t>
            </a:r>
            <a:r>
              <a:rPr lang="en-US" b="1" i="1" dirty="0" smtClean="0">
                <a:solidFill>
                  <a:srgbClr val="FFC000"/>
                </a:solidFill>
              </a:rPr>
              <a:t>Management activities of SIDO</a:t>
            </a:r>
            <a:r>
              <a:rPr lang="en-US" b="1" dirty="0" smtClean="0">
                <a:solidFill>
                  <a:srgbClr val="FFC000"/>
                </a:solidFill>
              </a:rPr>
              <a:t>:</a:t>
            </a:r>
            <a:endParaRPr lang="en-US" dirty="0" smtClean="0">
              <a:solidFill>
                <a:srgbClr val="FFC000"/>
              </a:solidFill>
            </a:endParaRPr>
          </a:p>
          <a:p>
            <a:pPr>
              <a:buNone/>
            </a:pPr>
            <a:r>
              <a:rPr lang="en-US" dirty="0" smtClean="0"/>
              <a:t>(1) To </a:t>
            </a:r>
            <a:r>
              <a:rPr lang="en-US" dirty="0" smtClean="0"/>
              <a:t>provide training, development and consultancy services to SSI </a:t>
            </a:r>
            <a:r>
              <a:rPr lang="en-US" dirty="0" smtClean="0"/>
              <a:t>to develop </a:t>
            </a:r>
            <a:r>
              <a:rPr lang="en-US" dirty="0" smtClean="0"/>
              <a:t>their competitive strength</a:t>
            </a:r>
            <a:r>
              <a:rPr lang="en-US" dirty="0" smtClean="0"/>
              <a:t>.</a:t>
            </a:r>
          </a:p>
          <a:p>
            <a:pPr>
              <a:buNone/>
            </a:pPr>
            <a:r>
              <a:rPr lang="en-US" dirty="0" smtClean="0"/>
              <a:t>(</a:t>
            </a:r>
            <a:r>
              <a:rPr lang="en-US" dirty="0" smtClean="0"/>
              <a:t>2) To provide marketing assistance to various SSI units.</a:t>
            </a:r>
          </a:p>
          <a:p>
            <a:pPr>
              <a:buNone/>
            </a:pPr>
            <a:r>
              <a:rPr lang="en-US" dirty="0" smtClean="0"/>
              <a:t>(3) To assist SSI units in selection of plant and machinery, location, </a:t>
            </a:r>
            <a:r>
              <a:rPr lang="en-US" dirty="0" smtClean="0"/>
              <a:t>layout design </a:t>
            </a:r>
            <a:r>
              <a:rPr lang="en-US" dirty="0" smtClean="0"/>
              <a:t>and appropriate process.</a:t>
            </a:r>
          </a:p>
          <a:p>
            <a:pPr>
              <a:buNone/>
            </a:pPr>
            <a:r>
              <a:rPr lang="en-US" dirty="0" smtClean="0"/>
              <a:t>(</a:t>
            </a:r>
            <a:r>
              <a:rPr lang="en-US" dirty="0" smtClean="0"/>
              <a:t>4) To help them get updated in various information related to the </a:t>
            </a:r>
            <a:r>
              <a:rPr lang="en-US" dirty="0" smtClean="0"/>
              <a:t>small-scale industries </a:t>
            </a:r>
            <a:r>
              <a:rPr lang="en-US" dirty="0" smtClean="0"/>
              <a:t>activities.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7500" lnSpcReduction="20000"/>
          </a:bodyPr>
          <a:lstStyle/>
          <a:p>
            <a:r>
              <a:rPr lang="en-US" b="1" dirty="0" smtClean="0">
                <a:solidFill>
                  <a:srgbClr val="FFC000"/>
                </a:solidFill>
              </a:rPr>
              <a:t>SMALL INDUSTRIES SERVICE INSTITUTES (SISI)</a:t>
            </a:r>
            <a:endParaRPr lang="en-US" dirty="0" smtClean="0">
              <a:solidFill>
                <a:srgbClr val="FFC000"/>
              </a:solidFill>
            </a:endParaRPr>
          </a:p>
          <a:p>
            <a:pPr>
              <a:buNone/>
            </a:pPr>
            <a:r>
              <a:rPr lang="en-US" dirty="0" smtClean="0"/>
              <a:t>The small industries service institutes have been set up in state capitals and other </a:t>
            </a:r>
            <a:r>
              <a:rPr lang="en-US" dirty="0" smtClean="0"/>
              <a:t>places all </a:t>
            </a:r>
            <a:r>
              <a:rPr lang="en-US" dirty="0" smtClean="0"/>
              <a:t>over the country to provide consultancy and training to small entrepreneurs </a:t>
            </a:r>
            <a:r>
              <a:rPr lang="en-US" dirty="0" err="1" smtClean="0"/>
              <a:t>bothexisting</a:t>
            </a:r>
            <a:r>
              <a:rPr lang="en-US" dirty="0" smtClean="0"/>
              <a:t> </a:t>
            </a:r>
            <a:r>
              <a:rPr lang="en-US" dirty="0" smtClean="0"/>
              <a:t>and prospective.</a:t>
            </a:r>
          </a:p>
          <a:p>
            <a:pPr>
              <a:buNone/>
            </a:pPr>
            <a:r>
              <a:rPr lang="en-US" b="1" i="1" dirty="0" smtClean="0">
                <a:solidFill>
                  <a:srgbClr val="92D050"/>
                </a:solidFill>
              </a:rPr>
              <a:t>The main functions of SISI include</a:t>
            </a:r>
            <a:r>
              <a:rPr lang="en-US" b="1" dirty="0" smtClean="0">
                <a:solidFill>
                  <a:srgbClr val="92D050"/>
                </a:solidFill>
              </a:rPr>
              <a:t>:</a:t>
            </a:r>
            <a:endParaRPr lang="en-US" dirty="0" smtClean="0">
              <a:solidFill>
                <a:srgbClr val="92D050"/>
              </a:solidFill>
            </a:endParaRPr>
          </a:p>
          <a:p>
            <a:pPr>
              <a:buNone/>
            </a:pPr>
            <a:r>
              <a:rPr lang="en-US" dirty="0" smtClean="0"/>
              <a:t>(1) To serve as interface between central and state government.</a:t>
            </a:r>
          </a:p>
          <a:p>
            <a:pPr>
              <a:buNone/>
            </a:pPr>
            <a:r>
              <a:rPr lang="en-US" dirty="0" smtClean="0"/>
              <a:t>(2) To render technical support services.</a:t>
            </a:r>
          </a:p>
          <a:p>
            <a:pPr>
              <a:buNone/>
            </a:pPr>
            <a:r>
              <a:rPr lang="en-US" dirty="0" smtClean="0"/>
              <a:t>(3) To conduct entrepreneurship development </a:t>
            </a:r>
            <a:r>
              <a:rPr lang="en-US" dirty="0" err="1" smtClean="0"/>
              <a:t>programmes</a:t>
            </a:r>
            <a:r>
              <a:rPr lang="en-US" dirty="0" smtClean="0"/>
              <a:t>.</a:t>
            </a:r>
          </a:p>
          <a:p>
            <a:pPr>
              <a:buNone/>
            </a:pPr>
            <a:r>
              <a:rPr lang="en-US" dirty="0" smtClean="0"/>
              <a:t>(4) To initiate promotional </a:t>
            </a:r>
            <a:r>
              <a:rPr lang="en-US" dirty="0" err="1" smtClean="0"/>
              <a:t>programmes</a:t>
            </a:r>
            <a:r>
              <a:rPr lang="en-US" dirty="0" smtClean="0"/>
              <a:t>.</a:t>
            </a:r>
          </a:p>
          <a:p>
            <a:pPr>
              <a:buNone/>
            </a:pPr>
            <a:r>
              <a:rPr lang="en-US" b="1" i="1" dirty="0" smtClean="0">
                <a:solidFill>
                  <a:srgbClr val="92D050"/>
                </a:solidFill>
              </a:rPr>
              <a:t>The SISIs also render assistance in the following areas</a:t>
            </a:r>
            <a:r>
              <a:rPr lang="en-US" b="1" dirty="0" smtClean="0">
                <a:solidFill>
                  <a:srgbClr val="92D050"/>
                </a:solidFill>
              </a:rPr>
              <a:t>:</a:t>
            </a:r>
            <a:endParaRPr lang="en-US" dirty="0" smtClean="0">
              <a:solidFill>
                <a:srgbClr val="92D050"/>
              </a:solidFill>
            </a:endParaRPr>
          </a:p>
          <a:p>
            <a:pPr>
              <a:buNone/>
            </a:pPr>
            <a:r>
              <a:rPr lang="en-US" dirty="0" smtClean="0"/>
              <a:t>(1) Economic consultancy/information/EDP consultancy.</a:t>
            </a:r>
          </a:p>
          <a:p>
            <a:pPr>
              <a:buNone/>
            </a:pPr>
            <a:r>
              <a:rPr lang="en-US" dirty="0" smtClean="0"/>
              <a:t>(2) Trade and market information.</a:t>
            </a:r>
          </a:p>
          <a:p>
            <a:pPr>
              <a:buNone/>
            </a:pPr>
            <a:r>
              <a:rPr lang="en-US" dirty="0" smtClean="0"/>
              <a:t>(3) Project profiles.</a:t>
            </a:r>
          </a:p>
          <a:p>
            <a:pPr>
              <a:buNone/>
            </a:pPr>
            <a:r>
              <a:rPr lang="en-US" dirty="0" smtClean="0"/>
              <a:t>(4) State industrial potential surveys.</a:t>
            </a:r>
          </a:p>
          <a:p>
            <a:pPr>
              <a:buNone/>
            </a:pPr>
            <a:r>
              <a:rPr lang="en-US" dirty="0" smtClean="0"/>
              <a:t>(5</a:t>
            </a:r>
            <a:r>
              <a:rPr lang="en-US" dirty="0" smtClean="0"/>
              <a:t>) District industrial potential surveys.</a:t>
            </a:r>
          </a:p>
          <a:p>
            <a:pPr>
              <a:buNone/>
            </a:pPr>
            <a:r>
              <a:rPr lang="en-US" dirty="0" smtClean="0"/>
              <a:t>(6) Modernization and in plant studies.</a:t>
            </a:r>
          </a:p>
          <a:p>
            <a:pPr>
              <a:buNone/>
            </a:pPr>
            <a:r>
              <a:rPr lang="en-US" dirty="0" smtClean="0"/>
              <a:t>(7) Workshop facilities.</a:t>
            </a:r>
          </a:p>
          <a:p>
            <a:pPr>
              <a:buNone/>
            </a:pPr>
            <a:r>
              <a:rPr lang="en-US" dirty="0" smtClean="0"/>
              <a:t>(8) Training in various trade/activities</a:t>
            </a:r>
            <a:r>
              <a:rPr lang="en-US" dirty="0" smtClean="0"/>
              <a:t>.</a:t>
            </a: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7500" lnSpcReduction="20000"/>
          </a:bodyPr>
          <a:lstStyle/>
          <a:p>
            <a:pPr>
              <a:buNone/>
            </a:pPr>
            <a:r>
              <a:rPr lang="en-US" sz="3600" b="1" dirty="0" smtClean="0">
                <a:solidFill>
                  <a:srgbClr val="FFC000"/>
                </a:solidFill>
              </a:rPr>
              <a:t>STATE SMALL INDUSTRIES DEVELOPMENT </a:t>
            </a:r>
            <a:r>
              <a:rPr lang="en-US" sz="3600" b="1" dirty="0" smtClean="0">
                <a:solidFill>
                  <a:srgbClr val="FFC000"/>
                </a:solidFill>
              </a:rPr>
              <a:t>CORPORATIONS(SSIDC</a:t>
            </a:r>
            <a:r>
              <a:rPr lang="en-US" b="1" dirty="0" smtClean="0">
                <a:solidFill>
                  <a:srgbClr val="FFC000"/>
                </a:solidFill>
              </a:rPr>
              <a:t>)</a:t>
            </a:r>
            <a:endParaRPr lang="en-US" dirty="0" smtClean="0">
              <a:solidFill>
                <a:srgbClr val="FFC000"/>
              </a:solidFill>
            </a:endParaRPr>
          </a:p>
          <a:p>
            <a:pPr>
              <a:buNone/>
            </a:pPr>
            <a:r>
              <a:rPr lang="en-US" dirty="0" smtClean="0"/>
              <a:t>(Karnataka State Small Industries Development Authority KSSIDC in Karnataka State)</a:t>
            </a:r>
          </a:p>
          <a:p>
            <a:pPr>
              <a:buNone/>
            </a:pPr>
            <a:r>
              <a:rPr lang="en-US" dirty="0" smtClean="0"/>
              <a:t>The State Small Industries Development Corporations (SSIDC) were sets up </a:t>
            </a:r>
            <a:r>
              <a:rPr lang="en-US" dirty="0" smtClean="0"/>
              <a:t>in various states under </a:t>
            </a:r>
            <a:r>
              <a:rPr lang="en-US" dirty="0" smtClean="0"/>
              <a:t>the companies’ act 1956, as state government undertakings to </a:t>
            </a:r>
            <a:r>
              <a:rPr lang="en-US" dirty="0" smtClean="0"/>
              <a:t>cater to </a:t>
            </a:r>
            <a:r>
              <a:rPr lang="en-US" dirty="0" smtClean="0"/>
              <a:t>the primary developmental needs of the small tiny and village industries in the </a:t>
            </a:r>
            <a:r>
              <a:rPr lang="en-US" dirty="0" smtClean="0"/>
              <a:t>state/union </a:t>
            </a:r>
            <a:r>
              <a:rPr lang="en-US" dirty="0" smtClean="0"/>
              <a:t>territories under their jurisdiction. Incorporation under the companies act </a:t>
            </a:r>
            <a:r>
              <a:rPr lang="en-US" dirty="0" smtClean="0"/>
              <a:t>has provided </a:t>
            </a:r>
            <a:r>
              <a:rPr lang="en-US" dirty="0" smtClean="0"/>
              <a:t>SSIDCs with greater operational flexibility and wider scope for </a:t>
            </a:r>
            <a:r>
              <a:rPr lang="en-US" dirty="0" smtClean="0"/>
              <a:t>undertaking a </a:t>
            </a:r>
            <a:r>
              <a:rPr lang="en-US" dirty="0" smtClean="0"/>
              <a:t>variety of activities for the benefit of the small sector.</a:t>
            </a:r>
          </a:p>
          <a:p>
            <a:pPr>
              <a:buNone/>
            </a:pPr>
            <a:r>
              <a:rPr lang="en-US" dirty="0" smtClean="0">
                <a:solidFill>
                  <a:srgbClr val="92D050"/>
                </a:solidFill>
              </a:rPr>
              <a:t>The important functions performed by the SSIDCs include:</a:t>
            </a:r>
          </a:p>
          <a:p>
            <a:pPr>
              <a:buNone/>
            </a:pPr>
            <a:r>
              <a:rPr lang="en-US" dirty="0" smtClean="0"/>
              <a:t>● To procure and distribute scarce raw materials.</a:t>
            </a:r>
          </a:p>
          <a:p>
            <a:pPr>
              <a:buNone/>
            </a:pPr>
            <a:r>
              <a:rPr lang="en-US" dirty="0" smtClean="0"/>
              <a:t>● To supply machinery on hire purchase system.</a:t>
            </a:r>
          </a:p>
          <a:p>
            <a:pPr>
              <a:buNone/>
            </a:pPr>
            <a:r>
              <a:rPr lang="en-US" dirty="0" smtClean="0"/>
              <a:t>● To provide assistance for marketing of the products of small-scale industries.</a:t>
            </a:r>
          </a:p>
          <a:p>
            <a:pPr>
              <a:buNone/>
            </a:pPr>
            <a:r>
              <a:rPr lang="en-US" dirty="0" smtClean="0"/>
              <a:t>● To construct industrial estates/sheds, providing allied infrastructure facilities </a:t>
            </a:r>
            <a:r>
              <a:rPr lang="en-US" dirty="0" smtClean="0"/>
              <a:t>and their </a:t>
            </a:r>
            <a:r>
              <a:rPr lang="en-US" dirty="0" smtClean="0"/>
              <a:t>maintenance.</a:t>
            </a:r>
          </a:p>
          <a:p>
            <a:pPr>
              <a:buNone/>
            </a:pPr>
            <a:r>
              <a:rPr lang="en-US" dirty="0" smtClean="0"/>
              <a:t>● To extend seed capital assistance on behalf of the state government </a:t>
            </a:r>
            <a:r>
              <a:rPr lang="en-US" dirty="0" smtClean="0"/>
              <a:t>concerned provide </a:t>
            </a:r>
            <a:r>
              <a:rPr lang="en-US" dirty="0" smtClean="0"/>
              <a:t>management assistance to production units.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77500" lnSpcReduction="20000"/>
          </a:bodyPr>
          <a:lstStyle/>
          <a:p>
            <a:pPr>
              <a:buNone/>
            </a:pPr>
            <a:r>
              <a:rPr lang="en-US" sz="2800" b="1" dirty="0" smtClean="0">
                <a:solidFill>
                  <a:srgbClr val="FFC000"/>
                </a:solidFill>
              </a:rPr>
              <a:t>DISTRICT INDUSTRIES CENTERS (DIC)</a:t>
            </a:r>
            <a:endParaRPr lang="en-US" sz="2800" dirty="0" smtClean="0">
              <a:solidFill>
                <a:srgbClr val="FFC000"/>
              </a:solidFill>
            </a:endParaRPr>
          </a:p>
          <a:p>
            <a:pPr>
              <a:buNone/>
            </a:pPr>
            <a:r>
              <a:rPr lang="en-US" sz="2800" dirty="0" smtClean="0"/>
              <a:t>The District Industries Centers (DIC’s) programme was started in 1978 with a </a:t>
            </a:r>
            <a:r>
              <a:rPr lang="en-US" sz="2800" dirty="0" smtClean="0"/>
              <a:t>view to </a:t>
            </a:r>
            <a:r>
              <a:rPr lang="en-US" sz="2800" dirty="0" smtClean="0"/>
              <a:t>provide integrated administrative framework at the district level for promotion </a:t>
            </a:r>
            <a:r>
              <a:rPr lang="en-US" sz="2800" dirty="0" smtClean="0"/>
              <a:t>of small </a:t>
            </a:r>
            <a:r>
              <a:rPr lang="en-US" sz="2800" dirty="0" smtClean="0"/>
              <a:t>scale industries in rural areas. The DIC’s are envisaged as a single </a:t>
            </a:r>
            <a:r>
              <a:rPr lang="en-US" sz="2800" dirty="0" smtClean="0"/>
              <a:t>window interacting </a:t>
            </a:r>
            <a:r>
              <a:rPr lang="en-US" sz="2800" dirty="0" smtClean="0"/>
              <a:t>agency at the district level providing service and support to small </a:t>
            </a:r>
            <a:r>
              <a:rPr lang="en-US" sz="2800" dirty="0" smtClean="0"/>
              <a:t>entrepreneurs under </a:t>
            </a:r>
            <a:r>
              <a:rPr lang="en-US" sz="2800" dirty="0" smtClean="0"/>
              <a:t>a single roof</a:t>
            </a:r>
            <a:r>
              <a:rPr lang="en-US" sz="2800" dirty="0" smtClean="0"/>
              <a:t>.</a:t>
            </a:r>
            <a:endParaRPr lang="en-US" sz="2800" dirty="0" smtClean="0"/>
          </a:p>
          <a:p>
            <a:pPr>
              <a:buNone/>
            </a:pPr>
            <a:r>
              <a:rPr lang="en-US" sz="2800" dirty="0" smtClean="0">
                <a:solidFill>
                  <a:srgbClr val="92D050"/>
                </a:solidFill>
              </a:rPr>
              <a:t>The main functions of DIC are:</a:t>
            </a:r>
          </a:p>
          <a:p>
            <a:pPr>
              <a:buNone/>
            </a:pPr>
            <a:r>
              <a:rPr lang="en-US" sz="2800" dirty="0" smtClean="0"/>
              <a:t>(1) To prepare and keep model project profiles for reference of the entrepreneurs.</a:t>
            </a:r>
          </a:p>
          <a:p>
            <a:pPr>
              <a:buNone/>
            </a:pPr>
            <a:r>
              <a:rPr lang="en-US" sz="2800" dirty="0" smtClean="0"/>
              <a:t>(2) To prepare action plan to implement the schemes effectively already identified.</a:t>
            </a:r>
          </a:p>
          <a:p>
            <a:pPr>
              <a:buNone/>
            </a:pPr>
            <a:r>
              <a:rPr lang="en-US" sz="2800" dirty="0" smtClean="0"/>
              <a:t>(3</a:t>
            </a:r>
            <a:r>
              <a:rPr lang="en-US" sz="2800" dirty="0" smtClean="0"/>
              <a:t>) To undertake industrial potential survey and to identify the types of </a:t>
            </a:r>
            <a:r>
              <a:rPr lang="en-US" sz="2800" dirty="0" smtClean="0"/>
              <a:t>feasible ventures </a:t>
            </a:r>
            <a:r>
              <a:rPr lang="en-US" sz="2800" dirty="0" smtClean="0"/>
              <a:t>which can be taken up in ISB sector, i.e., industrial sector, </a:t>
            </a:r>
            <a:r>
              <a:rPr lang="en-US" sz="2800" dirty="0" smtClean="0"/>
              <a:t>service sector </a:t>
            </a:r>
            <a:r>
              <a:rPr lang="en-US" sz="2800" dirty="0" smtClean="0"/>
              <a:t>and business sector.</a:t>
            </a:r>
          </a:p>
          <a:p>
            <a:pPr>
              <a:buNone/>
            </a:pPr>
            <a:r>
              <a:rPr lang="en-US" sz="2800" dirty="0" smtClean="0"/>
              <a:t>(4) To guide entrepreneurs in matters relating to selecting the most </a:t>
            </a:r>
            <a:r>
              <a:rPr lang="en-US" sz="2800" dirty="0" smtClean="0"/>
              <a:t>appropriate machinery </a:t>
            </a:r>
            <a:r>
              <a:rPr lang="en-US" sz="2800" dirty="0" smtClean="0"/>
              <a:t>and equipment, sources of it supply and procedure for </a:t>
            </a:r>
            <a:r>
              <a:rPr lang="en-US" sz="2800" dirty="0" smtClean="0"/>
              <a:t>importing machineries</a:t>
            </a:r>
            <a:r>
              <a:rPr lang="en-US" sz="2800" dirty="0" smtClean="0"/>
              <a:t>.</a:t>
            </a:r>
          </a:p>
          <a:p>
            <a:pPr algn="just">
              <a:buNone/>
            </a:pPr>
            <a:r>
              <a:rPr lang="en-US" dirty="0" smtClean="0"/>
              <a:t>								 Cont….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7500" lnSpcReduction="20000"/>
          </a:bodyPr>
          <a:lstStyle/>
          <a:p>
            <a:pPr>
              <a:buNone/>
            </a:pPr>
            <a:r>
              <a:rPr lang="en-US" dirty="0" smtClean="0"/>
              <a:t>(5) To provide guidance for appropriate loan amount and documentation.</a:t>
            </a:r>
          </a:p>
          <a:p>
            <a:pPr>
              <a:buNone/>
            </a:pPr>
            <a:r>
              <a:rPr lang="en-US" dirty="0" smtClean="0"/>
              <a:t>(6) To assist entrepreneurs for availing land and shed equipment and tools, </a:t>
            </a:r>
            <a:r>
              <a:rPr lang="en-US" dirty="0" smtClean="0"/>
              <a:t>furniture and </a:t>
            </a:r>
            <a:r>
              <a:rPr lang="en-US" dirty="0" smtClean="0"/>
              <a:t>fixtures.</a:t>
            </a:r>
          </a:p>
          <a:p>
            <a:pPr>
              <a:buNone/>
            </a:pPr>
            <a:r>
              <a:rPr lang="en-US" dirty="0" smtClean="0"/>
              <a:t>(7) To appraise the </a:t>
            </a:r>
            <a:r>
              <a:rPr lang="en-US" dirty="0" err="1" smtClean="0"/>
              <a:t>worthness</a:t>
            </a:r>
            <a:r>
              <a:rPr lang="en-US" dirty="0" smtClean="0"/>
              <a:t> of the project-proposals received from entrepreneurs.</a:t>
            </a:r>
          </a:p>
          <a:p>
            <a:pPr>
              <a:buNone/>
            </a:pPr>
            <a:r>
              <a:rPr lang="en-US" dirty="0" smtClean="0"/>
              <a:t>(8) To help the entrepreneurs in obtaining required licenses/permits/clearance.</a:t>
            </a:r>
          </a:p>
          <a:p>
            <a:pPr>
              <a:buNone/>
            </a:pPr>
            <a:r>
              <a:rPr lang="en-US" dirty="0" smtClean="0"/>
              <a:t>(9) To assist the entrepreneurs in marketing their products and assess </a:t>
            </a:r>
            <a:r>
              <a:rPr lang="en-US" dirty="0" smtClean="0"/>
              <a:t>the possibilities </a:t>
            </a:r>
            <a:r>
              <a:rPr lang="en-US" dirty="0" smtClean="0"/>
              <a:t>of </a:t>
            </a:r>
            <a:r>
              <a:rPr lang="en-US" dirty="0" err="1" smtClean="0"/>
              <a:t>ancillarization</a:t>
            </a:r>
            <a:r>
              <a:rPr lang="en-US" dirty="0" smtClean="0"/>
              <a:t>.</a:t>
            </a:r>
          </a:p>
          <a:p>
            <a:pPr>
              <a:buNone/>
            </a:pPr>
            <a:r>
              <a:rPr lang="en-US" dirty="0" smtClean="0"/>
              <a:t>(10) To conduct product development work appropriate to small industry.</a:t>
            </a:r>
          </a:p>
          <a:p>
            <a:pPr>
              <a:buNone/>
            </a:pPr>
            <a:r>
              <a:rPr lang="en-US" dirty="0" smtClean="0"/>
              <a:t>(11) To help the entrepreneurs in clarifying their doubts about the matters </a:t>
            </a:r>
            <a:r>
              <a:rPr lang="en-US" dirty="0" smtClean="0"/>
              <a:t>of operation </a:t>
            </a:r>
            <a:r>
              <a:rPr lang="en-US" dirty="0" smtClean="0"/>
              <a:t>of bank accounts, submission of monthly, quarterly and </a:t>
            </a:r>
            <a:r>
              <a:rPr lang="en-US" dirty="0" smtClean="0"/>
              <a:t>annual returns </a:t>
            </a:r>
            <a:r>
              <a:rPr lang="en-US" dirty="0" smtClean="0"/>
              <a:t>to government departments</a:t>
            </a:r>
            <a:r>
              <a:rPr lang="en-US" dirty="0" smtClean="0"/>
              <a:t>. (</a:t>
            </a:r>
            <a:r>
              <a:rPr lang="en-US" dirty="0" smtClean="0"/>
              <a:t>12) To conduct artisan training programme</a:t>
            </a:r>
            <a:r>
              <a:rPr lang="en-US" dirty="0" smtClean="0"/>
              <a:t>.</a:t>
            </a:r>
          </a:p>
          <a:p>
            <a:pPr>
              <a:buNone/>
            </a:pPr>
            <a:r>
              <a:rPr lang="en-US" dirty="0" smtClean="0"/>
              <a:t>(</a:t>
            </a:r>
            <a:r>
              <a:rPr lang="en-US" dirty="0" smtClean="0"/>
              <a:t>13) To act as the nodal agency for the district for implementing PMRY (</a:t>
            </a:r>
            <a:r>
              <a:rPr lang="en-US" dirty="0" err="1" smtClean="0"/>
              <a:t>PrimeMinister</a:t>
            </a:r>
            <a:r>
              <a:rPr lang="en-US" dirty="0" smtClean="0"/>
              <a:t> </a:t>
            </a:r>
            <a:r>
              <a:rPr lang="en-US" dirty="0" err="1" smtClean="0"/>
              <a:t>Rojgar</a:t>
            </a:r>
            <a:r>
              <a:rPr lang="en-US" dirty="0" smtClean="0"/>
              <a:t> </a:t>
            </a:r>
            <a:r>
              <a:rPr lang="en-US" dirty="0" err="1" smtClean="0"/>
              <a:t>Yojana</a:t>
            </a:r>
            <a:r>
              <a:rPr lang="en-US" dirty="0" smtClean="0"/>
              <a:t>).</a:t>
            </a:r>
          </a:p>
          <a:p>
            <a:pPr>
              <a:buNone/>
            </a:pPr>
            <a:r>
              <a:rPr lang="en-US" dirty="0" smtClean="0"/>
              <a:t>(14) To function as the technical consultant of DRDA in administering IRDP </a:t>
            </a:r>
            <a:r>
              <a:rPr lang="en-US" dirty="0" err="1" smtClean="0"/>
              <a:t>andTRYSEM</a:t>
            </a:r>
            <a:r>
              <a:rPr lang="en-US" dirty="0" smtClean="0"/>
              <a:t> </a:t>
            </a:r>
            <a:r>
              <a:rPr lang="en-US" dirty="0" smtClean="0"/>
              <a:t>programme.</a:t>
            </a:r>
          </a:p>
          <a:p>
            <a:pPr>
              <a:buNone/>
            </a:pPr>
            <a:r>
              <a:rPr lang="en-US" dirty="0" smtClean="0"/>
              <a:t>(15) To help the specialized training organizations to conduct Entrepreneur </a:t>
            </a:r>
            <a:r>
              <a:rPr lang="en-US" dirty="0" smtClean="0"/>
              <a:t>development </a:t>
            </a:r>
            <a:r>
              <a:rPr lang="en-US" dirty="0" err="1" smtClean="0"/>
              <a:t>programmes</a:t>
            </a:r>
            <a:r>
              <a:rPr lang="en-US" dirty="0" smtClean="0"/>
              <a:t>.</a:t>
            </a:r>
          </a:p>
          <a:p>
            <a:endParaRPr lang="en-US" sz="23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55000" lnSpcReduction="20000"/>
          </a:bodyPr>
          <a:lstStyle/>
          <a:p>
            <a:pPr>
              <a:buNone/>
            </a:pPr>
            <a:r>
              <a:rPr lang="en-US" sz="4400" b="1" dirty="0" smtClean="0">
                <a:solidFill>
                  <a:srgbClr val="FFC000"/>
                </a:solidFill>
              </a:rPr>
              <a:t>TECHNICAL CONSULTANCY SERVICES ORGANIZATION </a:t>
            </a:r>
            <a:r>
              <a:rPr lang="en-US" sz="4400" b="1" dirty="0" smtClean="0">
                <a:solidFill>
                  <a:srgbClr val="FFC000"/>
                </a:solidFill>
              </a:rPr>
              <a:t>OF KARNATAKA </a:t>
            </a:r>
            <a:r>
              <a:rPr lang="en-US" sz="4400" b="1" dirty="0" smtClean="0">
                <a:solidFill>
                  <a:srgbClr val="FFC000"/>
                </a:solidFill>
              </a:rPr>
              <a:t>(TECSOK).</a:t>
            </a:r>
            <a:endParaRPr lang="en-US" sz="4400" dirty="0" smtClean="0">
              <a:solidFill>
                <a:srgbClr val="FFC000"/>
              </a:solidFill>
            </a:endParaRPr>
          </a:p>
          <a:p>
            <a:pPr>
              <a:buNone/>
            </a:pPr>
            <a:r>
              <a:rPr lang="en-US" sz="3600" dirty="0" smtClean="0"/>
              <a:t>TECSOK </a:t>
            </a:r>
            <a:r>
              <a:rPr lang="en-US" sz="3600" dirty="0" smtClean="0"/>
              <a:t>is a professional industrial technical and management </a:t>
            </a:r>
            <a:r>
              <a:rPr lang="en-US" sz="3600" dirty="0" smtClean="0"/>
              <a:t>consultancy organization promoted </a:t>
            </a:r>
            <a:r>
              <a:rPr lang="en-US" sz="3600" dirty="0" smtClean="0"/>
              <a:t>by the government of Karnataka and other state level </a:t>
            </a:r>
            <a:r>
              <a:rPr lang="en-US" sz="3600" dirty="0" smtClean="0"/>
              <a:t>development institutions </a:t>
            </a:r>
            <a:r>
              <a:rPr lang="en-US" sz="3600" dirty="0" smtClean="0"/>
              <a:t>way back in 1976. It is a leading investor-friendly professional </a:t>
            </a:r>
            <a:r>
              <a:rPr lang="en-US" sz="3600" dirty="0" smtClean="0"/>
              <a:t>consultancy organization </a:t>
            </a:r>
            <a:r>
              <a:rPr lang="en-US" sz="3600" dirty="0" smtClean="0"/>
              <a:t>in </a:t>
            </a:r>
            <a:r>
              <a:rPr lang="en-US" sz="3600" dirty="0" smtClean="0"/>
              <a:t>Karnataka. TECSOK </a:t>
            </a:r>
            <a:r>
              <a:rPr lang="en-US" sz="3600" dirty="0" smtClean="0"/>
              <a:t>undertake the assignment in the field of</a:t>
            </a:r>
          </a:p>
          <a:p>
            <a:pPr>
              <a:buNone/>
            </a:pPr>
            <a:r>
              <a:rPr lang="en-US" sz="3600" dirty="0" smtClean="0"/>
              <a:t>● </a:t>
            </a:r>
            <a:r>
              <a:rPr lang="en-US" sz="3600" dirty="0" smtClean="0"/>
              <a:t>Technical and market appraisal of projects.</a:t>
            </a:r>
          </a:p>
          <a:p>
            <a:pPr>
              <a:buNone/>
            </a:pPr>
            <a:r>
              <a:rPr lang="en-US" sz="3600" dirty="0" smtClean="0"/>
              <a:t>● Industrial potential surveys.</a:t>
            </a:r>
          </a:p>
          <a:p>
            <a:pPr>
              <a:buNone/>
            </a:pPr>
            <a:r>
              <a:rPr lang="en-US" sz="3600" dirty="0" smtClean="0"/>
              <a:t>● Fact-finding and opinion reports.</a:t>
            </a:r>
          </a:p>
          <a:p>
            <a:pPr>
              <a:buNone/>
            </a:pPr>
            <a:r>
              <a:rPr lang="en-US" sz="3600" dirty="0" smtClean="0"/>
              <a:t>● Corporate planning.</a:t>
            </a:r>
          </a:p>
          <a:p>
            <a:pPr>
              <a:buNone/>
            </a:pPr>
            <a:r>
              <a:rPr lang="en-US" sz="3600" dirty="0" smtClean="0"/>
              <a:t>● Collection and collation of information.</a:t>
            </a:r>
          </a:p>
          <a:p>
            <a:pPr>
              <a:buNone/>
            </a:pPr>
            <a:r>
              <a:rPr lang="en-US" sz="3600" dirty="0" smtClean="0"/>
              <a:t>● Impact assessment.</a:t>
            </a:r>
          </a:p>
          <a:p>
            <a:pPr>
              <a:buNone/>
            </a:pPr>
            <a:r>
              <a:rPr lang="en-US" sz="3600" dirty="0" smtClean="0"/>
              <a:t>● Evaluation of schemes and </a:t>
            </a:r>
            <a:r>
              <a:rPr lang="en-US" sz="3600" dirty="0" err="1" smtClean="0"/>
              <a:t>programmes</a:t>
            </a:r>
            <a:r>
              <a:rPr lang="en-US" sz="3600" dirty="0" smtClean="0"/>
              <a:t>.</a:t>
            </a:r>
          </a:p>
          <a:p>
            <a:pPr>
              <a:buNone/>
            </a:pPr>
            <a:r>
              <a:rPr lang="en-US" sz="3600" dirty="0" smtClean="0"/>
              <a:t>● Asset evaluation.</a:t>
            </a:r>
          </a:p>
          <a:p>
            <a:pPr>
              <a:buNone/>
            </a:pPr>
            <a:r>
              <a:rPr lang="en-US" sz="3600" dirty="0" smtClean="0"/>
              <a:t>● Infrastructure development project proposal.</a:t>
            </a:r>
          </a:p>
          <a:p>
            <a:pPr>
              <a:buNone/>
            </a:pPr>
            <a:r>
              <a:rPr lang="en-US" sz="3600" dirty="0" smtClean="0"/>
              <a:t>● Event management and publicity campaigns, and</a:t>
            </a:r>
          </a:p>
          <a:p>
            <a:pPr>
              <a:buNone/>
            </a:pPr>
            <a:r>
              <a:rPr lang="en-US" sz="3600" dirty="0" smtClean="0"/>
              <a:t>● Organizing seminar and workshops.</a:t>
            </a:r>
          </a:p>
          <a:p>
            <a:pPr algn="just">
              <a:buNone/>
            </a:pPr>
            <a:r>
              <a:rPr lang="en-US" dirty="0" smtClean="0"/>
              <a:t>								 Cont….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a:buNone/>
            </a:pPr>
            <a:r>
              <a:rPr lang="en-US" sz="1800" dirty="0" smtClean="0">
                <a:solidFill>
                  <a:srgbClr val="92D050"/>
                </a:solidFill>
              </a:rPr>
              <a:t>Other TECSOK activities:</a:t>
            </a:r>
          </a:p>
          <a:p>
            <a:pPr>
              <a:buNone/>
            </a:pPr>
            <a:r>
              <a:rPr lang="en-US" sz="1800" dirty="0" smtClean="0"/>
              <a:t>● Guidance in product selection and project identification.</a:t>
            </a:r>
          </a:p>
          <a:p>
            <a:pPr>
              <a:buNone/>
            </a:pPr>
            <a:r>
              <a:rPr lang="en-US" sz="1800" dirty="0" smtClean="0"/>
              <a:t>● Market survey and market development advice.</a:t>
            </a:r>
          </a:p>
          <a:p>
            <a:pPr>
              <a:buNone/>
            </a:pPr>
            <a:r>
              <a:rPr lang="en-US" sz="1800" dirty="0" smtClean="0"/>
              <a:t>● Consultancy for agro-based industries of a nodal agency of the government </a:t>
            </a:r>
            <a:r>
              <a:rPr lang="en-US" sz="1800" dirty="0" smtClean="0"/>
              <a:t>of India</a:t>
            </a:r>
            <a:r>
              <a:rPr lang="en-US" sz="1800" dirty="0" smtClean="0"/>
              <a:t>.</a:t>
            </a:r>
          </a:p>
          <a:p>
            <a:pPr>
              <a:buNone/>
            </a:pPr>
            <a:r>
              <a:rPr lang="en-US" sz="1800" dirty="0" smtClean="0"/>
              <a:t>● </a:t>
            </a:r>
            <a:r>
              <a:rPr lang="en-US" sz="1800" dirty="0" smtClean="0"/>
              <a:t>Diagnostic studies and rehabilitation of sick industries.</a:t>
            </a:r>
          </a:p>
          <a:p>
            <a:pPr>
              <a:buNone/>
            </a:pPr>
            <a:r>
              <a:rPr lang="en-US" sz="1800" dirty="0" smtClean="0"/>
              <a:t>● Environment impact assessment studies environment management plans </a:t>
            </a:r>
            <a:r>
              <a:rPr lang="en-US" sz="1800" dirty="0" smtClean="0"/>
              <a:t>and propagation </a:t>
            </a:r>
            <a:r>
              <a:rPr lang="en-US" sz="1800" dirty="0" smtClean="0"/>
              <a:t>of cleaner production techniques.</a:t>
            </a:r>
          </a:p>
          <a:p>
            <a:pPr>
              <a:buNone/>
            </a:pPr>
            <a:r>
              <a:rPr lang="en-US" sz="1800" dirty="0" smtClean="0"/>
              <a:t>● Energy management and audit.</a:t>
            </a:r>
          </a:p>
          <a:p>
            <a:pPr>
              <a:buNone/>
            </a:pPr>
            <a:r>
              <a:rPr lang="en-US" sz="1800" dirty="0" smtClean="0"/>
              <a:t>● Valuation of assets for mergers and takeovers.</a:t>
            </a:r>
          </a:p>
          <a:p>
            <a:pPr>
              <a:buNone/>
            </a:pPr>
            <a:r>
              <a:rPr lang="en-US" sz="1800" dirty="0" smtClean="0"/>
              <a:t>● </a:t>
            </a:r>
            <a:r>
              <a:rPr lang="en-US" sz="1800" dirty="0" smtClean="0"/>
              <a:t>Infrastructure development project reports.</a:t>
            </a:r>
          </a:p>
          <a:p>
            <a:pPr>
              <a:buNone/>
            </a:pPr>
            <a:r>
              <a:rPr lang="en-US" sz="1800" dirty="0" smtClean="0"/>
              <a:t>● Port tariff study and related areas.</a:t>
            </a:r>
          </a:p>
          <a:p>
            <a:pPr>
              <a:buNone/>
            </a:pPr>
            <a:r>
              <a:rPr lang="en-US" sz="1800" dirty="0" smtClean="0"/>
              <a:t>● System study and software development.</a:t>
            </a:r>
          </a:p>
          <a:p>
            <a:pPr>
              <a:buNone/>
            </a:pPr>
            <a:r>
              <a:rPr lang="en-US" sz="1800" dirty="0" smtClean="0"/>
              <a:t>● Management studies, company formation, corporate plan, </a:t>
            </a:r>
            <a:r>
              <a:rPr lang="en-US" sz="1800" dirty="0" smtClean="0"/>
              <a:t>enterprise restructuring </a:t>
            </a:r>
            <a:r>
              <a:rPr lang="en-US" sz="1800" dirty="0" smtClean="0"/>
              <a:t>etc.</a:t>
            </a:r>
          </a:p>
          <a:p>
            <a:pPr>
              <a:buNone/>
            </a:pPr>
            <a:r>
              <a:rPr lang="en-US" sz="1800" dirty="0" smtClean="0"/>
              <a:t>● </a:t>
            </a:r>
            <a:r>
              <a:rPr lang="en-US" sz="1800" dirty="0" smtClean="0"/>
              <a:t>Designing and organizing training programme.</a:t>
            </a:r>
          </a:p>
          <a:p>
            <a:pPr lvl="1" algn="just">
              <a:buNone/>
            </a:pPr>
            <a:r>
              <a:rPr lang="en-US" sz="1600" dirty="0" smtClean="0"/>
              <a:t>					</a:t>
            </a:r>
            <a:r>
              <a:rPr lang="en-US" sz="1600" dirty="0" smtClean="0"/>
              <a:t>			Cont</a:t>
            </a:r>
            <a:r>
              <a:rPr lang="en-US" sz="1600" dirty="0" smtClean="0"/>
              <a:t>…..</a:t>
            </a:r>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1157</TotalTime>
  <Words>2487</Words>
  <Application>Microsoft Office PowerPoint</Application>
  <PresentationFormat>On-screen Show (4:3)</PresentationFormat>
  <Paragraphs>171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Mech CAD LAB</cp:lastModifiedBy>
  <cp:revision>198</cp:revision>
  <dcterms:created xsi:type="dcterms:W3CDTF">2006-08-16T00:00:00Z</dcterms:created>
  <dcterms:modified xsi:type="dcterms:W3CDTF">2015-09-30T08:26:11Z</dcterms:modified>
</cp:coreProperties>
</file>