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6.jpeg" ContentType="image/jpeg"/>
  <Override PartName="/ppt/media/image15.jpeg" ContentType="image/jpeg"/>
  <Override PartName="/ppt/media/image14.jpeg" ContentType="image/jpeg"/>
  <Override PartName="/ppt/media/image13.png" ContentType="image/png"/>
  <Override PartName="/ppt/media/image12.png" ContentType="image/png"/>
  <Override PartName="/ppt/media/image4.png" ContentType="image/png"/>
  <Override PartName="/ppt/media/image19.jpeg" ContentType="image/jpeg"/>
  <Override PartName="/ppt/media/image2.jpeg" ContentType="image/jpeg"/>
  <Override PartName="/ppt/media/image3.png" ContentType="image/png"/>
  <Override PartName="/ppt/media/image18.jpeg" ContentType="image/jpe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7.png" ContentType="image/png"/>
  <Override PartName="/ppt/media/image17.png" ContentType="image/png"/>
  <Override PartName="/ppt/media/image8.jpeg" ContentType="image/jpeg"/>
  <Override PartName="/ppt/media/image9.png" ContentType="image/png"/>
  <Override PartName="/ppt/media/image1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7FE3C4-6FFF-466A-AB34-D9E3F211969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8C1ACB-7801-45CB-895B-E00737948399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Sample output follows; it displays five status texts, screen names, and hashtags to provide a feel for what’s in the data.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387AB3-1856-41E6-9B6A-1A20A54F955D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 expected, #MentionSomeoneImportantForYou dominates the hashtag output. The output also provides a few commonly occurring screen names that are worth investigating.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33115FD-5E05-42E7-8589-6E074B428BB0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</a:t>
            </a:r>
            <a:r>
              <a:rPr b="1" lang="en-US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1687680" y="4952880"/>
            <a:ext cx="7455960" cy="487800"/>
          </a:xfrm>
          <a:custGeom>
            <a:avLst/>
            <a:gdLst/>
            <a:ahLst/>
            <a:rect l="l" t="t" r="r" b="b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35280" y="5237640"/>
            <a:ext cx="9108360" cy="78840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5001120"/>
            <a:ext cx="9143640" cy="1863720"/>
          </a:xfrm>
          <a:custGeom>
            <a:avLst/>
            <a:gdLst/>
            <a:ahLst/>
            <a:rect l="l" t="t" r="r" b="b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19/12/18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EB75C86-7D15-4E8C-863C-DAC079C97AA5}" type="slidenum">
              <a:rPr b="0" lang="en-IN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19/12/18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BCC3D5-58FA-40B3-9615-7EE6C09698F9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16400" y="5001840"/>
            <a:ext cx="3801600" cy="144288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-53640" y="5785200"/>
            <a:ext cx="3801600" cy="837720"/>
          </a:xfrm>
          <a:custGeom>
            <a:avLst/>
            <a:gdLst/>
            <a:ahLst/>
            <a:rect l="l" t="t" r="r" b="b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19/12/18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3EFA82F-F239-440F-9EEB-6D533D2C464B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785880"/>
            <a:ext cx="7772040" cy="279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Extracting Tweet Entities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3714840" y="3571920"/>
            <a:ext cx="1285560" cy="104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Use Cases of Entity Extraction</a:t>
            </a: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Classifying content for news providers.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59" name="Picture 5" descr=""/>
          <p:cNvPicPr/>
          <p:nvPr/>
        </p:nvPicPr>
        <p:blipFill>
          <a:blip r:embed="rId1"/>
          <a:stretch/>
        </p:blipFill>
        <p:spPr>
          <a:xfrm>
            <a:off x="1000080" y="2214720"/>
            <a:ext cx="6506280" cy="36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857160"/>
            <a:ext cx="8229240" cy="514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Manipulating data so that it can be counted and further manipulated in meaningful ways.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214200"/>
            <a:ext cx="8229240" cy="120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Analyzing Tweets and Tweet Entities with Frequency Analysis:-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1928880" y="2714760"/>
            <a:ext cx="6095520" cy="342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Let’s now take a closer look at what’s in the data by computing a frequency distribution and looking at the top 10 items in each list.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Among the more compelling reasons for mining Twitter data is to try to answer the question of what people are talking about right now.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One of the simplest techniques you could apply to answer this question is basic frequency analysis, just as we are performing here.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Example 1-7.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Creating a basic frequency distribution from the words in tweets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from </a:t>
            </a:r>
            <a:r>
              <a:rPr b="1" lang="en-US" sz="2700" spc="-1" strike="noStrike">
                <a:solidFill>
                  <a:srgbClr val="1faecd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collections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import </a:t>
            </a:r>
            <a:r>
              <a:rPr b="1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Counter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 </a:t>
            </a:r>
            <a:r>
              <a:rPr b="1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item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in [</a:t>
            </a:r>
            <a:r>
              <a:rPr b="1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words, screen_names, hashtags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]: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b="0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= </a:t>
            </a:r>
            <a:r>
              <a:rPr b="0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Counter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</a:t>
            </a:r>
            <a:r>
              <a:rPr b="0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item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print </a:t>
            </a:r>
            <a:r>
              <a:rPr b="1" lang="en-US" sz="27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c.most_common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()[:</a:t>
            </a:r>
            <a:r>
              <a:rPr b="1" lang="en-US" sz="27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10</a:t>
            </a: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]   </a:t>
            </a:r>
            <a:r>
              <a:rPr b="1" i="1" lang="en-US" sz="27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#top 10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print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 result of the frequency distribution is a map of key/value pairs corresponding to terms and their frequencies.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/>
        </p:blipFill>
        <p:spPr>
          <a:xfrm>
            <a:off x="571320" y="2857320"/>
            <a:ext cx="8143560" cy="307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 algn="ctr">
              <a:lnSpc>
                <a:spcPct val="2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 is a process where an algorithm takes a string of text as input and identifies relevant nouns (people, places and organizations) that are mentioned in that string.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What is </a:t>
            </a:r>
            <a:r>
              <a:rPr b="1" lang="en-US" sz="4100" spc="-1" strike="noStrike" u="sng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ENTITY</a:t>
            </a: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1" lang="en-US" sz="4100" spc="-1" strike="noStrike" u="sng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EXTRACTION</a:t>
            </a: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71320"/>
            <a:ext cx="8229240" cy="543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Below example extracts the text, screen names, and hashtags from the tweets that are collected and introduces a Python idiom called a 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double (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or </a:t>
            </a:r>
            <a:r>
              <a:rPr b="1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nested) list comprehension.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44" name="Picture 16" descr=""/>
          <p:cNvPicPr/>
          <p:nvPr/>
        </p:nvPicPr>
        <p:blipFill>
          <a:blip r:embed="rId1"/>
          <a:stretch/>
        </p:blipFill>
        <p:spPr>
          <a:xfrm>
            <a:off x="428760" y="2714760"/>
            <a:ext cx="8000640" cy="31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 you understand a (single) list comprehension, the code formatting should illustrate the double list comprehension as simply a collection of values that are derived from a nested loop as opposed to the results of a single loop.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 comprehensions are particularly powerful because they usually yield substantial performance gains over nested lists and provide an intuitive (once you’re familiar with them) yet terse syntax.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Content Placeholder 3" descr=""/>
          <p:cNvPicPr/>
          <p:nvPr/>
        </p:nvPicPr>
        <p:blipFill>
          <a:blip r:embed="rId1"/>
          <a:stretch/>
        </p:blipFill>
        <p:spPr>
          <a:xfrm>
            <a:off x="549000" y="1481040"/>
            <a:ext cx="8045640" cy="4447800"/>
          </a:xfrm>
          <a:prstGeom prst="rect">
            <a:avLst/>
          </a:prstGeom>
          <a:ln>
            <a:noFill/>
          </a:ln>
        </p:spPr>
      </p:pic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 Python, syntax in which square brackets appear after a list or string value, such as status texts[0:5], is indicative of </a:t>
            </a:r>
            <a:r>
              <a:rPr b="0" i="1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slicing, whereby you 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can easily extract items from lists or substrings from strings.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 this particular case, [0:5] indicates that you’d like the first five items in the list status texts (corresponding to items at indices 0 through 4).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ontent Placeholder 3" descr=""/>
          <p:cNvPicPr/>
          <p:nvPr/>
        </p:nvPicPr>
        <p:blipFill>
          <a:blip r:embed="rId1"/>
          <a:stretch/>
        </p:blipFill>
        <p:spPr>
          <a:xfrm>
            <a:off x="0" y="714240"/>
            <a:ext cx="9143640" cy="492876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Content Placeholder 3" descr=""/>
          <p:cNvPicPr/>
          <p:nvPr/>
        </p:nvPicPr>
        <p:blipFill>
          <a:blip r:embed="rId1"/>
          <a:stretch/>
        </p:blipFill>
        <p:spPr>
          <a:xfrm>
            <a:off x="428760" y="928800"/>
            <a:ext cx="8062200" cy="452556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Content Placeholder 3" descr=""/>
          <p:cNvPicPr/>
          <p:nvPr/>
        </p:nvPicPr>
        <p:blipFill>
          <a:blip r:embed="rId1"/>
          <a:stretch/>
        </p:blipFill>
        <p:spPr>
          <a:xfrm>
            <a:off x="457200" y="1792440"/>
            <a:ext cx="8229240" cy="3903120"/>
          </a:xfrm>
          <a:prstGeom prst="rect">
            <a:avLst/>
          </a:prstGeom>
          <a:ln>
            <a:noFill/>
          </a:ln>
        </p:spPr>
      </p:pic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</TotalTime>
  <Application>LibreOffice/5.1.6.2$Linux_X86_64 LibreOffice_project/10m0$Build-2</Application>
  <Words>442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2018-01-18T15:43:42Z</dcterms:created>
  <dc:creator>DELL</dc:creator>
  <dc:description/>
  <dc:language>en-IN</dc:language>
  <cp:lastModifiedBy/>
  <dcterms:modified xsi:type="dcterms:W3CDTF">2018-12-19T16:20:30Z</dcterms:modified>
  <cp:revision>24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