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8" r:id="rId12"/>
    <p:sldId id="269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14EABA-4861-4F4B-9E1D-B652D7C337BE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433CE8-F58C-40EE-BEB6-9C0193FE716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lfit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484784"/>
            <a:ext cx="6172200" cy="1894362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Calibri" panose="020F0502020204030204" pitchFamily="34" charset="0"/>
              </a:rPr>
              <a:t>Mining Facebook, </a:t>
            </a:r>
            <a:r>
              <a:rPr lang="en-IN" sz="4000" dirty="0" err="1" smtClean="0">
                <a:latin typeface="Calibri" panose="020F0502020204030204" pitchFamily="34" charset="0"/>
              </a:rPr>
              <a:t>Analyzing</a:t>
            </a:r>
            <a:r>
              <a:rPr lang="en-IN" sz="4000" dirty="0" smtClean="0">
                <a:latin typeface="Calibri" panose="020F0502020204030204" pitchFamily="34" charset="0"/>
              </a:rPr>
              <a:t> pages, Examining friendships, and more</a:t>
            </a:r>
            <a:endParaRPr lang="en-IN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9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Terms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Likes constraints</a:t>
            </a:r>
          </a:p>
          <a:p>
            <a:pPr marL="400050" lvl="1" indent="0" algn="just">
              <a:buNone/>
            </a:pPr>
            <a:r>
              <a:rPr lang="en-IN" dirty="0" smtClean="0"/>
              <a:t>A </a:t>
            </a:r>
            <a:r>
              <a:rPr lang="en-IN" dirty="0"/>
              <a:t>further modification to the original query is to add “likes” connections for </a:t>
            </a:r>
            <a:r>
              <a:rPr lang="en-IN" dirty="0" smtClean="0"/>
              <a:t>each of </a:t>
            </a:r>
            <a:r>
              <a:rPr lang="en-IN" dirty="0"/>
              <a:t>your friends, as shown in Figure 2-3. Before you can retrieve likes </a:t>
            </a:r>
            <a:r>
              <a:rPr lang="en-IN" dirty="0" smtClean="0"/>
              <a:t>connections for </a:t>
            </a:r>
            <a:r>
              <a:rPr lang="en-IN" dirty="0"/>
              <a:t>your friends, however, you must authorize the Graph API Explorer </a:t>
            </a:r>
            <a:r>
              <a:rPr lang="en-IN" dirty="0" smtClean="0"/>
              <a:t>application to </a:t>
            </a:r>
            <a:r>
              <a:rPr lang="en-IN" dirty="0"/>
              <a:t>explicitly access your friends’ likes by updating the access token that it uses </a:t>
            </a:r>
            <a:r>
              <a:rPr lang="en-IN" dirty="0" smtClean="0"/>
              <a:t>and then </a:t>
            </a:r>
            <a:r>
              <a:rPr lang="en-IN" dirty="0"/>
              <a:t>approve this access, as shown in Figure 2-4. </a:t>
            </a: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sz="2100" dirty="0" smtClean="0"/>
              <a:t>The </a:t>
            </a:r>
            <a:r>
              <a:rPr lang="en-IN" sz="2100" dirty="0"/>
              <a:t>Graph API Explorer </a:t>
            </a:r>
            <a:r>
              <a:rPr lang="en-IN" sz="2100" dirty="0" smtClean="0"/>
              <a:t>allows you </a:t>
            </a:r>
            <a:r>
              <a:rPr lang="en-IN" sz="2100" dirty="0"/>
              <a:t>to easily authorize it by clicking on the Get Access Token button and </a:t>
            </a:r>
            <a:r>
              <a:rPr lang="en-IN" sz="2100" dirty="0" smtClean="0"/>
              <a:t>checking the </a:t>
            </a:r>
            <a:r>
              <a:rPr lang="en-IN" sz="2100" dirty="0"/>
              <a:t>“</a:t>
            </a:r>
            <a:r>
              <a:rPr lang="en-IN" sz="2100" dirty="0" err="1"/>
              <a:t>friends_likes</a:t>
            </a:r>
            <a:r>
              <a:rPr lang="en-IN" sz="2100" dirty="0"/>
              <a:t>” box on the Friends Data Permissions tab.</a:t>
            </a:r>
          </a:p>
        </p:txBody>
      </p:sp>
    </p:spTree>
    <p:extLst>
      <p:ext uri="{BB962C8B-B14F-4D97-AF65-F5344CB8AC3E}">
        <p14:creationId xmlns="" xmlns:p14="http://schemas.microsoft.com/office/powerpoint/2010/main" val="34844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6672"/>
            <a:ext cx="6742688" cy="59250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82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0648"/>
            <a:ext cx="6210336" cy="63921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21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Terms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Debugging</a:t>
            </a:r>
          </a:p>
          <a:p>
            <a:pPr marL="0" indent="0" algn="just">
              <a:buNone/>
            </a:pPr>
            <a:r>
              <a:rPr lang="en-IN" dirty="0"/>
              <a:t>The Debug button can be useful for troubleshooting queries that you think should</a:t>
            </a:r>
          </a:p>
          <a:p>
            <a:pPr marL="0" indent="0" algn="just">
              <a:buNone/>
            </a:pPr>
            <a:r>
              <a:rPr lang="en-IN" dirty="0"/>
              <a:t>be returning data but aren’t doing so based on the authorizations associated </a:t>
            </a:r>
            <a:r>
              <a:rPr lang="en-IN" dirty="0" smtClean="0"/>
              <a:t>with the </a:t>
            </a:r>
            <a:r>
              <a:rPr lang="en-IN" dirty="0"/>
              <a:t>access token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b="1" dirty="0"/>
              <a:t>JSON response format</a:t>
            </a:r>
          </a:p>
          <a:p>
            <a:pPr marL="0" indent="0" algn="just">
              <a:buNone/>
            </a:pPr>
            <a:r>
              <a:rPr lang="en-IN" dirty="0" smtClean="0"/>
              <a:t>The results of a Graph API query are returned in a convenient JSON format that can be easily manipulated and processed.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722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531"/>
            <a:ext cx="7467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Calibri" panose="020F0502020204030204" pitchFamily="34" charset="0"/>
              </a:rPr>
              <a:t>Ex-1:</a:t>
            </a:r>
            <a:r>
              <a:rPr lang="en-IN" b="1" dirty="0">
                <a:latin typeface="Calibri" panose="020F0502020204030204" pitchFamily="34" charset="0"/>
              </a:rPr>
              <a:t>Making Graph API requests over HTTP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1" y="1407630"/>
            <a:ext cx="5710010" cy="2109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9" y="2708920"/>
            <a:ext cx="6286637" cy="3600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15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2656"/>
            <a:ext cx="6172200" cy="2520280"/>
          </a:xfrm>
        </p:spPr>
        <p:txBody>
          <a:bodyPr/>
          <a:lstStyle/>
          <a:p>
            <a:r>
              <a:rPr lang="en-US" dirty="0"/>
              <a:t>Understanding the Open Graph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en-US" dirty="0" smtClean="0"/>
              <a:t>unveiled something </a:t>
            </a:r>
            <a:r>
              <a:rPr lang="en-US" dirty="0"/>
              <a:t>called the Open Graph protocol (OGP) back in April </a:t>
            </a:r>
            <a:r>
              <a:rPr lang="en-US" dirty="0" smtClean="0"/>
              <a:t>2010.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OGP </a:t>
            </a:r>
            <a:r>
              <a:rPr lang="en-US" dirty="0"/>
              <a:t>is a </a:t>
            </a:r>
            <a:r>
              <a:rPr lang="en-US" dirty="0" smtClean="0"/>
              <a:t>mechanism that </a:t>
            </a:r>
            <a:r>
              <a:rPr lang="en-US" dirty="0"/>
              <a:t>enables developers to make any web page an object in </a:t>
            </a:r>
            <a:r>
              <a:rPr lang="en-US" dirty="0" err="1"/>
              <a:t>Facebook’s</a:t>
            </a:r>
            <a:r>
              <a:rPr lang="en-US" dirty="0"/>
              <a:t> Social Graph </a:t>
            </a:r>
            <a:r>
              <a:rPr lang="en-US" dirty="0" smtClean="0"/>
              <a:t>by </a:t>
            </a:r>
            <a:r>
              <a:rPr lang="en-US" dirty="0"/>
              <a:t>injecting some </a:t>
            </a:r>
            <a:r>
              <a:rPr lang="en-US" dirty="0" err="1"/>
              <a:t>RDFa</a:t>
            </a:r>
            <a:r>
              <a:rPr lang="en-US" dirty="0"/>
              <a:t> metadata into the </a:t>
            </a:r>
            <a:r>
              <a:rPr lang="en-US" dirty="0" smtClean="0"/>
              <a:t>page.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816" y="1828800"/>
            <a:ext cx="8446480" cy="396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5867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Figure 2-5. An </a:t>
            </a:r>
            <a:r>
              <a:rPr lang="en-US" i="1" dirty="0" err="1"/>
              <a:t>IMDb</a:t>
            </a:r>
            <a:r>
              <a:rPr lang="en-US" i="1" dirty="0"/>
              <a:t> page featuring an implementation of OGP for The Rock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OGP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XHTML document that uses namespaces looks something like this:</a:t>
            </a:r>
          </a:p>
          <a:p>
            <a:pPr>
              <a:buNone/>
            </a:pPr>
            <a:r>
              <a:rPr lang="en-US" b="1" dirty="0"/>
              <a:t>&lt;html </a:t>
            </a:r>
            <a:r>
              <a:rPr lang="en-US" b="1" dirty="0" err="1"/>
              <a:t>xmlns:og</a:t>
            </a:r>
            <a:r>
              <a:rPr lang="en-US" b="1" dirty="0"/>
              <a:t>="http://ogp.me/ns#"&gt;</a:t>
            </a:r>
          </a:p>
          <a:p>
            <a:pPr>
              <a:buNone/>
            </a:pPr>
            <a:r>
              <a:rPr lang="en-US" b="1" dirty="0"/>
              <a:t>&lt;head&gt;</a:t>
            </a:r>
          </a:p>
          <a:p>
            <a:pPr>
              <a:buNone/>
            </a:pPr>
            <a:r>
              <a:rPr lang="en-US" b="1" dirty="0"/>
              <a:t>&lt;title&gt;The Rock (1996)&lt;/title&gt;</a:t>
            </a:r>
          </a:p>
          <a:p>
            <a:pPr>
              <a:buNone/>
            </a:pPr>
            <a:r>
              <a:rPr lang="en-US" b="1" dirty="0"/>
              <a:t>&lt;meta property="</a:t>
            </a:r>
            <a:r>
              <a:rPr lang="en-US" b="1" dirty="0" err="1"/>
              <a:t>og:title</a:t>
            </a:r>
            <a:r>
              <a:rPr lang="en-US" b="1" dirty="0"/>
              <a:t>" content="The Rock" /&gt;</a:t>
            </a:r>
          </a:p>
          <a:p>
            <a:pPr>
              <a:buNone/>
            </a:pPr>
            <a:r>
              <a:rPr lang="en-US" b="1" dirty="0"/>
              <a:t>&lt;meta property="</a:t>
            </a:r>
            <a:r>
              <a:rPr lang="en-US" b="1" dirty="0" err="1"/>
              <a:t>og:type</a:t>
            </a:r>
            <a:r>
              <a:rPr lang="en-US" b="1" dirty="0"/>
              <a:t>" content="movie" /&gt;</a:t>
            </a:r>
          </a:p>
          <a:p>
            <a:pPr>
              <a:buNone/>
            </a:pPr>
            <a:r>
              <a:rPr lang="en-US" b="1" dirty="0"/>
              <a:t>&lt;meta property="</a:t>
            </a:r>
            <a:r>
              <a:rPr lang="en-US" b="1" dirty="0" err="1"/>
              <a:t>og:url</a:t>
            </a:r>
            <a:r>
              <a:rPr lang="en-US" b="1" dirty="0"/>
              <a:t>" content="http://www.imdb.com/title/tt0117500/" /&gt;</a:t>
            </a:r>
          </a:p>
          <a:p>
            <a:pPr>
              <a:buNone/>
            </a:pPr>
            <a:r>
              <a:rPr lang="en-US" b="1" dirty="0"/>
              <a:t>&lt;meta property="</a:t>
            </a:r>
            <a:r>
              <a:rPr lang="en-US" b="1" dirty="0" err="1"/>
              <a:t>og:image</a:t>
            </a:r>
            <a:r>
              <a:rPr lang="en-US" b="1" dirty="0"/>
              <a:t>" content="http://ia.media-imdb.com/images/rock.jpg" /&gt;</a:t>
            </a:r>
          </a:p>
          <a:p>
            <a:pPr>
              <a:buNone/>
            </a:pPr>
            <a:r>
              <a:rPr lang="en-US" dirty="0"/>
              <a:t>...</a:t>
            </a:r>
          </a:p>
          <a:p>
            <a:pPr>
              <a:buNone/>
            </a:pPr>
            <a:r>
              <a:rPr lang="en-US" b="1" dirty="0"/>
              <a:t>&lt;/head&gt;</a:t>
            </a:r>
          </a:p>
          <a:p>
            <a:pPr>
              <a:buNone/>
            </a:pPr>
            <a:r>
              <a:rPr lang="en-US" dirty="0"/>
              <a:t>...</a:t>
            </a:r>
          </a:p>
          <a:p>
            <a:pPr>
              <a:buNone/>
            </a:pPr>
            <a:r>
              <a:rPr lang="en-US" b="1" dirty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At its core, querying the Graph API for Open Graph objects is incredibly simple: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For </a:t>
            </a:r>
            <a:r>
              <a:rPr lang="en-US" sz="2000" dirty="0"/>
              <a:t>example, fetching </a:t>
            </a:r>
            <a:r>
              <a:rPr lang="en-US" sz="2000" dirty="0" smtClean="0"/>
              <a:t>the URL: http</a:t>
            </a:r>
            <a:r>
              <a:rPr lang="en-US" sz="2000" dirty="0"/>
              <a:t>://graph.facebook.com/http</a:t>
            </a:r>
            <a:r>
              <a:rPr lang="en-US" sz="2000" dirty="0" smtClean="0"/>
              <a:t>://www.imdb.com/title/tt0117500 </a:t>
            </a:r>
            <a:r>
              <a:rPr lang="en-US" sz="2000" dirty="0"/>
              <a:t>in your web browser would return this response: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b="1" dirty="0"/>
              <a:t>"id": "114324145263104",</a:t>
            </a:r>
          </a:p>
          <a:p>
            <a:pPr>
              <a:buNone/>
            </a:pPr>
            <a:r>
              <a:rPr lang="en-US" sz="2000" b="1" dirty="0"/>
              <a:t>"name": "The Rock (1996)",</a:t>
            </a:r>
          </a:p>
          <a:p>
            <a:pPr>
              <a:buNone/>
            </a:pPr>
            <a:r>
              <a:rPr lang="en-US" sz="2000" b="1" dirty="0"/>
              <a:t>"picture": "http://profile.ak.fbcdn.net/hprofile-ak-snc4/hs344.snc4/...jpg",</a:t>
            </a:r>
          </a:p>
          <a:p>
            <a:pPr>
              <a:buNone/>
            </a:pPr>
            <a:r>
              <a:rPr lang="en-US" sz="2000" b="1" dirty="0"/>
              <a:t>"link": "http://www.imdb.com/title/tt0117500/",</a:t>
            </a:r>
          </a:p>
          <a:p>
            <a:pPr>
              <a:buNone/>
            </a:pPr>
            <a:r>
              <a:rPr lang="en-US" sz="2000" b="1" dirty="0"/>
              <a:t>"category": "Movie",</a:t>
            </a:r>
          </a:p>
          <a:p>
            <a:pPr>
              <a:buNone/>
            </a:pPr>
            <a:r>
              <a:rPr lang="en-US" sz="2000" b="1" dirty="0"/>
              <a:t>"description": "Directed by Michael Bay. With Sean Connery, ...",</a:t>
            </a:r>
          </a:p>
          <a:p>
            <a:pPr>
              <a:buNone/>
            </a:pPr>
            <a:r>
              <a:rPr lang="en-US" sz="2000" b="1" dirty="0"/>
              <a:t>"likes" : 3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Facebook is the heart of the social web, with more than half if its 1 billion users active each day updating statuses, posting photos, exchanging messages, etc.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Facebook’s API provides incredible opportunities to synthesize data into information and get valuable insights.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45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explicitly request additional metadata for an object in the page by </a:t>
            </a:r>
            <a:r>
              <a:rPr lang="en-US" dirty="0" smtClean="0"/>
              <a:t>appending the </a:t>
            </a:r>
            <a:r>
              <a:rPr lang="en-US" dirty="0"/>
              <a:t>query string parameter metadata=1 to the request. Here is a sample response </a:t>
            </a:r>
            <a:r>
              <a:rPr lang="en-US" dirty="0" smtClean="0"/>
              <a:t>for the query: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/>
              <a:t>https://graph.facebook.com/114324145263104?metadata=1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metadata": {</a:t>
            </a:r>
          </a:p>
          <a:p>
            <a:pPr>
              <a:buNone/>
            </a:pPr>
            <a:r>
              <a:rPr lang="en-US" b="1" dirty="0"/>
              <a:t>"connections": {</a:t>
            </a:r>
          </a:p>
          <a:p>
            <a:pPr>
              <a:buNone/>
            </a:pPr>
            <a:r>
              <a:rPr lang="en-US" b="1" dirty="0"/>
              <a:t>"feed": "http://graph.facebook.com/http://www.imdb.com/title/...",</a:t>
            </a:r>
          </a:p>
          <a:p>
            <a:pPr>
              <a:buNone/>
            </a:pPr>
            <a:r>
              <a:rPr lang="en-US" b="1" dirty="0"/>
              <a:t>"posts": "http://graph.facebook.com/http://www.imdb.com/title/...",</a:t>
            </a:r>
          </a:p>
          <a:p>
            <a:pPr>
              <a:buNone/>
            </a:pPr>
            <a:r>
              <a:rPr lang="en-US" b="1" dirty="0"/>
              <a:t>"tagged": "http://graph.facebook.com/http://www.imdb.com/title/...",</a:t>
            </a:r>
          </a:p>
          <a:p>
            <a:pPr>
              <a:buNone/>
            </a:pPr>
            <a:r>
              <a:rPr lang="en-US" b="1" dirty="0"/>
              <a:t>"statuses": "http://graph.facebook.com/http://www.imdb.com/title/...",</a:t>
            </a:r>
          </a:p>
          <a:p>
            <a:pPr>
              <a:buNone/>
            </a:pPr>
            <a:r>
              <a:rPr lang="en-US" b="1" dirty="0"/>
              <a:t>"links": "http://graph.facebook.com/http://www.imdb.com/title/...",</a:t>
            </a:r>
          </a:p>
          <a:p>
            <a:pPr>
              <a:buNone/>
            </a:pPr>
            <a:r>
              <a:rPr lang="en-US" b="1" dirty="0"/>
              <a:t>"notes": "http://graph.facebook.com/http://www.imdb.com/title/...",</a:t>
            </a:r>
          </a:p>
          <a:p>
            <a:pPr>
              <a:buNone/>
            </a:pPr>
            <a:r>
              <a:rPr lang="en-US" b="1" dirty="0"/>
              <a:t>"photos": "http://graph.facebook.com/http://www.imdb.com/title/...",</a:t>
            </a:r>
          </a:p>
          <a:p>
            <a:pPr>
              <a:buNone/>
            </a:pPr>
            <a:r>
              <a:rPr lang="en-US" b="1" dirty="0"/>
              <a:t>"albums": "http://graph.facebook.com/http://www.imdb.com/title/...",</a:t>
            </a:r>
          </a:p>
          <a:p>
            <a:pPr>
              <a:buNone/>
            </a:pPr>
            <a:r>
              <a:rPr lang="en-US" b="1" dirty="0"/>
              <a:t>"events": "http://graph.facebook.com/http://www.imdb.com/title/...",</a:t>
            </a:r>
          </a:p>
          <a:p>
            <a:pPr>
              <a:buNone/>
            </a:pPr>
            <a:r>
              <a:rPr lang="en-US" b="1" dirty="0"/>
              <a:t>"videos": "http://graph.facebook.com/http://www.imdb.com/title/...",</a:t>
            </a:r>
          </a:p>
          <a:p>
            <a:pPr>
              <a:buNone/>
            </a:pPr>
            <a:r>
              <a:rPr lang="en-US" dirty="0" smtClean="0"/>
              <a:t>},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items in </a:t>
            </a:r>
            <a:r>
              <a:rPr lang="en-US" dirty="0" err="1"/>
              <a:t>metadata.connections</a:t>
            </a:r>
            <a:r>
              <a:rPr lang="en-US" dirty="0"/>
              <a:t> are pointers to other nodes in the graph that </a:t>
            </a:r>
            <a:r>
              <a:rPr lang="en-US" dirty="0" smtClean="0"/>
              <a:t>you can </a:t>
            </a:r>
            <a:r>
              <a:rPr lang="en-US" dirty="0"/>
              <a:t>crawl to get to other intriguing bits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72816"/>
            <a:ext cx="6172200" cy="1440160"/>
          </a:xfrm>
        </p:spPr>
        <p:txBody>
          <a:bodyPr/>
          <a:lstStyle/>
          <a:p>
            <a:r>
              <a:rPr lang="en-US" dirty="0"/>
              <a:t>Analyzing Social Graph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official Python SDK for the Graph API is a community fork of that repository </a:t>
            </a:r>
            <a:r>
              <a:rPr lang="en-US" dirty="0" smtClean="0"/>
              <a:t>previously maintained </a:t>
            </a:r>
            <a:r>
              <a:rPr lang="en-US" dirty="0"/>
              <a:t>by </a:t>
            </a:r>
            <a:r>
              <a:rPr lang="en-US" dirty="0" err="1"/>
              <a:t>Facebook</a:t>
            </a:r>
            <a:r>
              <a:rPr lang="en-US" dirty="0"/>
              <a:t> and can be </a:t>
            </a:r>
            <a:r>
              <a:rPr lang="en-US" dirty="0" smtClean="0"/>
              <a:t>installed using:</a:t>
            </a:r>
          </a:p>
          <a:p>
            <a:pPr>
              <a:buNone/>
            </a:pPr>
            <a:r>
              <a:rPr lang="en-US" dirty="0" smtClean="0"/>
              <a:t>    pip </a:t>
            </a:r>
            <a:r>
              <a:rPr lang="en-US" dirty="0"/>
              <a:t>install </a:t>
            </a:r>
            <a:r>
              <a:rPr lang="en-US" dirty="0" err="1"/>
              <a:t>facebook-sdk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Few </a:t>
            </a:r>
            <a:r>
              <a:rPr lang="en-US" sz="2400" dirty="0"/>
              <a:t>key methods from the </a:t>
            </a:r>
            <a:r>
              <a:rPr lang="en-US" sz="2400" dirty="0" err="1"/>
              <a:t>GraphAPI</a:t>
            </a:r>
            <a:r>
              <a:rPr lang="en-US" sz="2400" dirty="0"/>
              <a:t> </a:t>
            </a:r>
            <a:r>
              <a:rPr lang="en-US" sz="2400" dirty="0" smtClean="0"/>
              <a:t>class that you </a:t>
            </a:r>
            <a:r>
              <a:rPr lang="en-US" sz="2400" dirty="0"/>
              <a:t>need to know about in order to use the Graph API to fetch </a:t>
            </a:r>
            <a:r>
              <a:rPr lang="en-US" sz="2400" dirty="0" smtClean="0"/>
              <a:t>data: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1-get_object(self</a:t>
            </a:r>
            <a:r>
              <a:rPr lang="en-US" sz="2400" b="1" dirty="0"/>
              <a:t>, id, **</a:t>
            </a:r>
            <a:r>
              <a:rPr lang="en-US" sz="2400" b="1" dirty="0" err="1"/>
              <a:t>args</a:t>
            </a:r>
            <a:r>
              <a:rPr lang="en-US" sz="2400" b="1" dirty="0"/>
              <a:t>)</a:t>
            </a:r>
          </a:p>
          <a:p>
            <a:pPr>
              <a:buNone/>
            </a:pPr>
            <a:r>
              <a:rPr lang="en-US" sz="2400" dirty="0" smtClean="0"/>
              <a:t>   Example </a:t>
            </a:r>
            <a:r>
              <a:rPr lang="en-US" sz="2400" dirty="0"/>
              <a:t>usage: </a:t>
            </a:r>
            <a:r>
              <a:rPr lang="en-US" sz="2400" dirty="0" err="1"/>
              <a:t>get_object</a:t>
            </a:r>
            <a:r>
              <a:rPr lang="en-US" sz="2400" dirty="0"/>
              <a:t>("me", metadata=1)</a:t>
            </a:r>
          </a:p>
          <a:p>
            <a:pPr>
              <a:buNone/>
            </a:pPr>
            <a:r>
              <a:rPr lang="en-US" sz="2400" b="1" dirty="0" smtClean="0"/>
              <a:t>2-get_objects(self</a:t>
            </a:r>
            <a:r>
              <a:rPr lang="en-US" sz="2400" b="1" dirty="0"/>
              <a:t>, id, **</a:t>
            </a:r>
            <a:r>
              <a:rPr lang="en-US" sz="2400" b="1" dirty="0" err="1"/>
              <a:t>args</a:t>
            </a:r>
            <a:r>
              <a:rPr lang="en-US" sz="2400" b="1" dirty="0"/>
              <a:t>)</a:t>
            </a:r>
          </a:p>
          <a:p>
            <a:pPr>
              <a:buNone/>
            </a:pPr>
            <a:r>
              <a:rPr lang="en-US" sz="2400" dirty="0" smtClean="0"/>
              <a:t>  Example </a:t>
            </a:r>
            <a:r>
              <a:rPr lang="en-US" sz="2400" dirty="0"/>
              <a:t>usage: </a:t>
            </a:r>
            <a:r>
              <a:rPr lang="en-US" sz="2400" dirty="0" err="1"/>
              <a:t>get_objects</a:t>
            </a:r>
            <a:r>
              <a:rPr lang="en-US" sz="2400" dirty="0"/>
              <a:t>(["me", "</a:t>
            </a:r>
            <a:r>
              <a:rPr lang="en-US" sz="2400" dirty="0" err="1"/>
              <a:t>some_other_id</a:t>
            </a:r>
            <a:r>
              <a:rPr lang="en-US" sz="2400" dirty="0"/>
              <a:t>"], metadata=1)</a:t>
            </a:r>
          </a:p>
          <a:p>
            <a:pPr>
              <a:buNone/>
            </a:pPr>
            <a:r>
              <a:rPr lang="en-US" sz="2400" b="1" dirty="0" smtClean="0"/>
              <a:t>3-get_connections(self</a:t>
            </a:r>
            <a:r>
              <a:rPr lang="en-US" sz="2400" b="1" dirty="0"/>
              <a:t>, id, </a:t>
            </a:r>
            <a:r>
              <a:rPr lang="en-US" sz="2400" b="1" dirty="0" err="1"/>
              <a:t>connection_name</a:t>
            </a:r>
            <a:r>
              <a:rPr lang="en-US" sz="2400" b="1" dirty="0"/>
              <a:t>, **</a:t>
            </a:r>
            <a:r>
              <a:rPr lang="en-US" sz="2400" b="1" dirty="0" err="1"/>
              <a:t>args</a:t>
            </a:r>
            <a:r>
              <a:rPr lang="en-US" sz="2400" b="1" dirty="0"/>
              <a:t>)</a:t>
            </a:r>
          </a:p>
          <a:p>
            <a:pPr>
              <a:buNone/>
            </a:pPr>
            <a:r>
              <a:rPr lang="en-US" sz="2400" dirty="0" smtClean="0"/>
              <a:t>  Example </a:t>
            </a:r>
            <a:r>
              <a:rPr lang="en-US" sz="2400" dirty="0"/>
              <a:t>usage: </a:t>
            </a:r>
            <a:r>
              <a:rPr lang="en-US" sz="2400" dirty="0" err="1"/>
              <a:t>get_connections</a:t>
            </a:r>
            <a:r>
              <a:rPr lang="en-US" sz="2400" dirty="0"/>
              <a:t>("me", "friends", metadata=1)</a:t>
            </a:r>
          </a:p>
          <a:p>
            <a:pPr>
              <a:buNone/>
            </a:pPr>
            <a:r>
              <a:rPr lang="en-US" sz="2400" b="1" dirty="0" smtClean="0"/>
              <a:t>4-request(self</a:t>
            </a:r>
            <a:r>
              <a:rPr lang="en-US" sz="2400" b="1" dirty="0"/>
              <a:t>, path, </a:t>
            </a:r>
            <a:r>
              <a:rPr lang="en-US" sz="2400" b="1" dirty="0" err="1"/>
              <a:t>args</a:t>
            </a:r>
            <a:r>
              <a:rPr lang="en-US" sz="2400" b="1" dirty="0"/>
              <a:t>=None, </a:t>
            </a:r>
            <a:r>
              <a:rPr lang="en-US" sz="2400" b="1" dirty="0" err="1"/>
              <a:t>post_args</a:t>
            </a:r>
            <a:r>
              <a:rPr lang="en-US" sz="2400" b="1" dirty="0"/>
              <a:t>=None)</a:t>
            </a:r>
          </a:p>
          <a:p>
            <a:pPr>
              <a:buNone/>
            </a:pPr>
            <a:r>
              <a:rPr lang="en-US" sz="2400" dirty="0" smtClean="0"/>
              <a:t>  Example </a:t>
            </a:r>
            <a:r>
              <a:rPr lang="en-US" sz="2400" dirty="0"/>
              <a:t>usage: request("search", {"q" : "social web", "type" : "page"})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2-2. Querying the Graph API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/>
              <a:t>import </a:t>
            </a:r>
            <a:r>
              <a:rPr lang="en-US" sz="2000" b="1" dirty="0" err="1"/>
              <a:t>facebook</a:t>
            </a:r>
            <a:r>
              <a:rPr lang="en-US" sz="2000" b="1" dirty="0"/>
              <a:t> # pip install </a:t>
            </a:r>
            <a:r>
              <a:rPr lang="en-US" sz="2000" b="1" dirty="0" err="1"/>
              <a:t>facebook-sdk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import </a:t>
            </a:r>
            <a:r>
              <a:rPr lang="en-US" sz="2000" b="1" dirty="0" err="1"/>
              <a:t>json</a:t>
            </a:r>
            <a:endParaRPr lang="en-US" sz="2000" b="1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# </a:t>
            </a:r>
            <a:r>
              <a:rPr lang="en-US" sz="2000" dirty="0"/>
              <a:t>A helper function to pretty-print Python objects as JSON</a:t>
            </a:r>
          </a:p>
          <a:p>
            <a:pPr>
              <a:buNone/>
            </a:pPr>
            <a:r>
              <a:rPr lang="en-US" sz="2000" b="1" dirty="0"/>
              <a:t>def pp(o):</a:t>
            </a:r>
          </a:p>
          <a:p>
            <a:pPr>
              <a:buNone/>
            </a:pPr>
            <a:r>
              <a:rPr lang="en-US" sz="2000" b="1" dirty="0"/>
              <a:t>print </a:t>
            </a:r>
            <a:r>
              <a:rPr lang="en-US" sz="2000" b="1" dirty="0" err="1"/>
              <a:t>json.dumps</a:t>
            </a:r>
            <a:r>
              <a:rPr lang="en-US" sz="2000" b="1" dirty="0"/>
              <a:t>(o, indent=1)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# </a:t>
            </a:r>
            <a:r>
              <a:rPr lang="en-US" sz="2000" dirty="0"/>
              <a:t>Create a connection to the Graph API with your access token</a:t>
            </a:r>
          </a:p>
          <a:p>
            <a:pPr>
              <a:buNone/>
            </a:pPr>
            <a:r>
              <a:rPr lang="en-US" sz="2000" dirty="0"/>
              <a:t>g = </a:t>
            </a:r>
            <a:r>
              <a:rPr lang="en-US" sz="2000" dirty="0" err="1"/>
              <a:t>facebook.GraphAPI</a:t>
            </a:r>
            <a:r>
              <a:rPr lang="en-US" sz="2000" dirty="0"/>
              <a:t>(ACCESS_TOKEN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# Execute a few sample queries</a:t>
            </a:r>
          </a:p>
          <a:p>
            <a:pPr>
              <a:buNone/>
            </a:pPr>
            <a:r>
              <a:rPr lang="en-US" sz="1800" b="1" dirty="0" smtClean="0"/>
              <a:t>print '---------------'</a:t>
            </a:r>
          </a:p>
          <a:p>
            <a:pPr>
              <a:buNone/>
            </a:pPr>
            <a:r>
              <a:rPr lang="en-US" sz="1800" b="1" dirty="0" smtClean="0"/>
              <a:t>print 'Me'</a:t>
            </a:r>
          </a:p>
          <a:p>
            <a:pPr>
              <a:buNone/>
            </a:pPr>
            <a:r>
              <a:rPr lang="en-US" sz="1800" b="1" dirty="0" smtClean="0"/>
              <a:t>print '---------------'</a:t>
            </a:r>
          </a:p>
          <a:p>
            <a:pPr>
              <a:buNone/>
            </a:pPr>
            <a:r>
              <a:rPr lang="en-US" sz="1800" dirty="0" smtClean="0"/>
              <a:t>pp(</a:t>
            </a:r>
            <a:r>
              <a:rPr lang="en-US" sz="1800" dirty="0" err="1" smtClean="0"/>
              <a:t>g.get_object</a:t>
            </a:r>
            <a:r>
              <a:rPr lang="en-US" sz="1800" dirty="0" smtClean="0"/>
              <a:t>('me'))</a:t>
            </a:r>
          </a:p>
          <a:p>
            <a:pPr>
              <a:buNone/>
            </a:pPr>
            <a:r>
              <a:rPr lang="en-US" sz="1800" b="1" dirty="0" smtClean="0"/>
              <a:t>print</a:t>
            </a:r>
          </a:p>
          <a:p>
            <a:pPr>
              <a:buNone/>
            </a:pPr>
            <a:r>
              <a:rPr lang="en-US" sz="1800" b="1" dirty="0" smtClean="0"/>
              <a:t>print '---------------'</a:t>
            </a:r>
          </a:p>
          <a:p>
            <a:pPr>
              <a:buNone/>
            </a:pPr>
            <a:r>
              <a:rPr lang="en-US" sz="1800" b="1" dirty="0" smtClean="0"/>
              <a:t>print 'My Friends'</a:t>
            </a:r>
          </a:p>
          <a:p>
            <a:pPr>
              <a:buNone/>
            </a:pPr>
            <a:r>
              <a:rPr lang="en-US" sz="1800" b="1" dirty="0" smtClean="0"/>
              <a:t>print '---------------'</a:t>
            </a:r>
          </a:p>
          <a:p>
            <a:pPr>
              <a:buNone/>
            </a:pPr>
            <a:r>
              <a:rPr lang="en-US" sz="1800" dirty="0" smtClean="0"/>
              <a:t>pp(</a:t>
            </a:r>
            <a:r>
              <a:rPr lang="en-US" sz="1800" dirty="0" err="1" smtClean="0"/>
              <a:t>g.get_connections</a:t>
            </a:r>
            <a:r>
              <a:rPr lang="en-US" sz="1800" dirty="0" smtClean="0"/>
              <a:t>('me', 'friends'))</a:t>
            </a:r>
          </a:p>
          <a:p>
            <a:pPr>
              <a:buNone/>
            </a:pPr>
            <a:r>
              <a:rPr lang="en-US" sz="1800" b="1" dirty="0" smtClean="0"/>
              <a:t>print</a:t>
            </a:r>
          </a:p>
          <a:p>
            <a:pPr>
              <a:buNone/>
            </a:pPr>
            <a:r>
              <a:rPr lang="en-US" sz="1800" b="1" dirty="0" smtClean="0"/>
              <a:t>print '---------------'</a:t>
            </a:r>
          </a:p>
          <a:p>
            <a:pPr>
              <a:buNone/>
            </a:pPr>
            <a:r>
              <a:rPr lang="en-US" sz="1800" b="1" dirty="0" smtClean="0"/>
              <a:t>print 'Social Web'</a:t>
            </a:r>
          </a:p>
          <a:p>
            <a:pPr>
              <a:buNone/>
            </a:pPr>
            <a:r>
              <a:rPr lang="en-US" sz="1800" b="1" dirty="0" smtClean="0"/>
              <a:t>print '---------------'</a:t>
            </a:r>
          </a:p>
          <a:p>
            <a:pPr>
              <a:buNone/>
            </a:pPr>
            <a:r>
              <a:rPr lang="en-US" sz="1800" dirty="0" smtClean="0"/>
              <a:t>pp(</a:t>
            </a:r>
            <a:r>
              <a:rPr lang="en-US" sz="1800" dirty="0" err="1" smtClean="0"/>
              <a:t>g.request</a:t>
            </a:r>
            <a:r>
              <a:rPr lang="en-US" sz="1800" dirty="0" smtClean="0"/>
              <a:t>("search", {'q' : 'social web', 'type' : 'page'}))</a:t>
            </a:r>
          </a:p>
          <a:p>
            <a:pPr>
              <a:buNone/>
            </a:pPr>
            <a:r>
              <a:rPr lang="en-US" sz="1800" dirty="0" smtClean="0"/>
              <a:t>to query for information about you, information about your friends, and the term social web.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---------------</a:t>
            </a:r>
          </a:p>
          <a:p>
            <a:pPr>
              <a:buNone/>
            </a:pPr>
            <a:r>
              <a:rPr lang="en-US" dirty="0" smtClean="0"/>
              <a:t>Me</a:t>
            </a:r>
          </a:p>
          <a:p>
            <a:pPr>
              <a:buNone/>
            </a:pPr>
            <a:r>
              <a:rPr lang="en-US" dirty="0" smtClean="0"/>
              <a:t>---------------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last_name</a:t>
            </a:r>
            <a:r>
              <a:rPr lang="en-US" dirty="0" smtClean="0"/>
              <a:t>": "Russell",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relationship_status</a:t>
            </a:r>
            <a:r>
              <a:rPr lang="en-US" dirty="0" smtClean="0"/>
              <a:t>": "Married",</a:t>
            </a:r>
          </a:p>
          <a:p>
            <a:pPr>
              <a:buNone/>
            </a:pPr>
            <a:r>
              <a:rPr lang="en-US" dirty="0" smtClean="0"/>
              <a:t>"locale": "</a:t>
            </a:r>
            <a:r>
              <a:rPr lang="en-US" dirty="0" err="1" smtClean="0"/>
              <a:t>en_US</a:t>
            </a:r>
            <a:r>
              <a:rPr lang="en-US" dirty="0" smtClean="0"/>
              <a:t>",</a:t>
            </a:r>
          </a:p>
          <a:p>
            <a:pPr>
              <a:buNone/>
            </a:pPr>
            <a:r>
              <a:rPr lang="en-US" dirty="0" smtClean="0"/>
              <a:t>"hometown": {</a:t>
            </a:r>
          </a:p>
          <a:p>
            <a:pPr>
              <a:buNone/>
            </a:pPr>
            <a:r>
              <a:rPr lang="en-US" dirty="0" smtClean="0"/>
              <a:t>"id": "104012476300889",</a:t>
            </a:r>
          </a:p>
          <a:p>
            <a:pPr>
              <a:buNone/>
            </a:pPr>
            <a:r>
              <a:rPr lang="en-US" dirty="0" smtClean="0"/>
              <a:t>"name": "Princeton, West Virginia"</a:t>
            </a:r>
          </a:p>
          <a:p>
            <a:pPr>
              <a:buNone/>
            </a:pPr>
            <a:r>
              <a:rPr lang="en-US" dirty="0" smtClean="0"/>
              <a:t>},</a:t>
            </a:r>
          </a:p>
          <a:p>
            <a:pPr>
              <a:buNone/>
            </a:pPr>
            <a:r>
              <a:rPr lang="en-US" dirty="0" smtClean="0"/>
              <a:t>"quotes": "The only easy day was yesterday.",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favorite_athletes</a:t>
            </a:r>
            <a:r>
              <a:rPr lang="en-US" dirty="0" smtClean="0"/>
              <a:t>": [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"id": "112063562167357",</a:t>
            </a:r>
          </a:p>
          <a:p>
            <a:pPr>
              <a:buNone/>
            </a:pPr>
            <a:r>
              <a:rPr lang="en-US" dirty="0" smtClean="0"/>
              <a:t>"name": "Rich </a:t>
            </a:r>
            <a:r>
              <a:rPr lang="en-US" dirty="0" err="1" smtClean="0"/>
              <a:t>Froning</a:t>
            </a:r>
            <a:r>
              <a:rPr lang="en-US" dirty="0" smtClean="0"/>
              <a:t> Jr. Fan Site"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],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---------------</a:t>
            </a:r>
          </a:p>
          <a:p>
            <a:pPr>
              <a:buNone/>
            </a:pPr>
            <a:r>
              <a:rPr lang="en-US" dirty="0"/>
              <a:t>My Friends</a:t>
            </a:r>
          </a:p>
          <a:p>
            <a:pPr>
              <a:buNone/>
            </a:pPr>
            <a:r>
              <a:rPr lang="en-US" dirty="0"/>
              <a:t>---------------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"paging": {</a:t>
            </a:r>
          </a:p>
          <a:p>
            <a:pPr>
              <a:buNone/>
            </a:pPr>
            <a:r>
              <a:rPr lang="en-US" dirty="0"/>
              <a:t>"next": "https://graph.facebook.com/644382747/friends?...",</a:t>
            </a:r>
          </a:p>
          <a:p>
            <a:pPr>
              <a:buNone/>
            </a:pPr>
            <a:r>
              <a:rPr lang="en-US" dirty="0"/>
              <a:t>},</a:t>
            </a:r>
          </a:p>
          <a:p>
            <a:pPr>
              <a:buNone/>
            </a:pPr>
            <a:r>
              <a:rPr lang="en-US" dirty="0"/>
              <a:t>"data": [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"name": "Bas Russell",</a:t>
            </a:r>
          </a:p>
          <a:p>
            <a:pPr>
              <a:buNone/>
            </a:pPr>
            <a:r>
              <a:rPr lang="en-US" dirty="0"/>
              <a:t>"id": "6224364"</a:t>
            </a:r>
          </a:p>
          <a:p>
            <a:pPr>
              <a:buNone/>
            </a:pPr>
            <a:r>
              <a:rPr lang="en-US" dirty="0"/>
              <a:t>},</a:t>
            </a:r>
          </a:p>
          <a:p>
            <a:pPr>
              <a:buNone/>
            </a:pPr>
            <a:r>
              <a:rPr lang="en-US" dirty="0"/>
              <a:t>...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"name": "Jamie </a:t>
            </a:r>
            <a:r>
              <a:rPr lang="en-US" dirty="0" err="1"/>
              <a:t>Lesnett</a:t>
            </a:r>
            <a:r>
              <a:rPr lang="en-US" dirty="0"/>
              <a:t>",</a:t>
            </a:r>
          </a:p>
          <a:p>
            <a:pPr>
              <a:buNone/>
            </a:pPr>
            <a:r>
              <a:rPr lang="en-US" dirty="0"/>
              <a:t>"id": "100002388496252"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---------------</a:t>
            </a:r>
          </a:p>
          <a:p>
            <a:pPr>
              <a:buNone/>
            </a:pPr>
            <a:r>
              <a:rPr lang="en-US" sz="1600" dirty="0"/>
              <a:t>Social Web</a:t>
            </a:r>
          </a:p>
          <a:p>
            <a:pPr>
              <a:buNone/>
            </a:pPr>
            <a:r>
              <a:rPr lang="en-US" sz="1600" dirty="0"/>
              <a:t>---------------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"paging": {</a:t>
            </a:r>
          </a:p>
          <a:p>
            <a:pPr>
              <a:buNone/>
            </a:pPr>
            <a:r>
              <a:rPr lang="en-US" sz="1600" dirty="0"/>
              <a:t>"next": "https://graph.facebook.com/search?q=social+web&amp;type=page...",</a:t>
            </a:r>
          </a:p>
          <a:p>
            <a:pPr>
              <a:buNone/>
            </a:pPr>
            <a:r>
              <a:rPr lang="en-US" sz="1600" dirty="0"/>
              <a:t>},</a:t>
            </a:r>
          </a:p>
          <a:p>
            <a:pPr>
              <a:buNone/>
            </a:pPr>
            <a:r>
              <a:rPr lang="en-US" sz="1600" dirty="0"/>
              <a:t>"data": [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"category": "Book",</a:t>
            </a:r>
          </a:p>
          <a:p>
            <a:pPr>
              <a:buNone/>
            </a:pPr>
            <a:r>
              <a:rPr lang="en-US" sz="1600" dirty="0"/>
              <a:t>"name": "Mining the Social </a:t>
            </a:r>
            <a:r>
              <a:rPr lang="en-US" sz="1600" dirty="0" smtClean="0"/>
              <a:t>Web“,</a:t>
            </a:r>
          </a:p>
          <a:p>
            <a:pPr>
              <a:buNone/>
            </a:pPr>
            <a:r>
              <a:rPr lang="en-US" sz="1600" dirty="0"/>
              <a:t>"id": "146803958708175"</a:t>
            </a:r>
          </a:p>
          <a:p>
            <a:pPr>
              <a:buNone/>
            </a:pPr>
            <a:r>
              <a:rPr lang="en-US" sz="1600" dirty="0"/>
              <a:t>},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"category": "Internet/software",</a:t>
            </a:r>
          </a:p>
          <a:p>
            <a:pPr>
              <a:buNone/>
            </a:pPr>
            <a:r>
              <a:rPr lang="en-US" sz="1600" dirty="0"/>
              <a:t>"name": "Social &amp; Web Marketing",</a:t>
            </a:r>
          </a:p>
          <a:p>
            <a:pPr>
              <a:buNone/>
            </a:pPr>
            <a:r>
              <a:rPr lang="en-US" sz="1600" dirty="0"/>
              <a:t>"id": "172427156148334"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Main Concepts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Facebook’s social graph API and how to make API requests.</a:t>
            </a:r>
          </a:p>
          <a:p>
            <a:pPr algn="just"/>
            <a:r>
              <a:rPr lang="en-IN" dirty="0" smtClean="0"/>
              <a:t>Open Graph protocol and its relationship to Facebook’s Social Graph.</a:t>
            </a:r>
          </a:p>
          <a:p>
            <a:pPr algn="just"/>
            <a:r>
              <a:rPr lang="en-IN" dirty="0" smtClean="0"/>
              <a:t>Analysing likes from Facebook pages and from </a:t>
            </a:r>
            <a:r>
              <a:rPr lang="en-IN" dirty="0" err="1" smtClean="0"/>
              <a:t>facebook</a:t>
            </a:r>
            <a:r>
              <a:rPr lang="en-IN" dirty="0" smtClean="0"/>
              <a:t> friends.</a:t>
            </a:r>
          </a:p>
          <a:p>
            <a:pPr algn="just"/>
            <a:r>
              <a:rPr lang="en-IN" dirty="0" smtClean="0"/>
              <a:t>Techniques such as clique analysis for analysing the social graphs.</a:t>
            </a:r>
          </a:p>
          <a:p>
            <a:pPr algn="just"/>
            <a:r>
              <a:rPr lang="en-IN" dirty="0" smtClean="0"/>
              <a:t>Visualising social graphs with the D3 </a:t>
            </a:r>
            <a:r>
              <a:rPr lang="en-IN" dirty="0" err="1" smtClean="0"/>
              <a:t>Javascript</a:t>
            </a:r>
            <a:r>
              <a:rPr lang="en-IN" dirty="0" smtClean="0"/>
              <a:t> library.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811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60848"/>
            <a:ext cx="6172200" cy="1584176"/>
          </a:xfrm>
        </p:spPr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Facebook</a:t>
            </a:r>
            <a:r>
              <a:rPr lang="en-US" dirty="0"/>
              <a:t>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/>
              <a:t>Facebook</a:t>
            </a:r>
            <a:r>
              <a:rPr lang="en-US" dirty="0"/>
              <a:t> started out as more of a pure social networking </a:t>
            </a:r>
            <a:r>
              <a:rPr lang="en-US" dirty="0" smtClean="0"/>
              <a:t>site.</a:t>
            </a:r>
          </a:p>
          <a:p>
            <a:r>
              <a:rPr lang="en-US" dirty="0" smtClean="0"/>
              <a:t>It quickly adapted </a:t>
            </a:r>
            <a:r>
              <a:rPr lang="en-US" dirty="0"/>
              <a:t>to take advantage of the market needs</a:t>
            </a:r>
            <a:r>
              <a:rPr lang="en-US" dirty="0" smtClean="0"/>
              <a:t>.</a:t>
            </a:r>
          </a:p>
          <a:p>
            <a:r>
              <a:rPr lang="en-US" dirty="0"/>
              <a:t>Fast-forward a few years, and </a:t>
            </a:r>
            <a:r>
              <a:rPr lang="en-US" dirty="0" smtClean="0"/>
              <a:t>now businesses</a:t>
            </a:r>
            <a:r>
              <a:rPr lang="en-US" dirty="0"/>
              <a:t>, clubs, books, and many other kinds of nonperson entities have </a:t>
            </a:r>
            <a:r>
              <a:rPr lang="en-US" dirty="0" err="1" smtClean="0"/>
              <a:t>Facebook</a:t>
            </a:r>
            <a:r>
              <a:rPr lang="en-US" dirty="0" smtClean="0"/>
              <a:t> pages </a:t>
            </a:r>
            <a:r>
              <a:rPr lang="en-US" dirty="0"/>
              <a:t>with a fan base</a:t>
            </a:r>
            <a:r>
              <a:rPr lang="en-US" dirty="0" smtClean="0"/>
              <a:t>.</a:t>
            </a:r>
          </a:p>
          <a:p>
            <a:r>
              <a:rPr lang="en-US" dirty="0" err="1"/>
              <a:t>Facebook</a:t>
            </a:r>
            <a:r>
              <a:rPr lang="en-US" dirty="0"/>
              <a:t> pages are a powerful tool for businesses to engage </a:t>
            </a:r>
            <a:r>
              <a:rPr lang="en-US" dirty="0" smtClean="0"/>
              <a:t>their customers</a:t>
            </a:r>
            <a:r>
              <a:rPr lang="en-US" dirty="0"/>
              <a:t>, and </a:t>
            </a:r>
            <a:r>
              <a:rPr lang="en-US" dirty="0" err="1"/>
              <a:t>Facebook</a:t>
            </a:r>
            <a:r>
              <a:rPr lang="en-US" dirty="0"/>
              <a:t> has gone to some lengths to provide tools that allow </a:t>
            </a:r>
            <a:r>
              <a:rPr lang="en-US" dirty="0" err="1" smtClean="0"/>
              <a:t>Facebook</a:t>
            </a:r>
            <a:r>
              <a:rPr lang="en-US" dirty="0"/>
              <a:t> </a:t>
            </a:r>
            <a:r>
              <a:rPr lang="en-US" dirty="0" smtClean="0"/>
              <a:t>page </a:t>
            </a:r>
            <a:r>
              <a:rPr lang="en-US" dirty="0"/>
              <a:t>administrators to understand their </a:t>
            </a:r>
            <a:r>
              <a:rPr lang="en-US" dirty="0" smtClean="0"/>
              <a:t>fans.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How popular is the page?</a:t>
            </a:r>
          </a:p>
          <a:p>
            <a:pPr marL="0" indent="0">
              <a:buNone/>
            </a:pPr>
            <a:r>
              <a:rPr lang="en-US" dirty="0"/>
              <a:t>• How engaged are the page’s fans?</a:t>
            </a:r>
          </a:p>
          <a:p>
            <a:pPr marL="0" indent="0">
              <a:buNone/>
            </a:pPr>
            <a:r>
              <a:rPr lang="en-US" dirty="0"/>
              <a:t>• Are any of the fans for the page particularly outspoken and participatory?</a:t>
            </a:r>
          </a:p>
          <a:p>
            <a:pPr marL="0" indent="0">
              <a:buNone/>
            </a:pPr>
            <a:r>
              <a:rPr lang="en-US" dirty="0"/>
              <a:t>• What are the most common topics being talked about on the page?</a:t>
            </a:r>
          </a:p>
        </p:txBody>
      </p:sp>
    </p:spTree>
    <p:extLst>
      <p:ext uri="{BB962C8B-B14F-4D97-AF65-F5344CB8AC3E}">
        <p14:creationId xmlns="" xmlns:p14="http://schemas.microsoft.com/office/powerpoint/2010/main" val="2627299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imagination is the </a:t>
            </a:r>
            <a:r>
              <a:rPr lang="en-US" b="1" dirty="0"/>
              <a:t>only limitation </a:t>
            </a:r>
            <a:r>
              <a:rPr lang="en-US" dirty="0"/>
              <a:t>to what you can ask of the Graph API for </a:t>
            </a:r>
            <a:r>
              <a:rPr lang="en-US" dirty="0" smtClean="0"/>
              <a:t>a Facebook </a:t>
            </a:r>
            <a:r>
              <a:rPr lang="en-US" dirty="0"/>
              <a:t>page when you are </a:t>
            </a:r>
            <a:r>
              <a:rPr lang="en-US" b="1" dirty="0"/>
              <a:t>mining its content for </a:t>
            </a:r>
            <a:r>
              <a:rPr lang="en-US" b="1" dirty="0" smtClean="0"/>
              <a:t>insights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questions should get </a:t>
            </a:r>
            <a:r>
              <a:rPr lang="en-US" dirty="0"/>
              <a:t>you headed in the right direction.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522731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of the items in the search results, we could use the ID as the basis of a </a:t>
            </a:r>
            <a:r>
              <a:rPr lang="en-US" dirty="0" smtClean="0"/>
              <a:t>graph query </a:t>
            </a:r>
            <a:r>
              <a:rPr lang="en-US" dirty="0"/>
              <a:t>through </a:t>
            </a:r>
            <a:r>
              <a:rPr lang="en-US" dirty="0" err="1"/>
              <a:t>get_object</a:t>
            </a:r>
            <a:r>
              <a:rPr lang="en-US" dirty="0"/>
              <a:t> with an instance of </a:t>
            </a:r>
            <a:r>
              <a:rPr lang="en-US" dirty="0" err="1" smtClean="0"/>
              <a:t>facebook.GraphAPI</a:t>
            </a:r>
            <a:r>
              <a:rPr lang="en-US" dirty="0"/>
              <a:t>. If you don’t </a:t>
            </a:r>
            <a:r>
              <a:rPr lang="en-US" dirty="0" smtClean="0"/>
              <a:t>have a </a:t>
            </a:r>
            <a:r>
              <a:rPr lang="en-US" dirty="0"/>
              <a:t>numeric string ID handy, just use the page name (such as “</a:t>
            </a:r>
            <a:r>
              <a:rPr lang="en-US" dirty="0" err="1"/>
              <a:t>MiningTheSocialWeb</a:t>
            </a:r>
            <a:r>
              <a:rPr lang="en-US" dirty="0" smtClean="0"/>
              <a:t>”) that </a:t>
            </a:r>
            <a:r>
              <a:rPr lang="en-US" dirty="0"/>
              <a:t>appears in the URL bar of your browser when you visit the page.</a:t>
            </a:r>
          </a:p>
        </p:txBody>
      </p:sp>
    </p:spTree>
    <p:extLst>
      <p:ext uri="{BB962C8B-B14F-4D97-AF65-F5344CB8AC3E}">
        <p14:creationId xmlns="" xmlns:p14="http://schemas.microsoft.com/office/powerpoint/2010/main" val="3584315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 Get an instance of Mining the Social Web</a:t>
            </a:r>
          </a:p>
          <a:p>
            <a:r>
              <a:rPr lang="en-US" i="1" dirty="0"/>
              <a:t># Using the page name also works if you know it.</a:t>
            </a:r>
          </a:p>
          <a:p>
            <a:r>
              <a:rPr lang="en-US" i="1" dirty="0"/>
              <a:t># e.g. '</a:t>
            </a:r>
            <a:r>
              <a:rPr lang="en-US" i="1" dirty="0" err="1"/>
              <a:t>MiningTheSocialWeb</a:t>
            </a:r>
            <a:r>
              <a:rPr lang="en-US" i="1" dirty="0"/>
              <a:t>' or '</a:t>
            </a:r>
            <a:r>
              <a:rPr lang="en-US" i="1" dirty="0" err="1"/>
              <a:t>CrossFit</a:t>
            </a:r>
            <a:r>
              <a:rPr lang="en-US" i="1" dirty="0"/>
              <a:t>'</a:t>
            </a:r>
          </a:p>
          <a:p>
            <a:r>
              <a:rPr lang="en-US" dirty="0" err="1"/>
              <a:t>mtsw_id</a:t>
            </a:r>
            <a:r>
              <a:rPr lang="en-US" dirty="0"/>
              <a:t> = '146803958708175'</a:t>
            </a:r>
          </a:p>
          <a:p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g.get_object</a:t>
            </a:r>
            <a:r>
              <a:rPr lang="en-US" dirty="0"/>
              <a:t>(</a:t>
            </a:r>
            <a:r>
              <a:rPr lang="en-US" dirty="0" err="1"/>
              <a:t>mtsw_id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="" xmlns:p14="http://schemas.microsoft.com/office/powerpoint/2010/main" val="1656328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b="1" dirty="0"/>
              <a:t>"category"</a:t>
            </a:r>
            <a:r>
              <a:rPr lang="en-US" dirty="0"/>
              <a:t>: "Book",</a:t>
            </a:r>
          </a:p>
          <a:p>
            <a:r>
              <a:rPr lang="en-US" b="1" dirty="0"/>
              <a:t>"username"</a:t>
            </a:r>
            <a:r>
              <a:rPr lang="en-US" dirty="0"/>
              <a:t>: "</a:t>
            </a:r>
            <a:r>
              <a:rPr lang="en-US" dirty="0" err="1"/>
              <a:t>MiningTheSocialWeb</a:t>
            </a:r>
            <a:r>
              <a:rPr lang="en-US" dirty="0"/>
              <a:t>",</a:t>
            </a:r>
          </a:p>
          <a:p>
            <a:r>
              <a:rPr lang="en-US" b="1" dirty="0"/>
              <a:t>"about"</a:t>
            </a:r>
            <a:r>
              <a:rPr lang="en-US" dirty="0"/>
              <a:t>: "Analyzing Data from Facebook, Twitter, LinkedIn, and Other Social...",</a:t>
            </a:r>
          </a:p>
          <a:p>
            <a:r>
              <a:rPr lang="en-US" b="1" dirty="0"/>
              <a:t>"</a:t>
            </a:r>
            <a:r>
              <a:rPr lang="en-US" b="1" dirty="0" err="1"/>
              <a:t>talking_about_count</a:t>
            </a:r>
            <a:r>
              <a:rPr lang="en-US" b="1" dirty="0"/>
              <a:t>"</a:t>
            </a:r>
            <a:r>
              <a:rPr lang="en-US" dirty="0"/>
              <a:t>: 22,</a:t>
            </a:r>
          </a:p>
          <a:p>
            <a:r>
              <a:rPr lang="en-US" b="1" dirty="0"/>
              <a:t>"description"</a:t>
            </a:r>
            <a:r>
              <a:rPr lang="en-US" dirty="0"/>
              <a:t>: "Facebook, Twitter, and LinkedIn generate a tremendous ...",</a:t>
            </a:r>
          </a:p>
          <a:p>
            <a:r>
              <a:rPr lang="en-US" b="1" dirty="0"/>
              <a:t>"</a:t>
            </a:r>
            <a:r>
              <a:rPr lang="en-US" b="1" dirty="0" err="1"/>
              <a:t>company_overview</a:t>
            </a:r>
            <a:r>
              <a:rPr lang="en-US" b="1" dirty="0"/>
              <a:t>"</a:t>
            </a:r>
            <a:r>
              <a:rPr lang="en-US" dirty="0"/>
              <a:t>: "Like It here on Facebook!\n\</a:t>
            </a:r>
            <a:r>
              <a:rPr lang="en-US" dirty="0" err="1"/>
              <a:t>nFollow</a:t>
            </a:r>
            <a:r>
              <a:rPr lang="en-US" dirty="0"/>
              <a:t> @</a:t>
            </a:r>
            <a:r>
              <a:rPr lang="en-US" dirty="0" err="1"/>
              <a:t>SocialWebMining</a:t>
            </a:r>
            <a:r>
              <a:rPr lang="en-US" dirty="0"/>
              <a:t>...",</a:t>
            </a:r>
          </a:p>
          <a:p>
            <a:r>
              <a:rPr lang="en-US" b="1" dirty="0"/>
              <a:t>"</a:t>
            </a:r>
            <a:r>
              <a:rPr lang="en-US" b="1" dirty="0" err="1"/>
              <a:t>release_date</a:t>
            </a:r>
            <a:r>
              <a:rPr lang="en-US" b="1" dirty="0"/>
              <a:t>"</a:t>
            </a:r>
            <a:r>
              <a:rPr lang="en-US" dirty="0"/>
              <a:t>: "January 2011",</a:t>
            </a:r>
          </a:p>
          <a:p>
            <a:r>
              <a:rPr lang="en-US" b="1" dirty="0"/>
              <a:t>"</a:t>
            </a:r>
            <a:r>
              <a:rPr lang="en-US" b="1" dirty="0" err="1"/>
              <a:t>can_post</a:t>
            </a:r>
            <a:r>
              <a:rPr lang="en-US" b="1" dirty="0"/>
              <a:t>"</a:t>
            </a:r>
            <a:r>
              <a:rPr lang="en-US" dirty="0"/>
              <a:t>: </a:t>
            </a:r>
            <a:r>
              <a:rPr lang="en-US" b="1" dirty="0"/>
              <a:t>true</a:t>
            </a:r>
            <a:r>
              <a:rPr lang="en-US" dirty="0"/>
              <a:t>,</a:t>
            </a:r>
          </a:p>
          <a:p>
            <a:r>
              <a:rPr lang="en-US" b="1" dirty="0"/>
              <a:t>"cover"</a:t>
            </a:r>
            <a:r>
              <a:rPr lang="en-US" dirty="0"/>
              <a:t>: {</a:t>
            </a:r>
          </a:p>
          <a:p>
            <a:r>
              <a:rPr lang="en-US" b="1" dirty="0"/>
              <a:t>"source"</a:t>
            </a:r>
            <a:r>
              <a:rPr lang="en-US" dirty="0"/>
              <a:t>: "https://sphotos-b.xx.fbcdn.net/...",</a:t>
            </a:r>
          </a:p>
          <a:p>
            <a:r>
              <a:rPr lang="en-US" b="1" dirty="0"/>
              <a:t>"</a:t>
            </a:r>
            <a:r>
              <a:rPr lang="en-US" b="1" dirty="0" err="1"/>
              <a:t>cover_id</a:t>
            </a:r>
            <a:r>
              <a:rPr lang="en-US" b="1" dirty="0"/>
              <a:t>"</a:t>
            </a:r>
            <a:r>
              <a:rPr lang="en-US" dirty="0"/>
              <a:t>: 474206292634605,</a:t>
            </a:r>
          </a:p>
          <a:p>
            <a:r>
              <a:rPr lang="en-US" b="1" dirty="0"/>
              <a:t>"</a:t>
            </a:r>
            <a:r>
              <a:rPr lang="en-US" b="1" dirty="0" err="1"/>
              <a:t>offset_x</a:t>
            </a:r>
            <a:r>
              <a:rPr lang="en-US" b="1" dirty="0"/>
              <a:t>"</a:t>
            </a:r>
            <a:r>
              <a:rPr lang="en-US" dirty="0"/>
              <a:t>: -41,</a:t>
            </a:r>
          </a:p>
          <a:p>
            <a:r>
              <a:rPr lang="en-US" b="1" dirty="0"/>
              <a:t>"</a:t>
            </a:r>
            <a:r>
              <a:rPr lang="en-US" b="1" dirty="0" err="1"/>
              <a:t>offset_y</a:t>
            </a:r>
            <a:r>
              <a:rPr lang="en-US" b="1" dirty="0"/>
              <a:t>"</a:t>
            </a:r>
            <a:r>
              <a:rPr lang="en-US" dirty="0"/>
              <a:t>: 0</a:t>
            </a:r>
          </a:p>
          <a:p>
            <a:r>
              <a:rPr lang="en-US" dirty="0" smtClean="0"/>
              <a:t>},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6748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"mission"</a:t>
            </a:r>
            <a:r>
              <a:rPr lang="en-US" dirty="0" smtClean="0"/>
              <a:t>: "Teaches you how to...\n\n* Get a straightforward synopsis of ...",</a:t>
            </a:r>
          </a:p>
          <a:p>
            <a:r>
              <a:rPr lang="en-US" b="1" dirty="0" smtClean="0"/>
              <a:t>"name"</a:t>
            </a:r>
            <a:r>
              <a:rPr lang="en-US" dirty="0" smtClean="0"/>
              <a:t>: "Mining the Social Web",</a:t>
            </a:r>
          </a:p>
          <a:p>
            <a:r>
              <a:rPr lang="en-US" b="1" dirty="0" smtClean="0"/>
              <a:t>"founded"</a:t>
            </a:r>
            <a:r>
              <a:rPr lang="en-US" dirty="0" smtClean="0"/>
              <a:t>: "January 2011",</a:t>
            </a:r>
          </a:p>
          <a:p>
            <a:r>
              <a:rPr lang="en-US" b="1" dirty="0" smtClean="0"/>
              <a:t>"website"</a:t>
            </a:r>
            <a:r>
              <a:rPr lang="en-US" dirty="0" smtClean="0"/>
              <a:t>: "http://amzn.to/d1Ci8A",</a:t>
            </a:r>
          </a:p>
          <a:p>
            <a:r>
              <a:rPr lang="en-US" b="1" dirty="0" smtClean="0"/>
              <a:t>"link"</a:t>
            </a:r>
            <a:r>
              <a:rPr lang="en-US" dirty="0" smtClean="0"/>
              <a:t>: "http://www.facebook.com/MiningTheSocialWeb",</a:t>
            </a:r>
          </a:p>
          <a:p>
            <a:r>
              <a:rPr lang="en-US" b="1" dirty="0" smtClean="0"/>
              <a:t>"likes"</a:t>
            </a:r>
            <a:r>
              <a:rPr lang="en-US" dirty="0" smtClean="0"/>
              <a:t>: 911,</a:t>
            </a:r>
          </a:p>
          <a:p>
            <a:r>
              <a:rPr lang="en-US" b="1" dirty="0" smtClean="0"/>
              <a:t>"</a:t>
            </a:r>
            <a:r>
              <a:rPr lang="en-US" b="1" dirty="0" err="1" smtClean="0"/>
              <a:t>were_here_count</a:t>
            </a:r>
            <a:r>
              <a:rPr lang="en-US" b="1" dirty="0" smtClean="0"/>
              <a:t>"</a:t>
            </a:r>
            <a:r>
              <a:rPr lang="en-US" dirty="0" smtClean="0"/>
              <a:t>: 0,</a:t>
            </a:r>
          </a:p>
          <a:p>
            <a:r>
              <a:rPr lang="en-US" b="1" dirty="0" smtClean="0"/>
              <a:t>"</a:t>
            </a:r>
            <a:r>
              <a:rPr lang="en-US" b="1" dirty="0" err="1" smtClean="0"/>
              <a:t>general_info</a:t>
            </a:r>
            <a:r>
              <a:rPr lang="en-US" b="1" dirty="0" smtClean="0"/>
              <a:t>"</a:t>
            </a:r>
            <a:r>
              <a:rPr lang="en-US" dirty="0" smtClean="0"/>
              <a:t>: "Analyzing Data from Facebook, Twitter, LinkedIn, ...",</a:t>
            </a:r>
          </a:p>
          <a:p>
            <a:r>
              <a:rPr lang="en-US" b="1" dirty="0" smtClean="0"/>
              <a:t>"id"</a:t>
            </a:r>
            <a:r>
              <a:rPr lang="en-US" dirty="0" smtClean="0"/>
              <a:t>: "146803958708175",</a:t>
            </a:r>
          </a:p>
          <a:p>
            <a:r>
              <a:rPr lang="en-US" b="1" dirty="0" smtClean="0"/>
              <a:t>"</a:t>
            </a:r>
            <a:r>
              <a:rPr lang="en-US" b="1" dirty="0" err="1" smtClean="0"/>
              <a:t>is_published</a:t>
            </a:r>
            <a:r>
              <a:rPr lang="en-US" b="1" dirty="0" smtClean="0"/>
              <a:t>"</a:t>
            </a:r>
            <a:r>
              <a:rPr lang="en-US" dirty="0" smtClean="0"/>
              <a:t>: </a:t>
            </a:r>
            <a:r>
              <a:rPr lang="en-US" b="1" dirty="0" smtClean="0"/>
              <a:t>true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0522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interesting analytical results from the query response are the book’s </a:t>
            </a:r>
            <a:r>
              <a:rPr lang="en-US" b="1" dirty="0"/>
              <a:t>talk</a:t>
            </a:r>
          </a:p>
          <a:p>
            <a:r>
              <a:rPr lang="en-US" b="1" dirty="0" err="1"/>
              <a:t>ing_about_count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like_count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283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991600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040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Exploring Facebook’s Social Graph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What is API?</a:t>
            </a:r>
          </a:p>
          <a:p>
            <a:pPr marL="0" indent="0" algn="just">
              <a:buNone/>
            </a:pPr>
            <a:r>
              <a:rPr lang="en-IN" dirty="0"/>
              <a:t>API is the acronym for Application Programming Interface, which is a software intermediary that allows two applications to talk to each other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 smtClean="0"/>
              <a:t>Ex: Kitchen-waiter-customer/ the booking website.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Facebook has its own API-Social Graph API.</a:t>
            </a:r>
          </a:p>
        </p:txBody>
      </p:sp>
    </p:spTree>
    <p:extLst>
      <p:ext uri="{BB962C8B-B14F-4D97-AF65-F5344CB8AC3E}">
        <p14:creationId xmlns="" xmlns:p14="http://schemas.microsoft.com/office/powerpoint/2010/main" val="28638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Comparing likes between Coke and Pepsi fan </a:t>
            </a:r>
            <a:r>
              <a:rPr lang="en-US" i="1" dirty="0" smtClean="0"/>
              <a:t>pages: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Find Pepsi and Coke in search results</a:t>
            </a:r>
          </a:p>
          <a:p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g.request</a:t>
            </a:r>
            <a:r>
              <a:rPr lang="en-US" dirty="0"/>
              <a:t>('search', {'q' : '</a:t>
            </a:r>
            <a:r>
              <a:rPr lang="en-US" dirty="0" err="1"/>
              <a:t>pepsi</a:t>
            </a:r>
            <a:r>
              <a:rPr lang="en-US" dirty="0"/>
              <a:t>', 'type' : 'page', 'limit' : 5}))</a:t>
            </a:r>
          </a:p>
          <a:p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g.request</a:t>
            </a:r>
            <a:r>
              <a:rPr lang="en-US" dirty="0"/>
              <a:t>('search', {'q' : 'coke', 'type' : 'page', 'limit' : 5}))</a:t>
            </a:r>
          </a:p>
          <a:p>
            <a:r>
              <a:rPr lang="en-US" i="1" dirty="0"/>
              <a:t># Use the ids to query for likes</a:t>
            </a:r>
          </a:p>
          <a:p>
            <a:r>
              <a:rPr lang="en-US" dirty="0" err="1"/>
              <a:t>pepsi_id</a:t>
            </a:r>
            <a:r>
              <a:rPr lang="en-US" dirty="0"/>
              <a:t> = '56381779049' </a:t>
            </a:r>
            <a:r>
              <a:rPr lang="en-US" i="1" dirty="0"/>
              <a:t># Could also use '</a:t>
            </a:r>
            <a:r>
              <a:rPr lang="en-US" i="1" dirty="0" err="1"/>
              <a:t>PepsiUS</a:t>
            </a:r>
            <a:r>
              <a:rPr lang="en-US" i="1" dirty="0"/>
              <a:t>'</a:t>
            </a:r>
          </a:p>
          <a:p>
            <a:r>
              <a:rPr lang="en-US" dirty="0" err="1"/>
              <a:t>coke_id</a:t>
            </a:r>
            <a:r>
              <a:rPr lang="en-US" dirty="0"/>
              <a:t> = '40796308305' </a:t>
            </a:r>
            <a:r>
              <a:rPr lang="en-US" i="1" dirty="0"/>
              <a:t># Could also use '</a:t>
            </a:r>
            <a:r>
              <a:rPr lang="en-US" i="1" dirty="0" err="1"/>
              <a:t>CocaCola</a:t>
            </a:r>
            <a:r>
              <a:rPr lang="en-US" i="1" dirty="0" smtClean="0"/>
              <a:t>'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160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  <a:p>
            <a:r>
              <a:rPr lang="en-US" i="1" dirty="0"/>
              <a:t># A quick way to format integers with commas every 3 digits</a:t>
            </a:r>
          </a:p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int_format</a:t>
            </a:r>
            <a:r>
              <a:rPr lang="en-US" dirty="0"/>
              <a:t>(n): </a:t>
            </a:r>
            <a:r>
              <a:rPr lang="en-US" b="1" dirty="0"/>
              <a:t>return </a:t>
            </a:r>
            <a:r>
              <a:rPr lang="en-US" dirty="0"/>
              <a:t>"{:,}".format(n)</a:t>
            </a:r>
          </a:p>
          <a:p>
            <a:r>
              <a:rPr lang="en-US" b="1" dirty="0"/>
              <a:t>print </a:t>
            </a:r>
            <a:r>
              <a:rPr lang="en-US" dirty="0"/>
              <a:t>"Pepsi likes:", </a:t>
            </a:r>
            <a:r>
              <a:rPr lang="en-US" dirty="0" err="1"/>
              <a:t>int_format</a:t>
            </a:r>
            <a:r>
              <a:rPr lang="en-US" dirty="0"/>
              <a:t>(</a:t>
            </a:r>
            <a:r>
              <a:rPr lang="en-US" dirty="0" err="1"/>
              <a:t>g.get_object</a:t>
            </a:r>
            <a:r>
              <a:rPr lang="en-US" dirty="0"/>
              <a:t>(</a:t>
            </a:r>
            <a:r>
              <a:rPr lang="en-US" dirty="0" err="1"/>
              <a:t>pepsi_id</a:t>
            </a:r>
            <a:r>
              <a:rPr lang="en-US" dirty="0"/>
              <a:t>)['likes'])</a:t>
            </a:r>
          </a:p>
          <a:p>
            <a:r>
              <a:rPr lang="en-US" b="1" dirty="0"/>
              <a:t>print </a:t>
            </a:r>
            <a:r>
              <a:rPr lang="en-US" dirty="0"/>
              <a:t>"Coke likes:", </a:t>
            </a:r>
            <a:r>
              <a:rPr lang="en-US" dirty="0" err="1"/>
              <a:t>int_format</a:t>
            </a:r>
            <a:r>
              <a:rPr lang="en-US" dirty="0"/>
              <a:t>(</a:t>
            </a:r>
            <a:r>
              <a:rPr lang="en-US" dirty="0" err="1"/>
              <a:t>g.get_object</a:t>
            </a:r>
            <a:r>
              <a:rPr lang="en-US" dirty="0"/>
              <a:t>(</a:t>
            </a:r>
            <a:r>
              <a:rPr lang="en-US" dirty="0" err="1"/>
              <a:t>coke_id</a:t>
            </a:r>
            <a:r>
              <a:rPr lang="en-US" dirty="0"/>
              <a:t>)['likes'])</a:t>
            </a:r>
          </a:p>
          <a:p>
            <a:r>
              <a:rPr lang="en-US" dirty="0"/>
              <a:t>The results are somewhat striking:</a:t>
            </a:r>
          </a:p>
          <a:p>
            <a:r>
              <a:rPr lang="en-US" dirty="0"/>
              <a:t>Pepsi likes: 9,677,881</a:t>
            </a:r>
          </a:p>
          <a:p>
            <a:r>
              <a:rPr lang="en-US" dirty="0"/>
              <a:t>Coke likes: 62,735,664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511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Querying a page for its “feed” and “links”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g.get_connections</a:t>
            </a:r>
            <a:r>
              <a:rPr lang="en-US" dirty="0"/>
              <a:t>(</a:t>
            </a:r>
            <a:r>
              <a:rPr lang="en-US" dirty="0" err="1"/>
              <a:t>pepsi_id</a:t>
            </a:r>
            <a:r>
              <a:rPr lang="en-US" dirty="0"/>
              <a:t>, 'feed'))</a:t>
            </a:r>
          </a:p>
          <a:p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g.get_connections</a:t>
            </a:r>
            <a:r>
              <a:rPr lang="en-US" dirty="0"/>
              <a:t>(</a:t>
            </a:r>
            <a:r>
              <a:rPr lang="en-US" dirty="0" err="1"/>
              <a:t>pepsi_id</a:t>
            </a:r>
            <a:r>
              <a:rPr lang="en-US" dirty="0"/>
              <a:t>, 'links'))</a:t>
            </a:r>
          </a:p>
          <a:p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g.get_connections</a:t>
            </a:r>
            <a:r>
              <a:rPr lang="en-US" dirty="0"/>
              <a:t>(</a:t>
            </a:r>
            <a:r>
              <a:rPr lang="en-US" dirty="0" err="1"/>
              <a:t>coke_id</a:t>
            </a:r>
            <a:r>
              <a:rPr lang="en-US" dirty="0"/>
              <a:t>, 'feed'))</a:t>
            </a:r>
          </a:p>
          <a:p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g.get_connections</a:t>
            </a:r>
            <a:r>
              <a:rPr lang="en-US" dirty="0"/>
              <a:t>(</a:t>
            </a:r>
            <a:r>
              <a:rPr lang="en-US" dirty="0" err="1"/>
              <a:t>coke_id</a:t>
            </a:r>
            <a:r>
              <a:rPr lang="en-US" dirty="0"/>
              <a:t>, 'links'))</a:t>
            </a:r>
          </a:p>
        </p:txBody>
      </p:sp>
    </p:spTree>
    <p:extLst>
      <p:ext uri="{BB962C8B-B14F-4D97-AF65-F5344CB8AC3E}">
        <p14:creationId xmlns="" xmlns:p14="http://schemas.microsoft.com/office/powerpoint/2010/main" val="1800167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Are there any topics or special interests that are especially pronounced within </a:t>
            </a:r>
            <a:r>
              <a:rPr lang="en-US" dirty="0" smtClean="0"/>
              <a:t>your social </a:t>
            </a:r>
            <a:r>
              <a:rPr lang="en-US" dirty="0"/>
              <a:t>network?</a:t>
            </a:r>
          </a:p>
          <a:p>
            <a:pPr marL="0" indent="0">
              <a:buNone/>
            </a:pPr>
            <a:r>
              <a:rPr lang="en-US" dirty="0"/>
              <a:t>• Does your social network contain many mutual friendships or even larger cliques?</a:t>
            </a:r>
          </a:p>
          <a:p>
            <a:pPr marL="0" indent="0">
              <a:buNone/>
            </a:pPr>
            <a:r>
              <a:rPr lang="en-US" dirty="0"/>
              <a:t>• How well connected are the people in your social network?</a:t>
            </a:r>
          </a:p>
          <a:p>
            <a:pPr marL="0" indent="0">
              <a:buNone/>
            </a:pPr>
            <a:r>
              <a:rPr lang="en-US" dirty="0"/>
              <a:t>• Are any of your friends particularly outspoken or passionate about anything </a:t>
            </a:r>
            <a:r>
              <a:rPr lang="en-US" dirty="0" smtClean="0"/>
              <a:t>you might </a:t>
            </a:r>
            <a:r>
              <a:rPr lang="en-US" dirty="0"/>
              <a:t>also be interested in learning more about?</a:t>
            </a:r>
          </a:p>
        </p:txBody>
      </p:sp>
    </p:spTree>
    <p:extLst>
      <p:ext uri="{BB962C8B-B14F-4D97-AF65-F5344CB8AC3E}">
        <p14:creationId xmlns="" xmlns:p14="http://schemas.microsoft.com/office/powerpoint/2010/main" val="181786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Querying for all of your friends’ likes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# First, let's query for all of the likes in your social</a:t>
            </a:r>
          </a:p>
          <a:p>
            <a:r>
              <a:rPr lang="en-US" i="1" dirty="0"/>
              <a:t># network and store them in a slightly more convenient</a:t>
            </a:r>
          </a:p>
          <a:p>
            <a:r>
              <a:rPr lang="en-US" i="1" dirty="0"/>
              <a:t># data structure as a dictionary keyed on each friend's</a:t>
            </a:r>
          </a:p>
          <a:p>
            <a:r>
              <a:rPr lang="en-US" i="1" dirty="0"/>
              <a:t># name. We'll use a dictionary comprehension to iterate</a:t>
            </a:r>
          </a:p>
          <a:p>
            <a:r>
              <a:rPr lang="en-US" i="1" dirty="0"/>
              <a:t># over the friends and build up the likes in an intuitive</a:t>
            </a:r>
          </a:p>
          <a:p>
            <a:r>
              <a:rPr lang="en-US" i="1" dirty="0"/>
              <a:t># way, although the new "field expansion" feature could</a:t>
            </a:r>
          </a:p>
          <a:p>
            <a:r>
              <a:rPr lang="en-US" i="1" dirty="0"/>
              <a:t># technically do the job in one fell swoop as follows:</a:t>
            </a:r>
          </a:p>
          <a:p>
            <a:r>
              <a:rPr lang="en-US" i="1" dirty="0"/>
              <a:t>#</a:t>
            </a:r>
          </a:p>
          <a:p>
            <a:r>
              <a:rPr lang="en-US" i="1" dirty="0"/>
              <a:t># </a:t>
            </a:r>
            <a:r>
              <a:rPr lang="en-US" i="1" dirty="0" err="1"/>
              <a:t>g.get_object</a:t>
            </a:r>
            <a:r>
              <a:rPr lang="en-US" i="1" dirty="0"/>
              <a:t>('me', fields='</a:t>
            </a:r>
            <a:r>
              <a:rPr lang="en-US" i="1" dirty="0" err="1"/>
              <a:t>id,name,friends.fields</a:t>
            </a:r>
            <a:r>
              <a:rPr lang="en-US" i="1" dirty="0"/>
              <a:t>(</a:t>
            </a:r>
            <a:r>
              <a:rPr lang="en-US" i="1" dirty="0" err="1"/>
              <a:t>id,name,likes</a:t>
            </a:r>
            <a:r>
              <a:rPr lang="en-US" i="1" dirty="0"/>
              <a:t>)')</a:t>
            </a:r>
          </a:p>
          <a:p>
            <a:r>
              <a:rPr lang="en-US" i="1" dirty="0"/>
              <a:t>#</a:t>
            </a:r>
          </a:p>
          <a:p>
            <a:r>
              <a:rPr lang="en-US" i="1" dirty="0"/>
              <a:t># See Appendix C for more information on Python tips such as</a:t>
            </a:r>
          </a:p>
          <a:p>
            <a:r>
              <a:rPr lang="en-US" i="1" dirty="0"/>
              <a:t># dictionary comprehensions</a:t>
            </a:r>
          </a:p>
          <a:p>
            <a:r>
              <a:rPr lang="en-US" b="1" dirty="0"/>
              <a:t>friends = </a:t>
            </a:r>
            <a:r>
              <a:rPr lang="en-US" b="1" dirty="0" err="1"/>
              <a:t>g.get_connections</a:t>
            </a:r>
            <a:r>
              <a:rPr lang="en-US" b="1" dirty="0"/>
              <a:t>("me", "friends")['data']</a:t>
            </a:r>
          </a:p>
          <a:p>
            <a:r>
              <a:rPr lang="en-US" b="1" dirty="0"/>
              <a:t>likes = { friend['name'] : </a:t>
            </a:r>
            <a:r>
              <a:rPr lang="en-US" b="1" dirty="0" err="1"/>
              <a:t>g.get_connections</a:t>
            </a:r>
            <a:r>
              <a:rPr lang="en-US" b="1" dirty="0"/>
              <a:t>(friend['id'], "likes")['data']</a:t>
            </a:r>
          </a:p>
          <a:p>
            <a:r>
              <a:rPr lang="en-US" b="1" dirty="0"/>
              <a:t>for friend in friends }</a:t>
            </a:r>
          </a:p>
          <a:p>
            <a:r>
              <a:rPr lang="en-US" b="1" dirty="0"/>
              <a:t>print likes</a:t>
            </a:r>
          </a:p>
        </p:txBody>
      </p:sp>
    </p:spTree>
    <p:extLst>
      <p:ext uri="{BB962C8B-B14F-4D97-AF65-F5344CB8AC3E}">
        <p14:creationId xmlns="" xmlns:p14="http://schemas.microsoft.com/office/powerpoint/2010/main" val="591640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Calculating the most popular likes among your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# Analyze all likes from friendships for frequency</a:t>
            </a:r>
          </a:p>
          <a:p>
            <a:r>
              <a:rPr lang="en-US" i="1" dirty="0"/>
              <a:t># pip install </a:t>
            </a:r>
            <a:r>
              <a:rPr lang="en-US" i="1" dirty="0" err="1"/>
              <a:t>prettytable</a:t>
            </a:r>
            <a:endParaRPr lang="en-US" i="1" dirty="0"/>
          </a:p>
          <a:p>
            <a:r>
              <a:rPr lang="en-US" b="1" dirty="0"/>
              <a:t>from </a:t>
            </a:r>
            <a:r>
              <a:rPr lang="en-US" b="1" dirty="0" err="1"/>
              <a:t>prettytable</a:t>
            </a:r>
            <a:r>
              <a:rPr lang="en-US" b="1" dirty="0"/>
              <a:t> import </a:t>
            </a:r>
            <a:r>
              <a:rPr lang="en-US" dirty="0" err="1"/>
              <a:t>PrettyTable</a:t>
            </a:r>
            <a:endParaRPr lang="en-US" dirty="0"/>
          </a:p>
          <a:p>
            <a:r>
              <a:rPr lang="en-US" b="1" dirty="0"/>
              <a:t>from collections import </a:t>
            </a:r>
            <a:r>
              <a:rPr lang="en-US" dirty="0"/>
              <a:t>Counter</a:t>
            </a:r>
          </a:p>
          <a:p>
            <a:r>
              <a:rPr lang="en-US" dirty="0" err="1"/>
              <a:t>friends_likes</a:t>
            </a:r>
            <a:r>
              <a:rPr lang="en-US" dirty="0"/>
              <a:t> = Counter([like['name']</a:t>
            </a:r>
          </a:p>
          <a:p>
            <a:r>
              <a:rPr lang="en-US" b="1" dirty="0"/>
              <a:t>for </a:t>
            </a:r>
            <a:r>
              <a:rPr lang="en-US" dirty="0"/>
              <a:t>friend </a:t>
            </a:r>
            <a:r>
              <a:rPr lang="en-US" b="1" dirty="0"/>
              <a:t>in </a:t>
            </a:r>
            <a:r>
              <a:rPr lang="en-US" dirty="0"/>
              <a:t>likes</a:t>
            </a:r>
          </a:p>
          <a:p>
            <a:r>
              <a:rPr lang="en-US" b="1" dirty="0"/>
              <a:t>for </a:t>
            </a:r>
            <a:r>
              <a:rPr lang="en-US" dirty="0"/>
              <a:t>like </a:t>
            </a:r>
            <a:r>
              <a:rPr lang="en-US" b="1" dirty="0"/>
              <a:t>in </a:t>
            </a:r>
            <a:r>
              <a:rPr lang="en-US" dirty="0"/>
              <a:t>likes[friend]</a:t>
            </a:r>
          </a:p>
          <a:p>
            <a:r>
              <a:rPr lang="en-US" b="1" dirty="0"/>
              <a:t>if </a:t>
            </a:r>
            <a:r>
              <a:rPr lang="en-US" dirty="0" err="1"/>
              <a:t>like.get</a:t>
            </a:r>
            <a:r>
              <a:rPr lang="en-US" dirty="0"/>
              <a:t>('name')])</a:t>
            </a:r>
          </a:p>
          <a:p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 err="1"/>
              <a:t>PrettyTable</a:t>
            </a:r>
            <a:r>
              <a:rPr lang="en-US" dirty="0"/>
              <a:t>(</a:t>
            </a:r>
            <a:r>
              <a:rPr lang="en-US" dirty="0" err="1"/>
              <a:t>field_names</a:t>
            </a:r>
            <a:r>
              <a:rPr lang="en-US" dirty="0"/>
              <a:t>=['Name', '</a:t>
            </a:r>
            <a:r>
              <a:rPr lang="en-US" dirty="0" err="1"/>
              <a:t>Freq</a:t>
            </a:r>
            <a:r>
              <a:rPr lang="en-US" dirty="0"/>
              <a:t>'])</a:t>
            </a:r>
          </a:p>
          <a:p>
            <a:r>
              <a:rPr lang="en-US" dirty="0" err="1"/>
              <a:t>pt.align</a:t>
            </a:r>
            <a:r>
              <a:rPr lang="en-US" dirty="0"/>
              <a:t>['Name'], </a:t>
            </a:r>
            <a:r>
              <a:rPr lang="en-US" dirty="0" err="1"/>
              <a:t>pt.align</a:t>
            </a:r>
            <a:r>
              <a:rPr lang="en-US" dirty="0"/>
              <a:t>['</a:t>
            </a:r>
            <a:r>
              <a:rPr lang="en-US" dirty="0" err="1"/>
              <a:t>Freq</a:t>
            </a:r>
            <a:r>
              <a:rPr lang="en-US" dirty="0"/>
              <a:t>'] = 'l', 'r'</a:t>
            </a:r>
          </a:p>
          <a:p>
            <a:r>
              <a:rPr lang="en-US" dirty="0"/>
              <a:t>[ </a:t>
            </a:r>
            <a:r>
              <a:rPr lang="en-US" dirty="0" err="1"/>
              <a:t>pt.add_row</a:t>
            </a:r>
            <a:r>
              <a:rPr lang="en-US" dirty="0"/>
              <a:t>(</a:t>
            </a:r>
            <a:r>
              <a:rPr lang="en-US" dirty="0" err="1"/>
              <a:t>fl</a:t>
            </a:r>
            <a:r>
              <a:rPr lang="en-US" dirty="0"/>
              <a:t>) </a:t>
            </a:r>
            <a:r>
              <a:rPr lang="en-US" b="1" dirty="0"/>
              <a:t>for </a:t>
            </a:r>
            <a:r>
              <a:rPr lang="en-US" dirty="0" err="1"/>
              <a:t>fl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 err="1"/>
              <a:t>friends_likes.most_common</a:t>
            </a:r>
            <a:r>
              <a:rPr lang="en-US" dirty="0"/>
              <a:t>(10) ]</a:t>
            </a:r>
          </a:p>
          <a:p>
            <a:r>
              <a:rPr lang="en-US" b="1" dirty="0"/>
              <a:t>print </a:t>
            </a:r>
            <a:r>
              <a:rPr lang="en-US" dirty="0"/>
              <a:t>'Top 10 likes amongst friends'</a:t>
            </a:r>
          </a:p>
          <a:p>
            <a:r>
              <a:rPr lang="en-US" b="1" dirty="0"/>
              <a:t>print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0838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 10 likes amongst friends</a:t>
            </a:r>
          </a:p>
          <a:p>
            <a:r>
              <a:rPr lang="en-US" dirty="0" smtClean="0"/>
              <a:t>+----------------------------------------+------+</a:t>
            </a:r>
            <a:endParaRPr lang="en-US" dirty="0"/>
          </a:p>
          <a:p>
            <a:r>
              <a:rPr lang="en-US" dirty="0"/>
              <a:t>| </a:t>
            </a:r>
            <a:r>
              <a:rPr lang="en-US" dirty="0" smtClean="0"/>
              <a:t>Name		               </a:t>
            </a:r>
            <a:r>
              <a:rPr lang="en-US" dirty="0"/>
              <a:t>| </a:t>
            </a:r>
            <a:r>
              <a:rPr lang="en-US" dirty="0" err="1"/>
              <a:t>Freq</a:t>
            </a:r>
            <a:r>
              <a:rPr lang="en-US" dirty="0"/>
              <a:t> |</a:t>
            </a:r>
          </a:p>
          <a:p>
            <a:r>
              <a:rPr lang="en-US" dirty="0" smtClean="0"/>
              <a:t>+----------------------------------------+------+</a:t>
            </a:r>
            <a:endParaRPr lang="en-US" dirty="0"/>
          </a:p>
          <a:p>
            <a:r>
              <a:rPr lang="en-US" dirty="0"/>
              <a:t>| </a:t>
            </a:r>
            <a:r>
              <a:rPr lang="en-US" dirty="0" err="1"/>
              <a:t>Crossfit</a:t>
            </a:r>
            <a:r>
              <a:rPr lang="en-US" dirty="0"/>
              <a:t> Cool Springs </a:t>
            </a:r>
            <a:r>
              <a:rPr lang="en-US" dirty="0" smtClean="0"/>
              <a:t>		| </a:t>
            </a:r>
            <a:r>
              <a:rPr lang="en-US" dirty="0"/>
              <a:t>14 |</a:t>
            </a:r>
          </a:p>
          <a:p>
            <a:r>
              <a:rPr lang="en-US" dirty="0"/>
              <a:t>| </a:t>
            </a:r>
            <a:r>
              <a:rPr lang="en-US" dirty="0" err="1"/>
              <a:t>CrossFit</a:t>
            </a:r>
            <a:r>
              <a:rPr lang="en-US" dirty="0"/>
              <a:t> </a:t>
            </a:r>
            <a:r>
              <a:rPr lang="en-US" dirty="0" smtClean="0"/>
              <a:t>			| </a:t>
            </a:r>
            <a:r>
              <a:rPr lang="en-US" dirty="0"/>
              <a:t>13 |</a:t>
            </a:r>
          </a:p>
          <a:p>
            <a:r>
              <a:rPr lang="en-US" dirty="0"/>
              <a:t>| The Pittsburgh </a:t>
            </a:r>
            <a:r>
              <a:rPr lang="en-US" dirty="0" smtClean="0"/>
              <a:t>Steelers	| </a:t>
            </a:r>
            <a:r>
              <a:rPr lang="en-US" dirty="0"/>
              <a:t>13 |</a:t>
            </a:r>
          </a:p>
          <a:p>
            <a:r>
              <a:rPr lang="en-US" dirty="0"/>
              <a:t>| Working Out </a:t>
            </a:r>
            <a:r>
              <a:rPr lang="en-US" dirty="0" smtClean="0"/>
              <a:t>		| </a:t>
            </a:r>
            <a:r>
              <a:rPr lang="en-US" dirty="0"/>
              <a:t>13 |</a:t>
            </a:r>
          </a:p>
          <a:p>
            <a:r>
              <a:rPr lang="en-US" dirty="0"/>
              <a:t>| The </a:t>
            </a:r>
            <a:r>
              <a:rPr lang="en-US" dirty="0" smtClean="0"/>
              <a:t>Bible			| </a:t>
            </a:r>
            <a:r>
              <a:rPr lang="en-US" dirty="0"/>
              <a:t>13 |</a:t>
            </a:r>
          </a:p>
          <a:p>
            <a:r>
              <a:rPr lang="en-US" dirty="0"/>
              <a:t>| Skiing </a:t>
            </a:r>
            <a:r>
              <a:rPr lang="en-US" dirty="0" smtClean="0"/>
              <a:t>			| </a:t>
            </a:r>
            <a:r>
              <a:rPr lang="en-US" dirty="0"/>
              <a:t>12 |</a:t>
            </a:r>
          </a:p>
          <a:p>
            <a:r>
              <a:rPr lang="en-US" dirty="0"/>
              <a:t>| Star Trek </a:t>
            </a:r>
            <a:r>
              <a:rPr lang="en-US" dirty="0" smtClean="0"/>
              <a:t>			| </a:t>
            </a:r>
            <a:r>
              <a:rPr lang="en-US" dirty="0"/>
              <a:t>12 |</a:t>
            </a:r>
          </a:p>
          <a:p>
            <a:r>
              <a:rPr lang="en-US" dirty="0"/>
              <a:t>| Seinfeld </a:t>
            </a:r>
            <a:r>
              <a:rPr lang="en-US" dirty="0" smtClean="0"/>
              <a:t>			| </a:t>
            </a:r>
            <a:r>
              <a:rPr lang="en-US" dirty="0"/>
              <a:t>12 |</a:t>
            </a:r>
          </a:p>
          <a:p>
            <a:r>
              <a:rPr lang="en-US" dirty="0"/>
              <a:t>| Jesus </a:t>
            </a:r>
            <a:r>
              <a:rPr lang="en-US" dirty="0" smtClean="0"/>
              <a:t>			| </a:t>
            </a:r>
            <a:r>
              <a:rPr lang="en-US" dirty="0"/>
              <a:t>12 |</a:t>
            </a:r>
          </a:p>
          <a:p>
            <a:r>
              <a:rPr lang="en-US" dirty="0" smtClean="0"/>
              <a:t>+----------------------------------------+------+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3855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Calculating the most popular categories for likes among your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Analyze all like categories by frequency</a:t>
            </a:r>
          </a:p>
          <a:p>
            <a:r>
              <a:rPr lang="en-US" dirty="0" err="1"/>
              <a:t>friends_likes_categories</a:t>
            </a:r>
            <a:r>
              <a:rPr lang="en-US" dirty="0"/>
              <a:t> = Counter([like['category']</a:t>
            </a:r>
          </a:p>
          <a:p>
            <a:r>
              <a:rPr lang="en-US" b="1" dirty="0"/>
              <a:t>for </a:t>
            </a:r>
            <a:r>
              <a:rPr lang="en-US" dirty="0"/>
              <a:t>friend </a:t>
            </a:r>
            <a:r>
              <a:rPr lang="en-US" b="1" dirty="0"/>
              <a:t>in </a:t>
            </a:r>
            <a:r>
              <a:rPr lang="en-US" dirty="0"/>
              <a:t>likes</a:t>
            </a:r>
          </a:p>
          <a:p>
            <a:r>
              <a:rPr lang="en-US" b="1" dirty="0"/>
              <a:t>for </a:t>
            </a:r>
            <a:r>
              <a:rPr lang="en-US" dirty="0"/>
              <a:t>like </a:t>
            </a:r>
            <a:r>
              <a:rPr lang="en-US" b="1" dirty="0"/>
              <a:t>in </a:t>
            </a:r>
            <a:r>
              <a:rPr lang="en-US" dirty="0"/>
              <a:t>likes[friend]])</a:t>
            </a:r>
          </a:p>
          <a:p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 err="1"/>
              <a:t>PrettyTable</a:t>
            </a:r>
            <a:r>
              <a:rPr lang="en-US" dirty="0"/>
              <a:t>(</a:t>
            </a:r>
            <a:r>
              <a:rPr lang="en-US" dirty="0" err="1"/>
              <a:t>field_names</a:t>
            </a:r>
            <a:r>
              <a:rPr lang="en-US" dirty="0"/>
              <a:t>=['Category', '</a:t>
            </a:r>
            <a:r>
              <a:rPr lang="en-US" dirty="0" err="1"/>
              <a:t>Freq</a:t>
            </a:r>
            <a:r>
              <a:rPr lang="en-US" dirty="0"/>
              <a:t>'])</a:t>
            </a:r>
          </a:p>
          <a:p>
            <a:r>
              <a:rPr lang="en-US" dirty="0" err="1"/>
              <a:t>pt.align</a:t>
            </a:r>
            <a:r>
              <a:rPr lang="en-US" dirty="0"/>
              <a:t>['Category'], </a:t>
            </a:r>
            <a:r>
              <a:rPr lang="en-US" dirty="0" err="1"/>
              <a:t>pt.align</a:t>
            </a:r>
            <a:r>
              <a:rPr lang="en-US" dirty="0"/>
              <a:t>['</a:t>
            </a:r>
            <a:r>
              <a:rPr lang="en-US" dirty="0" err="1"/>
              <a:t>Freq</a:t>
            </a:r>
            <a:r>
              <a:rPr lang="en-US" dirty="0"/>
              <a:t>'] = 'l', 'r'</a:t>
            </a:r>
          </a:p>
          <a:p>
            <a:r>
              <a:rPr lang="en-US" dirty="0"/>
              <a:t>[ </a:t>
            </a:r>
            <a:r>
              <a:rPr lang="en-US" dirty="0" err="1"/>
              <a:t>pt.add_row</a:t>
            </a:r>
            <a:r>
              <a:rPr lang="en-US" dirty="0"/>
              <a:t>(</a:t>
            </a:r>
            <a:r>
              <a:rPr lang="en-US" dirty="0" err="1"/>
              <a:t>flc</a:t>
            </a:r>
            <a:r>
              <a:rPr lang="en-US" dirty="0"/>
              <a:t>) </a:t>
            </a:r>
            <a:r>
              <a:rPr lang="en-US" b="1" dirty="0"/>
              <a:t>for </a:t>
            </a:r>
            <a:r>
              <a:rPr lang="en-US" dirty="0" err="1"/>
              <a:t>flc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 err="1"/>
              <a:t>friends_likes_categories.most_common</a:t>
            </a:r>
            <a:r>
              <a:rPr lang="en-US" dirty="0"/>
              <a:t>(10) ]</a:t>
            </a:r>
          </a:p>
          <a:p>
            <a:r>
              <a:rPr lang="en-US" b="1" dirty="0"/>
              <a:t>print </a:t>
            </a:r>
            <a:r>
              <a:rPr lang="en-US" dirty="0"/>
              <a:t>"Top 10 like categories for friends"</a:t>
            </a:r>
          </a:p>
          <a:p>
            <a:r>
              <a:rPr lang="en-US" b="1" dirty="0"/>
              <a:t>print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0218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 10 like categories for friends</a:t>
            </a:r>
          </a:p>
          <a:p>
            <a:r>
              <a:rPr lang="en-US" dirty="0" smtClean="0"/>
              <a:t>+----------------------------------+------+</a:t>
            </a:r>
            <a:endParaRPr lang="en-US" dirty="0"/>
          </a:p>
          <a:p>
            <a:r>
              <a:rPr lang="en-US" dirty="0"/>
              <a:t>| </a:t>
            </a:r>
            <a:r>
              <a:rPr lang="en-US" dirty="0" smtClean="0"/>
              <a:t>Category		 </a:t>
            </a:r>
            <a:r>
              <a:rPr lang="en-US" dirty="0"/>
              <a:t>| </a:t>
            </a:r>
            <a:r>
              <a:rPr lang="en-US" dirty="0" err="1"/>
              <a:t>Freq</a:t>
            </a:r>
            <a:r>
              <a:rPr lang="en-US" dirty="0"/>
              <a:t> |</a:t>
            </a:r>
          </a:p>
          <a:p>
            <a:r>
              <a:rPr lang="en-US" dirty="0" smtClean="0"/>
              <a:t>+---------------------------------+------+</a:t>
            </a:r>
            <a:endParaRPr lang="en-US" dirty="0"/>
          </a:p>
          <a:p>
            <a:r>
              <a:rPr lang="en-US" dirty="0"/>
              <a:t>| Musician/band </a:t>
            </a:r>
            <a:r>
              <a:rPr lang="en-US" dirty="0" smtClean="0"/>
              <a:t>	| </a:t>
            </a:r>
            <a:r>
              <a:rPr lang="en-US" dirty="0"/>
              <a:t>62 |</a:t>
            </a:r>
          </a:p>
          <a:p>
            <a:r>
              <a:rPr lang="en-US" dirty="0"/>
              <a:t>| </a:t>
            </a:r>
            <a:r>
              <a:rPr lang="en-US" dirty="0" smtClean="0"/>
              <a:t>Book		| </a:t>
            </a:r>
            <a:r>
              <a:rPr lang="en-US" dirty="0"/>
              <a:t>46 |</a:t>
            </a:r>
          </a:p>
          <a:p>
            <a:r>
              <a:rPr lang="en-US" dirty="0"/>
              <a:t>| Movie </a:t>
            </a:r>
            <a:r>
              <a:rPr lang="en-US" dirty="0" smtClean="0"/>
              <a:t>		| </a:t>
            </a:r>
            <a:r>
              <a:rPr lang="en-US" dirty="0"/>
              <a:t>43 |</a:t>
            </a:r>
          </a:p>
          <a:p>
            <a:r>
              <a:rPr lang="en-US" dirty="0"/>
              <a:t>| </a:t>
            </a:r>
            <a:r>
              <a:rPr lang="en-US" dirty="0" smtClean="0"/>
              <a:t>Interest		| </a:t>
            </a:r>
            <a:r>
              <a:rPr lang="en-US" dirty="0"/>
              <a:t>40 |</a:t>
            </a:r>
          </a:p>
          <a:p>
            <a:r>
              <a:rPr lang="en-US" dirty="0"/>
              <a:t>| </a:t>
            </a:r>
            <a:r>
              <a:rPr lang="en-US" dirty="0" err="1"/>
              <a:t>Tv</a:t>
            </a:r>
            <a:r>
              <a:rPr lang="en-US" dirty="0"/>
              <a:t> show </a:t>
            </a:r>
            <a:r>
              <a:rPr lang="en-US" dirty="0" smtClean="0"/>
              <a:t>		| </a:t>
            </a:r>
            <a:r>
              <a:rPr lang="en-US" dirty="0"/>
              <a:t>31 |</a:t>
            </a:r>
          </a:p>
          <a:p>
            <a:r>
              <a:rPr lang="en-US" dirty="0"/>
              <a:t>| Public figure </a:t>
            </a:r>
            <a:r>
              <a:rPr lang="en-US" dirty="0" smtClean="0"/>
              <a:t>		| </a:t>
            </a:r>
            <a:r>
              <a:rPr lang="en-US" dirty="0"/>
              <a:t>31 |</a:t>
            </a:r>
          </a:p>
          <a:p>
            <a:r>
              <a:rPr lang="en-US" dirty="0"/>
              <a:t>| Local business </a:t>
            </a:r>
            <a:r>
              <a:rPr lang="en-US" dirty="0" smtClean="0"/>
              <a:t>	| </a:t>
            </a:r>
            <a:r>
              <a:rPr lang="en-US" dirty="0"/>
              <a:t>25 |</a:t>
            </a:r>
          </a:p>
          <a:p>
            <a:r>
              <a:rPr lang="en-US" dirty="0"/>
              <a:t>| Community </a:t>
            </a:r>
            <a:r>
              <a:rPr lang="en-US" dirty="0" smtClean="0"/>
              <a:t>		| </a:t>
            </a:r>
            <a:r>
              <a:rPr lang="en-US" dirty="0"/>
              <a:t>24 |</a:t>
            </a:r>
          </a:p>
          <a:p>
            <a:r>
              <a:rPr lang="en-US" dirty="0"/>
              <a:t>| Non-profit organization | 21 |</a:t>
            </a:r>
          </a:p>
          <a:p>
            <a:r>
              <a:rPr lang="en-US" dirty="0"/>
              <a:t>| </a:t>
            </a:r>
            <a:r>
              <a:rPr lang="en-US" dirty="0" smtClean="0"/>
              <a:t>Product/service	 </a:t>
            </a:r>
            <a:r>
              <a:rPr lang="en-US" dirty="0"/>
              <a:t>| 17 |</a:t>
            </a:r>
          </a:p>
          <a:p>
            <a:r>
              <a:rPr lang="en-US" dirty="0" smtClean="0"/>
              <a:t>+---------------------------------+------+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8627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Calculating the number of likes for each friend and sorting by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# Build a frequency distribution of number of likes by</a:t>
            </a:r>
          </a:p>
          <a:p>
            <a:r>
              <a:rPr lang="en-US" i="1" dirty="0"/>
              <a:t># friend with a dictionary comprehension and sort it in</a:t>
            </a:r>
          </a:p>
          <a:p>
            <a:r>
              <a:rPr lang="en-US" i="1" dirty="0"/>
              <a:t># descending order</a:t>
            </a:r>
          </a:p>
          <a:p>
            <a:r>
              <a:rPr lang="en-US" b="1" dirty="0"/>
              <a:t>from operator import </a:t>
            </a:r>
            <a:r>
              <a:rPr lang="en-US" dirty="0" err="1"/>
              <a:t>itemgetter</a:t>
            </a:r>
            <a:endParaRPr lang="en-US" dirty="0"/>
          </a:p>
          <a:p>
            <a:r>
              <a:rPr lang="en-US" dirty="0" err="1"/>
              <a:t>num_likes_by_friend</a:t>
            </a:r>
            <a:r>
              <a:rPr lang="en-US" dirty="0"/>
              <a:t> = { friend : </a:t>
            </a:r>
            <a:r>
              <a:rPr lang="en-US" dirty="0" err="1"/>
              <a:t>len</a:t>
            </a:r>
            <a:r>
              <a:rPr lang="en-US" dirty="0"/>
              <a:t>(likes[friend])</a:t>
            </a:r>
          </a:p>
          <a:p>
            <a:r>
              <a:rPr lang="en-US" b="1" dirty="0"/>
              <a:t>for </a:t>
            </a:r>
            <a:r>
              <a:rPr lang="en-US" dirty="0"/>
              <a:t>friend </a:t>
            </a:r>
            <a:r>
              <a:rPr lang="en-US" b="1" dirty="0"/>
              <a:t>in </a:t>
            </a:r>
            <a:r>
              <a:rPr lang="en-US" dirty="0"/>
              <a:t>likes }</a:t>
            </a:r>
          </a:p>
          <a:p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 err="1"/>
              <a:t>PrettyTable</a:t>
            </a:r>
            <a:r>
              <a:rPr lang="en-US" dirty="0"/>
              <a:t>(</a:t>
            </a:r>
            <a:r>
              <a:rPr lang="en-US" dirty="0" err="1"/>
              <a:t>field_names</a:t>
            </a:r>
            <a:r>
              <a:rPr lang="en-US" dirty="0"/>
              <a:t>=['Friend', '</a:t>
            </a:r>
            <a:r>
              <a:rPr lang="en-US" dirty="0" err="1"/>
              <a:t>Num</a:t>
            </a:r>
            <a:r>
              <a:rPr lang="en-US" dirty="0"/>
              <a:t> Likes'])</a:t>
            </a:r>
          </a:p>
          <a:p>
            <a:r>
              <a:rPr lang="en-US" dirty="0" err="1"/>
              <a:t>pt.align</a:t>
            </a:r>
            <a:r>
              <a:rPr lang="en-US" dirty="0"/>
              <a:t>['Friend'], </a:t>
            </a:r>
            <a:r>
              <a:rPr lang="en-US" dirty="0" err="1"/>
              <a:t>pt.align</a:t>
            </a:r>
            <a:r>
              <a:rPr lang="en-US" dirty="0"/>
              <a:t>['</a:t>
            </a:r>
            <a:r>
              <a:rPr lang="en-US" dirty="0" err="1"/>
              <a:t>Num</a:t>
            </a:r>
            <a:r>
              <a:rPr lang="en-US" dirty="0"/>
              <a:t> Likes'] = 'l', 'r'</a:t>
            </a:r>
          </a:p>
          <a:p>
            <a:r>
              <a:rPr lang="en-US" dirty="0"/>
              <a:t>[ </a:t>
            </a:r>
            <a:r>
              <a:rPr lang="en-US" dirty="0" err="1"/>
              <a:t>pt.add_row</a:t>
            </a:r>
            <a:r>
              <a:rPr lang="en-US" dirty="0"/>
              <a:t>(</a:t>
            </a:r>
            <a:r>
              <a:rPr lang="en-US" dirty="0" err="1"/>
              <a:t>nlbf</a:t>
            </a:r>
            <a:r>
              <a:rPr lang="en-US" dirty="0"/>
              <a:t>)</a:t>
            </a:r>
          </a:p>
          <a:p>
            <a:r>
              <a:rPr lang="en-US" b="1" dirty="0"/>
              <a:t>for </a:t>
            </a:r>
            <a:r>
              <a:rPr lang="en-US" dirty="0" err="1"/>
              <a:t>nlbf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sorted(</a:t>
            </a:r>
            <a:r>
              <a:rPr lang="en-US" dirty="0" err="1"/>
              <a:t>num_likes_by_friend.items</a:t>
            </a:r>
            <a:r>
              <a:rPr lang="en-US" dirty="0"/>
              <a:t>(),</a:t>
            </a:r>
          </a:p>
          <a:p>
            <a:r>
              <a:rPr lang="en-US" dirty="0"/>
              <a:t>key=</a:t>
            </a:r>
            <a:r>
              <a:rPr lang="en-US" dirty="0" err="1"/>
              <a:t>itemgetter</a:t>
            </a:r>
            <a:r>
              <a:rPr lang="en-US" dirty="0"/>
              <a:t>(1),</a:t>
            </a:r>
          </a:p>
          <a:p>
            <a:r>
              <a:rPr lang="en-US" dirty="0"/>
              <a:t>reverse=True) ]</a:t>
            </a:r>
          </a:p>
          <a:p>
            <a:r>
              <a:rPr lang="en-US" b="1" dirty="0"/>
              <a:t>print </a:t>
            </a:r>
            <a:r>
              <a:rPr lang="en-US" dirty="0"/>
              <a:t>"Number of likes per friend"</a:t>
            </a:r>
          </a:p>
          <a:p>
            <a:r>
              <a:rPr lang="en-US" b="1" dirty="0"/>
              <a:t>print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791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Social Graph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As a social web miner, the only way that you can access a Facebook user’s account </a:t>
            </a:r>
            <a:r>
              <a:rPr lang="en-IN" dirty="0" smtClean="0"/>
              <a:t>data is </a:t>
            </a:r>
            <a:r>
              <a:rPr lang="en-IN" dirty="0"/>
              <a:t>by registering an application and using that application as the entry point into </a:t>
            </a:r>
            <a:r>
              <a:rPr lang="en-IN" dirty="0" smtClean="0"/>
              <a:t>the Facebook </a:t>
            </a:r>
            <a:r>
              <a:rPr lang="en-IN" dirty="0"/>
              <a:t>developer </a:t>
            </a:r>
            <a:r>
              <a:rPr lang="en-IN" dirty="0" smtClean="0"/>
              <a:t>platform(developers.facebook.com). </a:t>
            </a:r>
            <a:r>
              <a:rPr lang="en-IN" dirty="0"/>
              <a:t>Moreover, the only data that’s available to an </a:t>
            </a:r>
            <a:r>
              <a:rPr lang="en-IN" dirty="0" smtClean="0"/>
              <a:t>application is </a:t>
            </a:r>
            <a:r>
              <a:rPr lang="en-IN" dirty="0"/>
              <a:t>whatever the user has explicitly authorized it to access. </a:t>
            </a:r>
            <a:endParaRPr lang="en-IN" dirty="0" smtClean="0"/>
          </a:p>
          <a:p>
            <a:pPr algn="just"/>
            <a:r>
              <a:rPr lang="en-IN" dirty="0" smtClean="0"/>
              <a:t>For </a:t>
            </a:r>
            <a:r>
              <a:rPr lang="en-IN" dirty="0"/>
              <a:t>example, as a </a:t>
            </a:r>
            <a:r>
              <a:rPr lang="en-IN" dirty="0" smtClean="0"/>
              <a:t>developer writing </a:t>
            </a:r>
            <a:r>
              <a:rPr lang="en-IN" dirty="0"/>
              <a:t>a Facebook application, you’ll be the user who’s logging into the application, </a:t>
            </a:r>
            <a:r>
              <a:rPr lang="en-IN" dirty="0" smtClean="0"/>
              <a:t>and the </a:t>
            </a:r>
            <a:r>
              <a:rPr lang="en-IN" dirty="0"/>
              <a:t>application will be able to access any data that you explicitly authorize it to </a:t>
            </a:r>
            <a:r>
              <a:rPr lang="en-IN" dirty="0" smtClean="0"/>
              <a:t>access.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502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Number of likes per friend</a:t>
            </a:r>
          </a:p>
          <a:p>
            <a:r>
              <a:rPr lang="en-US" dirty="0"/>
              <a:t>+--------------------+-----------+</a:t>
            </a:r>
          </a:p>
          <a:p>
            <a:r>
              <a:rPr lang="en-US" dirty="0"/>
              <a:t>| </a:t>
            </a:r>
            <a:r>
              <a:rPr lang="en-US" dirty="0" smtClean="0"/>
              <a:t>Friend         </a:t>
            </a:r>
            <a:r>
              <a:rPr lang="en-US" dirty="0"/>
              <a:t>| </a:t>
            </a:r>
            <a:r>
              <a:rPr lang="en-US" dirty="0" err="1"/>
              <a:t>Num</a:t>
            </a:r>
            <a:r>
              <a:rPr lang="en-US" dirty="0"/>
              <a:t> Likes |</a:t>
            </a:r>
          </a:p>
          <a:p>
            <a:r>
              <a:rPr lang="en-US" dirty="0"/>
              <a:t>+--------------------+-----------+</a:t>
            </a:r>
          </a:p>
          <a:p>
            <a:r>
              <a:rPr lang="en-US" dirty="0"/>
              <a:t>| Joshua </a:t>
            </a:r>
            <a:r>
              <a:rPr lang="en-US" dirty="0" smtClean="0"/>
              <a:t>	| </a:t>
            </a:r>
            <a:r>
              <a:rPr lang="en-US" dirty="0"/>
              <a:t>187 |</a:t>
            </a:r>
          </a:p>
          <a:p>
            <a:r>
              <a:rPr lang="en-US" dirty="0"/>
              <a:t>| Derek </a:t>
            </a:r>
            <a:r>
              <a:rPr lang="en-US" dirty="0" smtClean="0"/>
              <a:t>	| </a:t>
            </a:r>
            <a:r>
              <a:rPr lang="en-US" dirty="0"/>
              <a:t>146 |</a:t>
            </a:r>
          </a:p>
          <a:p>
            <a:r>
              <a:rPr lang="en-US" dirty="0"/>
              <a:t>| </a:t>
            </a:r>
            <a:r>
              <a:rPr lang="en-US" dirty="0" smtClean="0"/>
              <a:t>Heather	 </a:t>
            </a:r>
            <a:r>
              <a:rPr lang="en-US" dirty="0"/>
              <a:t>| 84 |</a:t>
            </a:r>
          </a:p>
          <a:p>
            <a:r>
              <a:rPr lang="en-US" dirty="0"/>
              <a:t>| </a:t>
            </a:r>
            <a:r>
              <a:rPr lang="en-US" dirty="0" smtClean="0"/>
              <a:t>Rick		 </a:t>
            </a:r>
            <a:r>
              <a:rPr lang="en-US" dirty="0"/>
              <a:t>| 69 |</a:t>
            </a:r>
          </a:p>
          <a:p>
            <a:r>
              <a:rPr lang="en-US" dirty="0"/>
              <a:t>| Patrick </a:t>
            </a:r>
            <a:r>
              <a:rPr lang="en-US" dirty="0" smtClean="0"/>
              <a:t>	 | </a:t>
            </a:r>
            <a:r>
              <a:rPr lang="en-US" dirty="0"/>
              <a:t>42 |</a:t>
            </a:r>
          </a:p>
          <a:p>
            <a:r>
              <a:rPr lang="en-US" dirty="0"/>
              <a:t>| </a:t>
            </a:r>
            <a:r>
              <a:rPr lang="en-US" dirty="0" smtClean="0"/>
              <a:t>Bryan	 </a:t>
            </a:r>
            <a:r>
              <a:rPr lang="en-US" dirty="0"/>
              <a:t>| 38 |</a:t>
            </a:r>
          </a:p>
          <a:p>
            <a:r>
              <a:rPr lang="en-US" dirty="0"/>
              <a:t>| </a:t>
            </a:r>
            <a:r>
              <a:rPr lang="en-US" dirty="0" smtClean="0"/>
              <a:t>Ray		 </a:t>
            </a:r>
            <a:r>
              <a:rPr lang="en-US" dirty="0"/>
              <a:t>| 17 |</a:t>
            </a:r>
          </a:p>
          <a:p>
            <a:r>
              <a:rPr lang="en-US" dirty="0"/>
              <a:t>| Jamie </a:t>
            </a:r>
            <a:r>
              <a:rPr lang="en-US" dirty="0" smtClean="0"/>
              <a:t>	 | </a:t>
            </a:r>
            <a:r>
              <a:rPr lang="en-US" dirty="0"/>
              <a:t>14 |</a:t>
            </a:r>
          </a:p>
          <a:p>
            <a:r>
              <a:rPr lang="en-US" dirty="0"/>
              <a:t>| ... </a:t>
            </a:r>
            <a:r>
              <a:rPr lang="en-US" dirty="0" smtClean="0"/>
              <a:t>		 | </a:t>
            </a:r>
            <a:r>
              <a:rPr lang="en-US" dirty="0"/>
              <a:t>... |</a:t>
            </a:r>
          </a:p>
          <a:p>
            <a:r>
              <a:rPr lang="en-US" dirty="0"/>
              <a:t>| Bas </a:t>
            </a:r>
            <a:r>
              <a:rPr lang="en-US" dirty="0" smtClean="0"/>
              <a:t>		  | </a:t>
            </a:r>
            <a:r>
              <a:rPr lang="en-US" dirty="0"/>
              <a:t>0 |</a:t>
            </a:r>
          </a:p>
          <a:p>
            <a:r>
              <a:rPr lang="en-US" dirty="0"/>
              <a:t>+--------------------+-----------+</a:t>
            </a:r>
          </a:p>
        </p:txBody>
      </p:sp>
    </p:spTree>
    <p:extLst>
      <p:ext uri="{BB962C8B-B14F-4D97-AF65-F5344CB8AC3E}">
        <p14:creationId xmlns="" xmlns:p14="http://schemas.microsoft.com/office/powerpoint/2010/main" val="2677472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Finding common likes between an ego and its friendships in a </a:t>
            </a:r>
            <a:r>
              <a:rPr lang="en-US" sz="3200" i="1" dirty="0" smtClean="0"/>
              <a:t>social network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# </a:t>
            </a:r>
            <a:r>
              <a:rPr lang="en-US" i="1" dirty="0"/>
              <a:t>Which of your likes are in common with which friends?</a:t>
            </a:r>
          </a:p>
          <a:p>
            <a:r>
              <a:rPr lang="en-US" dirty="0" err="1"/>
              <a:t>my_likes</a:t>
            </a:r>
            <a:r>
              <a:rPr lang="en-US" dirty="0"/>
              <a:t> = [ like['name']</a:t>
            </a:r>
          </a:p>
          <a:p>
            <a:r>
              <a:rPr lang="en-US" b="1" dirty="0"/>
              <a:t>for </a:t>
            </a:r>
            <a:r>
              <a:rPr lang="en-US" dirty="0"/>
              <a:t>like </a:t>
            </a:r>
            <a:r>
              <a:rPr lang="en-US" b="1" dirty="0"/>
              <a:t>in </a:t>
            </a:r>
            <a:r>
              <a:rPr lang="en-US" dirty="0" err="1"/>
              <a:t>g.get_connections</a:t>
            </a:r>
            <a:r>
              <a:rPr lang="en-US" dirty="0"/>
              <a:t>("me", "likes")['data'] ]</a:t>
            </a:r>
          </a:p>
          <a:p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 err="1"/>
              <a:t>PrettyTable</a:t>
            </a:r>
            <a:r>
              <a:rPr lang="en-US" dirty="0"/>
              <a:t>(</a:t>
            </a:r>
            <a:r>
              <a:rPr lang="en-US" dirty="0" err="1"/>
              <a:t>field_names</a:t>
            </a:r>
            <a:r>
              <a:rPr lang="en-US" dirty="0"/>
              <a:t>=["Name"])</a:t>
            </a:r>
          </a:p>
          <a:p>
            <a:r>
              <a:rPr lang="en-US" dirty="0" err="1"/>
              <a:t>pt.align</a:t>
            </a:r>
            <a:r>
              <a:rPr lang="en-US" dirty="0"/>
              <a:t> = 'l'</a:t>
            </a:r>
          </a:p>
          <a:p>
            <a:r>
              <a:rPr lang="en-US" dirty="0"/>
              <a:t>[ </a:t>
            </a:r>
            <a:r>
              <a:rPr lang="en-US" dirty="0" err="1"/>
              <a:t>pt.add_row</a:t>
            </a:r>
            <a:r>
              <a:rPr lang="en-US" dirty="0"/>
              <a:t>((ml,)) </a:t>
            </a:r>
            <a:r>
              <a:rPr lang="en-US" b="1" dirty="0"/>
              <a:t>for </a:t>
            </a:r>
            <a:r>
              <a:rPr lang="en-US" dirty="0"/>
              <a:t>ml </a:t>
            </a:r>
            <a:r>
              <a:rPr lang="en-US" b="1" dirty="0"/>
              <a:t>in </a:t>
            </a:r>
            <a:r>
              <a:rPr lang="en-US" dirty="0" err="1"/>
              <a:t>my_likes</a:t>
            </a:r>
            <a:r>
              <a:rPr lang="en-US" dirty="0"/>
              <a:t> ]</a:t>
            </a:r>
          </a:p>
          <a:p>
            <a:r>
              <a:rPr lang="en-US" b="1" dirty="0"/>
              <a:t>print </a:t>
            </a:r>
            <a:r>
              <a:rPr lang="en-US" dirty="0"/>
              <a:t>"My likes"</a:t>
            </a:r>
          </a:p>
          <a:p>
            <a:r>
              <a:rPr lang="en-US" b="1" dirty="0"/>
              <a:t>print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i="1" dirty="0"/>
              <a:t># Use the set intersection as represented by the ampersand</a:t>
            </a:r>
          </a:p>
          <a:p>
            <a:r>
              <a:rPr lang="en-US" i="1" dirty="0"/>
              <a:t># operator to find common likes.</a:t>
            </a:r>
          </a:p>
          <a:p>
            <a:r>
              <a:rPr lang="en-US" dirty="0" err="1"/>
              <a:t>common_likes</a:t>
            </a:r>
            <a:r>
              <a:rPr lang="en-US" dirty="0"/>
              <a:t> = list(set(</a:t>
            </a:r>
            <a:r>
              <a:rPr lang="en-US" dirty="0" err="1"/>
              <a:t>my_likes</a:t>
            </a:r>
            <a:r>
              <a:rPr lang="en-US" dirty="0"/>
              <a:t>) &amp; set(</a:t>
            </a:r>
            <a:r>
              <a:rPr lang="en-US" dirty="0" err="1"/>
              <a:t>friends_likes</a:t>
            </a:r>
            <a:r>
              <a:rPr lang="en-US" dirty="0"/>
              <a:t>))</a:t>
            </a:r>
          </a:p>
          <a:p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 err="1"/>
              <a:t>PrettyTable</a:t>
            </a:r>
            <a:r>
              <a:rPr lang="en-US" dirty="0"/>
              <a:t>(</a:t>
            </a:r>
            <a:r>
              <a:rPr lang="en-US" dirty="0" err="1"/>
              <a:t>field_names</a:t>
            </a:r>
            <a:r>
              <a:rPr lang="en-US" dirty="0"/>
              <a:t>=["Name"])</a:t>
            </a:r>
          </a:p>
          <a:p>
            <a:r>
              <a:rPr lang="en-US" dirty="0" err="1"/>
              <a:t>pt.align</a:t>
            </a:r>
            <a:r>
              <a:rPr lang="en-US" dirty="0"/>
              <a:t> = 'l'</a:t>
            </a:r>
          </a:p>
          <a:p>
            <a:r>
              <a:rPr lang="en-US" dirty="0"/>
              <a:t>[ </a:t>
            </a:r>
            <a:r>
              <a:rPr lang="en-US" dirty="0" err="1"/>
              <a:t>pt.add_row</a:t>
            </a:r>
            <a:r>
              <a:rPr lang="en-US" dirty="0"/>
              <a:t>((cl,)) </a:t>
            </a:r>
            <a:r>
              <a:rPr lang="en-US" b="1" dirty="0"/>
              <a:t>for </a:t>
            </a:r>
            <a:r>
              <a:rPr lang="en-US" dirty="0"/>
              <a:t>cl </a:t>
            </a:r>
            <a:r>
              <a:rPr lang="en-US" b="1" dirty="0"/>
              <a:t>in </a:t>
            </a:r>
            <a:r>
              <a:rPr lang="en-US" dirty="0" err="1"/>
              <a:t>common_likes</a:t>
            </a:r>
            <a:r>
              <a:rPr lang="en-US" dirty="0"/>
              <a:t> ]</a:t>
            </a:r>
          </a:p>
          <a:p>
            <a:r>
              <a:rPr lang="en-US" b="1" dirty="0" smtClean="0"/>
              <a:t>Print</a:t>
            </a:r>
          </a:p>
          <a:p>
            <a:r>
              <a:rPr lang="en-US" b="1" dirty="0"/>
              <a:t>print </a:t>
            </a:r>
            <a:r>
              <a:rPr lang="en-US" dirty="0"/>
              <a:t>"My common likes with friends"</a:t>
            </a:r>
          </a:p>
          <a:p>
            <a:r>
              <a:rPr lang="en-US" b="1" dirty="0"/>
              <a:t>print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6560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My likes</a:t>
            </a:r>
          </a:p>
          <a:p>
            <a:r>
              <a:rPr lang="en-US" dirty="0"/>
              <a:t>+-------------------------------+</a:t>
            </a:r>
          </a:p>
          <a:p>
            <a:r>
              <a:rPr lang="en-US" dirty="0"/>
              <a:t>| Name |</a:t>
            </a:r>
          </a:p>
          <a:p>
            <a:r>
              <a:rPr lang="en-US" dirty="0"/>
              <a:t>+-------------------------------+</a:t>
            </a:r>
          </a:p>
          <a:p>
            <a:r>
              <a:rPr lang="en-US" dirty="0"/>
              <a:t>| Snatch (weightlifting</a:t>
            </a:r>
            <a:r>
              <a:rPr lang="en-US" dirty="0" smtClean="0"/>
              <a:t>)     </a:t>
            </a:r>
            <a:r>
              <a:rPr lang="en-US" dirty="0"/>
              <a:t>|</a:t>
            </a:r>
          </a:p>
          <a:p>
            <a:r>
              <a:rPr lang="en-US" dirty="0"/>
              <a:t>| First Blood </a:t>
            </a:r>
            <a:r>
              <a:rPr lang="en-US" dirty="0" smtClean="0"/>
              <a:t>		|</a:t>
            </a:r>
            <a:endParaRPr lang="en-US" dirty="0"/>
          </a:p>
          <a:p>
            <a:r>
              <a:rPr lang="en-US" dirty="0"/>
              <a:t>| Robinson Crusoe </a:t>
            </a:r>
            <a:r>
              <a:rPr lang="en-US" dirty="0" smtClean="0"/>
              <a:t>	|</a:t>
            </a:r>
            <a:endParaRPr lang="en-US" dirty="0"/>
          </a:p>
          <a:p>
            <a:r>
              <a:rPr lang="en-US" dirty="0"/>
              <a:t>| The Godfather </a:t>
            </a:r>
            <a:r>
              <a:rPr lang="en-US" dirty="0" smtClean="0"/>
              <a:t>	|</a:t>
            </a:r>
            <a:endParaRPr lang="en-US" dirty="0"/>
          </a:p>
          <a:p>
            <a:r>
              <a:rPr lang="en-US" dirty="0"/>
              <a:t>| The Godfather </a:t>
            </a:r>
            <a:r>
              <a:rPr lang="en-US" dirty="0" smtClean="0"/>
              <a:t>	|</a:t>
            </a:r>
            <a:endParaRPr lang="en-US" dirty="0"/>
          </a:p>
          <a:p>
            <a:r>
              <a:rPr lang="en-US" dirty="0"/>
              <a:t>| ... </a:t>
            </a:r>
            <a:r>
              <a:rPr lang="en-US" dirty="0" smtClean="0"/>
              <a:t>			|</a:t>
            </a:r>
            <a:endParaRPr lang="en-US" dirty="0"/>
          </a:p>
          <a:p>
            <a:r>
              <a:rPr lang="en-US" dirty="0"/>
              <a:t>| The Art of Manliness </a:t>
            </a:r>
            <a:r>
              <a:rPr lang="en-US" dirty="0" smtClean="0"/>
              <a:t>	|</a:t>
            </a:r>
            <a:endParaRPr lang="en-US" dirty="0"/>
          </a:p>
          <a:p>
            <a:r>
              <a:rPr lang="en-US" dirty="0"/>
              <a:t>| USA Triathlon </a:t>
            </a:r>
            <a:r>
              <a:rPr lang="en-US" dirty="0" smtClean="0"/>
              <a:t>		|</a:t>
            </a:r>
            <a:endParaRPr lang="en-US" dirty="0"/>
          </a:p>
          <a:p>
            <a:r>
              <a:rPr lang="en-US" dirty="0"/>
              <a:t>| </a:t>
            </a:r>
            <a:r>
              <a:rPr lang="en-US" dirty="0" err="1"/>
              <a:t>CrossFit</a:t>
            </a:r>
            <a:r>
              <a:rPr lang="en-US" dirty="0"/>
              <a:t> </a:t>
            </a:r>
            <a:r>
              <a:rPr lang="en-US" dirty="0" smtClean="0"/>
              <a:t>		|</a:t>
            </a:r>
            <a:endParaRPr lang="en-US" dirty="0"/>
          </a:p>
          <a:p>
            <a:r>
              <a:rPr lang="en-US" dirty="0"/>
              <a:t>| Mining the Social </a:t>
            </a:r>
            <a:r>
              <a:rPr lang="en-US" dirty="0" smtClean="0"/>
              <a:t>Web   </a:t>
            </a:r>
            <a:r>
              <a:rPr lang="en-US" dirty="0"/>
              <a:t>|</a:t>
            </a:r>
          </a:p>
          <a:p>
            <a:r>
              <a:rPr lang="en-US" dirty="0" smtClean="0"/>
              <a:t>+-------------------------------+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7844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My common likes with friends</a:t>
            </a:r>
          </a:p>
          <a:p>
            <a:r>
              <a:rPr lang="en-US" dirty="0" smtClean="0"/>
              <a:t>+--------------------------------------------------+</a:t>
            </a:r>
            <a:endParaRPr lang="en-US" dirty="0"/>
          </a:p>
          <a:p>
            <a:r>
              <a:rPr lang="en-US" dirty="0"/>
              <a:t>| Name |</a:t>
            </a:r>
          </a:p>
          <a:p>
            <a:r>
              <a:rPr lang="en-US" dirty="0" smtClean="0"/>
              <a:t>+--------------------------------------------------+</a:t>
            </a:r>
            <a:endParaRPr lang="en-US" dirty="0"/>
          </a:p>
          <a:p>
            <a:r>
              <a:rPr lang="en-US" dirty="0"/>
              <a:t>| </a:t>
            </a:r>
            <a:r>
              <a:rPr lang="en-US" dirty="0" smtClean="0">
                <a:hlinkClick r:id="rId2"/>
              </a:rPr>
              <a:t>www.SEALFIT.com</a:t>
            </a:r>
            <a:r>
              <a:rPr lang="en-US" dirty="0" smtClean="0"/>
              <a:t>		 </a:t>
            </a:r>
            <a:r>
              <a:rPr lang="en-US" dirty="0"/>
              <a:t>|</a:t>
            </a:r>
          </a:p>
          <a:p>
            <a:r>
              <a:rPr lang="en-US" dirty="0"/>
              <a:t>| Rich </a:t>
            </a:r>
            <a:r>
              <a:rPr lang="en-US" dirty="0" err="1"/>
              <a:t>Froning</a:t>
            </a:r>
            <a:r>
              <a:rPr lang="en-US" dirty="0"/>
              <a:t> Jr. Fan Site </a:t>
            </a:r>
            <a:r>
              <a:rPr lang="en-US" dirty="0" smtClean="0"/>
              <a:t>	 |</a:t>
            </a:r>
            <a:endParaRPr lang="en-US" dirty="0"/>
          </a:p>
          <a:p>
            <a:r>
              <a:rPr lang="en-US" dirty="0"/>
              <a:t>| </a:t>
            </a:r>
            <a:r>
              <a:rPr lang="en-US" dirty="0" err="1"/>
              <a:t>CrossFit</a:t>
            </a:r>
            <a:r>
              <a:rPr lang="en-US" dirty="0"/>
              <a:t> </a:t>
            </a:r>
            <a:r>
              <a:rPr lang="en-US" dirty="0" smtClean="0"/>
              <a:t>			 |</a:t>
            </a:r>
            <a:endParaRPr lang="en-US" dirty="0"/>
          </a:p>
          <a:p>
            <a:r>
              <a:rPr lang="en-US" dirty="0"/>
              <a:t>| The Great </a:t>
            </a:r>
            <a:r>
              <a:rPr lang="en-US" dirty="0" smtClean="0"/>
              <a:t>Courses		 </a:t>
            </a:r>
            <a:r>
              <a:rPr lang="en-US" dirty="0"/>
              <a:t>|</a:t>
            </a:r>
          </a:p>
          <a:p>
            <a:r>
              <a:rPr lang="en-US" dirty="0"/>
              <a:t>| The Art of </a:t>
            </a:r>
            <a:r>
              <a:rPr lang="en-US" dirty="0" smtClean="0"/>
              <a:t>Manliness		 </a:t>
            </a:r>
            <a:r>
              <a:rPr lang="en-US" dirty="0"/>
              <a:t>|</a:t>
            </a:r>
          </a:p>
          <a:p>
            <a:r>
              <a:rPr lang="en-US" dirty="0"/>
              <a:t>| Dan Carlin - Hardcore History </a:t>
            </a:r>
            <a:r>
              <a:rPr lang="en-US" dirty="0" smtClean="0"/>
              <a:t>	 |</a:t>
            </a:r>
            <a:endParaRPr lang="en-US" dirty="0"/>
          </a:p>
          <a:p>
            <a:r>
              <a:rPr lang="en-US" dirty="0"/>
              <a:t>| Mining the Social </a:t>
            </a:r>
            <a:r>
              <a:rPr lang="en-US" dirty="0" smtClean="0"/>
              <a:t>Web	</a:t>
            </a:r>
            <a:r>
              <a:rPr lang="en-US" dirty="0"/>
              <a:t> </a:t>
            </a:r>
            <a:r>
              <a:rPr lang="en-US" dirty="0" smtClean="0"/>
              <a:t>|</a:t>
            </a:r>
            <a:endParaRPr lang="en-US" dirty="0"/>
          </a:p>
          <a:p>
            <a:r>
              <a:rPr lang="en-US" dirty="0"/>
              <a:t>| </a:t>
            </a:r>
            <a:r>
              <a:rPr lang="en-US" dirty="0" err="1"/>
              <a:t>Crossfit</a:t>
            </a:r>
            <a:r>
              <a:rPr lang="en-US" dirty="0"/>
              <a:t> Cool </a:t>
            </a:r>
            <a:r>
              <a:rPr lang="en-US" dirty="0" smtClean="0"/>
              <a:t>Springs		 </a:t>
            </a:r>
            <a:r>
              <a:rPr lang="en-US" dirty="0"/>
              <a:t>|</a:t>
            </a:r>
          </a:p>
          <a:p>
            <a:r>
              <a:rPr lang="en-US" dirty="0" smtClean="0"/>
              <a:t>+--------------------------------------------------+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5118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# Which of your friends like things that you like?</a:t>
            </a:r>
          </a:p>
          <a:p>
            <a:r>
              <a:rPr lang="en-US" dirty="0" err="1"/>
              <a:t>similar_friends</a:t>
            </a:r>
            <a:r>
              <a:rPr lang="en-US" dirty="0"/>
              <a:t> = [ (friend, </a:t>
            </a:r>
            <a:r>
              <a:rPr lang="en-US" dirty="0" err="1"/>
              <a:t>friend_like</a:t>
            </a:r>
            <a:r>
              <a:rPr lang="en-US" dirty="0"/>
              <a:t>['name'])</a:t>
            </a:r>
          </a:p>
          <a:p>
            <a:r>
              <a:rPr lang="en-US" b="1" dirty="0"/>
              <a:t>for </a:t>
            </a:r>
            <a:r>
              <a:rPr lang="en-US" dirty="0"/>
              <a:t>friend, </a:t>
            </a:r>
            <a:r>
              <a:rPr lang="en-US" dirty="0" err="1"/>
              <a:t>friend_likes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 err="1"/>
              <a:t>likes.items</a:t>
            </a:r>
            <a:r>
              <a:rPr lang="en-US" dirty="0"/>
              <a:t>()</a:t>
            </a:r>
          </a:p>
          <a:p>
            <a:r>
              <a:rPr lang="en-US" b="1" dirty="0"/>
              <a:t>for </a:t>
            </a:r>
            <a:r>
              <a:rPr lang="en-US" dirty="0" err="1"/>
              <a:t>friend_like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 err="1"/>
              <a:t>friend_likes</a:t>
            </a:r>
            <a:endParaRPr lang="en-US" dirty="0"/>
          </a:p>
          <a:p>
            <a:r>
              <a:rPr lang="en-US" b="1" dirty="0"/>
              <a:t>if </a:t>
            </a:r>
            <a:r>
              <a:rPr lang="en-US" dirty="0" err="1"/>
              <a:t>friend_like.get</a:t>
            </a:r>
            <a:r>
              <a:rPr lang="en-US" dirty="0"/>
              <a:t>('name') </a:t>
            </a:r>
            <a:r>
              <a:rPr lang="en-US" b="1" dirty="0"/>
              <a:t>in </a:t>
            </a:r>
            <a:r>
              <a:rPr lang="en-US" dirty="0" err="1"/>
              <a:t>common_likes</a:t>
            </a:r>
            <a:r>
              <a:rPr lang="en-US" dirty="0"/>
              <a:t> ]</a:t>
            </a:r>
          </a:p>
          <a:p>
            <a:r>
              <a:rPr lang="en-US" i="1" dirty="0"/>
              <a:t># Filter out any possible duplicates that could occur</a:t>
            </a:r>
          </a:p>
          <a:p>
            <a:r>
              <a:rPr lang="en-US" dirty="0" err="1"/>
              <a:t>ranked_friends</a:t>
            </a:r>
            <a:r>
              <a:rPr lang="en-US" dirty="0"/>
              <a:t> = Counter([ friend </a:t>
            </a:r>
            <a:r>
              <a:rPr lang="en-US" b="1" dirty="0"/>
              <a:t>for </a:t>
            </a:r>
            <a:r>
              <a:rPr lang="en-US" dirty="0"/>
              <a:t>(friend, like) </a:t>
            </a:r>
            <a:r>
              <a:rPr lang="en-US" b="1" dirty="0"/>
              <a:t>in </a:t>
            </a:r>
            <a:r>
              <a:rPr lang="en-US" dirty="0"/>
              <a:t>list(set(</a:t>
            </a:r>
            <a:r>
              <a:rPr lang="en-US" dirty="0" err="1"/>
              <a:t>similar_friends</a:t>
            </a:r>
            <a:r>
              <a:rPr lang="en-US" dirty="0"/>
              <a:t>)) ])</a:t>
            </a:r>
          </a:p>
          <a:p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 err="1"/>
              <a:t>PrettyTable</a:t>
            </a:r>
            <a:r>
              <a:rPr lang="en-US" dirty="0"/>
              <a:t>(</a:t>
            </a:r>
            <a:r>
              <a:rPr lang="en-US" dirty="0" err="1"/>
              <a:t>field_names</a:t>
            </a:r>
            <a:r>
              <a:rPr lang="en-US" dirty="0"/>
              <a:t>=["Friend", "Common Likes"])</a:t>
            </a:r>
          </a:p>
          <a:p>
            <a:r>
              <a:rPr lang="en-US" dirty="0" err="1"/>
              <a:t>pt.align</a:t>
            </a:r>
            <a:r>
              <a:rPr lang="en-US" dirty="0"/>
              <a:t>["Friend"], </a:t>
            </a:r>
            <a:r>
              <a:rPr lang="en-US" dirty="0" err="1"/>
              <a:t>pt.align</a:t>
            </a:r>
            <a:r>
              <a:rPr lang="en-US" dirty="0"/>
              <a:t>["Common Likes"] = 'l', 'r'</a:t>
            </a:r>
          </a:p>
          <a:p>
            <a:r>
              <a:rPr lang="en-US" dirty="0"/>
              <a:t>[ </a:t>
            </a:r>
            <a:r>
              <a:rPr lang="en-US" dirty="0" err="1"/>
              <a:t>pt.add_row</a:t>
            </a:r>
            <a:r>
              <a:rPr lang="en-US" dirty="0"/>
              <a:t>(</a:t>
            </a:r>
            <a:r>
              <a:rPr lang="en-US" dirty="0" err="1"/>
              <a:t>rf</a:t>
            </a:r>
            <a:r>
              <a:rPr lang="en-US" dirty="0"/>
              <a:t>)</a:t>
            </a:r>
          </a:p>
          <a:p>
            <a:r>
              <a:rPr lang="en-US" b="1" dirty="0"/>
              <a:t>for 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sorted(</a:t>
            </a:r>
            <a:r>
              <a:rPr lang="en-US" dirty="0" err="1"/>
              <a:t>ranked_friends.items</a:t>
            </a:r>
            <a:r>
              <a:rPr lang="en-US" dirty="0"/>
              <a:t>(),</a:t>
            </a:r>
          </a:p>
          <a:p>
            <a:r>
              <a:rPr lang="en-US" dirty="0"/>
              <a:t>key=</a:t>
            </a:r>
            <a:r>
              <a:rPr lang="en-US" dirty="0" err="1"/>
              <a:t>itemgetter</a:t>
            </a:r>
            <a:r>
              <a:rPr lang="en-US" dirty="0"/>
              <a:t>(1),</a:t>
            </a:r>
          </a:p>
          <a:p>
            <a:r>
              <a:rPr lang="en-US" dirty="0"/>
              <a:t>reverse=True) ]</a:t>
            </a:r>
          </a:p>
          <a:p>
            <a:r>
              <a:rPr lang="en-US" b="1" dirty="0"/>
              <a:t>print </a:t>
            </a:r>
            <a:r>
              <a:rPr lang="en-US" dirty="0"/>
              <a:t>"My similar friends (ranked)"</a:t>
            </a:r>
          </a:p>
          <a:p>
            <a:r>
              <a:rPr lang="en-US" b="1" dirty="0"/>
              <a:t>print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6957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Calculating the friends most similar to an ego in a social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i="1" dirty="0"/>
              <a:t># Also keep in mind that you have the full range of plotting</a:t>
            </a:r>
          </a:p>
          <a:p>
            <a:r>
              <a:rPr lang="en-US" i="1" dirty="0"/>
              <a:t># capabilities available to you. A quick histogram that shows</a:t>
            </a:r>
          </a:p>
          <a:p>
            <a:r>
              <a:rPr lang="en-US" i="1" dirty="0"/>
              <a:t># how many friends.</a:t>
            </a:r>
          </a:p>
          <a:p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ranked_friends.values</a:t>
            </a:r>
            <a:r>
              <a:rPr lang="en-US" dirty="0"/>
              <a:t>())</a:t>
            </a:r>
          </a:p>
          <a:p>
            <a:r>
              <a:rPr lang="en-US" dirty="0" err="1"/>
              <a:t>plt.xlabel</a:t>
            </a:r>
            <a:r>
              <a:rPr lang="en-US" dirty="0"/>
              <a:t>('Bins (number of friends with shared likes)')</a:t>
            </a:r>
          </a:p>
          <a:p>
            <a:r>
              <a:rPr lang="en-US" dirty="0" err="1"/>
              <a:t>plt.ylabel</a:t>
            </a:r>
            <a:r>
              <a:rPr lang="en-US" dirty="0"/>
              <a:t>('Number of shared likes in each bin')</a:t>
            </a:r>
          </a:p>
          <a:p>
            <a:r>
              <a:rPr lang="en-US" i="1" dirty="0"/>
              <a:t># Keep in mind that you can customize the binning</a:t>
            </a:r>
          </a:p>
          <a:p>
            <a:r>
              <a:rPr lang="en-US" i="1" dirty="0"/>
              <a:t># as desired. See http://matplotlib.org/api/pyplot_api.html</a:t>
            </a:r>
          </a:p>
          <a:p>
            <a:r>
              <a:rPr lang="en-US" i="1" dirty="0"/>
              <a:t># For example...</a:t>
            </a:r>
          </a:p>
          <a:p>
            <a:r>
              <a:rPr lang="en-US" b="1" dirty="0" err="1"/>
              <a:t>plt.figure</a:t>
            </a:r>
            <a:r>
              <a:rPr lang="en-US" b="1" dirty="0"/>
              <a:t>() </a:t>
            </a:r>
            <a:r>
              <a:rPr lang="en-US" b="1" i="1" dirty="0"/>
              <a:t># Display the previous plot</a:t>
            </a:r>
          </a:p>
          <a:p>
            <a:r>
              <a:rPr lang="en-US" b="1" dirty="0" err="1"/>
              <a:t>plt.hist</a:t>
            </a:r>
            <a:r>
              <a:rPr lang="en-US" b="1" dirty="0"/>
              <a:t>(</a:t>
            </a:r>
            <a:r>
              <a:rPr lang="en-US" b="1" dirty="0" err="1"/>
              <a:t>ranked_friends.values</a:t>
            </a:r>
            <a:r>
              <a:rPr lang="en-US" b="1" dirty="0"/>
              <a:t>(),</a:t>
            </a:r>
          </a:p>
          <a:p>
            <a:r>
              <a:rPr lang="en-US" b="1" dirty="0"/>
              <a:t>bins=</a:t>
            </a:r>
            <a:r>
              <a:rPr lang="en-US" b="1" dirty="0" err="1"/>
              <a:t>arange</a:t>
            </a:r>
            <a:r>
              <a:rPr lang="en-US" b="1" dirty="0"/>
              <a:t>(1,max(</a:t>
            </a:r>
            <a:r>
              <a:rPr lang="en-US" b="1" dirty="0" err="1"/>
              <a:t>ranked_friends.values</a:t>
            </a:r>
            <a:r>
              <a:rPr lang="en-US" b="1" dirty="0"/>
              <a:t>()),1))</a:t>
            </a:r>
          </a:p>
          <a:p>
            <a:r>
              <a:rPr lang="en-US" b="1" dirty="0" err="1"/>
              <a:t>plt.xlabel</a:t>
            </a:r>
            <a:r>
              <a:rPr lang="en-US" b="1" dirty="0"/>
              <a:t>('Bins (number of friends with shared likes)')</a:t>
            </a:r>
          </a:p>
          <a:p>
            <a:r>
              <a:rPr lang="en-US" b="1" dirty="0" err="1"/>
              <a:t>plt.ylabel</a:t>
            </a:r>
            <a:r>
              <a:rPr lang="en-US" b="1" dirty="0"/>
              <a:t>('Number of shared likes in each bin')</a:t>
            </a:r>
          </a:p>
          <a:p>
            <a:r>
              <a:rPr lang="en-US" b="1" dirty="0" err="1"/>
              <a:t>plt.figure</a:t>
            </a:r>
            <a:r>
              <a:rPr lang="en-US" b="1" dirty="0"/>
              <a:t>() </a:t>
            </a:r>
            <a:r>
              <a:rPr lang="en-US" b="1" i="1" dirty="0"/>
              <a:t># Display the working plot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680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 similar friends (ranked)</a:t>
            </a:r>
          </a:p>
          <a:p>
            <a:r>
              <a:rPr lang="en-US" dirty="0" smtClean="0"/>
              <a:t>+----------+------------------------+</a:t>
            </a:r>
            <a:endParaRPr lang="en-US" dirty="0"/>
          </a:p>
          <a:p>
            <a:r>
              <a:rPr lang="en-US" dirty="0"/>
              <a:t>| Friend | Common Likes |</a:t>
            </a:r>
          </a:p>
          <a:p>
            <a:r>
              <a:rPr lang="en-US" dirty="0" smtClean="0"/>
              <a:t>+----------+-------------------------+</a:t>
            </a:r>
            <a:endParaRPr lang="en-US" dirty="0"/>
          </a:p>
          <a:p>
            <a:r>
              <a:rPr lang="en-US" dirty="0"/>
              <a:t>| Derek </a:t>
            </a:r>
            <a:r>
              <a:rPr lang="en-US" dirty="0" smtClean="0"/>
              <a:t>		| </a:t>
            </a:r>
            <a:r>
              <a:rPr lang="en-US" dirty="0"/>
              <a:t>7 |</a:t>
            </a:r>
          </a:p>
          <a:p>
            <a:r>
              <a:rPr lang="en-US" dirty="0"/>
              <a:t>| </a:t>
            </a:r>
            <a:r>
              <a:rPr lang="en-US" dirty="0" smtClean="0"/>
              <a:t>Jamie		| </a:t>
            </a:r>
            <a:r>
              <a:rPr lang="en-US" dirty="0"/>
              <a:t>4 |</a:t>
            </a:r>
          </a:p>
          <a:p>
            <a:r>
              <a:rPr lang="en-US" dirty="0"/>
              <a:t>| Joshua </a:t>
            </a:r>
            <a:r>
              <a:rPr lang="en-US" dirty="0" smtClean="0"/>
              <a:t>		| </a:t>
            </a:r>
            <a:r>
              <a:rPr lang="en-US" dirty="0"/>
              <a:t>3 |</a:t>
            </a:r>
          </a:p>
          <a:p>
            <a:r>
              <a:rPr lang="en-US" dirty="0"/>
              <a:t>| </a:t>
            </a:r>
            <a:r>
              <a:rPr lang="en-US" dirty="0" smtClean="0"/>
              <a:t>Heather		| </a:t>
            </a:r>
            <a:r>
              <a:rPr lang="en-US" dirty="0"/>
              <a:t>3 |</a:t>
            </a:r>
          </a:p>
          <a:p>
            <a:r>
              <a:rPr lang="en-US" dirty="0"/>
              <a:t>| ... </a:t>
            </a:r>
            <a:r>
              <a:rPr lang="en-US" dirty="0" smtClean="0"/>
              <a:t>			| ...|</a:t>
            </a:r>
            <a:endParaRPr lang="en-US" dirty="0"/>
          </a:p>
          <a:p>
            <a:r>
              <a:rPr lang="en-US" dirty="0"/>
              <a:t>| Patrick </a:t>
            </a:r>
            <a:r>
              <a:rPr lang="en-US" dirty="0" smtClean="0"/>
              <a:t>		| </a:t>
            </a:r>
            <a:r>
              <a:rPr lang="en-US" dirty="0"/>
              <a:t>1 |</a:t>
            </a:r>
          </a:p>
          <a:p>
            <a:r>
              <a:rPr lang="en-US" dirty="0" smtClean="0"/>
              <a:t>+----------+----------------------+</a:t>
            </a:r>
            <a:endParaRPr lang="en-US" dirty="0"/>
          </a:p>
          <a:p>
            <a:r>
              <a:rPr lang="en-US" dirty="0"/>
              <a:t>As you are probably thinking, there is</a:t>
            </a:r>
          </a:p>
        </p:txBody>
      </p:sp>
    </p:spTree>
    <p:extLst>
      <p:ext uri="{BB962C8B-B14F-4D97-AF65-F5344CB8AC3E}">
        <p14:creationId xmlns="" xmlns:p14="http://schemas.microsoft.com/office/powerpoint/2010/main" val="263317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dobe Gothic Std B" pitchFamily="34" charset="-128"/>
                <a:ea typeface="Adobe Gothic Std B" pitchFamily="34" charset="-128"/>
              </a:rPr>
              <a:t>Examining The </a:t>
            </a:r>
            <a:r>
              <a:rPr lang="en-US" sz="3600" b="1" dirty="0" err="1" smtClean="0">
                <a:latin typeface="Adobe Gothic Std B" pitchFamily="34" charset="-128"/>
                <a:ea typeface="Adobe Gothic Std B" pitchFamily="34" charset="-128"/>
              </a:rPr>
              <a:t>FRiendship</a:t>
            </a:r>
            <a:endParaRPr lang="en-US" sz="36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32856"/>
            <a:ext cx="7498080" cy="4115544"/>
          </a:xfrm>
        </p:spPr>
        <p:txBody>
          <a:bodyPr/>
          <a:lstStyle/>
          <a:p>
            <a:r>
              <a:rPr lang="en-US" b="1" dirty="0">
                <a:latin typeface="Adobe Gothic Std B" pitchFamily="34" charset="-128"/>
                <a:ea typeface="Adobe Gothic Std B" pitchFamily="34" charset="-128"/>
              </a:rPr>
              <a:t>Analyzing mutual friendships with directed 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graphs</a:t>
            </a:r>
          </a:p>
          <a:p>
            <a:r>
              <a:rPr lang="en-US" b="1" dirty="0">
                <a:latin typeface="Adobe Gothic Std B" pitchFamily="34" charset="-128"/>
                <a:ea typeface="Adobe Gothic Std B" pitchFamily="34" charset="-128"/>
              </a:rPr>
              <a:t>Visualizing directed graphs of mutual 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friendships</a:t>
            </a:r>
          </a:p>
          <a:p>
            <a:r>
              <a:rPr lang="en-IN" b="1" dirty="0" smtClean="0">
                <a:latin typeface="Adobe Gothic Std B" pitchFamily="34" charset="-128"/>
                <a:ea typeface="Adobe Gothic Std B" pitchFamily="34" charset="-128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0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434282"/>
          </a:xfrm>
        </p:spPr>
        <p:txBody>
          <a:bodyPr>
            <a:noAutofit/>
          </a:bodyPr>
          <a:lstStyle/>
          <a:p>
            <a:r>
              <a:rPr lang="en-US" sz="4500" b="1" dirty="0">
                <a:latin typeface="Adobe Gothic Std B" pitchFamily="34" charset="-128"/>
                <a:ea typeface="Adobe Gothic Std B" pitchFamily="34" charset="-128"/>
              </a:rPr>
              <a:t>Analyzing mutual friendships with 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68960"/>
            <a:ext cx="3928480" cy="3179440"/>
          </a:xfrm>
        </p:spPr>
        <p:txBody>
          <a:bodyPr>
            <a:normAutofit/>
          </a:bodyPr>
          <a:lstStyle/>
          <a:p>
            <a:r>
              <a:rPr lang="en-US" b="1" dirty="0"/>
              <a:t>Mutual friends</a:t>
            </a:r>
            <a:r>
              <a:rPr lang="en-US" dirty="0"/>
              <a:t> are the people who are </a:t>
            </a:r>
            <a:r>
              <a:rPr lang="en-US" b="1" dirty="0"/>
              <a:t>Facebook friends</a:t>
            </a:r>
            <a:r>
              <a:rPr lang="en-US" dirty="0"/>
              <a:t> with both you and the person whose profile you're viewing.</a:t>
            </a:r>
          </a:p>
        </p:txBody>
      </p:sp>
      <p:pic>
        <p:nvPicPr>
          <p:cNvPr id="1027" name="Picture 3" descr="C:\Users\User\Downloads\mutu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58" y="1864577"/>
            <a:ext cx="2943225" cy="5019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26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740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42108"/>
            <a:ext cx="7498080" cy="5306291"/>
          </a:xfrm>
        </p:spPr>
        <p:txBody>
          <a:bodyPr/>
          <a:lstStyle/>
          <a:p>
            <a:r>
              <a:rPr lang="en-US" dirty="0" smtClean="0"/>
              <a:t>Graph API is used to access data for the authenticating user and the authenticating user’s friends.</a:t>
            </a:r>
          </a:p>
          <a:p>
            <a:r>
              <a:rPr lang="en-IN" dirty="0" err="1"/>
              <a:t>m</a:t>
            </a:r>
            <a:r>
              <a:rPr lang="en-IN" dirty="0" err="1" smtClean="0"/>
              <a:t>utualfriends</a:t>
            </a:r>
            <a:r>
              <a:rPr lang="en-IN" dirty="0" smtClean="0"/>
              <a:t> API</a:t>
            </a:r>
            <a:endParaRPr lang="en-US" dirty="0" smtClean="0"/>
          </a:p>
          <a:p>
            <a:r>
              <a:rPr lang="en-US" dirty="0" smtClean="0"/>
              <a:t>Analysis of an ego graph for mutual friendships can be formulated using </a:t>
            </a:r>
            <a:r>
              <a:rPr lang="en-US" b="1" i="1" dirty="0" smtClean="0"/>
              <a:t>clique detection problem</a:t>
            </a:r>
          </a:p>
          <a:p>
            <a:r>
              <a:rPr lang="en-IN" i="1" dirty="0" smtClean="0"/>
              <a:t>Clique represent subset of all people who know each other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9898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Terms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Access token:</a:t>
            </a:r>
          </a:p>
          <a:p>
            <a:pPr marL="400050" lvl="1" indent="0" algn="just">
              <a:buNone/>
            </a:pPr>
            <a:r>
              <a:rPr lang="en-IN" dirty="0" smtClean="0"/>
              <a:t>When </a:t>
            </a:r>
            <a:r>
              <a:rPr lang="en-IN" dirty="0"/>
              <a:t>someone connects with an app using Facebook Login, the app will be able to obtain an </a:t>
            </a:r>
            <a:r>
              <a:rPr lang="en-IN" b="1" dirty="0"/>
              <a:t>access token</a:t>
            </a:r>
            <a:r>
              <a:rPr lang="en-IN" dirty="0"/>
              <a:t> which provides temporary, secure </a:t>
            </a:r>
            <a:r>
              <a:rPr lang="en-IN" b="1" dirty="0"/>
              <a:t>access</a:t>
            </a:r>
            <a:r>
              <a:rPr lang="en-IN" dirty="0"/>
              <a:t> to Facebook APIs. An </a:t>
            </a:r>
            <a:r>
              <a:rPr lang="en-IN" b="1" dirty="0"/>
              <a:t>access </a:t>
            </a:r>
            <a:r>
              <a:rPr lang="en-IN" b="1" dirty="0" smtClean="0"/>
              <a:t>token(OAuth token-</a:t>
            </a:r>
            <a:r>
              <a:rPr lang="en-IN" dirty="0"/>
              <a:t>commonly used as a way for Internet users to grant websites or applications access to their information on other websites but without giving them the passwords</a:t>
            </a:r>
            <a:r>
              <a:rPr lang="en-IN" b="1" dirty="0" smtClean="0"/>
              <a:t>) </a:t>
            </a:r>
            <a:r>
              <a:rPr lang="en-IN" dirty="0" smtClean="0"/>
              <a:t>is </a:t>
            </a:r>
            <a:r>
              <a:rPr lang="en-IN" dirty="0"/>
              <a:t>an opaque string that identifies a user, app, or Page and can be used by the app to make graph API </a:t>
            </a:r>
            <a:r>
              <a:rPr lang="en-IN" dirty="0" smtClean="0"/>
              <a:t>calls.</a:t>
            </a:r>
          </a:p>
          <a:p>
            <a:pPr marL="400050" lvl="1" indent="0" algn="just">
              <a:buNone/>
            </a:pPr>
            <a:r>
              <a:rPr lang="en-IN" dirty="0"/>
              <a:t>/{node-id}? fields=&lt;first-level&gt;{&lt;second-level&gt;}</a:t>
            </a:r>
          </a:p>
        </p:txBody>
      </p:sp>
    </p:spTree>
    <p:extLst>
      <p:ext uri="{BB962C8B-B14F-4D97-AF65-F5344CB8AC3E}">
        <p14:creationId xmlns="" xmlns:p14="http://schemas.microsoft.com/office/powerpoint/2010/main" val="16390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6" y="332656"/>
            <a:ext cx="790575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72068" y="6237312"/>
            <a:ext cx="5636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graph containing a maximum clique of size 4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5073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User\Pictures\IMG_20180116_06244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8172400" cy="4704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47052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Pictures\IMG_20180116_06235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8100392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82617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Pictures\IMG_20180116_06242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810039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81921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7404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20688"/>
            <a:ext cx="7498080" cy="5627712"/>
          </a:xfrm>
        </p:spPr>
        <p:txBody>
          <a:bodyPr/>
          <a:lstStyle/>
          <a:p>
            <a:r>
              <a:rPr lang="en-US" dirty="0" smtClean="0"/>
              <a:t>Given two </a:t>
            </a:r>
            <a:r>
              <a:rPr lang="en-US" dirty="0"/>
              <a:t>social networks, comparing the sizes of the maximum friendship cliques </a:t>
            </a:r>
            <a:r>
              <a:rPr lang="en-US" dirty="0" smtClean="0"/>
              <a:t>provide </a:t>
            </a:r>
            <a:r>
              <a:rPr lang="en-US" dirty="0"/>
              <a:t>a good starting point for analysis about various aspects of group </a:t>
            </a:r>
            <a:r>
              <a:rPr lang="en-US" dirty="0" smtClean="0"/>
              <a:t>dynamics.</a:t>
            </a:r>
          </a:p>
          <a:p>
            <a:r>
              <a:rPr lang="en-IN" dirty="0" smtClean="0"/>
              <a:t>NP complete problem</a:t>
            </a:r>
          </a:p>
          <a:p>
            <a:r>
              <a:rPr lang="en-IN" dirty="0" err="1" smtClean="0"/>
              <a:t>NetworkX</a:t>
            </a:r>
            <a:r>
              <a:rPr lang="en-IN" dirty="0" smtClean="0"/>
              <a:t> package includes </a:t>
            </a:r>
            <a:r>
              <a:rPr lang="en-IN" dirty="0" err="1" smtClean="0"/>
              <a:t>find_cliques</a:t>
            </a:r>
            <a:r>
              <a:rPr lang="en-IN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30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7048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 descr="C:\Users\User\Pictures\IMG_20180115_20082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8100392" cy="6840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72483" y="0"/>
            <a:ext cx="39693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i="1" dirty="0" smtClean="0"/>
              <a:t>Constructing a graph of mutual friendships :</a:t>
            </a:r>
            <a:endParaRPr lang="en-US" sz="1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5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User\Pictures\IMG_20180115_20111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32656"/>
            <a:ext cx="10829737" cy="3324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Pictures\IMG_20180115_201159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3429000"/>
            <a:ext cx="10829737" cy="342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7" y="0"/>
            <a:ext cx="5556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b="1" i="1" dirty="0"/>
              <a:t>Finding and analyzing cliques in a graph of mutual </a:t>
            </a:r>
            <a:r>
              <a:rPr lang="en-US" sz="1400" b="1" i="1" dirty="0" smtClean="0"/>
              <a:t>friendships:</a:t>
            </a:r>
            <a:endParaRPr lang="en-US" sz="1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46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 descr="C:\Users\User\Pictures\IMG_20180115_2030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6696744" cy="5013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er\Pictures\IMG_20180115_203128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941168"/>
            <a:ext cx="2952328" cy="2088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279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434282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latin typeface="Adobe Gothic Std B" pitchFamily="34" charset="-128"/>
                <a:ea typeface="Adobe Gothic Std B" pitchFamily="34" charset="-128"/>
              </a:rPr>
              <a:t>Visualizing directed graphs of mutual friendships</a:t>
            </a:r>
            <a:endParaRPr lang="en-US" sz="45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348880"/>
            <a:ext cx="3784464" cy="3899520"/>
          </a:xfrm>
        </p:spPr>
        <p:txBody>
          <a:bodyPr/>
          <a:lstStyle/>
          <a:p>
            <a:r>
              <a:rPr lang="en-US" dirty="0"/>
              <a:t>D3.js is </a:t>
            </a:r>
            <a:r>
              <a:rPr lang="en-US" dirty="0" smtClean="0"/>
              <a:t>a </a:t>
            </a:r>
            <a:r>
              <a:rPr lang="en-US" dirty="0"/>
              <a:t>JavaScript toolkit that can render some beautiful </a:t>
            </a:r>
            <a:r>
              <a:rPr lang="en-US" dirty="0" smtClean="0"/>
              <a:t>visualizations in </a:t>
            </a:r>
            <a:r>
              <a:rPr lang="en-US" dirty="0"/>
              <a:t>the </a:t>
            </a:r>
            <a:r>
              <a:rPr lang="en-US" dirty="0" smtClean="0"/>
              <a:t>browser.</a:t>
            </a:r>
            <a:endParaRPr lang="en-US" dirty="0"/>
          </a:p>
        </p:txBody>
      </p:sp>
      <p:pic>
        <p:nvPicPr>
          <p:cNvPr id="6146" name="Picture 2" descr="C:\Users\User\Downloads\d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82399"/>
            <a:ext cx="4139952" cy="4414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734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741682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6021288"/>
            <a:ext cx="829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 graph of mutual friendships within a Facebook social </a:t>
            </a:r>
            <a:r>
              <a:rPr lang="en-US" b="1" i="1" dirty="0" smtClean="0"/>
              <a:t>network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489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8634884" cy="45706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994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3" descr="C:\Users\User\Pictures\IMG_20180115_20455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8391525" cy="30963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22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User\Pictures\IMG_20180115_20470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9210830" cy="3240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9070975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2788" y="781712"/>
            <a:ext cx="691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Visualizing a mutual friendship graph with </a:t>
            </a:r>
            <a:r>
              <a:rPr lang="en-US" sz="2400" b="1" i="1" dirty="0" smtClean="0"/>
              <a:t>D3: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7551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study about graph API</a:t>
            </a:r>
          </a:p>
          <a:p>
            <a:r>
              <a:rPr lang="en-IN" dirty="0" smtClean="0"/>
              <a:t>How open graph protocol create connection</a:t>
            </a:r>
          </a:p>
          <a:p>
            <a:r>
              <a:rPr lang="en-IN" dirty="0" smtClean="0"/>
              <a:t>How to programmatically query social graph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008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Terms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dirty="0"/>
              <a:t>Node </a:t>
            </a:r>
            <a:r>
              <a:rPr lang="en-IN" b="1" dirty="0" smtClean="0"/>
              <a:t>IDs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The basis of a query is a node with an ID corresponding to a user who is the logged in user of the graph explorer. The “id” and “</a:t>
            </a:r>
            <a:r>
              <a:rPr lang="en-IN" dirty="0" err="1" smtClean="0"/>
              <a:t>name”values</a:t>
            </a:r>
            <a:r>
              <a:rPr lang="en-IN" dirty="0" smtClean="0"/>
              <a:t> for a node are called fields.</a:t>
            </a:r>
          </a:p>
          <a:p>
            <a:pPr algn="just"/>
            <a:r>
              <a:rPr lang="en-IN" b="1" dirty="0"/>
              <a:t>Connection constraints</a:t>
            </a:r>
          </a:p>
          <a:p>
            <a:pPr marL="0" indent="0" algn="just">
              <a:buNone/>
            </a:pPr>
            <a:r>
              <a:rPr lang="en-IN" dirty="0"/>
              <a:t>You can modify the original query with a “friends</a:t>
            </a:r>
            <a:r>
              <a:rPr lang="en-IN" dirty="0" smtClean="0"/>
              <a:t>”, </a:t>
            </a:r>
            <a:r>
              <a:rPr lang="en-IN" dirty="0"/>
              <a:t>by clicking on the + and then scrolling to “friends” in the “</a:t>
            </a:r>
            <a:r>
              <a:rPr lang="en-IN" dirty="0" smtClean="0"/>
              <a:t>connections” pop-up </a:t>
            </a:r>
            <a:r>
              <a:rPr lang="en-IN" dirty="0"/>
              <a:t>menu. The “friends” connections that appear in the console represent </a:t>
            </a:r>
            <a:r>
              <a:rPr lang="en-IN" dirty="0" smtClean="0"/>
              <a:t>nodes that </a:t>
            </a:r>
            <a:r>
              <a:rPr lang="en-IN" dirty="0"/>
              <a:t>are connected to the original query node. At this point, you could click on </a:t>
            </a:r>
            <a:r>
              <a:rPr lang="en-IN" dirty="0" smtClean="0"/>
              <a:t>any of </a:t>
            </a:r>
            <a:r>
              <a:rPr lang="en-IN" dirty="0"/>
              <a:t>the blue ID fields in these nodes and initiate a query with that particular node </a:t>
            </a:r>
            <a:r>
              <a:rPr lang="en-IN" dirty="0" smtClean="0"/>
              <a:t>as the </a:t>
            </a:r>
            <a:r>
              <a:rPr lang="en-IN" dirty="0"/>
              <a:t>basis.</a:t>
            </a:r>
          </a:p>
        </p:txBody>
      </p:sp>
    </p:spTree>
    <p:extLst>
      <p:ext uri="{BB962C8B-B14F-4D97-AF65-F5344CB8AC3E}">
        <p14:creationId xmlns="" xmlns:p14="http://schemas.microsoft.com/office/powerpoint/2010/main" val="28322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8315775" cy="5688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34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3232</Words>
  <Application>Microsoft Office PowerPoint</Application>
  <PresentationFormat>On-screen Show (4:3)</PresentationFormat>
  <Paragraphs>483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Oriel</vt:lpstr>
      <vt:lpstr>Mining Facebook, Analyzing pages, Examining friendships, and more</vt:lpstr>
      <vt:lpstr>Introduction</vt:lpstr>
      <vt:lpstr>Main Concepts </vt:lpstr>
      <vt:lpstr>Exploring Facebook’s Social Graph API</vt:lpstr>
      <vt:lpstr>Social Graph API</vt:lpstr>
      <vt:lpstr>Terms</vt:lpstr>
      <vt:lpstr>Slide 7</vt:lpstr>
      <vt:lpstr>Terms</vt:lpstr>
      <vt:lpstr>Slide 9</vt:lpstr>
      <vt:lpstr>Terms</vt:lpstr>
      <vt:lpstr>Slide 11</vt:lpstr>
      <vt:lpstr>Slide 12</vt:lpstr>
      <vt:lpstr>Terms</vt:lpstr>
      <vt:lpstr>Ex-1:Making Graph API requests over HTTP</vt:lpstr>
      <vt:lpstr>Understanding the Open Graph Protocol</vt:lpstr>
      <vt:lpstr>Introduction</vt:lpstr>
      <vt:lpstr>Example</vt:lpstr>
      <vt:lpstr>Implementation of OGP</vt:lpstr>
      <vt:lpstr>Implementation</vt:lpstr>
      <vt:lpstr>Implementation</vt:lpstr>
      <vt:lpstr>Implementation</vt:lpstr>
      <vt:lpstr>Analyzing Social Graph Connections</vt:lpstr>
      <vt:lpstr>Introduction</vt:lpstr>
      <vt:lpstr>Implementation Methods</vt:lpstr>
      <vt:lpstr>Example 2-2. Querying the Graph API with Python</vt:lpstr>
      <vt:lpstr>Example</vt:lpstr>
      <vt:lpstr>Sample Output</vt:lpstr>
      <vt:lpstr>Sample Output</vt:lpstr>
      <vt:lpstr>Sample Output</vt:lpstr>
      <vt:lpstr>Analyzing Facebook Pages</vt:lpstr>
      <vt:lpstr>Introduction</vt:lpstr>
      <vt:lpstr>ANALYSIS</vt:lpstr>
      <vt:lpstr>Slide 33</vt:lpstr>
      <vt:lpstr>Slide 34</vt:lpstr>
      <vt:lpstr>QUERY</vt:lpstr>
      <vt:lpstr>RESULT</vt:lpstr>
      <vt:lpstr>Slide 37</vt:lpstr>
      <vt:lpstr>Slide 38</vt:lpstr>
      <vt:lpstr>Slide 39</vt:lpstr>
      <vt:lpstr>Comparing likes between Coke and Pepsi fan pages:</vt:lpstr>
      <vt:lpstr>Slide 41</vt:lpstr>
      <vt:lpstr>Querying a page for its “feed” and “links” connections</vt:lpstr>
      <vt:lpstr>Slide 43</vt:lpstr>
      <vt:lpstr>Querying for all of your friends’ likes</vt:lpstr>
      <vt:lpstr>Calculating the most popular likes among your friends</vt:lpstr>
      <vt:lpstr>Result:</vt:lpstr>
      <vt:lpstr>Calculating the most popular categories for likes among your friends</vt:lpstr>
      <vt:lpstr>Slide 48</vt:lpstr>
      <vt:lpstr>Calculating the number of likes for each friend and sorting by frequency</vt:lpstr>
      <vt:lpstr>Slide 50</vt:lpstr>
      <vt:lpstr>Finding common likes between an ego and its friendships in a social network</vt:lpstr>
      <vt:lpstr>Slide 52</vt:lpstr>
      <vt:lpstr>Slide 53</vt:lpstr>
      <vt:lpstr>Slide 54</vt:lpstr>
      <vt:lpstr>Calculating the friends most similar to an ego in a social network</vt:lpstr>
      <vt:lpstr>Slide 56</vt:lpstr>
      <vt:lpstr>Examining The FRiendship</vt:lpstr>
      <vt:lpstr>Analyzing mutual friendships with directed graphs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Visualizing directed graphs of mutual friendships</vt:lpstr>
      <vt:lpstr>Slide 69</vt:lpstr>
      <vt:lpstr>Slide 70</vt:lpstr>
      <vt:lpstr>Slide 71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Facebook,Analyzing pages,Examining friendships, and more</dc:title>
  <dc:creator>DELL</dc:creator>
  <cp:lastModifiedBy>shabari</cp:lastModifiedBy>
  <cp:revision>8</cp:revision>
  <dcterms:created xsi:type="dcterms:W3CDTF">2018-01-12T17:50:13Z</dcterms:created>
  <dcterms:modified xsi:type="dcterms:W3CDTF">2018-12-22T04:32:35Z</dcterms:modified>
</cp:coreProperties>
</file>