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80" r:id="rId3"/>
    <p:sldId id="257" r:id="rId4"/>
    <p:sldId id="258" r:id="rId5"/>
    <p:sldId id="279" r:id="rId6"/>
    <p:sldId id="259" r:id="rId7"/>
    <p:sldId id="260" r:id="rId8"/>
    <p:sldId id="261" r:id="rId9"/>
    <p:sldId id="262" r:id="rId10"/>
    <p:sldId id="265" r:id="rId11"/>
    <p:sldId id="268" r:id="rId12"/>
    <p:sldId id="263" r:id="rId13"/>
    <p:sldId id="264" r:id="rId14"/>
    <p:sldId id="266" r:id="rId15"/>
    <p:sldId id="267" r:id="rId16"/>
    <p:sldId id="272" r:id="rId17"/>
    <p:sldId id="269" r:id="rId18"/>
    <p:sldId id="270" r:id="rId19"/>
    <p:sldId id="273" r:id="rId20"/>
    <p:sldId id="274" r:id="rId21"/>
    <p:sldId id="275" r:id="rId22"/>
    <p:sldId id="276" r:id="rId23"/>
    <p:sldId id="271" r:id="rId24"/>
    <p:sldId id="277" r:id="rId25"/>
    <p:sldId id="278" r:id="rId26"/>
    <p:sldId id="287" r:id="rId27"/>
    <p:sldId id="286" r:id="rId28"/>
    <p:sldId id="288" r:id="rId29"/>
    <p:sldId id="281" r:id="rId30"/>
    <p:sldId id="282" r:id="rId31"/>
    <p:sldId id="283" r:id="rId32"/>
    <p:sldId id="289" r:id="rId33"/>
    <p:sldId id="290" r:id="rId34"/>
    <p:sldId id="291" r:id="rId35"/>
    <p:sldId id="292" r:id="rId36"/>
    <p:sldId id="293" r:id="rId37"/>
    <p:sldId id="284"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28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autoAdjust="0"/>
    <p:restoredTop sz="94660"/>
  </p:normalViewPr>
  <p:slideViewPr>
    <p:cSldViewPr>
      <p:cViewPr>
        <p:scale>
          <a:sx n="75" d="100"/>
          <a:sy n="75" d="100"/>
        </p:scale>
        <p:origin x="-1230"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66E48E-DDB6-431F-A377-656186B4B730}" type="datetimeFigureOut">
              <a:rPr lang="en-US" smtClean="0"/>
              <a:pPr/>
              <a:t>1/19/2016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0C77B-2E09-41A6-B7D0-4AA621ABF8E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964523E-531E-4CF5-AECA-1822C93B6813}" type="slidenum">
              <a:rPr lang="en-AU"/>
              <a:pPr/>
              <a:t>11</a:t>
            </a:fld>
            <a:endParaRPr lang="en-AU"/>
          </a:p>
        </p:txBody>
      </p:sp>
      <p:sp>
        <p:nvSpPr>
          <p:cNvPr id="65539" name="Rectangle 2"/>
          <p:cNvSpPr>
            <a:spLocks noChangeArrowheads="1"/>
          </p:cNvSpPr>
          <p:nvPr/>
        </p:nvSpPr>
        <p:spPr bwMode="auto">
          <a:xfrm>
            <a:off x="3886200" y="8685213"/>
            <a:ext cx="2971800" cy="457200"/>
          </a:xfrm>
          <a:prstGeom prst="rect">
            <a:avLst/>
          </a:prstGeom>
          <a:noFill/>
          <a:ln w="12700">
            <a:noFill/>
            <a:miter lim="800000"/>
            <a:headEnd/>
            <a:tailEnd/>
          </a:ln>
        </p:spPr>
        <p:txBody>
          <a:bodyPr lIns="19050" tIns="0" rIns="19050" bIns="0" anchor="b"/>
          <a:lstStyle/>
          <a:p>
            <a:pPr algn="r"/>
            <a:r>
              <a:rPr lang="en-AU" sz="1000" i="1">
                <a:latin typeface="Times New Roman" pitchFamily="18" charset="0"/>
              </a:rPr>
              <a:t>7</a:t>
            </a:r>
          </a:p>
        </p:txBody>
      </p:sp>
      <p:sp>
        <p:nvSpPr>
          <p:cNvPr id="65540" name="Rectangle 3"/>
          <p:cNvSpPr>
            <a:spLocks noChangeArrowheads="1"/>
          </p:cNvSpPr>
          <p:nvPr/>
        </p:nvSpPr>
        <p:spPr bwMode="auto">
          <a:xfrm>
            <a:off x="0" y="0"/>
            <a:ext cx="2971800" cy="455613"/>
          </a:xfrm>
          <a:prstGeom prst="rect">
            <a:avLst/>
          </a:prstGeom>
          <a:noFill/>
          <a:ln w="12700">
            <a:noFill/>
            <a:miter lim="800000"/>
            <a:headEnd/>
            <a:tailEnd/>
          </a:ln>
        </p:spPr>
        <p:txBody>
          <a:bodyPr/>
          <a:lstStyle/>
          <a:p>
            <a:endParaRPr lang="en-US"/>
          </a:p>
        </p:txBody>
      </p:sp>
      <p:sp>
        <p:nvSpPr>
          <p:cNvPr id="65541" name="Rectangle 4"/>
          <p:cNvSpPr>
            <a:spLocks noGrp="1" noRot="1" noChangeAspect="1" noChangeArrowheads="1" noTextEdit="1"/>
          </p:cNvSpPr>
          <p:nvPr>
            <p:ph type="sldImg"/>
          </p:nvPr>
        </p:nvSpPr>
        <p:spPr>
          <a:ln w="12700" cap="flat">
            <a:solidFill>
              <a:schemeClr val="tx1"/>
            </a:solidFill>
          </a:ln>
        </p:spPr>
      </p:sp>
      <p:sp>
        <p:nvSpPr>
          <p:cNvPr id="65542" name="Rectangle 5"/>
          <p:cNvSpPr>
            <a:spLocks noGrp="1" noChangeArrowheads="1"/>
          </p:cNvSpPr>
          <p:nvPr>
            <p:ph type="body" idx="1"/>
          </p:nvPr>
        </p:nvSpPr>
        <p:spPr>
          <a:xfrm>
            <a:off x="914400" y="4341813"/>
            <a:ext cx="5029200" cy="4114800"/>
          </a:xfrm>
          <a:noFill/>
          <a:ln/>
        </p:spPr>
        <p:txBody>
          <a:bodyPr lIns="90488" tIns="44450" rIns="90488" bIns="44450"/>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65CECA0-2A52-48EE-BED3-247C63B99228}" type="slidenum">
              <a:rPr lang="en-AU"/>
              <a:pPr/>
              <a:t>49</a:t>
            </a:fld>
            <a:endParaRPr lang="en-AU"/>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17D892C-7182-4564-94F8-2F31BE097913}" type="slidenum">
              <a:rPr lang="en-AU"/>
              <a:pPr/>
              <a:t>50</a:t>
            </a:fld>
            <a:endParaRPr lang="en-AU"/>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077EE3A-F6C1-42E5-9DDA-2213CAF3D009}" type="slidenum">
              <a:rPr lang="en-AU"/>
              <a:pPr/>
              <a:t>51</a:t>
            </a:fld>
            <a:endParaRPr lang="en-AU"/>
          </a:p>
        </p:txBody>
      </p:sp>
      <p:sp>
        <p:nvSpPr>
          <p:cNvPr id="91139" name="Rectangle 2"/>
          <p:cNvSpPr>
            <a:spLocks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A7FB11A-45B2-4C6B-83F3-FEFFBFC45D82}" type="slidenum">
              <a:rPr lang="en-AU"/>
              <a:pPr/>
              <a:t>54</a:t>
            </a:fld>
            <a:endParaRPr lang="en-AU"/>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FDC00F2-837B-4AAC-9509-0B6AA7A0C92F}" type="slidenum">
              <a:rPr lang="en-US"/>
              <a:pPr/>
              <a:t>57</a:t>
            </a:fld>
            <a:endParaRPr lang="en-US"/>
          </a:p>
        </p:txBody>
      </p:sp>
      <p:sp>
        <p:nvSpPr>
          <p:cNvPr id="30722" name="Rectangle 2"/>
          <p:cNvSpPr>
            <a:spLocks noChangeArrowheads="1" noTextEdit="1"/>
          </p:cNvSpPr>
          <p:nvPr>
            <p:ph type="sldImg"/>
          </p:nvPr>
        </p:nvSpPr>
        <p:spPr>
          <a:ln/>
        </p:spPr>
      </p:sp>
      <p:sp>
        <p:nvSpPr>
          <p:cNvPr id="30723" name="Rectangle 3"/>
          <p:cNvSpPr>
            <a:spLocks noGrp="1" noChangeArrowheads="1"/>
          </p:cNvSpPr>
          <p:nvPr>
            <p:ph type="body" idx="1"/>
          </p:nvPr>
        </p:nvSpPr>
        <p:spPr/>
        <p:txBody>
          <a:bodyPr/>
          <a:lstStyle/>
          <a:p>
            <a:r>
              <a:rPr lang="en-US"/>
              <a:t>Overview of the Presentation content.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D3C6A21-788C-4DF9-A09F-C06F5BD167F4}" type="slidenum">
              <a:rPr lang="en-US"/>
              <a:pPr/>
              <a:t>58</a:t>
            </a:fld>
            <a:endParaRPr lang="en-US"/>
          </a:p>
        </p:txBody>
      </p:sp>
      <p:sp>
        <p:nvSpPr>
          <p:cNvPr id="32770" name="Rectangle 2"/>
          <p:cNvSpPr>
            <a:spLocks noChangeArrowheads="1" noTextEdit="1"/>
          </p:cNvSpPr>
          <p:nvPr>
            <p:ph type="sldImg"/>
          </p:nvPr>
        </p:nvSpPr>
        <p:spPr>
          <a:ln/>
        </p:spPr>
      </p:sp>
      <p:sp>
        <p:nvSpPr>
          <p:cNvPr id="32771" name="Rectangle 3"/>
          <p:cNvSpPr>
            <a:spLocks noGrp="1" noChangeArrowheads="1"/>
          </p:cNvSpPr>
          <p:nvPr>
            <p:ph type="body" idx="1"/>
          </p:nvPr>
        </p:nvSpPr>
        <p:spPr/>
        <p:txBody>
          <a:bodyPr/>
          <a:lstStyle/>
          <a:p>
            <a:r>
              <a:rPr lang="en-US"/>
              <a:t>Number of members ranging from 3-12 people.</a:t>
            </a:r>
          </a:p>
          <a:p>
            <a:r>
              <a:rPr lang="en-US"/>
              <a:t>They focus on specific issues to resolve problems.</a:t>
            </a:r>
          </a:p>
          <a:p>
            <a:r>
              <a:rPr lang="en-US"/>
              <a:t>They generally meet weekly to analyze work related problems and propose solutions to Management and where possible implement those solutions.</a:t>
            </a:r>
          </a:p>
          <a:p>
            <a:r>
              <a:rPr lang="en-US"/>
              <a:t>Members also tend to generate a mutual respect and trust as they work on solutions, which is conducive for collaborating as a team.</a:t>
            </a:r>
          </a:p>
          <a:p>
            <a:endParaRPr lang="en-US"/>
          </a:p>
          <a:p>
            <a:r>
              <a:rPr 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4B734BB-B393-412D-BCE7-75F8C8C586F2}" type="slidenum">
              <a:rPr lang="en-US"/>
              <a:pPr/>
              <a:t>59</a:t>
            </a:fld>
            <a:endParaRPr lang="en-US"/>
          </a:p>
        </p:txBody>
      </p:sp>
      <p:sp>
        <p:nvSpPr>
          <p:cNvPr id="36866" name="Rectangle 2"/>
          <p:cNvSpPr>
            <a:spLocks noChangeArrowheads="1" noTextEdit="1"/>
          </p:cNvSpPr>
          <p:nvPr>
            <p:ph type="sldImg"/>
          </p:nvPr>
        </p:nvSpPr>
        <p:spPr>
          <a:ln/>
        </p:spPr>
      </p:sp>
      <p:sp>
        <p:nvSpPr>
          <p:cNvPr id="36867" name="Rectangle 3"/>
          <p:cNvSpPr>
            <a:spLocks noGrp="1" noChangeArrowheads="1"/>
          </p:cNvSpPr>
          <p:nvPr>
            <p:ph type="body" idx="1"/>
          </p:nvPr>
        </p:nvSpPr>
        <p:spPr/>
        <p:txBody>
          <a:bodyPr/>
          <a:lstStyle/>
          <a:p>
            <a:pPr marL="228600" indent="-228600">
              <a:buFontTx/>
              <a:buAutoNum type="arabicPeriod"/>
            </a:pPr>
            <a:r>
              <a:rPr lang="en-US"/>
              <a:t>Participation in Quality Circles needs to strictly be voluntary.  If members are forced to participate, it does not allow for a conducive team building environment.</a:t>
            </a:r>
          </a:p>
          <a:p>
            <a:pPr marL="228600" indent="-228600">
              <a:buFontTx/>
              <a:buAutoNum type="arabicPeriod"/>
            </a:pPr>
            <a:endParaRPr lang="en-US"/>
          </a:p>
          <a:p>
            <a:pPr marL="228600" indent="-228600">
              <a:buFontTx/>
              <a:buAutoNum type="arabicPeriod"/>
            </a:pPr>
            <a:r>
              <a:rPr lang="en-US"/>
              <a:t>The members of the Quality Circle set the rules and prioritizes/selects problems that will be approached and discussed by the team.</a:t>
            </a:r>
          </a:p>
          <a:p>
            <a:pPr marL="228600" indent="-228600">
              <a:buFontTx/>
              <a:buAutoNum type="arabicPeriod"/>
            </a:pPr>
            <a:r>
              <a:rPr lang="en-US"/>
              <a:t>All decisions are made by consensus, encouraging open communication.</a:t>
            </a:r>
          </a:p>
          <a:p>
            <a:pPr marL="228600" indent="-228600">
              <a:buFontTx/>
              <a:buAutoNum type="arabicPeriod"/>
            </a:pPr>
            <a:r>
              <a:rPr lang="en-US"/>
              <a:t>Organized problem-solving should be utilized, which would include brainstorming and cause-and-effect diagramming.  This organized approach also prevents the circles from holding unproductive sessions as well.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41BAF70-6E7A-458F-890A-55AB41A8C357}" type="slidenum">
              <a:rPr lang="en-US"/>
              <a:pPr/>
              <a:t>60</a:t>
            </a:fld>
            <a:endParaRPr lang="en-US"/>
          </a:p>
        </p:txBody>
      </p:sp>
      <p:sp>
        <p:nvSpPr>
          <p:cNvPr id="45058" name="Rectangle 2"/>
          <p:cNvSpPr>
            <a:spLocks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a:t>Ishikawa, when developing this concept always believed that everybody should be properly trained to use the 7 Tools of Quality Control:</a:t>
            </a:r>
          </a:p>
          <a:p>
            <a:r>
              <a:rPr lang="en-US"/>
              <a:t>	1.  Pareto Charts</a:t>
            </a:r>
          </a:p>
          <a:p>
            <a:r>
              <a:rPr lang="en-US"/>
              <a:t>	2. Cause and Effect Diagrams</a:t>
            </a:r>
          </a:p>
          <a:p>
            <a:r>
              <a:rPr lang="en-US"/>
              <a:t>	3. Stratification</a:t>
            </a:r>
          </a:p>
          <a:p>
            <a:r>
              <a:rPr lang="en-US"/>
              <a:t>	4. Check Sheets</a:t>
            </a:r>
          </a:p>
          <a:p>
            <a:r>
              <a:rPr lang="en-US"/>
              <a:t>	5. Histograms</a:t>
            </a:r>
          </a:p>
          <a:p>
            <a:r>
              <a:rPr lang="en-US"/>
              <a:t>	6. Scatter Diagrams</a:t>
            </a:r>
          </a:p>
          <a:p>
            <a:r>
              <a:rPr lang="en-US"/>
              <a:t>	7. Control Charts and Graphs</a:t>
            </a:r>
          </a:p>
          <a:p>
            <a:r>
              <a:rPr lang="en-US"/>
              <a:t>He also believed that the circles should be empowered enough to see their recommendations through.  Along with empowerment, it is expected to have management support.  Many times Circles have collapsed due management lack of interest or interference.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D5A660B-114E-45D1-A4EB-66F2BFAD21FF}" type="slidenum">
              <a:rPr lang="en-US"/>
              <a:pPr/>
              <a:t>61</a:t>
            </a:fld>
            <a:endParaRPr lang="en-US"/>
          </a:p>
        </p:txBody>
      </p:sp>
      <p:sp>
        <p:nvSpPr>
          <p:cNvPr id="46082" name="Rectangle 2"/>
          <p:cNvSpPr>
            <a:spLocks noChangeArrowheads="1" noTextEdit="1"/>
          </p:cNvSpPr>
          <p:nvPr>
            <p:ph type="sldImg"/>
          </p:nvPr>
        </p:nvSpPr>
        <p:spPr>
          <a:ln/>
        </p:spPr>
      </p:sp>
      <p:sp>
        <p:nvSpPr>
          <p:cNvPr id="46083" name="Rectangle 3"/>
          <p:cNvSpPr>
            <a:spLocks noGrp="1" noChangeArrowheads="1"/>
          </p:cNvSpPr>
          <p:nvPr>
            <p:ph type="body" idx="1"/>
          </p:nvPr>
        </p:nvSpPr>
        <p:spPr/>
        <p:txBody>
          <a:bodyPr/>
          <a:lstStyle/>
          <a:p>
            <a:r>
              <a:rPr lang="en-US"/>
              <a:t>Quality Circles can be used in any organization, whether it is Manufacturing, Service, Health Care, Education, etc.  </a:t>
            </a:r>
          </a:p>
          <a:p>
            <a:endParaRPr lang="en-US"/>
          </a:p>
          <a:p>
            <a:r>
              <a:rPr lang="en-US"/>
              <a:t>They can be used to increase productivity…as an example, members can develop ways to decrease lead times for products.</a:t>
            </a:r>
          </a:p>
          <a:p>
            <a:endParaRPr lang="en-US"/>
          </a:p>
          <a:p>
            <a:r>
              <a:rPr lang="en-US"/>
              <a:t>They can be used to help improve quality of services as well as products.  If there are issues, members can analyze the process and come up with solutions to make it better.  This will improve quality and likely increase productivity as well.</a:t>
            </a:r>
          </a:p>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4B1CCE1F-F0F8-4EDA-8DDE-3A00E463F01F}" type="slidenum">
              <a:rPr lang="en-AU"/>
              <a:pPr/>
              <a:t>17</a:t>
            </a:fld>
            <a:endParaRPr lang="en-AU"/>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97C6851-C65B-4140-B14C-BFAD2E013614}" type="slidenum">
              <a:rPr lang="en-AU"/>
              <a:pPr/>
              <a:t>42</a:t>
            </a:fld>
            <a:endParaRPr lang="en-AU"/>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AA0545C-8117-4206-969A-6C33F56912B8}" type="slidenum">
              <a:rPr lang="en-AU"/>
              <a:pPr/>
              <a:t>43</a:t>
            </a:fld>
            <a:endParaRPr lang="en-AU"/>
          </a:p>
        </p:txBody>
      </p:sp>
      <p:sp>
        <p:nvSpPr>
          <p:cNvPr id="82947" name="Rectangle 2"/>
          <p:cNvSpPr>
            <a:spLocks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F0060F1-C4E5-4EE5-A096-E54D41D174BA}" type="slidenum">
              <a:rPr lang="en-AU"/>
              <a:pPr/>
              <a:t>44</a:t>
            </a:fld>
            <a:endParaRPr lang="en-AU"/>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6C083F1-29A1-4945-A432-4A891BAE5C27}" type="slidenum">
              <a:rPr lang="en-AU"/>
              <a:pPr/>
              <a:t>45</a:t>
            </a:fld>
            <a:endParaRPr lang="en-AU"/>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B12911B-1C86-413D-A090-FE12C0FB5B40}" type="slidenum">
              <a:rPr lang="en-AU"/>
              <a:pPr/>
              <a:t>46</a:t>
            </a:fld>
            <a:endParaRPr lang="en-AU"/>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11BC09-E041-4C00-806F-CD7EF116362A}" type="slidenum">
              <a:rPr lang="en-AU"/>
              <a:pPr/>
              <a:t>47</a:t>
            </a:fld>
            <a:endParaRPr lang="en-AU"/>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0A4B7D6-8919-4923-A1DF-8C372BD2BCE1}" type="slidenum">
              <a:rPr lang="en-AU"/>
              <a:pPr/>
              <a:t>48</a:t>
            </a:fld>
            <a:endParaRPr lang="en-AU"/>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1219E4-0C3F-4C9B-9755-241C0C637ED1}"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7271D-44DE-4238-8885-87DED48EEF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1219E4-0C3F-4C9B-9755-241C0C637ED1}"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7271D-44DE-4238-8885-87DED48EEF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1219E4-0C3F-4C9B-9755-241C0C637ED1}"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7271D-44DE-4238-8885-87DED48EEF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1219E4-0C3F-4C9B-9755-241C0C637ED1}"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7271D-44DE-4238-8885-87DED48EEF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1219E4-0C3F-4C9B-9755-241C0C637ED1}" type="datetimeFigureOut">
              <a:rPr lang="en-US" smtClean="0"/>
              <a:pPr/>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A7271D-44DE-4238-8885-87DED48EEF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1219E4-0C3F-4C9B-9755-241C0C637ED1}"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7271D-44DE-4238-8885-87DED48EEF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1219E4-0C3F-4C9B-9755-241C0C637ED1}" type="datetimeFigureOut">
              <a:rPr lang="en-US" smtClean="0"/>
              <a:pPr/>
              <a:t>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A7271D-44DE-4238-8885-87DED48EEF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1219E4-0C3F-4C9B-9755-241C0C637ED1}" type="datetimeFigureOut">
              <a:rPr lang="en-US" smtClean="0"/>
              <a:pPr/>
              <a:t>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A7271D-44DE-4238-8885-87DED48EEF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219E4-0C3F-4C9B-9755-241C0C637ED1}" type="datetimeFigureOut">
              <a:rPr lang="en-US" smtClean="0"/>
              <a:pPr/>
              <a:t>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A7271D-44DE-4238-8885-87DED48EEF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1219E4-0C3F-4C9B-9755-241C0C637ED1}"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7271D-44DE-4238-8885-87DED48EEF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1219E4-0C3F-4C9B-9755-241C0C637ED1}" type="datetimeFigureOut">
              <a:rPr lang="en-US" smtClean="0"/>
              <a:pPr/>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A7271D-44DE-4238-8885-87DED48EEF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219E4-0C3F-4C9B-9755-241C0C637ED1}" type="datetimeFigureOut">
              <a:rPr lang="en-US" smtClean="0"/>
              <a:pPr/>
              <a:t>1/19/2016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7271D-44DE-4238-8885-87DED48EEF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QUALITY CONTROL</a:t>
            </a:r>
            <a:endParaRPr lang="en-US" dirty="0"/>
          </a:p>
        </p:txBody>
      </p:sp>
      <p:sp>
        <p:nvSpPr>
          <p:cNvPr id="3" name="Subtitle 2"/>
          <p:cNvSpPr>
            <a:spLocks noGrp="1"/>
          </p:cNvSpPr>
          <p:nvPr>
            <p:ph type="subTitle" idx="1"/>
          </p:nvPr>
        </p:nvSpPr>
        <p:spPr/>
        <p:txBody>
          <a:bodyPr/>
          <a:lstStyle/>
          <a:p>
            <a:r>
              <a:rPr lang="en-US" dirty="0" smtClean="0"/>
              <a:t>ME 513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solidFill>
                  <a:srgbClr val="FF0000"/>
                </a:solidFill>
              </a:rPr>
              <a:t>The dimensions of quality</a:t>
            </a:r>
            <a:endParaRPr lang="en-US" dirty="0">
              <a:solidFill>
                <a:srgbClr val="FF0000"/>
              </a:solidFill>
            </a:endParaRPr>
          </a:p>
        </p:txBody>
      </p:sp>
      <p:sp>
        <p:nvSpPr>
          <p:cNvPr id="3" name="TextBox 2"/>
          <p:cNvSpPr txBox="1"/>
          <p:nvPr/>
        </p:nvSpPr>
        <p:spPr>
          <a:xfrm>
            <a:off x="549291" y="762000"/>
            <a:ext cx="2270109" cy="5909310"/>
          </a:xfrm>
          <a:prstGeom prst="rect">
            <a:avLst/>
          </a:prstGeom>
          <a:noFill/>
        </p:spPr>
        <p:txBody>
          <a:bodyPr wrap="square" rtlCol="0">
            <a:spAutoFit/>
          </a:bodyPr>
          <a:lstStyle/>
          <a:p>
            <a:pPr>
              <a:lnSpc>
                <a:spcPct val="150000"/>
              </a:lnSpc>
              <a:buFont typeface="Arial" pitchFamily="34" charset="0"/>
              <a:buChar char="•"/>
            </a:pPr>
            <a:r>
              <a:rPr lang="en-US" sz="2800" dirty="0" smtClean="0">
                <a:solidFill>
                  <a:srgbClr val="00B050"/>
                </a:solidFill>
              </a:rPr>
              <a:t>Performance</a:t>
            </a:r>
          </a:p>
          <a:p>
            <a:pPr>
              <a:lnSpc>
                <a:spcPct val="150000"/>
              </a:lnSpc>
              <a:buFont typeface="Arial" pitchFamily="34" charset="0"/>
              <a:buChar char="•"/>
            </a:pPr>
            <a:r>
              <a:rPr lang="en-US" sz="2800" dirty="0" smtClean="0">
                <a:solidFill>
                  <a:srgbClr val="00B050"/>
                </a:solidFill>
              </a:rPr>
              <a:t>Features</a:t>
            </a:r>
          </a:p>
          <a:p>
            <a:pPr>
              <a:lnSpc>
                <a:spcPct val="150000"/>
              </a:lnSpc>
              <a:buFont typeface="Arial" pitchFamily="34" charset="0"/>
              <a:buChar char="•"/>
            </a:pPr>
            <a:r>
              <a:rPr lang="en-US" sz="2800" dirty="0" smtClean="0">
                <a:solidFill>
                  <a:srgbClr val="00B050"/>
                </a:solidFill>
              </a:rPr>
              <a:t>Conformance</a:t>
            </a:r>
          </a:p>
          <a:p>
            <a:pPr>
              <a:lnSpc>
                <a:spcPct val="150000"/>
              </a:lnSpc>
              <a:buFont typeface="Arial" pitchFamily="34" charset="0"/>
              <a:buChar char="•"/>
            </a:pPr>
            <a:r>
              <a:rPr lang="en-US" sz="2800" dirty="0" smtClean="0">
                <a:solidFill>
                  <a:srgbClr val="00B050"/>
                </a:solidFill>
              </a:rPr>
              <a:t>Reliability</a:t>
            </a:r>
          </a:p>
          <a:p>
            <a:pPr>
              <a:lnSpc>
                <a:spcPct val="150000"/>
              </a:lnSpc>
              <a:buFont typeface="Arial" pitchFamily="34" charset="0"/>
              <a:buChar char="•"/>
            </a:pPr>
            <a:r>
              <a:rPr lang="en-US" sz="2800" dirty="0" smtClean="0">
                <a:solidFill>
                  <a:srgbClr val="00B050"/>
                </a:solidFill>
              </a:rPr>
              <a:t>Durability</a:t>
            </a:r>
          </a:p>
          <a:p>
            <a:pPr>
              <a:lnSpc>
                <a:spcPct val="150000"/>
              </a:lnSpc>
              <a:buFont typeface="Arial" pitchFamily="34" charset="0"/>
              <a:buChar char="•"/>
            </a:pPr>
            <a:r>
              <a:rPr lang="en-US" sz="2800" dirty="0" smtClean="0">
                <a:solidFill>
                  <a:srgbClr val="00B050"/>
                </a:solidFill>
              </a:rPr>
              <a:t>Service</a:t>
            </a:r>
          </a:p>
          <a:p>
            <a:pPr>
              <a:lnSpc>
                <a:spcPct val="150000"/>
              </a:lnSpc>
              <a:buFont typeface="Arial" pitchFamily="34" charset="0"/>
              <a:buChar char="•"/>
            </a:pPr>
            <a:r>
              <a:rPr lang="en-US" sz="2800" dirty="0" smtClean="0">
                <a:solidFill>
                  <a:srgbClr val="00B050"/>
                </a:solidFill>
              </a:rPr>
              <a:t>Response</a:t>
            </a:r>
          </a:p>
          <a:p>
            <a:pPr>
              <a:lnSpc>
                <a:spcPct val="150000"/>
              </a:lnSpc>
              <a:buFont typeface="Arial" pitchFamily="34" charset="0"/>
              <a:buChar char="•"/>
            </a:pPr>
            <a:r>
              <a:rPr lang="en-US" sz="2800" dirty="0" smtClean="0">
                <a:solidFill>
                  <a:srgbClr val="00B050"/>
                </a:solidFill>
              </a:rPr>
              <a:t>Aesthetics</a:t>
            </a:r>
          </a:p>
          <a:p>
            <a:pPr>
              <a:lnSpc>
                <a:spcPct val="150000"/>
              </a:lnSpc>
              <a:buFont typeface="Arial" pitchFamily="34" charset="0"/>
              <a:buChar char="•"/>
            </a:pPr>
            <a:r>
              <a:rPr lang="en-US" sz="2800" dirty="0" smtClean="0">
                <a:solidFill>
                  <a:srgbClr val="00B050"/>
                </a:solidFill>
              </a:rPr>
              <a:t>Reputation</a:t>
            </a:r>
            <a:endParaRPr lang="en-US" sz="2800" dirty="0">
              <a:solidFill>
                <a:srgbClr val="00B050"/>
              </a:solidFill>
            </a:endParaRPr>
          </a:p>
        </p:txBody>
      </p:sp>
      <p:sp>
        <p:nvSpPr>
          <p:cNvPr id="4" name="TextBox 3"/>
          <p:cNvSpPr txBox="1"/>
          <p:nvPr/>
        </p:nvSpPr>
        <p:spPr>
          <a:xfrm>
            <a:off x="4495800" y="2438400"/>
            <a:ext cx="3675430" cy="2215991"/>
          </a:xfrm>
          <a:prstGeom prst="rect">
            <a:avLst/>
          </a:prstGeom>
          <a:solidFill>
            <a:schemeClr val="accent3">
              <a:lumMod val="40000"/>
              <a:lumOff val="60000"/>
            </a:schemeClr>
          </a:solidFill>
        </p:spPr>
        <p:txBody>
          <a:bodyPr wrap="none" rtlCol="0">
            <a:spAutoFit/>
          </a:bodyPr>
          <a:lstStyle/>
          <a:p>
            <a:r>
              <a:rPr lang="en-US" sz="2400" b="1" dirty="0" smtClean="0">
                <a:solidFill>
                  <a:srgbClr val="7030A0"/>
                </a:solidFill>
              </a:rPr>
              <a:t>QUALITY CHARACTERISTICS</a:t>
            </a:r>
          </a:p>
          <a:p>
            <a:endParaRPr lang="en-US" sz="2400" b="1" dirty="0" smtClean="0">
              <a:solidFill>
                <a:srgbClr val="7030A0"/>
              </a:solidFill>
            </a:endParaRPr>
          </a:p>
          <a:p>
            <a:pPr marL="457200" indent="-457200">
              <a:buAutoNum type="arabicPeriod"/>
            </a:pPr>
            <a:r>
              <a:rPr lang="en-US" sz="2400" b="1" dirty="0" smtClean="0">
                <a:solidFill>
                  <a:srgbClr val="00B0F0"/>
                </a:solidFill>
              </a:rPr>
              <a:t>Physical</a:t>
            </a:r>
          </a:p>
          <a:p>
            <a:pPr marL="457200" indent="-457200">
              <a:buAutoNum type="arabicPeriod"/>
            </a:pPr>
            <a:r>
              <a:rPr lang="en-US" sz="2400" b="1" dirty="0" smtClean="0">
                <a:solidFill>
                  <a:srgbClr val="00B0F0"/>
                </a:solidFill>
              </a:rPr>
              <a:t>Sensory</a:t>
            </a:r>
          </a:p>
          <a:p>
            <a:pPr marL="457200" indent="-457200">
              <a:buAutoNum type="arabicPeriod"/>
            </a:pPr>
            <a:r>
              <a:rPr lang="en-US" sz="2400" b="1" dirty="0" smtClean="0">
                <a:solidFill>
                  <a:srgbClr val="00B0F0"/>
                </a:solidFill>
              </a:rPr>
              <a:t>Time orientation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xfrm>
            <a:off x="685800" y="434975"/>
            <a:ext cx="7772400" cy="939800"/>
          </a:xfrm>
          <a:effectLst>
            <a:outerShdw dist="13470" dir="2700000" algn="ctr" rotWithShape="0">
              <a:schemeClr val="bg2"/>
            </a:outerShdw>
          </a:effectLst>
        </p:spPr>
        <p:txBody>
          <a:bodyPr lIns="90488" tIns="44450" rIns="90488" bIns="44450"/>
          <a:lstStyle/>
          <a:p>
            <a:pPr eaLnBrk="1" hangingPunct="1">
              <a:defRPr/>
            </a:pPr>
            <a:r>
              <a:rPr lang="en-AU" smtClean="0"/>
              <a:t>Key Dimensions of Quality</a:t>
            </a:r>
          </a:p>
        </p:txBody>
      </p:sp>
      <p:sp>
        <p:nvSpPr>
          <p:cNvPr id="37892" name="Rectangle 4"/>
          <p:cNvSpPr>
            <a:spLocks noGrp="1" noChangeArrowheads="1"/>
          </p:cNvSpPr>
          <p:nvPr>
            <p:ph sz="half" idx="1"/>
          </p:nvPr>
        </p:nvSpPr>
        <p:spPr>
          <a:xfrm>
            <a:off x="685800" y="2222500"/>
            <a:ext cx="3810000" cy="2755900"/>
          </a:xfrm>
          <a:noFill/>
        </p:spPr>
        <p:txBody>
          <a:bodyPr lIns="90488" tIns="44450" rIns="90488" bIns="44450"/>
          <a:lstStyle/>
          <a:p>
            <a:pPr marL="533400" indent="-533400" eaLnBrk="1" hangingPunct="1">
              <a:buClr>
                <a:srgbClr val="BF0922"/>
              </a:buClr>
              <a:buFont typeface="Wingdings" pitchFamily="2" charset="2"/>
              <a:buChar char="u"/>
            </a:pPr>
            <a:r>
              <a:rPr lang="en-AU" sz="3200" smtClean="0"/>
              <a:t>Performance</a:t>
            </a:r>
          </a:p>
          <a:p>
            <a:pPr marL="533400" indent="-533400" eaLnBrk="1" hangingPunct="1">
              <a:buClr>
                <a:srgbClr val="BF0922"/>
              </a:buClr>
              <a:buFont typeface="Wingdings" pitchFamily="2" charset="2"/>
              <a:buChar char="u"/>
            </a:pPr>
            <a:r>
              <a:rPr lang="en-AU" sz="3200" smtClean="0"/>
              <a:t>Features</a:t>
            </a:r>
          </a:p>
          <a:p>
            <a:pPr marL="533400" indent="-533400" eaLnBrk="1" hangingPunct="1">
              <a:buClr>
                <a:srgbClr val="BF0922"/>
              </a:buClr>
              <a:buFont typeface="Wingdings" pitchFamily="2" charset="2"/>
              <a:buChar char="u"/>
            </a:pPr>
            <a:r>
              <a:rPr lang="en-AU" sz="3200" smtClean="0"/>
              <a:t>Reliability</a:t>
            </a:r>
          </a:p>
          <a:p>
            <a:pPr marL="533400" indent="-533400" eaLnBrk="1" hangingPunct="1">
              <a:buClr>
                <a:srgbClr val="BF0922"/>
              </a:buClr>
              <a:buFont typeface="Wingdings" pitchFamily="2" charset="2"/>
              <a:buChar char="u"/>
            </a:pPr>
            <a:r>
              <a:rPr lang="en-AU" sz="3200" smtClean="0"/>
              <a:t>Conformance</a:t>
            </a:r>
          </a:p>
        </p:txBody>
      </p:sp>
      <p:sp>
        <p:nvSpPr>
          <p:cNvPr id="37893" name="Rectangle 5"/>
          <p:cNvSpPr>
            <a:spLocks noGrp="1" noChangeArrowheads="1"/>
          </p:cNvSpPr>
          <p:nvPr>
            <p:ph sz="half" idx="2"/>
          </p:nvPr>
        </p:nvSpPr>
        <p:spPr>
          <a:xfrm>
            <a:off x="4648200" y="2222500"/>
            <a:ext cx="4114800" cy="3327400"/>
          </a:xfrm>
          <a:noFill/>
        </p:spPr>
        <p:txBody>
          <a:bodyPr lIns="90488" tIns="44450" rIns="90488" bIns="44450"/>
          <a:lstStyle/>
          <a:p>
            <a:pPr marL="533400" indent="-533400" eaLnBrk="1" hangingPunct="1">
              <a:buClr>
                <a:srgbClr val="BF0922"/>
              </a:buClr>
              <a:buFont typeface="Wingdings" pitchFamily="2" charset="2"/>
              <a:buChar char="u"/>
            </a:pPr>
            <a:r>
              <a:rPr lang="en-AU" sz="3200" smtClean="0"/>
              <a:t>Durability</a:t>
            </a:r>
          </a:p>
          <a:p>
            <a:pPr marL="533400" indent="-533400" eaLnBrk="1" hangingPunct="1">
              <a:buClr>
                <a:srgbClr val="BF0922"/>
              </a:buClr>
              <a:buFont typeface="Wingdings" pitchFamily="2" charset="2"/>
              <a:buChar char="u"/>
            </a:pPr>
            <a:r>
              <a:rPr lang="en-AU" sz="3200" smtClean="0"/>
              <a:t>Serviceability</a:t>
            </a:r>
          </a:p>
          <a:p>
            <a:pPr marL="533400" indent="-533400" eaLnBrk="1" hangingPunct="1">
              <a:buClr>
                <a:srgbClr val="BF0922"/>
              </a:buClr>
              <a:buFont typeface="Wingdings" pitchFamily="2" charset="2"/>
              <a:buChar char="u"/>
            </a:pPr>
            <a:r>
              <a:rPr lang="en-AU" sz="3200" smtClean="0"/>
              <a:t>Aesthetics</a:t>
            </a:r>
          </a:p>
          <a:p>
            <a:pPr marL="533400" indent="-533400" eaLnBrk="1" hangingPunct="1">
              <a:buClr>
                <a:srgbClr val="BF0922"/>
              </a:buClr>
              <a:buFont typeface="Wingdings" pitchFamily="2" charset="2"/>
              <a:buChar char="u"/>
            </a:pPr>
            <a:r>
              <a:rPr lang="en-AU" sz="3200" smtClean="0"/>
              <a:t>Perceived quality</a:t>
            </a:r>
          </a:p>
          <a:p>
            <a:pPr marL="533400" indent="-533400" eaLnBrk="1" hangingPunct="1">
              <a:buClr>
                <a:srgbClr val="BF0922"/>
              </a:buClr>
              <a:buFont typeface="Wingdings" pitchFamily="2" charset="2"/>
              <a:buChar char="u"/>
            </a:pPr>
            <a:r>
              <a:rPr lang="en-AU" sz="3200" smtClean="0"/>
              <a:t>Value</a:t>
            </a:r>
          </a:p>
        </p:txBody>
      </p:sp>
      <p:sp>
        <p:nvSpPr>
          <p:cNvPr id="10242" name="Footer Placeholder 4"/>
          <p:cNvSpPr>
            <a:spLocks noGrp="1"/>
          </p:cNvSpPr>
          <p:nvPr>
            <p:ph type="ftr" sz="quarter" idx="11"/>
          </p:nvPr>
        </p:nvSpPr>
        <p:spPr>
          <a:noFill/>
        </p:spPr>
        <p:txBody>
          <a:bodyPr/>
          <a:lstStyle/>
          <a:p>
            <a:r>
              <a:rPr lang="en-AU"/>
              <a:t>© 2011 Pearson Education, Inc. publishing as Prentice Hall</a:t>
            </a:r>
            <a:endParaRPr lang="en-US"/>
          </a:p>
        </p:txBody>
      </p:sp>
      <p:sp>
        <p:nvSpPr>
          <p:cNvPr id="10243" name="Rectangle 2"/>
          <p:cNvSpPr>
            <a:spLocks noChangeArrowheads="1"/>
          </p:cNvSpPr>
          <p:nvPr/>
        </p:nvSpPr>
        <p:spPr bwMode="auto">
          <a:xfrm>
            <a:off x="3124200" y="6248400"/>
            <a:ext cx="2895600" cy="457200"/>
          </a:xfrm>
          <a:prstGeom prst="rect">
            <a:avLst/>
          </a:prstGeom>
          <a:noFill/>
          <a:ln w="12700">
            <a:noFill/>
            <a:miter lim="800000"/>
            <a:headEnd/>
            <a:tailEnd/>
          </a:ln>
        </p:spPr>
        <p:txBody>
          <a:bodyPr/>
          <a:lstStyle/>
          <a:p>
            <a:endParaRPr lang="en-US"/>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7892"/>
                                        </p:tgtEl>
                                        <p:attrNameLst>
                                          <p:attrName>style.visibility</p:attrName>
                                        </p:attrNameLst>
                                      </p:cBhvr>
                                      <p:to>
                                        <p:strVal val="visible"/>
                                      </p:to>
                                    </p:set>
                                    <p:animEffect transition="in" filter="strips(downRight)">
                                      <p:cBhvr>
                                        <p:cTn id="7" dur="500"/>
                                        <p:tgtEl>
                                          <p:spTgt spid="37892"/>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37893"/>
                                        </p:tgtEl>
                                        <p:attrNameLst>
                                          <p:attrName>style.visibility</p:attrName>
                                        </p:attrNameLst>
                                      </p:cBhvr>
                                      <p:to>
                                        <p:strVal val="visible"/>
                                      </p:to>
                                    </p:set>
                                    <p:animEffect transition="in" filter="strips(downRight)">
                                      <p:cBhvr>
                                        <p:cTn id="11"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3789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434975"/>
            <a:ext cx="7772400" cy="927100"/>
          </a:xfrm>
        </p:spPr>
        <p:txBody>
          <a:bodyPr/>
          <a:lstStyle/>
          <a:p>
            <a:pPr eaLnBrk="1" hangingPunct="1">
              <a:defRPr/>
            </a:pPr>
            <a:r>
              <a:rPr lang="en-US" smtClean="0"/>
              <a:t>Defining Quality</a:t>
            </a:r>
          </a:p>
        </p:txBody>
      </p:sp>
      <p:sp>
        <p:nvSpPr>
          <p:cNvPr id="7170" name="Footer Placeholder 2"/>
          <p:cNvSpPr>
            <a:spLocks noGrp="1"/>
          </p:cNvSpPr>
          <p:nvPr>
            <p:ph type="ftr" sz="quarter" idx="11"/>
          </p:nvPr>
        </p:nvSpPr>
        <p:spPr>
          <a:noFill/>
        </p:spPr>
        <p:txBody>
          <a:bodyPr/>
          <a:lstStyle/>
          <a:p>
            <a:r>
              <a:rPr lang="en-AU"/>
              <a:t>© 2011 Pearson Education, Inc. publishing as Prentice Hall</a:t>
            </a:r>
            <a:endParaRPr lang="en-US"/>
          </a:p>
        </p:txBody>
      </p:sp>
      <p:sp>
        <p:nvSpPr>
          <p:cNvPr id="34819" name="Rectangle 3"/>
          <p:cNvSpPr>
            <a:spLocks noChangeArrowheads="1"/>
          </p:cNvSpPr>
          <p:nvPr/>
        </p:nvSpPr>
        <p:spPr bwMode="auto">
          <a:xfrm>
            <a:off x="985838" y="2506663"/>
            <a:ext cx="7172325" cy="1844675"/>
          </a:xfrm>
          <a:prstGeom prst="rect">
            <a:avLst/>
          </a:prstGeom>
          <a:noFill/>
          <a:ln w="9525">
            <a:noFill/>
            <a:miter lim="800000"/>
            <a:headEnd/>
            <a:tailEnd/>
          </a:ln>
        </p:spPr>
        <p:txBody>
          <a:bodyPr>
            <a:spAutoFit/>
          </a:bodyPr>
          <a:lstStyle/>
          <a:p>
            <a:pPr algn="ctr">
              <a:lnSpc>
                <a:spcPct val="90000"/>
              </a:lnSpc>
            </a:pPr>
            <a:r>
              <a:rPr lang="en-US" sz="3200" b="1"/>
              <a:t>The totality of features and characteristics of a product or service that bears on its ability to satisfy stated or implied needs</a:t>
            </a:r>
          </a:p>
        </p:txBody>
      </p:sp>
      <p:sp>
        <p:nvSpPr>
          <p:cNvPr id="34820" name="Rectangle 4"/>
          <p:cNvSpPr>
            <a:spLocks noChangeArrowheads="1"/>
          </p:cNvSpPr>
          <p:nvPr/>
        </p:nvSpPr>
        <p:spPr bwMode="auto">
          <a:xfrm>
            <a:off x="4937125" y="4835525"/>
            <a:ext cx="2962275" cy="336550"/>
          </a:xfrm>
          <a:prstGeom prst="rect">
            <a:avLst/>
          </a:prstGeom>
          <a:noFill/>
          <a:ln w="9525">
            <a:noFill/>
            <a:miter lim="800000"/>
            <a:headEnd/>
            <a:tailEnd/>
          </a:ln>
        </p:spPr>
        <p:txBody>
          <a:bodyPr wrap="none">
            <a:spAutoFit/>
          </a:bodyPr>
          <a:lstStyle/>
          <a:p>
            <a:r>
              <a:rPr lang="en-US" sz="1600" b="1"/>
              <a:t>American Society for Quality</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34819"/>
                                        </p:tgtEl>
                                        <p:attrNameLst>
                                          <p:attrName>style.visibility</p:attrName>
                                        </p:attrNameLst>
                                      </p:cBhvr>
                                      <p:to>
                                        <p:strVal val="visible"/>
                                      </p:to>
                                    </p:set>
                                    <p:animEffect transition="in" filter="strips(downRight)">
                                      <p:cBhvr>
                                        <p:cTn id="7" dur="500"/>
                                        <p:tgtEl>
                                          <p:spTgt spid="34819"/>
                                        </p:tgtEl>
                                      </p:cBhvr>
                                    </p:animEffect>
                                  </p:childTnLst>
                                </p:cTn>
                              </p:par>
                            </p:childTnLst>
                          </p:cTn>
                        </p:par>
                        <p:par>
                          <p:cTn id="8" fill="hold">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34820"/>
                                        </p:tgtEl>
                                        <p:attrNameLst>
                                          <p:attrName>style.visibility</p:attrName>
                                        </p:attrNameLst>
                                      </p:cBhvr>
                                      <p:to>
                                        <p:strVal val="visible"/>
                                      </p:to>
                                    </p:set>
                                    <p:animEffect transition="in" filter="wipe(left)">
                                      <p:cBhvr>
                                        <p:cTn id="11"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P spid="3482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lstStyle/>
          <a:p>
            <a:r>
              <a:rPr lang="en-US" dirty="0" smtClean="0">
                <a:solidFill>
                  <a:srgbClr val="FF0000"/>
                </a:solidFill>
              </a:rPr>
              <a:t>Quality – Fitness for use</a:t>
            </a:r>
            <a:endParaRPr lang="en-US" dirty="0">
              <a:solidFill>
                <a:srgbClr val="FF0000"/>
              </a:solidFill>
            </a:endParaRPr>
          </a:p>
        </p:txBody>
      </p:sp>
      <p:sp>
        <p:nvSpPr>
          <p:cNvPr id="3" name="TextBox 2"/>
          <p:cNvSpPr txBox="1"/>
          <p:nvPr/>
        </p:nvSpPr>
        <p:spPr>
          <a:xfrm>
            <a:off x="3200400" y="2133600"/>
            <a:ext cx="1745542" cy="707886"/>
          </a:xfrm>
          <a:prstGeom prst="rect">
            <a:avLst/>
          </a:prstGeom>
          <a:noFill/>
        </p:spPr>
        <p:txBody>
          <a:bodyPr wrap="none" rtlCol="0">
            <a:spAutoFit/>
          </a:bodyPr>
          <a:lstStyle/>
          <a:p>
            <a:r>
              <a:rPr lang="en-US" sz="4000" b="1" dirty="0" smtClean="0">
                <a:solidFill>
                  <a:srgbClr val="7030A0"/>
                </a:solidFill>
              </a:rPr>
              <a:t>Q = P/E</a:t>
            </a:r>
            <a:endParaRPr lang="en-US" sz="4000" b="1" dirty="0">
              <a:solidFill>
                <a:srgbClr val="7030A0"/>
              </a:solidFill>
            </a:endParaRPr>
          </a:p>
        </p:txBody>
      </p:sp>
      <p:sp>
        <p:nvSpPr>
          <p:cNvPr id="5" name="TextBox 4"/>
          <p:cNvSpPr txBox="1"/>
          <p:nvPr/>
        </p:nvSpPr>
        <p:spPr>
          <a:xfrm>
            <a:off x="2438400" y="3429000"/>
            <a:ext cx="3981346" cy="1754326"/>
          </a:xfrm>
          <a:prstGeom prst="rect">
            <a:avLst/>
          </a:prstGeom>
          <a:noFill/>
        </p:spPr>
        <p:txBody>
          <a:bodyPr wrap="none" rtlCol="0">
            <a:spAutoFit/>
          </a:bodyPr>
          <a:lstStyle/>
          <a:p>
            <a:r>
              <a:rPr lang="en-US" sz="3600" dirty="0" smtClean="0">
                <a:solidFill>
                  <a:srgbClr val="00B050"/>
                </a:solidFill>
              </a:rPr>
              <a:t>Q  = QUALITY</a:t>
            </a:r>
          </a:p>
          <a:p>
            <a:r>
              <a:rPr lang="en-US" sz="3600" dirty="0" smtClean="0">
                <a:solidFill>
                  <a:srgbClr val="00B050"/>
                </a:solidFill>
              </a:rPr>
              <a:t>P   = PERFORMANCE</a:t>
            </a:r>
          </a:p>
          <a:p>
            <a:r>
              <a:rPr lang="en-US" sz="3600" dirty="0" smtClean="0">
                <a:solidFill>
                  <a:srgbClr val="00B050"/>
                </a:solidFill>
              </a:rPr>
              <a:t>E   = EXPECTATIONS</a:t>
            </a:r>
            <a:endParaRPr lang="en-US" sz="3600" dirty="0">
              <a:solidFill>
                <a:srgbClr val="00B05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09800"/>
            <a:ext cx="4038600" cy="533400"/>
          </a:xfrm>
        </p:spPr>
        <p:txBody>
          <a:bodyPr>
            <a:normAutofit/>
          </a:bodyPr>
          <a:lstStyle/>
          <a:p>
            <a:r>
              <a:rPr lang="en-US" sz="2800" i="1" dirty="0" smtClean="0">
                <a:solidFill>
                  <a:srgbClr val="7030A0"/>
                </a:solidFill>
              </a:rPr>
              <a:t>Quality of Conformance</a:t>
            </a:r>
            <a:endParaRPr lang="en-US" sz="2800" i="1" dirty="0">
              <a:solidFill>
                <a:srgbClr val="7030A0"/>
              </a:solidFill>
            </a:endParaRPr>
          </a:p>
        </p:txBody>
      </p:sp>
      <p:sp>
        <p:nvSpPr>
          <p:cNvPr id="3" name="TextBox 2"/>
          <p:cNvSpPr txBox="1"/>
          <p:nvPr/>
        </p:nvSpPr>
        <p:spPr>
          <a:xfrm>
            <a:off x="381000" y="2703493"/>
            <a:ext cx="8153400" cy="954107"/>
          </a:xfrm>
          <a:prstGeom prst="rect">
            <a:avLst/>
          </a:prstGeom>
          <a:noFill/>
        </p:spPr>
        <p:txBody>
          <a:bodyPr wrap="square" rtlCol="0">
            <a:spAutoFit/>
          </a:bodyPr>
          <a:lstStyle/>
          <a:p>
            <a:pPr algn="just"/>
            <a:r>
              <a:rPr lang="en-US" sz="2800" dirty="0" smtClean="0">
                <a:solidFill>
                  <a:srgbClr val="FF0000"/>
                </a:solidFill>
              </a:rPr>
              <a:t>How well the product conforms to specifications and tolerances required by design.</a:t>
            </a:r>
            <a:endParaRPr lang="en-US" sz="2800" dirty="0">
              <a:solidFill>
                <a:srgbClr val="FF0000"/>
              </a:solidFill>
            </a:endParaRPr>
          </a:p>
        </p:txBody>
      </p:sp>
      <p:sp>
        <p:nvSpPr>
          <p:cNvPr id="4" name="Title 1"/>
          <p:cNvSpPr txBox="1">
            <a:spLocks/>
          </p:cNvSpPr>
          <p:nvPr/>
        </p:nvSpPr>
        <p:spPr>
          <a:xfrm>
            <a:off x="-152400" y="685800"/>
            <a:ext cx="3657600" cy="533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baseline="0" noProof="0" dirty="0" smtClean="0">
                <a:ln>
                  <a:noFill/>
                </a:ln>
                <a:solidFill>
                  <a:srgbClr val="7030A0"/>
                </a:solidFill>
                <a:effectLst/>
                <a:uLnTx/>
                <a:uFillTx/>
                <a:latin typeface="+mj-lt"/>
                <a:ea typeface="+mj-ea"/>
                <a:cs typeface="+mj-cs"/>
              </a:rPr>
              <a:t>Quality of Design </a:t>
            </a:r>
          </a:p>
        </p:txBody>
      </p:sp>
      <p:sp>
        <p:nvSpPr>
          <p:cNvPr id="5" name="TextBox 4"/>
          <p:cNvSpPr txBox="1"/>
          <p:nvPr/>
        </p:nvSpPr>
        <p:spPr>
          <a:xfrm>
            <a:off x="381000" y="1153180"/>
            <a:ext cx="5715000" cy="523220"/>
          </a:xfrm>
          <a:prstGeom prst="rect">
            <a:avLst/>
          </a:prstGeom>
          <a:noFill/>
        </p:spPr>
        <p:txBody>
          <a:bodyPr wrap="square" rtlCol="0">
            <a:spAutoFit/>
          </a:bodyPr>
          <a:lstStyle/>
          <a:p>
            <a:pPr algn="just"/>
            <a:r>
              <a:rPr lang="en-US" sz="2800" dirty="0" smtClean="0">
                <a:solidFill>
                  <a:srgbClr val="FF0000"/>
                </a:solidFill>
              </a:rPr>
              <a:t>Intentional levels or grades of quality.</a:t>
            </a:r>
            <a:endParaRPr lang="en-US" sz="2800" dirty="0">
              <a:solidFill>
                <a:srgbClr val="FF0000"/>
              </a:solidFill>
            </a:endParaRPr>
          </a:p>
        </p:txBody>
      </p:sp>
      <p:sp>
        <p:nvSpPr>
          <p:cNvPr id="6" name="Title 1"/>
          <p:cNvSpPr txBox="1">
            <a:spLocks/>
          </p:cNvSpPr>
          <p:nvPr/>
        </p:nvSpPr>
        <p:spPr>
          <a:xfrm>
            <a:off x="76200" y="4038600"/>
            <a:ext cx="3581400" cy="533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baseline="0" noProof="0" dirty="0" smtClean="0">
                <a:ln>
                  <a:noFill/>
                </a:ln>
                <a:solidFill>
                  <a:srgbClr val="7030A0"/>
                </a:solidFill>
                <a:effectLst/>
                <a:uLnTx/>
                <a:uFillTx/>
                <a:latin typeface="+mj-lt"/>
                <a:ea typeface="+mj-ea"/>
                <a:cs typeface="+mj-cs"/>
              </a:rPr>
              <a:t>Quality Engineering</a:t>
            </a:r>
          </a:p>
        </p:txBody>
      </p:sp>
      <p:sp>
        <p:nvSpPr>
          <p:cNvPr id="7" name="TextBox 6"/>
          <p:cNvSpPr txBox="1"/>
          <p:nvPr/>
        </p:nvSpPr>
        <p:spPr>
          <a:xfrm>
            <a:off x="457200" y="4572000"/>
            <a:ext cx="8153400" cy="1384995"/>
          </a:xfrm>
          <a:prstGeom prst="rect">
            <a:avLst/>
          </a:prstGeom>
          <a:noFill/>
        </p:spPr>
        <p:txBody>
          <a:bodyPr wrap="square" rtlCol="0">
            <a:spAutoFit/>
          </a:bodyPr>
          <a:lstStyle/>
          <a:p>
            <a:pPr algn="just"/>
            <a:r>
              <a:rPr lang="en-US" sz="2800" dirty="0" smtClean="0">
                <a:solidFill>
                  <a:srgbClr val="FF0000"/>
                </a:solidFill>
              </a:rPr>
              <a:t>Operational, Managerial and Engineering activities that a company uses to ensure that the quality characteristics are at the nominal or required levels.</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2286000" cy="533400"/>
          </a:xfrm>
        </p:spPr>
        <p:txBody>
          <a:bodyPr>
            <a:normAutofit fontScale="90000"/>
          </a:bodyPr>
          <a:lstStyle/>
          <a:p>
            <a:r>
              <a:rPr lang="en-US" sz="3200" i="1" dirty="0" smtClean="0">
                <a:solidFill>
                  <a:srgbClr val="7030A0"/>
                </a:solidFill>
              </a:rPr>
              <a:t>Variability</a:t>
            </a:r>
            <a:endParaRPr lang="en-US" sz="3200" i="1" dirty="0">
              <a:solidFill>
                <a:srgbClr val="7030A0"/>
              </a:solidFill>
            </a:endParaRPr>
          </a:p>
        </p:txBody>
      </p:sp>
      <p:sp>
        <p:nvSpPr>
          <p:cNvPr id="3" name="TextBox 2"/>
          <p:cNvSpPr txBox="1"/>
          <p:nvPr/>
        </p:nvSpPr>
        <p:spPr>
          <a:xfrm>
            <a:off x="685800" y="838200"/>
            <a:ext cx="4800600" cy="523220"/>
          </a:xfrm>
          <a:prstGeom prst="rect">
            <a:avLst/>
          </a:prstGeom>
          <a:noFill/>
        </p:spPr>
        <p:txBody>
          <a:bodyPr wrap="square" rtlCol="0">
            <a:spAutoFit/>
          </a:bodyPr>
          <a:lstStyle/>
          <a:p>
            <a:pPr algn="just">
              <a:buFont typeface="Arial" pitchFamily="34" charset="0"/>
              <a:buChar char="•"/>
            </a:pPr>
            <a:r>
              <a:rPr lang="en-US" sz="2800" dirty="0" smtClean="0">
                <a:solidFill>
                  <a:srgbClr val="FF0000"/>
                </a:solidFill>
              </a:rPr>
              <a:t>  No two products are identical</a:t>
            </a:r>
            <a:endParaRPr lang="en-US" sz="2800" dirty="0">
              <a:solidFill>
                <a:srgbClr val="FF0000"/>
              </a:solidFill>
            </a:endParaRPr>
          </a:p>
        </p:txBody>
      </p:sp>
      <p:sp>
        <p:nvSpPr>
          <p:cNvPr id="4" name="TextBox 3"/>
          <p:cNvSpPr txBox="1"/>
          <p:nvPr/>
        </p:nvSpPr>
        <p:spPr>
          <a:xfrm>
            <a:off x="685800" y="1447800"/>
            <a:ext cx="7848600" cy="523220"/>
          </a:xfrm>
          <a:prstGeom prst="rect">
            <a:avLst/>
          </a:prstGeom>
          <a:noFill/>
        </p:spPr>
        <p:txBody>
          <a:bodyPr wrap="square" rtlCol="0">
            <a:spAutoFit/>
          </a:bodyPr>
          <a:lstStyle/>
          <a:p>
            <a:pPr algn="just">
              <a:buFont typeface="Arial" pitchFamily="34" charset="0"/>
              <a:buChar char="•"/>
            </a:pPr>
            <a:r>
              <a:rPr lang="en-US" sz="2800" dirty="0" smtClean="0">
                <a:solidFill>
                  <a:srgbClr val="FF0000"/>
                </a:solidFill>
              </a:rPr>
              <a:t>  If variation is large product may be unacceptable </a:t>
            </a:r>
            <a:endParaRPr lang="en-US" sz="2800" dirty="0">
              <a:solidFill>
                <a:srgbClr val="FF0000"/>
              </a:solidFill>
            </a:endParaRPr>
          </a:p>
        </p:txBody>
      </p:sp>
      <p:sp>
        <p:nvSpPr>
          <p:cNvPr id="5" name="TextBox 4"/>
          <p:cNvSpPr txBox="1"/>
          <p:nvPr/>
        </p:nvSpPr>
        <p:spPr>
          <a:xfrm>
            <a:off x="685800" y="2057400"/>
            <a:ext cx="7848600" cy="954107"/>
          </a:xfrm>
          <a:prstGeom prst="rect">
            <a:avLst/>
          </a:prstGeom>
          <a:noFill/>
        </p:spPr>
        <p:txBody>
          <a:bodyPr wrap="square" rtlCol="0">
            <a:spAutoFit/>
          </a:bodyPr>
          <a:lstStyle/>
          <a:p>
            <a:pPr algn="just">
              <a:buFont typeface="Arial" pitchFamily="34" charset="0"/>
              <a:buChar char="•"/>
            </a:pPr>
            <a:r>
              <a:rPr lang="en-US" sz="2800" dirty="0" smtClean="0">
                <a:solidFill>
                  <a:srgbClr val="FF0000"/>
                </a:solidFill>
              </a:rPr>
              <a:t>  materials, operators, equipments may lead to</a:t>
            </a:r>
          </a:p>
          <a:p>
            <a:pPr algn="just"/>
            <a:r>
              <a:rPr lang="en-US" sz="2800" dirty="0">
                <a:solidFill>
                  <a:srgbClr val="FF0000"/>
                </a:solidFill>
              </a:rPr>
              <a:t> </a:t>
            </a:r>
            <a:r>
              <a:rPr lang="en-US" sz="2800" dirty="0" smtClean="0">
                <a:solidFill>
                  <a:srgbClr val="FF0000"/>
                </a:solidFill>
              </a:rPr>
              <a:t>   variability </a:t>
            </a:r>
            <a:endParaRPr lang="en-US" sz="2800" dirty="0">
              <a:solidFill>
                <a:srgbClr val="FF0000"/>
              </a:solidFill>
            </a:endParaRPr>
          </a:p>
        </p:txBody>
      </p:sp>
      <p:sp>
        <p:nvSpPr>
          <p:cNvPr id="6" name="TextBox 5"/>
          <p:cNvSpPr txBox="1"/>
          <p:nvPr/>
        </p:nvSpPr>
        <p:spPr>
          <a:xfrm>
            <a:off x="609600" y="3886200"/>
            <a:ext cx="7848600" cy="523220"/>
          </a:xfrm>
          <a:prstGeom prst="rect">
            <a:avLst/>
          </a:prstGeom>
          <a:noFill/>
        </p:spPr>
        <p:txBody>
          <a:bodyPr wrap="square" rtlCol="0">
            <a:spAutoFit/>
          </a:bodyPr>
          <a:lstStyle/>
          <a:p>
            <a:pPr algn="just"/>
            <a:r>
              <a:rPr lang="en-US" sz="2800" dirty="0" smtClean="0">
                <a:solidFill>
                  <a:srgbClr val="FF0000"/>
                </a:solidFill>
              </a:rPr>
              <a:t> Reduction of variability in processes and products</a:t>
            </a:r>
            <a:endParaRPr lang="en-US" sz="2800" dirty="0">
              <a:solidFill>
                <a:srgbClr val="FF0000"/>
              </a:solidFill>
            </a:endParaRPr>
          </a:p>
        </p:txBody>
      </p:sp>
      <p:sp>
        <p:nvSpPr>
          <p:cNvPr id="7" name="Title 1"/>
          <p:cNvSpPr txBox="1">
            <a:spLocks/>
          </p:cNvSpPr>
          <p:nvPr/>
        </p:nvSpPr>
        <p:spPr>
          <a:xfrm>
            <a:off x="457200" y="3352800"/>
            <a:ext cx="3657600" cy="5334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1" u="none" strike="noStrike" kern="1200" cap="none" spc="0" normalizeH="0" baseline="0" noProof="0" dirty="0" smtClean="0">
                <a:ln>
                  <a:noFill/>
                </a:ln>
                <a:solidFill>
                  <a:srgbClr val="7030A0"/>
                </a:solidFill>
                <a:effectLst/>
                <a:uLnTx/>
                <a:uFillTx/>
                <a:latin typeface="+mj-lt"/>
                <a:ea typeface="+mj-ea"/>
                <a:cs typeface="+mj-cs"/>
              </a:rPr>
              <a:t>Quality Improvement</a:t>
            </a:r>
          </a:p>
        </p:txBody>
      </p:sp>
      <p:sp>
        <p:nvSpPr>
          <p:cNvPr id="8" name="TextBox 7"/>
          <p:cNvSpPr txBox="1"/>
          <p:nvPr/>
        </p:nvSpPr>
        <p:spPr>
          <a:xfrm>
            <a:off x="609600" y="4800600"/>
            <a:ext cx="7848600" cy="1384995"/>
          </a:xfrm>
          <a:prstGeom prst="rect">
            <a:avLst/>
          </a:prstGeom>
          <a:noFill/>
        </p:spPr>
        <p:txBody>
          <a:bodyPr wrap="square" rtlCol="0">
            <a:spAutoFit/>
          </a:bodyPr>
          <a:lstStyle/>
          <a:p>
            <a:pPr algn="just"/>
            <a:r>
              <a:rPr lang="en-US" sz="2800" dirty="0" smtClean="0">
                <a:solidFill>
                  <a:srgbClr val="FF0000"/>
                </a:solidFill>
              </a:rPr>
              <a:t> </a:t>
            </a:r>
            <a:r>
              <a:rPr lang="en-US" sz="2800" i="1" dirty="0" smtClean="0">
                <a:solidFill>
                  <a:srgbClr val="00B050"/>
                </a:solidFill>
              </a:rPr>
              <a:t>Since variation can only be described in statistical terms, </a:t>
            </a:r>
            <a:r>
              <a:rPr lang="en-US" sz="2800" i="1" dirty="0" smtClean="0">
                <a:solidFill>
                  <a:srgbClr val="002060"/>
                </a:solidFill>
              </a:rPr>
              <a:t>statistical methods </a:t>
            </a:r>
            <a:r>
              <a:rPr lang="en-US" sz="2800" i="1" dirty="0" smtClean="0">
                <a:solidFill>
                  <a:srgbClr val="00B050"/>
                </a:solidFill>
              </a:rPr>
              <a:t>are of considerable use in quality improvement efforts</a:t>
            </a:r>
            <a:endParaRPr lang="en-US" sz="2800" i="1" dirty="0">
              <a:solidFill>
                <a:srgbClr val="00B05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Quality improvement as business strategy</a:t>
            </a:r>
            <a:endParaRPr lang="en-IN" dirty="0">
              <a:solidFill>
                <a:srgbClr val="FF0000"/>
              </a:solidFill>
            </a:endParaRPr>
          </a:p>
        </p:txBody>
      </p:sp>
      <p:sp>
        <p:nvSpPr>
          <p:cNvPr id="3" name="TextBox 2"/>
          <p:cNvSpPr txBox="1"/>
          <p:nvPr/>
        </p:nvSpPr>
        <p:spPr>
          <a:xfrm>
            <a:off x="609600" y="1676400"/>
            <a:ext cx="7620000" cy="4616648"/>
          </a:xfrm>
          <a:prstGeom prst="rect">
            <a:avLst/>
          </a:prstGeom>
          <a:noFill/>
        </p:spPr>
        <p:txBody>
          <a:bodyPr wrap="square" rtlCol="0">
            <a:spAutoFit/>
          </a:bodyPr>
          <a:lstStyle/>
          <a:p>
            <a:pPr>
              <a:lnSpc>
                <a:spcPct val="150000"/>
              </a:lnSpc>
              <a:buFont typeface="Arial" pitchFamily="34" charset="0"/>
              <a:buChar char="•"/>
            </a:pPr>
            <a:r>
              <a:rPr lang="en-IN" dirty="0" smtClean="0"/>
              <a:t> </a:t>
            </a:r>
            <a:r>
              <a:rPr lang="en-IN" sz="2800" dirty="0" smtClean="0"/>
              <a:t>Strong consumer quality-performance orientation</a:t>
            </a:r>
          </a:p>
          <a:p>
            <a:pPr>
              <a:lnSpc>
                <a:spcPct val="150000"/>
              </a:lnSpc>
              <a:buFont typeface="Arial" pitchFamily="34" charset="0"/>
              <a:buChar char="•"/>
            </a:pPr>
            <a:r>
              <a:rPr lang="en-IN" sz="2800" dirty="0" smtClean="0"/>
              <a:t> Product liability</a:t>
            </a:r>
          </a:p>
          <a:p>
            <a:pPr>
              <a:lnSpc>
                <a:spcPct val="150000"/>
              </a:lnSpc>
              <a:buFont typeface="Arial" pitchFamily="34" charset="0"/>
              <a:buChar char="•"/>
            </a:pPr>
            <a:r>
              <a:rPr lang="en-IN" sz="2800" dirty="0" smtClean="0"/>
              <a:t> Increasing cost pressures on labour, energy and </a:t>
            </a:r>
          </a:p>
          <a:p>
            <a:pPr>
              <a:lnSpc>
                <a:spcPct val="150000"/>
              </a:lnSpc>
            </a:pPr>
            <a:r>
              <a:rPr lang="en-IN" sz="2800" dirty="0" smtClean="0"/>
              <a:t>   raw materials</a:t>
            </a:r>
          </a:p>
          <a:p>
            <a:pPr>
              <a:lnSpc>
                <a:spcPct val="150000"/>
              </a:lnSpc>
              <a:buFont typeface="Arial" pitchFamily="34" charset="0"/>
              <a:buChar char="•"/>
            </a:pPr>
            <a:r>
              <a:rPr lang="en-IN" sz="2800" dirty="0" smtClean="0"/>
              <a:t> More intensive competition</a:t>
            </a:r>
          </a:p>
          <a:p>
            <a:pPr>
              <a:lnSpc>
                <a:spcPct val="150000"/>
              </a:lnSpc>
              <a:buFont typeface="Arial" pitchFamily="34" charset="0"/>
              <a:buChar char="•"/>
            </a:pPr>
            <a:r>
              <a:rPr lang="en-IN" sz="2800" dirty="0" smtClean="0"/>
              <a:t> Dramatic improvements in productivity through</a:t>
            </a:r>
          </a:p>
          <a:p>
            <a:pPr>
              <a:lnSpc>
                <a:spcPct val="150000"/>
              </a:lnSpc>
            </a:pPr>
            <a:r>
              <a:rPr lang="en-IN" sz="2800" dirty="0" smtClean="0"/>
              <a:t>   quality engineering programmes</a:t>
            </a:r>
            <a:endParaRPr lang="en-IN"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381000"/>
            <a:ext cx="7772400" cy="1371600"/>
          </a:xfrm>
        </p:spPr>
        <p:txBody>
          <a:bodyPr/>
          <a:lstStyle/>
          <a:p>
            <a:pPr eaLnBrk="1" hangingPunct="1">
              <a:lnSpc>
                <a:spcPct val="80000"/>
              </a:lnSpc>
              <a:defRPr/>
            </a:pPr>
            <a:r>
              <a:rPr lang="en-US" smtClean="0"/>
              <a:t>Two Ways Quality </a:t>
            </a:r>
            <a:br>
              <a:rPr lang="en-US" smtClean="0"/>
            </a:br>
            <a:r>
              <a:rPr lang="en-US" smtClean="0"/>
              <a:t>Improves Profitability</a:t>
            </a:r>
          </a:p>
        </p:txBody>
      </p:sp>
      <p:sp>
        <p:nvSpPr>
          <p:cNvPr id="5122" name="Footer Placeholder 3"/>
          <p:cNvSpPr>
            <a:spLocks noGrp="1"/>
          </p:cNvSpPr>
          <p:nvPr>
            <p:ph type="ftr" sz="quarter" idx="11"/>
          </p:nvPr>
        </p:nvSpPr>
        <p:spPr>
          <a:noFill/>
        </p:spPr>
        <p:txBody>
          <a:bodyPr/>
          <a:lstStyle/>
          <a:p>
            <a:r>
              <a:rPr lang="en-AU"/>
              <a:t>© 2011 Pearson Education, Inc. publishing as Prentice Hall</a:t>
            </a:r>
            <a:endParaRPr lang="en-US"/>
          </a:p>
        </p:txBody>
      </p:sp>
      <p:grpSp>
        <p:nvGrpSpPr>
          <p:cNvPr id="2" name="Group 3"/>
          <p:cNvGrpSpPr>
            <a:grpSpLocks/>
          </p:cNvGrpSpPr>
          <p:nvPr/>
        </p:nvGrpSpPr>
        <p:grpSpPr bwMode="auto">
          <a:xfrm>
            <a:off x="304800" y="2921000"/>
            <a:ext cx="1673225" cy="2190750"/>
            <a:chOff x="192" y="1984"/>
            <a:chExt cx="1054" cy="1380"/>
          </a:xfrm>
        </p:grpSpPr>
        <p:sp>
          <p:nvSpPr>
            <p:cNvPr id="5136" name="Text Box 4"/>
            <p:cNvSpPr txBox="1">
              <a:spLocks noChangeArrowheads="1"/>
            </p:cNvSpPr>
            <p:nvPr/>
          </p:nvSpPr>
          <p:spPr bwMode="auto">
            <a:xfrm>
              <a:off x="192" y="2415"/>
              <a:ext cx="1025" cy="454"/>
            </a:xfrm>
            <a:prstGeom prst="rect">
              <a:avLst/>
            </a:prstGeom>
            <a:noFill/>
            <a:ln w="9525">
              <a:noFill/>
              <a:miter lim="800000"/>
              <a:headEnd/>
              <a:tailEnd/>
            </a:ln>
          </p:spPr>
          <p:txBody>
            <a:bodyPr lIns="100008" tIns="50004" rIns="100008" bIns="50004">
              <a:spAutoFit/>
            </a:bodyPr>
            <a:lstStyle/>
            <a:p>
              <a:pPr algn="ctr" defTabSz="1000125">
                <a:lnSpc>
                  <a:spcPct val="85000"/>
                </a:lnSpc>
              </a:pPr>
              <a:r>
                <a:rPr lang="en-US" b="1"/>
                <a:t>Improved Quality</a:t>
              </a:r>
            </a:p>
          </p:txBody>
        </p:sp>
        <p:sp>
          <p:nvSpPr>
            <p:cNvPr id="5137" name="Line 5"/>
            <p:cNvSpPr>
              <a:spLocks noChangeShapeType="1"/>
            </p:cNvSpPr>
            <p:nvPr/>
          </p:nvSpPr>
          <p:spPr bwMode="auto">
            <a:xfrm flipV="1">
              <a:off x="686" y="1984"/>
              <a:ext cx="541" cy="407"/>
            </a:xfrm>
            <a:prstGeom prst="line">
              <a:avLst/>
            </a:prstGeom>
            <a:noFill/>
            <a:ln w="57150">
              <a:solidFill>
                <a:schemeClr val="tx1"/>
              </a:solidFill>
              <a:round/>
              <a:headEnd/>
              <a:tailEnd type="triangle" w="med" len="med"/>
            </a:ln>
          </p:spPr>
          <p:txBody>
            <a:bodyPr wrap="none" anchor="ctr"/>
            <a:lstStyle/>
            <a:p>
              <a:endParaRPr lang="en-IN"/>
            </a:p>
          </p:txBody>
        </p:sp>
        <p:sp>
          <p:nvSpPr>
            <p:cNvPr id="5138" name="Line 6"/>
            <p:cNvSpPr>
              <a:spLocks noChangeShapeType="1"/>
            </p:cNvSpPr>
            <p:nvPr/>
          </p:nvSpPr>
          <p:spPr bwMode="auto">
            <a:xfrm>
              <a:off x="696" y="2890"/>
              <a:ext cx="550" cy="474"/>
            </a:xfrm>
            <a:prstGeom prst="line">
              <a:avLst/>
            </a:prstGeom>
            <a:noFill/>
            <a:ln w="57150">
              <a:solidFill>
                <a:schemeClr val="tx1"/>
              </a:solidFill>
              <a:round/>
              <a:headEnd/>
              <a:tailEnd type="triangle" w="med" len="med"/>
            </a:ln>
          </p:spPr>
          <p:txBody>
            <a:bodyPr wrap="none" anchor="ctr"/>
            <a:lstStyle/>
            <a:p>
              <a:endParaRPr lang="en-IN"/>
            </a:p>
          </p:txBody>
        </p:sp>
      </p:grpSp>
      <p:grpSp>
        <p:nvGrpSpPr>
          <p:cNvPr id="3" name="Group 7"/>
          <p:cNvGrpSpPr>
            <a:grpSpLocks/>
          </p:cNvGrpSpPr>
          <p:nvPr/>
        </p:nvGrpSpPr>
        <p:grpSpPr bwMode="auto">
          <a:xfrm>
            <a:off x="7112000" y="2881313"/>
            <a:ext cx="1787525" cy="2249487"/>
            <a:chOff x="4480" y="1959"/>
            <a:chExt cx="1126" cy="1417"/>
          </a:xfrm>
        </p:grpSpPr>
        <p:sp>
          <p:nvSpPr>
            <p:cNvPr id="5133" name="Text Box 8"/>
            <p:cNvSpPr txBox="1">
              <a:spLocks noChangeArrowheads="1"/>
            </p:cNvSpPr>
            <p:nvPr/>
          </p:nvSpPr>
          <p:spPr bwMode="auto">
            <a:xfrm>
              <a:off x="4523" y="2415"/>
              <a:ext cx="1083" cy="454"/>
            </a:xfrm>
            <a:prstGeom prst="rect">
              <a:avLst/>
            </a:prstGeom>
            <a:noFill/>
            <a:ln w="9525">
              <a:noFill/>
              <a:miter lim="800000"/>
              <a:headEnd/>
              <a:tailEnd/>
            </a:ln>
          </p:spPr>
          <p:txBody>
            <a:bodyPr lIns="100008" tIns="50004" rIns="100008" bIns="50004">
              <a:spAutoFit/>
            </a:bodyPr>
            <a:lstStyle/>
            <a:p>
              <a:pPr algn="ctr" defTabSz="1000125">
                <a:lnSpc>
                  <a:spcPct val="85000"/>
                </a:lnSpc>
              </a:pPr>
              <a:r>
                <a:rPr lang="en-US" b="1"/>
                <a:t>Increased Profits</a:t>
              </a:r>
            </a:p>
          </p:txBody>
        </p:sp>
        <p:sp>
          <p:nvSpPr>
            <p:cNvPr id="5134" name="Line 9"/>
            <p:cNvSpPr>
              <a:spLocks noChangeShapeType="1"/>
            </p:cNvSpPr>
            <p:nvPr/>
          </p:nvSpPr>
          <p:spPr bwMode="auto">
            <a:xfrm>
              <a:off x="4496" y="1959"/>
              <a:ext cx="576" cy="426"/>
            </a:xfrm>
            <a:prstGeom prst="line">
              <a:avLst/>
            </a:prstGeom>
            <a:noFill/>
            <a:ln w="57150">
              <a:solidFill>
                <a:schemeClr val="tx1"/>
              </a:solidFill>
              <a:round/>
              <a:headEnd/>
              <a:tailEnd type="triangle" w="med" len="med"/>
            </a:ln>
          </p:spPr>
          <p:txBody>
            <a:bodyPr wrap="none" anchor="ctr"/>
            <a:lstStyle/>
            <a:p>
              <a:endParaRPr lang="en-IN"/>
            </a:p>
          </p:txBody>
        </p:sp>
        <p:sp>
          <p:nvSpPr>
            <p:cNvPr id="5135" name="Line 10"/>
            <p:cNvSpPr>
              <a:spLocks noChangeShapeType="1"/>
            </p:cNvSpPr>
            <p:nvPr/>
          </p:nvSpPr>
          <p:spPr bwMode="auto">
            <a:xfrm flipV="1">
              <a:off x="4480" y="2884"/>
              <a:ext cx="608" cy="492"/>
            </a:xfrm>
            <a:prstGeom prst="line">
              <a:avLst/>
            </a:prstGeom>
            <a:noFill/>
            <a:ln w="57150">
              <a:solidFill>
                <a:schemeClr val="tx1"/>
              </a:solidFill>
              <a:round/>
              <a:headEnd/>
              <a:tailEnd type="triangle" w="med" len="med"/>
            </a:ln>
          </p:spPr>
          <p:txBody>
            <a:bodyPr wrap="none" anchor="ctr"/>
            <a:lstStyle/>
            <a:p>
              <a:endParaRPr lang="en-IN"/>
            </a:p>
          </p:txBody>
        </p:sp>
      </p:grpSp>
      <p:grpSp>
        <p:nvGrpSpPr>
          <p:cNvPr id="4" name="Group 19"/>
          <p:cNvGrpSpPr>
            <a:grpSpLocks/>
          </p:cNvGrpSpPr>
          <p:nvPr/>
        </p:nvGrpSpPr>
        <p:grpSpPr bwMode="auto">
          <a:xfrm>
            <a:off x="2014538" y="4114800"/>
            <a:ext cx="5148262" cy="1905000"/>
            <a:chOff x="1269" y="2736"/>
            <a:chExt cx="3243" cy="1200"/>
          </a:xfrm>
        </p:grpSpPr>
        <p:sp>
          <p:nvSpPr>
            <p:cNvPr id="5131" name="Rectangle 12"/>
            <p:cNvSpPr>
              <a:spLocks noChangeArrowheads="1"/>
            </p:cNvSpPr>
            <p:nvPr/>
          </p:nvSpPr>
          <p:spPr bwMode="auto">
            <a:xfrm>
              <a:off x="1269" y="3024"/>
              <a:ext cx="3243" cy="912"/>
            </a:xfrm>
            <a:prstGeom prst="rect">
              <a:avLst/>
            </a:prstGeom>
            <a:solidFill>
              <a:srgbClr val="FFD980"/>
            </a:solidFill>
            <a:ln w="19050">
              <a:solidFill>
                <a:schemeClr val="tx1"/>
              </a:solidFill>
              <a:miter lim="800000"/>
              <a:headEnd/>
              <a:tailEnd/>
            </a:ln>
          </p:spPr>
          <p:txBody>
            <a:bodyPr lIns="91427" tIns="45713" rIns="91427" bIns="45713"/>
            <a:lstStyle/>
            <a:p>
              <a:pPr marL="482600" indent="-482600" defTabSz="1000125" eaLnBrk="1" hangingPunct="1">
                <a:lnSpc>
                  <a:spcPct val="90000"/>
                </a:lnSpc>
                <a:spcAft>
                  <a:spcPct val="40000"/>
                </a:spcAft>
                <a:buClr>
                  <a:srgbClr val="BF0922"/>
                </a:buClr>
                <a:buFont typeface="Wingdings" pitchFamily="2" charset="2"/>
                <a:buChar char="u"/>
              </a:pPr>
              <a:r>
                <a:rPr lang="en-US" b="1"/>
                <a:t>Increased productivity</a:t>
              </a:r>
            </a:p>
            <a:p>
              <a:pPr marL="482600" indent="-482600" defTabSz="1000125" eaLnBrk="1" hangingPunct="1">
                <a:lnSpc>
                  <a:spcPct val="90000"/>
                </a:lnSpc>
                <a:spcAft>
                  <a:spcPct val="40000"/>
                </a:spcAft>
                <a:buClr>
                  <a:srgbClr val="BF0922"/>
                </a:buClr>
                <a:buFont typeface="Wingdings" pitchFamily="2" charset="2"/>
                <a:buChar char="u"/>
              </a:pPr>
              <a:r>
                <a:rPr lang="en-US" b="1"/>
                <a:t>Lower rework and scrap costs</a:t>
              </a:r>
            </a:p>
            <a:p>
              <a:pPr marL="482600" indent="-482600" defTabSz="1000125" eaLnBrk="1" hangingPunct="1">
                <a:lnSpc>
                  <a:spcPct val="90000"/>
                </a:lnSpc>
                <a:spcAft>
                  <a:spcPct val="40000"/>
                </a:spcAft>
                <a:buClr>
                  <a:srgbClr val="BF0922"/>
                </a:buClr>
                <a:buFont typeface="Wingdings" pitchFamily="2" charset="2"/>
                <a:buChar char="u"/>
              </a:pPr>
              <a:r>
                <a:rPr lang="en-US" b="1"/>
                <a:t>Lower warranty costs</a:t>
              </a:r>
            </a:p>
          </p:txBody>
        </p:sp>
        <p:sp>
          <p:nvSpPr>
            <p:cNvPr id="5132" name="Rectangle 13"/>
            <p:cNvSpPr>
              <a:spLocks noChangeArrowheads="1"/>
            </p:cNvSpPr>
            <p:nvPr/>
          </p:nvSpPr>
          <p:spPr bwMode="auto">
            <a:xfrm>
              <a:off x="1269" y="2736"/>
              <a:ext cx="3243" cy="288"/>
            </a:xfrm>
            <a:prstGeom prst="rect">
              <a:avLst/>
            </a:prstGeom>
            <a:solidFill>
              <a:schemeClr val="hlink"/>
            </a:solidFill>
            <a:ln w="19050">
              <a:solidFill>
                <a:schemeClr val="tx1"/>
              </a:solidFill>
              <a:miter lim="800000"/>
              <a:headEnd/>
              <a:tailEnd/>
            </a:ln>
          </p:spPr>
          <p:txBody>
            <a:bodyPr lIns="91427" tIns="45713" rIns="91427" bIns="45713"/>
            <a:lstStyle/>
            <a:p>
              <a:pPr marL="482600" indent="-482600" defTabSz="1000125" eaLnBrk="1" hangingPunct="1">
                <a:lnSpc>
                  <a:spcPct val="90000"/>
                </a:lnSpc>
                <a:spcAft>
                  <a:spcPct val="40000"/>
                </a:spcAft>
              </a:pPr>
              <a:r>
                <a:rPr lang="en-US" b="1"/>
                <a:t>	Reduced Costs via</a:t>
              </a:r>
            </a:p>
          </p:txBody>
        </p:sp>
      </p:grpSp>
      <p:grpSp>
        <p:nvGrpSpPr>
          <p:cNvPr id="5" name="Group 18"/>
          <p:cNvGrpSpPr>
            <a:grpSpLocks/>
          </p:cNvGrpSpPr>
          <p:nvPr/>
        </p:nvGrpSpPr>
        <p:grpSpPr bwMode="auto">
          <a:xfrm>
            <a:off x="1997075" y="1981200"/>
            <a:ext cx="5148263" cy="1828800"/>
            <a:chOff x="1258" y="1224"/>
            <a:chExt cx="3243" cy="1152"/>
          </a:xfrm>
        </p:grpSpPr>
        <p:sp>
          <p:nvSpPr>
            <p:cNvPr id="5129" name="Rectangle 15"/>
            <p:cNvSpPr>
              <a:spLocks noChangeArrowheads="1"/>
            </p:cNvSpPr>
            <p:nvPr/>
          </p:nvSpPr>
          <p:spPr bwMode="auto">
            <a:xfrm>
              <a:off x="1258" y="1501"/>
              <a:ext cx="3243" cy="875"/>
            </a:xfrm>
            <a:prstGeom prst="rect">
              <a:avLst/>
            </a:prstGeom>
            <a:solidFill>
              <a:srgbClr val="FFD980"/>
            </a:solidFill>
            <a:ln w="19050">
              <a:solidFill>
                <a:schemeClr val="tx1"/>
              </a:solidFill>
              <a:miter lim="800000"/>
              <a:headEnd/>
              <a:tailEnd/>
            </a:ln>
          </p:spPr>
          <p:txBody>
            <a:bodyPr>
              <a:spAutoFit/>
            </a:bodyPr>
            <a:lstStyle/>
            <a:p>
              <a:pPr marL="482600" indent="-482600" eaLnBrk="1" hangingPunct="1">
                <a:lnSpc>
                  <a:spcPct val="90000"/>
                </a:lnSpc>
                <a:spcBef>
                  <a:spcPct val="40000"/>
                </a:spcBef>
                <a:buClr>
                  <a:srgbClr val="BF0922"/>
                </a:buClr>
                <a:buFont typeface="Wingdings" pitchFamily="2" charset="2"/>
                <a:buChar char="u"/>
              </a:pPr>
              <a:r>
                <a:rPr lang="en-US" b="1"/>
                <a:t>Improved response</a:t>
              </a:r>
            </a:p>
            <a:p>
              <a:pPr marL="482600" indent="-482600" eaLnBrk="1" hangingPunct="1">
                <a:lnSpc>
                  <a:spcPct val="90000"/>
                </a:lnSpc>
                <a:spcBef>
                  <a:spcPct val="40000"/>
                </a:spcBef>
                <a:buClr>
                  <a:srgbClr val="BF0922"/>
                </a:buClr>
                <a:buFont typeface="Wingdings" pitchFamily="2" charset="2"/>
                <a:buChar char="u"/>
              </a:pPr>
              <a:r>
                <a:rPr lang="en-US" b="1"/>
                <a:t>Flexible pricing</a:t>
              </a:r>
            </a:p>
            <a:p>
              <a:pPr marL="482600" indent="-482600" eaLnBrk="1" hangingPunct="1">
                <a:lnSpc>
                  <a:spcPct val="90000"/>
                </a:lnSpc>
                <a:spcBef>
                  <a:spcPct val="40000"/>
                </a:spcBef>
                <a:buClr>
                  <a:srgbClr val="BF0922"/>
                </a:buClr>
                <a:buFont typeface="Wingdings" pitchFamily="2" charset="2"/>
                <a:buChar char="u"/>
              </a:pPr>
              <a:r>
                <a:rPr lang="en-US" b="1"/>
                <a:t>Improved reputation</a:t>
              </a:r>
            </a:p>
          </p:txBody>
        </p:sp>
        <p:sp>
          <p:nvSpPr>
            <p:cNvPr id="5130" name="Rectangle 16"/>
            <p:cNvSpPr>
              <a:spLocks noChangeArrowheads="1"/>
            </p:cNvSpPr>
            <p:nvPr/>
          </p:nvSpPr>
          <p:spPr bwMode="auto">
            <a:xfrm>
              <a:off x="1258" y="1224"/>
              <a:ext cx="3243" cy="277"/>
            </a:xfrm>
            <a:prstGeom prst="rect">
              <a:avLst/>
            </a:prstGeom>
            <a:solidFill>
              <a:schemeClr val="hlink"/>
            </a:solidFill>
            <a:ln w="19050">
              <a:solidFill>
                <a:schemeClr val="tx1"/>
              </a:solidFill>
              <a:miter lim="800000"/>
              <a:headEnd/>
              <a:tailEnd/>
            </a:ln>
          </p:spPr>
          <p:txBody>
            <a:bodyPr>
              <a:spAutoFit/>
            </a:bodyPr>
            <a:lstStyle/>
            <a:p>
              <a:pPr marL="482600" indent="-482600" eaLnBrk="1" hangingPunct="1">
                <a:lnSpc>
                  <a:spcPct val="90000"/>
                </a:lnSpc>
                <a:spcBef>
                  <a:spcPct val="40000"/>
                </a:spcBef>
              </a:pPr>
              <a:r>
                <a:rPr lang="en-US" b="1"/>
                <a:t>	Sales Gains via</a:t>
              </a:r>
            </a:p>
          </p:txBody>
        </p:sp>
      </p:grpSp>
      <p:sp>
        <p:nvSpPr>
          <p:cNvPr id="31761" name="Rectangle 17"/>
          <p:cNvSpPr>
            <a:spLocks noChangeArrowheads="1"/>
          </p:cNvSpPr>
          <p:nvPr/>
        </p:nvSpPr>
        <p:spPr bwMode="auto">
          <a:xfrm>
            <a:off x="7566025" y="6092825"/>
            <a:ext cx="1144588" cy="336550"/>
          </a:xfrm>
          <a:prstGeom prst="rect">
            <a:avLst/>
          </a:prstGeom>
          <a:noFill/>
          <a:ln w="9525">
            <a:noFill/>
            <a:miter lim="800000"/>
            <a:headEnd/>
            <a:tailEnd/>
          </a:ln>
        </p:spPr>
        <p:txBody>
          <a:bodyPr wrap="none">
            <a:spAutoFit/>
          </a:bodyPr>
          <a:lstStyle/>
          <a:p>
            <a:r>
              <a:rPr lang="en-US" sz="1600" b="1"/>
              <a:t>Figure 6.1</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3500"/>
                            </p:stCondLst>
                            <p:childTnLst>
                              <p:par>
                                <p:cTn id="13" presetID="22" presetClass="entr" presetSubtype="8" fill="hold" nodeType="afterEffect">
                                  <p:stCondLst>
                                    <p:cond delay="10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par>
                          <p:cTn id="16" fill="hold">
                            <p:stCondLst>
                              <p:cond delay="5500"/>
                            </p:stCondLst>
                            <p:childTnLst>
                              <p:par>
                                <p:cTn id="17" presetID="22" presetClass="entr" presetSubtype="8" fill="hold" nodeType="afterEffect">
                                  <p:stCondLst>
                                    <p:cond delay="100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par>
                          <p:cTn id="20" fill="hold">
                            <p:stCondLst>
                              <p:cond delay="7000"/>
                            </p:stCondLst>
                            <p:childTnLst>
                              <p:par>
                                <p:cTn id="21" presetID="22" presetClass="entr" presetSubtype="8" fill="hold" grpId="0" nodeType="afterEffect">
                                  <p:stCondLst>
                                    <p:cond delay="0"/>
                                  </p:stCondLst>
                                  <p:childTnLst>
                                    <p:set>
                                      <p:cBhvr>
                                        <p:cTn id="22" dur="1" fill="hold">
                                          <p:stCondLst>
                                            <p:cond delay="0"/>
                                          </p:stCondLst>
                                        </p:cTn>
                                        <p:tgtEl>
                                          <p:spTgt spid="31761"/>
                                        </p:tgtEl>
                                        <p:attrNameLst>
                                          <p:attrName>style.visibility</p:attrName>
                                        </p:attrNameLst>
                                      </p:cBhvr>
                                      <p:to>
                                        <p:strVal val="visible"/>
                                      </p:to>
                                    </p:set>
                                    <p:animEffect transition="in" filter="wipe(left)">
                                      <p:cBhvr>
                                        <p:cTn id="23" dur="500"/>
                                        <p:tgtEl>
                                          <p:spTgt spid="31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434975"/>
            <a:ext cx="7772400" cy="889000"/>
          </a:xfrm>
        </p:spPr>
        <p:txBody>
          <a:bodyPr/>
          <a:lstStyle/>
          <a:p>
            <a:pPr eaLnBrk="1" hangingPunct="1">
              <a:defRPr/>
            </a:pPr>
            <a:r>
              <a:rPr lang="en-US" smtClean="0"/>
              <a:t>Costs of Quality</a:t>
            </a:r>
          </a:p>
        </p:txBody>
      </p:sp>
      <p:sp>
        <p:nvSpPr>
          <p:cNvPr id="11266" name="Footer Placeholder 3"/>
          <p:cNvSpPr>
            <a:spLocks noGrp="1"/>
          </p:cNvSpPr>
          <p:nvPr>
            <p:ph type="ftr" sz="quarter" idx="11"/>
          </p:nvPr>
        </p:nvSpPr>
        <p:spPr>
          <a:noFill/>
        </p:spPr>
        <p:txBody>
          <a:bodyPr/>
          <a:lstStyle/>
          <a:p>
            <a:r>
              <a:rPr lang="en-AU"/>
              <a:t>© 2011 Pearson Education, Inc. publishing as Prentice Hall</a:t>
            </a:r>
            <a:endParaRPr lang="en-US"/>
          </a:p>
        </p:txBody>
      </p:sp>
      <p:sp>
        <p:nvSpPr>
          <p:cNvPr id="44035" name="Rectangle 3"/>
          <p:cNvSpPr>
            <a:spLocks noChangeArrowheads="1"/>
          </p:cNvSpPr>
          <p:nvPr/>
        </p:nvSpPr>
        <p:spPr bwMode="auto">
          <a:xfrm>
            <a:off x="677863" y="1871663"/>
            <a:ext cx="7788275" cy="4378325"/>
          </a:xfrm>
          <a:prstGeom prst="rect">
            <a:avLst/>
          </a:prstGeom>
          <a:noFill/>
          <a:ln w="9525">
            <a:noFill/>
            <a:miter lim="800000"/>
            <a:headEnd/>
            <a:tailEnd/>
          </a:ln>
          <a:effectLst/>
        </p:spPr>
        <p:txBody>
          <a:bodyPr>
            <a:spAutoFit/>
          </a:bodyPr>
          <a:lstStyle/>
          <a:p>
            <a:pPr marL="533400" indent="-533400" eaLnBrk="1" hangingPunct="1">
              <a:lnSpc>
                <a:spcPct val="90000"/>
              </a:lnSpc>
              <a:spcAft>
                <a:spcPct val="40000"/>
              </a:spcAft>
              <a:buClr>
                <a:srgbClr val="BF0922"/>
              </a:buClr>
              <a:buFont typeface="Wingdings" pitchFamily="2" charset="2"/>
              <a:buChar char="u"/>
              <a:defRPr/>
            </a:pPr>
            <a:r>
              <a:rPr lang="en-US" sz="3200" b="1">
                <a:solidFill>
                  <a:srgbClr val="BF0922"/>
                </a:solidFill>
                <a:effectLst>
                  <a:outerShdw blurRad="38100" dist="38100" dir="2700000" algn="tl">
                    <a:srgbClr val="C0C0C0"/>
                  </a:outerShdw>
                </a:effectLst>
              </a:rPr>
              <a:t>Prevention costs</a:t>
            </a:r>
            <a:r>
              <a:rPr lang="en-US" sz="3200" b="1"/>
              <a:t> - reducing the potential for defects</a:t>
            </a:r>
          </a:p>
          <a:p>
            <a:pPr marL="533400" indent="-533400" eaLnBrk="1" hangingPunct="1">
              <a:lnSpc>
                <a:spcPct val="90000"/>
              </a:lnSpc>
              <a:spcAft>
                <a:spcPct val="40000"/>
              </a:spcAft>
              <a:buClr>
                <a:srgbClr val="BF0922"/>
              </a:buClr>
              <a:buFont typeface="Wingdings" pitchFamily="2" charset="2"/>
              <a:buChar char="u"/>
              <a:defRPr/>
            </a:pPr>
            <a:r>
              <a:rPr lang="en-US" sz="3200" b="1">
                <a:solidFill>
                  <a:srgbClr val="BF0922"/>
                </a:solidFill>
                <a:effectLst>
                  <a:outerShdw blurRad="38100" dist="38100" dir="2700000" algn="tl">
                    <a:srgbClr val="C0C0C0"/>
                  </a:outerShdw>
                </a:effectLst>
              </a:rPr>
              <a:t>Appraisal costs</a:t>
            </a:r>
            <a:r>
              <a:rPr lang="en-US" sz="3200" b="1"/>
              <a:t> - evaluating products, parts, and services</a:t>
            </a:r>
          </a:p>
          <a:p>
            <a:pPr marL="533400" indent="-533400" eaLnBrk="1" hangingPunct="1">
              <a:lnSpc>
                <a:spcPct val="90000"/>
              </a:lnSpc>
              <a:spcAft>
                <a:spcPct val="40000"/>
              </a:spcAft>
              <a:buClr>
                <a:srgbClr val="BF0922"/>
              </a:buClr>
              <a:buFont typeface="Wingdings" pitchFamily="2" charset="2"/>
              <a:buChar char="u"/>
              <a:defRPr/>
            </a:pPr>
            <a:r>
              <a:rPr lang="en-US" sz="3200" b="1">
                <a:solidFill>
                  <a:srgbClr val="BF0922"/>
                </a:solidFill>
                <a:effectLst>
                  <a:outerShdw blurRad="38100" dist="38100" dir="2700000" algn="tl">
                    <a:srgbClr val="C0C0C0"/>
                  </a:outerShdw>
                </a:effectLst>
              </a:rPr>
              <a:t>Internal failure</a:t>
            </a:r>
            <a:r>
              <a:rPr lang="en-US" sz="3200" b="1"/>
              <a:t> - producing defective parts or service before delivery</a:t>
            </a:r>
          </a:p>
          <a:p>
            <a:pPr marL="533400" indent="-533400" eaLnBrk="1" hangingPunct="1">
              <a:lnSpc>
                <a:spcPct val="90000"/>
              </a:lnSpc>
              <a:spcAft>
                <a:spcPct val="40000"/>
              </a:spcAft>
              <a:buClr>
                <a:srgbClr val="BF0922"/>
              </a:buClr>
              <a:buFont typeface="Wingdings" pitchFamily="2" charset="2"/>
              <a:buChar char="u"/>
              <a:defRPr/>
            </a:pPr>
            <a:r>
              <a:rPr lang="en-US" sz="3200" b="1">
                <a:solidFill>
                  <a:srgbClr val="BF0922"/>
                </a:solidFill>
                <a:effectLst>
                  <a:outerShdw blurRad="38100" dist="38100" dir="2700000" algn="tl">
                    <a:srgbClr val="C0C0C0"/>
                  </a:outerShdw>
                </a:effectLst>
              </a:rPr>
              <a:t>External costs</a:t>
            </a:r>
            <a:r>
              <a:rPr lang="en-US" sz="3200" b="1"/>
              <a:t> - defects discovered  after delivery</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4035"/>
                                        </p:tgtEl>
                                        <p:attrNameLst>
                                          <p:attrName>style.visibility</p:attrName>
                                        </p:attrNameLst>
                                      </p:cBhvr>
                                      <p:to>
                                        <p:strVal val="visible"/>
                                      </p:to>
                                    </p:set>
                                    <p:animEffect transition="in" filter="strips(downRight)">
                                      <p:cBhvr>
                                        <p:cTn id="7"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Prevention costs</a:t>
            </a:r>
            <a:endParaRPr lang="en-IN" dirty="0">
              <a:solidFill>
                <a:srgbClr val="C00000"/>
              </a:solidFill>
            </a:endParaRPr>
          </a:p>
        </p:txBody>
      </p:sp>
      <p:sp>
        <p:nvSpPr>
          <p:cNvPr id="3" name="Content Placeholder 2"/>
          <p:cNvSpPr>
            <a:spLocks noGrp="1"/>
          </p:cNvSpPr>
          <p:nvPr>
            <p:ph idx="1"/>
          </p:nvPr>
        </p:nvSpPr>
        <p:spPr/>
        <p:txBody>
          <a:bodyPr>
            <a:normAutofit lnSpcReduction="10000"/>
          </a:bodyPr>
          <a:lstStyle/>
          <a:p>
            <a:r>
              <a:rPr lang="en-IN" dirty="0" smtClean="0"/>
              <a:t>Quality planning and engineering</a:t>
            </a:r>
          </a:p>
          <a:p>
            <a:r>
              <a:rPr lang="en-IN" dirty="0" smtClean="0"/>
              <a:t>New products reviews</a:t>
            </a:r>
          </a:p>
          <a:p>
            <a:r>
              <a:rPr lang="en-IN" dirty="0" smtClean="0"/>
              <a:t>Product/ process design</a:t>
            </a:r>
          </a:p>
          <a:p>
            <a:r>
              <a:rPr lang="en-IN" dirty="0" smtClean="0"/>
              <a:t>Process control</a:t>
            </a:r>
          </a:p>
          <a:p>
            <a:r>
              <a:rPr lang="en-IN" dirty="0" smtClean="0"/>
              <a:t>Burn – in : </a:t>
            </a:r>
            <a:r>
              <a:rPr lang="en-IN" dirty="0" err="1" smtClean="0"/>
              <a:t>Preshipment</a:t>
            </a:r>
            <a:r>
              <a:rPr lang="en-IN" dirty="0" smtClean="0"/>
              <a:t> to prevent early failures</a:t>
            </a:r>
          </a:p>
          <a:p>
            <a:r>
              <a:rPr lang="en-IN" dirty="0" smtClean="0"/>
              <a:t>Training</a:t>
            </a:r>
          </a:p>
          <a:p>
            <a:r>
              <a:rPr lang="en-IN" dirty="0" smtClean="0"/>
              <a:t>Quality data acquisition and analysis</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533400"/>
            <a:ext cx="8172070" cy="60198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Appraisal costs</a:t>
            </a:r>
            <a:endParaRPr lang="en-IN" dirty="0">
              <a:solidFill>
                <a:srgbClr val="C00000"/>
              </a:solidFill>
            </a:endParaRPr>
          </a:p>
        </p:txBody>
      </p:sp>
      <p:sp>
        <p:nvSpPr>
          <p:cNvPr id="3" name="Content Placeholder 2"/>
          <p:cNvSpPr>
            <a:spLocks noGrp="1"/>
          </p:cNvSpPr>
          <p:nvPr>
            <p:ph idx="1"/>
          </p:nvPr>
        </p:nvSpPr>
        <p:spPr/>
        <p:txBody>
          <a:bodyPr/>
          <a:lstStyle/>
          <a:p>
            <a:r>
              <a:rPr lang="en-IN" dirty="0" smtClean="0"/>
              <a:t>Inspection and test of incoming material</a:t>
            </a:r>
          </a:p>
          <a:p>
            <a:r>
              <a:rPr lang="en-IN" dirty="0" smtClean="0"/>
              <a:t>Product Inspection and test</a:t>
            </a:r>
          </a:p>
          <a:p>
            <a:r>
              <a:rPr lang="en-IN" dirty="0" smtClean="0"/>
              <a:t>Materials and services consumed – consumed in reliability tests, devalued by reliability tests</a:t>
            </a:r>
          </a:p>
          <a:p>
            <a:r>
              <a:rPr lang="en-IN" dirty="0" smtClean="0"/>
              <a:t>Maintaining accuracy of </a:t>
            </a:r>
            <a:r>
              <a:rPr lang="en-IN" smtClean="0"/>
              <a:t>test equipment</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Internal failure costs</a:t>
            </a:r>
            <a:endParaRPr lang="en-IN" dirty="0">
              <a:solidFill>
                <a:srgbClr val="C00000"/>
              </a:solidFill>
            </a:endParaRPr>
          </a:p>
        </p:txBody>
      </p:sp>
      <p:sp>
        <p:nvSpPr>
          <p:cNvPr id="3" name="Content Placeholder 2"/>
          <p:cNvSpPr>
            <a:spLocks noGrp="1"/>
          </p:cNvSpPr>
          <p:nvPr>
            <p:ph idx="1"/>
          </p:nvPr>
        </p:nvSpPr>
        <p:spPr/>
        <p:txBody>
          <a:bodyPr/>
          <a:lstStyle/>
          <a:p>
            <a:r>
              <a:rPr lang="en-IN" dirty="0" smtClean="0"/>
              <a:t>Scrap</a:t>
            </a:r>
          </a:p>
          <a:p>
            <a:r>
              <a:rPr lang="en-IN" dirty="0" smtClean="0"/>
              <a:t>Rework</a:t>
            </a:r>
          </a:p>
          <a:p>
            <a:r>
              <a:rPr lang="en-IN" dirty="0" smtClean="0"/>
              <a:t>Retest</a:t>
            </a:r>
          </a:p>
          <a:p>
            <a:r>
              <a:rPr lang="en-IN" dirty="0" smtClean="0"/>
              <a:t>Failure Analysis</a:t>
            </a:r>
          </a:p>
          <a:p>
            <a:r>
              <a:rPr lang="en-IN" dirty="0" smtClean="0"/>
              <a:t>Downtime</a:t>
            </a:r>
          </a:p>
          <a:p>
            <a:r>
              <a:rPr lang="en-IN" dirty="0" smtClean="0"/>
              <a:t>Yield losses</a:t>
            </a:r>
          </a:p>
          <a:p>
            <a:r>
              <a:rPr lang="en-IN" dirty="0" smtClean="0"/>
              <a:t>Downgrading/ off - </a:t>
            </a:r>
            <a:r>
              <a:rPr lang="en-IN" dirty="0" err="1" smtClean="0"/>
              <a:t>specing</a:t>
            </a:r>
            <a:endParaRPr lang="en-IN" dirty="0" smtClean="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External Failure costs</a:t>
            </a:r>
            <a:endParaRPr lang="en-IN" dirty="0">
              <a:solidFill>
                <a:srgbClr val="C00000"/>
              </a:solidFill>
            </a:endParaRPr>
          </a:p>
        </p:txBody>
      </p:sp>
      <p:sp>
        <p:nvSpPr>
          <p:cNvPr id="3" name="Content Placeholder 2"/>
          <p:cNvSpPr>
            <a:spLocks noGrp="1"/>
          </p:cNvSpPr>
          <p:nvPr>
            <p:ph idx="1"/>
          </p:nvPr>
        </p:nvSpPr>
        <p:spPr>
          <a:xfrm>
            <a:off x="457200" y="1600201"/>
            <a:ext cx="8229600" cy="3276600"/>
          </a:xfrm>
        </p:spPr>
        <p:txBody>
          <a:bodyPr/>
          <a:lstStyle/>
          <a:p>
            <a:r>
              <a:rPr lang="en-IN" dirty="0" smtClean="0"/>
              <a:t>Component adjustment </a:t>
            </a:r>
          </a:p>
          <a:p>
            <a:r>
              <a:rPr lang="en-IN" dirty="0" smtClean="0"/>
              <a:t>Returned product/ material</a:t>
            </a:r>
          </a:p>
          <a:p>
            <a:r>
              <a:rPr lang="en-IN" dirty="0" smtClean="0"/>
              <a:t>Warranty charges</a:t>
            </a:r>
          </a:p>
          <a:p>
            <a:r>
              <a:rPr lang="en-IN" dirty="0" smtClean="0"/>
              <a:t>Liability costs – including litigation</a:t>
            </a:r>
          </a:p>
          <a:p>
            <a:r>
              <a:rPr lang="en-IN" dirty="0" smtClean="0"/>
              <a:t>Indirect costs – reputation, future business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73" name="Rectangle 17"/>
          <p:cNvSpPr>
            <a:spLocks noGrp="1" noChangeArrowheads="1"/>
          </p:cNvSpPr>
          <p:nvPr>
            <p:ph type="title"/>
          </p:nvPr>
        </p:nvSpPr>
        <p:spPr>
          <a:xfrm>
            <a:off x="685800" y="434975"/>
            <a:ext cx="7772400" cy="889000"/>
          </a:xfrm>
        </p:spPr>
        <p:txBody>
          <a:bodyPr/>
          <a:lstStyle/>
          <a:p>
            <a:pPr eaLnBrk="1" hangingPunct="1">
              <a:defRPr/>
            </a:pPr>
            <a:r>
              <a:rPr lang="en-US" smtClean="0"/>
              <a:t>Costs of Quality</a:t>
            </a:r>
          </a:p>
        </p:txBody>
      </p:sp>
      <p:sp>
        <p:nvSpPr>
          <p:cNvPr id="12290" name="Footer Placeholder 2"/>
          <p:cNvSpPr>
            <a:spLocks noGrp="1"/>
          </p:cNvSpPr>
          <p:nvPr>
            <p:ph type="ftr" sz="quarter" idx="11"/>
          </p:nvPr>
        </p:nvSpPr>
        <p:spPr>
          <a:noFill/>
        </p:spPr>
        <p:txBody>
          <a:bodyPr/>
          <a:lstStyle/>
          <a:p>
            <a:r>
              <a:rPr lang="en-AU"/>
              <a:t>© 2011 Pearson Education, Inc. publishing as Prentice Hall</a:t>
            </a:r>
            <a:endParaRPr lang="en-US"/>
          </a:p>
        </p:txBody>
      </p:sp>
      <p:grpSp>
        <p:nvGrpSpPr>
          <p:cNvPr id="2" name="Group 2"/>
          <p:cNvGrpSpPr>
            <a:grpSpLocks/>
          </p:cNvGrpSpPr>
          <p:nvPr/>
        </p:nvGrpSpPr>
        <p:grpSpPr bwMode="auto">
          <a:xfrm>
            <a:off x="1773238" y="2159000"/>
            <a:ext cx="5580062" cy="2836863"/>
            <a:chOff x="1429" y="1328"/>
            <a:chExt cx="3515" cy="1787"/>
          </a:xfrm>
        </p:grpSpPr>
        <p:grpSp>
          <p:nvGrpSpPr>
            <p:cNvPr id="3" name="Group 3"/>
            <p:cNvGrpSpPr>
              <a:grpSpLocks/>
            </p:cNvGrpSpPr>
            <p:nvPr/>
          </p:nvGrpSpPr>
          <p:grpSpPr bwMode="auto">
            <a:xfrm>
              <a:off x="1429" y="1328"/>
              <a:ext cx="3515" cy="1787"/>
              <a:chOff x="1429" y="1328"/>
              <a:chExt cx="3515" cy="1787"/>
            </a:xfrm>
          </p:grpSpPr>
          <p:sp>
            <p:nvSpPr>
              <p:cNvPr id="12320" name="Freeform 4"/>
              <p:cNvSpPr>
                <a:spLocks/>
              </p:cNvSpPr>
              <p:nvPr/>
            </p:nvSpPr>
            <p:spPr bwMode="auto">
              <a:xfrm>
                <a:off x="1438" y="1328"/>
                <a:ext cx="3501" cy="1579"/>
              </a:xfrm>
              <a:custGeom>
                <a:avLst/>
                <a:gdLst>
                  <a:gd name="T0" fmla="*/ 47 w 3501"/>
                  <a:gd name="T1" fmla="*/ 11 h 1579"/>
                  <a:gd name="T2" fmla="*/ 207 w 3501"/>
                  <a:gd name="T3" fmla="*/ 38 h 1579"/>
                  <a:gd name="T4" fmla="*/ 1291 w 3501"/>
                  <a:gd name="T5" fmla="*/ 242 h 1579"/>
                  <a:gd name="T6" fmla="*/ 2473 w 3501"/>
                  <a:gd name="T7" fmla="*/ 873 h 1579"/>
                  <a:gd name="T8" fmla="*/ 3167 w 3501"/>
                  <a:gd name="T9" fmla="*/ 1424 h 1579"/>
                  <a:gd name="T10" fmla="*/ 3501 w 3501"/>
                  <a:gd name="T11" fmla="*/ 1579 h 1579"/>
                  <a:gd name="T12" fmla="*/ 0 60000 65536"/>
                  <a:gd name="T13" fmla="*/ 0 60000 65536"/>
                  <a:gd name="T14" fmla="*/ 0 60000 65536"/>
                  <a:gd name="T15" fmla="*/ 0 60000 65536"/>
                  <a:gd name="T16" fmla="*/ 0 60000 65536"/>
                  <a:gd name="T17" fmla="*/ 0 60000 65536"/>
                  <a:gd name="T18" fmla="*/ 0 w 3501"/>
                  <a:gd name="T19" fmla="*/ 0 h 1579"/>
                  <a:gd name="T20" fmla="*/ 3501 w 3501"/>
                  <a:gd name="T21" fmla="*/ 1579 h 1579"/>
                </a:gdLst>
                <a:ahLst/>
                <a:cxnLst>
                  <a:cxn ang="T12">
                    <a:pos x="T0" y="T1"/>
                  </a:cxn>
                  <a:cxn ang="T13">
                    <a:pos x="T2" y="T3"/>
                  </a:cxn>
                  <a:cxn ang="T14">
                    <a:pos x="T4" y="T5"/>
                  </a:cxn>
                  <a:cxn ang="T15">
                    <a:pos x="T6" y="T7"/>
                  </a:cxn>
                  <a:cxn ang="T16">
                    <a:pos x="T8" y="T9"/>
                  </a:cxn>
                  <a:cxn ang="T17">
                    <a:pos x="T10" y="T11"/>
                  </a:cxn>
                </a:cxnLst>
                <a:rect l="T18" t="T19" r="T20" b="T21"/>
                <a:pathLst>
                  <a:path w="3501" h="1579">
                    <a:moveTo>
                      <a:pt x="47" y="11"/>
                    </a:moveTo>
                    <a:cubicBezTo>
                      <a:pt x="23" y="5"/>
                      <a:pt x="0" y="0"/>
                      <a:pt x="207" y="38"/>
                    </a:cubicBezTo>
                    <a:cubicBezTo>
                      <a:pt x="414" y="76"/>
                      <a:pt x="913" y="103"/>
                      <a:pt x="1291" y="242"/>
                    </a:cubicBezTo>
                    <a:cubicBezTo>
                      <a:pt x="1669" y="381"/>
                      <a:pt x="2160" y="676"/>
                      <a:pt x="2473" y="873"/>
                    </a:cubicBezTo>
                    <a:cubicBezTo>
                      <a:pt x="2786" y="1070"/>
                      <a:pt x="2996" y="1306"/>
                      <a:pt x="3167" y="1424"/>
                    </a:cubicBezTo>
                    <a:cubicBezTo>
                      <a:pt x="3338" y="1542"/>
                      <a:pt x="3432" y="1547"/>
                      <a:pt x="3501" y="1579"/>
                    </a:cubicBezTo>
                  </a:path>
                </a:pathLst>
              </a:custGeom>
              <a:noFill/>
              <a:ln w="101600" cmpd="sng">
                <a:solidFill>
                  <a:schemeClr val="accent1"/>
                </a:solidFill>
                <a:round/>
                <a:headEnd/>
                <a:tailEnd/>
              </a:ln>
            </p:spPr>
            <p:txBody>
              <a:bodyPr wrap="none" anchor="ctr"/>
              <a:lstStyle/>
              <a:p>
                <a:endParaRPr lang="en-IN"/>
              </a:p>
            </p:txBody>
          </p:sp>
          <p:sp>
            <p:nvSpPr>
              <p:cNvPr id="12321" name="Freeform 5"/>
              <p:cNvSpPr>
                <a:spLocks/>
              </p:cNvSpPr>
              <p:nvPr/>
            </p:nvSpPr>
            <p:spPr bwMode="auto">
              <a:xfrm>
                <a:off x="1429" y="1328"/>
                <a:ext cx="3515" cy="1787"/>
              </a:xfrm>
              <a:custGeom>
                <a:avLst/>
                <a:gdLst>
                  <a:gd name="T0" fmla="*/ 0 w 3515"/>
                  <a:gd name="T1" fmla="*/ 0 h 1787"/>
                  <a:gd name="T2" fmla="*/ 0 w 3515"/>
                  <a:gd name="T3" fmla="*/ 864 h 1787"/>
                  <a:gd name="T4" fmla="*/ 1280 w 3515"/>
                  <a:gd name="T5" fmla="*/ 1088 h 1787"/>
                  <a:gd name="T6" fmla="*/ 2587 w 3515"/>
                  <a:gd name="T7" fmla="*/ 1509 h 1787"/>
                  <a:gd name="T8" fmla="*/ 3376 w 3515"/>
                  <a:gd name="T9" fmla="*/ 1771 h 1787"/>
                  <a:gd name="T10" fmla="*/ 3515 w 3515"/>
                  <a:gd name="T11" fmla="*/ 1787 h 1787"/>
                  <a:gd name="T12" fmla="*/ 3515 w 3515"/>
                  <a:gd name="T13" fmla="*/ 1579 h 1787"/>
                  <a:gd name="T14" fmla="*/ 3371 w 3515"/>
                  <a:gd name="T15" fmla="*/ 1536 h 1787"/>
                  <a:gd name="T16" fmla="*/ 3286 w 3515"/>
                  <a:gd name="T17" fmla="*/ 1504 h 1787"/>
                  <a:gd name="T18" fmla="*/ 3083 w 3515"/>
                  <a:gd name="T19" fmla="*/ 1360 h 1787"/>
                  <a:gd name="T20" fmla="*/ 2886 w 3515"/>
                  <a:gd name="T21" fmla="*/ 1179 h 1787"/>
                  <a:gd name="T22" fmla="*/ 2710 w 3515"/>
                  <a:gd name="T23" fmla="*/ 1024 h 1787"/>
                  <a:gd name="T24" fmla="*/ 2395 w 3515"/>
                  <a:gd name="T25" fmla="*/ 821 h 1787"/>
                  <a:gd name="T26" fmla="*/ 2022 w 3515"/>
                  <a:gd name="T27" fmla="*/ 592 h 1787"/>
                  <a:gd name="T28" fmla="*/ 1654 w 3515"/>
                  <a:gd name="T29" fmla="*/ 395 h 1787"/>
                  <a:gd name="T30" fmla="*/ 1259 w 3515"/>
                  <a:gd name="T31" fmla="*/ 213 h 1787"/>
                  <a:gd name="T32" fmla="*/ 1062 w 3515"/>
                  <a:gd name="T33" fmla="*/ 171 h 1787"/>
                  <a:gd name="T34" fmla="*/ 736 w 3515"/>
                  <a:gd name="T35" fmla="*/ 107 h 1787"/>
                  <a:gd name="T36" fmla="*/ 379 w 3515"/>
                  <a:gd name="T37" fmla="*/ 48 h 1787"/>
                  <a:gd name="T38" fmla="*/ 203 w 3515"/>
                  <a:gd name="T39" fmla="*/ 32 h 1787"/>
                  <a:gd name="T40" fmla="*/ 0 w 3515"/>
                  <a:gd name="T41" fmla="*/ 0 h 17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15"/>
                  <a:gd name="T64" fmla="*/ 0 h 1787"/>
                  <a:gd name="T65" fmla="*/ 3515 w 3515"/>
                  <a:gd name="T66" fmla="*/ 1787 h 17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15" h="1787">
                    <a:moveTo>
                      <a:pt x="0" y="0"/>
                    </a:moveTo>
                    <a:lnTo>
                      <a:pt x="0" y="864"/>
                    </a:lnTo>
                    <a:lnTo>
                      <a:pt x="1280" y="1088"/>
                    </a:lnTo>
                    <a:lnTo>
                      <a:pt x="2587" y="1509"/>
                    </a:lnTo>
                    <a:lnTo>
                      <a:pt x="3376" y="1771"/>
                    </a:lnTo>
                    <a:lnTo>
                      <a:pt x="3515" y="1787"/>
                    </a:lnTo>
                    <a:lnTo>
                      <a:pt x="3515" y="1579"/>
                    </a:lnTo>
                    <a:lnTo>
                      <a:pt x="3371" y="1536"/>
                    </a:lnTo>
                    <a:lnTo>
                      <a:pt x="3286" y="1504"/>
                    </a:lnTo>
                    <a:lnTo>
                      <a:pt x="3083" y="1360"/>
                    </a:lnTo>
                    <a:lnTo>
                      <a:pt x="2886" y="1179"/>
                    </a:lnTo>
                    <a:lnTo>
                      <a:pt x="2710" y="1024"/>
                    </a:lnTo>
                    <a:lnTo>
                      <a:pt x="2395" y="821"/>
                    </a:lnTo>
                    <a:lnTo>
                      <a:pt x="2022" y="592"/>
                    </a:lnTo>
                    <a:lnTo>
                      <a:pt x="1654" y="395"/>
                    </a:lnTo>
                    <a:lnTo>
                      <a:pt x="1259" y="213"/>
                    </a:lnTo>
                    <a:lnTo>
                      <a:pt x="1062" y="171"/>
                    </a:lnTo>
                    <a:lnTo>
                      <a:pt x="736" y="107"/>
                    </a:lnTo>
                    <a:lnTo>
                      <a:pt x="379" y="48"/>
                    </a:lnTo>
                    <a:lnTo>
                      <a:pt x="203" y="32"/>
                    </a:lnTo>
                    <a:lnTo>
                      <a:pt x="0" y="0"/>
                    </a:lnTo>
                    <a:close/>
                  </a:path>
                </a:pathLst>
              </a:custGeom>
              <a:solidFill>
                <a:schemeClr val="accent1"/>
              </a:solidFill>
              <a:ln w="9525">
                <a:noFill/>
                <a:round/>
                <a:headEnd/>
                <a:tailEnd/>
              </a:ln>
            </p:spPr>
            <p:txBody>
              <a:bodyPr wrap="none" anchor="ctr"/>
              <a:lstStyle/>
              <a:p>
                <a:endParaRPr lang="en-IN"/>
              </a:p>
            </p:txBody>
          </p:sp>
        </p:grpSp>
        <p:sp>
          <p:nvSpPr>
            <p:cNvPr id="12319" name="Text Box 6"/>
            <p:cNvSpPr txBox="1">
              <a:spLocks noChangeArrowheads="1"/>
            </p:cNvSpPr>
            <p:nvPr/>
          </p:nvSpPr>
          <p:spPr bwMode="auto">
            <a:xfrm>
              <a:off x="1712" y="1681"/>
              <a:ext cx="1316" cy="250"/>
            </a:xfrm>
            <a:prstGeom prst="rect">
              <a:avLst/>
            </a:prstGeom>
            <a:noFill/>
            <a:ln w="9525">
              <a:noFill/>
              <a:miter lim="800000"/>
              <a:headEnd/>
              <a:tailEnd/>
            </a:ln>
          </p:spPr>
          <p:txBody>
            <a:bodyPr wrap="none">
              <a:spAutoFit/>
            </a:bodyPr>
            <a:lstStyle/>
            <a:p>
              <a:r>
                <a:rPr lang="en-AU" sz="2000" b="1"/>
                <a:t>External Failure</a:t>
              </a:r>
            </a:p>
          </p:txBody>
        </p:sp>
      </p:grpSp>
      <p:grpSp>
        <p:nvGrpSpPr>
          <p:cNvPr id="4" name="Group 7"/>
          <p:cNvGrpSpPr>
            <a:grpSpLocks/>
          </p:cNvGrpSpPr>
          <p:nvPr/>
        </p:nvGrpSpPr>
        <p:grpSpPr bwMode="auto">
          <a:xfrm>
            <a:off x="1765300" y="3497263"/>
            <a:ext cx="5595938" cy="1930400"/>
            <a:chOff x="1424" y="2171"/>
            <a:chExt cx="3525" cy="1216"/>
          </a:xfrm>
        </p:grpSpPr>
        <p:grpSp>
          <p:nvGrpSpPr>
            <p:cNvPr id="5" name="Group 8"/>
            <p:cNvGrpSpPr>
              <a:grpSpLocks/>
            </p:cNvGrpSpPr>
            <p:nvPr/>
          </p:nvGrpSpPr>
          <p:grpSpPr bwMode="auto">
            <a:xfrm>
              <a:off x="1424" y="2171"/>
              <a:ext cx="3525" cy="1216"/>
              <a:chOff x="1424" y="2171"/>
              <a:chExt cx="3525" cy="1216"/>
            </a:xfrm>
          </p:grpSpPr>
          <p:sp>
            <p:nvSpPr>
              <p:cNvPr id="12316" name="Freeform 9"/>
              <p:cNvSpPr>
                <a:spLocks/>
              </p:cNvSpPr>
              <p:nvPr/>
            </p:nvSpPr>
            <p:spPr bwMode="auto">
              <a:xfrm>
                <a:off x="1424" y="2171"/>
                <a:ext cx="3525" cy="1216"/>
              </a:xfrm>
              <a:custGeom>
                <a:avLst/>
                <a:gdLst>
                  <a:gd name="T0" fmla="*/ 0 w 3525"/>
                  <a:gd name="T1" fmla="*/ 0 h 1216"/>
                  <a:gd name="T2" fmla="*/ 0 w 3525"/>
                  <a:gd name="T3" fmla="*/ 837 h 1216"/>
                  <a:gd name="T4" fmla="*/ 1611 w 3525"/>
                  <a:gd name="T5" fmla="*/ 960 h 1216"/>
                  <a:gd name="T6" fmla="*/ 3040 w 3525"/>
                  <a:gd name="T7" fmla="*/ 1216 h 1216"/>
                  <a:gd name="T8" fmla="*/ 3525 w 3525"/>
                  <a:gd name="T9" fmla="*/ 1194 h 1216"/>
                  <a:gd name="T10" fmla="*/ 3525 w 3525"/>
                  <a:gd name="T11" fmla="*/ 928 h 1216"/>
                  <a:gd name="T12" fmla="*/ 3355 w 3525"/>
                  <a:gd name="T13" fmla="*/ 901 h 1216"/>
                  <a:gd name="T14" fmla="*/ 2907 w 3525"/>
                  <a:gd name="T15" fmla="*/ 736 h 1216"/>
                  <a:gd name="T16" fmla="*/ 2480 w 3525"/>
                  <a:gd name="T17" fmla="*/ 506 h 1216"/>
                  <a:gd name="T18" fmla="*/ 2096 w 3525"/>
                  <a:gd name="T19" fmla="*/ 336 h 1216"/>
                  <a:gd name="T20" fmla="*/ 1365 w 3525"/>
                  <a:gd name="T21" fmla="*/ 160 h 1216"/>
                  <a:gd name="T22" fmla="*/ 923 w 3525"/>
                  <a:gd name="T23" fmla="*/ 80 h 1216"/>
                  <a:gd name="T24" fmla="*/ 395 w 3525"/>
                  <a:gd name="T25" fmla="*/ 37 h 1216"/>
                  <a:gd name="T26" fmla="*/ 0 w 3525"/>
                  <a:gd name="T27" fmla="*/ 0 h 1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25"/>
                  <a:gd name="T43" fmla="*/ 0 h 1216"/>
                  <a:gd name="T44" fmla="*/ 3525 w 3525"/>
                  <a:gd name="T45" fmla="*/ 1216 h 12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25" h="1216">
                    <a:moveTo>
                      <a:pt x="0" y="0"/>
                    </a:moveTo>
                    <a:lnTo>
                      <a:pt x="0" y="837"/>
                    </a:lnTo>
                    <a:lnTo>
                      <a:pt x="1611" y="960"/>
                    </a:lnTo>
                    <a:lnTo>
                      <a:pt x="3040" y="1216"/>
                    </a:lnTo>
                    <a:lnTo>
                      <a:pt x="3525" y="1194"/>
                    </a:lnTo>
                    <a:lnTo>
                      <a:pt x="3525" y="928"/>
                    </a:lnTo>
                    <a:lnTo>
                      <a:pt x="3355" y="901"/>
                    </a:lnTo>
                    <a:lnTo>
                      <a:pt x="2907" y="736"/>
                    </a:lnTo>
                    <a:lnTo>
                      <a:pt x="2480" y="506"/>
                    </a:lnTo>
                    <a:lnTo>
                      <a:pt x="2096" y="336"/>
                    </a:lnTo>
                    <a:lnTo>
                      <a:pt x="1365" y="160"/>
                    </a:lnTo>
                    <a:lnTo>
                      <a:pt x="923" y="80"/>
                    </a:lnTo>
                    <a:lnTo>
                      <a:pt x="395" y="37"/>
                    </a:lnTo>
                    <a:lnTo>
                      <a:pt x="0" y="0"/>
                    </a:lnTo>
                    <a:close/>
                  </a:path>
                </a:pathLst>
              </a:custGeom>
              <a:solidFill>
                <a:schemeClr val="folHlink"/>
              </a:solidFill>
              <a:ln w="9525">
                <a:noFill/>
                <a:round/>
                <a:headEnd/>
                <a:tailEnd/>
              </a:ln>
            </p:spPr>
            <p:txBody>
              <a:bodyPr wrap="none" anchor="ctr"/>
              <a:lstStyle/>
              <a:p>
                <a:endParaRPr lang="en-IN"/>
              </a:p>
            </p:txBody>
          </p:sp>
          <p:sp>
            <p:nvSpPr>
              <p:cNvPr id="12317" name="Freeform 10"/>
              <p:cNvSpPr>
                <a:spLocks/>
              </p:cNvSpPr>
              <p:nvPr/>
            </p:nvSpPr>
            <p:spPr bwMode="auto">
              <a:xfrm>
                <a:off x="1438" y="2183"/>
                <a:ext cx="3501" cy="910"/>
              </a:xfrm>
              <a:custGeom>
                <a:avLst/>
                <a:gdLst>
                  <a:gd name="T0" fmla="*/ 0 w 3501"/>
                  <a:gd name="T1" fmla="*/ 0 h 910"/>
                  <a:gd name="T2" fmla="*/ 1076 w 3501"/>
                  <a:gd name="T3" fmla="*/ 98 h 910"/>
                  <a:gd name="T4" fmla="*/ 2160 w 3501"/>
                  <a:gd name="T5" fmla="*/ 374 h 910"/>
                  <a:gd name="T6" fmla="*/ 3005 w 3501"/>
                  <a:gd name="T7" fmla="*/ 774 h 910"/>
                  <a:gd name="T8" fmla="*/ 3357 w 3501"/>
                  <a:gd name="T9" fmla="*/ 884 h 910"/>
                  <a:gd name="T10" fmla="*/ 3501 w 3501"/>
                  <a:gd name="T11" fmla="*/ 910 h 910"/>
                  <a:gd name="T12" fmla="*/ 0 60000 65536"/>
                  <a:gd name="T13" fmla="*/ 0 60000 65536"/>
                  <a:gd name="T14" fmla="*/ 0 60000 65536"/>
                  <a:gd name="T15" fmla="*/ 0 60000 65536"/>
                  <a:gd name="T16" fmla="*/ 0 60000 65536"/>
                  <a:gd name="T17" fmla="*/ 0 60000 65536"/>
                  <a:gd name="T18" fmla="*/ 0 w 3501"/>
                  <a:gd name="T19" fmla="*/ 0 h 910"/>
                  <a:gd name="T20" fmla="*/ 3501 w 3501"/>
                  <a:gd name="T21" fmla="*/ 910 h 910"/>
                </a:gdLst>
                <a:ahLst/>
                <a:cxnLst>
                  <a:cxn ang="T12">
                    <a:pos x="T0" y="T1"/>
                  </a:cxn>
                  <a:cxn ang="T13">
                    <a:pos x="T2" y="T3"/>
                  </a:cxn>
                  <a:cxn ang="T14">
                    <a:pos x="T4" y="T5"/>
                  </a:cxn>
                  <a:cxn ang="T15">
                    <a:pos x="T6" y="T7"/>
                  </a:cxn>
                  <a:cxn ang="T16">
                    <a:pos x="T8" y="T9"/>
                  </a:cxn>
                  <a:cxn ang="T17">
                    <a:pos x="T10" y="T11"/>
                  </a:cxn>
                </a:cxnLst>
                <a:rect l="T18" t="T19" r="T20" b="T21"/>
                <a:pathLst>
                  <a:path w="3501" h="910">
                    <a:moveTo>
                      <a:pt x="0" y="0"/>
                    </a:moveTo>
                    <a:cubicBezTo>
                      <a:pt x="358" y="18"/>
                      <a:pt x="716" y="36"/>
                      <a:pt x="1076" y="98"/>
                    </a:cubicBezTo>
                    <a:cubicBezTo>
                      <a:pt x="1436" y="160"/>
                      <a:pt x="1839" y="261"/>
                      <a:pt x="2160" y="374"/>
                    </a:cubicBezTo>
                    <a:cubicBezTo>
                      <a:pt x="2481" y="487"/>
                      <a:pt x="2806" y="689"/>
                      <a:pt x="3005" y="774"/>
                    </a:cubicBezTo>
                    <a:cubicBezTo>
                      <a:pt x="3204" y="859"/>
                      <a:pt x="3274" y="861"/>
                      <a:pt x="3357" y="884"/>
                    </a:cubicBezTo>
                    <a:cubicBezTo>
                      <a:pt x="3440" y="907"/>
                      <a:pt x="3471" y="905"/>
                      <a:pt x="3501" y="910"/>
                    </a:cubicBezTo>
                  </a:path>
                </a:pathLst>
              </a:custGeom>
              <a:noFill/>
              <a:ln w="101600" cmpd="sng">
                <a:solidFill>
                  <a:schemeClr val="folHlink"/>
                </a:solidFill>
                <a:round/>
                <a:headEnd/>
                <a:tailEnd/>
              </a:ln>
            </p:spPr>
            <p:txBody>
              <a:bodyPr wrap="none" anchor="ctr"/>
              <a:lstStyle/>
              <a:p>
                <a:endParaRPr lang="en-IN"/>
              </a:p>
            </p:txBody>
          </p:sp>
        </p:grpSp>
        <p:sp>
          <p:nvSpPr>
            <p:cNvPr id="12315" name="Text Box 11"/>
            <p:cNvSpPr txBox="1">
              <a:spLocks noChangeArrowheads="1"/>
            </p:cNvSpPr>
            <p:nvPr/>
          </p:nvSpPr>
          <p:spPr bwMode="auto">
            <a:xfrm>
              <a:off x="1619" y="2404"/>
              <a:ext cx="1263" cy="250"/>
            </a:xfrm>
            <a:prstGeom prst="rect">
              <a:avLst/>
            </a:prstGeom>
            <a:noFill/>
            <a:ln w="9525">
              <a:noFill/>
              <a:miter lim="800000"/>
              <a:headEnd/>
              <a:tailEnd/>
            </a:ln>
          </p:spPr>
          <p:txBody>
            <a:bodyPr wrap="none">
              <a:spAutoFit/>
            </a:bodyPr>
            <a:lstStyle/>
            <a:p>
              <a:r>
                <a:rPr lang="en-AU" sz="2000" b="1"/>
                <a:t>Internal Failure</a:t>
              </a:r>
            </a:p>
          </p:txBody>
        </p:sp>
      </p:grpSp>
      <p:grpSp>
        <p:nvGrpSpPr>
          <p:cNvPr id="6" name="Group 12"/>
          <p:cNvGrpSpPr>
            <a:grpSpLocks/>
          </p:cNvGrpSpPr>
          <p:nvPr/>
        </p:nvGrpSpPr>
        <p:grpSpPr bwMode="auto">
          <a:xfrm>
            <a:off x="1765300" y="4627563"/>
            <a:ext cx="5605463" cy="993775"/>
            <a:chOff x="1424" y="2883"/>
            <a:chExt cx="3531" cy="626"/>
          </a:xfrm>
        </p:grpSpPr>
        <p:grpSp>
          <p:nvGrpSpPr>
            <p:cNvPr id="7" name="Group 13"/>
            <p:cNvGrpSpPr>
              <a:grpSpLocks/>
            </p:cNvGrpSpPr>
            <p:nvPr/>
          </p:nvGrpSpPr>
          <p:grpSpPr bwMode="auto">
            <a:xfrm>
              <a:off x="1424" y="2883"/>
              <a:ext cx="3531" cy="626"/>
              <a:chOff x="1424" y="2883"/>
              <a:chExt cx="3531" cy="626"/>
            </a:xfrm>
          </p:grpSpPr>
          <p:sp>
            <p:nvSpPr>
              <p:cNvPr id="12312" name="Freeform 14"/>
              <p:cNvSpPr>
                <a:spLocks/>
              </p:cNvSpPr>
              <p:nvPr/>
            </p:nvSpPr>
            <p:spPr bwMode="auto">
              <a:xfrm>
                <a:off x="1438" y="2883"/>
                <a:ext cx="3511" cy="481"/>
              </a:xfrm>
              <a:custGeom>
                <a:avLst/>
                <a:gdLst>
                  <a:gd name="T0" fmla="*/ 0 w 3506"/>
                  <a:gd name="T1" fmla="*/ 118 h 481"/>
                  <a:gd name="T2" fmla="*/ 382 w 3506"/>
                  <a:gd name="T3" fmla="*/ 38 h 481"/>
                  <a:gd name="T4" fmla="*/ 1138 w 3506"/>
                  <a:gd name="T5" fmla="*/ 38 h 481"/>
                  <a:gd name="T6" fmla="*/ 2151 w 3506"/>
                  <a:gd name="T7" fmla="*/ 269 h 481"/>
                  <a:gd name="T8" fmla="*/ 2987 w 3506"/>
                  <a:gd name="T9" fmla="*/ 447 h 481"/>
                  <a:gd name="T10" fmla="*/ 3506 w 3506"/>
                  <a:gd name="T11" fmla="*/ 472 h 481"/>
                  <a:gd name="T12" fmla="*/ 0 60000 65536"/>
                  <a:gd name="T13" fmla="*/ 0 60000 65536"/>
                  <a:gd name="T14" fmla="*/ 0 60000 65536"/>
                  <a:gd name="T15" fmla="*/ 0 60000 65536"/>
                  <a:gd name="T16" fmla="*/ 0 60000 65536"/>
                  <a:gd name="T17" fmla="*/ 0 60000 65536"/>
                  <a:gd name="T18" fmla="*/ 0 w 3506"/>
                  <a:gd name="T19" fmla="*/ 0 h 481"/>
                  <a:gd name="T20" fmla="*/ 3506 w 3506"/>
                  <a:gd name="T21" fmla="*/ 481 h 481"/>
                </a:gdLst>
                <a:ahLst/>
                <a:cxnLst>
                  <a:cxn ang="T12">
                    <a:pos x="T0" y="T1"/>
                  </a:cxn>
                  <a:cxn ang="T13">
                    <a:pos x="T2" y="T3"/>
                  </a:cxn>
                  <a:cxn ang="T14">
                    <a:pos x="T4" y="T5"/>
                  </a:cxn>
                  <a:cxn ang="T15">
                    <a:pos x="T6" y="T7"/>
                  </a:cxn>
                  <a:cxn ang="T16">
                    <a:pos x="T8" y="T9"/>
                  </a:cxn>
                  <a:cxn ang="T17">
                    <a:pos x="T10" y="T11"/>
                  </a:cxn>
                </a:cxnLst>
                <a:rect l="T18" t="T19" r="T20" b="T21"/>
                <a:pathLst>
                  <a:path w="3506" h="481">
                    <a:moveTo>
                      <a:pt x="0" y="118"/>
                    </a:moveTo>
                    <a:cubicBezTo>
                      <a:pt x="96" y="84"/>
                      <a:pt x="192" y="51"/>
                      <a:pt x="382" y="38"/>
                    </a:cubicBezTo>
                    <a:cubicBezTo>
                      <a:pt x="572" y="25"/>
                      <a:pt x="843" y="0"/>
                      <a:pt x="1138" y="38"/>
                    </a:cubicBezTo>
                    <a:cubicBezTo>
                      <a:pt x="1433" y="76"/>
                      <a:pt x="1843" y="201"/>
                      <a:pt x="2151" y="269"/>
                    </a:cubicBezTo>
                    <a:cubicBezTo>
                      <a:pt x="2459" y="337"/>
                      <a:pt x="2761" y="413"/>
                      <a:pt x="2987" y="447"/>
                    </a:cubicBezTo>
                    <a:cubicBezTo>
                      <a:pt x="3213" y="481"/>
                      <a:pt x="3398" y="467"/>
                      <a:pt x="3506" y="472"/>
                    </a:cubicBezTo>
                  </a:path>
                </a:pathLst>
              </a:custGeom>
              <a:noFill/>
              <a:ln w="101600" cmpd="sng">
                <a:solidFill>
                  <a:schemeClr val="hlink"/>
                </a:solidFill>
                <a:round/>
                <a:headEnd/>
                <a:tailEnd/>
              </a:ln>
            </p:spPr>
            <p:txBody>
              <a:bodyPr wrap="none" anchor="ctr"/>
              <a:lstStyle/>
              <a:p>
                <a:endParaRPr lang="en-IN"/>
              </a:p>
            </p:txBody>
          </p:sp>
          <p:sp>
            <p:nvSpPr>
              <p:cNvPr id="12313" name="Freeform 15"/>
              <p:cNvSpPr>
                <a:spLocks/>
              </p:cNvSpPr>
              <p:nvPr/>
            </p:nvSpPr>
            <p:spPr bwMode="auto">
              <a:xfrm>
                <a:off x="1424" y="2885"/>
                <a:ext cx="3531" cy="624"/>
              </a:xfrm>
              <a:custGeom>
                <a:avLst/>
                <a:gdLst>
                  <a:gd name="T0" fmla="*/ 0 w 3531"/>
                  <a:gd name="T1" fmla="*/ 107 h 624"/>
                  <a:gd name="T2" fmla="*/ 0 w 3531"/>
                  <a:gd name="T3" fmla="*/ 464 h 624"/>
                  <a:gd name="T4" fmla="*/ 3173 w 3531"/>
                  <a:gd name="T5" fmla="*/ 624 h 624"/>
                  <a:gd name="T6" fmla="*/ 3531 w 3531"/>
                  <a:gd name="T7" fmla="*/ 608 h 624"/>
                  <a:gd name="T8" fmla="*/ 3531 w 3531"/>
                  <a:gd name="T9" fmla="*/ 491 h 624"/>
                  <a:gd name="T10" fmla="*/ 3376 w 3531"/>
                  <a:gd name="T11" fmla="*/ 486 h 624"/>
                  <a:gd name="T12" fmla="*/ 2971 w 3531"/>
                  <a:gd name="T13" fmla="*/ 443 h 624"/>
                  <a:gd name="T14" fmla="*/ 2384 w 3531"/>
                  <a:gd name="T15" fmla="*/ 320 h 624"/>
                  <a:gd name="T16" fmla="*/ 1856 w 3531"/>
                  <a:gd name="T17" fmla="*/ 198 h 624"/>
                  <a:gd name="T18" fmla="*/ 1264 w 3531"/>
                  <a:gd name="T19" fmla="*/ 48 h 624"/>
                  <a:gd name="T20" fmla="*/ 885 w 3531"/>
                  <a:gd name="T21" fmla="*/ 0 h 624"/>
                  <a:gd name="T22" fmla="*/ 459 w 3531"/>
                  <a:gd name="T23" fmla="*/ 22 h 624"/>
                  <a:gd name="T24" fmla="*/ 224 w 3531"/>
                  <a:gd name="T25" fmla="*/ 48 h 624"/>
                  <a:gd name="T26" fmla="*/ 0 w 3531"/>
                  <a:gd name="T27" fmla="*/ 107 h 6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31"/>
                  <a:gd name="T43" fmla="*/ 0 h 624"/>
                  <a:gd name="T44" fmla="*/ 3531 w 3531"/>
                  <a:gd name="T45" fmla="*/ 624 h 6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31" h="624">
                    <a:moveTo>
                      <a:pt x="0" y="107"/>
                    </a:moveTo>
                    <a:lnTo>
                      <a:pt x="0" y="464"/>
                    </a:lnTo>
                    <a:lnTo>
                      <a:pt x="3173" y="624"/>
                    </a:lnTo>
                    <a:lnTo>
                      <a:pt x="3531" y="608"/>
                    </a:lnTo>
                    <a:lnTo>
                      <a:pt x="3531" y="491"/>
                    </a:lnTo>
                    <a:lnTo>
                      <a:pt x="3376" y="486"/>
                    </a:lnTo>
                    <a:lnTo>
                      <a:pt x="2971" y="443"/>
                    </a:lnTo>
                    <a:lnTo>
                      <a:pt x="2384" y="320"/>
                    </a:lnTo>
                    <a:lnTo>
                      <a:pt x="1856" y="198"/>
                    </a:lnTo>
                    <a:lnTo>
                      <a:pt x="1264" y="48"/>
                    </a:lnTo>
                    <a:lnTo>
                      <a:pt x="885" y="0"/>
                    </a:lnTo>
                    <a:lnTo>
                      <a:pt x="459" y="22"/>
                    </a:lnTo>
                    <a:lnTo>
                      <a:pt x="224" y="48"/>
                    </a:lnTo>
                    <a:lnTo>
                      <a:pt x="0" y="107"/>
                    </a:lnTo>
                    <a:close/>
                  </a:path>
                </a:pathLst>
              </a:custGeom>
              <a:solidFill>
                <a:schemeClr val="hlink"/>
              </a:solidFill>
              <a:ln w="9525">
                <a:noFill/>
                <a:round/>
                <a:headEnd/>
                <a:tailEnd/>
              </a:ln>
            </p:spPr>
            <p:txBody>
              <a:bodyPr wrap="none" anchor="ctr"/>
              <a:lstStyle/>
              <a:p>
                <a:endParaRPr lang="en-IN"/>
              </a:p>
            </p:txBody>
          </p:sp>
        </p:grpSp>
        <p:sp>
          <p:nvSpPr>
            <p:cNvPr id="12311" name="Text Box 16"/>
            <p:cNvSpPr txBox="1">
              <a:spLocks noChangeArrowheads="1"/>
            </p:cNvSpPr>
            <p:nvPr/>
          </p:nvSpPr>
          <p:spPr bwMode="auto">
            <a:xfrm>
              <a:off x="1937" y="2970"/>
              <a:ext cx="943" cy="250"/>
            </a:xfrm>
            <a:prstGeom prst="rect">
              <a:avLst/>
            </a:prstGeom>
            <a:noFill/>
            <a:ln w="9525">
              <a:noFill/>
              <a:miter lim="800000"/>
              <a:headEnd/>
              <a:tailEnd/>
            </a:ln>
          </p:spPr>
          <p:txBody>
            <a:bodyPr wrap="none">
              <a:spAutoFit/>
            </a:bodyPr>
            <a:lstStyle/>
            <a:p>
              <a:r>
                <a:rPr lang="en-AU" sz="2000" b="1"/>
                <a:t>Prevention</a:t>
              </a:r>
            </a:p>
          </p:txBody>
        </p:sp>
      </p:grpSp>
      <p:grpSp>
        <p:nvGrpSpPr>
          <p:cNvPr id="8" name="Group 18"/>
          <p:cNvGrpSpPr>
            <a:grpSpLocks/>
          </p:cNvGrpSpPr>
          <p:nvPr/>
        </p:nvGrpSpPr>
        <p:grpSpPr bwMode="auto">
          <a:xfrm>
            <a:off x="1765300" y="5278438"/>
            <a:ext cx="5607050" cy="500062"/>
            <a:chOff x="1112" y="3325"/>
            <a:chExt cx="3532" cy="315"/>
          </a:xfrm>
        </p:grpSpPr>
        <p:grpSp>
          <p:nvGrpSpPr>
            <p:cNvPr id="9" name="Group 19"/>
            <p:cNvGrpSpPr>
              <a:grpSpLocks/>
            </p:cNvGrpSpPr>
            <p:nvPr/>
          </p:nvGrpSpPr>
          <p:grpSpPr bwMode="auto">
            <a:xfrm>
              <a:off x="1112" y="3325"/>
              <a:ext cx="3532" cy="315"/>
              <a:chOff x="1424" y="3293"/>
              <a:chExt cx="3532" cy="315"/>
            </a:xfrm>
          </p:grpSpPr>
          <p:grpSp>
            <p:nvGrpSpPr>
              <p:cNvPr id="10" name="Group 20"/>
              <p:cNvGrpSpPr>
                <a:grpSpLocks/>
              </p:cNvGrpSpPr>
              <p:nvPr/>
            </p:nvGrpSpPr>
            <p:grpSpPr bwMode="auto">
              <a:xfrm>
                <a:off x="1424" y="3293"/>
                <a:ext cx="3532" cy="315"/>
                <a:chOff x="1424" y="3293"/>
                <a:chExt cx="3532" cy="315"/>
              </a:xfrm>
            </p:grpSpPr>
            <p:sp>
              <p:nvSpPr>
                <p:cNvPr id="12308" name="Freeform 21"/>
                <p:cNvSpPr>
                  <a:spLocks/>
                </p:cNvSpPr>
                <p:nvPr/>
              </p:nvSpPr>
              <p:spPr bwMode="auto">
                <a:xfrm>
                  <a:off x="1438" y="3293"/>
                  <a:ext cx="3518" cy="193"/>
                </a:xfrm>
                <a:custGeom>
                  <a:avLst/>
                  <a:gdLst>
                    <a:gd name="T0" fmla="*/ 0 w 3518"/>
                    <a:gd name="T1" fmla="*/ 28 h 193"/>
                    <a:gd name="T2" fmla="*/ 498 w 3518"/>
                    <a:gd name="T3" fmla="*/ 10 h 193"/>
                    <a:gd name="T4" fmla="*/ 1840 w 3518"/>
                    <a:gd name="T5" fmla="*/ 90 h 193"/>
                    <a:gd name="T6" fmla="*/ 2987 w 3518"/>
                    <a:gd name="T7" fmla="*/ 179 h 193"/>
                    <a:gd name="T8" fmla="*/ 3518 w 3518"/>
                    <a:gd name="T9" fmla="*/ 171 h 193"/>
                    <a:gd name="T10" fmla="*/ 0 60000 65536"/>
                    <a:gd name="T11" fmla="*/ 0 60000 65536"/>
                    <a:gd name="T12" fmla="*/ 0 60000 65536"/>
                    <a:gd name="T13" fmla="*/ 0 60000 65536"/>
                    <a:gd name="T14" fmla="*/ 0 60000 65536"/>
                    <a:gd name="T15" fmla="*/ 0 w 3518"/>
                    <a:gd name="T16" fmla="*/ 0 h 193"/>
                    <a:gd name="T17" fmla="*/ 3518 w 3518"/>
                    <a:gd name="T18" fmla="*/ 193 h 193"/>
                  </a:gdLst>
                  <a:ahLst/>
                  <a:cxnLst>
                    <a:cxn ang="T10">
                      <a:pos x="T0" y="T1"/>
                    </a:cxn>
                    <a:cxn ang="T11">
                      <a:pos x="T2" y="T3"/>
                    </a:cxn>
                    <a:cxn ang="T12">
                      <a:pos x="T4" y="T5"/>
                    </a:cxn>
                    <a:cxn ang="T13">
                      <a:pos x="T6" y="T7"/>
                    </a:cxn>
                    <a:cxn ang="T14">
                      <a:pos x="T8" y="T9"/>
                    </a:cxn>
                  </a:cxnLst>
                  <a:rect l="T15" t="T16" r="T17" b="T18"/>
                  <a:pathLst>
                    <a:path w="3518" h="193">
                      <a:moveTo>
                        <a:pt x="0" y="28"/>
                      </a:moveTo>
                      <a:cubicBezTo>
                        <a:pt x="84" y="25"/>
                        <a:pt x="191" y="0"/>
                        <a:pt x="498" y="10"/>
                      </a:cubicBezTo>
                      <a:cubicBezTo>
                        <a:pt x="805" y="20"/>
                        <a:pt x="1425" y="62"/>
                        <a:pt x="1840" y="90"/>
                      </a:cubicBezTo>
                      <a:cubicBezTo>
                        <a:pt x="2255" y="118"/>
                        <a:pt x="2707" y="165"/>
                        <a:pt x="2987" y="179"/>
                      </a:cubicBezTo>
                      <a:cubicBezTo>
                        <a:pt x="3267" y="193"/>
                        <a:pt x="3408" y="173"/>
                        <a:pt x="3518" y="171"/>
                      </a:cubicBezTo>
                    </a:path>
                  </a:pathLst>
                </a:custGeom>
                <a:solidFill>
                  <a:schemeClr val="accent2"/>
                </a:solidFill>
                <a:ln w="101600" cmpd="sng">
                  <a:solidFill>
                    <a:schemeClr val="accent2"/>
                  </a:solidFill>
                  <a:round/>
                  <a:headEnd/>
                  <a:tailEnd/>
                </a:ln>
              </p:spPr>
              <p:txBody>
                <a:bodyPr wrap="none" anchor="ctr"/>
                <a:lstStyle/>
                <a:p>
                  <a:endParaRPr lang="en-IN"/>
                </a:p>
              </p:txBody>
            </p:sp>
            <p:sp>
              <p:nvSpPr>
                <p:cNvPr id="12309" name="Freeform 22"/>
                <p:cNvSpPr>
                  <a:spLocks/>
                </p:cNvSpPr>
                <p:nvPr/>
              </p:nvSpPr>
              <p:spPr bwMode="auto">
                <a:xfrm>
                  <a:off x="1424" y="3308"/>
                  <a:ext cx="3532" cy="300"/>
                </a:xfrm>
                <a:custGeom>
                  <a:avLst/>
                  <a:gdLst>
                    <a:gd name="T0" fmla="*/ 0 w 3532"/>
                    <a:gd name="T1" fmla="*/ 8 h 300"/>
                    <a:gd name="T2" fmla="*/ 0 w 3532"/>
                    <a:gd name="T3" fmla="*/ 292 h 300"/>
                    <a:gd name="T4" fmla="*/ 3532 w 3532"/>
                    <a:gd name="T5" fmla="*/ 300 h 300"/>
                    <a:gd name="T6" fmla="*/ 3532 w 3532"/>
                    <a:gd name="T7" fmla="*/ 164 h 300"/>
                    <a:gd name="T8" fmla="*/ 3092 w 3532"/>
                    <a:gd name="T9" fmla="*/ 180 h 300"/>
                    <a:gd name="T10" fmla="*/ 2236 w 3532"/>
                    <a:gd name="T11" fmla="*/ 108 h 300"/>
                    <a:gd name="T12" fmla="*/ 1336 w 3532"/>
                    <a:gd name="T13" fmla="*/ 48 h 300"/>
                    <a:gd name="T14" fmla="*/ 628 w 3532"/>
                    <a:gd name="T15" fmla="*/ 0 h 300"/>
                    <a:gd name="T16" fmla="*/ 332 w 3532"/>
                    <a:gd name="T17" fmla="*/ 4 h 300"/>
                    <a:gd name="T18" fmla="*/ 128 w 3532"/>
                    <a:gd name="T19" fmla="*/ 8 h 300"/>
                    <a:gd name="T20" fmla="*/ 0 w 3532"/>
                    <a:gd name="T21" fmla="*/ 8 h 3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2"/>
                    <a:gd name="T34" fmla="*/ 0 h 300"/>
                    <a:gd name="T35" fmla="*/ 3532 w 3532"/>
                    <a:gd name="T36" fmla="*/ 300 h 3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2" h="300">
                      <a:moveTo>
                        <a:pt x="0" y="8"/>
                      </a:moveTo>
                      <a:lnTo>
                        <a:pt x="0" y="292"/>
                      </a:lnTo>
                      <a:lnTo>
                        <a:pt x="3532" y="300"/>
                      </a:lnTo>
                      <a:lnTo>
                        <a:pt x="3532" y="164"/>
                      </a:lnTo>
                      <a:lnTo>
                        <a:pt x="3092" y="180"/>
                      </a:lnTo>
                      <a:lnTo>
                        <a:pt x="2236" y="108"/>
                      </a:lnTo>
                      <a:lnTo>
                        <a:pt x="1336" y="48"/>
                      </a:lnTo>
                      <a:lnTo>
                        <a:pt x="628" y="0"/>
                      </a:lnTo>
                      <a:lnTo>
                        <a:pt x="332" y="4"/>
                      </a:lnTo>
                      <a:lnTo>
                        <a:pt x="128" y="8"/>
                      </a:lnTo>
                      <a:lnTo>
                        <a:pt x="0" y="8"/>
                      </a:lnTo>
                      <a:close/>
                    </a:path>
                  </a:pathLst>
                </a:custGeom>
                <a:solidFill>
                  <a:schemeClr val="accent2"/>
                </a:solidFill>
                <a:ln w="9525">
                  <a:noFill/>
                  <a:round/>
                  <a:headEnd/>
                  <a:tailEnd/>
                </a:ln>
              </p:spPr>
              <p:txBody>
                <a:bodyPr wrap="none" anchor="ctr"/>
                <a:lstStyle/>
                <a:p>
                  <a:endParaRPr lang="en-IN"/>
                </a:p>
              </p:txBody>
            </p:sp>
          </p:grpSp>
          <p:sp>
            <p:nvSpPr>
              <p:cNvPr id="12307" name="Text Box 23"/>
              <p:cNvSpPr txBox="1">
                <a:spLocks noChangeArrowheads="1"/>
              </p:cNvSpPr>
              <p:nvPr/>
            </p:nvSpPr>
            <p:spPr bwMode="auto">
              <a:xfrm>
                <a:off x="1712" y="3326"/>
                <a:ext cx="845" cy="250"/>
              </a:xfrm>
              <a:prstGeom prst="rect">
                <a:avLst/>
              </a:prstGeom>
              <a:solidFill>
                <a:schemeClr val="accent2"/>
              </a:solidFill>
              <a:ln w="9525">
                <a:noFill/>
                <a:miter lim="800000"/>
                <a:headEnd/>
                <a:tailEnd/>
              </a:ln>
            </p:spPr>
            <p:txBody>
              <a:bodyPr wrap="none">
                <a:spAutoFit/>
              </a:bodyPr>
              <a:lstStyle/>
              <a:p>
                <a:r>
                  <a:rPr lang="en-AU" sz="2000" b="1"/>
                  <a:t>Appraisal</a:t>
                </a:r>
              </a:p>
            </p:txBody>
          </p:sp>
        </p:grpSp>
        <p:sp>
          <p:nvSpPr>
            <p:cNvPr id="12305" name="Freeform 24"/>
            <p:cNvSpPr>
              <a:spLocks/>
            </p:cNvSpPr>
            <p:nvPr/>
          </p:nvSpPr>
          <p:spPr bwMode="auto">
            <a:xfrm>
              <a:off x="1126" y="3346"/>
              <a:ext cx="3494" cy="194"/>
            </a:xfrm>
            <a:custGeom>
              <a:avLst/>
              <a:gdLst>
                <a:gd name="T0" fmla="*/ 0 w 3494"/>
                <a:gd name="T1" fmla="*/ 28 h 194"/>
                <a:gd name="T2" fmla="*/ 498 w 3494"/>
                <a:gd name="T3" fmla="*/ 10 h 194"/>
                <a:gd name="T4" fmla="*/ 1840 w 3494"/>
                <a:gd name="T5" fmla="*/ 90 h 194"/>
                <a:gd name="T6" fmla="*/ 2987 w 3494"/>
                <a:gd name="T7" fmla="*/ 179 h 194"/>
                <a:gd name="T8" fmla="*/ 3494 w 3494"/>
                <a:gd name="T9" fmla="*/ 179 h 194"/>
                <a:gd name="T10" fmla="*/ 0 60000 65536"/>
                <a:gd name="T11" fmla="*/ 0 60000 65536"/>
                <a:gd name="T12" fmla="*/ 0 60000 65536"/>
                <a:gd name="T13" fmla="*/ 0 60000 65536"/>
                <a:gd name="T14" fmla="*/ 0 60000 65536"/>
                <a:gd name="T15" fmla="*/ 0 w 3494"/>
                <a:gd name="T16" fmla="*/ 0 h 194"/>
                <a:gd name="T17" fmla="*/ 3494 w 3494"/>
                <a:gd name="T18" fmla="*/ 194 h 194"/>
              </a:gdLst>
              <a:ahLst/>
              <a:cxnLst>
                <a:cxn ang="T10">
                  <a:pos x="T0" y="T1"/>
                </a:cxn>
                <a:cxn ang="T11">
                  <a:pos x="T2" y="T3"/>
                </a:cxn>
                <a:cxn ang="T12">
                  <a:pos x="T4" y="T5"/>
                </a:cxn>
                <a:cxn ang="T13">
                  <a:pos x="T6" y="T7"/>
                </a:cxn>
                <a:cxn ang="T14">
                  <a:pos x="T8" y="T9"/>
                </a:cxn>
              </a:cxnLst>
              <a:rect l="T15" t="T16" r="T17" b="T18"/>
              <a:pathLst>
                <a:path w="3494" h="194">
                  <a:moveTo>
                    <a:pt x="0" y="28"/>
                  </a:moveTo>
                  <a:cubicBezTo>
                    <a:pt x="84" y="25"/>
                    <a:pt x="191" y="0"/>
                    <a:pt x="498" y="10"/>
                  </a:cubicBezTo>
                  <a:cubicBezTo>
                    <a:pt x="805" y="20"/>
                    <a:pt x="1425" y="62"/>
                    <a:pt x="1840" y="90"/>
                  </a:cubicBezTo>
                  <a:cubicBezTo>
                    <a:pt x="2255" y="118"/>
                    <a:pt x="2711" y="164"/>
                    <a:pt x="2987" y="179"/>
                  </a:cubicBezTo>
                  <a:cubicBezTo>
                    <a:pt x="3263" y="194"/>
                    <a:pt x="3378" y="186"/>
                    <a:pt x="3494" y="179"/>
                  </a:cubicBezTo>
                </a:path>
              </a:pathLst>
            </a:custGeom>
            <a:solidFill>
              <a:schemeClr val="accent2"/>
            </a:solidFill>
            <a:ln w="76200" cmpd="sng">
              <a:solidFill>
                <a:schemeClr val="accent2"/>
              </a:solidFill>
              <a:round/>
              <a:headEnd/>
              <a:tailEnd/>
            </a:ln>
          </p:spPr>
          <p:txBody>
            <a:bodyPr wrap="none" anchor="ctr"/>
            <a:lstStyle/>
            <a:p>
              <a:endParaRPr lang="en-IN"/>
            </a:p>
          </p:txBody>
        </p:sp>
      </p:grpSp>
      <p:grpSp>
        <p:nvGrpSpPr>
          <p:cNvPr id="11" name="Group 25"/>
          <p:cNvGrpSpPr>
            <a:grpSpLocks/>
          </p:cNvGrpSpPr>
          <p:nvPr/>
        </p:nvGrpSpPr>
        <p:grpSpPr bwMode="auto">
          <a:xfrm>
            <a:off x="808038" y="1800225"/>
            <a:ext cx="6865937" cy="4435475"/>
            <a:chOff x="509" y="1134"/>
            <a:chExt cx="4325" cy="2794"/>
          </a:xfrm>
        </p:grpSpPr>
        <p:sp>
          <p:nvSpPr>
            <p:cNvPr id="12301" name="Text Box 26"/>
            <p:cNvSpPr txBox="1">
              <a:spLocks noChangeArrowheads="1"/>
            </p:cNvSpPr>
            <p:nvPr/>
          </p:nvSpPr>
          <p:spPr bwMode="auto">
            <a:xfrm>
              <a:off x="509" y="1293"/>
              <a:ext cx="591" cy="518"/>
            </a:xfrm>
            <a:prstGeom prst="rect">
              <a:avLst/>
            </a:prstGeom>
            <a:noFill/>
            <a:ln w="9525">
              <a:noFill/>
              <a:miter lim="800000"/>
              <a:headEnd/>
              <a:tailEnd/>
            </a:ln>
          </p:spPr>
          <p:txBody>
            <a:bodyPr>
              <a:spAutoFit/>
            </a:bodyPr>
            <a:lstStyle/>
            <a:p>
              <a:r>
                <a:rPr lang="en-AU" b="1"/>
                <a:t>Total Cost</a:t>
              </a:r>
            </a:p>
          </p:txBody>
        </p:sp>
        <p:sp>
          <p:nvSpPr>
            <p:cNvPr id="12302" name="Text Box 27"/>
            <p:cNvSpPr txBox="1">
              <a:spLocks noChangeArrowheads="1"/>
            </p:cNvSpPr>
            <p:nvPr/>
          </p:nvSpPr>
          <p:spPr bwMode="auto">
            <a:xfrm>
              <a:off x="1924" y="3640"/>
              <a:ext cx="2026" cy="288"/>
            </a:xfrm>
            <a:prstGeom prst="rect">
              <a:avLst/>
            </a:prstGeom>
            <a:noFill/>
            <a:ln w="9525">
              <a:noFill/>
              <a:miter lim="800000"/>
              <a:headEnd/>
              <a:tailEnd/>
            </a:ln>
          </p:spPr>
          <p:txBody>
            <a:bodyPr wrap="none">
              <a:spAutoFit/>
            </a:bodyPr>
            <a:lstStyle/>
            <a:p>
              <a:r>
                <a:rPr lang="en-AU" b="1"/>
                <a:t>Quality Improvement</a:t>
              </a:r>
            </a:p>
          </p:txBody>
        </p:sp>
        <p:sp>
          <p:nvSpPr>
            <p:cNvPr id="12303" name="Freeform 28"/>
            <p:cNvSpPr>
              <a:spLocks/>
            </p:cNvSpPr>
            <p:nvPr/>
          </p:nvSpPr>
          <p:spPr bwMode="auto">
            <a:xfrm>
              <a:off x="1114" y="1134"/>
              <a:ext cx="3720" cy="2498"/>
            </a:xfrm>
            <a:custGeom>
              <a:avLst/>
              <a:gdLst>
                <a:gd name="T0" fmla="*/ 0 w 3600"/>
                <a:gd name="T1" fmla="*/ 0 h 2338"/>
                <a:gd name="T2" fmla="*/ 0 w 3600"/>
                <a:gd name="T3" fmla="*/ 2338 h 2338"/>
                <a:gd name="T4" fmla="*/ 3600 w 3600"/>
                <a:gd name="T5" fmla="*/ 2338 h 2338"/>
                <a:gd name="T6" fmla="*/ 0 60000 65536"/>
                <a:gd name="T7" fmla="*/ 0 60000 65536"/>
                <a:gd name="T8" fmla="*/ 0 60000 65536"/>
                <a:gd name="T9" fmla="*/ 0 w 3600"/>
                <a:gd name="T10" fmla="*/ 0 h 2338"/>
                <a:gd name="T11" fmla="*/ 3600 w 3600"/>
                <a:gd name="T12" fmla="*/ 2338 h 2338"/>
              </a:gdLst>
              <a:ahLst/>
              <a:cxnLst>
                <a:cxn ang="T6">
                  <a:pos x="T0" y="T1"/>
                </a:cxn>
                <a:cxn ang="T7">
                  <a:pos x="T2" y="T3"/>
                </a:cxn>
                <a:cxn ang="T8">
                  <a:pos x="T4" y="T5"/>
                </a:cxn>
              </a:cxnLst>
              <a:rect l="T9" t="T10" r="T11" b="T12"/>
              <a:pathLst>
                <a:path w="3600" h="2338">
                  <a:moveTo>
                    <a:pt x="0" y="0"/>
                  </a:moveTo>
                  <a:lnTo>
                    <a:pt x="0" y="2338"/>
                  </a:lnTo>
                  <a:lnTo>
                    <a:pt x="3600" y="2338"/>
                  </a:lnTo>
                </a:path>
              </a:pathLst>
            </a:custGeom>
            <a:noFill/>
            <a:ln w="38100" cmpd="sng">
              <a:solidFill>
                <a:schemeClr val="tx1"/>
              </a:solidFill>
              <a:round/>
              <a:headEnd type="triangle" w="med" len="med"/>
              <a:tailEnd type="triangle" w="med" len="med"/>
            </a:ln>
          </p:spPr>
          <p:txBody>
            <a:bodyPr wrap="none" anchor="ctr"/>
            <a:lstStyle/>
            <a:p>
              <a:endParaRPr lang="en-IN"/>
            </a:p>
          </p:txBody>
        </p:sp>
      </p:grpSp>
      <p:grpSp>
        <p:nvGrpSpPr>
          <p:cNvPr id="12" name="Group 29"/>
          <p:cNvGrpSpPr>
            <a:grpSpLocks/>
          </p:cNvGrpSpPr>
          <p:nvPr/>
        </p:nvGrpSpPr>
        <p:grpSpPr bwMode="auto">
          <a:xfrm>
            <a:off x="5575300" y="2071688"/>
            <a:ext cx="1951038" cy="1204912"/>
            <a:chOff x="3512" y="1305"/>
            <a:chExt cx="1229" cy="759"/>
          </a:xfrm>
        </p:grpSpPr>
        <p:sp>
          <p:nvSpPr>
            <p:cNvPr id="12299" name="Rectangle 30"/>
            <p:cNvSpPr>
              <a:spLocks noChangeArrowheads="1"/>
            </p:cNvSpPr>
            <p:nvPr/>
          </p:nvSpPr>
          <p:spPr bwMode="auto">
            <a:xfrm>
              <a:off x="3686" y="1305"/>
              <a:ext cx="1055" cy="288"/>
            </a:xfrm>
            <a:prstGeom prst="rect">
              <a:avLst/>
            </a:prstGeom>
            <a:noFill/>
            <a:ln w="9525">
              <a:noFill/>
              <a:miter lim="800000"/>
              <a:headEnd/>
              <a:tailEnd/>
            </a:ln>
          </p:spPr>
          <p:txBody>
            <a:bodyPr wrap="none">
              <a:spAutoFit/>
            </a:bodyPr>
            <a:lstStyle/>
            <a:p>
              <a:r>
                <a:rPr lang="en-US" b="1"/>
                <a:t>Total Cost</a:t>
              </a:r>
            </a:p>
          </p:txBody>
        </p:sp>
        <p:sp>
          <p:nvSpPr>
            <p:cNvPr id="12300" name="Line 31"/>
            <p:cNvSpPr>
              <a:spLocks noChangeShapeType="1"/>
            </p:cNvSpPr>
            <p:nvPr/>
          </p:nvSpPr>
          <p:spPr bwMode="auto">
            <a:xfrm flipH="1">
              <a:off x="3512" y="1640"/>
              <a:ext cx="456" cy="424"/>
            </a:xfrm>
            <a:prstGeom prst="line">
              <a:avLst/>
            </a:prstGeom>
            <a:noFill/>
            <a:ln w="57150">
              <a:solidFill>
                <a:schemeClr val="tx1"/>
              </a:solidFill>
              <a:round/>
              <a:headEnd/>
              <a:tailEnd type="triangle" w="med" len="med"/>
            </a:ln>
          </p:spPr>
          <p:txBody>
            <a:bodyPr wrap="none" anchor="ctr"/>
            <a:lstStyle/>
            <a:p>
              <a:endParaRPr lang="en-IN"/>
            </a:p>
          </p:txBody>
        </p:sp>
      </p:grpSp>
      <p:sp>
        <p:nvSpPr>
          <p:cNvPr id="45088" name="Freeform 32"/>
          <p:cNvSpPr>
            <a:spLocks/>
          </p:cNvSpPr>
          <p:nvPr/>
        </p:nvSpPr>
        <p:spPr bwMode="auto">
          <a:xfrm>
            <a:off x="1790700" y="2114550"/>
            <a:ext cx="5549900" cy="2482850"/>
          </a:xfrm>
          <a:custGeom>
            <a:avLst/>
            <a:gdLst>
              <a:gd name="T0" fmla="*/ 0 w 3496"/>
              <a:gd name="T1" fmla="*/ 0 h 1564"/>
              <a:gd name="T2" fmla="*/ 156 w 3496"/>
              <a:gd name="T3" fmla="*/ 20 h 1564"/>
              <a:gd name="T4" fmla="*/ 364 w 3496"/>
              <a:gd name="T5" fmla="*/ 56 h 1564"/>
              <a:gd name="T6" fmla="*/ 648 w 3496"/>
              <a:gd name="T7" fmla="*/ 92 h 1564"/>
              <a:gd name="T8" fmla="*/ 856 w 3496"/>
              <a:gd name="T9" fmla="*/ 128 h 1564"/>
              <a:gd name="T10" fmla="*/ 1100 w 3496"/>
              <a:gd name="T11" fmla="*/ 176 h 1564"/>
              <a:gd name="T12" fmla="*/ 1328 w 3496"/>
              <a:gd name="T13" fmla="*/ 248 h 1564"/>
              <a:gd name="T14" fmla="*/ 1640 w 3496"/>
              <a:gd name="T15" fmla="*/ 384 h 1564"/>
              <a:gd name="T16" fmla="*/ 1972 w 3496"/>
              <a:gd name="T17" fmla="*/ 560 h 1564"/>
              <a:gd name="T18" fmla="*/ 2304 w 3496"/>
              <a:gd name="T19" fmla="*/ 756 h 1564"/>
              <a:gd name="T20" fmla="*/ 2488 w 3496"/>
              <a:gd name="T21" fmla="*/ 872 h 1564"/>
              <a:gd name="T22" fmla="*/ 2688 w 3496"/>
              <a:gd name="T23" fmla="*/ 1016 h 1564"/>
              <a:gd name="T24" fmla="*/ 2848 w 3496"/>
              <a:gd name="T25" fmla="*/ 1136 h 1564"/>
              <a:gd name="T26" fmla="*/ 3012 w 3496"/>
              <a:gd name="T27" fmla="*/ 1284 h 1564"/>
              <a:gd name="T28" fmla="*/ 3152 w 3496"/>
              <a:gd name="T29" fmla="*/ 1404 h 1564"/>
              <a:gd name="T30" fmla="*/ 3288 w 3496"/>
              <a:gd name="T31" fmla="*/ 1488 h 1564"/>
              <a:gd name="T32" fmla="*/ 3404 w 3496"/>
              <a:gd name="T33" fmla="*/ 1536 h 1564"/>
              <a:gd name="T34" fmla="*/ 3496 w 3496"/>
              <a:gd name="T35" fmla="*/ 1564 h 15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96"/>
              <a:gd name="T55" fmla="*/ 0 h 1564"/>
              <a:gd name="T56" fmla="*/ 3496 w 3496"/>
              <a:gd name="T57" fmla="*/ 1564 h 15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96" h="1564">
                <a:moveTo>
                  <a:pt x="0" y="0"/>
                </a:moveTo>
                <a:cubicBezTo>
                  <a:pt x="47" y="5"/>
                  <a:pt x="95" y="11"/>
                  <a:pt x="156" y="20"/>
                </a:cubicBezTo>
                <a:cubicBezTo>
                  <a:pt x="217" y="29"/>
                  <a:pt x="282" y="44"/>
                  <a:pt x="364" y="56"/>
                </a:cubicBezTo>
                <a:cubicBezTo>
                  <a:pt x="446" y="68"/>
                  <a:pt x="566" y="80"/>
                  <a:pt x="648" y="92"/>
                </a:cubicBezTo>
                <a:cubicBezTo>
                  <a:pt x="730" y="104"/>
                  <a:pt x="781" y="114"/>
                  <a:pt x="856" y="128"/>
                </a:cubicBezTo>
                <a:cubicBezTo>
                  <a:pt x="931" y="142"/>
                  <a:pt x="1021" y="156"/>
                  <a:pt x="1100" y="176"/>
                </a:cubicBezTo>
                <a:cubicBezTo>
                  <a:pt x="1179" y="196"/>
                  <a:pt x="1238" y="213"/>
                  <a:pt x="1328" y="248"/>
                </a:cubicBezTo>
                <a:cubicBezTo>
                  <a:pt x="1418" y="283"/>
                  <a:pt x="1533" y="332"/>
                  <a:pt x="1640" y="384"/>
                </a:cubicBezTo>
                <a:cubicBezTo>
                  <a:pt x="1747" y="436"/>
                  <a:pt x="1861" y="498"/>
                  <a:pt x="1972" y="560"/>
                </a:cubicBezTo>
                <a:cubicBezTo>
                  <a:pt x="2083" y="622"/>
                  <a:pt x="2218" y="704"/>
                  <a:pt x="2304" y="756"/>
                </a:cubicBezTo>
                <a:cubicBezTo>
                  <a:pt x="2390" y="808"/>
                  <a:pt x="2424" y="829"/>
                  <a:pt x="2488" y="872"/>
                </a:cubicBezTo>
                <a:cubicBezTo>
                  <a:pt x="2552" y="915"/>
                  <a:pt x="2628" y="972"/>
                  <a:pt x="2688" y="1016"/>
                </a:cubicBezTo>
                <a:cubicBezTo>
                  <a:pt x="2748" y="1060"/>
                  <a:pt x="2794" y="1091"/>
                  <a:pt x="2848" y="1136"/>
                </a:cubicBezTo>
                <a:cubicBezTo>
                  <a:pt x="2902" y="1181"/>
                  <a:pt x="2961" y="1239"/>
                  <a:pt x="3012" y="1284"/>
                </a:cubicBezTo>
                <a:cubicBezTo>
                  <a:pt x="3063" y="1329"/>
                  <a:pt x="3106" y="1370"/>
                  <a:pt x="3152" y="1404"/>
                </a:cubicBezTo>
                <a:cubicBezTo>
                  <a:pt x="3198" y="1438"/>
                  <a:pt x="3246" y="1466"/>
                  <a:pt x="3288" y="1488"/>
                </a:cubicBezTo>
                <a:cubicBezTo>
                  <a:pt x="3330" y="1510"/>
                  <a:pt x="3369" y="1523"/>
                  <a:pt x="3404" y="1536"/>
                </a:cubicBezTo>
                <a:cubicBezTo>
                  <a:pt x="3439" y="1549"/>
                  <a:pt x="3477" y="1558"/>
                  <a:pt x="3496" y="1564"/>
                </a:cubicBezTo>
              </a:path>
            </a:pathLst>
          </a:custGeom>
          <a:noFill/>
          <a:ln w="101600" cmpd="sng">
            <a:solidFill>
              <a:srgbClr val="BF0922"/>
            </a:solidFill>
            <a:round/>
            <a:headEnd/>
            <a:tailEnd/>
          </a:ln>
        </p:spPr>
        <p:txBody>
          <a:bodyPr/>
          <a:lstStyle/>
          <a:p>
            <a:endParaRPr lang="en-IN"/>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par>
                          <p:cTn id="27" fill="hold">
                            <p:stCondLst>
                              <p:cond delay="500"/>
                            </p:stCondLst>
                            <p:childTnLst>
                              <p:par>
                                <p:cTn id="28" presetID="18" presetClass="entr" presetSubtype="6" fill="hold" grpId="0" nodeType="afterEffect">
                                  <p:stCondLst>
                                    <p:cond delay="1000"/>
                                  </p:stCondLst>
                                  <p:childTnLst>
                                    <p:set>
                                      <p:cBhvr>
                                        <p:cTn id="29" dur="1" fill="hold">
                                          <p:stCondLst>
                                            <p:cond delay="0"/>
                                          </p:stCondLst>
                                        </p:cTn>
                                        <p:tgtEl>
                                          <p:spTgt spid="45088"/>
                                        </p:tgtEl>
                                        <p:attrNameLst>
                                          <p:attrName>style.visibility</p:attrName>
                                        </p:attrNameLst>
                                      </p:cBhvr>
                                      <p:to>
                                        <p:strVal val="visible"/>
                                      </p:to>
                                    </p:set>
                                    <p:animEffect transition="in" filter="strips(downRight)">
                                      <p:cBhvr>
                                        <p:cTn id="30" dur="1000"/>
                                        <p:tgtEl>
                                          <p:spTgt spid="45088"/>
                                        </p:tgtEl>
                                      </p:cBhvr>
                                    </p:animEffect>
                                  </p:childTnLst>
                                </p:cTn>
                              </p:par>
                            </p:childTnLst>
                          </p:cTn>
                        </p:par>
                        <p:par>
                          <p:cTn id="31" fill="hold">
                            <p:stCondLst>
                              <p:cond delay="2500"/>
                            </p:stCondLst>
                            <p:childTnLst>
                              <p:par>
                                <p:cTn id="32" presetID="22" presetClass="entr" presetSubtype="1" fill="hold" nodeType="afterEffect">
                                  <p:stCondLst>
                                    <p:cond delay="100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393700"/>
            <a:ext cx="7772400" cy="1346200"/>
          </a:xfrm>
        </p:spPr>
        <p:txBody>
          <a:bodyPr/>
          <a:lstStyle/>
          <a:p>
            <a:pPr eaLnBrk="1" hangingPunct="1">
              <a:defRPr/>
            </a:pPr>
            <a:r>
              <a:rPr lang="en-US" smtClean="0"/>
              <a:t>Ethics and Quality Management</a:t>
            </a:r>
          </a:p>
        </p:txBody>
      </p:sp>
      <p:sp>
        <p:nvSpPr>
          <p:cNvPr id="13314" name="Footer Placeholder 2"/>
          <p:cNvSpPr>
            <a:spLocks noGrp="1"/>
          </p:cNvSpPr>
          <p:nvPr>
            <p:ph type="ftr" sz="quarter" idx="11"/>
          </p:nvPr>
        </p:nvSpPr>
        <p:spPr>
          <a:noFill/>
        </p:spPr>
        <p:txBody>
          <a:bodyPr/>
          <a:lstStyle/>
          <a:p>
            <a:r>
              <a:rPr lang="en-AU"/>
              <a:t>© 2011 Pearson Education, Inc. publishing as Prentice Hall</a:t>
            </a:r>
            <a:endParaRPr lang="en-US"/>
          </a:p>
        </p:txBody>
      </p:sp>
      <p:sp>
        <p:nvSpPr>
          <p:cNvPr id="47107" name="Rectangle 3"/>
          <p:cNvSpPr>
            <a:spLocks noChangeArrowheads="1"/>
          </p:cNvSpPr>
          <p:nvPr/>
        </p:nvSpPr>
        <p:spPr bwMode="auto">
          <a:xfrm>
            <a:off x="1152525" y="2036763"/>
            <a:ext cx="6889750" cy="3711785"/>
          </a:xfrm>
          <a:prstGeom prst="rect">
            <a:avLst/>
          </a:prstGeom>
          <a:noFill/>
          <a:ln w="9525">
            <a:noFill/>
            <a:miter lim="800000"/>
            <a:headEnd/>
            <a:tailEnd/>
          </a:ln>
        </p:spPr>
        <p:txBody>
          <a:bodyPr>
            <a:spAutoFit/>
          </a:bodyPr>
          <a:lstStyle/>
          <a:p>
            <a:pPr marL="533400" indent="-533400">
              <a:lnSpc>
                <a:spcPct val="90000"/>
              </a:lnSpc>
              <a:spcAft>
                <a:spcPct val="40000"/>
              </a:spcAft>
              <a:buClr>
                <a:srgbClr val="BF0922"/>
              </a:buClr>
              <a:buFont typeface="Wingdings" pitchFamily="2" charset="2"/>
              <a:buChar char="u"/>
            </a:pPr>
            <a:r>
              <a:rPr lang="en-US" sz="2800" b="1" dirty="0"/>
              <a:t>Operations managers must deliver healthy, safe, quality products and services</a:t>
            </a:r>
          </a:p>
          <a:p>
            <a:pPr marL="533400" indent="-533400">
              <a:lnSpc>
                <a:spcPct val="90000"/>
              </a:lnSpc>
              <a:spcAft>
                <a:spcPct val="40000"/>
              </a:spcAft>
              <a:buClr>
                <a:srgbClr val="BF0922"/>
              </a:buClr>
              <a:buFont typeface="Wingdings" pitchFamily="2" charset="2"/>
              <a:buChar char="u"/>
            </a:pPr>
            <a:r>
              <a:rPr lang="en-US" sz="2800" b="1" dirty="0"/>
              <a:t>Poor quality risks injuries, lawsuits, recalls, and regulation</a:t>
            </a:r>
          </a:p>
          <a:p>
            <a:pPr marL="533400" indent="-533400">
              <a:lnSpc>
                <a:spcPct val="90000"/>
              </a:lnSpc>
              <a:spcAft>
                <a:spcPct val="40000"/>
              </a:spcAft>
              <a:buClr>
                <a:srgbClr val="BF0922"/>
              </a:buClr>
              <a:buFont typeface="Wingdings" pitchFamily="2" charset="2"/>
              <a:buChar char="u"/>
            </a:pPr>
            <a:r>
              <a:rPr lang="en-US" sz="2800" b="1" dirty="0"/>
              <a:t>Organizations are judged by how they respond to problems</a:t>
            </a:r>
          </a:p>
          <a:p>
            <a:pPr marL="533400" indent="-533400">
              <a:lnSpc>
                <a:spcPct val="90000"/>
              </a:lnSpc>
              <a:spcAft>
                <a:spcPct val="40000"/>
              </a:spcAft>
              <a:buClr>
                <a:srgbClr val="BF0922"/>
              </a:buClr>
              <a:buFont typeface="Wingdings" pitchFamily="2" charset="2"/>
              <a:buChar char="u"/>
            </a:pPr>
            <a:r>
              <a:rPr lang="en-US" sz="2800" b="1" dirty="0"/>
              <a:t>All stakeholders </a:t>
            </a:r>
            <a:r>
              <a:rPr lang="en-US" sz="2800" b="1" dirty="0" smtClean="0"/>
              <a:t>must </a:t>
            </a:r>
            <a:r>
              <a:rPr lang="en-US" sz="2800" b="1" dirty="0"/>
              <a:t>be considered</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47107"/>
                                        </p:tgtEl>
                                        <p:attrNameLst>
                                          <p:attrName>style.visibility</p:attrName>
                                        </p:attrNameLst>
                                      </p:cBhvr>
                                      <p:to>
                                        <p:strVal val="visible"/>
                                      </p:to>
                                    </p:set>
                                    <p:animEffect transition="in" filter="strips(downRight)">
                                      <p:cBhvr>
                                        <p:cTn id="7"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Methods of Quality Improvement</a:t>
            </a:r>
            <a:endParaRPr lang="en-IN" dirty="0">
              <a:solidFill>
                <a:srgbClr val="FF0000"/>
              </a:solidFill>
            </a:endParaRPr>
          </a:p>
        </p:txBody>
      </p:sp>
      <p:sp>
        <p:nvSpPr>
          <p:cNvPr id="3" name="TextBox 2"/>
          <p:cNvSpPr txBox="1"/>
          <p:nvPr/>
        </p:nvSpPr>
        <p:spPr>
          <a:xfrm>
            <a:off x="762000" y="1828800"/>
            <a:ext cx="4648200" cy="5262979"/>
          </a:xfrm>
          <a:prstGeom prst="rect">
            <a:avLst/>
          </a:prstGeom>
          <a:noFill/>
        </p:spPr>
        <p:txBody>
          <a:bodyPr wrap="square" rtlCol="0">
            <a:spAutoFit/>
          </a:bodyPr>
          <a:lstStyle/>
          <a:p>
            <a:pPr algn="just">
              <a:lnSpc>
                <a:spcPct val="200000"/>
              </a:lnSpc>
              <a:buFont typeface="Arial" pitchFamily="34" charset="0"/>
              <a:buChar char="•"/>
            </a:pPr>
            <a:r>
              <a:rPr lang="en-IN" sz="2800" dirty="0" smtClean="0"/>
              <a:t>  Acceptance sampling</a:t>
            </a:r>
          </a:p>
          <a:p>
            <a:pPr algn="just">
              <a:lnSpc>
                <a:spcPct val="200000"/>
              </a:lnSpc>
              <a:buFont typeface="Arial" pitchFamily="34" charset="0"/>
              <a:buChar char="•"/>
            </a:pPr>
            <a:r>
              <a:rPr lang="en-IN" sz="2800" dirty="0" smtClean="0"/>
              <a:t>  Statistical Process Control</a:t>
            </a:r>
          </a:p>
          <a:p>
            <a:pPr algn="just">
              <a:lnSpc>
                <a:spcPct val="200000"/>
              </a:lnSpc>
              <a:buFont typeface="Arial" pitchFamily="34" charset="0"/>
              <a:buChar char="•"/>
            </a:pPr>
            <a:r>
              <a:rPr lang="en-IN" sz="2800" dirty="0" smtClean="0"/>
              <a:t>  Design of Experiments </a:t>
            </a:r>
          </a:p>
          <a:p>
            <a:pPr algn="just">
              <a:lnSpc>
                <a:spcPct val="200000"/>
              </a:lnSpc>
              <a:buFont typeface="Arial" pitchFamily="34" charset="0"/>
              <a:buChar char="•"/>
            </a:pPr>
            <a:r>
              <a:rPr lang="en-IN" sz="2800" dirty="0" smtClean="0"/>
              <a:t>  Zero defects program</a:t>
            </a:r>
          </a:p>
          <a:p>
            <a:pPr algn="just">
              <a:lnSpc>
                <a:spcPct val="200000"/>
              </a:lnSpc>
              <a:buFont typeface="Arial" pitchFamily="34" charset="0"/>
              <a:buChar char="•"/>
            </a:pPr>
            <a:r>
              <a:rPr lang="en-IN" sz="2800" dirty="0" smtClean="0"/>
              <a:t>  Quality Circle programme</a:t>
            </a:r>
          </a:p>
          <a:p>
            <a:endParaRPr lang="en-IN" sz="2800" dirty="0" smtClean="0"/>
          </a:p>
          <a:p>
            <a:endParaRPr lang="en-I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552450" y="361950"/>
            <a:ext cx="8039100" cy="61341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304800" y="304800"/>
            <a:ext cx="8639675" cy="57912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366713" y="366713"/>
            <a:ext cx="8410575" cy="61245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762000" y="609600"/>
            <a:ext cx="7340600" cy="5181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z="3200" b="1" dirty="0" smtClean="0">
                <a:latin typeface="Times New Roman" pitchFamily="18" charset="0"/>
              </a:rPr>
              <a:t>DIFINITION OF QUALITY</a:t>
            </a:r>
            <a:br>
              <a:rPr lang="en-US" sz="3200" b="1" dirty="0" smtClean="0">
                <a:latin typeface="Times New Roman" pitchFamily="18" charset="0"/>
              </a:rPr>
            </a:br>
            <a:endParaRPr lang="en-US" sz="3200" b="1" dirty="0" smtClean="0">
              <a:latin typeface="Times New Roman" pitchFamily="18" charset="0"/>
            </a:endParaRPr>
          </a:p>
        </p:txBody>
      </p:sp>
      <p:sp>
        <p:nvSpPr>
          <p:cNvPr id="12291" name="Rectangle 3"/>
          <p:cNvSpPr>
            <a:spLocks noGrp="1" noChangeArrowheads="1"/>
          </p:cNvSpPr>
          <p:nvPr>
            <p:ph idx="1"/>
          </p:nvPr>
        </p:nvSpPr>
        <p:spPr>
          <a:xfrm>
            <a:off x="228600" y="1447800"/>
            <a:ext cx="8229600" cy="4525963"/>
          </a:xfrm>
        </p:spPr>
        <p:txBody>
          <a:bodyPr/>
          <a:lstStyle/>
          <a:p>
            <a:pPr algn="just" eaLnBrk="1" hangingPunct="1">
              <a:lnSpc>
                <a:spcPct val="90000"/>
              </a:lnSpc>
              <a:defRPr/>
            </a:pPr>
            <a:r>
              <a:rPr lang="en-US" sz="2500" dirty="0" smtClean="0">
                <a:latin typeface="Times New Roman" pitchFamily="18" charset="0"/>
              </a:rPr>
              <a:t>The concept and vocabulary of quality are elusive. Different people interpret quality differently. Few can define quality in measurable terms that can be proved </a:t>
            </a:r>
            <a:r>
              <a:rPr lang="en-US" sz="2500" dirty="0" err="1" smtClean="0">
                <a:latin typeface="Times New Roman" pitchFamily="18" charset="0"/>
              </a:rPr>
              <a:t>operationalized</a:t>
            </a:r>
            <a:r>
              <a:rPr lang="en-US" sz="2500" dirty="0" smtClean="0">
                <a:latin typeface="Times New Roman" pitchFamily="18" charset="0"/>
              </a:rPr>
              <a:t>. When asked what differentiates their product or service;</a:t>
            </a:r>
          </a:p>
          <a:p>
            <a:pPr algn="just" eaLnBrk="1" hangingPunct="1">
              <a:lnSpc>
                <a:spcPct val="90000"/>
              </a:lnSpc>
              <a:buFont typeface="Wingdings" pitchFamily="2" charset="2"/>
              <a:buNone/>
              <a:defRPr/>
            </a:pPr>
            <a:r>
              <a:rPr lang="en-US" sz="2500" dirty="0" smtClean="0">
                <a:latin typeface="Times New Roman" pitchFamily="18" charset="0"/>
              </a:rPr>
              <a:t>      </a:t>
            </a:r>
          </a:p>
          <a:p>
            <a:pPr algn="just" eaLnBrk="1" hangingPunct="1">
              <a:lnSpc>
                <a:spcPct val="90000"/>
              </a:lnSpc>
              <a:buFont typeface="Wingdings" pitchFamily="2" charset="2"/>
              <a:buNone/>
              <a:defRPr/>
            </a:pPr>
            <a:r>
              <a:rPr lang="en-US" sz="2500" dirty="0" smtClean="0">
                <a:latin typeface="Times New Roman" pitchFamily="18" charset="0"/>
              </a:rPr>
              <a:t>	   The </a:t>
            </a:r>
            <a:r>
              <a:rPr lang="en-US" sz="2500" u="sng" dirty="0" smtClean="0">
                <a:solidFill>
                  <a:schemeClr val="accent1">
                    <a:lumMod val="60000"/>
                    <a:lumOff val="40000"/>
                  </a:schemeClr>
                </a:solidFill>
                <a:latin typeface="Times New Roman" pitchFamily="18" charset="0"/>
              </a:rPr>
              <a:t>banker</a:t>
            </a:r>
            <a:r>
              <a:rPr lang="en-US" sz="2500" dirty="0" smtClean="0">
                <a:latin typeface="Times New Roman" pitchFamily="18" charset="0"/>
              </a:rPr>
              <a:t> will answer” service”</a:t>
            </a:r>
          </a:p>
          <a:p>
            <a:pPr algn="just" eaLnBrk="1" hangingPunct="1">
              <a:lnSpc>
                <a:spcPct val="90000"/>
              </a:lnSpc>
              <a:buFont typeface="Wingdings" pitchFamily="2" charset="2"/>
              <a:buNone/>
              <a:defRPr/>
            </a:pPr>
            <a:r>
              <a:rPr lang="en-US" sz="2500" dirty="0" smtClean="0">
                <a:latin typeface="Times New Roman" pitchFamily="18" charset="0"/>
              </a:rPr>
              <a:t>      The </a:t>
            </a:r>
            <a:r>
              <a:rPr lang="en-US" sz="2500" u="sng" dirty="0" smtClean="0">
                <a:solidFill>
                  <a:schemeClr val="accent1">
                    <a:lumMod val="60000"/>
                    <a:lumOff val="40000"/>
                  </a:schemeClr>
                </a:solidFill>
                <a:latin typeface="Times New Roman" pitchFamily="18" charset="0"/>
              </a:rPr>
              <a:t>healthcare</a:t>
            </a:r>
            <a:r>
              <a:rPr lang="en-US" sz="2500" dirty="0" smtClean="0">
                <a:latin typeface="Times New Roman" pitchFamily="18" charset="0"/>
              </a:rPr>
              <a:t> worker will answer “quality health care”</a:t>
            </a:r>
          </a:p>
          <a:p>
            <a:pPr algn="just" eaLnBrk="1" hangingPunct="1">
              <a:lnSpc>
                <a:spcPct val="90000"/>
              </a:lnSpc>
              <a:buFont typeface="Wingdings" pitchFamily="2" charset="2"/>
              <a:buNone/>
              <a:defRPr/>
            </a:pPr>
            <a:r>
              <a:rPr lang="en-US" sz="2500" dirty="0" smtClean="0">
                <a:latin typeface="Times New Roman" pitchFamily="18" charset="0"/>
              </a:rPr>
              <a:t>      The </a:t>
            </a:r>
            <a:r>
              <a:rPr lang="en-US" sz="2500" u="sng" dirty="0" smtClean="0">
                <a:solidFill>
                  <a:schemeClr val="accent1">
                    <a:lumMod val="60000"/>
                    <a:lumOff val="40000"/>
                  </a:schemeClr>
                </a:solidFill>
                <a:latin typeface="Times New Roman" pitchFamily="18" charset="0"/>
              </a:rPr>
              <a:t>hotel employee </a:t>
            </a:r>
            <a:r>
              <a:rPr lang="en-US" sz="2500" dirty="0" smtClean="0">
                <a:latin typeface="Times New Roman" pitchFamily="18" charset="0"/>
              </a:rPr>
              <a:t>will answer “customer satisfaction”</a:t>
            </a:r>
          </a:p>
          <a:p>
            <a:pPr algn="just" eaLnBrk="1" hangingPunct="1">
              <a:lnSpc>
                <a:spcPct val="90000"/>
              </a:lnSpc>
              <a:buFont typeface="Wingdings" pitchFamily="2" charset="2"/>
              <a:buNone/>
              <a:defRPr/>
            </a:pPr>
            <a:r>
              <a:rPr lang="en-US" sz="2500" dirty="0" smtClean="0">
                <a:latin typeface="Times New Roman" pitchFamily="18" charset="0"/>
              </a:rPr>
              <a:t>      The </a:t>
            </a:r>
            <a:r>
              <a:rPr lang="en-US" sz="2500" u="sng" dirty="0" smtClean="0">
                <a:solidFill>
                  <a:schemeClr val="accent1">
                    <a:lumMod val="60000"/>
                    <a:lumOff val="40000"/>
                  </a:schemeClr>
                </a:solidFill>
                <a:latin typeface="Times New Roman" pitchFamily="18" charset="0"/>
              </a:rPr>
              <a:t>manufacturer</a:t>
            </a:r>
            <a:r>
              <a:rPr lang="en-US" sz="2500" dirty="0" smtClean="0">
                <a:latin typeface="Times New Roman" pitchFamily="18" charset="0"/>
              </a:rPr>
              <a:t> will simply answer “quality product”</a:t>
            </a:r>
          </a:p>
          <a:p>
            <a:pPr algn="just" eaLnBrk="1" hangingPunct="1">
              <a:lnSpc>
                <a:spcPct val="90000"/>
              </a:lnSpc>
              <a:buFont typeface="Wingdings" pitchFamily="2" charset="2"/>
              <a:buNone/>
              <a:defRPr/>
            </a:pPr>
            <a:r>
              <a:rPr lang="en-US" sz="2500" dirty="0" smtClean="0">
                <a:latin typeface="Times New Roman" pitchFamily="18" charset="0"/>
              </a:rPr>
              <a:t>     </a:t>
            </a:r>
          </a:p>
          <a:p>
            <a:pPr eaLnBrk="1" hangingPunct="1">
              <a:lnSpc>
                <a:spcPct val="90000"/>
              </a:lnSpc>
              <a:defRPr/>
            </a:pPr>
            <a:endParaRPr lang="en-US" sz="2500" dirty="0" smtClean="0">
              <a:latin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838200" y="228600"/>
            <a:ext cx="7368894" cy="63246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2209800" y="1157288"/>
            <a:ext cx="4724400" cy="454342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ChangeAspect="1" noChangeArrowheads="1"/>
          </p:cNvPicPr>
          <p:nvPr/>
        </p:nvPicPr>
        <p:blipFill>
          <a:blip r:embed="rId2" cstate="print"/>
          <a:srcRect/>
          <a:stretch>
            <a:fillRect/>
          </a:stretch>
        </p:blipFill>
        <p:spPr bwMode="auto">
          <a:xfrm>
            <a:off x="380999" y="457200"/>
            <a:ext cx="8309113" cy="58674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228600" y="381000"/>
            <a:ext cx="8628730" cy="57150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ChangeAspect="1" noChangeArrowheads="1"/>
          </p:cNvPicPr>
          <p:nvPr/>
        </p:nvPicPr>
        <p:blipFill>
          <a:blip r:embed="rId2" cstate="print"/>
          <a:srcRect/>
          <a:stretch>
            <a:fillRect/>
          </a:stretch>
        </p:blipFill>
        <p:spPr bwMode="auto">
          <a:xfrm>
            <a:off x="152400" y="381000"/>
            <a:ext cx="8722352" cy="6019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ChangeAspect="1" noChangeArrowheads="1"/>
          </p:cNvPicPr>
          <p:nvPr/>
        </p:nvPicPr>
        <p:blipFill>
          <a:blip r:embed="rId2" cstate="print"/>
          <a:srcRect/>
          <a:stretch>
            <a:fillRect/>
          </a:stretch>
        </p:blipFill>
        <p:spPr bwMode="auto">
          <a:xfrm>
            <a:off x="228600" y="533400"/>
            <a:ext cx="8696960" cy="54864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ChangeAspect="1" noChangeArrowheads="1"/>
          </p:cNvPicPr>
          <p:nvPr/>
        </p:nvPicPr>
        <p:blipFill>
          <a:blip r:embed="rId2" cstate="print"/>
          <a:srcRect/>
          <a:stretch>
            <a:fillRect/>
          </a:stretch>
        </p:blipFill>
        <p:spPr bwMode="auto">
          <a:xfrm>
            <a:off x="609599" y="0"/>
            <a:ext cx="7803981" cy="63246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143000" y="457200"/>
            <a:ext cx="5948576" cy="55626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ChangeAspect="1" noChangeArrowheads="1"/>
          </p:cNvPicPr>
          <p:nvPr/>
        </p:nvPicPr>
        <p:blipFill>
          <a:blip r:embed="rId2" cstate="print"/>
          <a:srcRect/>
          <a:stretch>
            <a:fillRect/>
          </a:stretch>
        </p:blipFill>
        <p:spPr bwMode="auto">
          <a:xfrm>
            <a:off x="2514600" y="1066800"/>
            <a:ext cx="3781425" cy="429577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ChangeAspect="1" noChangeArrowheads="1"/>
          </p:cNvPicPr>
          <p:nvPr/>
        </p:nvPicPr>
        <p:blipFill>
          <a:blip r:embed="rId2" cstate="print"/>
          <a:srcRect/>
          <a:stretch>
            <a:fillRect/>
          </a:stretch>
        </p:blipFill>
        <p:spPr bwMode="auto">
          <a:xfrm>
            <a:off x="304800" y="533400"/>
            <a:ext cx="8029575" cy="49815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z="3200" b="1" dirty="0" smtClean="0">
                <a:latin typeface="Times New Roman" pitchFamily="18" charset="0"/>
              </a:rPr>
              <a:t>Five Approaches of Defining Quality</a:t>
            </a:r>
          </a:p>
        </p:txBody>
      </p:sp>
      <p:sp>
        <p:nvSpPr>
          <p:cNvPr id="13315" name="Rectangle 3"/>
          <p:cNvSpPr>
            <a:spLocks noGrp="1" noChangeArrowheads="1"/>
          </p:cNvSpPr>
          <p:nvPr>
            <p:ph idx="1"/>
          </p:nvPr>
        </p:nvSpPr>
        <p:spPr/>
        <p:txBody>
          <a:bodyPr/>
          <a:lstStyle/>
          <a:p>
            <a:pPr eaLnBrk="1" hangingPunct="1">
              <a:lnSpc>
                <a:spcPct val="80000"/>
              </a:lnSpc>
              <a:defRPr/>
            </a:pPr>
            <a:r>
              <a:rPr lang="en-US" sz="2900" dirty="0" smtClean="0">
                <a:latin typeface="Times New Roman" pitchFamily="18" charset="0"/>
              </a:rPr>
              <a:t>Harvard professor David Garvin, in his book </a:t>
            </a:r>
            <a:r>
              <a:rPr lang="en-US" sz="2900" i="1" dirty="0" smtClean="0">
                <a:latin typeface="Times New Roman" pitchFamily="18" charset="0"/>
              </a:rPr>
              <a:t>Managing Quality</a:t>
            </a:r>
            <a:r>
              <a:rPr lang="en-US" sz="2900" dirty="0" smtClean="0">
                <a:latin typeface="Times New Roman" pitchFamily="18" charset="0"/>
              </a:rPr>
              <a:t> summarized five principal approaches to define quality. </a:t>
            </a:r>
          </a:p>
          <a:p>
            <a:pPr eaLnBrk="1" hangingPunct="1">
              <a:lnSpc>
                <a:spcPct val="80000"/>
              </a:lnSpc>
              <a:defRPr/>
            </a:pPr>
            <a:endParaRPr lang="en-US" sz="2900" dirty="0" smtClean="0">
              <a:latin typeface="Times New Roman" pitchFamily="18" charset="0"/>
            </a:endParaRPr>
          </a:p>
          <a:p>
            <a:pPr eaLnBrk="1" hangingPunct="1">
              <a:lnSpc>
                <a:spcPct val="80000"/>
              </a:lnSpc>
              <a:defRPr/>
            </a:pPr>
            <a:r>
              <a:rPr lang="en-US" sz="2900" dirty="0" smtClean="0">
                <a:latin typeface="Times New Roman" pitchFamily="18" charset="0"/>
              </a:rPr>
              <a:t>Transcendent</a:t>
            </a:r>
          </a:p>
          <a:p>
            <a:pPr eaLnBrk="1" hangingPunct="1">
              <a:lnSpc>
                <a:spcPct val="80000"/>
              </a:lnSpc>
              <a:defRPr/>
            </a:pPr>
            <a:r>
              <a:rPr lang="en-US" sz="2900" dirty="0" smtClean="0">
                <a:latin typeface="Times New Roman" pitchFamily="18" charset="0"/>
              </a:rPr>
              <a:t>Product based</a:t>
            </a:r>
          </a:p>
          <a:p>
            <a:pPr eaLnBrk="1" hangingPunct="1">
              <a:lnSpc>
                <a:spcPct val="80000"/>
              </a:lnSpc>
              <a:defRPr/>
            </a:pPr>
            <a:r>
              <a:rPr lang="en-US" sz="2900" dirty="0" smtClean="0">
                <a:latin typeface="Times New Roman" pitchFamily="18" charset="0"/>
              </a:rPr>
              <a:t>User based</a:t>
            </a:r>
          </a:p>
          <a:p>
            <a:pPr eaLnBrk="1" hangingPunct="1">
              <a:lnSpc>
                <a:spcPct val="80000"/>
              </a:lnSpc>
              <a:defRPr/>
            </a:pPr>
            <a:r>
              <a:rPr lang="en-US" sz="2900" dirty="0" smtClean="0">
                <a:latin typeface="Times New Roman" pitchFamily="18" charset="0"/>
              </a:rPr>
              <a:t>Manufacturing  based</a:t>
            </a:r>
          </a:p>
          <a:p>
            <a:pPr eaLnBrk="1" hangingPunct="1">
              <a:lnSpc>
                <a:spcPct val="80000"/>
              </a:lnSpc>
              <a:defRPr/>
            </a:pPr>
            <a:r>
              <a:rPr lang="en-US" sz="2900" dirty="0" smtClean="0">
                <a:latin typeface="Times New Roman" pitchFamily="18" charset="0"/>
              </a:rPr>
              <a:t>Value based</a:t>
            </a:r>
          </a:p>
          <a:p>
            <a:pPr eaLnBrk="1" hangingPunct="1">
              <a:lnSpc>
                <a:spcPct val="80000"/>
              </a:lnSpc>
              <a:defRPr/>
            </a:pPr>
            <a:endParaRPr lang="en-US" sz="2900" dirty="0" smtClean="0">
              <a:latin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228600" y="381000"/>
            <a:ext cx="8736938" cy="6096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ChangeAspect="1" noChangeArrowheads="1"/>
          </p:cNvPicPr>
          <p:nvPr/>
        </p:nvPicPr>
        <p:blipFill>
          <a:blip r:embed="rId2" cstate="print"/>
          <a:srcRect/>
          <a:stretch>
            <a:fillRect/>
          </a:stretch>
        </p:blipFill>
        <p:spPr bwMode="auto">
          <a:xfrm>
            <a:off x="371475" y="404813"/>
            <a:ext cx="8401050" cy="604837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AU"/>
              <a:t>© 2011 Pearson Education, Inc. publishing as Prentice Hall</a:t>
            </a:r>
            <a:endParaRPr lang="en-US"/>
          </a:p>
        </p:txBody>
      </p:sp>
      <p:sp>
        <p:nvSpPr>
          <p:cNvPr id="94210" name="Rectangle 2"/>
          <p:cNvSpPr>
            <a:spLocks noGrp="1" noChangeArrowheads="1"/>
          </p:cNvSpPr>
          <p:nvPr>
            <p:ph type="title"/>
          </p:nvPr>
        </p:nvSpPr>
        <p:spPr>
          <a:xfrm>
            <a:off x="685800" y="482600"/>
            <a:ext cx="7772400" cy="825500"/>
          </a:xfrm>
        </p:spPr>
        <p:txBody>
          <a:bodyPr/>
          <a:lstStyle/>
          <a:p>
            <a:pPr eaLnBrk="1" hangingPunct="1">
              <a:defRPr/>
            </a:pPr>
            <a:r>
              <a:rPr lang="en-US" smtClean="0"/>
              <a:t>Tools of TQM</a:t>
            </a:r>
          </a:p>
        </p:txBody>
      </p:sp>
      <p:sp>
        <p:nvSpPr>
          <p:cNvPr id="94211" name="Rectangle 3"/>
          <p:cNvSpPr>
            <a:spLocks noChangeArrowheads="1"/>
          </p:cNvSpPr>
          <p:nvPr/>
        </p:nvSpPr>
        <p:spPr bwMode="auto">
          <a:xfrm>
            <a:off x="1412875" y="1681163"/>
            <a:ext cx="5927725" cy="3965575"/>
          </a:xfrm>
          <a:prstGeom prst="rect">
            <a:avLst/>
          </a:prstGeom>
          <a:noFill/>
          <a:ln w="9525">
            <a:noFill/>
            <a:miter lim="800000"/>
            <a:headEnd/>
            <a:tailEnd/>
          </a:ln>
        </p:spPr>
        <p:txBody>
          <a:bodyPr wrap="none">
            <a:spAutoFit/>
          </a:bodyPr>
          <a:lstStyle/>
          <a:p>
            <a:pPr marL="533400" indent="-533400">
              <a:lnSpc>
                <a:spcPct val="90000"/>
              </a:lnSpc>
              <a:spcAft>
                <a:spcPct val="40000"/>
              </a:spcAft>
              <a:buClr>
                <a:srgbClr val="BF0922"/>
              </a:buClr>
              <a:buFont typeface="Wingdings" pitchFamily="2" charset="2"/>
              <a:buChar char="u"/>
            </a:pPr>
            <a:r>
              <a:rPr lang="en-US" sz="3200" b="1"/>
              <a:t>Tools for Generating Ideas</a:t>
            </a:r>
          </a:p>
          <a:p>
            <a:pPr marL="1168400" lvl="1" indent="-455613">
              <a:lnSpc>
                <a:spcPct val="90000"/>
              </a:lnSpc>
              <a:spcAft>
                <a:spcPct val="40000"/>
              </a:spcAft>
              <a:buClr>
                <a:srgbClr val="BF0922"/>
              </a:buClr>
              <a:buFont typeface="Wingdings" pitchFamily="2" charset="2"/>
              <a:buChar char="u"/>
            </a:pPr>
            <a:r>
              <a:rPr lang="en-US" sz="2800" b="1"/>
              <a:t>Check sheets</a:t>
            </a:r>
          </a:p>
          <a:p>
            <a:pPr marL="1168400" lvl="1" indent="-455613">
              <a:lnSpc>
                <a:spcPct val="90000"/>
              </a:lnSpc>
              <a:spcAft>
                <a:spcPct val="40000"/>
              </a:spcAft>
              <a:buClr>
                <a:srgbClr val="BF0922"/>
              </a:buClr>
              <a:buFont typeface="Wingdings" pitchFamily="2" charset="2"/>
              <a:buChar char="u"/>
            </a:pPr>
            <a:r>
              <a:rPr lang="en-US" sz="2800" b="1"/>
              <a:t>Scatter diagrams</a:t>
            </a:r>
          </a:p>
          <a:p>
            <a:pPr marL="1168400" lvl="1" indent="-455613">
              <a:lnSpc>
                <a:spcPct val="90000"/>
              </a:lnSpc>
              <a:spcAft>
                <a:spcPct val="40000"/>
              </a:spcAft>
              <a:buClr>
                <a:srgbClr val="BF0922"/>
              </a:buClr>
              <a:buFont typeface="Wingdings" pitchFamily="2" charset="2"/>
              <a:buChar char="u"/>
            </a:pPr>
            <a:r>
              <a:rPr lang="en-US" sz="2800" b="1"/>
              <a:t>Cause-and-effect diagrams</a:t>
            </a:r>
            <a:endParaRPr lang="en-US" sz="3200" b="1"/>
          </a:p>
          <a:p>
            <a:pPr marL="533400" indent="-533400">
              <a:lnSpc>
                <a:spcPct val="90000"/>
              </a:lnSpc>
              <a:spcAft>
                <a:spcPct val="40000"/>
              </a:spcAft>
              <a:buClr>
                <a:srgbClr val="BF0922"/>
              </a:buClr>
              <a:buFont typeface="Wingdings" pitchFamily="2" charset="2"/>
              <a:buChar char="u"/>
            </a:pPr>
            <a:r>
              <a:rPr lang="en-US" sz="3200" b="1"/>
              <a:t>Tools to Organize the Data</a:t>
            </a:r>
          </a:p>
          <a:p>
            <a:pPr marL="1168400" lvl="1" indent="-455613">
              <a:lnSpc>
                <a:spcPct val="90000"/>
              </a:lnSpc>
              <a:spcAft>
                <a:spcPct val="40000"/>
              </a:spcAft>
              <a:buClr>
                <a:srgbClr val="BF0922"/>
              </a:buClr>
              <a:buFont typeface="Wingdings" pitchFamily="2" charset="2"/>
              <a:buChar char="u"/>
            </a:pPr>
            <a:r>
              <a:rPr lang="en-US" sz="2800" b="1"/>
              <a:t>Pareto charts</a:t>
            </a:r>
          </a:p>
          <a:p>
            <a:pPr marL="1168400" lvl="1" indent="-455613">
              <a:lnSpc>
                <a:spcPct val="90000"/>
              </a:lnSpc>
              <a:spcAft>
                <a:spcPct val="40000"/>
              </a:spcAft>
              <a:buClr>
                <a:srgbClr val="BF0922"/>
              </a:buClr>
              <a:buFont typeface="Wingdings" pitchFamily="2" charset="2"/>
              <a:buChar char="u"/>
            </a:pPr>
            <a:r>
              <a:rPr lang="en-US" sz="2800" b="1"/>
              <a:t>Flowcharts</a:t>
            </a:r>
            <a:endParaRPr lang="en-US" sz="3200" b="1"/>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94211"/>
                                        </p:tgtEl>
                                        <p:attrNameLst>
                                          <p:attrName>style.visibility</p:attrName>
                                        </p:attrNameLst>
                                      </p:cBhvr>
                                      <p:to>
                                        <p:strVal val="visible"/>
                                      </p:to>
                                    </p:set>
                                    <p:animEffect transition="in" filter="strips(downRight)">
                                      <p:cBhvr>
                                        <p:cTn id="7" dur="500"/>
                                        <p:tgtEl>
                                          <p:spTgt spid="94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AU"/>
              <a:t>© 2011 Pearson Education, Inc. publishing as Prentice Hall</a:t>
            </a:r>
            <a:endParaRPr lang="en-US"/>
          </a:p>
        </p:txBody>
      </p:sp>
      <p:sp>
        <p:nvSpPr>
          <p:cNvPr id="143362" name="Rectangle 2"/>
          <p:cNvSpPr>
            <a:spLocks noGrp="1" noChangeArrowheads="1"/>
          </p:cNvSpPr>
          <p:nvPr>
            <p:ph type="title"/>
          </p:nvPr>
        </p:nvSpPr>
        <p:spPr>
          <a:xfrm>
            <a:off x="685800" y="482600"/>
            <a:ext cx="7772400" cy="825500"/>
          </a:xfrm>
        </p:spPr>
        <p:txBody>
          <a:bodyPr/>
          <a:lstStyle/>
          <a:p>
            <a:pPr eaLnBrk="1" hangingPunct="1">
              <a:defRPr/>
            </a:pPr>
            <a:r>
              <a:rPr lang="en-US" smtClean="0"/>
              <a:t>Tools of TQM</a:t>
            </a:r>
          </a:p>
        </p:txBody>
      </p:sp>
      <p:sp>
        <p:nvSpPr>
          <p:cNvPr id="143363" name="Rectangle 3"/>
          <p:cNvSpPr>
            <a:spLocks noChangeArrowheads="1"/>
          </p:cNvSpPr>
          <p:nvPr/>
        </p:nvSpPr>
        <p:spPr bwMode="auto">
          <a:xfrm>
            <a:off x="1158875" y="1617663"/>
            <a:ext cx="6775450" cy="1665287"/>
          </a:xfrm>
          <a:prstGeom prst="rect">
            <a:avLst/>
          </a:prstGeom>
          <a:noFill/>
          <a:ln w="9525">
            <a:noFill/>
            <a:miter lim="800000"/>
            <a:headEnd/>
            <a:tailEnd/>
          </a:ln>
        </p:spPr>
        <p:txBody>
          <a:bodyPr wrap="none">
            <a:spAutoFit/>
          </a:bodyPr>
          <a:lstStyle/>
          <a:p>
            <a:pPr marL="533400" indent="-533400">
              <a:lnSpc>
                <a:spcPct val="90000"/>
              </a:lnSpc>
              <a:spcAft>
                <a:spcPct val="40000"/>
              </a:spcAft>
              <a:buClr>
                <a:srgbClr val="BF0922"/>
              </a:buClr>
              <a:buFont typeface="Wingdings" pitchFamily="2" charset="2"/>
              <a:buChar char="u"/>
            </a:pPr>
            <a:r>
              <a:rPr lang="en-US" sz="3200" b="1"/>
              <a:t>Tools for Identifying Problems</a:t>
            </a:r>
          </a:p>
          <a:p>
            <a:pPr marL="1168400" lvl="1" indent="-455613">
              <a:lnSpc>
                <a:spcPct val="90000"/>
              </a:lnSpc>
              <a:spcAft>
                <a:spcPct val="40000"/>
              </a:spcAft>
              <a:buClr>
                <a:srgbClr val="BF0922"/>
              </a:buClr>
              <a:buFont typeface="Wingdings" pitchFamily="2" charset="2"/>
              <a:buChar char="u"/>
            </a:pPr>
            <a:r>
              <a:rPr lang="en-US" sz="2800" b="1"/>
              <a:t>Histogram</a:t>
            </a:r>
          </a:p>
          <a:p>
            <a:pPr marL="1168400" lvl="1" indent="-455613">
              <a:lnSpc>
                <a:spcPct val="90000"/>
              </a:lnSpc>
              <a:spcAft>
                <a:spcPct val="40000"/>
              </a:spcAft>
              <a:buClr>
                <a:srgbClr val="BF0922"/>
              </a:buClr>
              <a:buFont typeface="Wingdings" pitchFamily="2" charset="2"/>
              <a:buChar char="u"/>
            </a:pPr>
            <a:r>
              <a:rPr lang="en-US" sz="2800" b="1"/>
              <a:t>Statistical process control chart</a:t>
            </a:r>
            <a:endParaRPr lang="en-US" sz="3200" b="1"/>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43363"/>
                                        </p:tgtEl>
                                        <p:attrNameLst>
                                          <p:attrName>style.visibility</p:attrName>
                                        </p:attrNameLst>
                                      </p:cBhvr>
                                      <p:to>
                                        <p:strVal val="visible"/>
                                      </p:to>
                                    </p:set>
                                    <p:animEffect transition="in" filter="strips(downRight)">
                                      <p:cBhvr>
                                        <p:cTn id="7" dur="500"/>
                                        <p:tgtEl>
                                          <p:spTgt spid="14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AU"/>
              <a:t>© 2011 Pearson Education, Inc. publishing as Prentice Hall</a:t>
            </a:r>
            <a:endParaRPr lang="en-US"/>
          </a:p>
        </p:txBody>
      </p:sp>
      <p:grpSp>
        <p:nvGrpSpPr>
          <p:cNvPr id="2" name="Group 2"/>
          <p:cNvGrpSpPr>
            <a:grpSpLocks/>
          </p:cNvGrpSpPr>
          <p:nvPr/>
        </p:nvGrpSpPr>
        <p:grpSpPr bwMode="auto">
          <a:xfrm>
            <a:off x="1219200" y="2857500"/>
            <a:ext cx="6794500" cy="2336800"/>
            <a:chOff x="768" y="1736"/>
            <a:chExt cx="4280" cy="1472"/>
          </a:xfrm>
        </p:grpSpPr>
        <p:grpSp>
          <p:nvGrpSpPr>
            <p:cNvPr id="3" name="Group 3"/>
            <p:cNvGrpSpPr>
              <a:grpSpLocks/>
            </p:cNvGrpSpPr>
            <p:nvPr/>
          </p:nvGrpSpPr>
          <p:grpSpPr bwMode="auto">
            <a:xfrm>
              <a:off x="776" y="1736"/>
              <a:ext cx="4272" cy="1472"/>
              <a:chOff x="776" y="1736"/>
              <a:chExt cx="4272" cy="1600"/>
            </a:xfrm>
          </p:grpSpPr>
          <p:sp>
            <p:nvSpPr>
              <p:cNvPr id="34833" name="Rectangle 4"/>
              <p:cNvSpPr>
                <a:spLocks noChangeArrowheads="1"/>
              </p:cNvSpPr>
              <p:nvPr/>
            </p:nvSpPr>
            <p:spPr bwMode="auto">
              <a:xfrm>
                <a:off x="1688" y="1736"/>
                <a:ext cx="3360" cy="272"/>
              </a:xfrm>
              <a:prstGeom prst="rect">
                <a:avLst/>
              </a:prstGeom>
              <a:noFill/>
              <a:ln w="38100">
                <a:solidFill>
                  <a:srgbClr val="24BDB2"/>
                </a:solidFill>
                <a:miter lim="800000"/>
                <a:headEnd/>
                <a:tailEnd/>
              </a:ln>
            </p:spPr>
            <p:txBody>
              <a:bodyPr wrap="none" anchor="ctr"/>
              <a:lstStyle/>
              <a:p>
                <a:endParaRPr lang="en-US"/>
              </a:p>
            </p:txBody>
          </p:sp>
          <p:sp>
            <p:nvSpPr>
              <p:cNvPr id="34834" name="Rectangle 5"/>
              <p:cNvSpPr>
                <a:spLocks noChangeArrowheads="1"/>
              </p:cNvSpPr>
              <p:nvPr/>
            </p:nvSpPr>
            <p:spPr bwMode="auto">
              <a:xfrm>
                <a:off x="776" y="2008"/>
                <a:ext cx="4272" cy="1328"/>
              </a:xfrm>
              <a:prstGeom prst="rect">
                <a:avLst/>
              </a:prstGeom>
              <a:noFill/>
              <a:ln w="38100">
                <a:solidFill>
                  <a:srgbClr val="24BDB2"/>
                </a:solidFill>
                <a:miter lim="800000"/>
                <a:headEnd/>
                <a:tailEnd/>
              </a:ln>
            </p:spPr>
            <p:txBody>
              <a:bodyPr wrap="none" anchor="ctr"/>
              <a:lstStyle/>
              <a:p>
                <a:endParaRPr lang="en-US"/>
              </a:p>
            </p:txBody>
          </p:sp>
          <p:sp>
            <p:nvSpPr>
              <p:cNvPr id="34835" name="Line 6"/>
              <p:cNvSpPr>
                <a:spLocks noChangeShapeType="1"/>
              </p:cNvSpPr>
              <p:nvPr/>
            </p:nvSpPr>
            <p:spPr bwMode="auto">
              <a:xfrm>
                <a:off x="1688" y="2008"/>
                <a:ext cx="0" cy="1320"/>
              </a:xfrm>
              <a:prstGeom prst="line">
                <a:avLst/>
              </a:prstGeom>
              <a:noFill/>
              <a:ln w="38100">
                <a:solidFill>
                  <a:srgbClr val="24BDB2"/>
                </a:solidFill>
                <a:round/>
                <a:headEnd/>
                <a:tailEnd/>
              </a:ln>
            </p:spPr>
            <p:txBody>
              <a:bodyPr wrap="none" anchor="ctr"/>
              <a:lstStyle/>
              <a:p>
                <a:endParaRPr lang="en-IN"/>
              </a:p>
            </p:txBody>
          </p:sp>
          <p:sp>
            <p:nvSpPr>
              <p:cNvPr id="34836" name="Line 7"/>
              <p:cNvSpPr>
                <a:spLocks noChangeShapeType="1"/>
              </p:cNvSpPr>
              <p:nvPr/>
            </p:nvSpPr>
            <p:spPr bwMode="auto">
              <a:xfrm>
                <a:off x="2108" y="2008"/>
                <a:ext cx="0" cy="1320"/>
              </a:xfrm>
              <a:prstGeom prst="line">
                <a:avLst/>
              </a:prstGeom>
              <a:noFill/>
              <a:ln w="38100">
                <a:solidFill>
                  <a:srgbClr val="24BDB2"/>
                </a:solidFill>
                <a:round/>
                <a:headEnd/>
                <a:tailEnd/>
              </a:ln>
            </p:spPr>
            <p:txBody>
              <a:bodyPr wrap="none" anchor="ctr"/>
              <a:lstStyle/>
              <a:p>
                <a:endParaRPr lang="en-IN"/>
              </a:p>
            </p:txBody>
          </p:sp>
          <p:sp>
            <p:nvSpPr>
              <p:cNvPr id="34837" name="Line 8"/>
              <p:cNvSpPr>
                <a:spLocks noChangeShapeType="1"/>
              </p:cNvSpPr>
              <p:nvPr/>
            </p:nvSpPr>
            <p:spPr bwMode="auto">
              <a:xfrm>
                <a:off x="2528" y="2008"/>
                <a:ext cx="0" cy="1320"/>
              </a:xfrm>
              <a:prstGeom prst="line">
                <a:avLst/>
              </a:prstGeom>
              <a:noFill/>
              <a:ln w="38100">
                <a:solidFill>
                  <a:srgbClr val="24BDB2"/>
                </a:solidFill>
                <a:round/>
                <a:headEnd/>
                <a:tailEnd/>
              </a:ln>
            </p:spPr>
            <p:txBody>
              <a:bodyPr wrap="none" anchor="ctr"/>
              <a:lstStyle/>
              <a:p>
                <a:endParaRPr lang="en-IN"/>
              </a:p>
            </p:txBody>
          </p:sp>
          <p:sp>
            <p:nvSpPr>
              <p:cNvPr id="34838" name="Line 9"/>
              <p:cNvSpPr>
                <a:spLocks noChangeShapeType="1"/>
              </p:cNvSpPr>
              <p:nvPr/>
            </p:nvSpPr>
            <p:spPr bwMode="auto">
              <a:xfrm>
                <a:off x="2948" y="2008"/>
                <a:ext cx="0" cy="1320"/>
              </a:xfrm>
              <a:prstGeom prst="line">
                <a:avLst/>
              </a:prstGeom>
              <a:noFill/>
              <a:ln w="38100">
                <a:solidFill>
                  <a:srgbClr val="24BDB2"/>
                </a:solidFill>
                <a:round/>
                <a:headEnd/>
                <a:tailEnd/>
              </a:ln>
            </p:spPr>
            <p:txBody>
              <a:bodyPr wrap="none" anchor="ctr"/>
              <a:lstStyle/>
              <a:p>
                <a:endParaRPr lang="en-IN"/>
              </a:p>
            </p:txBody>
          </p:sp>
          <p:sp>
            <p:nvSpPr>
              <p:cNvPr id="34839" name="Line 10"/>
              <p:cNvSpPr>
                <a:spLocks noChangeShapeType="1"/>
              </p:cNvSpPr>
              <p:nvPr/>
            </p:nvSpPr>
            <p:spPr bwMode="auto">
              <a:xfrm>
                <a:off x="3368" y="2008"/>
                <a:ext cx="0" cy="1320"/>
              </a:xfrm>
              <a:prstGeom prst="line">
                <a:avLst/>
              </a:prstGeom>
              <a:noFill/>
              <a:ln w="38100">
                <a:solidFill>
                  <a:srgbClr val="24BDB2"/>
                </a:solidFill>
                <a:round/>
                <a:headEnd/>
                <a:tailEnd/>
              </a:ln>
            </p:spPr>
            <p:txBody>
              <a:bodyPr wrap="none" anchor="ctr"/>
              <a:lstStyle/>
              <a:p>
                <a:endParaRPr lang="en-IN"/>
              </a:p>
            </p:txBody>
          </p:sp>
          <p:sp>
            <p:nvSpPr>
              <p:cNvPr id="34840" name="Line 11"/>
              <p:cNvSpPr>
                <a:spLocks noChangeShapeType="1"/>
              </p:cNvSpPr>
              <p:nvPr/>
            </p:nvSpPr>
            <p:spPr bwMode="auto">
              <a:xfrm>
                <a:off x="3788" y="2008"/>
                <a:ext cx="0" cy="1320"/>
              </a:xfrm>
              <a:prstGeom prst="line">
                <a:avLst/>
              </a:prstGeom>
              <a:noFill/>
              <a:ln w="38100">
                <a:solidFill>
                  <a:srgbClr val="24BDB2"/>
                </a:solidFill>
                <a:round/>
                <a:headEnd/>
                <a:tailEnd/>
              </a:ln>
            </p:spPr>
            <p:txBody>
              <a:bodyPr wrap="none" anchor="ctr"/>
              <a:lstStyle/>
              <a:p>
                <a:endParaRPr lang="en-IN"/>
              </a:p>
            </p:txBody>
          </p:sp>
          <p:sp>
            <p:nvSpPr>
              <p:cNvPr id="34841" name="Line 12"/>
              <p:cNvSpPr>
                <a:spLocks noChangeShapeType="1"/>
              </p:cNvSpPr>
              <p:nvPr/>
            </p:nvSpPr>
            <p:spPr bwMode="auto">
              <a:xfrm>
                <a:off x="4208" y="2008"/>
                <a:ext cx="0" cy="1320"/>
              </a:xfrm>
              <a:prstGeom prst="line">
                <a:avLst/>
              </a:prstGeom>
              <a:noFill/>
              <a:ln w="38100">
                <a:solidFill>
                  <a:srgbClr val="24BDB2"/>
                </a:solidFill>
                <a:round/>
                <a:headEnd/>
                <a:tailEnd/>
              </a:ln>
            </p:spPr>
            <p:txBody>
              <a:bodyPr wrap="none" anchor="ctr"/>
              <a:lstStyle/>
              <a:p>
                <a:endParaRPr lang="en-IN"/>
              </a:p>
            </p:txBody>
          </p:sp>
          <p:sp>
            <p:nvSpPr>
              <p:cNvPr id="34842" name="Line 13"/>
              <p:cNvSpPr>
                <a:spLocks noChangeShapeType="1"/>
              </p:cNvSpPr>
              <p:nvPr/>
            </p:nvSpPr>
            <p:spPr bwMode="auto">
              <a:xfrm>
                <a:off x="4628" y="2008"/>
                <a:ext cx="0" cy="1320"/>
              </a:xfrm>
              <a:prstGeom prst="line">
                <a:avLst/>
              </a:prstGeom>
              <a:noFill/>
              <a:ln w="38100">
                <a:solidFill>
                  <a:srgbClr val="24BDB2"/>
                </a:solidFill>
                <a:round/>
                <a:headEnd/>
                <a:tailEnd/>
              </a:ln>
            </p:spPr>
            <p:txBody>
              <a:bodyPr wrap="none" anchor="ctr"/>
              <a:lstStyle/>
              <a:p>
                <a:endParaRPr lang="en-IN"/>
              </a:p>
            </p:txBody>
          </p:sp>
        </p:grpSp>
        <p:sp>
          <p:nvSpPr>
            <p:cNvPr id="34830" name="Line 14"/>
            <p:cNvSpPr>
              <a:spLocks noChangeShapeType="1"/>
            </p:cNvSpPr>
            <p:nvPr/>
          </p:nvSpPr>
          <p:spPr bwMode="auto">
            <a:xfrm>
              <a:off x="768" y="2304"/>
              <a:ext cx="4272" cy="0"/>
            </a:xfrm>
            <a:prstGeom prst="line">
              <a:avLst/>
            </a:prstGeom>
            <a:noFill/>
            <a:ln w="38100">
              <a:solidFill>
                <a:srgbClr val="24BDB2"/>
              </a:solidFill>
              <a:round/>
              <a:headEnd/>
              <a:tailEnd/>
            </a:ln>
          </p:spPr>
          <p:txBody>
            <a:bodyPr wrap="none" anchor="ctr"/>
            <a:lstStyle/>
            <a:p>
              <a:endParaRPr lang="en-IN"/>
            </a:p>
          </p:txBody>
        </p:sp>
        <p:sp>
          <p:nvSpPr>
            <p:cNvPr id="34831" name="Line 15"/>
            <p:cNvSpPr>
              <a:spLocks noChangeShapeType="1"/>
            </p:cNvSpPr>
            <p:nvPr/>
          </p:nvSpPr>
          <p:spPr bwMode="auto">
            <a:xfrm>
              <a:off x="768" y="2592"/>
              <a:ext cx="4272" cy="0"/>
            </a:xfrm>
            <a:prstGeom prst="line">
              <a:avLst/>
            </a:prstGeom>
            <a:noFill/>
            <a:ln w="38100">
              <a:solidFill>
                <a:srgbClr val="24BDB2"/>
              </a:solidFill>
              <a:round/>
              <a:headEnd/>
              <a:tailEnd/>
            </a:ln>
          </p:spPr>
          <p:txBody>
            <a:bodyPr wrap="none" anchor="ctr"/>
            <a:lstStyle/>
            <a:p>
              <a:endParaRPr lang="en-IN"/>
            </a:p>
          </p:txBody>
        </p:sp>
        <p:sp>
          <p:nvSpPr>
            <p:cNvPr id="34832" name="Line 16"/>
            <p:cNvSpPr>
              <a:spLocks noChangeShapeType="1"/>
            </p:cNvSpPr>
            <p:nvPr/>
          </p:nvSpPr>
          <p:spPr bwMode="auto">
            <a:xfrm>
              <a:off x="768" y="2888"/>
              <a:ext cx="4272" cy="0"/>
            </a:xfrm>
            <a:prstGeom prst="line">
              <a:avLst/>
            </a:prstGeom>
            <a:noFill/>
            <a:ln w="38100">
              <a:solidFill>
                <a:srgbClr val="24BDB2"/>
              </a:solidFill>
              <a:round/>
              <a:headEnd/>
              <a:tailEnd/>
            </a:ln>
          </p:spPr>
          <p:txBody>
            <a:bodyPr wrap="none" anchor="ctr"/>
            <a:lstStyle/>
            <a:p>
              <a:endParaRPr lang="en-IN"/>
            </a:p>
          </p:txBody>
        </p:sp>
      </p:grpSp>
      <p:sp>
        <p:nvSpPr>
          <p:cNvPr id="96273" name="Rectangle 17"/>
          <p:cNvSpPr>
            <a:spLocks noChangeArrowheads="1"/>
          </p:cNvSpPr>
          <p:nvPr/>
        </p:nvSpPr>
        <p:spPr bwMode="auto">
          <a:xfrm>
            <a:off x="1201738" y="2782888"/>
            <a:ext cx="4565650" cy="2378075"/>
          </a:xfrm>
          <a:prstGeom prst="rect">
            <a:avLst/>
          </a:prstGeom>
          <a:noFill/>
          <a:ln w="9525">
            <a:noFill/>
            <a:miter lim="800000"/>
            <a:headEnd/>
            <a:tailEnd/>
          </a:ln>
        </p:spPr>
        <p:txBody>
          <a:bodyPr wrap="none">
            <a:spAutoFit/>
          </a:bodyPr>
          <a:lstStyle/>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p:txBody>
      </p:sp>
      <p:sp>
        <p:nvSpPr>
          <p:cNvPr id="96274" name="Rectangle 18"/>
          <p:cNvSpPr>
            <a:spLocks noChangeArrowheads="1"/>
          </p:cNvSpPr>
          <p:nvPr/>
        </p:nvSpPr>
        <p:spPr bwMode="auto">
          <a:xfrm>
            <a:off x="1201738" y="2782888"/>
            <a:ext cx="6740525" cy="2378075"/>
          </a:xfrm>
          <a:prstGeom prst="rect">
            <a:avLst/>
          </a:prstGeom>
          <a:noFill/>
          <a:ln w="9525">
            <a:noFill/>
            <a:miter lim="800000"/>
            <a:headEnd/>
            <a:tailEnd/>
          </a:ln>
        </p:spPr>
        <p:txBody>
          <a:bodyPr wrap="none">
            <a:spAutoFit/>
          </a:bodyPr>
          <a:lstStyle/>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	/	///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	////</a:t>
            </a:r>
          </a:p>
        </p:txBody>
      </p:sp>
      <p:sp>
        <p:nvSpPr>
          <p:cNvPr id="96275" name="Rectangle 19"/>
          <p:cNvSpPr>
            <a:spLocks noChangeArrowheads="1"/>
          </p:cNvSpPr>
          <p:nvPr/>
        </p:nvSpPr>
        <p:spPr bwMode="auto">
          <a:xfrm>
            <a:off x="1201738" y="2782888"/>
            <a:ext cx="4286250" cy="2378075"/>
          </a:xfrm>
          <a:prstGeom prst="rect">
            <a:avLst/>
          </a:prstGeom>
          <a:noFill/>
          <a:ln w="9525">
            <a:noFill/>
            <a:miter lim="800000"/>
            <a:headEnd/>
            <a:tailEnd/>
          </a:ln>
        </p:spPr>
        <p:txBody>
          <a:bodyPr wrap="none">
            <a:spAutoFit/>
          </a:bodyPr>
          <a:lstStyle/>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	</a:t>
            </a:r>
          </a:p>
        </p:txBody>
      </p:sp>
      <p:sp>
        <p:nvSpPr>
          <p:cNvPr id="96276" name="Rectangle 20"/>
          <p:cNvSpPr>
            <a:spLocks noChangeArrowheads="1"/>
          </p:cNvSpPr>
          <p:nvPr/>
        </p:nvSpPr>
        <p:spPr bwMode="auto">
          <a:xfrm>
            <a:off x="1201738" y="2782888"/>
            <a:ext cx="6657975" cy="2378075"/>
          </a:xfrm>
          <a:prstGeom prst="rect">
            <a:avLst/>
          </a:prstGeom>
          <a:noFill/>
          <a:ln w="9525">
            <a:noFill/>
            <a:miter lim="800000"/>
            <a:headEnd/>
            <a:tailEnd/>
          </a:ln>
        </p:spPr>
        <p:txBody>
          <a:bodyPr wrap="none">
            <a:spAutoFit/>
          </a:bodyPr>
          <a:lstStyle/>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Hour</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Defect	1	2	3	4		5	6	7	8</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B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C		</a:t>
            </a:r>
          </a:p>
        </p:txBody>
      </p:sp>
      <p:sp>
        <p:nvSpPr>
          <p:cNvPr id="96277" name="Rectangle 21"/>
          <p:cNvSpPr>
            <a:spLocks noChangeArrowheads="1"/>
          </p:cNvSpPr>
          <p:nvPr/>
        </p:nvSpPr>
        <p:spPr bwMode="auto">
          <a:xfrm>
            <a:off x="1201738" y="2782888"/>
            <a:ext cx="4286250" cy="2378075"/>
          </a:xfrm>
          <a:prstGeom prst="rect">
            <a:avLst/>
          </a:prstGeom>
          <a:noFill/>
          <a:ln w="9525">
            <a:noFill/>
            <a:miter lim="800000"/>
            <a:headEnd/>
            <a:tailEnd/>
          </a:ln>
        </p:spPr>
        <p:txBody>
          <a:bodyPr wrap="none">
            <a:spAutoFit/>
          </a:bodyPr>
          <a:lstStyle/>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	</a:t>
            </a:r>
          </a:p>
        </p:txBody>
      </p:sp>
      <p:sp>
        <p:nvSpPr>
          <p:cNvPr id="96278" name="Rectangle 22"/>
          <p:cNvSpPr>
            <a:spLocks noChangeArrowheads="1"/>
          </p:cNvSpPr>
          <p:nvPr/>
        </p:nvSpPr>
        <p:spPr bwMode="auto">
          <a:xfrm>
            <a:off x="1201738" y="2782888"/>
            <a:ext cx="5238750" cy="2378075"/>
          </a:xfrm>
          <a:prstGeom prst="rect">
            <a:avLst/>
          </a:prstGeom>
          <a:noFill/>
          <a:ln w="9525">
            <a:noFill/>
            <a:miter lim="800000"/>
            <a:headEnd/>
            <a:tailEnd/>
          </a:ln>
        </p:spPr>
        <p:txBody>
          <a:bodyPr wrap="none">
            <a:spAutoFit/>
          </a:bodyPr>
          <a:lstStyle/>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a:p>
            <a:pPr>
              <a:lnSpc>
                <a:spcPct val="125000"/>
              </a:lnSpc>
              <a:tabLst>
                <a:tab pos="571500" algn="ctr"/>
                <a:tab pos="1714500" algn="ctr"/>
                <a:tab pos="2387600" algn="ctr"/>
                <a:tab pos="3048000" algn="ctr"/>
                <a:tab pos="3721100" algn="ctr"/>
                <a:tab pos="4102100" algn="ctr"/>
                <a:tab pos="4381500" algn="ctr"/>
                <a:tab pos="5054600" algn="ctr"/>
                <a:tab pos="5715000" algn="ctr"/>
                <a:tab pos="6388100" algn="ctr"/>
              </a:tabLst>
            </a:pPr>
            <a:r>
              <a:rPr lang="en-US" b="1"/>
              <a:t>								</a:t>
            </a:r>
          </a:p>
        </p:txBody>
      </p:sp>
      <p:sp>
        <p:nvSpPr>
          <p:cNvPr id="96279" name="Rectangle 23"/>
          <p:cNvSpPr>
            <a:spLocks noGrp="1" noChangeArrowheads="1"/>
          </p:cNvSpPr>
          <p:nvPr>
            <p:ph type="title"/>
          </p:nvPr>
        </p:nvSpPr>
        <p:spPr>
          <a:xfrm>
            <a:off x="685800" y="508000"/>
            <a:ext cx="7772400" cy="739775"/>
          </a:xfrm>
        </p:spPr>
        <p:txBody>
          <a:bodyPr>
            <a:normAutofit fontScale="90000"/>
          </a:bodyPr>
          <a:lstStyle/>
          <a:p>
            <a:pPr eaLnBrk="1" hangingPunct="1">
              <a:defRPr/>
            </a:pPr>
            <a:r>
              <a:rPr lang="en-US" smtClean="0"/>
              <a:t>Seven Tools of TQM</a:t>
            </a:r>
          </a:p>
        </p:txBody>
      </p:sp>
      <p:sp>
        <p:nvSpPr>
          <p:cNvPr id="96280" name="Rectangle 24"/>
          <p:cNvSpPr>
            <a:spLocks noChangeArrowheads="1"/>
          </p:cNvSpPr>
          <p:nvPr/>
        </p:nvSpPr>
        <p:spPr bwMode="auto">
          <a:xfrm>
            <a:off x="746125" y="1652588"/>
            <a:ext cx="6183313" cy="749300"/>
          </a:xfrm>
          <a:prstGeom prst="rect">
            <a:avLst/>
          </a:prstGeom>
          <a:noFill/>
          <a:ln w="9525">
            <a:noFill/>
            <a:miter lim="800000"/>
            <a:headEnd/>
            <a:tailEnd/>
          </a:ln>
        </p:spPr>
        <p:txBody>
          <a:bodyPr>
            <a:spAutoFit/>
          </a:bodyPr>
          <a:lstStyle/>
          <a:p>
            <a:pPr marL="482600" indent="-482600">
              <a:lnSpc>
                <a:spcPct val="90000"/>
              </a:lnSpc>
            </a:pPr>
            <a:r>
              <a:rPr lang="en-US" b="1"/>
              <a:t>(a)	Check Sheet: An organized method of recording data</a:t>
            </a:r>
          </a:p>
        </p:txBody>
      </p:sp>
      <p:sp>
        <p:nvSpPr>
          <p:cNvPr id="96281" name="Rectangle 25"/>
          <p:cNvSpPr>
            <a:spLocks noChangeArrowheads="1"/>
          </p:cNvSpPr>
          <p:nvPr/>
        </p:nvSpPr>
        <p:spPr bwMode="auto">
          <a:xfrm>
            <a:off x="7299325" y="6080125"/>
            <a:ext cx="1144588" cy="336550"/>
          </a:xfrm>
          <a:prstGeom prst="rect">
            <a:avLst/>
          </a:prstGeom>
          <a:noFill/>
          <a:ln w="9525">
            <a:noFill/>
            <a:miter lim="800000"/>
            <a:headEnd/>
            <a:tailEnd/>
          </a:ln>
        </p:spPr>
        <p:txBody>
          <a:bodyPr wrap="none">
            <a:spAutoFit/>
          </a:bodyPr>
          <a:lstStyle/>
          <a:p>
            <a:r>
              <a:rPr lang="en-US" sz="1600" b="1"/>
              <a:t>Figure 6.6</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96280"/>
                                        </p:tgtEl>
                                        <p:attrNameLst>
                                          <p:attrName>style.visibility</p:attrName>
                                        </p:attrNameLst>
                                      </p:cBhvr>
                                      <p:to>
                                        <p:strVal val="visible"/>
                                      </p:to>
                                    </p:set>
                                    <p:animEffect transition="in" filter="wipe(left)">
                                      <p:cBhvr>
                                        <p:cTn id="7" dur="1000"/>
                                        <p:tgtEl>
                                          <p:spTgt spid="96280"/>
                                        </p:tgtEl>
                                      </p:cBhvr>
                                    </p:animEffect>
                                  </p:childTnLst>
                                </p:cTn>
                              </p:par>
                            </p:childTnLst>
                          </p:cTn>
                        </p:par>
                        <p:par>
                          <p:cTn id="8" fill="hold">
                            <p:stCondLst>
                              <p:cond delay="2000"/>
                            </p:stCondLst>
                            <p:childTnLst>
                              <p:par>
                                <p:cTn id="9" presetID="18" presetClass="entr" presetSubtype="6"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1000"/>
                                        <p:tgtEl>
                                          <p:spTgt spid="2"/>
                                        </p:tgtEl>
                                      </p:cBhvr>
                                    </p:animEffect>
                                  </p:childTnLst>
                                </p:cTn>
                              </p:par>
                            </p:childTnLst>
                          </p:cTn>
                        </p:par>
                        <p:par>
                          <p:cTn id="12" fill="hold">
                            <p:stCondLst>
                              <p:cond delay="4000"/>
                            </p:stCondLst>
                            <p:childTnLst>
                              <p:par>
                                <p:cTn id="13" presetID="22" presetClass="entr" presetSubtype="8" fill="hold" grpId="0" nodeType="afterEffect">
                                  <p:stCondLst>
                                    <p:cond delay="1000"/>
                                  </p:stCondLst>
                                  <p:childTnLst>
                                    <p:set>
                                      <p:cBhvr>
                                        <p:cTn id="14" dur="1" fill="hold">
                                          <p:stCondLst>
                                            <p:cond delay="0"/>
                                          </p:stCondLst>
                                        </p:cTn>
                                        <p:tgtEl>
                                          <p:spTgt spid="96276"/>
                                        </p:tgtEl>
                                        <p:attrNameLst>
                                          <p:attrName>style.visibility</p:attrName>
                                        </p:attrNameLst>
                                      </p:cBhvr>
                                      <p:to>
                                        <p:strVal val="visible"/>
                                      </p:to>
                                    </p:set>
                                    <p:animEffect transition="in" filter="wipe(left)">
                                      <p:cBhvr>
                                        <p:cTn id="15" dur="1000"/>
                                        <p:tgtEl>
                                          <p:spTgt spid="9627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6275"/>
                                        </p:tgtEl>
                                        <p:attrNameLst>
                                          <p:attrName>style.visibility</p:attrName>
                                        </p:attrNameLst>
                                      </p:cBhvr>
                                      <p:to>
                                        <p:strVal val="visible"/>
                                      </p:to>
                                    </p:set>
                                    <p:animEffect transition="in" filter="wipe(left)">
                                      <p:cBhvr>
                                        <p:cTn id="20" dur="1000"/>
                                        <p:tgtEl>
                                          <p:spTgt spid="96275"/>
                                        </p:tgtEl>
                                      </p:cBhvr>
                                    </p:animEffect>
                                  </p:childTnLst>
                                </p:cTn>
                              </p:par>
                            </p:childTnLst>
                          </p:cTn>
                        </p:par>
                        <p:par>
                          <p:cTn id="21" fill="hold">
                            <p:stCondLst>
                              <p:cond delay="1000"/>
                            </p:stCondLst>
                            <p:childTnLst>
                              <p:par>
                                <p:cTn id="22" presetID="22" presetClass="entr" presetSubtype="8" fill="hold" grpId="0" nodeType="afterEffect">
                                  <p:stCondLst>
                                    <p:cond delay="1000"/>
                                  </p:stCondLst>
                                  <p:childTnLst>
                                    <p:set>
                                      <p:cBhvr>
                                        <p:cTn id="23" dur="1" fill="hold">
                                          <p:stCondLst>
                                            <p:cond delay="0"/>
                                          </p:stCondLst>
                                        </p:cTn>
                                        <p:tgtEl>
                                          <p:spTgt spid="96277"/>
                                        </p:tgtEl>
                                        <p:attrNameLst>
                                          <p:attrName>style.visibility</p:attrName>
                                        </p:attrNameLst>
                                      </p:cBhvr>
                                      <p:to>
                                        <p:strVal val="visible"/>
                                      </p:to>
                                    </p:set>
                                    <p:animEffect transition="in" filter="wipe(left)">
                                      <p:cBhvr>
                                        <p:cTn id="24" dur="1000"/>
                                        <p:tgtEl>
                                          <p:spTgt spid="96277"/>
                                        </p:tgtEl>
                                      </p:cBhvr>
                                    </p:animEffect>
                                  </p:childTnLst>
                                </p:cTn>
                              </p:par>
                            </p:childTnLst>
                          </p:cTn>
                        </p:par>
                        <p:par>
                          <p:cTn id="25" fill="hold">
                            <p:stCondLst>
                              <p:cond delay="3000"/>
                            </p:stCondLst>
                            <p:childTnLst>
                              <p:par>
                                <p:cTn id="26" presetID="22" presetClass="entr" presetSubtype="8" fill="hold" grpId="0" nodeType="afterEffect">
                                  <p:stCondLst>
                                    <p:cond delay="2000"/>
                                  </p:stCondLst>
                                  <p:childTnLst>
                                    <p:set>
                                      <p:cBhvr>
                                        <p:cTn id="27" dur="1" fill="hold">
                                          <p:stCondLst>
                                            <p:cond delay="0"/>
                                          </p:stCondLst>
                                        </p:cTn>
                                        <p:tgtEl>
                                          <p:spTgt spid="96278"/>
                                        </p:tgtEl>
                                        <p:attrNameLst>
                                          <p:attrName>style.visibility</p:attrName>
                                        </p:attrNameLst>
                                      </p:cBhvr>
                                      <p:to>
                                        <p:strVal val="visible"/>
                                      </p:to>
                                    </p:set>
                                    <p:animEffect transition="in" filter="wipe(left)">
                                      <p:cBhvr>
                                        <p:cTn id="28" dur="1000"/>
                                        <p:tgtEl>
                                          <p:spTgt spid="96278"/>
                                        </p:tgtEl>
                                      </p:cBhvr>
                                    </p:animEffect>
                                  </p:childTnLst>
                                </p:cTn>
                              </p:par>
                            </p:childTnLst>
                          </p:cTn>
                        </p:par>
                        <p:par>
                          <p:cTn id="29" fill="hold">
                            <p:stCondLst>
                              <p:cond delay="6000"/>
                            </p:stCondLst>
                            <p:childTnLst>
                              <p:par>
                                <p:cTn id="30" presetID="22" presetClass="entr" presetSubtype="8" fill="hold" grpId="0" nodeType="afterEffect">
                                  <p:stCondLst>
                                    <p:cond delay="2000"/>
                                  </p:stCondLst>
                                  <p:childTnLst>
                                    <p:set>
                                      <p:cBhvr>
                                        <p:cTn id="31" dur="1" fill="hold">
                                          <p:stCondLst>
                                            <p:cond delay="0"/>
                                          </p:stCondLst>
                                        </p:cTn>
                                        <p:tgtEl>
                                          <p:spTgt spid="96273"/>
                                        </p:tgtEl>
                                        <p:attrNameLst>
                                          <p:attrName>style.visibility</p:attrName>
                                        </p:attrNameLst>
                                      </p:cBhvr>
                                      <p:to>
                                        <p:strVal val="visible"/>
                                      </p:to>
                                    </p:set>
                                    <p:animEffect transition="in" filter="wipe(left)">
                                      <p:cBhvr>
                                        <p:cTn id="32" dur="1000"/>
                                        <p:tgtEl>
                                          <p:spTgt spid="96273"/>
                                        </p:tgtEl>
                                      </p:cBhvr>
                                    </p:animEffect>
                                  </p:childTnLst>
                                </p:cTn>
                              </p:par>
                            </p:childTnLst>
                          </p:cTn>
                        </p:par>
                        <p:par>
                          <p:cTn id="33" fill="hold">
                            <p:stCondLst>
                              <p:cond delay="9000"/>
                            </p:stCondLst>
                            <p:childTnLst>
                              <p:par>
                                <p:cTn id="34" presetID="22" presetClass="entr" presetSubtype="8" fill="hold" grpId="0" nodeType="afterEffect">
                                  <p:stCondLst>
                                    <p:cond delay="1000"/>
                                  </p:stCondLst>
                                  <p:childTnLst>
                                    <p:set>
                                      <p:cBhvr>
                                        <p:cTn id="35" dur="1" fill="hold">
                                          <p:stCondLst>
                                            <p:cond delay="0"/>
                                          </p:stCondLst>
                                        </p:cTn>
                                        <p:tgtEl>
                                          <p:spTgt spid="96274"/>
                                        </p:tgtEl>
                                        <p:attrNameLst>
                                          <p:attrName>style.visibility</p:attrName>
                                        </p:attrNameLst>
                                      </p:cBhvr>
                                      <p:to>
                                        <p:strVal val="visible"/>
                                      </p:to>
                                    </p:set>
                                    <p:animEffect transition="in" filter="wipe(left)">
                                      <p:cBhvr>
                                        <p:cTn id="36" dur="1000"/>
                                        <p:tgtEl>
                                          <p:spTgt spid="96274"/>
                                        </p:tgtEl>
                                      </p:cBhvr>
                                    </p:animEffect>
                                  </p:childTnLst>
                                </p:cTn>
                              </p:par>
                            </p:childTnLst>
                          </p:cTn>
                        </p:par>
                        <p:par>
                          <p:cTn id="37" fill="hold">
                            <p:stCondLst>
                              <p:cond delay="11000"/>
                            </p:stCondLst>
                            <p:childTnLst>
                              <p:par>
                                <p:cTn id="38" presetID="22" presetClass="entr" presetSubtype="8" fill="hold" grpId="0" nodeType="afterEffect">
                                  <p:stCondLst>
                                    <p:cond delay="0"/>
                                  </p:stCondLst>
                                  <p:childTnLst>
                                    <p:set>
                                      <p:cBhvr>
                                        <p:cTn id="39" dur="1" fill="hold">
                                          <p:stCondLst>
                                            <p:cond delay="0"/>
                                          </p:stCondLst>
                                        </p:cTn>
                                        <p:tgtEl>
                                          <p:spTgt spid="96281"/>
                                        </p:tgtEl>
                                        <p:attrNameLst>
                                          <p:attrName>style.visibility</p:attrName>
                                        </p:attrNameLst>
                                      </p:cBhvr>
                                      <p:to>
                                        <p:strVal val="visible"/>
                                      </p:to>
                                    </p:set>
                                    <p:animEffect transition="in" filter="wipe(left)">
                                      <p:cBhvr>
                                        <p:cTn id="40" dur="1000"/>
                                        <p:tgtEl>
                                          <p:spTgt spid="96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73" grpId="0" autoUpdateAnimBg="0"/>
      <p:bldP spid="96274" grpId="0" autoUpdateAnimBg="0"/>
      <p:bldP spid="96275" grpId="0" autoUpdateAnimBg="0"/>
      <p:bldP spid="96276" grpId="0" autoUpdateAnimBg="0"/>
      <p:bldP spid="96277" grpId="0" autoUpdateAnimBg="0"/>
      <p:bldP spid="96278" grpId="0" autoUpdateAnimBg="0"/>
      <p:bldP spid="96280" grpId="0" autoUpdateAnimBg="0"/>
      <p:bldP spid="9628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AU"/>
              <a:t>© 2011 Pearson Education, Inc. publishing as Prentice Hall</a:t>
            </a:r>
            <a:endParaRPr lang="en-US"/>
          </a:p>
        </p:txBody>
      </p:sp>
      <p:sp>
        <p:nvSpPr>
          <p:cNvPr id="98306" name="Rectangle 2"/>
          <p:cNvSpPr>
            <a:spLocks noGrp="1" noChangeArrowheads="1"/>
          </p:cNvSpPr>
          <p:nvPr>
            <p:ph type="title"/>
          </p:nvPr>
        </p:nvSpPr>
        <p:spPr>
          <a:xfrm>
            <a:off x="685800" y="508000"/>
            <a:ext cx="7772400" cy="739775"/>
          </a:xfrm>
        </p:spPr>
        <p:txBody>
          <a:bodyPr>
            <a:normAutofit fontScale="90000"/>
          </a:bodyPr>
          <a:lstStyle/>
          <a:p>
            <a:pPr eaLnBrk="1" hangingPunct="1">
              <a:defRPr/>
            </a:pPr>
            <a:r>
              <a:rPr lang="en-US" smtClean="0"/>
              <a:t>Seven Tools of TQM</a:t>
            </a:r>
          </a:p>
        </p:txBody>
      </p:sp>
      <p:sp>
        <p:nvSpPr>
          <p:cNvPr id="98307" name="Rectangle 3"/>
          <p:cNvSpPr>
            <a:spLocks noChangeArrowheads="1"/>
          </p:cNvSpPr>
          <p:nvPr/>
        </p:nvSpPr>
        <p:spPr bwMode="auto">
          <a:xfrm>
            <a:off x="746125" y="1652588"/>
            <a:ext cx="6183313" cy="749300"/>
          </a:xfrm>
          <a:prstGeom prst="rect">
            <a:avLst/>
          </a:prstGeom>
          <a:noFill/>
          <a:ln w="9525">
            <a:noFill/>
            <a:miter lim="800000"/>
            <a:headEnd/>
            <a:tailEnd/>
          </a:ln>
        </p:spPr>
        <p:txBody>
          <a:bodyPr>
            <a:spAutoFit/>
          </a:bodyPr>
          <a:lstStyle/>
          <a:p>
            <a:pPr marL="482600" indent="-482600">
              <a:lnSpc>
                <a:spcPct val="90000"/>
              </a:lnSpc>
            </a:pPr>
            <a:r>
              <a:rPr lang="en-US" b="1"/>
              <a:t>(b)	Scatter Diagram: A graph of the value of one variable vs. another variable</a:t>
            </a:r>
          </a:p>
        </p:txBody>
      </p:sp>
      <p:grpSp>
        <p:nvGrpSpPr>
          <p:cNvPr id="2" name="Group 4"/>
          <p:cNvGrpSpPr>
            <a:grpSpLocks/>
          </p:cNvGrpSpPr>
          <p:nvPr/>
        </p:nvGrpSpPr>
        <p:grpSpPr bwMode="auto">
          <a:xfrm>
            <a:off x="2119313" y="2984500"/>
            <a:ext cx="4852987" cy="2820988"/>
            <a:chOff x="1335" y="1880"/>
            <a:chExt cx="3057" cy="1777"/>
          </a:xfrm>
        </p:grpSpPr>
        <p:sp>
          <p:nvSpPr>
            <p:cNvPr id="35860" name="Freeform 5"/>
            <p:cNvSpPr>
              <a:spLocks/>
            </p:cNvSpPr>
            <p:nvPr/>
          </p:nvSpPr>
          <p:spPr bwMode="auto">
            <a:xfrm>
              <a:off x="1712" y="1880"/>
              <a:ext cx="2680" cy="1400"/>
            </a:xfrm>
            <a:custGeom>
              <a:avLst/>
              <a:gdLst>
                <a:gd name="T0" fmla="*/ 0 w 2680"/>
                <a:gd name="T1" fmla="*/ 0 h 1400"/>
                <a:gd name="T2" fmla="*/ 0 w 2680"/>
                <a:gd name="T3" fmla="*/ 1400 h 1400"/>
                <a:gd name="T4" fmla="*/ 2680 w 2680"/>
                <a:gd name="T5" fmla="*/ 1400 h 1400"/>
                <a:gd name="T6" fmla="*/ 0 60000 65536"/>
                <a:gd name="T7" fmla="*/ 0 60000 65536"/>
                <a:gd name="T8" fmla="*/ 0 60000 65536"/>
                <a:gd name="T9" fmla="*/ 0 w 2680"/>
                <a:gd name="T10" fmla="*/ 0 h 1400"/>
                <a:gd name="T11" fmla="*/ 2680 w 2680"/>
                <a:gd name="T12" fmla="*/ 1400 h 1400"/>
              </a:gdLst>
              <a:ahLst/>
              <a:cxnLst>
                <a:cxn ang="T6">
                  <a:pos x="T0" y="T1"/>
                </a:cxn>
                <a:cxn ang="T7">
                  <a:pos x="T2" y="T3"/>
                </a:cxn>
                <a:cxn ang="T8">
                  <a:pos x="T4" y="T5"/>
                </a:cxn>
              </a:cxnLst>
              <a:rect l="T9" t="T10" r="T11" b="T12"/>
              <a:pathLst>
                <a:path w="2680" h="1400">
                  <a:moveTo>
                    <a:pt x="0" y="0"/>
                  </a:moveTo>
                  <a:lnTo>
                    <a:pt x="0" y="1400"/>
                  </a:lnTo>
                  <a:lnTo>
                    <a:pt x="2680" y="1400"/>
                  </a:lnTo>
                </a:path>
              </a:pathLst>
            </a:custGeom>
            <a:noFill/>
            <a:ln w="38100">
              <a:solidFill>
                <a:schemeClr val="tx1"/>
              </a:solidFill>
              <a:round/>
              <a:headEnd type="triangle" w="med" len="med"/>
              <a:tailEnd type="triangle" w="med" len="med"/>
            </a:ln>
          </p:spPr>
          <p:txBody>
            <a:bodyPr wrap="none" anchor="ctr"/>
            <a:lstStyle/>
            <a:p>
              <a:endParaRPr lang="en-IN"/>
            </a:p>
          </p:txBody>
        </p:sp>
        <p:sp>
          <p:nvSpPr>
            <p:cNvPr id="35861" name="Rectangle 6"/>
            <p:cNvSpPr>
              <a:spLocks noChangeArrowheads="1"/>
            </p:cNvSpPr>
            <p:nvPr/>
          </p:nvSpPr>
          <p:spPr bwMode="auto">
            <a:xfrm>
              <a:off x="2358" y="3407"/>
              <a:ext cx="1112" cy="250"/>
            </a:xfrm>
            <a:prstGeom prst="rect">
              <a:avLst/>
            </a:prstGeom>
            <a:noFill/>
            <a:ln w="9525">
              <a:noFill/>
              <a:miter lim="800000"/>
              <a:headEnd/>
              <a:tailEnd/>
            </a:ln>
          </p:spPr>
          <p:txBody>
            <a:bodyPr wrap="none">
              <a:spAutoFit/>
            </a:bodyPr>
            <a:lstStyle/>
            <a:p>
              <a:r>
                <a:rPr lang="en-US" sz="2000" b="1"/>
                <a:t>Absenteeism</a:t>
              </a:r>
            </a:p>
          </p:txBody>
        </p:sp>
        <p:sp>
          <p:nvSpPr>
            <p:cNvPr id="35862" name="Rectangle 7"/>
            <p:cNvSpPr>
              <a:spLocks noChangeArrowheads="1"/>
            </p:cNvSpPr>
            <p:nvPr/>
          </p:nvSpPr>
          <p:spPr bwMode="auto">
            <a:xfrm rot="-5400000">
              <a:off x="940" y="2501"/>
              <a:ext cx="1040" cy="250"/>
            </a:xfrm>
            <a:prstGeom prst="rect">
              <a:avLst/>
            </a:prstGeom>
            <a:noFill/>
            <a:ln w="9525">
              <a:noFill/>
              <a:miter lim="800000"/>
              <a:headEnd/>
              <a:tailEnd/>
            </a:ln>
          </p:spPr>
          <p:txBody>
            <a:bodyPr wrap="none">
              <a:spAutoFit/>
            </a:bodyPr>
            <a:lstStyle/>
            <a:p>
              <a:r>
                <a:rPr lang="en-US" sz="2000" b="1"/>
                <a:t>Productivity</a:t>
              </a:r>
            </a:p>
          </p:txBody>
        </p:sp>
      </p:grpSp>
      <p:grpSp>
        <p:nvGrpSpPr>
          <p:cNvPr id="3" name="Group 8"/>
          <p:cNvGrpSpPr>
            <a:grpSpLocks/>
          </p:cNvGrpSpPr>
          <p:nvPr/>
        </p:nvGrpSpPr>
        <p:grpSpPr bwMode="auto">
          <a:xfrm>
            <a:off x="3238500" y="3568700"/>
            <a:ext cx="3022600" cy="1549400"/>
            <a:chOff x="2040" y="2248"/>
            <a:chExt cx="1904" cy="976"/>
          </a:xfrm>
        </p:grpSpPr>
        <p:sp>
          <p:nvSpPr>
            <p:cNvPr id="35848" name="Oval 9"/>
            <p:cNvSpPr>
              <a:spLocks noChangeArrowheads="1"/>
            </p:cNvSpPr>
            <p:nvPr/>
          </p:nvSpPr>
          <p:spPr bwMode="auto">
            <a:xfrm>
              <a:off x="2040" y="2248"/>
              <a:ext cx="144" cy="144"/>
            </a:xfrm>
            <a:prstGeom prst="ellipse">
              <a:avLst/>
            </a:prstGeom>
            <a:solidFill>
              <a:srgbClr val="24BDB2"/>
            </a:solidFill>
            <a:ln w="9525">
              <a:noFill/>
              <a:round/>
              <a:headEnd/>
              <a:tailEnd/>
            </a:ln>
          </p:spPr>
          <p:txBody>
            <a:bodyPr wrap="none" anchor="ctr"/>
            <a:lstStyle/>
            <a:p>
              <a:endParaRPr lang="en-US"/>
            </a:p>
          </p:txBody>
        </p:sp>
        <p:sp>
          <p:nvSpPr>
            <p:cNvPr id="35849" name="Oval 10"/>
            <p:cNvSpPr>
              <a:spLocks noChangeArrowheads="1"/>
            </p:cNvSpPr>
            <p:nvPr/>
          </p:nvSpPr>
          <p:spPr bwMode="auto">
            <a:xfrm>
              <a:off x="2352" y="2264"/>
              <a:ext cx="144" cy="144"/>
            </a:xfrm>
            <a:prstGeom prst="ellipse">
              <a:avLst/>
            </a:prstGeom>
            <a:solidFill>
              <a:srgbClr val="24BDB2"/>
            </a:solidFill>
            <a:ln w="9525">
              <a:noFill/>
              <a:round/>
              <a:headEnd/>
              <a:tailEnd/>
            </a:ln>
          </p:spPr>
          <p:txBody>
            <a:bodyPr wrap="none" anchor="ctr"/>
            <a:lstStyle/>
            <a:p>
              <a:endParaRPr lang="en-US"/>
            </a:p>
          </p:txBody>
        </p:sp>
        <p:sp>
          <p:nvSpPr>
            <p:cNvPr id="35850" name="Oval 11"/>
            <p:cNvSpPr>
              <a:spLocks noChangeArrowheads="1"/>
            </p:cNvSpPr>
            <p:nvPr/>
          </p:nvSpPr>
          <p:spPr bwMode="auto">
            <a:xfrm>
              <a:off x="2512" y="2440"/>
              <a:ext cx="144" cy="144"/>
            </a:xfrm>
            <a:prstGeom prst="ellipse">
              <a:avLst/>
            </a:prstGeom>
            <a:solidFill>
              <a:srgbClr val="24BDB2"/>
            </a:solidFill>
            <a:ln w="9525">
              <a:noFill/>
              <a:round/>
              <a:headEnd/>
              <a:tailEnd/>
            </a:ln>
          </p:spPr>
          <p:txBody>
            <a:bodyPr wrap="none" anchor="ctr"/>
            <a:lstStyle/>
            <a:p>
              <a:endParaRPr lang="en-US"/>
            </a:p>
          </p:txBody>
        </p:sp>
        <p:sp>
          <p:nvSpPr>
            <p:cNvPr id="35851" name="Oval 12"/>
            <p:cNvSpPr>
              <a:spLocks noChangeArrowheads="1"/>
            </p:cNvSpPr>
            <p:nvPr/>
          </p:nvSpPr>
          <p:spPr bwMode="auto">
            <a:xfrm>
              <a:off x="2512" y="2600"/>
              <a:ext cx="144" cy="144"/>
            </a:xfrm>
            <a:prstGeom prst="ellipse">
              <a:avLst/>
            </a:prstGeom>
            <a:solidFill>
              <a:srgbClr val="24BDB2"/>
            </a:solidFill>
            <a:ln w="9525">
              <a:noFill/>
              <a:round/>
              <a:headEnd/>
              <a:tailEnd/>
            </a:ln>
          </p:spPr>
          <p:txBody>
            <a:bodyPr wrap="none" anchor="ctr"/>
            <a:lstStyle/>
            <a:p>
              <a:endParaRPr lang="en-US"/>
            </a:p>
          </p:txBody>
        </p:sp>
        <p:sp>
          <p:nvSpPr>
            <p:cNvPr id="35852" name="Oval 13"/>
            <p:cNvSpPr>
              <a:spLocks noChangeArrowheads="1"/>
            </p:cNvSpPr>
            <p:nvPr/>
          </p:nvSpPr>
          <p:spPr bwMode="auto">
            <a:xfrm>
              <a:off x="2808" y="2592"/>
              <a:ext cx="144" cy="144"/>
            </a:xfrm>
            <a:prstGeom prst="ellipse">
              <a:avLst/>
            </a:prstGeom>
            <a:solidFill>
              <a:srgbClr val="24BDB2"/>
            </a:solidFill>
            <a:ln w="9525">
              <a:noFill/>
              <a:round/>
              <a:headEnd/>
              <a:tailEnd/>
            </a:ln>
          </p:spPr>
          <p:txBody>
            <a:bodyPr wrap="none" anchor="ctr"/>
            <a:lstStyle/>
            <a:p>
              <a:endParaRPr lang="en-US"/>
            </a:p>
          </p:txBody>
        </p:sp>
        <p:sp>
          <p:nvSpPr>
            <p:cNvPr id="35853" name="Oval 14"/>
            <p:cNvSpPr>
              <a:spLocks noChangeArrowheads="1"/>
            </p:cNvSpPr>
            <p:nvPr/>
          </p:nvSpPr>
          <p:spPr bwMode="auto">
            <a:xfrm>
              <a:off x="2632" y="2720"/>
              <a:ext cx="144" cy="144"/>
            </a:xfrm>
            <a:prstGeom prst="ellipse">
              <a:avLst/>
            </a:prstGeom>
            <a:solidFill>
              <a:srgbClr val="24BDB2"/>
            </a:solidFill>
            <a:ln w="9525">
              <a:noFill/>
              <a:round/>
              <a:headEnd/>
              <a:tailEnd/>
            </a:ln>
          </p:spPr>
          <p:txBody>
            <a:bodyPr wrap="none" anchor="ctr"/>
            <a:lstStyle/>
            <a:p>
              <a:endParaRPr lang="en-US"/>
            </a:p>
          </p:txBody>
        </p:sp>
        <p:sp>
          <p:nvSpPr>
            <p:cNvPr id="35854" name="Oval 15"/>
            <p:cNvSpPr>
              <a:spLocks noChangeArrowheads="1"/>
            </p:cNvSpPr>
            <p:nvPr/>
          </p:nvSpPr>
          <p:spPr bwMode="auto">
            <a:xfrm>
              <a:off x="2928" y="2800"/>
              <a:ext cx="144" cy="144"/>
            </a:xfrm>
            <a:prstGeom prst="ellipse">
              <a:avLst/>
            </a:prstGeom>
            <a:solidFill>
              <a:srgbClr val="24BDB2"/>
            </a:solidFill>
            <a:ln w="9525">
              <a:noFill/>
              <a:round/>
              <a:headEnd/>
              <a:tailEnd/>
            </a:ln>
          </p:spPr>
          <p:txBody>
            <a:bodyPr wrap="none" anchor="ctr"/>
            <a:lstStyle/>
            <a:p>
              <a:endParaRPr lang="en-US"/>
            </a:p>
          </p:txBody>
        </p:sp>
        <p:sp>
          <p:nvSpPr>
            <p:cNvPr id="35855" name="Oval 16"/>
            <p:cNvSpPr>
              <a:spLocks noChangeArrowheads="1"/>
            </p:cNvSpPr>
            <p:nvPr/>
          </p:nvSpPr>
          <p:spPr bwMode="auto">
            <a:xfrm>
              <a:off x="3176" y="2704"/>
              <a:ext cx="144" cy="144"/>
            </a:xfrm>
            <a:prstGeom prst="ellipse">
              <a:avLst/>
            </a:prstGeom>
            <a:solidFill>
              <a:srgbClr val="24BDB2"/>
            </a:solidFill>
            <a:ln w="9525">
              <a:noFill/>
              <a:round/>
              <a:headEnd/>
              <a:tailEnd/>
            </a:ln>
          </p:spPr>
          <p:txBody>
            <a:bodyPr wrap="none" anchor="ctr"/>
            <a:lstStyle/>
            <a:p>
              <a:endParaRPr lang="en-US"/>
            </a:p>
          </p:txBody>
        </p:sp>
        <p:sp>
          <p:nvSpPr>
            <p:cNvPr id="35856" name="Oval 17"/>
            <p:cNvSpPr>
              <a:spLocks noChangeArrowheads="1"/>
            </p:cNvSpPr>
            <p:nvPr/>
          </p:nvSpPr>
          <p:spPr bwMode="auto">
            <a:xfrm>
              <a:off x="3128" y="2904"/>
              <a:ext cx="144" cy="144"/>
            </a:xfrm>
            <a:prstGeom prst="ellipse">
              <a:avLst/>
            </a:prstGeom>
            <a:solidFill>
              <a:srgbClr val="24BDB2"/>
            </a:solidFill>
            <a:ln w="9525">
              <a:noFill/>
              <a:round/>
              <a:headEnd/>
              <a:tailEnd/>
            </a:ln>
          </p:spPr>
          <p:txBody>
            <a:bodyPr wrap="none" anchor="ctr"/>
            <a:lstStyle/>
            <a:p>
              <a:endParaRPr lang="en-US"/>
            </a:p>
          </p:txBody>
        </p:sp>
        <p:sp>
          <p:nvSpPr>
            <p:cNvPr id="35857" name="Oval 18"/>
            <p:cNvSpPr>
              <a:spLocks noChangeArrowheads="1"/>
            </p:cNvSpPr>
            <p:nvPr/>
          </p:nvSpPr>
          <p:spPr bwMode="auto">
            <a:xfrm>
              <a:off x="3440" y="2912"/>
              <a:ext cx="144" cy="144"/>
            </a:xfrm>
            <a:prstGeom prst="ellipse">
              <a:avLst/>
            </a:prstGeom>
            <a:solidFill>
              <a:srgbClr val="24BDB2"/>
            </a:solidFill>
            <a:ln w="9525">
              <a:noFill/>
              <a:round/>
              <a:headEnd/>
              <a:tailEnd/>
            </a:ln>
          </p:spPr>
          <p:txBody>
            <a:bodyPr wrap="none" anchor="ctr"/>
            <a:lstStyle/>
            <a:p>
              <a:endParaRPr lang="en-US"/>
            </a:p>
          </p:txBody>
        </p:sp>
        <p:sp>
          <p:nvSpPr>
            <p:cNvPr id="35858" name="Oval 19"/>
            <p:cNvSpPr>
              <a:spLocks noChangeArrowheads="1"/>
            </p:cNvSpPr>
            <p:nvPr/>
          </p:nvSpPr>
          <p:spPr bwMode="auto">
            <a:xfrm>
              <a:off x="3680" y="2968"/>
              <a:ext cx="144" cy="144"/>
            </a:xfrm>
            <a:prstGeom prst="ellipse">
              <a:avLst/>
            </a:prstGeom>
            <a:solidFill>
              <a:srgbClr val="24BDB2"/>
            </a:solidFill>
            <a:ln w="9525">
              <a:noFill/>
              <a:round/>
              <a:headEnd/>
              <a:tailEnd/>
            </a:ln>
          </p:spPr>
          <p:txBody>
            <a:bodyPr wrap="none" anchor="ctr"/>
            <a:lstStyle/>
            <a:p>
              <a:endParaRPr lang="en-US"/>
            </a:p>
          </p:txBody>
        </p:sp>
        <p:sp>
          <p:nvSpPr>
            <p:cNvPr id="35859" name="Oval 20"/>
            <p:cNvSpPr>
              <a:spLocks noChangeArrowheads="1"/>
            </p:cNvSpPr>
            <p:nvPr/>
          </p:nvSpPr>
          <p:spPr bwMode="auto">
            <a:xfrm>
              <a:off x="3800" y="3080"/>
              <a:ext cx="144" cy="144"/>
            </a:xfrm>
            <a:prstGeom prst="ellipse">
              <a:avLst/>
            </a:prstGeom>
            <a:solidFill>
              <a:srgbClr val="24BDB2"/>
            </a:solidFill>
            <a:ln w="9525">
              <a:noFill/>
              <a:round/>
              <a:headEnd/>
              <a:tailEnd/>
            </a:ln>
          </p:spPr>
          <p:txBody>
            <a:bodyPr wrap="none" anchor="ctr"/>
            <a:lstStyle/>
            <a:p>
              <a:endParaRPr lang="en-US"/>
            </a:p>
          </p:txBody>
        </p:sp>
      </p:grpSp>
      <p:sp>
        <p:nvSpPr>
          <p:cNvPr id="35847" name="Rectangle 21"/>
          <p:cNvSpPr>
            <a:spLocks noChangeArrowheads="1"/>
          </p:cNvSpPr>
          <p:nvPr/>
        </p:nvSpPr>
        <p:spPr bwMode="auto">
          <a:xfrm>
            <a:off x="7299325" y="6080125"/>
            <a:ext cx="1144588" cy="336550"/>
          </a:xfrm>
          <a:prstGeom prst="rect">
            <a:avLst/>
          </a:prstGeom>
          <a:noFill/>
          <a:ln w="9525">
            <a:noFill/>
            <a:miter lim="800000"/>
            <a:headEnd/>
            <a:tailEnd/>
          </a:ln>
        </p:spPr>
        <p:txBody>
          <a:bodyPr wrap="none">
            <a:spAutoFit/>
          </a:bodyPr>
          <a:lstStyle/>
          <a:p>
            <a:r>
              <a:rPr lang="en-US" sz="1600" b="1"/>
              <a:t>Figure 6.6</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98307"/>
                                        </p:tgtEl>
                                        <p:attrNameLst>
                                          <p:attrName>style.visibility</p:attrName>
                                        </p:attrNameLst>
                                      </p:cBhvr>
                                      <p:to>
                                        <p:strVal val="visible"/>
                                      </p:to>
                                    </p:set>
                                    <p:animEffect transition="in" filter="wipe(left)">
                                      <p:cBhvr>
                                        <p:cTn id="7" dur="500"/>
                                        <p:tgtEl>
                                          <p:spTgt spid="98307"/>
                                        </p:tgtEl>
                                      </p:cBhvr>
                                    </p:animEffect>
                                  </p:childTnLst>
                                </p:cTn>
                              </p:par>
                            </p:childTnLst>
                          </p:cTn>
                        </p:par>
                        <p:par>
                          <p:cTn id="8" fill="hold">
                            <p:stCondLst>
                              <p:cond delay="1500"/>
                            </p:stCondLst>
                            <p:childTnLst>
                              <p:par>
                                <p:cTn id="9" presetID="18" presetClass="entr" presetSubtype="3"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strips(upRight)">
                                      <p:cBhvr>
                                        <p:cTn id="11" dur="500"/>
                                        <p:tgtEl>
                                          <p:spTgt spid="2"/>
                                        </p:tgtEl>
                                      </p:cBhvr>
                                    </p:animEffect>
                                  </p:childTnLst>
                                </p:cTn>
                              </p:par>
                            </p:childTnLst>
                          </p:cTn>
                        </p:par>
                        <p:par>
                          <p:cTn id="12" fill="hold">
                            <p:stCondLst>
                              <p:cond delay="3000"/>
                            </p:stCondLst>
                            <p:childTnLst>
                              <p:par>
                                <p:cTn id="13" presetID="18" presetClass="entr" presetSubtype="6" fill="hold" nodeType="afterEffect">
                                  <p:stCondLst>
                                    <p:cond delay="1000"/>
                                  </p:stCondLst>
                                  <p:childTnLst>
                                    <p:set>
                                      <p:cBhvr>
                                        <p:cTn id="14" dur="1" fill="hold">
                                          <p:stCondLst>
                                            <p:cond delay="0"/>
                                          </p:stCondLst>
                                        </p:cTn>
                                        <p:tgtEl>
                                          <p:spTgt spid="3"/>
                                        </p:tgtEl>
                                        <p:attrNameLst>
                                          <p:attrName>style.visibility</p:attrName>
                                        </p:attrNameLst>
                                      </p:cBhvr>
                                      <p:to>
                                        <p:strVal val="visible"/>
                                      </p:to>
                                    </p:set>
                                    <p:animEffect transition="in" filter="strips(downRigh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AU"/>
              <a:t>© 2011 Pearson Education, Inc. publishing as Prentice Hall</a:t>
            </a:r>
            <a:endParaRPr lang="en-US"/>
          </a:p>
        </p:txBody>
      </p:sp>
      <p:sp>
        <p:nvSpPr>
          <p:cNvPr id="100354" name="Rectangle 2"/>
          <p:cNvSpPr>
            <a:spLocks noGrp="1" noChangeArrowheads="1"/>
          </p:cNvSpPr>
          <p:nvPr>
            <p:ph type="title"/>
          </p:nvPr>
        </p:nvSpPr>
        <p:spPr>
          <a:xfrm>
            <a:off x="685800" y="508000"/>
            <a:ext cx="7772400" cy="739775"/>
          </a:xfrm>
        </p:spPr>
        <p:txBody>
          <a:bodyPr>
            <a:normAutofit fontScale="90000"/>
          </a:bodyPr>
          <a:lstStyle/>
          <a:p>
            <a:pPr eaLnBrk="1" hangingPunct="1">
              <a:defRPr/>
            </a:pPr>
            <a:r>
              <a:rPr lang="en-US" smtClean="0"/>
              <a:t>Seven Tools of TQM</a:t>
            </a:r>
          </a:p>
        </p:txBody>
      </p:sp>
      <p:sp>
        <p:nvSpPr>
          <p:cNvPr id="100355" name="Rectangle 3"/>
          <p:cNvSpPr>
            <a:spLocks noChangeArrowheads="1"/>
          </p:cNvSpPr>
          <p:nvPr/>
        </p:nvSpPr>
        <p:spPr bwMode="auto">
          <a:xfrm>
            <a:off x="746125" y="1652588"/>
            <a:ext cx="6767513" cy="1077912"/>
          </a:xfrm>
          <a:prstGeom prst="rect">
            <a:avLst/>
          </a:prstGeom>
          <a:noFill/>
          <a:ln w="9525">
            <a:noFill/>
            <a:miter lim="800000"/>
            <a:headEnd/>
            <a:tailEnd/>
          </a:ln>
        </p:spPr>
        <p:txBody>
          <a:bodyPr>
            <a:spAutoFit/>
          </a:bodyPr>
          <a:lstStyle/>
          <a:p>
            <a:pPr marL="482600" indent="-482600">
              <a:lnSpc>
                <a:spcPct val="90000"/>
              </a:lnSpc>
            </a:pPr>
            <a:r>
              <a:rPr lang="en-US" b="1"/>
              <a:t>(c)	Cause-and-Effect Diagram: A tool that identifies process elements (causes) that might effect an outcome</a:t>
            </a:r>
          </a:p>
        </p:txBody>
      </p:sp>
      <p:sp>
        <p:nvSpPr>
          <p:cNvPr id="36869" name="Rectangle 4"/>
          <p:cNvSpPr>
            <a:spLocks noChangeArrowheads="1"/>
          </p:cNvSpPr>
          <p:nvPr/>
        </p:nvSpPr>
        <p:spPr bwMode="auto">
          <a:xfrm>
            <a:off x="7299325" y="6080125"/>
            <a:ext cx="1144588" cy="336550"/>
          </a:xfrm>
          <a:prstGeom prst="rect">
            <a:avLst/>
          </a:prstGeom>
          <a:noFill/>
          <a:ln w="9525">
            <a:noFill/>
            <a:miter lim="800000"/>
            <a:headEnd/>
            <a:tailEnd/>
          </a:ln>
        </p:spPr>
        <p:txBody>
          <a:bodyPr wrap="none">
            <a:spAutoFit/>
          </a:bodyPr>
          <a:lstStyle/>
          <a:p>
            <a:r>
              <a:rPr lang="en-US" sz="1600" b="1"/>
              <a:t>Figure 6.6</a:t>
            </a:r>
          </a:p>
        </p:txBody>
      </p:sp>
      <p:grpSp>
        <p:nvGrpSpPr>
          <p:cNvPr id="2" name="Group 5"/>
          <p:cNvGrpSpPr>
            <a:grpSpLocks/>
          </p:cNvGrpSpPr>
          <p:nvPr/>
        </p:nvGrpSpPr>
        <p:grpSpPr bwMode="auto">
          <a:xfrm>
            <a:off x="2146300" y="2895600"/>
            <a:ext cx="4686300" cy="3227388"/>
            <a:chOff x="1352" y="1824"/>
            <a:chExt cx="2952" cy="2033"/>
          </a:xfrm>
        </p:grpSpPr>
        <p:sp>
          <p:nvSpPr>
            <p:cNvPr id="36871" name="Rectangle 6"/>
            <p:cNvSpPr>
              <a:spLocks noChangeArrowheads="1"/>
            </p:cNvSpPr>
            <p:nvPr/>
          </p:nvSpPr>
          <p:spPr bwMode="auto">
            <a:xfrm>
              <a:off x="1982" y="1824"/>
              <a:ext cx="693" cy="288"/>
            </a:xfrm>
            <a:prstGeom prst="rect">
              <a:avLst/>
            </a:prstGeom>
            <a:noFill/>
            <a:ln w="9525">
              <a:noFill/>
              <a:miter lim="800000"/>
              <a:headEnd/>
              <a:tailEnd/>
            </a:ln>
          </p:spPr>
          <p:txBody>
            <a:bodyPr wrap="none">
              <a:spAutoFit/>
            </a:bodyPr>
            <a:lstStyle/>
            <a:p>
              <a:r>
                <a:rPr lang="en-US" b="1"/>
                <a:t>Cause</a:t>
              </a:r>
            </a:p>
          </p:txBody>
        </p:sp>
        <p:sp>
          <p:nvSpPr>
            <p:cNvPr id="36872" name="Rectangle 7"/>
            <p:cNvSpPr>
              <a:spLocks noChangeArrowheads="1"/>
            </p:cNvSpPr>
            <p:nvPr/>
          </p:nvSpPr>
          <p:spPr bwMode="auto">
            <a:xfrm>
              <a:off x="1478" y="2160"/>
              <a:ext cx="808" cy="250"/>
            </a:xfrm>
            <a:prstGeom prst="rect">
              <a:avLst/>
            </a:prstGeom>
            <a:noFill/>
            <a:ln w="9525">
              <a:noFill/>
              <a:miter lim="800000"/>
              <a:headEnd/>
              <a:tailEnd/>
            </a:ln>
          </p:spPr>
          <p:txBody>
            <a:bodyPr wrap="none">
              <a:spAutoFit/>
            </a:bodyPr>
            <a:lstStyle/>
            <a:p>
              <a:r>
                <a:rPr lang="en-US" sz="2000" b="1"/>
                <a:t>Materials</a:t>
              </a:r>
            </a:p>
          </p:txBody>
        </p:sp>
        <p:sp>
          <p:nvSpPr>
            <p:cNvPr id="36873" name="Rectangle 8"/>
            <p:cNvSpPr>
              <a:spLocks noChangeArrowheads="1"/>
            </p:cNvSpPr>
            <p:nvPr/>
          </p:nvSpPr>
          <p:spPr bwMode="auto">
            <a:xfrm>
              <a:off x="2493" y="2160"/>
              <a:ext cx="774" cy="250"/>
            </a:xfrm>
            <a:prstGeom prst="rect">
              <a:avLst/>
            </a:prstGeom>
            <a:noFill/>
            <a:ln w="9525">
              <a:noFill/>
              <a:miter lim="800000"/>
              <a:headEnd/>
              <a:tailEnd/>
            </a:ln>
          </p:spPr>
          <p:txBody>
            <a:bodyPr wrap="none">
              <a:spAutoFit/>
            </a:bodyPr>
            <a:lstStyle/>
            <a:p>
              <a:r>
                <a:rPr lang="en-US" sz="2000" b="1"/>
                <a:t>Methods</a:t>
              </a:r>
            </a:p>
          </p:txBody>
        </p:sp>
        <p:sp>
          <p:nvSpPr>
            <p:cNvPr id="36874" name="Rectangle 9"/>
            <p:cNvSpPr>
              <a:spLocks noChangeArrowheads="1"/>
            </p:cNvSpPr>
            <p:nvPr/>
          </p:nvSpPr>
          <p:spPr bwMode="auto">
            <a:xfrm>
              <a:off x="1526" y="3607"/>
              <a:ext cx="907" cy="250"/>
            </a:xfrm>
            <a:prstGeom prst="rect">
              <a:avLst/>
            </a:prstGeom>
            <a:noFill/>
            <a:ln w="9525">
              <a:noFill/>
              <a:miter lim="800000"/>
              <a:headEnd/>
              <a:tailEnd/>
            </a:ln>
          </p:spPr>
          <p:txBody>
            <a:bodyPr wrap="none">
              <a:spAutoFit/>
            </a:bodyPr>
            <a:lstStyle/>
            <a:p>
              <a:r>
                <a:rPr lang="en-US" sz="2000" b="1"/>
                <a:t>Manpower</a:t>
              </a:r>
            </a:p>
          </p:txBody>
        </p:sp>
        <p:sp>
          <p:nvSpPr>
            <p:cNvPr id="36875" name="Rectangle 10"/>
            <p:cNvSpPr>
              <a:spLocks noChangeArrowheads="1"/>
            </p:cNvSpPr>
            <p:nvPr/>
          </p:nvSpPr>
          <p:spPr bwMode="auto">
            <a:xfrm>
              <a:off x="2686" y="3607"/>
              <a:ext cx="907" cy="250"/>
            </a:xfrm>
            <a:prstGeom prst="rect">
              <a:avLst/>
            </a:prstGeom>
            <a:noFill/>
            <a:ln w="9525">
              <a:noFill/>
              <a:miter lim="800000"/>
              <a:headEnd/>
              <a:tailEnd/>
            </a:ln>
          </p:spPr>
          <p:txBody>
            <a:bodyPr wrap="none">
              <a:spAutoFit/>
            </a:bodyPr>
            <a:lstStyle/>
            <a:p>
              <a:r>
                <a:rPr lang="en-US" sz="2000" b="1"/>
                <a:t>Machinery</a:t>
              </a:r>
            </a:p>
          </p:txBody>
        </p:sp>
        <p:sp>
          <p:nvSpPr>
            <p:cNvPr id="36876" name="Rectangle 11"/>
            <p:cNvSpPr>
              <a:spLocks noChangeArrowheads="1"/>
            </p:cNvSpPr>
            <p:nvPr/>
          </p:nvSpPr>
          <p:spPr bwMode="auto">
            <a:xfrm>
              <a:off x="3654" y="2385"/>
              <a:ext cx="650" cy="288"/>
            </a:xfrm>
            <a:prstGeom prst="rect">
              <a:avLst/>
            </a:prstGeom>
            <a:noFill/>
            <a:ln w="9525">
              <a:noFill/>
              <a:miter lim="800000"/>
              <a:headEnd/>
              <a:tailEnd/>
            </a:ln>
          </p:spPr>
          <p:txBody>
            <a:bodyPr wrap="none">
              <a:spAutoFit/>
            </a:bodyPr>
            <a:lstStyle/>
            <a:p>
              <a:r>
                <a:rPr lang="en-US" b="1"/>
                <a:t>Effect</a:t>
              </a:r>
            </a:p>
          </p:txBody>
        </p:sp>
        <p:sp>
          <p:nvSpPr>
            <p:cNvPr id="36877" name="Line 12"/>
            <p:cNvSpPr>
              <a:spLocks noChangeShapeType="1"/>
            </p:cNvSpPr>
            <p:nvPr/>
          </p:nvSpPr>
          <p:spPr bwMode="auto">
            <a:xfrm>
              <a:off x="1352" y="2992"/>
              <a:ext cx="2424" cy="0"/>
            </a:xfrm>
            <a:prstGeom prst="line">
              <a:avLst/>
            </a:prstGeom>
            <a:noFill/>
            <a:ln w="57150">
              <a:solidFill>
                <a:srgbClr val="175097"/>
              </a:solidFill>
              <a:round/>
              <a:headEnd/>
              <a:tailEnd/>
            </a:ln>
          </p:spPr>
          <p:txBody>
            <a:bodyPr wrap="none" anchor="ctr"/>
            <a:lstStyle/>
            <a:p>
              <a:endParaRPr lang="en-IN"/>
            </a:p>
          </p:txBody>
        </p:sp>
        <p:sp>
          <p:nvSpPr>
            <p:cNvPr id="36878" name="Line 13"/>
            <p:cNvSpPr>
              <a:spLocks noChangeShapeType="1"/>
            </p:cNvSpPr>
            <p:nvPr/>
          </p:nvSpPr>
          <p:spPr bwMode="auto">
            <a:xfrm>
              <a:off x="2848" y="2416"/>
              <a:ext cx="448" cy="568"/>
            </a:xfrm>
            <a:prstGeom prst="line">
              <a:avLst/>
            </a:prstGeom>
            <a:noFill/>
            <a:ln w="57150">
              <a:solidFill>
                <a:srgbClr val="175097"/>
              </a:solidFill>
              <a:round/>
              <a:headEnd/>
              <a:tailEnd/>
            </a:ln>
          </p:spPr>
          <p:txBody>
            <a:bodyPr wrap="none" anchor="ctr"/>
            <a:lstStyle/>
            <a:p>
              <a:endParaRPr lang="en-IN"/>
            </a:p>
          </p:txBody>
        </p:sp>
        <p:sp>
          <p:nvSpPr>
            <p:cNvPr id="36879" name="Line 14"/>
            <p:cNvSpPr>
              <a:spLocks noChangeShapeType="1"/>
            </p:cNvSpPr>
            <p:nvPr/>
          </p:nvSpPr>
          <p:spPr bwMode="auto">
            <a:xfrm>
              <a:off x="1920" y="2416"/>
              <a:ext cx="448" cy="568"/>
            </a:xfrm>
            <a:prstGeom prst="line">
              <a:avLst/>
            </a:prstGeom>
            <a:noFill/>
            <a:ln w="57150">
              <a:solidFill>
                <a:srgbClr val="175097"/>
              </a:solidFill>
              <a:round/>
              <a:headEnd/>
              <a:tailEnd/>
            </a:ln>
          </p:spPr>
          <p:txBody>
            <a:bodyPr wrap="none" anchor="ctr"/>
            <a:lstStyle/>
            <a:p>
              <a:endParaRPr lang="en-IN"/>
            </a:p>
          </p:txBody>
        </p:sp>
        <p:sp>
          <p:nvSpPr>
            <p:cNvPr id="36880" name="Line 15"/>
            <p:cNvSpPr>
              <a:spLocks noChangeShapeType="1"/>
            </p:cNvSpPr>
            <p:nvPr/>
          </p:nvSpPr>
          <p:spPr bwMode="auto">
            <a:xfrm flipV="1">
              <a:off x="2184" y="2992"/>
              <a:ext cx="448" cy="568"/>
            </a:xfrm>
            <a:prstGeom prst="line">
              <a:avLst/>
            </a:prstGeom>
            <a:noFill/>
            <a:ln w="57150">
              <a:solidFill>
                <a:srgbClr val="175097"/>
              </a:solidFill>
              <a:round/>
              <a:headEnd/>
              <a:tailEnd/>
            </a:ln>
          </p:spPr>
          <p:txBody>
            <a:bodyPr wrap="none" anchor="ctr"/>
            <a:lstStyle/>
            <a:p>
              <a:endParaRPr lang="en-IN"/>
            </a:p>
          </p:txBody>
        </p:sp>
        <p:sp>
          <p:nvSpPr>
            <p:cNvPr id="36881" name="Line 16"/>
            <p:cNvSpPr>
              <a:spLocks noChangeShapeType="1"/>
            </p:cNvSpPr>
            <p:nvPr/>
          </p:nvSpPr>
          <p:spPr bwMode="auto">
            <a:xfrm flipV="1">
              <a:off x="3112" y="2992"/>
              <a:ext cx="448" cy="568"/>
            </a:xfrm>
            <a:prstGeom prst="line">
              <a:avLst/>
            </a:prstGeom>
            <a:noFill/>
            <a:ln w="57150">
              <a:solidFill>
                <a:srgbClr val="175097"/>
              </a:solidFill>
              <a:round/>
              <a:headEnd/>
              <a:tailEnd/>
            </a:ln>
          </p:spPr>
          <p:txBody>
            <a:bodyPr wrap="none" anchor="ctr"/>
            <a:lstStyle/>
            <a:p>
              <a:endParaRPr lang="en-IN"/>
            </a:p>
          </p:txBody>
        </p:sp>
        <p:sp>
          <p:nvSpPr>
            <p:cNvPr id="36882" name="Rectangle 17"/>
            <p:cNvSpPr>
              <a:spLocks noChangeArrowheads="1"/>
            </p:cNvSpPr>
            <p:nvPr/>
          </p:nvSpPr>
          <p:spPr bwMode="auto">
            <a:xfrm>
              <a:off x="3720" y="2736"/>
              <a:ext cx="528" cy="512"/>
            </a:xfrm>
            <a:prstGeom prst="rect">
              <a:avLst/>
            </a:prstGeom>
            <a:solidFill>
              <a:schemeClr val="accent2"/>
            </a:solidFill>
            <a:ln w="19050">
              <a:solidFill>
                <a:schemeClr val="tx1"/>
              </a:solidFill>
              <a:miter lim="800000"/>
              <a:headEnd/>
              <a:tailEnd/>
            </a:ln>
          </p:spPr>
          <p:txBody>
            <a:bodyPr wrap="none" anchor="ctr"/>
            <a:lstStyle/>
            <a:p>
              <a:endParaRPr lang="en-US"/>
            </a:p>
          </p:txBody>
        </p:sp>
        <p:sp>
          <p:nvSpPr>
            <p:cNvPr id="36883" name="Line 18"/>
            <p:cNvSpPr>
              <a:spLocks noChangeShapeType="1"/>
            </p:cNvSpPr>
            <p:nvPr/>
          </p:nvSpPr>
          <p:spPr bwMode="auto">
            <a:xfrm>
              <a:off x="1408" y="2512"/>
              <a:ext cx="584" cy="0"/>
            </a:xfrm>
            <a:prstGeom prst="line">
              <a:avLst/>
            </a:prstGeom>
            <a:noFill/>
            <a:ln w="57150">
              <a:solidFill>
                <a:srgbClr val="175097"/>
              </a:solidFill>
              <a:round/>
              <a:headEnd/>
              <a:tailEnd/>
            </a:ln>
          </p:spPr>
          <p:txBody>
            <a:bodyPr wrap="none" anchor="ctr"/>
            <a:lstStyle/>
            <a:p>
              <a:endParaRPr lang="en-IN"/>
            </a:p>
          </p:txBody>
        </p:sp>
        <p:sp>
          <p:nvSpPr>
            <p:cNvPr id="36884" name="Line 19"/>
            <p:cNvSpPr>
              <a:spLocks noChangeShapeType="1"/>
            </p:cNvSpPr>
            <p:nvPr/>
          </p:nvSpPr>
          <p:spPr bwMode="auto">
            <a:xfrm>
              <a:off x="2596" y="3472"/>
              <a:ext cx="584" cy="0"/>
            </a:xfrm>
            <a:prstGeom prst="line">
              <a:avLst/>
            </a:prstGeom>
            <a:noFill/>
            <a:ln w="57150">
              <a:solidFill>
                <a:srgbClr val="175097"/>
              </a:solidFill>
              <a:round/>
              <a:headEnd/>
              <a:tailEnd/>
            </a:ln>
          </p:spPr>
          <p:txBody>
            <a:bodyPr wrap="none" anchor="ctr"/>
            <a:lstStyle/>
            <a:p>
              <a:endParaRPr lang="en-IN"/>
            </a:p>
          </p:txBody>
        </p:sp>
        <p:sp>
          <p:nvSpPr>
            <p:cNvPr id="36885" name="Line 20"/>
            <p:cNvSpPr>
              <a:spLocks noChangeShapeType="1"/>
            </p:cNvSpPr>
            <p:nvPr/>
          </p:nvSpPr>
          <p:spPr bwMode="auto">
            <a:xfrm>
              <a:off x="2700" y="3312"/>
              <a:ext cx="584" cy="0"/>
            </a:xfrm>
            <a:prstGeom prst="line">
              <a:avLst/>
            </a:prstGeom>
            <a:noFill/>
            <a:ln w="57150">
              <a:solidFill>
                <a:srgbClr val="175097"/>
              </a:solidFill>
              <a:round/>
              <a:headEnd/>
              <a:tailEnd/>
            </a:ln>
          </p:spPr>
          <p:txBody>
            <a:bodyPr wrap="none" anchor="ctr"/>
            <a:lstStyle/>
            <a:p>
              <a:endParaRPr lang="en-IN"/>
            </a:p>
          </p:txBody>
        </p:sp>
        <p:sp>
          <p:nvSpPr>
            <p:cNvPr id="36886" name="Line 21"/>
            <p:cNvSpPr>
              <a:spLocks noChangeShapeType="1"/>
            </p:cNvSpPr>
            <p:nvPr/>
          </p:nvSpPr>
          <p:spPr bwMode="auto">
            <a:xfrm>
              <a:off x="2344" y="2520"/>
              <a:ext cx="584" cy="0"/>
            </a:xfrm>
            <a:prstGeom prst="line">
              <a:avLst/>
            </a:prstGeom>
            <a:noFill/>
            <a:ln w="57150">
              <a:solidFill>
                <a:srgbClr val="175097"/>
              </a:solidFill>
              <a:round/>
              <a:headEnd/>
              <a:tailEnd/>
            </a:ln>
          </p:spPr>
          <p:txBody>
            <a:bodyPr wrap="none" anchor="ctr"/>
            <a:lstStyle/>
            <a:p>
              <a:endParaRPr lang="en-IN"/>
            </a:p>
          </p:txBody>
        </p:sp>
        <p:sp>
          <p:nvSpPr>
            <p:cNvPr id="36887" name="Line 22"/>
            <p:cNvSpPr>
              <a:spLocks noChangeShapeType="1"/>
            </p:cNvSpPr>
            <p:nvPr/>
          </p:nvSpPr>
          <p:spPr bwMode="auto">
            <a:xfrm>
              <a:off x="2456" y="2672"/>
              <a:ext cx="584" cy="0"/>
            </a:xfrm>
            <a:prstGeom prst="line">
              <a:avLst/>
            </a:prstGeom>
            <a:noFill/>
            <a:ln w="57150">
              <a:solidFill>
                <a:srgbClr val="175097"/>
              </a:solidFill>
              <a:round/>
              <a:headEnd/>
              <a:tailEnd/>
            </a:ln>
          </p:spPr>
          <p:txBody>
            <a:bodyPr wrap="none" anchor="ctr"/>
            <a:lstStyle/>
            <a:p>
              <a:endParaRPr lang="en-IN"/>
            </a:p>
          </p:txBody>
        </p:sp>
        <p:sp>
          <p:nvSpPr>
            <p:cNvPr id="36888" name="Line 23"/>
            <p:cNvSpPr>
              <a:spLocks noChangeShapeType="1"/>
            </p:cNvSpPr>
            <p:nvPr/>
          </p:nvSpPr>
          <p:spPr bwMode="auto">
            <a:xfrm>
              <a:off x="1888" y="2992"/>
              <a:ext cx="584" cy="0"/>
            </a:xfrm>
            <a:prstGeom prst="line">
              <a:avLst/>
            </a:prstGeom>
            <a:noFill/>
            <a:ln w="57150">
              <a:solidFill>
                <a:srgbClr val="175097"/>
              </a:solidFill>
              <a:round/>
              <a:headEnd/>
              <a:tailEnd/>
            </a:ln>
          </p:spPr>
          <p:txBody>
            <a:bodyPr wrap="none" anchor="ctr"/>
            <a:lstStyle/>
            <a:p>
              <a:endParaRPr lang="en-IN"/>
            </a:p>
          </p:txBody>
        </p:sp>
        <p:sp>
          <p:nvSpPr>
            <p:cNvPr id="36889" name="Line 24"/>
            <p:cNvSpPr>
              <a:spLocks noChangeShapeType="1"/>
            </p:cNvSpPr>
            <p:nvPr/>
          </p:nvSpPr>
          <p:spPr bwMode="auto">
            <a:xfrm>
              <a:off x="1800" y="3304"/>
              <a:ext cx="584" cy="0"/>
            </a:xfrm>
            <a:prstGeom prst="line">
              <a:avLst/>
            </a:prstGeom>
            <a:noFill/>
            <a:ln w="57150">
              <a:solidFill>
                <a:srgbClr val="175097"/>
              </a:solidFill>
              <a:round/>
              <a:headEnd/>
              <a:tailEnd/>
            </a:ln>
          </p:spPr>
          <p:txBody>
            <a:bodyPr wrap="none" anchor="ctr"/>
            <a:lstStyle/>
            <a:p>
              <a:endParaRPr lang="en-IN"/>
            </a:p>
          </p:txBody>
        </p:sp>
        <p:sp>
          <p:nvSpPr>
            <p:cNvPr id="36890" name="Line 25"/>
            <p:cNvSpPr>
              <a:spLocks noChangeShapeType="1"/>
            </p:cNvSpPr>
            <p:nvPr/>
          </p:nvSpPr>
          <p:spPr bwMode="auto">
            <a:xfrm>
              <a:off x="1664" y="3472"/>
              <a:ext cx="584" cy="0"/>
            </a:xfrm>
            <a:prstGeom prst="line">
              <a:avLst/>
            </a:prstGeom>
            <a:noFill/>
            <a:ln w="57150">
              <a:solidFill>
                <a:srgbClr val="175097"/>
              </a:solidFill>
              <a:round/>
              <a:headEnd/>
              <a:tailEnd/>
            </a:ln>
          </p:spPr>
          <p:txBody>
            <a:bodyPr wrap="none" anchor="ctr"/>
            <a:lstStyle/>
            <a:p>
              <a:endParaRPr lang="en-IN"/>
            </a:p>
          </p:txBody>
        </p:sp>
        <p:sp>
          <p:nvSpPr>
            <p:cNvPr id="36891" name="Line 26"/>
            <p:cNvSpPr>
              <a:spLocks noChangeShapeType="1"/>
            </p:cNvSpPr>
            <p:nvPr/>
          </p:nvSpPr>
          <p:spPr bwMode="auto">
            <a:xfrm>
              <a:off x="1536" y="2672"/>
              <a:ext cx="584" cy="0"/>
            </a:xfrm>
            <a:prstGeom prst="line">
              <a:avLst/>
            </a:prstGeom>
            <a:noFill/>
            <a:ln w="57150">
              <a:solidFill>
                <a:srgbClr val="175097"/>
              </a:solidFill>
              <a:round/>
              <a:headEnd/>
              <a:tailEnd/>
            </a:ln>
          </p:spPr>
          <p:txBody>
            <a:bodyPr wrap="none" anchor="ctr"/>
            <a:lstStyle/>
            <a:p>
              <a:endParaRPr lang="en-IN"/>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00355"/>
                                        </p:tgtEl>
                                        <p:attrNameLst>
                                          <p:attrName>style.visibility</p:attrName>
                                        </p:attrNameLst>
                                      </p:cBhvr>
                                      <p:to>
                                        <p:strVal val="visible"/>
                                      </p:to>
                                    </p:set>
                                    <p:animEffect transition="in" filter="wipe(left)">
                                      <p:cBhvr>
                                        <p:cTn id="7" dur="500"/>
                                        <p:tgtEl>
                                          <p:spTgt spid="100355"/>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AU"/>
              <a:t>© 2011 Pearson Education, Inc. publishing as Prentice Hall</a:t>
            </a:r>
            <a:endParaRPr lang="en-US"/>
          </a:p>
        </p:txBody>
      </p:sp>
      <p:sp>
        <p:nvSpPr>
          <p:cNvPr id="102402" name="Rectangle 2"/>
          <p:cNvSpPr>
            <a:spLocks noGrp="1" noChangeArrowheads="1"/>
          </p:cNvSpPr>
          <p:nvPr>
            <p:ph type="title"/>
          </p:nvPr>
        </p:nvSpPr>
        <p:spPr>
          <a:xfrm>
            <a:off x="685800" y="508000"/>
            <a:ext cx="7772400" cy="739775"/>
          </a:xfrm>
        </p:spPr>
        <p:txBody>
          <a:bodyPr>
            <a:normAutofit fontScale="90000"/>
          </a:bodyPr>
          <a:lstStyle/>
          <a:p>
            <a:pPr eaLnBrk="1" hangingPunct="1">
              <a:defRPr/>
            </a:pPr>
            <a:r>
              <a:rPr lang="en-US" smtClean="0"/>
              <a:t>Seven Tools of TQM</a:t>
            </a:r>
          </a:p>
        </p:txBody>
      </p:sp>
      <p:sp>
        <p:nvSpPr>
          <p:cNvPr id="102403" name="Rectangle 3"/>
          <p:cNvSpPr>
            <a:spLocks noChangeArrowheads="1"/>
          </p:cNvSpPr>
          <p:nvPr/>
        </p:nvSpPr>
        <p:spPr bwMode="auto">
          <a:xfrm>
            <a:off x="746125" y="1652588"/>
            <a:ext cx="6996113" cy="1077912"/>
          </a:xfrm>
          <a:prstGeom prst="rect">
            <a:avLst/>
          </a:prstGeom>
          <a:noFill/>
          <a:ln w="9525">
            <a:noFill/>
            <a:miter lim="800000"/>
            <a:headEnd/>
            <a:tailEnd/>
          </a:ln>
        </p:spPr>
        <p:txBody>
          <a:bodyPr>
            <a:spAutoFit/>
          </a:bodyPr>
          <a:lstStyle/>
          <a:p>
            <a:pPr marL="482600" indent="-482600">
              <a:lnSpc>
                <a:spcPct val="90000"/>
              </a:lnSpc>
            </a:pPr>
            <a:r>
              <a:rPr lang="en-US" b="1"/>
              <a:t>(d)	Pareto Chart: A graph to identify and plot problems or defects in descending order of frequency</a:t>
            </a:r>
          </a:p>
        </p:txBody>
      </p:sp>
      <p:sp>
        <p:nvSpPr>
          <p:cNvPr id="37893" name="Rectangle 4"/>
          <p:cNvSpPr>
            <a:spLocks noChangeArrowheads="1"/>
          </p:cNvSpPr>
          <p:nvPr/>
        </p:nvSpPr>
        <p:spPr bwMode="auto">
          <a:xfrm>
            <a:off x="7299325" y="6080125"/>
            <a:ext cx="1144588" cy="336550"/>
          </a:xfrm>
          <a:prstGeom prst="rect">
            <a:avLst/>
          </a:prstGeom>
          <a:noFill/>
          <a:ln w="9525">
            <a:noFill/>
            <a:miter lim="800000"/>
            <a:headEnd/>
            <a:tailEnd/>
          </a:ln>
        </p:spPr>
        <p:txBody>
          <a:bodyPr wrap="none">
            <a:spAutoFit/>
          </a:bodyPr>
          <a:lstStyle/>
          <a:p>
            <a:r>
              <a:rPr lang="en-US" sz="1600" b="1"/>
              <a:t>Figure 6.6</a:t>
            </a:r>
          </a:p>
        </p:txBody>
      </p:sp>
      <p:grpSp>
        <p:nvGrpSpPr>
          <p:cNvPr id="2" name="Group 5"/>
          <p:cNvGrpSpPr>
            <a:grpSpLocks/>
          </p:cNvGrpSpPr>
          <p:nvPr/>
        </p:nvGrpSpPr>
        <p:grpSpPr bwMode="auto">
          <a:xfrm>
            <a:off x="2092325" y="3175000"/>
            <a:ext cx="4808538" cy="2922588"/>
            <a:chOff x="1318" y="2000"/>
            <a:chExt cx="3029" cy="1841"/>
          </a:xfrm>
        </p:grpSpPr>
        <p:sp>
          <p:nvSpPr>
            <p:cNvPr id="37895" name="Rectangle 6"/>
            <p:cNvSpPr>
              <a:spLocks noChangeArrowheads="1"/>
            </p:cNvSpPr>
            <p:nvPr/>
          </p:nvSpPr>
          <p:spPr bwMode="auto">
            <a:xfrm rot="-5400000">
              <a:off x="980" y="2685"/>
              <a:ext cx="926" cy="250"/>
            </a:xfrm>
            <a:prstGeom prst="rect">
              <a:avLst/>
            </a:prstGeom>
            <a:noFill/>
            <a:ln w="9525">
              <a:noFill/>
              <a:miter lim="800000"/>
              <a:headEnd/>
              <a:tailEnd/>
            </a:ln>
          </p:spPr>
          <p:txBody>
            <a:bodyPr wrap="none">
              <a:spAutoFit/>
            </a:bodyPr>
            <a:lstStyle/>
            <a:p>
              <a:r>
                <a:rPr lang="en-US" sz="2000" b="1"/>
                <a:t>Frequency</a:t>
              </a:r>
            </a:p>
          </p:txBody>
        </p:sp>
        <p:sp>
          <p:nvSpPr>
            <p:cNvPr id="37896" name="Rectangle 7"/>
            <p:cNvSpPr>
              <a:spLocks noChangeArrowheads="1"/>
            </p:cNvSpPr>
            <p:nvPr/>
          </p:nvSpPr>
          <p:spPr bwMode="auto">
            <a:xfrm rot="-5400000">
              <a:off x="3870" y="2671"/>
              <a:ext cx="703" cy="250"/>
            </a:xfrm>
            <a:prstGeom prst="rect">
              <a:avLst/>
            </a:prstGeom>
            <a:noFill/>
            <a:ln w="9525">
              <a:noFill/>
              <a:miter lim="800000"/>
              <a:headEnd/>
              <a:tailEnd/>
            </a:ln>
          </p:spPr>
          <p:txBody>
            <a:bodyPr wrap="none">
              <a:spAutoFit/>
            </a:bodyPr>
            <a:lstStyle/>
            <a:p>
              <a:r>
                <a:rPr lang="en-US" sz="2000" b="1"/>
                <a:t>Percent</a:t>
              </a:r>
            </a:p>
          </p:txBody>
        </p:sp>
        <p:sp>
          <p:nvSpPr>
            <p:cNvPr id="37897" name="Rectangle 8"/>
            <p:cNvSpPr>
              <a:spLocks noChangeArrowheads="1"/>
            </p:cNvSpPr>
            <p:nvPr/>
          </p:nvSpPr>
          <p:spPr bwMode="auto">
            <a:xfrm>
              <a:off x="1686" y="3591"/>
              <a:ext cx="1674" cy="250"/>
            </a:xfrm>
            <a:prstGeom prst="rect">
              <a:avLst/>
            </a:prstGeom>
            <a:noFill/>
            <a:ln w="9525">
              <a:noFill/>
              <a:miter lim="800000"/>
              <a:headEnd/>
              <a:tailEnd/>
            </a:ln>
          </p:spPr>
          <p:txBody>
            <a:bodyPr wrap="none">
              <a:spAutoFit/>
            </a:bodyPr>
            <a:lstStyle/>
            <a:p>
              <a:pPr>
                <a:tabLst>
                  <a:tab pos="673100" algn="ctr"/>
                  <a:tab pos="1244600" algn="ctr"/>
                  <a:tab pos="1816100" algn="ctr"/>
                  <a:tab pos="2387600" algn="ctr"/>
                </a:tabLst>
              </a:pPr>
              <a:r>
                <a:rPr lang="en-US" sz="2000" b="1"/>
                <a:t>A	B	C	D	E</a:t>
              </a:r>
            </a:p>
          </p:txBody>
        </p:sp>
        <p:sp>
          <p:nvSpPr>
            <p:cNvPr id="37898" name="Rectangle 9"/>
            <p:cNvSpPr>
              <a:spLocks noChangeArrowheads="1"/>
            </p:cNvSpPr>
            <p:nvPr/>
          </p:nvSpPr>
          <p:spPr bwMode="auto">
            <a:xfrm>
              <a:off x="1634" y="3024"/>
              <a:ext cx="362" cy="544"/>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37899" name="Rectangle 10"/>
            <p:cNvSpPr>
              <a:spLocks noChangeArrowheads="1"/>
            </p:cNvSpPr>
            <p:nvPr/>
          </p:nvSpPr>
          <p:spPr bwMode="auto">
            <a:xfrm>
              <a:off x="1996" y="3206"/>
              <a:ext cx="362" cy="362"/>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37900" name="Rectangle 11"/>
            <p:cNvSpPr>
              <a:spLocks noChangeArrowheads="1"/>
            </p:cNvSpPr>
            <p:nvPr/>
          </p:nvSpPr>
          <p:spPr bwMode="auto">
            <a:xfrm>
              <a:off x="2358" y="3333"/>
              <a:ext cx="362" cy="235"/>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37901" name="Rectangle 12"/>
            <p:cNvSpPr>
              <a:spLocks noChangeArrowheads="1"/>
            </p:cNvSpPr>
            <p:nvPr/>
          </p:nvSpPr>
          <p:spPr bwMode="auto">
            <a:xfrm>
              <a:off x="2720" y="3425"/>
              <a:ext cx="362" cy="143"/>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37902" name="Rectangle 13"/>
            <p:cNvSpPr>
              <a:spLocks noChangeArrowheads="1"/>
            </p:cNvSpPr>
            <p:nvPr/>
          </p:nvSpPr>
          <p:spPr bwMode="auto">
            <a:xfrm>
              <a:off x="3082" y="3496"/>
              <a:ext cx="362" cy="72"/>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37903" name="Freeform 14"/>
            <p:cNvSpPr>
              <a:spLocks/>
            </p:cNvSpPr>
            <p:nvPr/>
          </p:nvSpPr>
          <p:spPr bwMode="auto">
            <a:xfrm>
              <a:off x="1824" y="2304"/>
              <a:ext cx="1536" cy="712"/>
            </a:xfrm>
            <a:custGeom>
              <a:avLst/>
              <a:gdLst>
                <a:gd name="T0" fmla="*/ 0 w 1536"/>
                <a:gd name="T1" fmla="*/ 712 h 712"/>
                <a:gd name="T2" fmla="*/ 360 w 1536"/>
                <a:gd name="T3" fmla="*/ 368 h 712"/>
                <a:gd name="T4" fmla="*/ 720 w 1536"/>
                <a:gd name="T5" fmla="*/ 192 h 712"/>
                <a:gd name="T6" fmla="*/ 1072 w 1536"/>
                <a:gd name="T7" fmla="*/ 80 h 712"/>
                <a:gd name="T8" fmla="*/ 1536 w 1536"/>
                <a:gd name="T9" fmla="*/ 0 h 712"/>
                <a:gd name="T10" fmla="*/ 0 60000 65536"/>
                <a:gd name="T11" fmla="*/ 0 60000 65536"/>
                <a:gd name="T12" fmla="*/ 0 60000 65536"/>
                <a:gd name="T13" fmla="*/ 0 60000 65536"/>
                <a:gd name="T14" fmla="*/ 0 60000 65536"/>
                <a:gd name="T15" fmla="*/ 0 w 1536"/>
                <a:gd name="T16" fmla="*/ 0 h 712"/>
                <a:gd name="T17" fmla="*/ 1536 w 1536"/>
                <a:gd name="T18" fmla="*/ 712 h 712"/>
              </a:gdLst>
              <a:ahLst/>
              <a:cxnLst>
                <a:cxn ang="T10">
                  <a:pos x="T0" y="T1"/>
                </a:cxn>
                <a:cxn ang="T11">
                  <a:pos x="T2" y="T3"/>
                </a:cxn>
                <a:cxn ang="T12">
                  <a:pos x="T4" y="T5"/>
                </a:cxn>
                <a:cxn ang="T13">
                  <a:pos x="T6" y="T7"/>
                </a:cxn>
                <a:cxn ang="T14">
                  <a:pos x="T8" y="T9"/>
                </a:cxn>
              </a:cxnLst>
              <a:rect l="T15" t="T16" r="T17" b="T18"/>
              <a:pathLst>
                <a:path w="1536" h="712">
                  <a:moveTo>
                    <a:pt x="0" y="712"/>
                  </a:moveTo>
                  <a:cubicBezTo>
                    <a:pt x="120" y="583"/>
                    <a:pt x="240" y="455"/>
                    <a:pt x="360" y="368"/>
                  </a:cubicBezTo>
                  <a:cubicBezTo>
                    <a:pt x="480" y="281"/>
                    <a:pt x="601" y="240"/>
                    <a:pt x="720" y="192"/>
                  </a:cubicBezTo>
                  <a:cubicBezTo>
                    <a:pt x="839" y="144"/>
                    <a:pt x="936" y="112"/>
                    <a:pt x="1072" y="80"/>
                  </a:cubicBezTo>
                  <a:cubicBezTo>
                    <a:pt x="1208" y="48"/>
                    <a:pt x="1372" y="24"/>
                    <a:pt x="1536" y="0"/>
                  </a:cubicBezTo>
                </a:path>
              </a:pathLst>
            </a:custGeom>
            <a:noFill/>
            <a:ln w="57150" cap="flat" cmpd="sng">
              <a:solidFill>
                <a:schemeClr val="tx1"/>
              </a:solidFill>
              <a:prstDash val="sysDot"/>
              <a:round/>
              <a:headEnd/>
              <a:tailEnd/>
            </a:ln>
          </p:spPr>
          <p:txBody>
            <a:bodyPr wrap="none" anchor="ctr"/>
            <a:lstStyle/>
            <a:p>
              <a:endParaRPr lang="en-IN"/>
            </a:p>
          </p:txBody>
        </p:sp>
        <p:sp>
          <p:nvSpPr>
            <p:cNvPr id="37904" name="Oval 15"/>
            <p:cNvSpPr>
              <a:spLocks noChangeArrowheads="1"/>
            </p:cNvSpPr>
            <p:nvPr/>
          </p:nvSpPr>
          <p:spPr bwMode="auto">
            <a:xfrm>
              <a:off x="1768" y="2960"/>
              <a:ext cx="128" cy="128"/>
            </a:xfrm>
            <a:prstGeom prst="ellipse">
              <a:avLst/>
            </a:prstGeom>
            <a:solidFill>
              <a:schemeClr val="tx1"/>
            </a:solidFill>
            <a:ln w="9525">
              <a:solidFill>
                <a:schemeClr val="tx1"/>
              </a:solidFill>
              <a:round/>
              <a:headEnd/>
              <a:tailEnd/>
            </a:ln>
          </p:spPr>
          <p:txBody>
            <a:bodyPr wrap="none" anchor="ctr"/>
            <a:lstStyle/>
            <a:p>
              <a:endParaRPr lang="en-US"/>
            </a:p>
          </p:txBody>
        </p:sp>
        <p:sp>
          <p:nvSpPr>
            <p:cNvPr id="37905" name="Oval 16"/>
            <p:cNvSpPr>
              <a:spLocks noChangeArrowheads="1"/>
            </p:cNvSpPr>
            <p:nvPr/>
          </p:nvSpPr>
          <p:spPr bwMode="auto">
            <a:xfrm>
              <a:off x="2104" y="2616"/>
              <a:ext cx="128" cy="128"/>
            </a:xfrm>
            <a:prstGeom prst="ellipse">
              <a:avLst/>
            </a:prstGeom>
            <a:solidFill>
              <a:schemeClr val="tx1"/>
            </a:solidFill>
            <a:ln w="9525">
              <a:solidFill>
                <a:schemeClr val="tx1"/>
              </a:solidFill>
              <a:round/>
              <a:headEnd/>
              <a:tailEnd/>
            </a:ln>
          </p:spPr>
          <p:txBody>
            <a:bodyPr wrap="none" anchor="ctr"/>
            <a:lstStyle/>
            <a:p>
              <a:endParaRPr lang="en-US"/>
            </a:p>
          </p:txBody>
        </p:sp>
        <p:sp>
          <p:nvSpPr>
            <p:cNvPr id="37906" name="Oval 17"/>
            <p:cNvSpPr>
              <a:spLocks noChangeArrowheads="1"/>
            </p:cNvSpPr>
            <p:nvPr/>
          </p:nvSpPr>
          <p:spPr bwMode="auto">
            <a:xfrm>
              <a:off x="2464" y="2432"/>
              <a:ext cx="128" cy="128"/>
            </a:xfrm>
            <a:prstGeom prst="ellipse">
              <a:avLst/>
            </a:prstGeom>
            <a:solidFill>
              <a:schemeClr val="tx1"/>
            </a:solidFill>
            <a:ln w="9525">
              <a:solidFill>
                <a:schemeClr val="tx1"/>
              </a:solidFill>
              <a:round/>
              <a:headEnd/>
              <a:tailEnd/>
            </a:ln>
          </p:spPr>
          <p:txBody>
            <a:bodyPr wrap="none" anchor="ctr"/>
            <a:lstStyle/>
            <a:p>
              <a:endParaRPr lang="en-US"/>
            </a:p>
          </p:txBody>
        </p:sp>
        <p:sp>
          <p:nvSpPr>
            <p:cNvPr id="37907" name="Oval 18"/>
            <p:cNvSpPr>
              <a:spLocks noChangeArrowheads="1"/>
            </p:cNvSpPr>
            <p:nvPr/>
          </p:nvSpPr>
          <p:spPr bwMode="auto">
            <a:xfrm>
              <a:off x="2848" y="2320"/>
              <a:ext cx="128" cy="128"/>
            </a:xfrm>
            <a:prstGeom prst="ellipse">
              <a:avLst/>
            </a:prstGeom>
            <a:solidFill>
              <a:schemeClr val="tx1"/>
            </a:solidFill>
            <a:ln w="9525">
              <a:solidFill>
                <a:schemeClr val="tx1"/>
              </a:solidFill>
              <a:round/>
              <a:headEnd/>
              <a:tailEnd/>
            </a:ln>
          </p:spPr>
          <p:txBody>
            <a:bodyPr wrap="none" anchor="ctr"/>
            <a:lstStyle/>
            <a:p>
              <a:endParaRPr lang="en-US"/>
            </a:p>
          </p:txBody>
        </p:sp>
        <p:sp>
          <p:nvSpPr>
            <p:cNvPr id="37908" name="Oval 19"/>
            <p:cNvSpPr>
              <a:spLocks noChangeArrowheads="1"/>
            </p:cNvSpPr>
            <p:nvPr/>
          </p:nvSpPr>
          <p:spPr bwMode="auto">
            <a:xfrm>
              <a:off x="3184" y="2264"/>
              <a:ext cx="128" cy="128"/>
            </a:xfrm>
            <a:prstGeom prst="ellipse">
              <a:avLst/>
            </a:prstGeom>
            <a:solidFill>
              <a:schemeClr val="tx1"/>
            </a:solidFill>
            <a:ln w="9525">
              <a:solidFill>
                <a:schemeClr val="tx1"/>
              </a:solidFill>
              <a:round/>
              <a:headEnd/>
              <a:tailEnd/>
            </a:ln>
          </p:spPr>
          <p:txBody>
            <a:bodyPr wrap="none" anchor="ctr"/>
            <a:lstStyle/>
            <a:p>
              <a:endParaRPr lang="en-US"/>
            </a:p>
          </p:txBody>
        </p:sp>
        <p:sp>
          <p:nvSpPr>
            <p:cNvPr id="37909" name="Freeform 20"/>
            <p:cNvSpPr>
              <a:spLocks/>
            </p:cNvSpPr>
            <p:nvPr/>
          </p:nvSpPr>
          <p:spPr bwMode="auto">
            <a:xfrm>
              <a:off x="1632" y="2000"/>
              <a:ext cx="2416" cy="1576"/>
            </a:xfrm>
            <a:custGeom>
              <a:avLst/>
              <a:gdLst>
                <a:gd name="T0" fmla="*/ 0 w 2416"/>
                <a:gd name="T1" fmla="*/ 0 h 1576"/>
                <a:gd name="T2" fmla="*/ 0 w 2416"/>
                <a:gd name="T3" fmla="*/ 1576 h 1576"/>
                <a:gd name="T4" fmla="*/ 2416 w 2416"/>
                <a:gd name="T5" fmla="*/ 1576 h 1576"/>
                <a:gd name="T6" fmla="*/ 2416 w 2416"/>
                <a:gd name="T7" fmla="*/ 0 h 1576"/>
                <a:gd name="T8" fmla="*/ 0 60000 65536"/>
                <a:gd name="T9" fmla="*/ 0 60000 65536"/>
                <a:gd name="T10" fmla="*/ 0 60000 65536"/>
                <a:gd name="T11" fmla="*/ 0 60000 65536"/>
                <a:gd name="T12" fmla="*/ 0 w 2416"/>
                <a:gd name="T13" fmla="*/ 0 h 1576"/>
                <a:gd name="T14" fmla="*/ 2416 w 2416"/>
                <a:gd name="T15" fmla="*/ 1576 h 1576"/>
              </a:gdLst>
              <a:ahLst/>
              <a:cxnLst>
                <a:cxn ang="T8">
                  <a:pos x="T0" y="T1"/>
                </a:cxn>
                <a:cxn ang="T9">
                  <a:pos x="T2" y="T3"/>
                </a:cxn>
                <a:cxn ang="T10">
                  <a:pos x="T4" y="T5"/>
                </a:cxn>
                <a:cxn ang="T11">
                  <a:pos x="T6" y="T7"/>
                </a:cxn>
              </a:cxnLst>
              <a:rect l="T12" t="T13" r="T14" b="T15"/>
              <a:pathLst>
                <a:path w="2416" h="1576">
                  <a:moveTo>
                    <a:pt x="0" y="0"/>
                  </a:moveTo>
                  <a:lnTo>
                    <a:pt x="0" y="1576"/>
                  </a:lnTo>
                  <a:lnTo>
                    <a:pt x="2416" y="1576"/>
                  </a:lnTo>
                  <a:lnTo>
                    <a:pt x="2416" y="0"/>
                  </a:lnTo>
                </a:path>
              </a:pathLst>
            </a:custGeom>
            <a:noFill/>
            <a:ln w="38100" cmpd="sng">
              <a:solidFill>
                <a:schemeClr val="tx1"/>
              </a:solidFill>
              <a:round/>
              <a:headEnd type="triangle" w="med" len="med"/>
              <a:tailEnd type="triangle" w="med" len="med"/>
            </a:ln>
          </p:spPr>
          <p:txBody>
            <a:bodyPr wrap="none" anchor="ctr"/>
            <a:lstStyle/>
            <a:p>
              <a:endParaRPr lang="en-IN"/>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02403"/>
                                        </p:tgtEl>
                                        <p:attrNameLst>
                                          <p:attrName>style.visibility</p:attrName>
                                        </p:attrNameLst>
                                      </p:cBhvr>
                                      <p:to>
                                        <p:strVal val="visible"/>
                                      </p:to>
                                    </p:set>
                                    <p:animEffect transition="in" filter="wipe(left)">
                                      <p:cBhvr>
                                        <p:cTn id="7" dur="500"/>
                                        <p:tgtEl>
                                          <p:spTgt spid="102403"/>
                                        </p:tgtEl>
                                      </p:cBhvr>
                                    </p:animEffect>
                                  </p:childTnLst>
                                </p:cTn>
                              </p:par>
                            </p:childTnLst>
                          </p:cTn>
                        </p:par>
                        <p:par>
                          <p:cTn id="8" fill="hold">
                            <p:stCondLst>
                              <p:cond delay="1500"/>
                            </p:stCondLst>
                            <p:childTnLst>
                              <p:par>
                                <p:cTn id="9" presetID="18" presetClass="entr" presetSubtype="3"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strips(up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AU"/>
              <a:t>© 2011 Pearson Education, Inc. publishing as Prentice Hall</a:t>
            </a:r>
            <a:endParaRPr lang="en-US"/>
          </a:p>
        </p:txBody>
      </p:sp>
      <p:sp>
        <p:nvSpPr>
          <p:cNvPr id="104450" name="Rectangle 2"/>
          <p:cNvSpPr>
            <a:spLocks noGrp="1" noChangeArrowheads="1"/>
          </p:cNvSpPr>
          <p:nvPr>
            <p:ph type="title"/>
          </p:nvPr>
        </p:nvSpPr>
        <p:spPr>
          <a:xfrm>
            <a:off x="685800" y="508000"/>
            <a:ext cx="7772400" cy="739775"/>
          </a:xfrm>
        </p:spPr>
        <p:txBody>
          <a:bodyPr>
            <a:normAutofit fontScale="90000"/>
          </a:bodyPr>
          <a:lstStyle/>
          <a:p>
            <a:pPr eaLnBrk="1" hangingPunct="1">
              <a:defRPr/>
            </a:pPr>
            <a:r>
              <a:rPr lang="en-US" smtClean="0"/>
              <a:t>Seven Tools of TQM</a:t>
            </a:r>
          </a:p>
        </p:txBody>
      </p:sp>
      <p:sp>
        <p:nvSpPr>
          <p:cNvPr id="104451" name="Rectangle 3"/>
          <p:cNvSpPr>
            <a:spLocks noChangeArrowheads="1"/>
          </p:cNvSpPr>
          <p:nvPr/>
        </p:nvSpPr>
        <p:spPr bwMode="auto">
          <a:xfrm>
            <a:off x="746125" y="1652588"/>
            <a:ext cx="7097713" cy="749300"/>
          </a:xfrm>
          <a:prstGeom prst="rect">
            <a:avLst/>
          </a:prstGeom>
          <a:noFill/>
          <a:ln w="9525">
            <a:noFill/>
            <a:miter lim="800000"/>
            <a:headEnd/>
            <a:tailEnd/>
          </a:ln>
        </p:spPr>
        <p:txBody>
          <a:bodyPr>
            <a:spAutoFit/>
          </a:bodyPr>
          <a:lstStyle/>
          <a:p>
            <a:pPr marL="482600" indent="-482600">
              <a:lnSpc>
                <a:spcPct val="90000"/>
              </a:lnSpc>
            </a:pPr>
            <a:r>
              <a:rPr lang="en-US" b="1"/>
              <a:t>(e)	Flowchart (Process Diagram): A chart that describes the steps in a process</a:t>
            </a:r>
          </a:p>
        </p:txBody>
      </p:sp>
      <p:sp>
        <p:nvSpPr>
          <p:cNvPr id="38917" name="Rectangle 4"/>
          <p:cNvSpPr>
            <a:spLocks noChangeArrowheads="1"/>
          </p:cNvSpPr>
          <p:nvPr/>
        </p:nvSpPr>
        <p:spPr bwMode="auto">
          <a:xfrm>
            <a:off x="7299325" y="6080125"/>
            <a:ext cx="1144588" cy="336550"/>
          </a:xfrm>
          <a:prstGeom prst="rect">
            <a:avLst/>
          </a:prstGeom>
          <a:noFill/>
          <a:ln w="9525">
            <a:noFill/>
            <a:miter lim="800000"/>
            <a:headEnd/>
            <a:tailEnd/>
          </a:ln>
        </p:spPr>
        <p:txBody>
          <a:bodyPr wrap="none">
            <a:spAutoFit/>
          </a:bodyPr>
          <a:lstStyle/>
          <a:p>
            <a:r>
              <a:rPr lang="en-US" sz="1600" b="1"/>
              <a:t>Figure 6.6</a:t>
            </a:r>
          </a:p>
        </p:txBody>
      </p:sp>
      <p:grpSp>
        <p:nvGrpSpPr>
          <p:cNvPr id="2" name="Group 5"/>
          <p:cNvGrpSpPr>
            <a:grpSpLocks/>
          </p:cNvGrpSpPr>
          <p:nvPr/>
        </p:nvGrpSpPr>
        <p:grpSpPr bwMode="auto">
          <a:xfrm>
            <a:off x="2514600" y="3251200"/>
            <a:ext cx="4508500" cy="1911350"/>
            <a:chOff x="1584" y="2048"/>
            <a:chExt cx="2840" cy="1204"/>
          </a:xfrm>
        </p:grpSpPr>
        <p:sp>
          <p:nvSpPr>
            <p:cNvPr id="38919" name="Freeform 6"/>
            <p:cNvSpPr>
              <a:spLocks/>
            </p:cNvSpPr>
            <p:nvPr/>
          </p:nvSpPr>
          <p:spPr bwMode="auto">
            <a:xfrm>
              <a:off x="2224" y="2296"/>
              <a:ext cx="2200" cy="808"/>
            </a:xfrm>
            <a:custGeom>
              <a:avLst/>
              <a:gdLst>
                <a:gd name="T0" fmla="*/ 0 w 2200"/>
                <a:gd name="T1" fmla="*/ 0 h 808"/>
                <a:gd name="T2" fmla="*/ 2200 w 2200"/>
                <a:gd name="T3" fmla="*/ 0 h 808"/>
                <a:gd name="T4" fmla="*/ 2200 w 2200"/>
                <a:gd name="T5" fmla="*/ 808 h 808"/>
                <a:gd name="T6" fmla="*/ 16 w 2200"/>
                <a:gd name="T7" fmla="*/ 808 h 808"/>
                <a:gd name="T8" fmla="*/ 0 60000 65536"/>
                <a:gd name="T9" fmla="*/ 0 60000 65536"/>
                <a:gd name="T10" fmla="*/ 0 60000 65536"/>
                <a:gd name="T11" fmla="*/ 0 60000 65536"/>
                <a:gd name="T12" fmla="*/ 0 w 2200"/>
                <a:gd name="T13" fmla="*/ 0 h 808"/>
                <a:gd name="T14" fmla="*/ 2200 w 2200"/>
                <a:gd name="T15" fmla="*/ 808 h 808"/>
              </a:gdLst>
              <a:ahLst/>
              <a:cxnLst>
                <a:cxn ang="T8">
                  <a:pos x="T0" y="T1"/>
                </a:cxn>
                <a:cxn ang="T9">
                  <a:pos x="T2" y="T3"/>
                </a:cxn>
                <a:cxn ang="T10">
                  <a:pos x="T4" y="T5"/>
                </a:cxn>
                <a:cxn ang="T11">
                  <a:pos x="T6" y="T7"/>
                </a:cxn>
              </a:cxnLst>
              <a:rect l="T12" t="T13" r="T14" b="T15"/>
              <a:pathLst>
                <a:path w="2200" h="808">
                  <a:moveTo>
                    <a:pt x="0" y="0"/>
                  </a:moveTo>
                  <a:lnTo>
                    <a:pt x="2200" y="0"/>
                  </a:lnTo>
                  <a:lnTo>
                    <a:pt x="2200" y="808"/>
                  </a:lnTo>
                  <a:lnTo>
                    <a:pt x="16" y="808"/>
                  </a:lnTo>
                </a:path>
              </a:pathLst>
            </a:custGeom>
            <a:noFill/>
            <a:ln w="57150" cmpd="sng">
              <a:solidFill>
                <a:schemeClr val="tx1"/>
              </a:solidFill>
              <a:round/>
              <a:headEnd/>
              <a:tailEnd/>
            </a:ln>
          </p:spPr>
          <p:txBody>
            <a:bodyPr wrap="none" anchor="ctr"/>
            <a:lstStyle/>
            <a:p>
              <a:endParaRPr lang="en-IN"/>
            </a:p>
          </p:txBody>
        </p:sp>
        <p:sp>
          <p:nvSpPr>
            <p:cNvPr id="38920" name="Freeform 7"/>
            <p:cNvSpPr>
              <a:spLocks/>
            </p:cNvSpPr>
            <p:nvPr/>
          </p:nvSpPr>
          <p:spPr bwMode="auto">
            <a:xfrm>
              <a:off x="1968" y="2512"/>
              <a:ext cx="912" cy="544"/>
            </a:xfrm>
            <a:custGeom>
              <a:avLst/>
              <a:gdLst>
                <a:gd name="T0" fmla="*/ 0 w 912"/>
                <a:gd name="T1" fmla="*/ 544 h 544"/>
                <a:gd name="T2" fmla="*/ 0 w 912"/>
                <a:gd name="T3" fmla="*/ 256 h 544"/>
                <a:gd name="T4" fmla="*/ 912 w 912"/>
                <a:gd name="T5" fmla="*/ 256 h 544"/>
                <a:gd name="T6" fmla="*/ 912 w 912"/>
                <a:gd name="T7" fmla="*/ 0 h 544"/>
                <a:gd name="T8" fmla="*/ 0 60000 65536"/>
                <a:gd name="T9" fmla="*/ 0 60000 65536"/>
                <a:gd name="T10" fmla="*/ 0 60000 65536"/>
                <a:gd name="T11" fmla="*/ 0 60000 65536"/>
                <a:gd name="T12" fmla="*/ 0 w 912"/>
                <a:gd name="T13" fmla="*/ 0 h 544"/>
                <a:gd name="T14" fmla="*/ 912 w 912"/>
                <a:gd name="T15" fmla="*/ 544 h 544"/>
              </a:gdLst>
              <a:ahLst/>
              <a:cxnLst>
                <a:cxn ang="T8">
                  <a:pos x="T0" y="T1"/>
                </a:cxn>
                <a:cxn ang="T9">
                  <a:pos x="T2" y="T3"/>
                </a:cxn>
                <a:cxn ang="T10">
                  <a:pos x="T4" y="T5"/>
                </a:cxn>
                <a:cxn ang="T11">
                  <a:pos x="T6" y="T7"/>
                </a:cxn>
              </a:cxnLst>
              <a:rect l="T12" t="T13" r="T14" b="T15"/>
              <a:pathLst>
                <a:path w="912" h="544">
                  <a:moveTo>
                    <a:pt x="0" y="544"/>
                  </a:moveTo>
                  <a:lnTo>
                    <a:pt x="0" y="256"/>
                  </a:lnTo>
                  <a:lnTo>
                    <a:pt x="912" y="256"/>
                  </a:lnTo>
                  <a:lnTo>
                    <a:pt x="912" y="0"/>
                  </a:lnTo>
                </a:path>
              </a:pathLst>
            </a:custGeom>
            <a:noFill/>
            <a:ln w="57150" cmpd="sng">
              <a:solidFill>
                <a:schemeClr val="tx1"/>
              </a:solidFill>
              <a:round/>
              <a:headEnd/>
              <a:tailEnd/>
            </a:ln>
          </p:spPr>
          <p:txBody>
            <a:bodyPr wrap="none" anchor="ctr"/>
            <a:lstStyle/>
            <a:p>
              <a:endParaRPr lang="en-IN"/>
            </a:p>
          </p:txBody>
        </p:sp>
        <p:sp>
          <p:nvSpPr>
            <p:cNvPr id="38921" name="Rectangle 8"/>
            <p:cNvSpPr>
              <a:spLocks noChangeArrowheads="1"/>
            </p:cNvSpPr>
            <p:nvPr/>
          </p:nvSpPr>
          <p:spPr bwMode="auto">
            <a:xfrm>
              <a:off x="1584" y="2172"/>
              <a:ext cx="720" cy="29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8922" name="Rectangle 9"/>
            <p:cNvSpPr>
              <a:spLocks noChangeArrowheads="1"/>
            </p:cNvSpPr>
            <p:nvPr/>
          </p:nvSpPr>
          <p:spPr bwMode="auto">
            <a:xfrm>
              <a:off x="3444" y="2956"/>
              <a:ext cx="720" cy="29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8923" name="Rectangle 10"/>
            <p:cNvSpPr>
              <a:spLocks noChangeArrowheads="1"/>
            </p:cNvSpPr>
            <p:nvPr/>
          </p:nvSpPr>
          <p:spPr bwMode="auto">
            <a:xfrm>
              <a:off x="2520" y="2956"/>
              <a:ext cx="720" cy="29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8924" name="Rectangle 11"/>
            <p:cNvSpPr>
              <a:spLocks noChangeArrowheads="1"/>
            </p:cNvSpPr>
            <p:nvPr/>
          </p:nvSpPr>
          <p:spPr bwMode="auto">
            <a:xfrm>
              <a:off x="1584" y="2956"/>
              <a:ext cx="720" cy="29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8925" name="Rectangle 12"/>
            <p:cNvSpPr>
              <a:spLocks noChangeArrowheads="1"/>
            </p:cNvSpPr>
            <p:nvPr/>
          </p:nvSpPr>
          <p:spPr bwMode="auto">
            <a:xfrm>
              <a:off x="3444" y="2172"/>
              <a:ext cx="720" cy="29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8926" name="AutoShape 13"/>
            <p:cNvSpPr>
              <a:spLocks noChangeArrowheads="1"/>
            </p:cNvSpPr>
            <p:nvPr/>
          </p:nvSpPr>
          <p:spPr bwMode="auto">
            <a:xfrm>
              <a:off x="2608" y="2048"/>
              <a:ext cx="544" cy="544"/>
            </a:xfrm>
            <a:prstGeom prst="diamond">
              <a:avLst/>
            </a:prstGeom>
            <a:solidFill>
              <a:schemeClr val="accent1"/>
            </a:solidFill>
            <a:ln w="19050">
              <a:solidFill>
                <a:schemeClr val="tx1"/>
              </a:solidFill>
              <a:miter lim="800000"/>
              <a:headEnd/>
              <a:tailEnd/>
            </a:ln>
          </p:spPr>
          <p:txBody>
            <a:bodyPr wrap="none" anchor="ctr"/>
            <a:lstStyle/>
            <a:p>
              <a:endParaRPr lang="en-US"/>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04451"/>
                                        </p:tgtEl>
                                        <p:attrNameLst>
                                          <p:attrName>style.visibility</p:attrName>
                                        </p:attrNameLst>
                                      </p:cBhvr>
                                      <p:to>
                                        <p:strVal val="visible"/>
                                      </p:to>
                                    </p:set>
                                    <p:animEffect transition="in" filter="wipe(left)">
                                      <p:cBhvr>
                                        <p:cTn id="7" dur="500"/>
                                        <p:tgtEl>
                                          <p:spTgt spid="104451"/>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AU"/>
              <a:t>© 2011 Pearson Education, Inc. publishing as Prentice Hall</a:t>
            </a:r>
            <a:endParaRPr lang="en-US"/>
          </a:p>
        </p:txBody>
      </p:sp>
      <p:sp>
        <p:nvSpPr>
          <p:cNvPr id="106498" name="Rectangle 2"/>
          <p:cNvSpPr>
            <a:spLocks noGrp="1" noChangeArrowheads="1"/>
          </p:cNvSpPr>
          <p:nvPr>
            <p:ph type="title"/>
          </p:nvPr>
        </p:nvSpPr>
        <p:spPr>
          <a:xfrm>
            <a:off x="685800" y="508000"/>
            <a:ext cx="7772400" cy="739775"/>
          </a:xfrm>
        </p:spPr>
        <p:txBody>
          <a:bodyPr>
            <a:normAutofit fontScale="90000"/>
          </a:bodyPr>
          <a:lstStyle/>
          <a:p>
            <a:pPr eaLnBrk="1" hangingPunct="1">
              <a:defRPr/>
            </a:pPr>
            <a:r>
              <a:rPr lang="en-US" smtClean="0"/>
              <a:t>Seven Tools of TQM</a:t>
            </a:r>
          </a:p>
        </p:txBody>
      </p:sp>
      <p:sp>
        <p:nvSpPr>
          <p:cNvPr id="106499" name="Rectangle 3"/>
          <p:cNvSpPr>
            <a:spLocks noChangeArrowheads="1"/>
          </p:cNvSpPr>
          <p:nvPr/>
        </p:nvSpPr>
        <p:spPr bwMode="auto">
          <a:xfrm>
            <a:off x="746125" y="1652588"/>
            <a:ext cx="7275513" cy="749300"/>
          </a:xfrm>
          <a:prstGeom prst="rect">
            <a:avLst/>
          </a:prstGeom>
          <a:noFill/>
          <a:ln w="9525">
            <a:noFill/>
            <a:miter lim="800000"/>
            <a:headEnd/>
            <a:tailEnd/>
          </a:ln>
        </p:spPr>
        <p:txBody>
          <a:bodyPr>
            <a:spAutoFit/>
          </a:bodyPr>
          <a:lstStyle/>
          <a:p>
            <a:pPr marL="482600" indent="-482600">
              <a:lnSpc>
                <a:spcPct val="90000"/>
              </a:lnSpc>
            </a:pPr>
            <a:r>
              <a:rPr lang="en-US" b="1"/>
              <a:t>(f)	Histogram: A distribution showing the frequency of occurrences of a variable</a:t>
            </a:r>
          </a:p>
        </p:txBody>
      </p:sp>
      <p:sp>
        <p:nvSpPr>
          <p:cNvPr id="39941" name="Rectangle 4"/>
          <p:cNvSpPr>
            <a:spLocks noChangeArrowheads="1"/>
          </p:cNvSpPr>
          <p:nvPr/>
        </p:nvSpPr>
        <p:spPr bwMode="auto">
          <a:xfrm>
            <a:off x="7299325" y="6080125"/>
            <a:ext cx="1144588" cy="336550"/>
          </a:xfrm>
          <a:prstGeom prst="rect">
            <a:avLst/>
          </a:prstGeom>
          <a:noFill/>
          <a:ln w="9525">
            <a:noFill/>
            <a:miter lim="800000"/>
            <a:headEnd/>
            <a:tailEnd/>
          </a:ln>
        </p:spPr>
        <p:txBody>
          <a:bodyPr wrap="none">
            <a:spAutoFit/>
          </a:bodyPr>
          <a:lstStyle/>
          <a:p>
            <a:r>
              <a:rPr lang="en-US" sz="1600" b="1"/>
              <a:t>Figure 6.6</a:t>
            </a:r>
          </a:p>
        </p:txBody>
      </p:sp>
      <p:grpSp>
        <p:nvGrpSpPr>
          <p:cNvPr id="2" name="Group 20"/>
          <p:cNvGrpSpPr>
            <a:grpSpLocks/>
          </p:cNvGrpSpPr>
          <p:nvPr/>
        </p:nvGrpSpPr>
        <p:grpSpPr bwMode="auto">
          <a:xfrm>
            <a:off x="2236788" y="2513013"/>
            <a:ext cx="4506912" cy="3597275"/>
            <a:chOff x="1409" y="1583"/>
            <a:chExt cx="2839" cy="2266"/>
          </a:xfrm>
        </p:grpSpPr>
        <p:sp>
          <p:nvSpPr>
            <p:cNvPr id="39943" name="Rectangle 6"/>
            <p:cNvSpPr>
              <a:spLocks noChangeArrowheads="1"/>
            </p:cNvSpPr>
            <p:nvPr/>
          </p:nvSpPr>
          <p:spPr bwMode="auto">
            <a:xfrm>
              <a:off x="2390" y="1583"/>
              <a:ext cx="1013" cy="250"/>
            </a:xfrm>
            <a:prstGeom prst="rect">
              <a:avLst/>
            </a:prstGeom>
            <a:noFill/>
            <a:ln w="9525">
              <a:noFill/>
              <a:miter lim="800000"/>
              <a:headEnd/>
              <a:tailEnd/>
            </a:ln>
          </p:spPr>
          <p:txBody>
            <a:bodyPr wrap="none">
              <a:spAutoFit/>
            </a:bodyPr>
            <a:lstStyle/>
            <a:p>
              <a:r>
                <a:rPr lang="en-US" sz="2000" b="1"/>
                <a:t>Distribution</a:t>
              </a:r>
            </a:p>
          </p:txBody>
        </p:sp>
        <p:sp>
          <p:nvSpPr>
            <p:cNvPr id="39944" name="Rectangle 7"/>
            <p:cNvSpPr>
              <a:spLocks noChangeArrowheads="1"/>
            </p:cNvSpPr>
            <p:nvPr/>
          </p:nvSpPr>
          <p:spPr bwMode="auto">
            <a:xfrm>
              <a:off x="2022" y="3599"/>
              <a:ext cx="1749" cy="250"/>
            </a:xfrm>
            <a:prstGeom prst="rect">
              <a:avLst/>
            </a:prstGeom>
            <a:noFill/>
            <a:ln w="9525">
              <a:noFill/>
              <a:miter lim="800000"/>
              <a:headEnd/>
              <a:tailEnd/>
            </a:ln>
          </p:spPr>
          <p:txBody>
            <a:bodyPr wrap="none">
              <a:spAutoFit/>
            </a:bodyPr>
            <a:lstStyle/>
            <a:p>
              <a:r>
                <a:rPr lang="en-US" sz="2000" b="1"/>
                <a:t>Repair time (minutes)</a:t>
              </a:r>
            </a:p>
          </p:txBody>
        </p:sp>
        <p:sp>
          <p:nvSpPr>
            <p:cNvPr id="39945" name="Rectangle 8"/>
            <p:cNvSpPr>
              <a:spLocks noChangeArrowheads="1"/>
            </p:cNvSpPr>
            <p:nvPr/>
          </p:nvSpPr>
          <p:spPr bwMode="auto">
            <a:xfrm rot="-5400000">
              <a:off x="1071" y="2257"/>
              <a:ext cx="926" cy="250"/>
            </a:xfrm>
            <a:prstGeom prst="rect">
              <a:avLst/>
            </a:prstGeom>
            <a:noFill/>
            <a:ln w="9525">
              <a:noFill/>
              <a:miter lim="800000"/>
              <a:headEnd/>
              <a:tailEnd/>
            </a:ln>
          </p:spPr>
          <p:txBody>
            <a:bodyPr wrap="none">
              <a:spAutoFit/>
            </a:bodyPr>
            <a:lstStyle/>
            <a:p>
              <a:r>
                <a:rPr lang="en-US" sz="2000" b="1"/>
                <a:t>Frequency</a:t>
              </a:r>
            </a:p>
          </p:txBody>
        </p:sp>
        <p:sp>
          <p:nvSpPr>
            <p:cNvPr id="39946" name="Line 9"/>
            <p:cNvSpPr>
              <a:spLocks noChangeShapeType="1"/>
            </p:cNvSpPr>
            <p:nvPr/>
          </p:nvSpPr>
          <p:spPr bwMode="auto">
            <a:xfrm flipV="1">
              <a:off x="1760" y="2160"/>
              <a:ext cx="0" cy="520"/>
            </a:xfrm>
            <a:prstGeom prst="line">
              <a:avLst/>
            </a:prstGeom>
            <a:noFill/>
            <a:ln w="57150">
              <a:solidFill>
                <a:schemeClr val="tx1"/>
              </a:solidFill>
              <a:round/>
              <a:headEnd/>
              <a:tailEnd type="triangle" w="med" len="med"/>
            </a:ln>
          </p:spPr>
          <p:txBody>
            <a:bodyPr wrap="none" anchor="ctr"/>
            <a:lstStyle/>
            <a:p>
              <a:endParaRPr lang="en-IN"/>
            </a:p>
          </p:txBody>
        </p:sp>
        <p:sp>
          <p:nvSpPr>
            <p:cNvPr id="39947" name="Rectangle 11"/>
            <p:cNvSpPr>
              <a:spLocks noChangeArrowheads="1"/>
            </p:cNvSpPr>
            <p:nvPr/>
          </p:nvSpPr>
          <p:spPr bwMode="auto">
            <a:xfrm>
              <a:off x="1808" y="3272"/>
              <a:ext cx="242" cy="224"/>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9948" name="Rectangle 12"/>
            <p:cNvSpPr>
              <a:spLocks noChangeArrowheads="1"/>
            </p:cNvSpPr>
            <p:nvPr/>
          </p:nvSpPr>
          <p:spPr bwMode="auto">
            <a:xfrm>
              <a:off x="2050" y="2997"/>
              <a:ext cx="242" cy="499"/>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9949" name="Rectangle 13"/>
            <p:cNvSpPr>
              <a:spLocks noChangeArrowheads="1"/>
            </p:cNvSpPr>
            <p:nvPr/>
          </p:nvSpPr>
          <p:spPr bwMode="auto">
            <a:xfrm>
              <a:off x="2294" y="2632"/>
              <a:ext cx="242" cy="864"/>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9950" name="Rectangle 14"/>
            <p:cNvSpPr>
              <a:spLocks noChangeArrowheads="1"/>
            </p:cNvSpPr>
            <p:nvPr/>
          </p:nvSpPr>
          <p:spPr bwMode="auto">
            <a:xfrm>
              <a:off x="2535" y="2160"/>
              <a:ext cx="243" cy="133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9951" name="Rectangle 15"/>
            <p:cNvSpPr>
              <a:spLocks noChangeArrowheads="1"/>
            </p:cNvSpPr>
            <p:nvPr/>
          </p:nvSpPr>
          <p:spPr bwMode="auto">
            <a:xfrm>
              <a:off x="2777" y="1920"/>
              <a:ext cx="242" cy="157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9952" name="Rectangle 16"/>
            <p:cNvSpPr>
              <a:spLocks noChangeArrowheads="1"/>
            </p:cNvSpPr>
            <p:nvPr/>
          </p:nvSpPr>
          <p:spPr bwMode="auto">
            <a:xfrm>
              <a:off x="3021" y="2160"/>
              <a:ext cx="243" cy="1336"/>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9953" name="Rectangle 17"/>
            <p:cNvSpPr>
              <a:spLocks noChangeArrowheads="1"/>
            </p:cNvSpPr>
            <p:nvPr/>
          </p:nvSpPr>
          <p:spPr bwMode="auto">
            <a:xfrm>
              <a:off x="3263" y="2638"/>
              <a:ext cx="242" cy="858"/>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9954" name="Rectangle 18"/>
            <p:cNvSpPr>
              <a:spLocks noChangeArrowheads="1"/>
            </p:cNvSpPr>
            <p:nvPr/>
          </p:nvSpPr>
          <p:spPr bwMode="auto">
            <a:xfrm>
              <a:off x="3504" y="2997"/>
              <a:ext cx="243" cy="499"/>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9955" name="Rectangle 19"/>
            <p:cNvSpPr>
              <a:spLocks noChangeArrowheads="1"/>
            </p:cNvSpPr>
            <p:nvPr/>
          </p:nvSpPr>
          <p:spPr bwMode="auto">
            <a:xfrm>
              <a:off x="3749" y="3272"/>
              <a:ext cx="242" cy="224"/>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39956" name="Line 10"/>
            <p:cNvSpPr>
              <a:spLocks noChangeShapeType="1"/>
            </p:cNvSpPr>
            <p:nvPr/>
          </p:nvSpPr>
          <p:spPr bwMode="auto">
            <a:xfrm>
              <a:off x="1488" y="3496"/>
              <a:ext cx="2760" cy="0"/>
            </a:xfrm>
            <a:prstGeom prst="line">
              <a:avLst/>
            </a:prstGeom>
            <a:noFill/>
            <a:ln w="38100">
              <a:solidFill>
                <a:schemeClr val="tx1"/>
              </a:solidFill>
              <a:round/>
              <a:headEnd/>
              <a:tailEnd/>
            </a:ln>
          </p:spPr>
          <p:txBody>
            <a:bodyPr wrap="none" anchor="ctr"/>
            <a:lstStyle/>
            <a:p>
              <a:endParaRPr lang="en-IN"/>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06499"/>
                                        </p:tgtEl>
                                        <p:attrNameLst>
                                          <p:attrName>style.visibility</p:attrName>
                                        </p:attrNameLst>
                                      </p:cBhvr>
                                      <p:to>
                                        <p:strVal val="visible"/>
                                      </p:to>
                                    </p:set>
                                    <p:animEffect transition="in" filter="wipe(left)">
                                      <p:cBhvr>
                                        <p:cTn id="7" dur="500"/>
                                        <p:tgtEl>
                                          <p:spTgt spid="106499"/>
                                        </p:tgtEl>
                                      </p:cBhvr>
                                    </p:animEffect>
                                  </p:childTnLst>
                                </p:cTn>
                              </p:par>
                            </p:childTnLst>
                          </p:cTn>
                        </p:par>
                        <p:par>
                          <p:cTn id="8" fill="hold">
                            <p:stCondLst>
                              <p:cond delay="1500"/>
                            </p:stCondLst>
                            <p:childTnLst>
                              <p:par>
                                <p:cTn id="9" presetID="18" presetClass="entr" presetSubtype="3"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strips(upRigh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sz="3200" b="1" smtClean="0">
                <a:latin typeface="Times New Roman" pitchFamily="18" charset="0"/>
              </a:rPr>
              <a:t>Transcendental view</a:t>
            </a:r>
          </a:p>
        </p:txBody>
      </p:sp>
      <p:sp>
        <p:nvSpPr>
          <p:cNvPr id="14339" name="Rectangle 3"/>
          <p:cNvSpPr>
            <a:spLocks noGrp="1" noChangeArrowheads="1"/>
          </p:cNvSpPr>
          <p:nvPr>
            <p:ph type="body" idx="1"/>
          </p:nvPr>
        </p:nvSpPr>
        <p:spPr/>
        <p:txBody>
          <a:bodyPr/>
          <a:lstStyle/>
          <a:p>
            <a:pPr algn="just" eaLnBrk="1" hangingPunct="1">
              <a:lnSpc>
                <a:spcPct val="90000"/>
              </a:lnSpc>
              <a:defRPr/>
            </a:pPr>
            <a:r>
              <a:rPr lang="en-US" sz="2500" dirty="0" smtClean="0">
                <a:latin typeface="Times New Roman" pitchFamily="18" charset="0"/>
              </a:rPr>
              <a:t>Those who hold the transcendental view would say “I can’t define it, but I know it when I see it”</a:t>
            </a:r>
          </a:p>
          <a:p>
            <a:pPr algn="just" eaLnBrk="1" hangingPunct="1">
              <a:lnSpc>
                <a:spcPct val="90000"/>
              </a:lnSpc>
              <a:defRPr/>
            </a:pPr>
            <a:r>
              <a:rPr lang="en-US" sz="2500" dirty="0" smtClean="0">
                <a:latin typeface="Times New Roman" pitchFamily="18" charset="0"/>
              </a:rPr>
              <a:t>Advertisers are fond of promoting products in these terms.</a:t>
            </a:r>
          </a:p>
          <a:p>
            <a:pPr algn="just" eaLnBrk="1" hangingPunct="1">
              <a:lnSpc>
                <a:spcPct val="90000"/>
              </a:lnSpc>
              <a:buFont typeface="Wingdings" pitchFamily="2" charset="2"/>
              <a:buNone/>
              <a:defRPr/>
            </a:pPr>
            <a:r>
              <a:rPr lang="en-US" sz="2500" dirty="0" smtClean="0">
                <a:latin typeface="Times New Roman" pitchFamily="18" charset="0"/>
              </a:rPr>
              <a:t>    “ Where shopping is a pleasure” (supermarket). “We love to fly and it shows" (airline).</a:t>
            </a:r>
          </a:p>
          <a:p>
            <a:pPr algn="just" eaLnBrk="1" hangingPunct="1">
              <a:lnSpc>
                <a:spcPct val="90000"/>
              </a:lnSpc>
              <a:buFont typeface="Wingdings" pitchFamily="2" charset="2"/>
              <a:buNone/>
              <a:defRPr/>
            </a:pPr>
            <a:r>
              <a:rPr lang="en-US" sz="2500" dirty="0" smtClean="0">
                <a:latin typeface="Times New Roman" pitchFamily="18" charset="0"/>
              </a:rPr>
              <a:t>	Television and print media are awash with such indefinable claims and therein lies the problem:</a:t>
            </a:r>
          </a:p>
          <a:p>
            <a:pPr algn="just" eaLnBrk="1" hangingPunct="1">
              <a:lnSpc>
                <a:spcPct val="90000"/>
              </a:lnSpc>
              <a:defRPr/>
            </a:pPr>
            <a:r>
              <a:rPr lang="en-US" sz="2500" dirty="0" smtClean="0">
                <a:latin typeface="Times New Roman" pitchFamily="18" charset="0"/>
              </a:rPr>
              <a:t>Quality is difficult to define or to operationalize. It thus becomes elusive when using the approach as basis for competitive advantage. Moreover, the functions of design, production and service may find it difficult to use the definition as a basis for quality management.</a:t>
            </a:r>
          </a:p>
          <a:p>
            <a:pPr eaLnBrk="1" hangingPunct="1">
              <a:lnSpc>
                <a:spcPct val="90000"/>
              </a:lnSpc>
              <a:defRPr/>
            </a:pPr>
            <a:endParaRPr lang="en-US" sz="2500" dirty="0" smtClean="0">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AU"/>
              <a:t>© 2011 Pearson Education, Inc. publishing as Prentice Hall</a:t>
            </a:r>
            <a:endParaRPr lang="en-US"/>
          </a:p>
        </p:txBody>
      </p:sp>
      <p:sp>
        <p:nvSpPr>
          <p:cNvPr id="108546" name="Rectangle 2"/>
          <p:cNvSpPr>
            <a:spLocks noGrp="1" noChangeArrowheads="1"/>
          </p:cNvSpPr>
          <p:nvPr>
            <p:ph type="title"/>
          </p:nvPr>
        </p:nvSpPr>
        <p:spPr>
          <a:xfrm>
            <a:off x="685800" y="508000"/>
            <a:ext cx="7772400" cy="739775"/>
          </a:xfrm>
        </p:spPr>
        <p:txBody>
          <a:bodyPr>
            <a:normAutofit fontScale="90000"/>
          </a:bodyPr>
          <a:lstStyle/>
          <a:p>
            <a:pPr eaLnBrk="1" hangingPunct="1">
              <a:defRPr/>
            </a:pPr>
            <a:r>
              <a:rPr lang="en-US" smtClean="0"/>
              <a:t>Seven Tools of TQM</a:t>
            </a:r>
          </a:p>
        </p:txBody>
      </p:sp>
      <p:sp>
        <p:nvSpPr>
          <p:cNvPr id="108547" name="Rectangle 3"/>
          <p:cNvSpPr>
            <a:spLocks noChangeArrowheads="1"/>
          </p:cNvSpPr>
          <p:nvPr/>
        </p:nvSpPr>
        <p:spPr bwMode="auto">
          <a:xfrm>
            <a:off x="746125" y="1652588"/>
            <a:ext cx="7478713" cy="1077912"/>
          </a:xfrm>
          <a:prstGeom prst="rect">
            <a:avLst/>
          </a:prstGeom>
          <a:noFill/>
          <a:ln w="9525">
            <a:noFill/>
            <a:miter lim="800000"/>
            <a:headEnd/>
            <a:tailEnd/>
          </a:ln>
        </p:spPr>
        <p:txBody>
          <a:bodyPr>
            <a:spAutoFit/>
          </a:bodyPr>
          <a:lstStyle/>
          <a:p>
            <a:pPr marL="482600" indent="-482600">
              <a:lnSpc>
                <a:spcPct val="90000"/>
              </a:lnSpc>
            </a:pPr>
            <a:r>
              <a:rPr lang="en-US" b="1"/>
              <a:t>(g)	Statistical Process Control Chart: A chart with time on the horizontal axis to plot values of a statistic</a:t>
            </a:r>
          </a:p>
        </p:txBody>
      </p:sp>
      <p:sp>
        <p:nvSpPr>
          <p:cNvPr id="40965" name="Rectangle 4"/>
          <p:cNvSpPr>
            <a:spLocks noChangeArrowheads="1"/>
          </p:cNvSpPr>
          <p:nvPr/>
        </p:nvSpPr>
        <p:spPr bwMode="auto">
          <a:xfrm>
            <a:off x="7299325" y="6080125"/>
            <a:ext cx="1144588" cy="336550"/>
          </a:xfrm>
          <a:prstGeom prst="rect">
            <a:avLst/>
          </a:prstGeom>
          <a:noFill/>
          <a:ln w="9525">
            <a:noFill/>
            <a:miter lim="800000"/>
            <a:headEnd/>
            <a:tailEnd/>
          </a:ln>
        </p:spPr>
        <p:txBody>
          <a:bodyPr wrap="none">
            <a:spAutoFit/>
          </a:bodyPr>
          <a:lstStyle/>
          <a:p>
            <a:r>
              <a:rPr lang="en-US" sz="1600" b="1"/>
              <a:t>Figure 6.6</a:t>
            </a:r>
          </a:p>
        </p:txBody>
      </p:sp>
      <p:grpSp>
        <p:nvGrpSpPr>
          <p:cNvPr id="2" name="Group 5"/>
          <p:cNvGrpSpPr>
            <a:grpSpLocks/>
          </p:cNvGrpSpPr>
          <p:nvPr/>
        </p:nvGrpSpPr>
        <p:grpSpPr bwMode="auto">
          <a:xfrm>
            <a:off x="1511300" y="3022600"/>
            <a:ext cx="6575425" cy="2998788"/>
            <a:chOff x="952" y="1904"/>
            <a:chExt cx="4142" cy="1889"/>
          </a:xfrm>
        </p:grpSpPr>
        <p:sp>
          <p:nvSpPr>
            <p:cNvPr id="40978" name="Rectangle 6"/>
            <p:cNvSpPr>
              <a:spLocks noChangeArrowheads="1"/>
            </p:cNvSpPr>
            <p:nvPr/>
          </p:nvSpPr>
          <p:spPr bwMode="auto">
            <a:xfrm>
              <a:off x="3550" y="2223"/>
              <a:ext cx="1536" cy="250"/>
            </a:xfrm>
            <a:prstGeom prst="rect">
              <a:avLst/>
            </a:prstGeom>
            <a:noFill/>
            <a:ln w="9525">
              <a:noFill/>
              <a:miter lim="800000"/>
              <a:headEnd/>
              <a:tailEnd/>
            </a:ln>
          </p:spPr>
          <p:txBody>
            <a:bodyPr wrap="none">
              <a:spAutoFit/>
            </a:bodyPr>
            <a:lstStyle/>
            <a:p>
              <a:r>
                <a:rPr lang="en-US" sz="2000" b="1"/>
                <a:t>Upper control limit</a:t>
              </a:r>
            </a:p>
          </p:txBody>
        </p:sp>
        <p:sp>
          <p:nvSpPr>
            <p:cNvPr id="40979" name="Rectangle 7"/>
            <p:cNvSpPr>
              <a:spLocks noChangeArrowheads="1"/>
            </p:cNvSpPr>
            <p:nvPr/>
          </p:nvSpPr>
          <p:spPr bwMode="auto">
            <a:xfrm>
              <a:off x="3550" y="2599"/>
              <a:ext cx="1058" cy="250"/>
            </a:xfrm>
            <a:prstGeom prst="rect">
              <a:avLst/>
            </a:prstGeom>
            <a:noFill/>
            <a:ln w="9525">
              <a:noFill/>
              <a:miter lim="800000"/>
              <a:headEnd/>
              <a:tailEnd/>
            </a:ln>
          </p:spPr>
          <p:txBody>
            <a:bodyPr wrap="none">
              <a:spAutoFit/>
            </a:bodyPr>
            <a:lstStyle/>
            <a:p>
              <a:r>
                <a:rPr lang="en-US" sz="2000" b="1"/>
                <a:t>Target value</a:t>
              </a:r>
            </a:p>
          </p:txBody>
        </p:sp>
        <p:sp>
          <p:nvSpPr>
            <p:cNvPr id="40980" name="Rectangle 8"/>
            <p:cNvSpPr>
              <a:spLocks noChangeArrowheads="1"/>
            </p:cNvSpPr>
            <p:nvPr/>
          </p:nvSpPr>
          <p:spPr bwMode="auto">
            <a:xfrm>
              <a:off x="3550" y="2943"/>
              <a:ext cx="1544" cy="250"/>
            </a:xfrm>
            <a:prstGeom prst="rect">
              <a:avLst/>
            </a:prstGeom>
            <a:noFill/>
            <a:ln w="9525">
              <a:noFill/>
              <a:miter lim="800000"/>
              <a:headEnd/>
              <a:tailEnd/>
            </a:ln>
          </p:spPr>
          <p:txBody>
            <a:bodyPr wrap="none">
              <a:spAutoFit/>
            </a:bodyPr>
            <a:lstStyle/>
            <a:p>
              <a:r>
                <a:rPr lang="en-US" sz="2000" b="1"/>
                <a:t>Lower control limit</a:t>
              </a:r>
            </a:p>
          </p:txBody>
        </p:sp>
        <p:sp>
          <p:nvSpPr>
            <p:cNvPr id="40981" name="Rectangle 9"/>
            <p:cNvSpPr>
              <a:spLocks noChangeArrowheads="1"/>
            </p:cNvSpPr>
            <p:nvPr/>
          </p:nvSpPr>
          <p:spPr bwMode="auto">
            <a:xfrm>
              <a:off x="2766" y="3543"/>
              <a:ext cx="489" cy="250"/>
            </a:xfrm>
            <a:prstGeom prst="rect">
              <a:avLst/>
            </a:prstGeom>
            <a:noFill/>
            <a:ln w="9525">
              <a:noFill/>
              <a:miter lim="800000"/>
              <a:headEnd/>
              <a:tailEnd/>
            </a:ln>
          </p:spPr>
          <p:txBody>
            <a:bodyPr wrap="none">
              <a:spAutoFit/>
            </a:bodyPr>
            <a:lstStyle/>
            <a:p>
              <a:r>
                <a:rPr lang="en-US" sz="2000" b="1"/>
                <a:t>Time</a:t>
              </a:r>
            </a:p>
          </p:txBody>
        </p:sp>
        <p:grpSp>
          <p:nvGrpSpPr>
            <p:cNvPr id="3" name="Group 10"/>
            <p:cNvGrpSpPr>
              <a:grpSpLocks/>
            </p:cNvGrpSpPr>
            <p:nvPr/>
          </p:nvGrpSpPr>
          <p:grpSpPr bwMode="auto">
            <a:xfrm>
              <a:off x="952" y="1904"/>
              <a:ext cx="2552" cy="1632"/>
              <a:chOff x="952" y="1904"/>
              <a:chExt cx="2552" cy="1632"/>
            </a:xfrm>
          </p:grpSpPr>
          <p:sp>
            <p:nvSpPr>
              <p:cNvPr id="40983" name="Line 11"/>
              <p:cNvSpPr>
                <a:spLocks noChangeShapeType="1"/>
              </p:cNvSpPr>
              <p:nvPr/>
            </p:nvSpPr>
            <p:spPr bwMode="auto">
              <a:xfrm flipV="1">
                <a:off x="952" y="1904"/>
                <a:ext cx="0" cy="1632"/>
              </a:xfrm>
              <a:prstGeom prst="line">
                <a:avLst/>
              </a:prstGeom>
              <a:noFill/>
              <a:ln w="38100">
                <a:solidFill>
                  <a:schemeClr val="tx1"/>
                </a:solidFill>
                <a:round/>
                <a:headEnd/>
                <a:tailEnd type="triangle" w="med" len="med"/>
              </a:ln>
            </p:spPr>
            <p:txBody>
              <a:bodyPr wrap="none" anchor="ctr"/>
              <a:lstStyle/>
              <a:p>
                <a:endParaRPr lang="en-IN"/>
              </a:p>
            </p:txBody>
          </p:sp>
          <p:sp>
            <p:nvSpPr>
              <p:cNvPr id="40984" name="Line 12"/>
              <p:cNvSpPr>
                <a:spLocks noChangeShapeType="1"/>
              </p:cNvSpPr>
              <p:nvPr/>
            </p:nvSpPr>
            <p:spPr bwMode="auto">
              <a:xfrm>
                <a:off x="952" y="2728"/>
                <a:ext cx="2552" cy="0"/>
              </a:xfrm>
              <a:prstGeom prst="line">
                <a:avLst/>
              </a:prstGeom>
              <a:noFill/>
              <a:ln w="38100">
                <a:solidFill>
                  <a:schemeClr val="tx1"/>
                </a:solidFill>
                <a:round/>
                <a:headEnd/>
                <a:tailEnd type="triangle" w="med" len="med"/>
              </a:ln>
            </p:spPr>
            <p:txBody>
              <a:bodyPr wrap="none" anchor="ctr"/>
              <a:lstStyle/>
              <a:p>
                <a:endParaRPr lang="en-IN"/>
              </a:p>
            </p:txBody>
          </p:sp>
          <p:sp>
            <p:nvSpPr>
              <p:cNvPr id="40985" name="Line 13"/>
              <p:cNvSpPr>
                <a:spLocks noChangeShapeType="1"/>
              </p:cNvSpPr>
              <p:nvPr/>
            </p:nvSpPr>
            <p:spPr bwMode="auto">
              <a:xfrm>
                <a:off x="952" y="2360"/>
                <a:ext cx="2528" cy="0"/>
              </a:xfrm>
              <a:prstGeom prst="line">
                <a:avLst/>
              </a:prstGeom>
              <a:noFill/>
              <a:ln w="38100">
                <a:solidFill>
                  <a:schemeClr val="tx1"/>
                </a:solidFill>
                <a:prstDash val="dash"/>
                <a:round/>
                <a:headEnd/>
                <a:tailEnd/>
              </a:ln>
            </p:spPr>
            <p:txBody>
              <a:bodyPr wrap="none" anchor="ctr"/>
              <a:lstStyle/>
              <a:p>
                <a:endParaRPr lang="en-IN"/>
              </a:p>
            </p:txBody>
          </p:sp>
          <p:sp>
            <p:nvSpPr>
              <p:cNvPr id="40986" name="Line 14"/>
              <p:cNvSpPr>
                <a:spLocks noChangeShapeType="1"/>
              </p:cNvSpPr>
              <p:nvPr/>
            </p:nvSpPr>
            <p:spPr bwMode="auto">
              <a:xfrm>
                <a:off x="952" y="3072"/>
                <a:ext cx="2528" cy="0"/>
              </a:xfrm>
              <a:prstGeom prst="line">
                <a:avLst/>
              </a:prstGeom>
              <a:noFill/>
              <a:ln w="38100">
                <a:solidFill>
                  <a:schemeClr val="tx1"/>
                </a:solidFill>
                <a:prstDash val="dash"/>
                <a:round/>
                <a:headEnd/>
                <a:tailEnd/>
              </a:ln>
            </p:spPr>
            <p:txBody>
              <a:bodyPr wrap="none" anchor="ctr"/>
              <a:lstStyle/>
              <a:p>
                <a:endParaRPr lang="en-IN"/>
              </a:p>
            </p:txBody>
          </p:sp>
        </p:grpSp>
      </p:grpSp>
      <p:grpSp>
        <p:nvGrpSpPr>
          <p:cNvPr id="4" name="Group 15"/>
          <p:cNvGrpSpPr>
            <a:grpSpLocks/>
          </p:cNvGrpSpPr>
          <p:nvPr/>
        </p:nvGrpSpPr>
        <p:grpSpPr bwMode="auto">
          <a:xfrm>
            <a:off x="1676400" y="3348038"/>
            <a:ext cx="2881313" cy="1866900"/>
            <a:chOff x="1056" y="2109"/>
            <a:chExt cx="1815" cy="1176"/>
          </a:xfrm>
        </p:grpSpPr>
        <p:sp>
          <p:nvSpPr>
            <p:cNvPr id="40968" name="Freeform 16"/>
            <p:cNvSpPr>
              <a:spLocks/>
            </p:cNvSpPr>
            <p:nvPr/>
          </p:nvSpPr>
          <p:spPr bwMode="auto">
            <a:xfrm>
              <a:off x="1096" y="2136"/>
              <a:ext cx="1736" cy="1104"/>
            </a:xfrm>
            <a:custGeom>
              <a:avLst/>
              <a:gdLst>
                <a:gd name="T0" fmla="*/ 0 w 1736"/>
                <a:gd name="T1" fmla="*/ 448 h 1104"/>
                <a:gd name="T2" fmla="*/ 216 w 1736"/>
                <a:gd name="T3" fmla="*/ 536 h 1104"/>
                <a:gd name="T4" fmla="*/ 440 w 1736"/>
                <a:gd name="T5" fmla="*/ 280 h 1104"/>
                <a:gd name="T6" fmla="*/ 648 w 1736"/>
                <a:gd name="T7" fmla="*/ 752 h 1104"/>
                <a:gd name="T8" fmla="*/ 864 w 1736"/>
                <a:gd name="T9" fmla="*/ 1104 h 1104"/>
                <a:gd name="T10" fmla="*/ 1088 w 1736"/>
                <a:gd name="T11" fmla="*/ 656 h 1104"/>
                <a:gd name="T12" fmla="*/ 1304 w 1736"/>
                <a:gd name="T13" fmla="*/ 480 h 1104"/>
                <a:gd name="T14" fmla="*/ 1528 w 1736"/>
                <a:gd name="T15" fmla="*/ 888 h 1104"/>
                <a:gd name="T16" fmla="*/ 1736 w 1736"/>
                <a:gd name="T17" fmla="*/ 0 h 11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6"/>
                <a:gd name="T28" fmla="*/ 0 h 1104"/>
                <a:gd name="T29" fmla="*/ 1736 w 1736"/>
                <a:gd name="T30" fmla="*/ 1104 h 11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6" h="1104">
                  <a:moveTo>
                    <a:pt x="0" y="448"/>
                  </a:moveTo>
                  <a:lnTo>
                    <a:pt x="216" y="536"/>
                  </a:lnTo>
                  <a:lnTo>
                    <a:pt x="440" y="280"/>
                  </a:lnTo>
                  <a:lnTo>
                    <a:pt x="648" y="752"/>
                  </a:lnTo>
                  <a:lnTo>
                    <a:pt x="864" y="1104"/>
                  </a:lnTo>
                  <a:lnTo>
                    <a:pt x="1088" y="656"/>
                  </a:lnTo>
                  <a:lnTo>
                    <a:pt x="1304" y="480"/>
                  </a:lnTo>
                  <a:lnTo>
                    <a:pt x="1528" y="888"/>
                  </a:lnTo>
                  <a:lnTo>
                    <a:pt x="1736" y="0"/>
                  </a:lnTo>
                </a:path>
              </a:pathLst>
            </a:custGeom>
            <a:noFill/>
            <a:ln w="57150" cmpd="sng">
              <a:solidFill>
                <a:srgbClr val="175097"/>
              </a:solidFill>
              <a:round/>
              <a:headEnd/>
              <a:tailEnd/>
            </a:ln>
          </p:spPr>
          <p:txBody>
            <a:bodyPr wrap="none" anchor="ctr"/>
            <a:lstStyle/>
            <a:p>
              <a:endParaRPr lang="en-IN"/>
            </a:p>
          </p:txBody>
        </p:sp>
        <p:sp>
          <p:nvSpPr>
            <p:cNvPr id="40969" name="Oval 17"/>
            <p:cNvSpPr>
              <a:spLocks noChangeArrowheads="1"/>
            </p:cNvSpPr>
            <p:nvPr/>
          </p:nvSpPr>
          <p:spPr bwMode="auto">
            <a:xfrm>
              <a:off x="1056" y="2542"/>
              <a:ext cx="96" cy="96"/>
            </a:xfrm>
            <a:prstGeom prst="ellipse">
              <a:avLst/>
            </a:prstGeom>
            <a:solidFill>
              <a:srgbClr val="175097"/>
            </a:solidFill>
            <a:ln w="9525">
              <a:solidFill>
                <a:srgbClr val="175097"/>
              </a:solidFill>
              <a:round/>
              <a:headEnd/>
              <a:tailEnd/>
            </a:ln>
          </p:spPr>
          <p:txBody>
            <a:bodyPr wrap="none" anchor="ctr"/>
            <a:lstStyle/>
            <a:p>
              <a:endParaRPr lang="en-US"/>
            </a:p>
          </p:txBody>
        </p:sp>
        <p:sp>
          <p:nvSpPr>
            <p:cNvPr id="40970" name="Oval 18"/>
            <p:cNvSpPr>
              <a:spLocks noChangeArrowheads="1"/>
            </p:cNvSpPr>
            <p:nvPr/>
          </p:nvSpPr>
          <p:spPr bwMode="auto">
            <a:xfrm>
              <a:off x="1264" y="2613"/>
              <a:ext cx="96" cy="96"/>
            </a:xfrm>
            <a:prstGeom prst="ellipse">
              <a:avLst/>
            </a:prstGeom>
            <a:solidFill>
              <a:srgbClr val="175097"/>
            </a:solidFill>
            <a:ln w="9525">
              <a:solidFill>
                <a:srgbClr val="175097"/>
              </a:solidFill>
              <a:round/>
              <a:headEnd/>
              <a:tailEnd/>
            </a:ln>
          </p:spPr>
          <p:txBody>
            <a:bodyPr wrap="none" anchor="ctr"/>
            <a:lstStyle/>
            <a:p>
              <a:endParaRPr lang="en-US"/>
            </a:p>
          </p:txBody>
        </p:sp>
        <p:sp>
          <p:nvSpPr>
            <p:cNvPr id="40971" name="Oval 19"/>
            <p:cNvSpPr>
              <a:spLocks noChangeArrowheads="1"/>
            </p:cNvSpPr>
            <p:nvPr/>
          </p:nvSpPr>
          <p:spPr bwMode="auto">
            <a:xfrm>
              <a:off x="1488" y="2373"/>
              <a:ext cx="96" cy="96"/>
            </a:xfrm>
            <a:prstGeom prst="ellipse">
              <a:avLst/>
            </a:prstGeom>
            <a:solidFill>
              <a:srgbClr val="175097"/>
            </a:solidFill>
            <a:ln w="9525">
              <a:solidFill>
                <a:srgbClr val="175097"/>
              </a:solidFill>
              <a:round/>
              <a:headEnd/>
              <a:tailEnd/>
            </a:ln>
          </p:spPr>
          <p:txBody>
            <a:bodyPr wrap="none" anchor="ctr"/>
            <a:lstStyle/>
            <a:p>
              <a:endParaRPr lang="en-US"/>
            </a:p>
          </p:txBody>
        </p:sp>
        <p:sp>
          <p:nvSpPr>
            <p:cNvPr id="40972" name="Oval 20"/>
            <p:cNvSpPr>
              <a:spLocks noChangeArrowheads="1"/>
            </p:cNvSpPr>
            <p:nvPr/>
          </p:nvSpPr>
          <p:spPr bwMode="auto">
            <a:xfrm>
              <a:off x="1696" y="2832"/>
              <a:ext cx="96" cy="96"/>
            </a:xfrm>
            <a:prstGeom prst="ellipse">
              <a:avLst/>
            </a:prstGeom>
            <a:solidFill>
              <a:srgbClr val="175097"/>
            </a:solidFill>
            <a:ln w="9525">
              <a:solidFill>
                <a:srgbClr val="175097"/>
              </a:solidFill>
              <a:round/>
              <a:headEnd/>
              <a:tailEnd/>
            </a:ln>
          </p:spPr>
          <p:txBody>
            <a:bodyPr wrap="none" anchor="ctr"/>
            <a:lstStyle/>
            <a:p>
              <a:endParaRPr lang="en-US"/>
            </a:p>
          </p:txBody>
        </p:sp>
        <p:sp>
          <p:nvSpPr>
            <p:cNvPr id="40973" name="Oval 21"/>
            <p:cNvSpPr>
              <a:spLocks noChangeArrowheads="1"/>
            </p:cNvSpPr>
            <p:nvPr/>
          </p:nvSpPr>
          <p:spPr bwMode="auto">
            <a:xfrm>
              <a:off x="2133" y="2747"/>
              <a:ext cx="96" cy="96"/>
            </a:xfrm>
            <a:prstGeom prst="ellipse">
              <a:avLst/>
            </a:prstGeom>
            <a:solidFill>
              <a:srgbClr val="175097"/>
            </a:solidFill>
            <a:ln w="9525">
              <a:solidFill>
                <a:srgbClr val="175097"/>
              </a:solidFill>
              <a:round/>
              <a:headEnd/>
              <a:tailEnd/>
            </a:ln>
          </p:spPr>
          <p:txBody>
            <a:bodyPr wrap="none" anchor="ctr"/>
            <a:lstStyle/>
            <a:p>
              <a:endParaRPr lang="en-US"/>
            </a:p>
          </p:txBody>
        </p:sp>
        <p:sp>
          <p:nvSpPr>
            <p:cNvPr id="40974" name="Oval 22"/>
            <p:cNvSpPr>
              <a:spLocks noChangeArrowheads="1"/>
            </p:cNvSpPr>
            <p:nvPr/>
          </p:nvSpPr>
          <p:spPr bwMode="auto">
            <a:xfrm>
              <a:off x="2352" y="2573"/>
              <a:ext cx="96" cy="96"/>
            </a:xfrm>
            <a:prstGeom prst="ellipse">
              <a:avLst/>
            </a:prstGeom>
            <a:solidFill>
              <a:srgbClr val="175097"/>
            </a:solidFill>
            <a:ln w="9525">
              <a:solidFill>
                <a:srgbClr val="175097"/>
              </a:solidFill>
              <a:round/>
              <a:headEnd/>
              <a:tailEnd/>
            </a:ln>
          </p:spPr>
          <p:txBody>
            <a:bodyPr wrap="none" anchor="ctr"/>
            <a:lstStyle/>
            <a:p>
              <a:endParaRPr lang="en-US"/>
            </a:p>
          </p:txBody>
        </p:sp>
        <p:sp>
          <p:nvSpPr>
            <p:cNvPr id="40975" name="Oval 23"/>
            <p:cNvSpPr>
              <a:spLocks noChangeArrowheads="1"/>
            </p:cNvSpPr>
            <p:nvPr/>
          </p:nvSpPr>
          <p:spPr bwMode="auto">
            <a:xfrm>
              <a:off x="2573" y="2976"/>
              <a:ext cx="96" cy="96"/>
            </a:xfrm>
            <a:prstGeom prst="ellipse">
              <a:avLst/>
            </a:prstGeom>
            <a:solidFill>
              <a:srgbClr val="175097"/>
            </a:solidFill>
            <a:ln w="9525">
              <a:solidFill>
                <a:srgbClr val="175097"/>
              </a:solidFill>
              <a:round/>
              <a:headEnd/>
              <a:tailEnd/>
            </a:ln>
          </p:spPr>
          <p:txBody>
            <a:bodyPr wrap="none" anchor="ctr"/>
            <a:lstStyle/>
            <a:p>
              <a:endParaRPr lang="en-US"/>
            </a:p>
          </p:txBody>
        </p:sp>
        <p:sp>
          <p:nvSpPr>
            <p:cNvPr id="40976" name="Oval 24"/>
            <p:cNvSpPr>
              <a:spLocks noChangeArrowheads="1"/>
            </p:cNvSpPr>
            <p:nvPr/>
          </p:nvSpPr>
          <p:spPr bwMode="auto">
            <a:xfrm>
              <a:off x="2775" y="2109"/>
              <a:ext cx="96" cy="96"/>
            </a:xfrm>
            <a:prstGeom prst="ellipse">
              <a:avLst/>
            </a:prstGeom>
            <a:solidFill>
              <a:srgbClr val="175097"/>
            </a:solidFill>
            <a:ln w="9525">
              <a:solidFill>
                <a:srgbClr val="175097"/>
              </a:solidFill>
              <a:round/>
              <a:headEnd/>
              <a:tailEnd/>
            </a:ln>
          </p:spPr>
          <p:txBody>
            <a:bodyPr wrap="none" anchor="ctr"/>
            <a:lstStyle/>
            <a:p>
              <a:endParaRPr lang="en-US"/>
            </a:p>
          </p:txBody>
        </p:sp>
        <p:sp>
          <p:nvSpPr>
            <p:cNvPr id="40977" name="Oval 25"/>
            <p:cNvSpPr>
              <a:spLocks noChangeArrowheads="1"/>
            </p:cNvSpPr>
            <p:nvPr/>
          </p:nvSpPr>
          <p:spPr bwMode="auto">
            <a:xfrm>
              <a:off x="1912" y="3189"/>
              <a:ext cx="96" cy="96"/>
            </a:xfrm>
            <a:prstGeom prst="ellipse">
              <a:avLst/>
            </a:prstGeom>
            <a:solidFill>
              <a:srgbClr val="175097"/>
            </a:solidFill>
            <a:ln w="9525">
              <a:solidFill>
                <a:srgbClr val="175097"/>
              </a:solidFill>
              <a:round/>
              <a:headEnd/>
              <a:tailEnd/>
            </a:ln>
          </p:spPr>
          <p:txBody>
            <a:bodyPr wrap="none" anchor="ctr"/>
            <a:lstStyle/>
            <a:p>
              <a:endParaRPr lang="en-US"/>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08547"/>
                                        </p:tgtEl>
                                        <p:attrNameLst>
                                          <p:attrName>style.visibility</p:attrName>
                                        </p:attrNameLst>
                                      </p:cBhvr>
                                      <p:to>
                                        <p:strVal val="visible"/>
                                      </p:to>
                                    </p:set>
                                    <p:animEffect transition="in" filter="wipe(left)">
                                      <p:cBhvr>
                                        <p:cTn id="7" dur="500"/>
                                        <p:tgtEl>
                                          <p:spTgt spid="108547"/>
                                        </p:tgtEl>
                                      </p:cBhvr>
                                    </p:animEffect>
                                  </p:childTnLst>
                                </p:cTn>
                              </p:par>
                            </p:childTnLst>
                          </p:cTn>
                        </p:par>
                        <p:par>
                          <p:cTn id="8" fill="hold">
                            <p:stCondLst>
                              <p:cond delay="1500"/>
                            </p:stCondLst>
                            <p:childTnLst>
                              <p:par>
                                <p:cTn id="9" presetID="22" presetClass="entr" presetSubtype="8"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3000"/>
                            </p:stCondLst>
                            <p:childTnLst>
                              <p:par>
                                <p:cTn id="13" presetID="22" presetClass="entr" presetSubtype="8" fill="hold" nodeType="afterEffect">
                                  <p:stCondLst>
                                    <p:cond delay="10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p:cNvSpPr>
            <a:spLocks noGrp="1"/>
          </p:cNvSpPr>
          <p:nvPr>
            <p:ph type="ftr" sz="quarter" idx="10"/>
          </p:nvPr>
        </p:nvSpPr>
        <p:spPr>
          <a:noFill/>
        </p:spPr>
        <p:txBody>
          <a:bodyPr/>
          <a:lstStyle/>
          <a:p>
            <a:r>
              <a:rPr lang="en-AU"/>
              <a:t>© 2011 Pearson Education, Inc. publishing as Prentice Hall</a:t>
            </a:r>
            <a:endParaRPr lang="en-US"/>
          </a:p>
        </p:txBody>
      </p:sp>
      <p:sp>
        <p:nvSpPr>
          <p:cNvPr id="110594" name="Rectangle 2"/>
          <p:cNvSpPr>
            <a:spLocks noGrp="1" noChangeArrowheads="1"/>
          </p:cNvSpPr>
          <p:nvPr>
            <p:ph type="title"/>
          </p:nvPr>
        </p:nvSpPr>
        <p:spPr>
          <a:xfrm>
            <a:off x="685800" y="434975"/>
            <a:ext cx="7772400" cy="927100"/>
          </a:xfrm>
        </p:spPr>
        <p:txBody>
          <a:bodyPr/>
          <a:lstStyle/>
          <a:p>
            <a:pPr eaLnBrk="1" hangingPunct="1">
              <a:lnSpc>
                <a:spcPct val="80000"/>
              </a:lnSpc>
              <a:defRPr/>
            </a:pPr>
            <a:r>
              <a:rPr lang="en-US" smtClean="0"/>
              <a:t>Cause-and-Effect Diagrams</a:t>
            </a:r>
          </a:p>
        </p:txBody>
      </p:sp>
      <p:grpSp>
        <p:nvGrpSpPr>
          <p:cNvPr id="2" name="Group 3"/>
          <p:cNvGrpSpPr>
            <a:grpSpLocks/>
          </p:cNvGrpSpPr>
          <p:nvPr/>
        </p:nvGrpSpPr>
        <p:grpSpPr bwMode="auto">
          <a:xfrm>
            <a:off x="639763" y="1719263"/>
            <a:ext cx="3868737" cy="2230437"/>
            <a:chOff x="403" y="1083"/>
            <a:chExt cx="2437" cy="1405"/>
          </a:xfrm>
        </p:grpSpPr>
        <p:sp>
          <p:nvSpPr>
            <p:cNvPr id="42042" name="Line 4"/>
            <p:cNvSpPr>
              <a:spLocks noChangeShapeType="1"/>
            </p:cNvSpPr>
            <p:nvPr/>
          </p:nvSpPr>
          <p:spPr bwMode="auto">
            <a:xfrm>
              <a:off x="776" y="1472"/>
              <a:ext cx="2064" cy="1016"/>
            </a:xfrm>
            <a:prstGeom prst="line">
              <a:avLst/>
            </a:prstGeom>
            <a:noFill/>
            <a:ln w="57150">
              <a:solidFill>
                <a:srgbClr val="3D9A3A"/>
              </a:solidFill>
              <a:round/>
              <a:headEnd/>
              <a:tailEnd type="triangle" w="sm" len="lg"/>
            </a:ln>
          </p:spPr>
          <p:txBody>
            <a:bodyPr wrap="none" anchor="ctr"/>
            <a:lstStyle/>
            <a:p>
              <a:endParaRPr lang="en-IN"/>
            </a:p>
          </p:txBody>
        </p:sp>
        <p:sp>
          <p:nvSpPr>
            <p:cNvPr id="42043" name="Rectangle 5"/>
            <p:cNvSpPr>
              <a:spLocks noChangeArrowheads="1"/>
            </p:cNvSpPr>
            <p:nvPr/>
          </p:nvSpPr>
          <p:spPr bwMode="auto">
            <a:xfrm>
              <a:off x="403" y="1083"/>
              <a:ext cx="660" cy="370"/>
            </a:xfrm>
            <a:prstGeom prst="rect">
              <a:avLst/>
            </a:prstGeom>
            <a:noFill/>
            <a:ln w="9525">
              <a:noFill/>
              <a:miter lim="800000"/>
              <a:headEnd/>
              <a:tailEnd/>
            </a:ln>
          </p:spPr>
          <p:txBody>
            <a:bodyPr wrap="none">
              <a:spAutoFit/>
            </a:bodyPr>
            <a:lstStyle/>
            <a:p>
              <a:pPr algn="ctr">
                <a:lnSpc>
                  <a:spcPct val="90000"/>
                </a:lnSpc>
              </a:pPr>
              <a:r>
                <a:rPr lang="en-US" sz="1800" b="1"/>
                <a:t>Material</a:t>
              </a:r>
            </a:p>
            <a:p>
              <a:pPr algn="ctr">
                <a:lnSpc>
                  <a:spcPct val="90000"/>
                </a:lnSpc>
              </a:pPr>
              <a:r>
                <a:rPr lang="en-US" sz="1800" b="1"/>
                <a:t>(ball)</a:t>
              </a:r>
            </a:p>
          </p:txBody>
        </p:sp>
      </p:grpSp>
      <p:grpSp>
        <p:nvGrpSpPr>
          <p:cNvPr id="3" name="Group 6"/>
          <p:cNvGrpSpPr>
            <a:grpSpLocks/>
          </p:cNvGrpSpPr>
          <p:nvPr/>
        </p:nvGrpSpPr>
        <p:grpSpPr bwMode="auto">
          <a:xfrm>
            <a:off x="3751263" y="1681163"/>
            <a:ext cx="3005137" cy="2268537"/>
            <a:chOff x="2363" y="1059"/>
            <a:chExt cx="1893" cy="1429"/>
          </a:xfrm>
        </p:grpSpPr>
        <p:sp>
          <p:nvSpPr>
            <p:cNvPr id="42040" name="Line 7"/>
            <p:cNvSpPr>
              <a:spLocks noChangeShapeType="1"/>
            </p:cNvSpPr>
            <p:nvPr/>
          </p:nvSpPr>
          <p:spPr bwMode="auto">
            <a:xfrm>
              <a:off x="3040" y="1432"/>
              <a:ext cx="1216" cy="1056"/>
            </a:xfrm>
            <a:prstGeom prst="line">
              <a:avLst/>
            </a:prstGeom>
            <a:noFill/>
            <a:ln w="57150">
              <a:solidFill>
                <a:srgbClr val="24BDB2"/>
              </a:solidFill>
              <a:round/>
              <a:headEnd/>
              <a:tailEnd type="triangle" w="sm" len="lg"/>
            </a:ln>
          </p:spPr>
          <p:txBody>
            <a:bodyPr wrap="none" anchor="ctr"/>
            <a:lstStyle/>
            <a:p>
              <a:endParaRPr lang="en-IN"/>
            </a:p>
          </p:txBody>
        </p:sp>
        <p:sp>
          <p:nvSpPr>
            <p:cNvPr id="42041" name="Rectangle 8"/>
            <p:cNvSpPr>
              <a:spLocks noChangeArrowheads="1"/>
            </p:cNvSpPr>
            <p:nvPr/>
          </p:nvSpPr>
          <p:spPr bwMode="auto">
            <a:xfrm>
              <a:off x="2363" y="1059"/>
              <a:ext cx="1412" cy="370"/>
            </a:xfrm>
            <a:prstGeom prst="rect">
              <a:avLst/>
            </a:prstGeom>
            <a:noFill/>
            <a:ln w="9525">
              <a:noFill/>
              <a:miter lim="800000"/>
              <a:headEnd/>
              <a:tailEnd/>
            </a:ln>
          </p:spPr>
          <p:txBody>
            <a:bodyPr wrap="none">
              <a:spAutoFit/>
            </a:bodyPr>
            <a:lstStyle/>
            <a:p>
              <a:pPr algn="ctr">
                <a:lnSpc>
                  <a:spcPct val="90000"/>
                </a:lnSpc>
              </a:pPr>
              <a:r>
                <a:rPr lang="en-US" sz="1800" b="1"/>
                <a:t>Method</a:t>
              </a:r>
            </a:p>
            <a:p>
              <a:pPr algn="ctr">
                <a:lnSpc>
                  <a:spcPct val="90000"/>
                </a:lnSpc>
              </a:pPr>
              <a:r>
                <a:rPr lang="en-US" sz="1800" b="1"/>
                <a:t>(shooting process)</a:t>
              </a:r>
            </a:p>
          </p:txBody>
        </p:sp>
      </p:grpSp>
      <p:grpSp>
        <p:nvGrpSpPr>
          <p:cNvPr id="4" name="Group 9"/>
          <p:cNvGrpSpPr>
            <a:grpSpLocks/>
          </p:cNvGrpSpPr>
          <p:nvPr/>
        </p:nvGrpSpPr>
        <p:grpSpPr bwMode="auto">
          <a:xfrm>
            <a:off x="4111625" y="4051300"/>
            <a:ext cx="2644775" cy="2425700"/>
            <a:chOff x="2590" y="2552"/>
            <a:chExt cx="1666" cy="1528"/>
          </a:xfrm>
        </p:grpSpPr>
        <p:sp>
          <p:nvSpPr>
            <p:cNvPr id="42038" name="Rectangle 10"/>
            <p:cNvSpPr>
              <a:spLocks noChangeArrowheads="1"/>
            </p:cNvSpPr>
            <p:nvPr/>
          </p:nvSpPr>
          <p:spPr bwMode="auto">
            <a:xfrm>
              <a:off x="2590" y="3554"/>
              <a:ext cx="892" cy="526"/>
            </a:xfrm>
            <a:prstGeom prst="rect">
              <a:avLst/>
            </a:prstGeom>
            <a:noFill/>
            <a:ln w="9525">
              <a:noFill/>
              <a:miter lim="800000"/>
              <a:headEnd/>
              <a:tailEnd/>
            </a:ln>
          </p:spPr>
          <p:txBody>
            <a:bodyPr wrap="none">
              <a:spAutoFit/>
            </a:bodyPr>
            <a:lstStyle/>
            <a:p>
              <a:pPr algn="ctr">
                <a:lnSpc>
                  <a:spcPct val="90000"/>
                </a:lnSpc>
              </a:pPr>
              <a:r>
                <a:rPr lang="en-US" sz="1800" b="1"/>
                <a:t>Machine</a:t>
              </a:r>
            </a:p>
            <a:p>
              <a:pPr algn="ctr">
                <a:lnSpc>
                  <a:spcPct val="90000"/>
                </a:lnSpc>
              </a:pPr>
              <a:r>
                <a:rPr lang="en-US" sz="1800" b="1"/>
                <a:t>(hoop &amp;</a:t>
              </a:r>
            </a:p>
            <a:p>
              <a:pPr algn="ctr">
                <a:lnSpc>
                  <a:spcPct val="90000"/>
                </a:lnSpc>
              </a:pPr>
              <a:r>
                <a:rPr lang="en-US" sz="1800" b="1"/>
                <a:t>backboard)</a:t>
              </a:r>
            </a:p>
          </p:txBody>
        </p:sp>
        <p:sp>
          <p:nvSpPr>
            <p:cNvPr id="42039" name="Line 11"/>
            <p:cNvSpPr>
              <a:spLocks noChangeShapeType="1"/>
            </p:cNvSpPr>
            <p:nvPr/>
          </p:nvSpPr>
          <p:spPr bwMode="auto">
            <a:xfrm flipV="1">
              <a:off x="3056" y="2552"/>
              <a:ext cx="1200" cy="1032"/>
            </a:xfrm>
            <a:prstGeom prst="line">
              <a:avLst/>
            </a:prstGeom>
            <a:noFill/>
            <a:ln w="57150">
              <a:solidFill>
                <a:srgbClr val="175097"/>
              </a:solidFill>
              <a:round/>
              <a:headEnd/>
              <a:tailEnd type="triangle" w="sm" len="lg"/>
            </a:ln>
          </p:spPr>
          <p:txBody>
            <a:bodyPr wrap="none" anchor="ctr"/>
            <a:lstStyle/>
            <a:p>
              <a:endParaRPr lang="en-IN"/>
            </a:p>
          </p:txBody>
        </p:sp>
      </p:grpSp>
      <p:grpSp>
        <p:nvGrpSpPr>
          <p:cNvPr id="5" name="Group 12"/>
          <p:cNvGrpSpPr>
            <a:grpSpLocks/>
          </p:cNvGrpSpPr>
          <p:nvPr/>
        </p:nvGrpSpPr>
        <p:grpSpPr bwMode="auto">
          <a:xfrm>
            <a:off x="665163" y="4038600"/>
            <a:ext cx="3843337" cy="2309813"/>
            <a:chOff x="419" y="2544"/>
            <a:chExt cx="2421" cy="1455"/>
          </a:xfrm>
        </p:grpSpPr>
        <p:sp>
          <p:nvSpPr>
            <p:cNvPr id="42036" name="Line 13"/>
            <p:cNvSpPr>
              <a:spLocks noChangeShapeType="1"/>
            </p:cNvSpPr>
            <p:nvPr/>
          </p:nvSpPr>
          <p:spPr bwMode="auto">
            <a:xfrm flipV="1">
              <a:off x="904" y="2544"/>
              <a:ext cx="1936" cy="1056"/>
            </a:xfrm>
            <a:prstGeom prst="line">
              <a:avLst/>
            </a:prstGeom>
            <a:noFill/>
            <a:ln w="57150">
              <a:solidFill>
                <a:schemeClr val="accent1"/>
              </a:solidFill>
              <a:round/>
              <a:headEnd/>
              <a:tailEnd type="triangle" w="sm" len="lg"/>
            </a:ln>
          </p:spPr>
          <p:txBody>
            <a:bodyPr wrap="none" anchor="ctr"/>
            <a:lstStyle/>
            <a:p>
              <a:endParaRPr lang="en-IN"/>
            </a:p>
          </p:txBody>
        </p:sp>
        <p:sp>
          <p:nvSpPr>
            <p:cNvPr id="42037" name="Rectangle 14"/>
            <p:cNvSpPr>
              <a:spLocks noChangeArrowheads="1"/>
            </p:cNvSpPr>
            <p:nvPr/>
          </p:nvSpPr>
          <p:spPr bwMode="auto">
            <a:xfrm>
              <a:off x="419" y="3629"/>
              <a:ext cx="828" cy="370"/>
            </a:xfrm>
            <a:prstGeom prst="rect">
              <a:avLst/>
            </a:prstGeom>
            <a:noFill/>
            <a:ln w="9525">
              <a:noFill/>
              <a:miter lim="800000"/>
              <a:headEnd/>
              <a:tailEnd/>
            </a:ln>
          </p:spPr>
          <p:txBody>
            <a:bodyPr wrap="none">
              <a:spAutoFit/>
            </a:bodyPr>
            <a:lstStyle/>
            <a:p>
              <a:pPr algn="ctr">
                <a:lnSpc>
                  <a:spcPct val="90000"/>
                </a:lnSpc>
              </a:pPr>
              <a:r>
                <a:rPr lang="en-US" sz="1800" b="1"/>
                <a:t>Manpower</a:t>
              </a:r>
            </a:p>
            <a:p>
              <a:pPr algn="ctr">
                <a:lnSpc>
                  <a:spcPct val="90000"/>
                </a:lnSpc>
              </a:pPr>
              <a:r>
                <a:rPr lang="en-US" sz="1800" b="1"/>
                <a:t>(shooter)</a:t>
              </a:r>
            </a:p>
          </p:txBody>
        </p:sp>
      </p:grpSp>
      <p:grpSp>
        <p:nvGrpSpPr>
          <p:cNvPr id="6" name="Group 15"/>
          <p:cNvGrpSpPr>
            <a:grpSpLocks/>
          </p:cNvGrpSpPr>
          <p:nvPr/>
        </p:nvGrpSpPr>
        <p:grpSpPr bwMode="auto">
          <a:xfrm>
            <a:off x="939800" y="3732213"/>
            <a:ext cx="7734300" cy="508000"/>
            <a:chOff x="592" y="2351"/>
            <a:chExt cx="4872" cy="320"/>
          </a:xfrm>
        </p:grpSpPr>
        <p:sp>
          <p:nvSpPr>
            <p:cNvPr id="42034" name="Line 16"/>
            <p:cNvSpPr>
              <a:spLocks noChangeShapeType="1"/>
            </p:cNvSpPr>
            <p:nvPr/>
          </p:nvSpPr>
          <p:spPr bwMode="auto">
            <a:xfrm>
              <a:off x="592" y="2520"/>
              <a:ext cx="3976" cy="0"/>
            </a:xfrm>
            <a:prstGeom prst="line">
              <a:avLst/>
            </a:prstGeom>
            <a:noFill/>
            <a:ln w="57150">
              <a:solidFill>
                <a:schemeClr val="tx1"/>
              </a:solidFill>
              <a:round/>
              <a:headEnd/>
              <a:tailEnd type="triangle" w="sm" len="lg"/>
            </a:ln>
          </p:spPr>
          <p:txBody>
            <a:bodyPr wrap="none" anchor="ctr"/>
            <a:lstStyle/>
            <a:p>
              <a:endParaRPr lang="en-IN"/>
            </a:p>
          </p:txBody>
        </p:sp>
        <p:sp>
          <p:nvSpPr>
            <p:cNvPr id="42035" name="Rectangle 17"/>
            <p:cNvSpPr>
              <a:spLocks noChangeArrowheads="1"/>
            </p:cNvSpPr>
            <p:nvPr/>
          </p:nvSpPr>
          <p:spPr bwMode="auto">
            <a:xfrm>
              <a:off x="4566" y="2351"/>
              <a:ext cx="898" cy="320"/>
            </a:xfrm>
            <a:prstGeom prst="rect">
              <a:avLst/>
            </a:prstGeom>
            <a:noFill/>
            <a:ln w="9525">
              <a:noFill/>
              <a:miter lim="800000"/>
              <a:headEnd/>
              <a:tailEnd/>
            </a:ln>
          </p:spPr>
          <p:txBody>
            <a:bodyPr>
              <a:spAutoFit/>
            </a:bodyPr>
            <a:lstStyle/>
            <a:p>
              <a:pPr>
                <a:lnSpc>
                  <a:spcPct val="85000"/>
                </a:lnSpc>
              </a:pPr>
              <a:r>
                <a:rPr lang="en-US" sz="1600" b="1"/>
                <a:t>Missed </a:t>
              </a:r>
              <a:br>
                <a:rPr lang="en-US" sz="1600" b="1"/>
              </a:br>
              <a:r>
                <a:rPr lang="en-US" sz="1600" b="1"/>
                <a:t>free-throws</a:t>
              </a:r>
            </a:p>
          </p:txBody>
        </p:sp>
      </p:grpSp>
      <p:sp>
        <p:nvSpPr>
          <p:cNvPr id="110610" name="Rectangle 18"/>
          <p:cNvSpPr>
            <a:spLocks noChangeArrowheads="1"/>
          </p:cNvSpPr>
          <p:nvPr/>
        </p:nvSpPr>
        <p:spPr bwMode="auto">
          <a:xfrm>
            <a:off x="7350125" y="5927725"/>
            <a:ext cx="1144588" cy="336550"/>
          </a:xfrm>
          <a:prstGeom prst="rect">
            <a:avLst/>
          </a:prstGeom>
          <a:noFill/>
          <a:ln w="9525">
            <a:noFill/>
            <a:miter lim="800000"/>
            <a:headEnd/>
            <a:tailEnd/>
          </a:ln>
        </p:spPr>
        <p:txBody>
          <a:bodyPr wrap="none">
            <a:spAutoFit/>
          </a:bodyPr>
          <a:lstStyle/>
          <a:p>
            <a:r>
              <a:rPr lang="en-US" sz="1600" b="1"/>
              <a:t>Figure 6.7</a:t>
            </a:r>
          </a:p>
        </p:txBody>
      </p:sp>
      <p:grpSp>
        <p:nvGrpSpPr>
          <p:cNvPr id="7" name="Group 19"/>
          <p:cNvGrpSpPr>
            <a:grpSpLocks/>
          </p:cNvGrpSpPr>
          <p:nvPr/>
        </p:nvGrpSpPr>
        <p:grpSpPr bwMode="auto">
          <a:xfrm>
            <a:off x="3571875" y="4037013"/>
            <a:ext cx="4048125" cy="1322387"/>
            <a:chOff x="2250" y="2543"/>
            <a:chExt cx="2550" cy="833"/>
          </a:xfrm>
        </p:grpSpPr>
        <p:sp>
          <p:nvSpPr>
            <p:cNvPr id="42026" name="Rectangle 20"/>
            <p:cNvSpPr>
              <a:spLocks noChangeArrowheads="1"/>
            </p:cNvSpPr>
            <p:nvPr/>
          </p:nvSpPr>
          <p:spPr bwMode="auto">
            <a:xfrm>
              <a:off x="2250" y="3069"/>
              <a:ext cx="1031" cy="226"/>
            </a:xfrm>
            <a:prstGeom prst="rect">
              <a:avLst/>
            </a:prstGeom>
            <a:noFill/>
            <a:ln w="9525">
              <a:noFill/>
              <a:miter lim="800000"/>
              <a:headEnd/>
              <a:tailEnd/>
            </a:ln>
          </p:spPr>
          <p:txBody>
            <a:bodyPr>
              <a:spAutoFit/>
            </a:bodyPr>
            <a:lstStyle/>
            <a:p>
              <a:pPr algn="ctr">
                <a:lnSpc>
                  <a:spcPct val="125000"/>
                </a:lnSpc>
              </a:pPr>
              <a:r>
                <a:rPr lang="en-US" sz="1400" b="1"/>
                <a:t>Rim alignment</a:t>
              </a:r>
            </a:p>
          </p:txBody>
        </p:sp>
        <p:sp>
          <p:nvSpPr>
            <p:cNvPr id="42027" name="Rectangle 21"/>
            <p:cNvSpPr>
              <a:spLocks noChangeArrowheads="1"/>
            </p:cNvSpPr>
            <p:nvPr/>
          </p:nvSpPr>
          <p:spPr bwMode="auto">
            <a:xfrm>
              <a:off x="2990" y="2543"/>
              <a:ext cx="911" cy="226"/>
            </a:xfrm>
            <a:prstGeom prst="rect">
              <a:avLst/>
            </a:prstGeom>
            <a:noFill/>
            <a:ln w="9525">
              <a:noFill/>
              <a:miter lim="800000"/>
              <a:headEnd/>
              <a:tailEnd/>
            </a:ln>
          </p:spPr>
          <p:txBody>
            <a:bodyPr>
              <a:spAutoFit/>
            </a:bodyPr>
            <a:lstStyle/>
            <a:p>
              <a:pPr algn="ctr">
                <a:lnSpc>
                  <a:spcPct val="125000"/>
                </a:lnSpc>
              </a:pPr>
              <a:r>
                <a:rPr lang="en-US" sz="1400" b="1"/>
                <a:t>Rim size</a:t>
              </a:r>
            </a:p>
          </p:txBody>
        </p:sp>
        <p:sp>
          <p:nvSpPr>
            <p:cNvPr id="42028" name="Rectangle 22"/>
            <p:cNvSpPr>
              <a:spLocks noChangeArrowheads="1"/>
            </p:cNvSpPr>
            <p:nvPr/>
          </p:nvSpPr>
          <p:spPr bwMode="auto">
            <a:xfrm>
              <a:off x="3485" y="3090"/>
              <a:ext cx="923" cy="286"/>
            </a:xfrm>
            <a:prstGeom prst="rect">
              <a:avLst/>
            </a:prstGeom>
            <a:noFill/>
            <a:ln w="9525">
              <a:noFill/>
              <a:miter lim="800000"/>
              <a:headEnd/>
              <a:tailEnd/>
            </a:ln>
          </p:spPr>
          <p:txBody>
            <a:bodyPr>
              <a:spAutoFit/>
            </a:bodyPr>
            <a:lstStyle/>
            <a:p>
              <a:pPr algn="ctr">
                <a:lnSpc>
                  <a:spcPct val="85000"/>
                </a:lnSpc>
                <a:spcAft>
                  <a:spcPct val="45000"/>
                </a:spcAft>
              </a:pPr>
              <a:r>
                <a:rPr lang="en-US" sz="1400" b="1"/>
                <a:t>Backboard stability</a:t>
              </a:r>
            </a:p>
          </p:txBody>
        </p:sp>
        <p:sp>
          <p:nvSpPr>
            <p:cNvPr id="42029" name="Line 23"/>
            <p:cNvSpPr>
              <a:spLocks noChangeShapeType="1"/>
            </p:cNvSpPr>
            <p:nvPr/>
          </p:nvSpPr>
          <p:spPr bwMode="auto">
            <a:xfrm rot="-5400000">
              <a:off x="3458" y="2254"/>
              <a:ext cx="0" cy="1020"/>
            </a:xfrm>
            <a:prstGeom prst="line">
              <a:avLst/>
            </a:prstGeom>
            <a:noFill/>
            <a:ln w="38100">
              <a:solidFill>
                <a:srgbClr val="175097"/>
              </a:solidFill>
              <a:round/>
              <a:headEnd/>
              <a:tailEnd type="triangle" w="sm" len="lg"/>
            </a:ln>
          </p:spPr>
          <p:txBody>
            <a:bodyPr wrap="none" anchor="ctr"/>
            <a:lstStyle/>
            <a:p>
              <a:endParaRPr lang="en-IN"/>
            </a:p>
          </p:txBody>
        </p:sp>
        <p:sp>
          <p:nvSpPr>
            <p:cNvPr id="42030" name="Line 24"/>
            <p:cNvSpPr>
              <a:spLocks noChangeShapeType="1"/>
            </p:cNvSpPr>
            <p:nvPr/>
          </p:nvSpPr>
          <p:spPr bwMode="auto">
            <a:xfrm rot="-5400000">
              <a:off x="2795" y="2748"/>
              <a:ext cx="0" cy="1076"/>
            </a:xfrm>
            <a:prstGeom prst="line">
              <a:avLst/>
            </a:prstGeom>
            <a:noFill/>
            <a:ln w="38100">
              <a:solidFill>
                <a:srgbClr val="175097"/>
              </a:solidFill>
              <a:round/>
              <a:headEnd/>
              <a:tailEnd type="triangle" w="sm" len="lg"/>
            </a:ln>
          </p:spPr>
          <p:txBody>
            <a:bodyPr wrap="none" anchor="ctr"/>
            <a:lstStyle/>
            <a:p>
              <a:endParaRPr lang="en-IN"/>
            </a:p>
          </p:txBody>
        </p:sp>
        <p:sp>
          <p:nvSpPr>
            <p:cNvPr id="42031" name="Line 25"/>
            <p:cNvSpPr>
              <a:spLocks noChangeShapeType="1"/>
            </p:cNvSpPr>
            <p:nvPr/>
          </p:nvSpPr>
          <p:spPr bwMode="auto">
            <a:xfrm rot="-5400000" flipH="1" flipV="1">
              <a:off x="4292" y="2492"/>
              <a:ext cx="0" cy="1016"/>
            </a:xfrm>
            <a:prstGeom prst="line">
              <a:avLst/>
            </a:prstGeom>
            <a:noFill/>
            <a:ln w="38100">
              <a:solidFill>
                <a:srgbClr val="175097"/>
              </a:solidFill>
              <a:round/>
              <a:headEnd/>
              <a:tailEnd type="triangle" w="sm" len="lg"/>
            </a:ln>
          </p:spPr>
          <p:txBody>
            <a:bodyPr wrap="none" anchor="ctr"/>
            <a:lstStyle/>
            <a:p>
              <a:endParaRPr lang="en-IN"/>
            </a:p>
          </p:txBody>
        </p:sp>
        <p:sp>
          <p:nvSpPr>
            <p:cNvPr id="42032" name="Text Box 26"/>
            <p:cNvSpPr txBox="1">
              <a:spLocks noChangeArrowheads="1"/>
            </p:cNvSpPr>
            <p:nvPr/>
          </p:nvSpPr>
          <p:spPr bwMode="auto">
            <a:xfrm>
              <a:off x="3993" y="2807"/>
              <a:ext cx="693" cy="192"/>
            </a:xfrm>
            <a:prstGeom prst="rect">
              <a:avLst/>
            </a:prstGeom>
            <a:noFill/>
            <a:ln w="9525">
              <a:noFill/>
              <a:miter lim="800000"/>
              <a:headEnd/>
              <a:tailEnd/>
            </a:ln>
          </p:spPr>
          <p:txBody>
            <a:bodyPr wrap="none">
              <a:spAutoFit/>
            </a:bodyPr>
            <a:lstStyle/>
            <a:p>
              <a:r>
                <a:rPr lang="en-US" sz="1400" b="1"/>
                <a:t>Rim height</a:t>
              </a:r>
            </a:p>
          </p:txBody>
        </p:sp>
        <p:sp>
          <p:nvSpPr>
            <p:cNvPr id="42033" name="Line 27"/>
            <p:cNvSpPr>
              <a:spLocks noChangeShapeType="1"/>
            </p:cNvSpPr>
            <p:nvPr/>
          </p:nvSpPr>
          <p:spPr bwMode="auto">
            <a:xfrm rot="-5400000" flipH="1" flipV="1">
              <a:off x="3862" y="2865"/>
              <a:ext cx="0" cy="1016"/>
            </a:xfrm>
            <a:prstGeom prst="line">
              <a:avLst/>
            </a:prstGeom>
            <a:noFill/>
            <a:ln w="38100">
              <a:solidFill>
                <a:srgbClr val="175097"/>
              </a:solidFill>
              <a:round/>
              <a:headEnd/>
              <a:tailEnd type="triangle" w="sm" len="lg"/>
            </a:ln>
          </p:spPr>
          <p:txBody>
            <a:bodyPr wrap="none" anchor="ctr"/>
            <a:lstStyle/>
            <a:p>
              <a:endParaRPr lang="en-IN"/>
            </a:p>
          </p:txBody>
        </p:sp>
      </p:grpSp>
      <p:grpSp>
        <p:nvGrpSpPr>
          <p:cNvPr id="8" name="Group 28"/>
          <p:cNvGrpSpPr>
            <a:grpSpLocks/>
          </p:cNvGrpSpPr>
          <p:nvPr/>
        </p:nvGrpSpPr>
        <p:grpSpPr bwMode="auto">
          <a:xfrm>
            <a:off x="4078288" y="2305050"/>
            <a:ext cx="3736975" cy="1460500"/>
            <a:chOff x="2569" y="1452"/>
            <a:chExt cx="2354" cy="920"/>
          </a:xfrm>
        </p:grpSpPr>
        <p:sp>
          <p:nvSpPr>
            <p:cNvPr id="42016" name="Rectangle 29"/>
            <p:cNvSpPr>
              <a:spLocks noChangeArrowheads="1"/>
            </p:cNvSpPr>
            <p:nvPr/>
          </p:nvSpPr>
          <p:spPr bwMode="auto">
            <a:xfrm>
              <a:off x="2937" y="2146"/>
              <a:ext cx="1055" cy="226"/>
            </a:xfrm>
            <a:prstGeom prst="rect">
              <a:avLst/>
            </a:prstGeom>
            <a:noFill/>
            <a:ln w="9525">
              <a:noFill/>
              <a:miter lim="800000"/>
              <a:headEnd/>
              <a:tailEnd/>
            </a:ln>
          </p:spPr>
          <p:txBody>
            <a:bodyPr>
              <a:spAutoFit/>
            </a:bodyPr>
            <a:lstStyle/>
            <a:p>
              <a:pPr algn="ctr">
                <a:lnSpc>
                  <a:spcPct val="125000"/>
                </a:lnSpc>
              </a:pPr>
              <a:r>
                <a:rPr lang="en-US" sz="1400" b="1"/>
                <a:t>Follow-through</a:t>
              </a:r>
            </a:p>
          </p:txBody>
        </p:sp>
        <p:sp>
          <p:nvSpPr>
            <p:cNvPr id="42017" name="Rectangle 30"/>
            <p:cNvSpPr>
              <a:spLocks noChangeArrowheads="1"/>
            </p:cNvSpPr>
            <p:nvPr/>
          </p:nvSpPr>
          <p:spPr bwMode="auto">
            <a:xfrm>
              <a:off x="2569" y="1881"/>
              <a:ext cx="1095" cy="226"/>
            </a:xfrm>
            <a:prstGeom prst="rect">
              <a:avLst/>
            </a:prstGeom>
            <a:noFill/>
            <a:ln w="9525">
              <a:noFill/>
              <a:miter lim="800000"/>
              <a:headEnd/>
              <a:tailEnd/>
            </a:ln>
          </p:spPr>
          <p:txBody>
            <a:bodyPr>
              <a:spAutoFit/>
            </a:bodyPr>
            <a:lstStyle/>
            <a:p>
              <a:pPr algn="ctr">
                <a:lnSpc>
                  <a:spcPct val="125000"/>
                </a:lnSpc>
              </a:pPr>
              <a:r>
                <a:rPr lang="en-US" sz="1400" b="1"/>
                <a:t>Hand position</a:t>
              </a:r>
            </a:p>
          </p:txBody>
        </p:sp>
        <p:sp>
          <p:nvSpPr>
            <p:cNvPr id="42018" name="Rectangle 31"/>
            <p:cNvSpPr>
              <a:spLocks noChangeArrowheads="1"/>
            </p:cNvSpPr>
            <p:nvPr/>
          </p:nvSpPr>
          <p:spPr bwMode="auto">
            <a:xfrm>
              <a:off x="3373" y="1452"/>
              <a:ext cx="843" cy="172"/>
            </a:xfrm>
            <a:prstGeom prst="rect">
              <a:avLst/>
            </a:prstGeom>
            <a:noFill/>
            <a:ln w="9525">
              <a:noFill/>
              <a:miter lim="800000"/>
              <a:headEnd/>
              <a:tailEnd/>
            </a:ln>
          </p:spPr>
          <p:txBody>
            <a:bodyPr>
              <a:spAutoFit/>
            </a:bodyPr>
            <a:lstStyle/>
            <a:p>
              <a:pPr algn="ctr">
                <a:lnSpc>
                  <a:spcPct val="85000"/>
                </a:lnSpc>
                <a:spcAft>
                  <a:spcPct val="45000"/>
                </a:spcAft>
              </a:pPr>
              <a:r>
                <a:rPr lang="en-US" sz="1400" b="1"/>
                <a:t>Aiming point</a:t>
              </a:r>
            </a:p>
          </p:txBody>
        </p:sp>
        <p:sp>
          <p:nvSpPr>
            <p:cNvPr id="42019" name="Line 32"/>
            <p:cNvSpPr>
              <a:spLocks noChangeShapeType="1"/>
            </p:cNvSpPr>
            <p:nvPr/>
          </p:nvSpPr>
          <p:spPr bwMode="auto">
            <a:xfrm rot="5400000">
              <a:off x="3803" y="1113"/>
              <a:ext cx="0" cy="1008"/>
            </a:xfrm>
            <a:prstGeom prst="line">
              <a:avLst/>
            </a:prstGeom>
            <a:noFill/>
            <a:ln w="38100">
              <a:solidFill>
                <a:srgbClr val="24BDB2"/>
              </a:solidFill>
              <a:round/>
              <a:headEnd/>
              <a:tailEnd type="triangle" w="sm" len="lg"/>
            </a:ln>
          </p:spPr>
          <p:txBody>
            <a:bodyPr wrap="none" anchor="ctr"/>
            <a:lstStyle/>
            <a:p>
              <a:endParaRPr lang="en-IN"/>
            </a:p>
          </p:txBody>
        </p:sp>
        <p:sp>
          <p:nvSpPr>
            <p:cNvPr id="42020" name="Line 33"/>
            <p:cNvSpPr>
              <a:spLocks noChangeShapeType="1"/>
            </p:cNvSpPr>
            <p:nvPr/>
          </p:nvSpPr>
          <p:spPr bwMode="auto">
            <a:xfrm rot="-5400000">
              <a:off x="3201" y="1529"/>
              <a:ext cx="0" cy="1144"/>
            </a:xfrm>
            <a:prstGeom prst="line">
              <a:avLst/>
            </a:prstGeom>
            <a:noFill/>
            <a:ln w="38100">
              <a:solidFill>
                <a:srgbClr val="24BDB2"/>
              </a:solidFill>
              <a:round/>
              <a:headEnd/>
              <a:tailEnd type="triangle" w="sm" len="lg"/>
            </a:ln>
          </p:spPr>
          <p:txBody>
            <a:bodyPr wrap="none" anchor="ctr"/>
            <a:lstStyle/>
            <a:p>
              <a:endParaRPr lang="en-IN"/>
            </a:p>
          </p:txBody>
        </p:sp>
        <p:sp>
          <p:nvSpPr>
            <p:cNvPr id="42021" name="Line 34"/>
            <p:cNvSpPr>
              <a:spLocks noChangeShapeType="1"/>
            </p:cNvSpPr>
            <p:nvPr/>
          </p:nvSpPr>
          <p:spPr bwMode="auto">
            <a:xfrm rot="-5400000">
              <a:off x="3470" y="1780"/>
              <a:ext cx="0" cy="1156"/>
            </a:xfrm>
            <a:prstGeom prst="line">
              <a:avLst/>
            </a:prstGeom>
            <a:noFill/>
            <a:ln w="38100">
              <a:solidFill>
                <a:srgbClr val="24BDB2"/>
              </a:solidFill>
              <a:round/>
              <a:headEnd/>
              <a:tailEnd type="triangle" w="sm" len="lg"/>
            </a:ln>
          </p:spPr>
          <p:txBody>
            <a:bodyPr wrap="none" anchor="ctr"/>
            <a:lstStyle/>
            <a:p>
              <a:endParaRPr lang="en-IN"/>
            </a:p>
          </p:txBody>
        </p:sp>
        <p:sp>
          <p:nvSpPr>
            <p:cNvPr id="42022" name="Text Box 35"/>
            <p:cNvSpPr txBox="1">
              <a:spLocks noChangeArrowheads="1"/>
            </p:cNvSpPr>
            <p:nvPr/>
          </p:nvSpPr>
          <p:spPr bwMode="auto">
            <a:xfrm>
              <a:off x="3817" y="1701"/>
              <a:ext cx="742" cy="192"/>
            </a:xfrm>
            <a:prstGeom prst="rect">
              <a:avLst/>
            </a:prstGeom>
            <a:noFill/>
            <a:ln w="9525">
              <a:noFill/>
              <a:miter lim="800000"/>
              <a:headEnd/>
              <a:tailEnd/>
            </a:ln>
          </p:spPr>
          <p:txBody>
            <a:bodyPr wrap="none">
              <a:spAutoFit/>
            </a:bodyPr>
            <a:lstStyle/>
            <a:p>
              <a:r>
                <a:rPr lang="en-US" sz="1400" b="1"/>
                <a:t>Bend knees</a:t>
              </a:r>
            </a:p>
          </p:txBody>
        </p:sp>
        <p:sp>
          <p:nvSpPr>
            <p:cNvPr id="42023" name="Text Box 36"/>
            <p:cNvSpPr txBox="1">
              <a:spLocks noChangeArrowheads="1"/>
            </p:cNvSpPr>
            <p:nvPr/>
          </p:nvSpPr>
          <p:spPr bwMode="auto">
            <a:xfrm>
              <a:off x="4165" y="1983"/>
              <a:ext cx="544" cy="192"/>
            </a:xfrm>
            <a:prstGeom prst="rect">
              <a:avLst/>
            </a:prstGeom>
            <a:noFill/>
            <a:ln w="9525">
              <a:noFill/>
              <a:miter lim="800000"/>
              <a:headEnd/>
              <a:tailEnd/>
            </a:ln>
          </p:spPr>
          <p:txBody>
            <a:bodyPr wrap="none">
              <a:spAutoFit/>
            </a:bodyPr>
            <a:lstStyle/>
            <a:p>
              <a:r>
                <a:rPr lang="en-US" sz="1400" b="1"/>
                <a:t>Balance</a:t>
              </a:r>
            </a:p>
          </p:txBody>
        </p:sp>
        <p:sp>
          <p:nvSpPr>
            <p:cNvPr id="42024" name="Line 37"/>
            <p:cNvSpPr>
              <a:spLocks noChangeShapeType="1"/>
            </p:cNvSpPr>
            <p:nvPr/>
          </p:nvSpPr>
          <p:spPr bwMode="auto">
            <a:xfrm rot="5400000">
              <a:off x="4128" y="1384"/>
              <a:ext cx="0" cy="1008"/>
            </a:xfrm>
            <a:prstGeom prst="line">
              <a:avLst/>
            </a:prstGeom>
            <a:noFill/>
            <a:ln w="38100">
              <a:solidFill>
                <a:srgbClr val="24BDB2"/>
              </a:solidFill>
              <a:round/>
              <a:headEnd/>
              <a:tailEnd type="triangle" w="sm" len="lg"/>
            </a:ln>
          </p:spPr>
          <p:txBody>
            <a:bodyPr wrap="none" anchor="ctr"/>
            <a:lstStyle/>
            <a:p>
              <a:endParaRPr lang="en-IN"/>
            </a:p>
          </p:txBody>
        </p:sp>
        <p:sp>
          <p:nvSpPr>
            <p:cNvPr id="42025" name="Line 38"/>
            <p:cNvSpPr>
              <a:spLocks noChangeShapeType="1"/>
            </p:cNvSpPr>
            <p:nvPr/>
          </p:nvSpPr>
          <p:spPr bwMode="auto">
            <a:xfrm rot="5400000">
              <a:off x="4419" y="1666"/>
              <a:ext cx="0" cy="1008"/>
            </a:xfrm>
            <a:prstGeom prst="line">
              <a:avLst/>
            </a:prstGeom>
            <a:noFill/>
            <a:ln w="38100">
              <a:solidFill>
                <a:srgbClr val="24BDB2"/>
              </a:solidFill>
              <a:round/>
              <a:headEnd/>
              <a:tailEnd type="triangle" w="sm" len="lg"/>
            </a:ln>
          </p:spPr>
          <p:txBody>
            <a:bodyPr wrap="none" anchor="ctr"/>
            <a:lstStyle/>
            <a:p>
              <a:endParaRPr lang="en-IN"/>
            </a:p>
          </p:txBody>
        </p:sp>
      </p:grpSp>
      <p:grpSp>
        <p:nvGrpSpPr>
          <p:cNvPr id="9" name="Group 39"/>
          <p:cNvGrpSpPr>
            <a:grpSpLocks/>
          </p:cNvGrpSpPr>
          <p:nvPr/>
        </p:nvGrpSpPr>
        <p:grpSpPr bwMode="auto">
          <a:xfrm>
            <a:off x="504825" y="2232025"/>
            <a:ext cx="3851275" cy="1408113"/>
            <a:chOff x="318" y="1406"/>
            <a:chExt cx="2426" cy="887"/>
          </a:xfrm>
        </p:grpSpPr>
        <p:sp>
          <p:nvSpPr>
            <p:cNvPr id="42008" name="Rectangle 40"/>
            <p:cNvSpPr>
              <a:spLocks noChangeArrowheads="1"/>
            </p:cNvSpPr>
            <p:nvPr/>
          </p:nvSpPr>
          <p:spPr bwMode="auto">
            <a:xfrm>
              <a:off x="318" y="1632"/>
              <a:ext cx="872" cy="172"/>
            </a:xfrm>
            <a:prstGeom prst="rect">
              <a:avLst/>
            </a:prstGeom>
            <a:noFill/>
            <a:ln w="9525">
              <a:noFill/>
              <a:miter lim="800000"/>
              <a:headEnd/>
              <a:tailEnd/>
            </a:ln>
          </p:spPr>
          <p:txBody>
            <a:bodyPr>
              <a:spAutoFit/>
            </a:bodyPr>
            <a:lstStyle/>
            <a:p>
              <a:pPr algn="ctr">
                <a:lnSpc>
                  <a:spcPct val="85000"/>
                </a:lnSpc>
                <a:spcAft>
                  <a:spcPct val="45000"/>
                </a:spcAft>
              </a:pPr>
              <a:r>
                <a:rPr lang="en-US" sz="1400" b="1"/>
                <a:t>Size of ball</a:t>
              </a:r>
            </a:p>
          </p:txBody>
        </p:sp>
        <p:sp>
          <p:nvSpPr>
            <p:cNvPr id="42009" name="Rectangle 41"/>
            <p:cNvSpPr>
              <a:spLocks noChangeArrowheads="1"/>
            </p:cNvSpPr>
            <p:nvPr/>
          </p:nvSpPr>
          <p:spPr bwMode="auto">
            <a:xfrm>
              <a:off x="926" y="2067"/>
              <a:ext cx="1143" cy="226"/>
            </a:xfrm>
            <a:prstGeom prst="rect">
              <a:avLst/>
            </a:prstGeom>
            <a:noFill/>
            <a:ln w="9525">
              <a:noFill/>
              <a:miter lim="800000"/>
              <a:headEnd/>
              <a:tailEnd/>
            </a:ln>
          </p:spPr>
          <p:txBody>
            <a:bodyPr>
              <a:spAutoFit/>
            </a:bodyPr>
            <a:lstStyle/>
            <a:p>
              <a:pPr algn="ctr">
                <a:lnSpc>
                  <a:spcPct val="125000"/>
                </a:lnSpc>
              </a:pPr>
              <a:r>
                <a:rPr lang="en-US" sz="1400" b="1"/>
                <a:t>Lopsidedness</a:t>
              </a:r>
            </a:p>
          </p:txBody>
        </p:sp>
        <p:sp>
          <p:nvSpPr>
            <p:cNvPr id="42010" name="Rectangle 42"/>
            <p:cNvSpPr>
              <a:spLocks noChangeArrowheads="1"/>
            </p:cNvSpPr>
            <p:nvPr/>
          </p:nvSpPr>
          <p:spPr bwMode="auto">
            <a:xfrm>
              <a:off x="1367" y="1406"/>
              <a:ext cx="819" cy="286"/>
            </a:xfrm>
            <a:prstGeom prst="rect">
              <a:avLst/>
            </a:prstGeom>
            <a:noFill/>
            <a:ln w="9525">
              <a:noFill/>
              <a:miter lim="800000"/>
              <a:headEnd/>
              <a:tailEnd/>
            </a:ln>
          </p:spPr>
          <p:txBody>
            <a:bodyPr>
              <a:spAutoFit/>
            </a:bodyPr>
            <a:lstStyle/>
            <a:p>
              <a:pPr algn="ctr">
                <a:lnSpc>
                  <a:spcPct val="85000"/>
                </a:lnSpc>
                <a:spcAft>
                  <a:spcPct val="45000"/>
                </a:spcAft>
              </a:pPr>
              <a:r>
                <a:rPr lang="en-US" sz="1400" b="1"/>
                <a:t>Grain/Feel (grip)</a:t>
              </a:r>
            </a:p>
          </p:txBody>
        </p:sp>
        <p:sp>
          <p:nvSpPr>
            <p:cNvPr id="42011" name="Line 43"/>
            <p:cNvSpPr>
              <a:spLocks noChangeShapeType="1"/>
            </p:cNvSpPr>
            <p:nvPr/>
          </p:nvSpPr>
          <p:spPr bwMode="auto">
            <a:xfrm rot="5400000">
              <a:off x="1813" y="1186"/>
              <a:ext cx="0" cy="1009"/>
            </a:xfrm>
            <a:prstGeom prst="line">
              <a:avLst/>
            </a:prstGeom>
            <a:noFill/>
            <a:ln w="38100">
              <a:solidFill>
                <a:srgbClr val="3D9A3A"/>
              </a:solidFill>
              <a:round/>
              <a:headEnd/>
              <a:tailEnd type="triangle" w="sm" len="lg"/>
            </a:ln>
          </p:spPr>
          <p:txBody>
            <a:bodyPr wrap="none" anchor="ctr"/>
            <a:lstStyle/>
            <a:p>
              <a:endParaRPr lang="en-IN"/>
            </a:p>
          </p:txBody>
        </p:sp>
        <p:sp>
          <p:nvSpPr>
            <p:cNvPr id="42012" name="Line 44"/>
            <p:cNvSpPr>
              <a:spLocks noChangeShapeType="1"/>
            </p:cNvSpPr>
            <p:nvPr/>
          </p:nvSpPr>
          <p:spPr bwMode="auto">
            <a:xfrm rot="-5400000">
              <a:off x="1680" y="1568"/>
              <a:ext cx="0" cy="1432"/>
            </a:xfrm>
            <a:prstGeom prst="line">
              <a:avLst/>
            </a:prstGeom>
            <a:noFill/>
            <a:ln w="38100">
              <a:solidFill>
                <a:srgbClr val="3D9A3A"/>
              </a:solidFill>
              <a:round/>
              <a:headEnd/>
              <a:tailEnd type="triangle" w="sm" len="lg"/>
            </a:ln>
          </p:spPr>
          <p:txBody>
            <a:bodyPr wrap="none" anchor="ctr"/>
            <a:lstStyle/>
            <a:p>
              <a:endParaRPr lang="en-IN"/>
            </a:p>
          </p:txBody>
        </p:sp>
        <p:sp>
          <p:nvSpPr>
            <p:cNvPr id="42013" name="Line 45"/>
            <p:cNvSpPr>
              <a:spLocks noChangeShapeType="1"/>
            </p:cNvSpPr>
            <p:nvPr/>
          </p:nvSpPr>
          <p:spPr bwMode="auto">
            <a:xfrm rot="-5400000">
              <a:off x="924" y="1316"/>
              <a:ext cx="0" cy="976"/>
            </a:xfrm>
            <a:prstGeom prst="line">
              <a:avLst/>
            </a:prstGeom>
            <a:noFill/>
            <a:ln w="38100">
              <a:solidFill>
                <a:srgbClr val="3D9A3A"/>
              </a:solidFill>
              <a:round/>
              <a:headEnd/>
              <a:tailEnd type="triangle" w="sm" len="lg"/>
            </a:ln>
          </p:spPr>
          <p:txBody>
            <a:bodyPr wrap="none" anchor="ctr"/>
            <a:lstStyle/>
            <a:p>
              <a:endParaRPr lang="en-IN"/>
            </a:p>
          </p:txBody>
        </p:sp>
        <p:sp>
          <p:nvSpPr>
            <p:cNvPr id="42014" name="Text Box 46"/>
            <p:cNvSpPr txBox="1">
              <a:spLocks noChangeArrowheads="1"/>
            </p:cNvSpPr>
            <p:nvPr/>
          </p:nvSpPr>
          <p:spPr bwMode="auto">
            <a:xfrm>
              <a:off x="1841" y="1722"/>
              <a:ext cx="775" cy="192"/>
            </a:xfrm>
            <a:prstGeom prst="rect">
              <a:avLst/>
            </a:prstGeom>
            <a:noFill/>
            <a:ln w="9525">
              <a:noFill/>
              <a:miter lim="800000"/>
              <a:headEnd/>
              <a:tailEnd/>
            </a:ln>
          </p:spPr>
          <p:txBody>
            <a:bodyPr wrap="none">
              <a:spAutoFit/>
            </a:bodyPr>
            <a:lstStyle/>
            <a:p>
              <a:r>
                <a:rPr lang="en-US" sz="1400" b="1"/>
                <a:t>Air pressure</a:t>
              </a:r>
            </a:p>
          </p:txBody>
        </p:sp>
        <p:sp>
          <p:nvSpPr>
            <p:cNvPr id="42015" name="Line 47"/>
            <p:cNvSpPr>
              <a:spLocks noChangeShapeType="1"/>
            </p:cNvSpPr>
            <p:nvPr/>
          </p:nvSpPr>
          <p:spPr bwMode="auto">
            <a:xfrm rot="5400000">
              <a:off x="2253" y="1421"/>
              <a:ext cx="0" cy="982"/>
            </a:xfrm>
            <a:prstGeom prst="line">
              <a:avLst/>
            </a:prstGeom>
            <a:noFill/>
            <a:ln w="38100">
              <a:solidFill>
                <a:srgbClr val="3D9A3A"/>
              </a:solidFill>
              <a:round/>
              <a:headEnd/>
              <a:tailEnd type="triangle" w="sm" len="lg"/>
            </a:ln>
          </p:spPr>
          <p:txBody>
            <a:bodyPr wrap="none" anchor="ctr"/>
            <a:lstStyle/>
            <a:p>
              <a:endParaRPr lang="en-IN"/>
            </a:p>
          </p:txBody>
        </p:sp>
      </p:grpSp>
      <p:grpSp>
        <p:nvGrpSpPr>
          <p:cNvPr id="10" name="Group 48"/>
          <p:cNvGrpSpPr>
            <a:grpSpLocks/>
          </p:cNvGrpSpPr>
          <p:nvPr/>
        </p:nvGrpSpPr>
        <p:grpSpPr bwMode="auto">
          <a:xfrm>
            <a:off x="579438" y="4024313"/>
            <a:ext cx="4110037" cy="1525587"/>
            <a:chOff x="365" y="2535"/>
            <a:chExt cx="2589" cy="961"/>
          </a:xfrm>
        </p:grpSpPr>
        <p:sp>
          <p:nvSpPr>
            <p:cNvPr id="41998" name="Rectangle 49"/>
            <p:cNvSpPr>
              <a:spLocks noChangeArrowheads="1"/>
            </p:cNvSpPr>
            <p:nvPr/>
          </p:nvSpPr>
          <p:spPr bwMode="auto">
            <a:xfrm>
              <a:off x="1222" y="2535"/>
              <a:ext cx="556" cy="192"/>
            </a:xfrm>
            <a:prstGeom prst="rect">
              <a:avLst/>
            </a:prstGeom>
            <a:noFill/>
            <a:ln w="9525">
              <a:noFill/>
              <a:miter lim="800000"/>
              <a:headEnd/>
              <a:tailEnd/>
            </a:ln>
          </p:spPr>
          <p:txBody>
            <a:bodyPr wrap="none">
              <a:spAutoFit/>
            </a:bodyPr>
            <a:lstStyle/>
            <a:p>
              <a:r>
                <a:rPr lang="en-US" sz="1400" b="1"/>
                <a:t>Training</a:t>
              </a:r>
            </a:p>
          </p:txBody>
        </p:sp>
        <p:sp>
          <p:nvSpPr>
            <p:cNvPr id="41999" name="Rectangle 50"/>
            <p:cNvSpPr>
              <a:spLocks noChangeArrowheads="1"/>
            </p:cNvSpPr>
            <p:nvPr/>
          </p:nvSpPr>
          <p:spPr bwMode="auto">
            <a:xfrm>
              <a:off x="819" y="2805"/>
              <a:ext cx="803" cy="192"/>
            </a:xfrm>
            <a:prstGeom prst="rect">
              <a:avLst/>
            </a:prstGeom>
            <a:noFill/>
            <a:ln w="9525">
              <a:noFill/>
              <a:miter lim="800000"/>
              <a:headEnd/>
              <a:tailEnd/>
            </a:ln>
          </p:spPr>
          <p:txBody>
            <a:bodyPr wrap="none">
              <a:spAutoFit/>
            </a:bodyPr>
            <a:lstStyle/>
            <a:p>
              <a:r>
                <a:rPr lang="en-US" sz="1400" b="1"/>
                <a:t>Conditioning</a:t>
              </a:r>
            </a:p>
          </p:txBody>
        </p:sp>
        <p:sp>
          <p:nvSpPr>
            <p:cNvPr id="42000" name="Rectangle 51"/>
            <p:cNvSpPr>
              <a:spLocks noChangeArrowheads="1"/>
            </p:cNvSpPr>
            <p:nvPr/>
          </p:nvSpPr>
          <p:spPr bwMode="auto">
            <a:xfrm>
              <a:off x="2184" y="2824"/>
              <a:ext cx="770" cy="226"/>
            </a:xfrm>
            <a:prstGeom prst="rect">
              <a:avLst/>
            </a:prstGeom>
            <a:noFill/>
            <a:ln w="9525">
              <a:noFill/>
              <a:miter lim="800000"/>
              <a:headEnd/>
              <a:tailEnd/>
            </a:ln>
          </p:spPr>
          <p:txBody>
            <a:bodyPr>
              <a:spAutoFit/>
            </a:bodyPr>
            <a:lstStyle/>
            <a:p>
              <a:pPr algn="ctr">
                <a:lnSpc>
                  <a:spcPct val="125000"/>
                </a:lnSpc>
              </a:pPr>
              <a:r>
                <a:rPr lang="en-US" sz="1400" b="1"/>
                <a:t>Motivation</a:t>
              </a:r>
            </a:p>
          </p:txBody>
        </p:sp>
        <p:sp>
          <p:nvSpPr>
            <p:cNvPr id="42001" name="Rectangle 52"/>
            <p:cNvSpPr>
              <a:spLocks noChangeArrowheads="1"/>
            </p:cNvSpPr>
            <p:nvPr/>
          </p:nvSpPr>
          <p:spPr bwMode="auto">
            <a:xfrm>
              <a:off x="1343" y="3270"/>
              <a:ext cx="921" cy="226"/>
            </a:xfrm>
            <a:prstGeom prst="rect">
              <a:avLst/>
            </a:prstGeom>
            <a:noFill/>
            <a:ln w="9525">
              <a:noFill/>
              <a:miter lim="800000"/>
              <a:headEnd/>
              <a:tailEnd/>
            </a:ln>
          </p:spPr>
          <p:txBody>
            <a:bodyPr>
              <a:spAutoFit/>
            </a:bodyPr>
            <a:lstStyle/>
            <a:p>
              <a:pPr algn="ctr">
                <a:lnSpc>
                  <a:spcPct val="125000"/>
                </a:lnSpc>
              </a:pPr>
              <a:r>
                <a:rPr lang="en-US" sz="1400" b="1"/>
                <a:t>Concentration</a:t>
              </a:r>
            </a:p>
          </p:txBody>
        </p:sp>
        <p:sp>
          <p:nvSpPr>
            <p:cNvPr id="42002" name="Line 53"/>
            <p:cNvSpPr>
              <a:spLocks noChangeShapeType="1"/>
            </p:cNvSpPr>
            <p:nvPr/>
          </p:nvSpPr>
          <p:spPr bwMode="auto">
            <a:xfrm rot="-5400000" flipH="1" flipV="1">
              <a:off x="2463" y="2581"/>
              <a:ext cx="0" cy="924"/>
            </a:xfrm>
            <a:prstGeom prst="line">
              <a:avLst/>
            </a:prstGeom>
            <a:noFill/>
            <a:ln w="38100">
              <a:solidFill>
                <a:schemeClr val="accent1"/>
              </a:solidFill>
              <a:round/>
              <a:headEnd/>
              <a:tailEnd type="triangle" w="sm" len="lg"/>
            </a:ln>
          </p:spPr>
          <p:txBody>
            <a:bodyPr wrap="none" anchor="ctr"/>
            <a:lstStyle/>
            <a:p>
              <a:endParaRPr lang="en-IN"/>
            </a:p>
          </p:txBody>
        </p:sp>
        <p:sp>
          <p:nvSpPr>
            <p:cNvPr id="42003" name="Line 54"/>
            <p:cNvSpPr>
              <a:spLocks noChangeShapeType="1"/>
            </p:cNvSpPr>
            <p:nvPr/>
          </p:nvSpPr>
          <p:spPr bwMode="auto">
            <a:xfrm rot="-5400000" flipH="1" flipV="1">
              <a:off x="1739" y="2942"/>
              <a:ext cx="0" cy="1091"/>
            </a:xfrm>
            <a:prstGeom prst="line">
              <a:avLst/>
            </a:prstGeom>
            <a:noFill/>
            <a:ln w="38100">
              <a:solidFill>
                <a:schemeClr val="accent1"/>
              </a:solidFill>
              <a:round/>
              <a:headEnd/>
              <a:tailEnd type="triangle" w="sm" len="lg"/>
            </a:ln>
          </p:spPr>
          <p:txBody>
            <a:bodyPr wrap="none" anchor="ctr"/>
            <a:lstStyle/>
            <a:p>
              <a:endParaRPr lang="en-IN"/>
            </a:p>
          </p:txBody>
        </p:sp>
        <p:sp>
          <p:nvSpPr>
            <p:cNvPr id="42004" name="Line 55"/>
            <p:cNvSpPr>
              <a:spLocks noChangeShapeType="1"/>
            </p:cNvSpPr>
            <p:nvPr/>
          </p:nvSpPr>
          <p:spPr bwMode="auto">
            <a:xfrm rot="-5400000">
              <a:off x="1700" y="2014"/>
              <a:ext cx="0" cy="1432"/>
            </a:xfrm>
            <a:prstGeom prst="line">
              <a:avLst/>
            </a:prstGeom>
            <a:noFill/>
            <a:ln w="38100">
              <a:solidFill>
                <a:schemeClr val="accent1"/>
              </a:solidFill>
              <a:round/>
              <a:headEnd/>
              <a:tailEnd type="triangle" w="sm" len="lg"/>
            </a:ln>
          </p:spPr>
          <p:txBody>
            <a:bodyPr wrap="none" anchor="ctr"/>
            <a:lstStyle/>
            <a:p>
              <a:endParaRPr lang="en-IN"/>
            </a:p>
          </p:txBody>
        </p:sp>
        <p:sp>
          <p:nvSpPr>
            <p:cNvPr id="42005" name="Line 56"/>
            <p:cNvSpPr>
              <a:spLocks noChangeShapeType="1"/>
            </p:cNvSpPr>
            <p:nvPr/>
          </p:nvSpPr>
          <p:spPr bwMode="auto">
            <a:xfrm rot="-5400000">
              <a:off x="905" y="2735"/>
              <a:ext cx="0" cy="1080"/>
            </a:xfrm>
            <a:prstGeom prst="line">
              <a:avLst/>
            </a:prstGeom>
            <a:noFill/>
            <a:ln w="38100">
              <a:solidFill>
                <a:schemeClr val="accent1"/>
              </a:solidFill>
              <a:round/>
              <a:headEnd/>
              <a:tailEnd type="triangle" w="sm" len="lg"/>
            </a:ln>
          </p:spPr>
          <p:txBody>
            <a:bodyPr wrap="none" anchor="ctr"/>
            <a:lstStyle/>
            <a:p>
              <a:endParaRPr lang="en-IN"/>
            </a:p>
          </p:txBody>
        </p:sp>
        <p:sp>
          <p:nvSpPr>
            <p:cNvPr id="42006" name="Text Box 57"/>
            <p:cNvSpPr txBox="1">
              <a:spLocks noChangeArrowheads="1"/>
            </p:cNvSpPr>
            <p:nvPr/>
          </p:nvSpPr>
          <p:spPr bwMode="auto">
            <a:xfrm>
              <a:off x="459" y="3082"/>
              <a:ext cx="779" cy="192"/>
            </a:xfrm>
            <a:prstGeom prst="rect">
              <a:avLst/>
            </a:prstGeom>
            <a:noFill/>
            <a:ln w="9525">
              <a:noFill/>
              <a:miter lim="800000"/>
              <a:headEnd/>
              <a:tailEnd/>
            </a:ln>
          </p:spPr>
          <p:txBody>
            <a:bodyPr wrap="none">
              <a:spAutoFit/>
            </a:bodyPr>
            <a:lstStyle/>
            <a:p>
              <a:r>
                <a:rPr lang="en-US" sz="1400" b="1"/>
                <a:t>Consistency</a:t>
              </a:r>
            </a:p>
          </p:txBody>
        </p:sp>
        <p:sp>
          <p:nvSpPr>
            <p:cNvPr id="42007" name="Line 58"/>
            <p:cNvSpPr>
              <a:spLocks noChangeShapeType="1"/>
            </p:cNvSpPr>
            <p:nvPr/>
          </p:nvSpPr>
          <p:spPr bwMode="auto">
            <a:xfrm rot="-5400000">
              <a:off x="1287" y="2377"/>
              <a:ext cx="0" cy="1249"/>
            </a:xfrm>
            <a:prstGeom prst="line">
              <a:avLst/>
            </a:prstGeom>
            <a:noFill/>
            <a:ln w="38100">
              <a:solidFill>
                <a:schemeClr val="accent1"/>
              </a:solidFill>
              <a:round/>
              <a:headEnd/>
              <a:tailEnd type="triangle" w="sm" len="lg"/>
            </a:ln>
          </p:spPr>
          <p:txBody>
            <a:bodyPr wrap="none" anchor="ctr"/>
            <a:lstStyle/>
            <a:p>
              <a:endParaRPr lang="en-IN"/>
            </a:p>
          </p:txBody>
        </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18" presetClass="entr" presetSubtype="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1000"/>
                                        <p:tgtEl>
                                          <p:spTgt spid="2"/>
                                        </p:tgtEl>
                                      </p:cBhvr>
                                    </p:animEffect>
                                  </p:childTnLst>
                                </p:cTn>
                              </p:par>
                            </p:childTnLst>
                          </p:cTn>
                        </p:par>
                        <p:par>
                          <p:cTn id="12" fill="hold">
                            <p:stCondLst>
                              <p:cond delay="2000"/>
                            </p:stCondLst>
                            <p:childTnLst>
                              <p:par>
                                <p:cTn id="13" presetID="18" presetClass="entr" presetSubtype="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Right)">
                                      <p:cBhvr>
                                        <p:cTn id="15" dur="1000"/>
                                        <p:tgtEl>
                                          <p:spTgt spid="3"/>
                                        </p:tgtEl>
                                      </p:cBhvr>
                                    </p:animEffect>
                                  </p:childTnLst>
                                </p:cTn>
                              </p:par>
                            </p:childTnLst>
                          </p:cTn>
                        </p:par>
                        <p:par>
                          <p:cTn id="16" fill="hold">
                            <p:stCondLst>
                              <p:cond delay="3000"/>
                            </p:stCondLst>
                            <p:childTnLst>
                              <p:par>
                                <p:cTn id="17" presetID="18" presetClass="entr" presetSubtype="3"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strips(upRight)">
                                      <p:cBhvr>
                                        <p:cTn id="19" dur="1000"/>
                                        <p:tgtEl>
                                          <p:spTgt spid="5"/>
                                        </p:tgtEl>
                                      </p:cBhvr>
                                    </p:animEffect>
                                  </p:childTnLst>
                                </p:cTn>
                              </p:par>
                            </p:childTnLst>
                          </p:cTn>
                        </p:par>
                        <p:par>
                          <p:cTn id="20" fill="hold">
                            <p:stCondLst>
                              <p:cond delay="4000"/>
                            </p:stCondLst>
                            <p:childTnLst>
                              <p:par>
                                <p:cTn id="21" presetID="18" presetClass="entr" presetSubtype="3"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strips(upRight)">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1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arn(inVertical)">
                                      <p:cBhvr>
                                        <p:cTn id="43" dur="1000"/>
                                        <p:tgtEl>
                                          <p:spTgt spid="7"/>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110610"/>
                                        </p:tgtEl>
                                        <p:attrNameLst>
                                          <p:attrName>style.visibility</p:attrName>
                                        </p:attrNameLst>
                                      </p:cBhvr>
                                      <p:to>
                                        <p:strVal val="visible"/>
                                      </p:to>
                                    </p:set>
                                    <p:animEffect transition="in" filter="wipe(left)">
                                      <p:cBhvr>
                                        <p:cTn id="47" dur="500"/>
                                        <p:tgtEl>
                                          <p:spTgt spid="110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p:cNvSpPr>
            <a:spLocks noGrp="1"/>
          </p:cNvSpPr>
          <p:nvPr>
            <p:ph type="ftr" sz="quarter" idx="10"/>
          </p:nvPr>
        </p:nvSpPr>
        <p:spPr>
          <a:noFill/>
        </p:spPr>
        <p:txBody>
          <a:bodyPr/>
          <a:lstStyle/>
          <a:p>
            <a:r>
              <a:rPr lang="en-AU"/>
              <a:t>© 2011 Pearson Education, Inc. publishing as Prentice Hall</a:t>
            </a:r>
            <a:endParaRPr lang="en-US"/>
          </a:p>
        </p:txBody>
      </p:sp>
      <p:sp>
        <p:nvSpPr>
          <p:cNvPr id="112642" name="Rectangle 2"/>
          <p:cNvSpPr>
            <a:spLocks noGrp="1" noChangeArrowheads="1"/>
          </p:cNvSpPr>
          <p:nvPr>
            <p:ph type="title"/>
          </p:nvPr>
        </p:nvSpPr>
        <p:spPr>
          <a:xfrm>
            <a:off x="685800" y="434975"/>
            <a:ext cx="7772400" cy="800100"/>
          </a:xfrm>
        </p:spPr>
        <p:txBody>
          <a:bodyPr/>
          <a:lstStyle/>
          <a:p>
            <a:pPr eaLnBrk="1" hangingPunct="1">
              <a:defRPr/>
            </a:pPr>
            <a:r>
              <a:rPr lang="en-US" smtClean="0"/>
              <a:t>Pareto Charts</a:t>
            </a:r>
          </a:p>
        </p:txBody>
      </p:sp>
      <p:grpSp>
        <p:nvGrpSpPr>
          <p:cNvPr id="2" name="Group 3"/>
          <p:cNvGrpSpPr>
            <a:grpSpLocks/>
          </p:cNvGrpSpPr>
          <p:nvPr/>
        </p:nvGrpSpPr>
        <p:grpSpPr bwMode="auto">
          <a:xfrm>
            <a:off x="3644900" y="3743325"/>
            <a:ext cx="2968625" cy="866775"/>
            <a:chOff x="2296" y="2358"/>
            <a:chExt cx="1870" cy="546"/>
          </a:xfrm>
        </p:grpSpPr>
        <p:sp>
          <p:nvSpPr>
            <p:cNvPr id="43042" name="Rectangle 4"/>
            <p:cNvSpPr>
              <a:spLocks noChangeArrowheads="1"/>
            </p:cNvSpPr>
            <p:nvPr/>
          </p:nvSpPr>
          <p:spPr bwMode="auto">
            <a:xfrm>
              <a:off x="3126" y="2358"/>
              <a:ext cx="1040" cy="366"/>
            </a:xfrm>
            <a:prstGeom prst="rect">
              <a:avLst/>
            </a:prstGeom>
            <a:noFill/>
            <a:ln w="9525">
              <a:noFill/>
              <a:miter lim="800000"/>
              <a:headEnd/>
              <a:tailEnd/>
            </a:ln>
          </p:spPr>
          <p:txBody>
            <a:bodyPr>
              <a:spAutoFit/>
            </a:bodyPr>
            <a:lstStyle/>
            <a:p>
              <a:pPr algn="ctr"/>
              <a:r>
                <a:rPr lang="en-US" sz="1600" b="1"/>
                <a:t>Number of occurrences</a:t>
              </a:r>
            </a:p>
          </p:txBody>
        </p:sp>
        <p:sp>
          <p:nvSpPr>
            <p:cNvPr id="43043" name="Freeform 5"/>
            <p:cNvSpPr>
              <a:spLocks/>
            </p:cNvSpPr>
            <p:nvPr/>
          </p:nvSpPr>
          <p:spPr bwMode="auto">
            <a:xfrm>
              <a:off x="2296" y="2576"/>
              <a:ext cx="944" cy="328"/>
            </a:xfrm>
            <a:custGeom>
              <a:avLst/>
              <a:gdLst>
                <a:gd name="T0" fmla="*/ 944 w 944"/>
                <a:gd name="T1" fmla="*/ 0 h 328"/>
                <a:gd name="T2" fmla="*/ 416 w 944"/>
                <a:gd name="T3" fmla="*/ 120 h 328"/>
                <a:gd name="T4" fmla="*/ 536 w 944"/>
                <a:gd name="T5" fmla="*/ 176 h 328"/>
                <a:gd name="T6" fmla="*/ 0 w 944"/>
                <a:gd name="T7" fmla="*/ 328 h 328"/>
                <a:gd name="T8" fmla="*/ 0 60000 65536"/>
                <a:gd name="T9" fmla="*/ 0 60000 65536"/>
                <a:gd name="T10" fmla="*/ 0 60000 65536"/>
                <a:gd name="T11" fmla="*/ 0 60000 65536"/>
                <a:gd name="T12" fmla="*/ 0 w 944"/>
                <a:gd name="T13" fmla="*/ 0 h 328"/>
                <a:gd name="T14" fmla="*/ 944 w 944"/>
                <a:gd name="T15" fmla="*/ 328 h 328"/>
              </a:gdLst>
              <a:ahLst/>
              <a:cxnLst>
                <a:cxn ang="T8">
                  <a:pos x="T0" y="T1"/>
                </a:cxn>
                <a:cxn ang="T9">
                  <a:pos x="T2" y="T3"/>
                </a:cxn>
                <a:cxn ang="T10">
                  <a:pos x="T4" y="T5"/>
                </a:cxn>
                <a:cxn ang="T11">
                  <a:pos x="T6" y="T7"/>
                </a:cxn>
              </a:cxnLst>
              <a:rect l="T12" t="T13" r="T14" b="T15"/>
              <a:pathLst>
                <a:path w="944" h="328">
                  <a:moveTo>
                    <a:pt x="944" y="0"/>
                  </a:moveTo>
                  <a:lnTo>
                    <a:pt x="416" y="120"/>
                  </a:lnTo>
                  <a:lnTo>
                    <a:pt x="536" y="176"/>
                  </a:lnTo>
                  <a:lnTo>
                    <a:pt x="0" y="328"/>
                  </a:lnTo>
                </a:path>
              </a:pathLst>
            </a:custGeom>
            <a:noFill/>
            <a:ln w="57150" cmpd="sng">
              <a:solidFill>
                <a:srgbClr val="3D9A3A"/>
              </a:solidFill>
              <a:round/>
              <a:headEnd/>
              <a:tailEnd type="triangle" w="med" len="med"/>
            </a:ln>
          </p:spPr>
          <p:txBody>
            <a:bodyPr wrap="none" anchor="ctr"/>
            <a:lstStyle/>
            <a:p>
              <a:endParaRPr lang="en-IN"/>
            </a:p>
          </p:txBody>
        </p:sp>
      </p:grpSp>
      <p:grpSp>
        <p:nvGrpSpPr>
          <p:cNvPr id="3" name="Group 6"/>
          <p:cNvGrpSpPr>
            <a:grpSpLocks/>
          </p:cNvGrpSpPr>
          <p:nvPr/>
        </p:nvGrpSpPr>
        <p:grpSpPr bwMode="auto">
          <a:xfrm>
            <a:off x="1533525" y="2741613"/>
            <a:ext cx="5772150" cy="3114675"/>
            <a:chOff x="966" y="1727"/>
            <a:chExt cx="3636" cy="1962"/>
          </a:xfrm>
        </p:grpSpPr>
        <p:sp>
          <p:nvSpPr>
            <p:cNvPr id="43030" name="Rectangle 7"/>
            <p:cNvSpPr>
              <a:spLocks noChangeArrowheads="1"/>
            </p:cNvSpPr>
            <p:nvPr/>
          </p:nvSpPr>
          <p:spPr bwMode="auto">
            <a:xfrm>
              <a:off x="966" y="3369"/>
              <a:ext cx="3581" cy="320"/>
            </a:xfrm>
            <a:prstGeom prst="rect">
              <a:avLst/>
            </a:prstGeom>
            <a:noFill/>
            <a:ln w="9525">
              <a:noFill/>
              <a:miter lim="800000"/>
              <a:headEnd/>
              <a:tailEnd/>
            </a:ln>
          </p:spPr>
          <p:txBody>
            <a:bodyPr wrap="none">
              <a:spAutoFit/>
            </a:bodyPr>
            <a:lstStyle/>
            <a:p>
              <a:pPr>
                <a:lnSpc>
                  <a:spcPct val="85000"/>
                </a:lnSpc>
                <a:tabLst>
                  <a:tab pos="673100" algn="ctr"/>
                  <a:tab pos="1816100" algn="ctr"/>
                  <a:tab pos="2959100" algn="ctr"/>
                  <a:tab pos="4102100" algn="ctr"/>
                  <a:tab pos="5245100" algn="ctr"/>
                </a:tabLst>
              </a:pPr>
              <a:r>
                <a:rPr lang="en-US" sz="1600" b="1"/>
                <a:t>	Room svc	Check-in	Pool hours	Minibar	Misc.</a:t>
              </a:r>
            </a:p>
            <a:p>
              <a:pPr>
                <a:lnSpc>
                  <a:spcPct val="85000"/>
                </a:lnSpc>
                <a:tabLst>
                  <a:tab pos="673100" algn="ctr"/>
                  <a:tab pos="1816100" algn="ctr"/>
                  <a:tab pos="2959100" algn="ctr"/>
                  <a:tab pos="4102100" algn="ctr"/>
                  <a:tab pos="5245100" algn="ctr"/>
                </a:tabLst>
              </a:pPr>
              <a:r>
                <a:rPr lang="en-US" sz="1600" b="1"/>
                <a:t>	72%	16%	5%	4%	3%</a:t>
              </a:r>
            </a:p>
          </p:txBody>
        </p:sp>
        <p:grpSp>
          <p:nvGrpSpPr>
            <p:cNvPr id="4" name="Group 8"/>
            <p:cNvGrpSpPr>
              <a:grpSpLocks/>
            </p:cNvGrpSpPr>
            <p:nvPr/>
          </p:nvGrpSpPr>
          <p:grpSpPr bwMode="auto">
            <a:xfrm>
              <a:off x="1168" y="1727"/>
              <a:ext cx="3434" cy="1601"/>
              <a:chOff x="1168" y="1727"/>
              <a:chExt cx="3434" cy="1601"/>
            </a:xfrm>
          </p:grpSpPr>
          <p:sp>
            <p:nvSpPr>
              <p:cNvPr id="43032" name="Rectangle 9"/>
              <p:cNvSpPr>
                <a:spLocks noChangeArrowheads="1"/>
              </p:cNvSpPr>
              <p:nvPr/>
            </p:nvSpPr>
            <p:spPr bwMode="auto">
              <a:xfrm>
                <a:off x="2030" y="2807"/>
                <a:ext cx="276" cy="231"/>
              </a:xfrm>
              <a:prstGeom prst="rect">
                <a:avLst/>
              </a:prstGeom>
              <a:noFill/>
              <a:ln w="9525">
                <a:noFill/>
                <a:miter lim="800000"/>
                <a:headEnd/>
                <a:tailEnd/>
              </a:ln>
            </p:spPr>
            <p:txBody>
              <a:bodyPr wrap="none">
                <a:spAutoFit/>
              </a:bodyPr>
              <a:lstStyle/>
              <a:p>
                <a:r>
                  <a:rPr lang="en-US" sz="1800" b="1"/>
                  <a:t>12</a:t>
                </a:r>
              </a:p>
            </p:txBody>
          </p:sp>
          <p:sp>
            <p:nvSpPr>
              <p:cNvPr id="43033" name="Rectangle 10"/>
              <p:cNvSpPr>
                <a:spLocks noChangeArrowheads="1"/>
              </p:cNvSpPr>
              <p:nvPr/>
            </p:nvSpPr>
            <p:spPr bwMode="auto">
              <a:xfrm>
                <a:off x="2766" y="3023"/>
                <a:ext cx="196" cy="231"/>
              </a:xfrm>
              <a:prstGeom prst="rect">
                <a:avLst/>
              </a:prstGeom>
              <a:noFill/>
              <a:ln w="9525">
                <a:noFill/>
                <a:miter lim="800000"/>
                <a:headEnd/>
                <a:tailEnd/>
              </a:ln>
            </p:spPr>
            <p:txBody>
              <a:bodyPr wrap="none">
                <a:spAutoFit/>
              </a:bodyPr>
              <a:lstStyle/>
              <a:p>
                <a:r>
                  <a:rPr lang="en-US" sz="1800" b="1"/>
                  <a:t>4</a:t>
                </a:r>
              </a:p>
            </p:txBody>
          </p:sp>
          <p:sp>
            <p:nvSpPr>
              <p:cNvPr id="43034" name="Rectangle 11"/>
              <p:cNvSpPr>
                <a:spLocks noChangeArrowheads="1"/>
              </p:cNvSpPr>
              <p:nvPr/>
            </p:nvSpPr>
            <p:spPr bwMode="auto">
              <a:xfrm>
                <a:off x="3502" y="3055"/>
                <a:ext cx="196" cy="231"/>
              </a:xfrm>
              <a:prstGeom prst="rect">
                <a:avLst/>
              </a:prstGeom>
              <a:noFill/>
              <a:ln w="9525">
                <a:noFill/>
                <a:miter lim="800000"/>
                <a:headEnd/>
                <a:tailEnd/>
              </a:ln>
            </p:spPr>
            <p:txBody>
              <a:bodyPr wrap="none">
                <a:spAutoFit/>
              </a:bodyPr>
              <a:lstStyle/>
              <a:p>
                <a:r>
                  <a:rPr lang="en-US" sz="1800" b="1"/>
                  <a:t>3</a:t>
                </a:r>
              </a:p>
            </p:txBody>
          </p:sp>
          <p:sp>
            <p:nvSpPr>
              <p:cNvPr id="43035" name="Rectangle 12"/>
              <p:cNvSpPr>
                <a:spLocks noChangeArrowheads="1"/>
              </p:cNvSpPr>
              <p:nvPr/>
            </p:nvSpPr>
            <p:spPr bwMode="auto">
              <a:xfrm>
                <a:off x="4230" y="3079"/>
                <a:ext cx="196" cy="231"/>
              </a:xfrm>
              <a:prstGeom prst="rect">
                <a:avLst/>
              </a:prstGeom>
              <a:noFill/>
              <a:ln w="9525">
                <a:noFill/>
                <a:miter lim="800000"/>
                <a:headEnd/>
                <a:tailEnd/>
              </a:ln>
            </p:spPr>
            <p:txBody>
              <a:bodyPr wrap="none">
                <a:spAutoFit/>
              </a:bodyPr>
              <a:lstStyle/>
              <a:p>
                <a:r>
                  <a:rPr lang="en-US" sz="1800" b="1"/>
                  <a:t>2</a:t>
                </a:r>
              </a:p>
            </p:txBody>
          </p:sp>
          <p:sp>
            <p:nvSpPr>
              <p:cNvPr id="43036" name="Rectangle 13"/>
              <p:cNvSpPr>
                <a:spLocks noChangeArrowheads="1"/>
              </p:cNvSpPr>
              <p:nvPr/>
            </p:nvSpPr>
            <p:spPr bwMode="auto">
              <a:xfrm>
                <a:off x="1168" y="1944"/>
                <a:ext cx="536" cy="1384"/>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43037" name="Rectangle 14"/>
              <p:cNvSpPr>
                <a:spLocks noChangeArrowheads="1"/>
              </p:cNvSpPr>
              <p:nvPr/>
            </p:nvSpPr>
            <p:spPr bwMode="auto">
              <a:xfrm>
                <a:off x="1897" y="3016"/>
                <a:ext cx="536" cy="312"/>
              </a:xfrm>
              <a:prstGeom prst="rect">
                <a:avLst/>
              </a:prstGeom>
              <a:solidFill>
                <a:srgbClr val="CA8C02"/>
              </a:solidFill>
              <a:ln w="19050">
                <a:solidFill>
                  <a:schemeClr val="tx1"/>
                </a:solidFill>
                <a:miter lim="800000"/>
                <a:headEnd/>
                <a:tailEnd/>
              </a:ln>
            </p:spPr>
            <p:txBody>
              <a:bodyPr wrap="none" anchor="ctr"/>
              <a:lstStyle/>
              <a:p>
                <a:endParaRPr lang="en-US"/>
              </a:p>
            </p:txBody>
          </p:sp>
          <p:sp>
            <p:nvSpPr>
              <p:cNvPr id="43038" name="Rectangle 15"/>
              <p:cNvSpPr>
                <a:spLocks noChangeArrowheads="1"/>
              </p:cNvSpPr>
              <p:nvPr/>
            </p:nvSpPr>
            <p:spPr bwMode="auto">
              <a:xfrm>
                <a:off x="2609" y="3229"/>
                <a:ext cx="536" cy="99"/>
              </a:xfrm>
              <a:prstGeom prst="rect">
                <a:avLst/>
              </a:prstGeom>
              <a:solidFill>
                <a:schemeClr val="hlink"/>
              </a:solidFill>
              <a:ln w="19050">
                <a:solidFill>
                  <a:schemeClr val="tx1"/>
                </a:solidFill>
                <a:miter lim="800000"/>
                <a:headEnd/>
                <a:tailEnd/>
              </a:ln>
            </p:spPr>
            <p:txBody>
              <a:bodyPr wrap="none" anchor="ctr"/>
              <a:lstStyle/>
              <a:p>
                <a:endParaRPr lang="en-US"/>
              </a:p>
            </p:txBody>
          </p:sp>
          <p:sp>
            <p:nvSpPr>
              <p:cNvPr id="43039" name="Rectangle 16"/>
              <p:cNvSpPr>
                <a:spLocks noChangeArrowheads="1"/>
              </p:cNvSpPr>
              <p:nvPr/>
            </p:nvSpPr>
            <p:spPr bwMode="auto">
              <a:xfrm>
                <a:off x="3345" y="3253"/>
                <a:ext cx="536" cy="75"/>
              </a:xfrm>
              <a:prstGeom prst="rect">
                <a:avLst/>
              </a:prstGeom>
              <a:solidFill>
                <a:schemeClr val="accent2"/>
              </a:solidFill>
              <a:ln w="19050">
                <a:solidFill>
                  <a:schemeClr val="tx1"/>
                </a:solidFill>
                <a:miter lim="800000"/>
                <a:headEnd/>
                <a:tailEnd/>
              </a:ln>
            </p:spPr>
            <p:txBody>
              <a:bodyPr wrap="none" anchor="ctr"/>
              <a:lstStyle/>
              <a:p>
                <a:endParaRPr lang="en-US"/>
              </a:p>
            </p:txBody>
          </p:sp>
          <p:sp>
            <p:nvSpPr>
              <p:cNvPr id="43040" name="Rectangle 17"/>
              <p:cNvSpPr>
                <a:spLocks noChangeArrowheads="1"/>
              </p:cNvSpPr>
              <p:nvPr/>
            </p:nvSpPr>
            <p:spPr bwMode="auto">
              <a:xfrm>
                <a:off x="4066" y="3278"/>
                <a:ext cx="536" cy="50"/>
              </a:xfrm>
              <a:prstGeom prst="rect">
                <a:avLst/>
              </a:prstGeom>
              <a:solidFill>
                <a:srgbClr val="92D2CA"/>
              </a:solidFill>
              <a:ln w="19050">
                <a:solidFill>
                  <a:schemeClr val="tx1"/>
                </a:solidFill>
                <a:miter lim="800000"/>
                <a:headEnd/>
                <a:tailEnd/>
              </a:ln>
            </p:spPr>
            <p:txBody>
              <a:bodyPr wrap="none" anchor="ctr"/>
              <a:lstStyle/>
              <a:p>
                <a:endParaRPr lang="en-US"/>
              </a:p>
            </p:txBody>
          </p:sp>
          <p:sp>
            <p:nvSpPr>
              <p:cNvPr id="43041" name="Rectangle 18"/>
              <p:cNvSpPr>
                <a:spLocks noChangeArrowheads="1"/>
              </p:cNvSpPr>
              <p:nvPr/>
            </p:nvSpPr>
            <p:spPr bwMode="auto">
              <a:xfrm>
                <a:off x="1294" y="1727"/>
                <a:ext cx="276" cy="231"/>
              </a:xfrm>
              <a:prstGeom prst="rect">
                <a:avLst/>
              </a:prstGeom>
              <a:noFill/>
              <a:ln w="9525">
                <a:noFill/>
                <a:miter lim="800000"/>
                <a:headEnd/>
                <a:tailEnd/>
              </a:ln>
            </p:spPr>
            <p:txBody>
              <a:bodyPr wrap="none">
                <a:spAutoFit/>
              </a:bodyPr>
              <a:lstStyle/>
              <a:p>
                <a:r>
                  <a:rPr lang="en-US" sz="1800" b="1"/>
                  <a:t>54</a:t>
                </a:r>
              </a:p>
            </p:txBody>
          </p:sp>
        </p:grpSp>
      </p:grpSp>
      <p:grpSp>
        <p:nvGrpSpPr>
          <p:cNvPr id="5" name="Group 19"/>
          <p:cNvGrpSpPr>
            <a:grpSpLocks/>
          </p:cNvGrpSpPr>
          <p:nvPr/>
        </p:nvGrpSpPr>
        <p:grpSpPr bwMode="auto">
          <a:xfrm>
            <a:off x="2189163" y="2179638"/>
            <a:ext cx="6018212" cy="1069975"/>
            <a:chOff x="1379" y="1373"/>
            <a:chExt cx="3791" cy="674"/>
          </a:xfrm>
        </p:grpSpPr>
        <p:sp>
          <p:nvSpPr>
            <p:cNvPr id="43022" name="Rectangle 20"/>
            <p:cNvSpPr>
              <a:spLocks noChangeArrowheads="1"/>
            </p:cNvSpPr>
            <p:nvPr/>
          </p:nvSpPr>
          <p:spPr bwMode="auto">
            <a:xfrm>
              <a:off x="4734" y="1373"/>
              <a:ext cx="436" cy="674"/>
            </a:xfrm>
            <a:prstGeom prst="rect">
              <a:avLst/>
            </a:prstGeom>
            <a:noFill/>
            <a:ln w="9525">
              <a:noFill/>
              <a:miter lim="800000"/>
              <a:headEnd/>
              <a:tailEnd/>
            </a:ln>
          </p:spPr>
          <p:txBody>
            <a:bodyPr wrap="none">
              <a:spAutoFit/>
            </a:bodyPr>
            <a:lstStyle/>
            <a:p>
              <a:pPr>
                <a:lnSpc>
                  <a:spcPct val="50000"/>
                </a:lnSpc>
              </a:pPr>
              <a:r>
                <a:rPr lang="en-US" sz="1600" b="1"/>
                <a:t>– 100</a:t>
              </a:r>
            </a:p>
            <a:p>
              <a:pPr>
                <a:lnSpc>
                  <a:spcPct val="50000"/>
                </a:lnSpc>
              </a:pPr>
              <a:endParaRPr lang="en-US" sz="1600" b="1"/>
            </a:p>
            <a:p>
              <a:pPr>
                <a:lnSpc>
                  <a:spcPct val="50000"/>
                </a:lnSpc>
              </a:pPr>
              <a:r>
                <a:rPr lang="en-US" sz="1600" b="1"/>
                <a:t>– 93</a:t>
              </a:r>
            </a:p>
            <a:p>
              <a:pPr>
                <a:lnSpc>
                  <a:spcPct val="50000"/>
                </a:lnSpc>
              </a:pPr>
              <a:r>
                <a:rPr lang="en-US" sz="1600" b="1"/>
                <a:t>– 88</a:t>
              </a:r>
            </a:p>
            <a:p>
              <a:pPr>
                <a:lnSpc>
                  <a:spcPct val="50000"/>
                </a:lnSpc>
              </a:pPr>
              <a:endParaRPr lang="en-US" sz="1600" b="1"/>
            </a:p>
            <a:p>
              <a:pPr>
                <a:lnSpc>
                  <a:spcPct val="50000"/>
                </a:lnSpc>
              </a:pPr>
              <a:endParaRPr lang="en-US" sz="1600" b="1"/>
            </a:p>
            <a:p>
              <a:pPr>
                <a:lnSpc>
                  <a:spcPct val="50000"/>
                </a:lnSpc>
              </a:pPr>
              <a:endParaRPr lang="en-US" sz="1600" b="1"/>
            </a:p>
            <a:p>
              <a:pPr>
                <a:lnSpc>
                  <a:spcPct val="50000"/>
                </a:lnSpc>
              </a:pPr>
              <a:r>
                <a:rPr lang="en-US" sz="1600" b="1"/>
                <a:t>– 72</a:t>
              </a:r>
            </a:p>
          </p:txBody>
        </p:sp>
        <p:grpSp>
          <p:nvGrpSpPr>
            <p:cNvPr id="6" name="Group 21"/>
            <p:cNvGrpSpPr>
              <a:grpSpLocks/>
            </p:cNvGrpSpPr>
            <p:nvPr/>
          </p:nvGrpSpPr>
          <p:grpSpPr bwMode="auto">
            <a:xfrm>
              <a:off x="1379" y="1384"/>
              <a:ext cx="3008" cy="624"/>
              <a:chOff x="1379" y="1384"/>
              <a:chExt cx="3008" cy="624"/>
            </a:xfrm>
          </p:grpSpPr>
          <p:sp>
            <p:nvSpPr>
              <p:cNvPr id="43024" name="Freeform 22"/>
              <p:cNvSpPr>
                <a:spLocks/>
              </p:cNvSpPr>
              <p:nvPr/>
            </p:nvSpPr>
            <p:spPr bwMode="auto">
              <a:xfrm>
                <a:off x="1416" y="1432"/>
                <a:ext cx="2928" cy="536"/>
              </a:xfrm>
              <a:custGeom>
                <a:avLst/>
                <a:gdLst>
                  <a:gd name="T0" fmla="*/ 0 w 2928"/>
                  <a:gd name="T1" fmla="*/ 536 h 536"/>
                  <a:gd name="T2" fmla="*/ 752 w 2928"/>
                  <a:gd name="T3" fmla="*/ 224 h 536"/>
                  <a:gd name="T4" fmla="*/ 1456 w 2928"/>
                  <a:gd name="T5" fmla="*/ 136 h 536"/>
                  <a:gd name="T6" fmla="*/ 2184 w 2928"/>
                  <a:gd name="T7" fmla="*/ 64 h 536"/>
                  <a:gd name="T8" fmla="*/ 2928 w 2928"/>
                  <a:gd name="T9" fmla="*/ 0 h 536"/>
                  <a:gd name="T10" fmla="*/ 0 60000 65536"/>
                  <a:gd name="T11" fmla="*/ 0 60000 65536"/>
                  <a:gd name="T12" fmla="*/ 0 60000 65536"/>
                  <a:gd name="T13" fmla="*/ 0 60000 65536"/>
                  <a:gd name="T14" fmla="*/ 0 60000 65536"/>
                  <a:gd name="T15" fmla="*/ 0 w 2928"/>
                  <a:gd name="T16" fmla="*/ 0 h 536"/>
                  <a:gd name="T17" fmla="*/ 2928 w 2928"/>
                  <a:gd name="T18" fmla="*/ 536 h 536"/>
                </a:gdLst>
                <a:ahLst/>
                <a:cxnLst>
                  <a:cxn ang="T10">
                    <a:pos x="T0" y="T1"/>
                  </a:cxn>
                  <a:cxn ang="T11">
                    <a:pos x="T2" y="T3"/>
                  </a:cxn>
                  <a:cxn ang="T12">
                    <a:pos x="T4" y="T5"/>
                  </a:cxn>
                  <a:cxn ang="T13">
                    <a:pos x="T6" y="T7"/>
                  </a:cxn>
                  <a:cxn ang="T14">
                    <a:pos x="T8" y="T9"/>
                  </a:cxn>
                </a:cxnLst>
                <a:rect l="T15" t="T16" r="T17" b="T18"/>
                <a:pathLst>
                  <a:path w="2928" h="536">
                    <a:moveTo>
                      <a:pt x="0" y="536"/>
                    </a:moveTo>
                    <a:lnTo>
                      <a:pt x="752" y="224"/>
                    </a:lnTo>
                    <a:lnTo>
                      <a:pt x="1456" y="136"/>
                    </a:lnTo>
                    <a:lnTo>
                      <a:pt x="2184" y="64"/>
                    </a:lnTo>
                    <a:lnTo>
                      <a:pt x="2928" y="0"/>
                    </a:lnTo>
                  </a:path>
                </a:pathLst>
              </a:custGeom>
              <a:noFill/>
              <a:ln w="57150" cap="flat" cmpd="sng">
                <a:solidFill>
                  <a:srgbClr val="CA8C02"/>
                </a:solidFill>
                <a:prstDash val="sysDot"/>
                <a:round/>
                <a:headEnd/>
                <a:tailEnd/>
              </a:ln>
            </p:spPr>
            <p:txBody>
              <a:bodyPr wrap="none" anchor="ctr"/>
              <a:lstStyle/>
              <a:p>
                <a:endParaRPr lang="en-IN"/>
              </a:p>
            </p:txBody>
          </p:sp>
          <p:sp>
            <p:nvSpPr>
              <p:cNvPr id="43025" name="Oval 23"/>
              <p:cNvSpPr>
                <a:spLocks noChangeArrowheads="1"/>
              </p:cNvSpPr>
              <p:nvPr/>
            </p:nvSpPr>
            <p:spPr bwMode="auto">
              <a:xfrm>
                <a:off x="2118" y="1605"/>
                <a:ext cx="104" cy="104"/>
              </a:xfrm>
              <a:prstGeom prst="ellipse">
                <a:avLst/>
              </a:prstGeom>
              <a:solidFill>
                <a:srgbClr val="CA8C02"/>
              </a:solidFill>
              <a:ln w="9525">
                <a:solidFill>
                  <a:srgbClr val="CA8C02"/>
                </a:solidFill>
                <a:round/>
                <a:headEnd/>
                <a:tailEnd/>
              </a:ln>
            </p:spPr>
            <p:txBody>
              <a:bodyPr wrap="none" anchor="ctr"/>
              <a:lstStyle/>
              <a:p>
                <a:endParaRPr lang="en-US"/>
              </a:p>
            </p:txBody>
          </p:sp>
          <p:sp>
            <p:nvSpPr>
              <p:cNvPr id="43026" name="Oval 24"/>
              <p:cNvSpPr>
                <a:spLocks noChangeArrowheads="1"/>
              </p:cNvSpPr>
              <p:nvPr/>
            </p:nvSpPr>
            <p:spPr bwMode="auto">
              <a:xfrm>
                <a:off x="2822" y="1517"/>
                <a:ext cx="104" cy="104"/>
              </a:xfrm>
              <a:prstGeom prst="ellipse">
                <a:avLst/>
              </a:prstGeom>
              <a:solidFill>
                <a:srgbClr val="CA8C02"/>
              </a:solidFill>
              <a:ln w="9525">
                <a:solidFill>
                  <a:srgbClr val="CA8C02"/>
                </a:solidFill>
                <a:round/>
                <a:headEnd/>
                <a:tailEnd/>
              </a:ln>
            </p:spPr>
            <p:txBody>
              <a:bodyPr wrap="none" anchor="ctr"/>
              <a:lstStyle/>
              <a:p>
                <a:endParaRPr lang="en-US"/>
              </a:p>
            </p:txBody>
          </p:sp>
          <p:sp>
            <p:nvSpPr>
              <p:cNvPr id="43027" name="Oval 25"/>
              <p:cNvSpPr>
                <a:spLocks noChangeArrowheads="1"/>
              </p:cNvSpPr>
              <p:nvPr/>
            </p:nvSpPr>
            <p:spPr bwMode="auto">
              <a:xfrm>
                <a:off x="4283" y="1384"/>
                <a:ext cx="104" cy="104"/>
              </a:xfrm>
              <a:prstGeom prst="ellipse">
                <a:avLst/>
              </a:prstGeom>
              <a:solidFill>
                <a:srgbClr val="CA8C02"/>
              </a:solidFill>
              <a:ln w="9525">
                <a:solidFill>
                  <a:srgbClr val="CA8C02"/>
                </a:solidFill>
                <a:round/>
                <a:headEnd/>
                <a:tailEnd/>
              </a:ln>
            </p:spPr>
            <p:txBody>
              <a:bodyPr wrap="none" anchor="ctr"/>
              <a:lstStyle/>
              <a:p>
                <a:endParaRPr lang="en-US"/>
              </a:p>
            </p:txBody>
          </p:sp>
          <p:sp>
            <p:nvSpPr>
              <p:cNvPr id="43028" name="Oval 26"/>
              <p:cNvSpPr>
                <a:spLocks noChangeArrowheads="1"/>
              </p:cNvSpPr>
              <p:nvPr/>
            </p:nvSpPr>
            <p:spPr bwMode="auto">
              <a:xfrm>
                <a:off x="3557" y="1450"/>
                <a:ext cx="104" cy="104"/>
              </a:xfrm>
              <a:prstGeom prst="ellipse">
                <a:avLst/>
              </a:prstGeom>
              <a:solidFill>
                <a:srgbClr val="CA8C02"/>
              </a:solidFill>
              <a:ln w="9525">
                <a:solidFill>
                  <a:srgbClr val="CA8C02"/>
                </a:solidFill>
                <a:round/>
                <a:headEnd/>
                <a:tailEnd/>
              </a:ln>
            </p:spPr>
            <p:txBody>
              <a:bodyPr wrap="none" anchor="ctr"/>
              <a:lstStyle/>
              <a:p>
                <a:endParaRPr lang="en-US"/>
              </a:p>
            </p:txBody>
          </p:sp>
          <p:sp>
            <p:nvSpPr>
              <p:cNvPr id="43029" name="Oval 27"/>
              <p:cNvSpPr>
                <a:spLocks noChangeArrowheads="1"/>
              </p:cNvSpPr>
              <p:nvPr/>
            </p:nvSpPr>
            <p:spPr bwMode="auto">
              <a:xfrm>
                <a:off x="1379" y="1904"/>
                <a:ext cx="104" cy="104"/>
              </a:xfrm>
              <a:prstGeom prst="ellipse">
                <a:avLst/>
              </a:prstGeom>
              <a:solidFill>
                <a:srgbClr val="CA8C02"/>
              </a:solidFill>
              <a:ln w="9525">
                <a:solidFill>
                  <a:srgbClr val="CA8C02"/>
                </a:solidFill>
                <a:round/>
                <a:headEnd/>
                <a:tailEnd/>
              </a:ln>
            </p:spPr>
            <p:txBody>
              <a:bodyPr wrap="none" anchor="ctr"/>
              <a:lstStyle/>
              <a:p>
                <a:endParaRPr lang="en-US"/>
              </a:p>
            </p:txBody>
          </p:sp>
        </p:grpSp>
      </p:grpSp>
      <p:grpSp>
        <p:nvGrpSpPr>
          <p:cNvPr id="7" name="Group 28"/>
          <p:cNvGrpSpPr>
            <a:grpSpLocks/>
          </p:cNvGrpSpPr>
          <p:nvPr/>
        </p:nvGrpSpPr>
        <p:grpSpPr bwMode="auto">
          <a:xfrm>
            <a:off x="776288" y="1636713"/>
            <a:ext cx="7588250" cy="4589462"/>
            <a:chOff x="489" y="1031"/>
            <a:chExt cx="4780" cy="2891"/>
          </a:xfrm>
        </p:grpSpPr>
        <p:sp>
          <p:nvSpPr>
            <p:cNvPr id="43016" name="Rectangle 29"/>
            <p:cNvSpPr>
              <a:spLocks noChangeArrowheads="1"/>
            </p:cNvSpPr>
            <p:nvPr/>
          </p:nvSpPr>
          <p:spPr bwMode="auto">
            <a:xfrm>
              <a:off x="695" y="1346"/>
              <a:ext cx="401" cy="2090"/>
            </a:xfrm>
            <a:prstGeom prst="rect">
              <a:avLst/>
            </a:prstGeom>
            <a:noFill/>
            <a:ln w="9525">
              <a:noFill/>
              <a:miter lim="800000"/>
              <a:headEnd/>
              <a:tailEnd/>
            </a:ln>
          </p:spPr>
          <p:txBody>
            <a:bodyPr wrap="none">
              <a:spAutoFit/>
            </a:bodyPr>
            <a:lstStyle/>
            <a:p>
              <a:pPr algn="r">
                <a:lnSpc>
                  <a:spcPct val="165000"/>
                </a:lnSpc>
              </a:pPr>
              <a:r>
                <a:rPr lang="en-US" sz="1600" b="1"/>
                <a:t>70  –</a:t>
              </a:r>
            </a:p>
            <a:p>
              <a:pPr algn="r">
                <a:lnSpc>
                  <a:spcPct val="165000"/>
                </a:lnSpc>
              </a:pPr>
              <a:r>
                <a:rPr lang="en-US" sz="1600" b="1"/>
                <a:t>60  –</a:t>
              </a:r>
            </a:p>
            <a:p>
              <a:pPr algn="r">
                <a:lnSpc>
                  <a:spcPct val="165000"/>
                </a:lnSpc>
              </a:pPr>
              <a:r>
                <a:rPr lang="en-US" sz="1600" b="1"/>
                <a:t>50  –</a:t>
              </a:r>
            </a:p>
            <a:p>
              <a:pPr algn="r">
                <a:lnSpc>
                  <a:spcPct val="165000"/>
                </a:lnSpc>
              </a:pPr>
              <a:r>
                <a:rPr lang="en-US" sz="1600" b="1"/>
                <a:t>40  –</a:t>
              </a:r>
            </a:p>
            <a:p>
              <a:pPr algn="r">
                <a:lnSpc>
                  <a:spcPct val="165000"/>
                </a:lnSpc>
              </a:pPr>
              <a:r>
                <a:rPr lang="en-US" sz="1600" b="1"/>
                <a:t>30  –</a:t>
              </a:r>
            </a:p>
            <a:p>
              <a:pPr algn="r">
                <a:lnSpc>
                  <a:spcPct val="165000"/>
                </a:lnSpc>
              </a:pPr>
              <a:r>
                <a:rPr lang="en-US" sz="1600" b="1"/>
                <a:t>20  –</a:t>
              </a:r>
            </a:p>
            <a:p>
              <a:pPr algn="r">
                <a:lnSpc>
                  <a:spcPct val="165000"/>
                </a:lnSpc>
              </a:pPr>
              <a:r>
                <a:rPr lang="en-US" sz="1600" b="1"/>
                <a:t>10  –</a:t>
              </a:r>
            </a:p>
            <a:p>
              <a:pPr algn="r">
                <a:lnSpc>
                  <a:spcPct val="165000"/>
                </a:lnSpc>
              </a:pPr>
              <a:r>
                <a:rPr lang="en-US" sz="1600" b="1"/>
                <a:t>0  –</a:t>
              </a:r>
            </a:p>
          </p:txBody>
        </p:sp>
        <p:sp>
          <p:nvSpPr>
            <p:cNvPr id="43017" name="Rectangle 30"/>
            <p:cNvSpPr>
              <a:spLocks noChangeArrowheads="1"/>
            </p:cNvSpPr>
            <p:nvPr/>
          </p:nvSpPr>
          <p:spPr bwMode="auto">
            <a:xfrm rot="-5400000">
              <a:off x="-82" y="2312"/>
              <a:ext cx="1353" cy="212"/>
            </a:xfrm>
            <a:prstGeom prst="rect">
              <a:avLst/>
            </a:prstGeom>
            <a:noFill/>
            <a:ln w="9525">
              <a:noFill/>
              <a:miter lim="800000"/>
              <a:headEnd/>
              <a:tailEnd/>
            </a:ln>
          </p:spPr>
          <p:txBody>
            <a:bodyPr wrap="none">
              <a:spAutoFit/>
            </a:bodyPr>
            <a:lstStyle/>
            <a:p>
              <a:r>
                <a:rPr lang="en-US" sz="1600" b="1"/>
                <a:t>Frequency (number)</a:t>
              </a:r>
            </a:p>
          </p:txBody>
        </p:sp>
        <p:sp>
          <p:nvSpPr>
            <p:cNvPr id="43018" name="Rectangle 31"/>
            <p:cNvSpPr>
              <a:spLocks noChangeArrowheads="1"/>
            </p:cNvSpPr>
            <p:nvPr/>
          </p:nvSpPr>
          <p:spPr bwMode="auto">
            <a:xfrm>
              <a:off x="1863" y="3710"/>
              <a:ext cx="2023" cy="212"/>
            </a:xfrm>
            <a:prstGeom prst="rect">
              <a:avLst/>
            </a:prstGeom>
            <a:noFill/>
            <a:ln w="9525">
              <a:noFill/>
              <a:miter lim="800000"/>
              <a:headEnd/>
              <a:tailEnd/>
            </a:ln>
          </p:spPr>
          <p:txBody>
            <a:bodyPr wrap="none">
              <a:spAutoFit/>
            </a:bodyPr>
            <a:lstStyle/>
            <a:p>
              <a:r>
                <a:rPr lang="en-US" sz="1600" b="1"/>
                <a:t>Causes and percent of the total</a:t>
              </a:r>
            </a:p>
          </p:txBody>
        </p:sp>
        <p:sp>
          <p:nvSpPr>
            <p:cNvPr id="43019" name="Rectangle 32"/>
            <p:cNvSpPr>
              <a:spLocks noChangeArrowheads="1"/>
            </p:cNvSpPr>
            <p:nvPr/>
          </p:nvSpPr>
          <p:spPr bwMode="auto">
            <a:xfrm rot="-5400000">
              <a:off x="4511" y="2362"/>
              <a:ext cx="1304" cy="212"/>
            </a:xfrm>
            <a:prstGeom prst="rect">
              <a:avLst/>
            </a:prstGeom>
            <a:noFill/>
            <a:ln w="9525">
              <a:noFill/>
              <a:miter lim="800000"/>
              <a:headEnd/>
              <a:tailEnd/>
            </a:ln>
          </p:spPr>
          <p:txBody>
            <a:bodyPr wrap="none">
              <a:spAutoFit/>
            </a:bodyPr>
            <a:lstStyle/>
            <a:p>
              <a:r>
                <a:rPr lang="en-US" sz="1600" b="1"/>
                <a:t>Cumulative percent</a:t>
              </a:r>
            </a:p>
          </p:txBody>
        </p:sp>
        <p:sp>
          <p:nvSpPr>
            <p:cNvPr id="43020" name="Rectangle 33"/>
            <p:cNvSpPr>
              <a:spLocks noChangeArrowheads="1"/>
            </p:cNvSpPr>
            <p:nvPr/>
          </p:nvSpPr>
          <p:spPr bwMode="auto">
            <a:xfrm>
              <a:off x="2254" y="1031"/>
              <a:ext cx="1252" cy="231"/>
            </a:xfrm>
            <a:prstGeom prst="rect">
              <a:avLst/>
            </a:prstGeom>
            <a:noFill/>
            <a:ln w="9525">
              <a:noFill/>
              <a:miter lim="800000"/>
              <a:headEnd/>
              <a:tailEnd/>
            </a:ln>
          </p:spPr>
          <p:txBody>
            <a:bodyPr wrap="none">
              <a:spAutoFit/>
            </a:bodyPr>
            <a:lstStyle/>
            <a:p>
              <a:r>
                <a:rPr lang="en-US" sz="1800" b="1"/>
                <a:t>Data for October</a:t>
              </a:r>
            </a:p>
          </p:txBody>
        </p:sp>
        <p:sp>
          <p:nvSpPr>
            <p:cNvPr id="43021" name="Rectangle 34"/>
            <p:cNvSpPr>
              <a:spLocks noChangeArrowheads="1"/>
            </p:cNvSpPr>
            <p:nvPr/>
          </p:nvSpPr>
          <p:spPr bwMode="auto">
            <a:xfrm>
              <a:off x="968" y="1328"/>
              <a:ext cx="3824" cy="2000"/>
            </a:xfrm>
            <a:prstGeom prst="rect">
              <a:avLst/>
            </a:prstGeom>
            <a:noFill/>
            <a:ln w="38100">
              <a:solidFill>
                <a:schemeClr val="tx1"/>
              </a:solidFill>
              <a:miter lim="800000"/>
              <a:headEnd/>
              <a:tailEnd/>
            </a:ln>
          </p:spPr>
          <p:txBody>
            <a:bodyPr wrap="none" anchor="ctr"/>
            <a:lstStyle/>
            <a:p>
              <a:endParaRPr lang="en-US"/>
            </a:p>
          </p:txBody>
        </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1000"/>
                                        <p:tgtEl>
                                          <p:spTgt spid="7"/>
                                        </p:tgtEl>
                                      </p:cBhvr>
                                    </p:animEffect>
                                  </p:childTnLst>
                                </p:cTn>
                              </p:par>
                            </p:childTnLst>
                          </p:cTn>
                        </p:par>
                        <p:par>
                          <p:cTn id="8" fill="hold">
                            <p:stCondLst>
                              <p:cond delay="2000"/>
                            </p:stCondLst>
                            <p:childTnLst>
                              <p:par>
                                <p:cTn id="9" presetID="18" presetClass="entr" presetSubtype="3" fill="hold"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strips(upRight)">
                                      <p:cBhvr>
                                        <p:cTn id="11" dur="500"/>
                                        <p:tgtEl>
                                          <p:spTgt spid="3"/>
                                        </p:tgtEl>
                                      </p:cBhvr>
                                    </p:animEffect>
                                  </p:childTnLst>
                                </p:cTn>
                              </p:par>
                            </p:childTnLst>
                          </p:cTn>
                        </p:par>
                        <p:par>
                          <p:cTn id="12" fill="hold">
                            <p:stCondLst>
                              <p:cond delay="3500"/>
                            </p:stCondLst>
                            <p:childTnLst>
                              <p:par>
                                <p:cTn id="13" presetID="22" presetClass="entr" presetSubtype="2" fill="hold" nodeType="afterEffect">
                                  <p:stCondLst>
                                    <p:cond delay="1000"/>
                                  </p:stCondLst>
                                  <p:childTnLst>
                                    <p:set>
                                      <p:cBhvr>
                                        <p:cTn id="14" dur="1" fill="hold">
                                          <p:stCondLst>
                                            <p:cond delay="0"/>
                                          </p:stCondLst>
                                        </p:cTn>
                                        <p:tgtEl>
                                          <p:spTgt spid="2"/>
                                        </p:tgtEl>
                                        <p:attrNameLst>
                                          <p:attrName>style.visibility</p:attrName>
                                        </p:attrNameLst>
                                      </p:cBhvr>
                                      <p:to>
                                        <p:strVal val="visible"/>
                                      </p:to>
                                    </p:set>
                                    <p:animEffect transition="in" filter="wipe(right)">
                                      <p:cBhvr>
                                        <p:cTn id="15" dur="500"/>
                                        <p:tgtEl>
                                          <p:spTgt spid="2"/>
                                        </p:tgtEl>
                                      </p:cBhvr>
                                    </p:animEffect>
                                  </p:childTnLst>
                                </p:cTn>
                              </p:par>
                            </p:childTnLst>
                          </p:cTn>
                        </p:par>
                        <p:par>
                          <p:cTn id="16" fill="hold">
                            <p:stCondLst>
                              <p:cond delay="5000"/>
                            </p:stCondLst>
                            <p:childTnLst>
                              <p:par>
                                <p:cTn id="17" presetID="22" presetClass="entr" presetSubtype="8" fill="hold" nodeType="after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p:cNvSpPr>
            <a:spLocks noGrp="1"/>
          </p:cNvSpPr>
          <p:nvPr>
            <p:ph type="ftr" sz="quarter" idx="10"/>
          </p:nvPr>
        </p:nvSpPr>
        <p:spPr>
          <a:noFill/>
        </p:spPr>
        <p:txBody>
          <a:bodyPr/>
          <a:lstStyle/>
          <a:p>
            <a:r>
              <a:rPr lang="en-AU"/>
              <a:t>© 2011 Pearson Education, Inc. publishing as Prentice Hall</a:t>
            </a:r>
            <a:endParaRPr lang="en-US"/>
          </a:p>
        </p:txBody>
      </p:sp>
      <p:sp>
        <p:nvSpPr>
          <p:cNvPr id="113666" name="Rectangle 2"/>
          <p:cNvSpPr>
            <a:spLocks noGrp="1" noChangeArrowheads="1"/>
          </p:cNvSpPr>
          <p:nvPr>
            <p:ph type="title"/>
          </p:nvPr>
        </p:nvSpPr>
        <p:spPr>
          <a:xfrm>
            <a:off x="685800" y="434975"/>
            <a:ext cx="7772400" cy="863600"/>
          </a:xfrm>
        </p:spPr>
        <p:txBody>
          <a:bodyPr/>
          <a:lstStyle/>
          <a:p>
            <a:pPr eaLnBrk="1" hangingPunct="1">
              <a:defRPr/>
            </a:pPr>
            <a:r>
              <a:rPr lang="en-US" smtClean="0"/>
              <a:t>Flow Charts</a:t>
            </a:r>
          </a:p>
        </p:txBody>
      </p:sp>
      <p:sp>
        <p:nvSpPr>
          <p:cNvPr id="113667" name="Rectangle 3"/>
          <p:cNvSpPr>
            <a:spLocks noChangeArrowheads="1"/>
          </p:cNvSpPr>
          <p:nvPr/>
        </p:nvSpPr>
        <p:spPr bwMode="auto">
          <a:xfrm>
            <a:off x="695325" y="1682750"/>
            <a:ext cx="3160713" cy="579438"/>
          </a:xfrm>
          <a:prstGeom prst="rect">
            <a:avLst/>
          </a:prstGeom>
          <a:noFill/>
          <a:ln w="9525">
            <a:noFill/>
            <a:miter lim="800000"/>
            <a:headEnd/>
            <a:tailEnd/>
          </a:ln>
        </p:spPr>
        <p:txBody>
          <a:bodyPr>
            <a:spAutoFit/>
          </a:bodyPr>
          <a:lstStyle/>
          <a:p>
            <a:r>
              <a:rPr lang="en-US" sz="3200" b="1"/>
              <a:t>MRI Flowchart</a:t>
            </a:r>
          </a:p>
        </p:txBody>
      </p:sp>
      <p:sp>
        <p:nvSpPr>
          <p:cNvPr id="113668" name="Text Box 4"/>
          <p:cNvSpPr txBox="1">
            <a:spLocks noChangeArrowheads="1"/>
          </p:cNvSpPr>
          <p:nvPr/>
        </p:nvSpPr>
        <p:spPr bwMode="auto">
          <a:xfrm>
            <a:off x="663575" y="2436813"/>
            <a:ext cx="3549650" cy="1577975"/>
          </a:xfrm>
          <a:prstGeom prst="rect">
            <a:avLst/>
          </a:prstGeom>
          <a:noFill/>
          <a:ln w="9525">
            <a:noFill/>
            <a:miter lim="800000"/>
            <a:headEnd/>
            <a:tailEnd/>
          </a:ln>
        </p:spPr>
        <p:txBody>
          <a:bodyPr wrap="none">
            <a:spAutoFit/>
          </a:bodyPr>
          <a:lstStyle/>
          <a:p>
            <a:pPr marL="457200" indent="-457200">
              <a:lnSpc>
                <a:spcPct val="90000"/>
              </a:lnSpc>
              <a:buFontTx/>
              <a:buAutoNum type="arabicPeriod"/>
            </a:pPr>
            <a:r>
              <a:rPr lang="en-US" sz="1800" b="1"/>
              <a:t>Physician schedules MRI</a:t>
            </a:r>
          </a:p>
          <a:p>
            <a:pPr marL="457200" indent="-457200">
              <a:lnSpc>
                <a:spcPct val="90000"/>
              </a:lnSpc>
              <a:buFontTx/>
              <a:buAutoNum type="arabicPeriod"/>
            </a:pPr>
            <a:r>
              <a:rPr lang="en-US" sz="1800" b="1"/>
              <a:t>Patient taken to MRI</a:t>
            </a:r>
          </a:p>
          <a:p>
            <a:pPr marL="457200" indent="-457200">
              <a:lnSpc>
                <a:spcPct val="90000"/>
              </a:lnSpc>
              <a:buFontTx/>
              <a:buAutoNum type="arabicPeriod"/>
            </a:pPr>
            <a:r>
              <a:rPr lang="en-US" sz="1800" b="1"/>
              <a:t>Patient signs in</a:t>
            </a:r>
          </a:p>
          <a:p>
            <a:pPr marL="457200" indent="-457200">
              <a:lnSpc>
                <a:spcPct val="90000"/>
              </a:lnSpc>
              <a:buFontTx/>
              <a:buAutoNum type="arabicPeriod"/>
            </a:pPr>
            <a:r>
              <a:rPr lang="en-US" sz="1800" b="1"/>
              <a:t>Patient is prepped</a:t>
            </a:r>
          </a:p>
          <a:p>
            <a:pPr marL="457200" indent="-457200">
              <a:lnSpc>
                <a:spcPct val="90000"/>
              </a:lnSpc>
              <a:buFontTx/>
              <a:buAutoNum type="arabicPeriod"/>
            </a:pPr>
            <a:r>
              <a:rPr lang="en-US" sz="1800" b="1"/>
              <a:t>Technician carries out MRI</a:t>
            </a:r>
          </a:p>
          <a:p>
            <a:pPr marL="457200" indent="-457200">
              <a:lnSpc>
                <a:spcPct val="90000"/>
              </a:lnSpc>
              <a:buFontTx/>
              <a:buAutoNum type="arabicPeriod"/>
            </a:pPr>
            <a:r>
              <a:rPr lang="en-US" sz="1800" b="1"/>
              <a:t>Technician inspects film</a:t>
            </a:r>
          </a:p>
        </p:txBody>
      </p:sp>
      <p:sp>
        <p:nvSpPr>
          <p:cNvPr id="113669" name="Text Box 5"/>
          <p:cNvSpPr txBox="1">
            <a:spLocks noChangeArrowheads="1"/>
          </p:cNvSpPr>
          <p:nvPr/>
        </p:nvSpPr>
        <p:spPr bwMode="auto">
          <a:xfrm>
            <a:off x="4537075" y="2436813"/>
            <a:ext cx="3943350" cy="1577975"/>
          </a:xfrm>
          <a:prstGeom prst="rect">
            <a:avLst/>
          </a:prstGeom>
          <a:noFill/>
          <a:ln w="9525">
            <a:noFill/>
            <a:miter lim="800000"/>
            <a:headEnd/>
            <a:tailEnd/>
          </a:ln>
        </p:spPr>
        <p:txBody>
          <a:bodyPr>
            <a:spAutoFit/>
          </a:bodyPr>
          <a:lstStyle/>
          <a:p>
            <a:pPr marL="457200" indent="-457200">
              <a:lnSpc>
                <a:spcPct val="90000"/>
              </a:lnSpc>
              <a:buFontTx/>
              <a:buAutoNum type="arabicPeriod" startAt="7"/>
            </a:pPr>
            <a:r>
              <a:rPr lang="en-US" sz="1800" b="1"/>
              <a:t>If unsatisfactory, repeat</a:t>
            </a:r>
          </a:p>
          <a:p>
            <a:pPr marL="457200" indent="-457200">
              <a:lnSpc>
                <a:spcPct val="90000"/>
              </a:lnSpc>
              <a:buFontTx/>
              <a:buAutoNum type="arabicPeriod" startAt="7"/>
            </a:pPr>
            <a:r>
              <a:rPr lang="en-US" sz="1800" b="1"/>
              <a:t>Patient taken back to room</a:t>
            </a:r>
          </a:p>
          <a:p>
            <a:pPr marL="457200" indent="-457200">
              <a:lnSpc>
                <a:spcPct val="90000"/>
              </a:lnSpc>
              <a:buFontTx/>
              <a:buAutoNum type="arabicPeriod" startAt="7"/>
            </a:pPr>
            <a:r>
              <a:rPr lang="en-US" sz="1800" b="1"/>
              <a:t>MRI read by radiologist</a:t>
            </a:r>
          </a:p>
          <a:p>
            <a:pPr marL="457200" indent="-457200">
              <a:lnSpc>
                <a:spcPct val="90000"/>
              </a:lnSpc>
              <a:buFontTx/>
              <a:buAutoNum type="arabicPeriod" startAt="7"/>
            </a:pPr>
            <a:r>
              <a:rPr lang="en-US" sz="1800" b="1"/>
              <a:t>MRI report transferred to physician</a:t>
            </a:r>
          </a:p>
          <a:p>
            <a:pPr marL="457200" indent="-457200">
              <a:lnSpc>
                <a:spcPct val="90000"/>
              </a:lnSpc>
              <a:buFontTx/>
              <a:buAutoNum type="arabicPeriod" startAt="7"/>
            </a:pPr>
            <a:r>
              <a:rPr lang="en-US" sz="1800" b="1"/>
              <a:t>Patient and physician discuss</a:t>
            </a:r>
          </a:p>
        </p:txBody>
      </p:sp>
      <p:grpSp>
        <p:nvGrpSpPr>
          <p:cNvPr id="2" name="Group 6"/>
          <p:cNvGrpSpPr>
            <a:grpSpLocks/>
          </p:cNvGrpSpPr>
          <p:nvPr/>
        </p:nvGrpSpPr>
        <p:grpSpPr bwMode="auto">
          <a:xfrm>
            <a:off x="6943725" y="4776788"/>
            <a:ext cx="1722438" cy="1027112"/>
            <a:chOff x="4428" y="3072"/>
            <a:chExt cx="1085" cy="647"/>
          </a:xfrm>
        </p:grpSpPr>
        <p:sp>
          <p:nvSpPr>
            <p:cNvPr id="44082" name="Line 7"/>
            <p:cNvSpPr>
              <a:spLocks noChangeShapeType="1"/>
            </p:cNvSpPr>
            <p:nvPr/>
          </p:nvSpPr>
          <p:spPr bwMode="auto">
            <a:xfrm>
              <a:off x="4428" y="3577"/>
              <a:ext cx="283" cy="0"/>
            </a:xfrm>
            <a:prstGeom prst="line">
              <a:avLst/>
            </a:prstGeom>
            <a:noFill/>
            <a:ln w="38100">
              <a:solidFill>
                <a:schemeClr val="tx1"/>
              </a:solidFill>
              <a:round/>
              <a:headEnd/>
              <a:tailEnd type="triangle" w="med" len="med"/>
            </a:ln>
          </p:spPr>
          <p:txBody>
            <a:bodyPr/>
            <a:lstStyle/>
            <a:p>
              <a:endParaRPr lang="en-IN"/>
            </a:p>
          </p:txBody>
        </p:sp>
        <p:grpSp>
          <p:nvGrpSpPr>
            <p:cNvPr id="3" name="Group 8"/>
            <p:cNvGrpSpPr>
              <a:grpSpLocks/>
            </p:cNvGrpSpPr>
            <p:nvPr/>
          </p:nvGrpSpPr>
          <p:grpSpPr bwMode="auto">
            <a:xfrm>
              <a:off x="5238" y="3197"/>
              <a:ext cx="275" cy="275"/>
              <a:chOff x="5256" y="3189"/>
              <a:chExt cx="275" cy="275"/>
            </a:xfrm>
          </p:grpSpPr>
          <p:sp>
            <p:nvSpPr>
              <p:cNvPr id="44089" name="Oval 9"/>
              <p:cNvSpPr>
                <a:spLocks noChangeArrowheads="1"/>
              </p:cNvSpPr>
              <p:nvPr/>
            </p:nvSpPr>
            <p:spPr bwMode="auto">
              <a:xfrm>
                <a:off x="5256" y="3189"/>
                <a:ext cx="275" cy="275"/>
              </a:xfrm>
              <a:prstGeom prst="ellipse">
                <a:avLst/>
              </a:prstGeom>
              <a:solidFill>
                <a:schemeClr val="bg1"/>
              </a:solidFill>
              <a:ln w="57150">
                <a:solidFill>
                  <a:srgbClr val="24BDB2"/>
                </a:solidFill>
                <a:round/>
                <a:headEnd/>
                <a:tailEnd/>
              </a:ln>
            </p:spPr>
            <p:txBody>
              <a:bodyPr wrap="none" anchor="ctr"/>
              <a:lstStyle/>
              <a:p>
                <a:endParaRPr lang="en-US"/>
              </a:p>
            </p:txBody>
          </p:sp>
          <p:sp>
            <p:nvSpPr>
              <p:cNvPr id="44090" name="Text Box 10"/>
              <p:cNvSpPr txBox="1">
                <a:spLocks noChangeArrowheads="1"/>
              </p:cNvSpPr>
              <p:nvPr/>
            </p:nvSpPr>
            <p:spPr bwMode="auto">
              <a:xfrm>
                <a:off x="5265" y="3220"/>
                <a:ext cx="258" cy="212"/>
              </a:xfrm>
              <a:prstGeom prst="rect">
                <a:avLst/>
              </a:prstGeom>
              <a:noFill/>
              <a:ln w="9525">
                <a:noFill/>
                <a:miter lim="800000"/>
                <a:headEnd/>
                <a:tailEnd/>
              </a:ln>
            </p:spPr>
            <p:txBody>
              <a:bodyPr wrap="none">
                <a:spAutoFit/>
              </a:bodyPr>
              <a:lstStyle/>
              <a:p>
                <a:r>
                  <a:rPr lang="en-US" sz="1600" b="1"/>
                  <a:t>11</a:t>
                </a:r>
              </a:p>
            </p:txBody>
          </p:sp>
        </p:grpSp>
        <p:sp>
          <p:nvSpPr>
            <p:cNvPr id="44084" name="Line 11"/>
            <p:cNvSpPr>
              <a:spLocks noChangeShapeType="1"/>
            </p:cNvSpPr>
            <p:nvPr/>
          </p:nvSpPr>
          <p:spPr bwMode="auto">
            <a:xfrm>
              <a:off x="4434" y="3072"/>
              <a:ext cx="796" cy="238"/>
            </a:xfrm>
            <a:prstGeom prst="line">
              <a:avLst/>
            </a:prstGeom>
            <a:noFill/>
            <a:ln w="38100">
              <a:solidFill>
                <a:schemeClr val="tx1"/>
              </a:solidFill>
              <a:round/>
              <a:headEnd/>
              <a:tailEnd type="triangle" w="med" len="med"/>
            </a:ln>
          </p:spPr>
          <p:txBody>
            <a:bodyPr/>
            <a:lstStyle/>
            <a:p>
              <a:endParaRPr lang="en-IN"/>
            </a:p>
          </p:txBody>
        </p:sp>
        <p:sp>
          <p:nvSpPr>
            <p:cNvPr id="44085" name="Line 12"/>
            <p:cNvSpPr>
              <a:spLocks noChangeShapeType="1"/>
            </p:cNvSpPr>
            <p:nvPr/>
          </p:nvSpPr>
          <p:spPr bwMode="auto">
            <a:xfrm flipV="1">
              <a:off x="4965" y="3401"/>
              <a:ext cx="274" cy="229"/>
            </a:xfrm>
            <a:prstGeom prst="line">
              <a:avLst/>
            </a:prstGeom>
            <a:noFill/>
            <a:ln w="38100">
              <a:solidFill>
                <a:schemeClr val="tx1"/>
              </a:solidFill>
              <a:round/>
              <a:headEnd/>
              <a:tailEnd type="triangle" w="med" len="med"/>
            </a:ln>
          </p:spPr>
          <p:txBody>
            <a:bodyPr/>
            <a:lstStyle/>
            <a:p>
              <a:endParaRPr lang="en-IN"/>
            </a:p>
          </p:txBody>
        </p:sp>
        <p:grpSp>
          <p:nvGrpSpPr>
            <p:cNvPr id="4" name="Group 13"/>
            <p:cNvGrpSpPr>
              <a:grpSpLocks/>
            </p:cNvGrpSpPr>
            <p:nvPr/>
          </p:nvGrpSpPr>
          <p:grpSpPr bwMode="auto">
            <a:xfrm>
              <a:off x="4727" y="3435"/>
              <a:ext cx="284" cy="284"/>
              <a:chOff x="4727" y="3435"/>
              <a:chExt cx="284" cy="284"/>
            </a:xfrm>
          </p:grpSpPr>
          <p:sp>
            <p:nvSpPr>
              <p:cNvPr id="44087" name="Rectangle 14"/>
              <p:cNvSpPr>
                <a:spLocks noChangeArrowheads="1"/>
              </p:cNvSpPr>
              <p:nvPr/>
            </p:nvSpPr>
            <p:spPr bwMode="auto">
              <a:xfrm>
                <a:off x="4727" y="3435"/>
                <a:ext cx="284" cy="284"/>
              </a:xfrm>
              <a:prstGeom prst="rect">
                <a:avLst/>
              </a:prstGeom>
              <a:solidFill>
                <a:schemeClr val="bg1"/>
              </a:solidFill>
              <a:ln w="57150">
                <a:solidFill>
                  <a:srgbClr val="175097"/>
                </a:solidFill>
                <a:miter lim="800000"/>
                <a:headEnd/>
                <a:tailEnd/>
              </a:ln>
            </p:spPr>
            <p:txBody>
              <a:bodyPr wrap="none" anchor="ctr"/>
              <a:lstStyle/>
              <a:p>
                <a:endParaRPr lang="en-US"/>
              </a:p>
            </p:txBody>
          </p:sp>
          <p:sp>
            <p:nvSpPr>
              <p:cNvPr id="44088" name="Text Box 15"/>
              <p:cNvSpPr txBox="1">
                <a:spLocks noChangeArrowheads="1"/>
              </p:cNvSpPr>
              <p:nvPr/>
            </p:nvSpPr>
            <p:spPr bwMode="auto">
              <a:xfrm>
                <a:off x="4740" y="3471"/>
                <a:ext cx="258" cy="212"/>
              </a:xfrm>
              <a:prstGeom prst="rect">
                <a:avLst/>
              </a:prstGeom>
              <a:noFill/>
              <a:ln w="9525">
                <a:noFill/>
                <a:miter lim="800000"/>
                <a:headEnd/>
                <a:tailEnd/>
              </a:ln>
            </p:spPr>
            <p:txBody>
              <a:bodyPr wrap="none">
                <a:spAutoFit/>
              </a:bodyPr>
              <a:lstStyle/>
              <a:p>
                <a:r>
                  <a:rPr lang="en-US" sz="1600" b="1"/>
                  <a:t>10</a:t>
                </a:r>
              </a:p>
            </p:txBody>
          </p:sp>
        </p:grpSp>
      </p:grpSp>
      <p:grpSp>
        <p:nvGrpSpPr>
          <p:cNvPr id="5" name="Group 16"/>
          <p:cNvGrpSpPr>
            <a:grpSpLocks/>
          </p:cNvGrpSpPr>
          <p:nvPr/>
        </p:nvGrpSpPr>
        <p:grpSpPr bwMode="auto">
          <a:xfrm>
            <a:off x="3992563" y="5357813"/>
            <a:ext cx="1639887" cy="744537"/>
            <a:chOff x="2569" y="3438"/>
            <a:chExt cx="1033" cy="469"/>
          </a:xfrm>
        </p:grpSpPr>
        <p:sp>
          <p:nvSpPr>
            <p:cNvPr id="44080" name="Freeform 17"/>
            <p:cNvSpPr>
              <a:spLocks/>
            </p:cNvSpPr>
            <p:nvPr/>
          </p:nvSpPr>
          <p:spPr bwMode="auto">
            <a:xfrm>
              <a:off x="2569" y="3438"/>
              <a:ext cx="1033" cy="274"/>
            </a:xfrm>
            <a:custGeom>
              <a:avLst/>
              <a:gdLst>
                <a:gd name="T0" fmla="*/ 1033 w 1033"/>
                <a:gd name="T1" fmla="*/ 0 h 274"/>
                <a:gd name="T2" fmla="*/ 1033 w 1033"/>
                <a:gd name="T3" fmla="*/ 274 h 274"/>
                <a:gd name="T4" fmla="*/ 0 w 1033"/>
                <a:gd name="T5" fmla="*/ 274 h 274"/>
                <a:gd name="T6" fmla="*/ 0 w 1033"/>
                <a:gd name="T7" fmla="*/ 55 h 274"/>
                <a:gd name="T8" fmla="*/ 0 60000 65536"/>
                <a:gd name="T9" fmla="*/ 0 60000 65536"/>
                <a:gd name="T10" fmla="*/ 0 60000 65536"/>
                <a:gd name="T11" fmla="*/ 0 60000 65536"/>
                <a:gd name="T12" fmla="*/ 0 w 1033"/>
                <a:gd name="T13" fmla="*/ 0 h 274"/>
                <a:gd name="T14" fmla="*/ 1033 w 1033"/>
                <a:gd name="T15" fmla="*/ 274 h 274"/>
              </a:gdLst>
              <a:ahLst/>
              <a:cxnLst>
                <a:cxn ang="T8">
                  <a:pos x="T0" y="T1"/>
                </a:cxn>
                <a:cxn ang="T9">
                  <a:pos x="T2" y="T3"/>
                </a:cxn>
                <a:cxn ang="T10">
                  <a:pos x="T4" y="T5"/>
                </a:cxn>
                <a:cxn ang="T11">
                  <a:pos x="T6" y="T7"/>
                </a:cxn>
              </a:cxnLst>
              <a:rect l="T12" t="T13" r="T14" b="T15"/>
              <a:pathLst>
                <a:path w="1033" h="274">
                  <a:moveTo>
                    <a:pt x="1033" y="0"/>
                  </a:moveTo>
                  <a:lnTo>
                    <a:pt x="1033" y="274"/>
                  </a:lnTo>
                  <a:lnTo>
                    <a:pt x="0" y="274"/>
                  </a:lnTo>
                  <a:lnTo>
                    <a:pt x="0" y="55"/>
                  </a:lnTo>
                </a:path>
              </a:pathLst>
            </a:custGeom>
            <a:noFill/>
            <a:ln w="38100" cmpd="sng">
              <a:solidFill>
                <a:schemeClr val="tx1"/>
              </a:solidFill>
              <a:round/>
              <a:headEnd type="none" w="med" len="med"/>
              <a:tailEnd type="triangle" w="med" len="med"/>
            </a:ln>
          </p:spPr>
          <p:txBody>
            <a:bodyPr/>
            <a:lstStyle/>
            <a:p>
              <a:endParaRPr lang="en-IN"/>
            </a:p>
          </p:txBody>
        </p:sp>
        <p:sp>
          <p:nvSpPr>
            <p:cNvPr id="44081" name="Text Box 18"/>
            <p:cNvSpPr txBox="1">
              <a:spLocks noChangeArrowheads="1"/>
            </p:cNvSpPr>
            <p:nvPr/>
          </p:nvSpPr>
          <p:spPr bwMode="auto">
            <a:xfrm>
              <a:off x="2914" y="3695"/>
              <a:ext cx="372" cy="212"/>
            </a:xfrm>
            <a:prstGeom prst="rect">
              <a:avLst/>
            </a:prstGeom>
            <a:noFill/>
            <a:ln w="9525">
              <a:noFill/>
              <a:miter lim="800000"/>
              <a:headEnd/>
              <a:tailEnd/>
            </a:ln>
          </p:spPr>
          <p:txBody>
            <a:bodyPr wrap="none">
              <a:spAutoFit/>
            </a:bodyPr>
            <a:lstStyle/>
            <a:p>
              <a:r>
                <a:rPr lang="en-US" sz="1600" b="1"/>
                <a:t>20%</a:t>
              </a:r>
            </a:p>
          </p:txBody>
        </p:sp>
      </p:grpSp>
      <p:grpSp>
        <p:nvGrpSpPr>
          <p:cNvPr id="6" name="Group 19"/>
          <p:cNvGrpSpPr>
            <a:grpSpLocks/>
          </p:cNvGrpSpPr>
          <p:nvPr/>
        </p:nvGrpSpPr>
        <p:grpSpPr bwMode="auto">
          <a:xfrm>
            <a:off x="5748338" y="4579938"/>
            <a:ext cx="1304925" cy="1223962"/>
            <a:chOff x="3675" y="2948"/>
            <a:chExt cx="822" cy="771"/>
          </a:xfrm>
        </p:grpSpPr>
        <p:grpSp>
          <p:nvGrpSpPr>
            <p:cNvPr id="7" name="Group 20"/>
            <p:cNvGrpSpPr>
              <a:grpSpLocks/>
            </p:cNvGrpSpPr>
            <p:nvPr/>
          </p:nvGrpSpPr>
          <p:grpSpPr bwMode="auto">
            <a:xfrm>
              <a:off x="4213" y="3435"/>
              <a:ext cx="284" cy="284"/>
              <a:chOff x="4213" y="3431"/>
              <a:chExt cx="284" cy="284"/>
            </a:xfrm>
          </p:grpSpPr>
          <p:sp>
            <p:nvSpPr>
              <p:cNvPr id="44078" name="Rectangle 21"/>
              <p:cNvSpPr>
                <a:spLocks noChangeArrowheads="1"/>
              </p:cNvSpPr>
              <p:nvPr/>
            </p:nvSpPr>
            <p:spPr bwMode="auto">
              <a:xfrm>
                <a:off x="4213" y="3431"/>
                <a:ext cx="284" cy="284"/>
              </a:xfrm>
              <a:prstGeom prst="rect">
                <a:avLst/>
              </a:prstGeom>
              <a:solidFill>
                <a:schemeClr val="bg1"/>
              </a:solidFill>
              <a:ln w="57150">
                <a:solidFill>
                  <a:srgbClr val="175097"/>
                </a:solidFill>
                <a:miter lim="800000"/>
                <a:headEnd/>
                <a:tailEnd/>
              </a:ln>
            </p:spPr>
            <p:txBody>
              <a:bodyPr wrap="none" anchor="ctr"/>
              <a:lstStyle/>
              <a:p>
                <a:endParaRPr lang="en-US"/>
              </a:p>
            </p:txBody>
          </p:sp>
          <p:sp>
            <p:nvSpPr>
              <p:cNvPr id="44079" name="Text Box 22"/>
              <p:cNvSpPr txBox="1">
                <a:spLocks noChangeArrowheads="1"/>
              </p:cNvSpPr>
              <p:nvPr/>
            </p:nvSpPr>
            <p:spPr bwMode="auto">
              <a:xfrm>
                <a:off x="4261" y="3467"/>
                <a:ext cx="187" cy="212"/>
              </a:xfrm>
              <a:prstGeom prst="rect">
                <a:avLst/>
              </a:prstGeom>
              <a:noFill/>
              <a:ln w="9525">
                <a:noFill/>
                <a:miter lim="800000"/>
                <a:headEnd/>
                <a:tailEnd/>
              </a:ln>
            </p:spPr>
            <p:txBody>
              <a:bodyPr wrap="none">
                <a:spAutoFit/>
              </a:bodyPr>
              <a:lstStyle/>
              <a:p>
                <a:r>
                  <a:rPr lang="en-US" sz="1600" b="1"/>
                  <a:t>9</a:t>
                </a:r>
              </a:p>
            </p:txBody>
          </p:sp>
        </p:grpSp>
        <p:grpSp>
          <p:nvGrpSpPr>
            <p:cNvPr id="8" name="Group 23"/>
            <p:cNvGrpSpPr>
              <a:grpSpLocks/>
            </p:cNvGrpSpPr>
            <p:nvPr/>
          </p:nvGrpSpPr>
          <p:grpSpPr bwMode="auto">
            <a:xfrm>
              <a:off x="3675" y="3099"/>
              <a:ext cx="514" cy="475"/>
              <a:chOff x="3675" y="3099"/>
              <a:chExt cx="514" cy="475"/>
            </a:xfrm>
          </p:grpSpPr>
          <p:sp>
            <p:nvSpPr>
              <p:cNvPr id="44076" name="Freeform 24"/>
              <p:cNvSpPr>
                <a:spLocks/>
              </p:cNvSpPr>
              <p:nvPr/>
            </p:nvSpPr>
            <p:spPr bwMode="auto">
              <a:xfrm>
                <a:off x="3675" y="3099"/>
                <a:ext cx="512" cy="238"/>
              </a:xfrm>
              <a:custGeom>
                <a:avLst/>
                <a:gdLst>
                  <a:gd name="T0" fmla="*/ 0 w 512"/>
                  <a:gd name="T1" fmla="*/ 238 h 238"/>
                  <a:gd name="T2" fmla="*/ 284 w 512"/>
                  <a:gd name="T3" fmla="*/ 238 h 238"/>
                  <a:gd name="T4" fmla="*/ 512 w 512"/>
                  <a:gd name="T5" fmla="*/ 0 h 238"/>
                  <a:gd name="T6" fmla="*/ 0 60000 65536"/>
                  <a:gd name="T7" fmla="*/ 0 60000 65536"/>
                  <a:gd name="T8" fmla="*/ 0 60000 65536"/>
                  <a:gd name="T9" fmla="*/ 0 w 512"/>
                  <a:gd name="T10" fmla="*/ 0 h 238"/>
                  <a:gd name="T11" fmla="*/ 512 w 512"/>
                  <a:gd name="T12" fmla="*/ 238 h 238"/>
                </a:gdLst>
                <a:ahLst/>
                <a:cxnLst>
                  <a:cxn ang="T6">
                    <a:pos x="T0" y="T1"/>
                  </a:cxn>
                  <a:cxn ang="T7">
                    <a:pos x="T2" y="T3"/>
                  </a:cxn>
                  <a:cxn ang="T8">
                    <a:pos x="T4" y="T5"/>
                  </a:cxn>
                </a:cxnLst>
                <a:rect l="T9" t="T10" r="T11" b="T12"/>
                <a:pathLst>
                  <a:path w="512" h="238">
                    <a:moveTo>
                      <a:pt x="0" y="238"/>
                    </a:moveTo>
                    <a:lnTo>
                      <a:pt x="284" y="238"/>
                    </a:lnTo>
                    <a:lnTo>
                      <a:pt x="512" y="0"/>
                    </a:lnTo>
                  </a:path>
                </a:pathLst>
              </a:custGeom>
              <a:noFill/>
              <a:ln w="38100" cmpd="sng">
                <a:solidFill>
                  <a:schemeClr val="tx1"/>
                </a:solidFill>
                <a:round/>
                <a:headEnd type="none" w="med" len="med"/>
                <a:tailEnd type="triangle" w="med" len="med"/>
              </a:ln>
            </p:spPr>
            <p:txBody>
              <a:bodyPr/>
              <a:lstStyle/>
              <a:p>
                <a:endParaRPr lang="en-IN"/>
              </a:p>
            </p:txBody>
          </p:sp>
          <p:sp>
            <p:nvSpPr>
              <p:cNvPr id="44077" name="Line 25"/>
              <p:cNvSpPr>
                <a:spLocks noChangeShapeType="1"/>
              </p:cNvSpPr>
              <p:nvPr/>
            </p:nvSpPr>
            <p:spPr bwMode="auto">
              <a:xfrm>
                <a:off x="3961" y="3336"/>
                <a:ext cx="228" cy="238"/>
              </a:xfrm>
              <a:prstGeom prst="line">
                <a:avLst/>
              </a:prstGeom>
              <a:noFill/>
              <a:ln w="38100">
                <a:solidFill>
                  <a:schemeClr val="tx1"/>
                </a:solidFill>
                <a:round/>
                <a:headEnd/>
                <a:tailEnd type="triangle" w="med" len="med"/>
              </a:ln>
            </p:spPr>
            <p:txBody>
              <a:bodyPr/>
              <a:lstStyle/>
              <a:p>
                <a:endParaRPr lang="en-IN"/>
              </a:p>
            </p:txBody>
          </p:sp>
        </p:grpSp>
        <p:grpSp>
          <p:nvGrpSpPr>
            <p:cNvPr id="9" name="Group 26"/>
            <p:cNvGrpSpPr>
              <a:grpSpLocks/>
            </p:cNvGrpSpPr>
            <p:nvPr/>
          </p:nvGrpSpPr>
          <p:grpSpPr bwMode="auto">
            <a:xfrm>
              <a:off x="4213" y="2948"/>
              <a:ext cx="284" cy="284"/>
              <a:chOff x="4213" y="2948"/>
              <a:chExt cx="284" cy="284"/>
            </a:xfrm>
          </p:grpSpPr>
          <p:sp>
            <p:nvSpPr>
              <p:cNvPr id="44074" name="Rectangle 27"/>
              <p:cNvSpPr>
                <a:spLocks noChangeArrowheads="1"/>
              </p:cNvSpPr>
              <p:nvPr/>
            </p:nvSpPr>
            <p:spPr bwMode="auto">
              <a:xfrm>
                <a:off x="4213" y="2948"/>
                <a:ext cx="284" cy="284"/>
              </a:xfrm>
              <a:prstGeom prst="rect">
                <a:avLst/>
              </a:prstGeom>
              <a:solidFill>
                <a:schemeClr val="bg1"/>
              </a:solidFill>
              <a:ln w="57150">
                <a:solidFill>
                  <a:srgbClr val="175097"/>
                </a:solidFill>
                <a:miter lim="800000"/>
                <a:headEnd/>
                <a:tailEnd/>
              </a:ln>
            </p:spPr>
            <p:txBody>
              <a:bodyPr wrap="none" anchor="ctr"/>
              <a:lstStyle/>
              <a:p>
                <a:endParaRPr lang="en-US"/>
              </a:p>
            </p:txBody>
          </p:sp>
          <p:sp>
            <p:nvSpPr>
              <p:cNvPr id="44075" name="Text Box 28"/>
              <p:cNvSpPr txBox="1">
                <a:spLocks noChangeArrowheads="1"/>
              </p:cNvSpPr>
              <p:nvPr/>
            </p:nvSpPr>
            <p:spPr bwMode="auto">
              <a:xfrm>
                <a:off x="4262" y="2984"/>
                <a:ext cx="187" cy="212"/>
              </a:xfrm>
              <a:prstGeom prst="rect">
                <a:avLst/>
              </a:prstGeom>
              <a:noFill/>
              <a:ln w="9525">
                <a:noFill/>
                <a:miter lim="800000"/>
                <a:headEnd/>
                <a:tailEnd/>
              </a:ln>
            </p:spPr>
            <p:txBody>
              <a:bodyPr wrap="none">
                <a:spAutoFit/>
              </a:bodyPr>
              <a:lstStyle/>
              <a:p>
                <a:r>
                  <a:rPr lang="en-US" sz="1600" b="1"/>
                  <a:t>8</a:t>
                </a:r>
              </a:p>
            </p:txBody>
          </p:sp>
        </p:grpSp>
        <p:sp>
          <p:nvSpPr>
            <p:cNvPr id="44073" name="Text Box 29"/>
            <p:cNvSpPr txBox="1">
              <a:spLocks noChangeArrowheads="1"/>
            </p:cNvSpPr>
            <p:nvPr/>
          </p:nvSpPr>
          <p:spPr bwMode="auto">
            <a:xfrm>
              <a:off x="3681" y="3119"/>
              <a:ext cx="372" cy="212"/>
            </a:xfrm>
            <a:prstGeom prst="rect">
              <a:avLst/>
            </a:prstGeom>
            <a:noFill/>
            <a:ln w="9525">
              <a:noFill/>
              <a:miter lim="800000"/>
              <a:headEnd/>
              <a:tailEnd/>
            </a:ln>
          </p:spPr>
          <p:txBody>
            <a:bodyPr wrap="none">
              <a:spAutoFit/>
            </a:bodyPr>
            <a:lstStyle/>
            <a:p>
              <a:r>
                <a:rPr lang="en-US" sz="1600" b="1"/>
                <a:t>80%</a:t>
              </a:r>
            </a:p>
          </p:txBody>
        </p:sp>
      </p:grpSp>
      <p:grpSp>
        <p:nvGrpSpPr>
          <p:cNvPr id="10" name="Group 30"/>
          <p:cNvGrpSpPr>
            <a:grpSpLocks/>
          </p:cNvGrpSpPr>
          <p:nvPr/>
        </p:nvGrpSpPr>
        <p:grpSpPr bwMode="auto">
          <a:xfrm>
            <a:off x="523875" y="4895850"/>
            <a:ext cx="5341938" cy="595313"/>
            <a:chOff x="384" y="3147"/>
            <a:chExt cx="3365" cy="375"/>
          </a:xfrm>
        </p:grpSpPr>
        <p:sp>
          <p:nvSpPr>
            <p:cNvPr id="44043" name="Line 31"/>
            <p:cNvSpPr>
              <a:spLocks noChangeShapeType="1"/>
            </p:cNvSpPr>
            <p:nvPr/>
          </p:nvSpPr>
          <p:spPr bwMode="auto">
            <a:xfrm>
              <a:off x="576" y="3334"/>
              <a:ext cx="283" cy="0"/>
            </a:xfrm>
            <a:prstGeom prst="line">
              <a:avLst/>
            </a:prstGeom>
            <a:noFill/>
            <a:ln w="38100">
              <a:solidFill>
                <a:schemeClr val="tx1"/>
              </a:solidFill>
              <a:round/>
              <a:headEnd/>
              <a:tailEnd type="triangle" w="med" len="med"/>
            </a:ln>
          </p:spPr>
          <p:txBody>
            <a:bodyPr/>
            <a:lstStyle/>
            <a:p>
              <a:endParaRPr lang="en-IN"/>
            </a:p>
          </p:txBody>
        </p:sp>
        <p:sp>
          <p:nvSpPr>
            <p:cNvPr id="44044" name="Line 32"/>
            <p:cNvSpPr>
              <a:spLocks noChangeShapeType="1"/>
            </p:cNvSpPr>
            <p:nvPr/>
          </p:nvSpPr>
          <p:spPr bwMode="auto">
            <a:xfrm>
              <a:off x="1096" y="3334"/>
              <a:ext cx="283" cy="0"/>
            </a:xfrm>
            <a:prstGeom prst="line">
              <a:avLst/>
            </a:prstGeom>
            <a:noFill/>
            <a:ln w="38100">
              <a:solidFill>
                <a:schemeClr val="tx1"/>
              </a:solidFill>
              <a:round/>
              <a:headEnd/>
              <a:tailEnd type="triangle" w="med" len="med"/>
            </a:ln>
          </p:spPr>
          <p:txBody>
            <a:bodyPr/>
            <a:lstStyle/>
            <a:p>
              <a:endParaRPr lang="en-IN"/>
            </a:p>
          </p:txBody>
        </p:sp>
        <p:sp>
          <p:nvSpPr>
            <p:cNvPr id="44045" name="Line 33"/>
            <p:cNvSpPr>
              <a:spLocks noChangeShapeType="1"/>
            </p:cNvSpPr>
            <p:nvPr/>
          </p:nvSpPr>
          <p:spPr bwMode="auto">
            <a:xfrm>
              <a:off x="1615" y="3334"/>
              <a:ext cx="283" cy="0"/>
            </a:xfrm>
            <a:prstGeom prst="line">
              <a:avLst/>
            </a:prstGeom>
            <a:noFill/>
            <a:ln w="38100">
              <a:solidFill>
                <a:schemeClr val="tx1"/>
              </a:solidFill>
              <a:round/>
              <a:headEnd/>
              <a:tailEnd type="triangle" w="med" len="med"/>
            </a:ln>
          </p:spPr>
          <p:txBody>
            <a:bodyPr/>
            <a:lstStyle/>
            <a:p>
              <a:endParaRPr lang="en-IN"/>
            </a:p>
          </p:txBody>
        </p:sp>
        <p:sp>
          <p:nvSpPr>
            <p:cNvPr id="44046" name="Line 34"/>
            <p:cNvSpPr>
              <a:spLocks noChangeShapeType="1"/>
            </p:cNvSpPr>
            <p:nvPr/>
          </p:nvSpPr>
          <p:spPr bwMode="auto">
            <a:xfrm>
              <a:off x="2145" y="3334"/>
              <a:ext cx="283" cy="0"/>
            </a:xfrm>
            <a:prstGeom prst="line">
              <a:avLst/>
            </a:prstGeom>
            <a:noFill/>
            <a:ln w="38100">
              <a:solidFill>
                <a:schemeClr val="tx1"/>
              </a:solidFill>
              <a:round/>
              <a:headEnd/>
              <a:tailEnd type="triangle" w="med" len="med"/>
            </a:ln>
          </p:spPr>
          <p:txBody>
            <a:bodyPr/>
            <a:lstStyle/>
            <a:p>
              <a:endParaRPr lang="en-IN"/>
            </a:p>
          </p:txBody>
        </p:sp>
        <p:sp>
          <p:nvSpPr>
            <p:cNvPr id="44047" name="Line 35"/>
            <p:cNvSpPr>
              <a:spLocks noChangeShapeType="1"/>
            </p:cNvSpPr>
            <p:nvPr/>
          </p:nvSpPr>
          <p:spPr bwMode="auto">
            <a:xfrm>
              <a:off x="2647" y="3334"/>
              <a:ext cx="283" cy="0"/>
            </a:xfrm>
            <a:prstGeom prst="line">
              <a:avLst/>
            </a:prstGeom>
            <a:noFill/>
            <a:ln w="38100">
              <a:solidFill>
                <a:schemeClr val="tx1"/>
              </a:solidFill>
              <a:round/>
              <a:headEnd/>
              <a:tailEnd type="triangle" w="med" len="med"/>
            </a:ln>
          </p:spPr>
          <p:txBody>
            <a:bodyPr/>
            <a:lstStyle/>
            <a:p>
              <a:endParaRPr lang="en-IN"/>
            </a:p>
          </p:txBody>
        </p:sp>
        <p:sp>
          <p:nvSpPr>
            <p:cNvPr id="44048" name="Line 36"/>
            <p:cNvSpPr>
              <a:spLocks noChangeShapeType="1"/>
            </p:cNvSpPr>
            <p:nvPr/>
          </p:nvSpPr>
          <p:spPr bwMode="auto">
            <a:xfrm>
              <a:off x="3158" y="3334"/>
              <a:ext cx="283" cy="0"/>
            </a:xfrm>
            <a:prstGeom prst="line">
              <a:avLst/>
            </a:prstGeom>
            <a:noFill/>
            <a:ln w="38100">
              <a:solidFill>
                <a:schemeClr val="tx1"/>
              </a:solidFill>
              <a:round/>
              <a:headEnd/>
              <a:tailEnd type="triangle" w="med" len="med"/>
            </a:ln>
          </p:spPr>
          <p:txBody>
            <a:bodyPr/>
            <a:lstStyle/>
            <a:p>
              <a:endParaRPr lang="en-IN"/>
            </a:p>
          </p:txBody>
        </p:sp>
        <p:grpSp>
          <p:nvGrpSpPr>
            <p:cNvPr id="11" name="Group 37"/>
            <p:cNvGrpSpPr>
              <a:grpSpLocks/>
            </p:cNvGrpSpPr>
            <p:nvPr/>
          </p:nvGrpSpPr>
          <p:grpSpPr bwMode="auto">
            <a:xfrm>
              <a:off x="384" y="3197"/>
              <a:ext cx="275" cy="275"/>
              <a:chOff x="384" y="3217"/>
              <a:chExt cx="275" cy="275"/>
            </a:xfrm>
          </p:grpSpPr>
          <p:sp>
            <p:nvSpPr>
              <p:cNvPr id="44068" name="Oval 38"/>
              <p:cNvSpPr>
                <a:spLocks noChangeArrowheads="1"/>
              </p:cNvSpPr>
              <p:nvPr/>
            </p:nvSpPr>
            <p:spPr bwMode="auto">
              <a:xfrm>
                <a:off x="384" y="3217"/>
                <a:ext cx="275" cy="275"/>
              </a:xfrm>
              <a:prstGeom prst="ellipse">
                <a:avLst/>
              </a:prstGeom>
              <a:solidFill>
                <a:schemeClr val="bg1"/>
              </a:solidFill>
              <a:ln w="57150">
                <a:solidFill>
                  <a:srgbClr val="24BDB2"/>
                </a:solidFill>
                <a:round/>
                <a:headEnd/>
                <a:tailEnd/>
              </a:ln>
            </p:spPr>
            <p:txBody>
              <a:bodyPr wrap="none" anchor="ctr"/>
              <a:lstStyle/>
              <a:p>
                <a:endParaRPr lang="en-US"/>
              </a:p>
            </p:txBody>
          </p:sp>
          <p:sp>
            <p:nvSpPr>
              <p:cNvPr id="44069" name="Text Box 39"/>
              <p:cNvSpPr txBox="1">
                <a:spLocks noChangeArrowheads="1"/>
              </p:cNvSpPr>
              <p:nvPr/>
            </p:nvSpPr>
            <p:spPr bwMode="auto">
              <a:xfrm>
                <a:off x="428" y="3248"/>
                <a:ext cx="187" cy="212"/>
              </a:xfrm>
              <a:prstGeom prst="rect">
                <a:avLst/>
              </a:prstGeom>
              <a:noFill/>
              <a:ln w="9525">
                <a:noFill/>
                <a:miter lim="800000"/>
                <a:headEnd/>
                <a:tailEnd/>
              </a:ln>
            </p:spPr>
            <p:txBody>
              <a:bodyPr wrap="none">
                <a:spAutoFit/>
              </a:bodyPr>
              <a:lstStyle/>
              <a:p>
                <a:r>
                  <a:rPr lang="en-US" sz="1600" b="1"/>
                  <a:t>1</a:t>
                </a:r>
              </a:p>
            </p:txBody>
          </p:sp>
        </p:grpSp>
        <p:grpSp>
          <p:nvGrpSpPr>
            <p:cNvPr id="12" name="Group 40"/>
            <p:cNvGrpSpPr>
              <a:grpSpLocks/>
            </p:cNvGrpSpPr>
            <p:nvPr/>
          </p:nvGrpSpPr>
          <p:grpSpPr bwMode="auto">
            <a:xfrm>
              <a:off x="877" y="3192"/>
              <a:ext cx="284" cy="284"/>
              <a:chOff x="895" y="3190"/>
              <a:chExt cx="284" cy="284"/>
            </a:xfrm>
          </p:grpSpPr>
          <p:sp>
            <p:nvSpPr>
              <p:cNvPr id="44066" name="Rectangle 41"/>
              <p:cNvSpPr>
                <a:spLocks noChangeArrowheads="1"/>
              </p:cNvSpPr>
              <p:nvPr/>
            </p:nvSpPr>
            <p:spPr bwMode="auto">
              <a:xfrm>
                <a:off x="895" y="3190"/>
                <a:ext cx="284" cy="284"/>
              </a:xfrm>
              <a:prstGeom prst="rect">
                <a:avLst/>
              </a:prstGeom>
              <a:solidFill>
                <a:schemeClr val="bg1"/>
              </a:solidFill>
              <a:ln w="57150">
                <a:solidFill>
                  <a:srgbClr val="175097"/>
                </a:solidFill>
                <a:miter lim="800000"/>
                <a:headEnd/>
                <a:tailEnd/>
              </a:ln>
            </p:spPr>
            <p:txBody>
              <a:bodyPr wrap="none" anchor="ctr"/>
              <a:lstStyle/>
              <a:p>
                <a:endParaRPr lang="en-US"/>
              </a:p>
            </p:txBody>
          </p:sp>
          <p:sp>
            <p:nvSpPr>
              <p:cNvPr id="44067" name="Text Box 42"/>
              <p:cNvSpPr txBox="1">
                <a:spLocks noChangeArrowheads="1"/>
              </p:cNvSpPr>
              <p:nvPr/>
            </p:nvSpPr>
            <p:spPr bwMode="auto">
              <a:xfrm>
                <a:off x="943" y="3226"/>
                <a:ext cx="187" cy="212"/>
              </a:xfrm>
              <a:prstGeom prst="rect">
                <a:avLst/>
              </a:prstGeom>
              <a:noFill/>
              <a:ln w="9525">
                <a:noFill/>
                <a:miter lim="800000"/>
                <a:headEnd/>
                <a:tailEnd/>
              </a:ln>
            </p:spPr>
            <p:txBody>
              <a:bodyPr wrap="none">
                <a:spAutoFit/>
              </a:bodyPr>
              <a:lstStyle/>
              <a:p>
                <a:r>
                  <a:rPr lang="en-US" sz="1600" b="1"/>
                  <a:t>2</a:t>
                </a:r>
              </a:p>
            </p:txBody>
          </p:sp>
        </p:grpSp>
        <p:grpSp>
          <p:nvGrpSpPr>
            <p:cNvPr id="13" name="Group 43"/>
            <p:cNvGrpSpPr>
              <a:grpSpLocks/>
            </p:cNvGrpSpPr>
            <p:nvPr/>
          </p:nvGrpSpPr>
          <p:grpSpPr bwMode="auto">
            <a:xfrm>
              <a:off x="1397" y="3192"/>
              <a:ext cx="284" cy="284"/>
              <a:chOff x="1397" y="3189"/>
              <a:chExt cx="284" cy="284"/>
            </a:xfrm>
          </p:grpSpPr>
          <p:sp>
            <p:nvSpPr>
              <p:cNvPr id="44064" name="Rectangle 44"/>
              <p:cNvSpPr>
                <a:spLocks noChangeArrowheads="1"/>
              </p:cNvSpPr>
              <p:nvPr/>
            </p:nvSpPr>
            <p:spPr bwMode="auto">
              <a:xfrm>
                <a:off x="1397" y="3189"/>
                <a:ext cx="284" cy="284"/>
              </a:xfrm>
              <a:prstGeom prst="rect">
                <a:avLst/>
              </a:prstGeom>
              <a:solidFill>
                <a:schemeClr val="bg1"/>
              </a:solidFill>
              <a:ln w="57150">
                <a:solidFill>
                  <a:srgbClr val="175097"/>
                </a:solidFill>
                <a:miter lim="800000"/>
                <a:headEnd/>
                <a:tailEnd/>
              </a:ln>
            </p:spPr>
            <p:txBody>
              <a:bodyPr wrap="none" anchor="ctr"/>
              <a:lstStyle/>
              <a:p>
                <a:endParaRPr lang="en-US"/>
              </a:p>
            </p:txBody>
          </p:sp>
          <p:sp>
            <p:nvSpPr>
              <p:cNvPr id="44065" name="Text Box 45"/>
              <p:cNvSpPr txBox="1">
                <a:spLocks noChangeArrowheads="1"/>
              </p:cNvSpPr>
              <p:nvPr/>
            </p:nvSpPr>
            <p:spPr bwMode="auto">
              <a:xfrm>
                <a:off x="1445" y="3225"/>
                <a:ext cx="187" cy="212"/>
              </a:xfrm>
              <a:prstGeom prst="rect">
                <a:avLst/>
              </a:prstGeom>
              <a:noFill/>
              <a:ln w="9525">
                <a:noFill/>
                <a:miter lim="800000"/>
                <a:headEnd/>
                <a:tailEnd/>
              </a:ln>
            </p:spPr>
            <p:txBody>
              <a:bodyPr wrap="none">
                <a:spAutoFit/>
              </a:bodyPr>
              <a:lstStyle/>
              <a:p>
                <a:r>
                  <a:rPr lang="en-US" sz="1600" b="1"/>
                  <a:t>3</a:t>
                </a:r>
              </a:p>
            </p:txBody>
          </p:sp>
        </p:grpSp>
        <p:grpSp>
          <p:nvGrpSpPr>
            <p:cNvPr id="14" name="Group 46"/>
            <p:cNvGrpSpPr>
              <a:grpSpLocks/>
            </p:cNvGrpSpPr>
            <p:nvPr/>
          </p:nvGrpSpPr>
          <p:grpSpPr bwMode="auto">
            <a:xfrm>
              <a:off x="1917" y="3192"/>
              <a:ext cx="284" cy="284"/>
              <a:chOff x="1917" y="3197"/>
              <a:chExt cx="284" cy="284"/>
            </a:xfrm>
          </p:grpSpPr>
          <p:sp>
            <p:nvSpPr>
              <p:cNvPr id="44062" name="Rectangle 47"/>
              <p:cNvSpPr>
                <a:spLocks noChangeArrowheads="1"/>
              </p:cNvSpPr>
              <p:nvPr/>
            </p:nvSpPr>
            <p:spPr bwMode="auto">
              <a:xfrm>
                <a:off x="1917" y="3197"/>
                <a:ext cx="284" cy="284"/>
              </a:xfrm>
              <a:prstGeom prst="rect">
                <a:avLst/>
              </a:prstGeom>
              <a:solidFill>
                <a:schemeClr val="bg1"/>
              </a:solidFill>
              <a:ln w="57150">
                <a:solidFill>
                  <a:srgbClr val="175097"/>
                </a:solidFill>
                <a:miter lim="800000"/>
                <a:headEnd/>
                <a:tailEnd/>
              </a:ln>
            </p:spPr>
            <p:txBody>
              <a:bodyPr wrap="none" anchor="ctr"/>
              <a:lstStyle/>
              <a:p>
                <a:endParaRPr lang="en-US"/>
              </a:p>
            </p:txBody>
          </p:sp>
          <p:sp>
            <p:nvSpPr>
              <p:cNvPr id="44063" name="Text Box 48"/>
              <p:cNvSpPr txBox="1">
                <a:spLocks noChangeArrowheads="1"/>
              </p:cNvSpPr>
              <p:nvPr/>
            </p:nvSpPr>
            <p:spPr bwMode="auto">
              <a:xfrm>
                <a:off x="1966" y="3233"/>
                <a:ext cx="187" cy="212"/>
              </a:xfrm>
              <a:prstGeom prst="rect">
                <a:avLst/>
              </a:prstGeom>
              <a:noFill/>
              <a:ln w="9525">
                <a:noFill/>
                <a:miter lim="800000"/>
                <a:headEnd/>
                <a:tailEnd/>
              </a:ln>
            </p:spPr>
            <p:txBody>
              <a:bodyPr wrap="none">
                <a:spAutoFit/>
              </a:bodyPr>
              <a:lstStyle/>
              <a:p>
                <a:r>
                  <a:rPr lang="en-US" sz="1600" b="1"/>
                  <a:t>4</a:t>
                </a:r>
              </a:p>
            </p:txBody>
          </p:sp>
        </p:grpSp>
        <p:grpSp>
          <p:nvGrpSpPr>
            <p:cNvPr id="15" name="Group 49"/>
            <p:cNvGrpSpPr>
              <a:grpSpLocks/>
            </p:cNvGrpSpPr>
            <p:nvPr/>
          </p:nvGrpSpPr>
          <p:grpSpPr bwMode="auto">
            <a:xfrm>
              <a:off x="2447" y="3192"/>
              <a:ext cx="284" cy="284"/>
              <a:chOff x="2447" y="3197"/>
              <a:chExt cx="284" cy="284"/>
            </a:xfrm>
          </p:grpSpPr>
          <p:sp>
            <p:nvSpPr>
              <p:cNvPr id="44060" name="Rectangle 50"/>
              <p:cNvSpPr>
                <a:spLocks noChangeArrowheads="1"/>
              </p:cNvSpPr>
              <p:nvPr/>
            </p:nvSpPr>
            <p:spPr bwMode="auto">
              <a:xfrm>
                <a:off x="2447" y="3197"/>
                <a:ext cx="284" cy="284"/>
              </a:xfrm>
              <a:prstGeom prst="rect">
                <a:avLst/>
              </a:prstGeom>
              <a:solidFill>
                <a:schemeClr val="bg1"/>
              </a:solidFill>
              <a:ln w="57150">
                <a:solidFill>
                  <a:srgbClr val="175097"/>
                </a:solidFill>
                <a:miter lim="800000"/>
                <a:headEnd/>
                <a:tailEnd/>
              </a:ln>
            </p:spPr>
            <p:txBody>
              <a:bodyPr wrap="none" anchor="ctr"/>
              <a:lstStyle/>
              <a:p>
                <a:endParaRPr lang="en-US"/>
              </a:p>
            </p:txBody>
          </p:sp>
          <p:sp>
            <p:nvSpPr>
              <p:cNvPr id="44061" name="Text Box 51"/>
              <p:cNvSpPr txBox="1">
                <a:spLocks noChangeArrowheads="1"/>
              </p:cNvSpPr>
              <p:nvPr/>
            </p:nvSpPr>
            <p:spPr bwMode="auto">
              <a:xfrm>
                <a:off x="2495" y="3233"/>
                <a:ext cx="187" cy="212"/>
              </a:xfrm>
              <a:prstGeom prst="rect">
                <a:avLst/>
              </a:prstGeom>
              <a:noFill/>
              <a:ln w="9525">
                <a:noFill/>
                <a:miter lim="800000"/>
                <a:headEnd/>
                <a:tailEnd/>
              </a:ln>
            </p:spPr>
            <p:txBody>
              <a:bodyPr wrap="none">
                <a:spAutoFit/>
              </a:bodyPr>
              <a:lstStyle/>
              <a:p>
                <a:r>
                  <a:rPr lang="en-US" sz="1600" b="1"/>
                  <a:t>5</a:t>
                </a:r>
              </a:p>
            </p:txBody>
          </p:sp>
        </p:grpSp>
        <p:grpSp>
          <p:nvGrpSpPr>
            <p:cNvPr id="16" name="Group 52"/>
            <p:cNvGrpSpPr>
              <a:grpSpLocks/>
            </p:cNvGrpSpPr>
            <p:nvPr/>
          </p:nvGrpSpPr>
          <p:grpSpPr bwMode="auto">
            <a:xfrm>
              <a:off x="2948" y="3192"/>
              <a:ext cx="284" cy="284"/>
              <a:chOff x="2948" y="3186"/>
              <a:chExt cx="284" cy="284"/>
            </a:xfrm>
          </p:grpSpPr>
          <p:sp>
            <p:nvSpPr>
              <p:cNvPr id="44058" name="Rectangle 53"/>
              <p:cNvSpPr>
                <a:spLocks noChangeArrowheads="1"/>
              </p:cNvSpPr>
              <p:nvPr/>
            </p:nvSpPr>
            <p:spPr bwMode="auto">
              <a:xfrm>
                <a:off x="2948" y="3186"/>
                <a:ext cx="284" cy="284"/>
              </a:xfrm>
              <a:prstGeom prst="rect">
                <a:avLst/>
              </a:prstGeom>
              <a:solidFill>
                <a:schemeClr val="bg1"/>
              </a:solidFill>
              <a:ln w="57150">
                <a:solidFill>
                  <a:srgbClr val="175097"/>
                </a:solidFill>
                <a:miter lim="800000"/>
                <a:headEnd/>
                <a:tailEnd/>
              </a:ln>
            </p:spPr>
            <p:txBody>
              <a:bodyPr wrap="none" anchor="ctr"/>
              <a:lstStyle/>
              <a:p>
                <a:endParaRPr lang="en-US"/>
              </a:p>
            </p:txBody>
          </p:sp>
          <p:sp>
            <p:nvSpPr>
              <p:cNvPr id="44059" name="Text Box 54"/>
              <p:cNvSpPr txBox="1">
                <a:spLocks noChangeArrowheads="1"/>
              </p:cNvSpPr>
              <p:nvPr/>
            </p:nvSpPr>
            <p:spPr bwMode="auto">
              <a:xfrm>
                <a:off x="2996" y="3222"/>
                <a:ext cx="187" cy="212"/>
              </a:xfrm>
              <a:prstGeom prst="rect">
                <a:avLst/>
              </a:prstGeom>
              <a:noFill/>
              <a:ln w="9525">
                <a:noFill/>
                <a:miter lim="800000"/>
                <a:headEnd/>
                <a:tailEnd/>
              </a:ln>
            </p:spPr>
            <p:txBody>
              <a:bodyPr wrap="none">
                <a:spAutoFit/>
              </a:bodyPr>
              <a:lstStyle/>
              <a:p>
                <a:r>
                  <a:rPr lang="en-US" sz="1600" b="1"/>
                  <a:t>6</a:t>
                </a:r>
              </a:p>
            </p:txBody>
          </p:sp>
        </p:grpSp>
        <p:grpSp>
          <p:nvGrpSpPr>
            <p:cNvPr id="17" name="Group 55"/>
            <p:cNvGrpSpPr>
              <a:grpSpLocks/>
            </p:cNvGrpSpPr>
            <p:nvPr/>
          </p:nvGrpSpPr>
          <p:grpSpPr bwMode="auto">
            <a:xfrm>
              <a:off x="3465" y="3147"/>
              <a:ext cx="284" cy="375"/>
              <a:chOff x="3465" y="3137"/>
              <a:chExt cx="284" cy="375"/>
            </a:xfrm>
          </p:grpSpPr>
          <p:sp>
            <p:nvSpPr>
              <p:cNvPr id="44056" name="AutoShape 56"/>
              <p:cNvSpPr>
                <a:spLocks noChangeArrowheads="1"/>
              </p:cNvSpPr>
              <p:nvPr/>
            </p:nvSpPr>
            <p:spPr bwMode="auto">
              <a:xfrm>
                <a:off x="3465" y="3137"/>
                <a:ext cx="284" cy="375"/>
              </a:xfrm>
              <a:prstGeom prst="diamond">
                <a:avLst/>
              </a:prstGeom>
              <a:solidFill>
                <a:schemeClr val="bg1"/>
              </a:solidFill>
              <a:ln w="57150">
                <a:solidFill>
                  <a:srgbClr val="6F0D7B"/>
                </a:solidFill>
                <a:miter lim="800000"/>
                <a:headEnd/>
                <a:tailEnd/>
              </a:ln>
            </p:spPr>
            <p:txBody>
              <a:bodyPr wrap="none" anchor="ctr"/>
              <a:lstStyle/>
              <a:p>
                <a:endParaRPr lang="en-US"/>
              </a:p>
            </p:txBody>
          </p:sp>
          <p:sp>
            <p:nvSpPr>
              <p:cNvPr id="44057" name="Text Box 57"/>
              <p:cNvSpPr txBox="1">
                <a:spLocks noChangeArrowheads="1"/>
              </p:cNvSpPr>
              <p:nvPr/>
            </p:nvSpPr>
            <p:spPr bwMode="auto">
              <a:xfrm>
                <a:off x="3514" y="3218"/>
                <a:ext cx="187" cy="212"/>
              </a:xfrm>
              <a:prstGeom prst="rect">
                <a:avLst/>
              </a:prstGeom>
              <a:noFill/>
              <a:ln w="9525">
                <a:noFill/>
                <a:miter lim="800000"/>
                <a:headEnd/>
                <a:tailEnd/>
              </a:ln>
            </p:spPr>
            <p:txBody>
              <a:bodyPr wrap="none">
                <a:spAutoFit/>
              </a:bodyPr>
              <a:lstStyle/>
              <a:p>
                <a:r>
                  <a:rPr lang="en-US" sz="1600" b="1"/>
                  <a:t>7</a:t>
                </a:r>
              </a:p>
            </p:txBody>
          </p:sp>
        </p:grpSp>
      </p:gr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13667"/>
                                        </p:tgtEl>
                                        <p:attrNameLst>
                                          <p:attrName>style.visibility</p:attrName>
                                        </p:attrNameLst>
                                      </p:cBhvr>
                                      <p:to>
                                        <p:strVal val="visible"/>
                                      </p:to>
                                    </p:set>
                                    <p:animEffect transition="in" filter="wipe(left)">
                                      <p:cBhvr>
                                        <p:cTn id="7" dur="500"/>
                                        <p:tgtEl>
                                          <p:spTgt spid="113667"/>
                                        </p:tgtEl>
                                      </p:cBhvr>
                                    </p:animEffect>
                                  </p:childTnLst>
                                </p:cTn>
                              </p:par>
                            </p:childTnLst>
                          </p:cTn>
                        </p:par>
                        <p:par>
                          <p:cTn id="8" fill="hold">
                            <p:stCondLst>
                              <p:cond delay="1500"/>
                            </p:stCondLst>
                            <p:childTnLst>
                              <p:par>
                                <p:cTn id="9" presetID="18" presetClass="entr" presetSubtype="6" fill="hold" grpId="0" nodeType="afterEffect">
                                  <p:stCondLst>
                                    <p:cond delay="1000"/>
                                  </p:stCondLst>
                                  <p:childTnLst>
                                    <p:set>
                                      <p:cBhvr>
                                        <p:cTn id="10" dur="1" fill="hold">
                                          <p:stCondLst>
                                            <p:cond delay="0"/>
                                          </p:stCondLst>
                                        </p:cTn>
                                        <p:tgtEl>
                                          <p:spTgt spid="113668"/>
                                        </p:tgtEl>
                                        <p:attrNameLst>
                                          <p:attrName>style.visibility</p:attrName>
                                        </p:attrNameLst>
                                      </p:cBhvr>
                                      <p:to>
                                        <p:strVal val="visible"/>
                                      </p:to>
                                    </p:set>
                                    <p:animEffect transition="in" filter="strips(downRight)">
                                      <p:cBhvr>
                                        <p:cTn id="11" dur="1000"/>
                                        <p:tgtEl>
                                          <p:spTgt spid="113668"/>
                                        </p:tgtEl>
                                      </p:cBhvr>
                                    </p:animEffect>
                                  </p:childTnLst>
                                </p:cTn>
                              </p:par>
                            </p:childTnLst>
                          </p:cTn>
                        </p:par>
                        <p:par>
                          <p:cTn id="12" fill="hold">
                            <p:stCondLst>
                              <p:cond delay="3500"/>
                            </p:stCondLst>
                            <p:childTnLst>
                              <p:par>
                                <p:cTn id="13" presetID="18" presetClass="entr" presetSubtype="6" fill="hold" grpId="0" nodeType="afterEffect">
                                  <p:stCondLst>
                                    <p:cond delay="0"/>
                                  </p:stCondLst>
                                  <p:childTnLst>
                                    <p:set>
                                      <p:cBhvr>
                                        <p:cTn id="14" dur="1" fill="hold">
                                          <p:stCondLst>
                                            <p:cond delay="0"/>
                                          </p:stCondLst>
                                        </p:cTn>
                                        <p:tgtEl>
                                          <p:spTgt spid="113669"/>
                                        </p:tgtEl>
                                        <p:attrNameLst>
                                          <p:attrName>style.visibility</p:attrName>
                                        </p:attrNameLst>
                                      </p:cBhvr>
                                      <p:to>
                                        <p:strVal val="visible"/>
                                      </p:to>
                                    </p:set>
                                    <p:animEffect transition="in" filter="strips(downRight)">
                                      <p:cBhvr>
                                        <p:cTn id="15" dur="1000"/>
                                        <p:tgtEl>
                                          <p:spTgt spid="113669"/>
                                        </p:tgtEl>
                                      </p:cBhvr>
                                    </p:animEffect>
                                  </p:childTnLst>
                                </p:cTn>
                              </p:par>
                            </p:childTnLst>
                          </p:cTn>
                        </p:par>
                        <p:par>
                          <p:cTn id="16" fill="hold">
                            <p:stCondLst>
                              <p:cond delay="4500"/>
                            </p:stCondLst>
                            <p:childTnLst>
                              <p:par>
                                <p:cTn id="17" presetID="22" presetClass="entr" presetSubtype="8" fill="hold" nodeType="afterEffect">
                                  <p:stCondLst>
                                    <p:cond delay="100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1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000"/>
                                        <p:tgtEl>
                                          <p:spTgt spid="6"/>
                                        </p:tgtEl>
                                      </p:cBhvr>
                                    </p:animEffect>
                                  </p:childTnLst>
                                </p:cTn>
                              </p:par>
                              <p:par>
                                <p:cTn id="25" presetID="22" presetClass="entr" presetSubtype="2"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utoUpdateAnimBg="0"/>
      <p:bldP spid="113668" grpId="0"/>
      <p:bldP spid="11366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AU"/>
              <a:t>© 2011 Pearson Education, Inc. publishing as Prentice Hall</a:t>
            </a:r>
            <a:endParaRPr lang="en-US"/>
          </a:p>
        </p:txBody>
      </p:sp>
      <p:sp>
        <p:nvSpPr>
          <p:cNvPr id="114690" name="Rectangle 2"/>
          <p:cNvSpPr>
            <a:spLocks noGrp="1" noChangeArrowheads="1"/>
          </p:cNvSpPr>
          <p:nvPr>
            <p:ph type="title"/>
          </p:nvPr>
        </p:nvSpPr>
        <p:spPr>
          <a:xfrm>
            <a:off x="685800" y="482600"/>
            <a:ext cx="7772400" cy="1397000"/>
          </a:xfrm>
        </p:spPr>
        <p:txBody>
          <a:bodyPr/>
          <a:lstStyle/>
          <a:p>
            <a:pPr eaLnBrk="1" hangingPunct="1">
              <a:defRPr/>
            </a:pPr>
            <a:r>
              <a:rPr lang="en-US" smtClean="0"/>
              <a:t>Statistical Process Control (SPC)</a:t>
            </a:r>
          </a:p>
        </p:txBody>
      </p:sp>
      <p:sp>
        <p:nvSpPr>
          <p:cNvPr id="114691" name="Rectangle 3"/>
          <p:cNvSpPr>
            <a:spLocks noChangeArrowheads="1"/>
          </p:cNvSpPr>
          <p:nvPr/>
        </p:nvSpPr>
        <p:spPr bwMode="auto">
          <a:xfrm>
            <a:off x="909638" y="2087563"/>
            <a:ext cx="7324725" cy="4224337"/>
          </a:xfrm>
          <a:prstGeom prst="rect">
            <a:avLst/>
          </a:prstGeom>
          <a:noFill/>
          <a:ln w="9525">
            <a:noFill/>
            <a:miter lim="800000"/>
            <a:headEnd/>
            <a:tailEnd/>
          </a:ln>
        </p:spPr>
        <p:txBody>
          <a:bodyPr>
            <a:spAutoFit/>
          </a:bodyPr>
          <a:lstStyle/>
          <a:p>
            <a:pPr marL="533400" indent="-533400" eaLnBrk="1" hangingPunct="1">
              <a:lnSpc>
                <a:spcPct val="90000"/>
              </a:lnSpc>
              <a:spcAft>
                <a:spcPct val="40000"/>
              </a:spcAft>
              <a:buClr>
                <a:srgbClr val="BF0922"/>
              </a:buClr>
              <a:buFont typeface="Wingdings" pitchFamily="2" charset="2"/>
              <a:buChar char="u"/>
            </a:pPr>
            <a:r>
              <a:rPr lang="en-US" sz="2800" b="1"/>
              <a:t>Uses statistics and control charts to tell when to take corrective action</a:t>
            </a:r>
          </a:p>
          <a:p>
            <a:pPr marL="533400" indent="-533400" eaLnBrk="1" hangingPunct="1">
              <a:lnSpc>
                <a:spcPct val="90000"/>
              </a:lnSpc>
              <a:spcAft>
                <a:spcPct val="40000"/>
              </a:spcAft>
              <a:buClr>
                <a:srgbClr val="BF0922"/>
              </a:buClr>
              <a:buFont typeface="Wingdings" pitchFamily="2" charset="2"/>
              <a:buChar char="u"/>
            </a:pPr>
            <a:r>
              <a:rPr lang="en-US" sz="2800" b="1"/>
              <a:t>Drives process improvement</a:t>
            </a:r>
          </a:p>
          <a:p>
            <a:pPr marL="533400" indent="-533400" eaLnBrk="1" hangingPunct="1">
              <a:lnSpc>
                <a:spcPct val="90000"/>
              </a:lnSpc>
              <a:spcAft>
                <a:spcPct val="40000"/>
              </a:spcAft>
              <a:buClr>
                <a:srgbClr val="BF0922"/>
              </a:buClr>
              <a:buFont typeface="Wingdings" pitchFamily="2" charset="2"/>
              <a:buChar char="u"/>
            </a:pPr>
            <a:r>
              <a:rPr lang="en-US" sz="2800" b="1"/>
              <a:t>Four key steps</a:t>
            </a:r>
          </a:p>
          <a:p>
            <a:pPr marL="1168400" lvl="1" indent="-455613" eaLnBrk="1" hangingPunct="1">
              <a:lnSpc>
                <a:spcPct val="90000"/>
              </a:lnSpc>
              <a:spcAft>
                <a:spcPct val="40000"/>
              </a:spcAft>
              <a:buClr>
                <a:srgbClr val="BF0922"/>
              </a:buClr>
              <a:buFont typeface="Wingdings" pitchFamily="2" charset="2"/>
              <a:buChar char="u"/>
            </a:pPr>
            <a:r>
              <a:rPr lang="en-US" b="1"/>
              <a:t>Measure the process</a:t>
            </a:r>
          </a:p>
          <a:p>
            <a:pPr marL="1168400" lvl="1" indent="-455613" eaLnBrk="1" hangingPunct="1">
              <a:lnSpc>
                <a:spcPct val="90000"/>
              </a:lnSpc>
              <a:spcAft>
                <a:spcPct val="40000"/>
              </a:spcAft>
              <a:buClr>
                <a:srgbClr val="BF0922"/>
              </a:buClr>
              <a:buFont typeface="Wingdings" pitchFamily="2" charset="2"/>
              <a:buChar char="u"/>
            </a:pPr>
            <a:r>
              <a:rPr lang="en-US" b="1"/>
              <a:t>When a change is indicated, find the assignable cause</a:t>
            </a:r>
          </a:p>
          <a:p>
            <a:pPr marL="1168400" lvl="1" indent="-455613" eaLnBrk="1" hangingPunct="1">
              <a:lnSpc>
                <a:spcPct val="90000"/>
              </a:lnSpc>
              <a:spcAft>
                <a:spcPct val="40000"/>
              </a:spcAft>
              <a:buClr>
                <a:srgbClr val="BF0922"/>
              </a:buClr>
              <a:buFont typeface="Wingdings" pitchFamily="2" charset="2"/>
              <a:buChar char="u"/>
            </a:pPr>
            <a:r>
              <a:rPr lang="en-US" b="1"/>
              <a:t>Eliminate or incorporate the cause</a:t>
            </a:r>
          </a:p>
          <a:p>
            <a:pPr marL="1168400" lvl="1" indent="-455613" eaLnBrk="1" hangingPunct="1">
              <a:lnSpc>
                <a:spcPct val="90000"/>
              </a:lnSpc>
              <a:spcAft>
                <a:spcPct val="40000"/>
              </a:spcAft>
              <a:buClr>
                <a:srgbClr val="BF0922"/>
              </a:buClr>
              <a:buFont typeface="Wingdings" pitchFamily="2" charset="2"/>
              <a:buChar char="u"/>
            </a:pPr>
            <a:r>
              <a:rPr lang="en-US" b="1"/>
              <a:t>Restart the revised process</a:t>
            </a:r>
            <a:endParaRPr lang="en-US" sz="2800" b="1"/>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114691"/>
                                        </p:tgtEl>
                                        <p:attrNameLst>
                                          <p:attrName>style.visibility</p:attrName>
                                        </p:attrNameLst>
                                      </p:cBhvr>
                                      <p:to>
                                        <p:strVal val="visible"/>
                                      </p:to>
                                    </p:set>
                                    <p:animEffect transition="in" filter="strips(downRight)">
                                      <p:cBhvr>
                                        <p:cTn id="7" dur="500"/>
                                        <p:tgtEl>
                                          <p:spTgt spid="114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p:cNvSpPr>
            <a:spLocks noGrp="1"/>
          </p:cNvSpPr>
          <p:nvPr>
            <p:ph type="ftr" sz="quarter" idx="10"/>
          </p:nvPr>
        </p:nvSpPr>
        <p:spPr>
          <a:noFill/>
        </p:spPr>
        <p:txBody>
          <a:bodyPr/>
          <a:lstStyle/>
          <a:p>
            <a:r>
              <a:rPr lang="en-AU"/>
              <a:t>© 2011 Pearson Education, Inc. publishing as Prentice Hall</a:t>
            </a:r>
            <a:endParaRPr lang="en-US"/>
          </a:p>
        </p:txBody>
      </p:sp>
      <p:sp>
        <p:nvSpPr>
          <p:cNvPr id="116738" name="Rectangle 2"/>
          <p:cNvSpPr>
            <a:spLocks noGrp="1" noChangeArrowheads="1"/>
          </p:cNvSpPr>
          <p:nvPr>
            <p:ph type="title"/>
          </p:nvPr>
        </p:nvSpPr>
        <p:spPr>
          <a:xfrm>
            <a:off x="685800" y="434975"/>
            <a:ext cx="7772400" cy="965200"/>
          </a:xfrm>
        </p:spPr>
        <p:txBody>
          <a:bodyPr/>
          <a:lstStyle/>
          <a:p>
            <a:pPr eaLnBrk="1" hangingPunct="1">
              <a:defRPr/>
            </a:pPr>
            <a:r>
              <a:rPr lang="en-US" smtClean="0"/>
              <a:t>An SPC Chart</a:t>
            </a:r>
          </a:p>
        </p:txBody>
      </p:sp>
      <p:grpSp>
        <p:nvGrpSpPr>
          <p:cNvPr id="2" name="Group 3"/>
          <p:cNvGrpSpPr>
            <a:grpSpLocks/>
          </p:cNvGrpSpPr>
          <p:nvPr/>
        </p:nvGrpSpPr>
        <p:grpSpPr bwMode="auto">
          <a:xfrm>
            <a:off x="1338263" y="2579688"/>
            <a:ext cx="4006850" cy="2193925"/>
            <a:chOff x="787" y="1625"/>
            <a:chExt cx="2524" cy="1382"/>
          </a:xfrm>
        </p:grpSpPr>
        <p:sp>
          <p:nvSpPr>
            <p:cNvPr id="46100" name="Freeform 4"/>
            <p:cNvSpPr>
              <a:spLocks/>
            </p:cNvSpPr>
            <p:nvPr/>
          </p:nvSpPr>
          <p:spPr bwMode="auto">
            <a:xfrm>
              <a:off x="859" y="1680"/>
              <a:ext cx="2381" cy="1260"/>
            </a:xfrm>
            <a:custGeom>
              <a:avLst/>
              <a:gdLst>
                <a:gd name="T0" fmla="*/ 0 w 2381"/>
                <a:gd name="T1" fmla="*/ 577 h 1260"/>
                <a:gd name="T2" fmla="*/ 297 w 2381"/>
                <a:gd name="T3" fmla="*/ 680 h 1260"/>
                <a:gd name="T4" fmla="*/ 608 w 2381"/>
                <a:gd name="T5" fmla="*/ 354 h 1260"/>
                <a:gd name="T6" fmla="*/ 889 w 2381"/>
                <a:gd name="T7" fmla="*/ 1020 h 1260"/>
                <a:gd name="T8" fmla="*/ 1189 w 2381"/>
                <a:gd name="T9" fmla="*/ 1236 h 1260"/>
                <a:gd name="T10" fmla="*/ 1485 w 2381"/>
                <a:gd name="T11" fmla="*/ 956 h 1260"/>
                <a:gd name="T12" fmla="*/ 1801 w 2381"/>
                <a:gd name="T13" fmla="*/ 620 h 1260"/>
                <a:gd name="T14" fmla="*/ 2081 w 2381"/>
                <a:gd name="T15" fmla="*/ 1260 h 1260"/>
                <a:gd name="T16" fmla="*/ 2381 w 2381"/>
                <a:gd name="T17" fmla="*/ 0 h 12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1"/>
                <a:gd name="T28" fmla="*/ 0 h 1260"/>
                <a:gd name="T29" fmla="*/ 2381 w 2381"/>
                <a:gd name="T30" fmla="*/ 1260 h 12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1" h="1260">
                  <a:moveTo>
                    <a:pt x="0" y="577"/>
                  </a:moveTo>
                  <a:lnTo>
                    <a:pt x="297" y="680"/>
                  </a:lnTo>
                  <a:lnTo>
                    <a:pt x="608" y="354"/>
                  </a:lnTo>
                  <a:lnTo>
                    <a:pt x="889" y="1020"/>
                  </a:lnTo>
                  <a:lnTo>
                    <a:pt x="1189" y="1236"/>
                  </a:lnTo>
                  <a:lnTo>
                    <a:pt x="1485" y="956"/>
                  </a:lnTo>
                  <a:lnTo>
                    <a:pt x="1801" y="620"/>
                  </a:lnTo>
                  <a:lnTo>
                    <a:pt x="2081" y="1260"/>
                  </a:lnTo>
                  <a:lnTo>
                    <a:pt x="2381" y="0"/>
                  </a:lnTo>
                </a:path>
              </a:pathLst>
            </a:custGeom>
            <a:noFill/>
            <a:ln w="57150" cmpd="sng">
              <a:solidFill>
                <a:srgbClr val="24BDB2"/>
              </a:solidFill>
              <a:round/>
              <a:headEnd/>
              <a:tailEnd/>
            </a:ln>
          </p:spPr>
          <p:txBody>
            <a:bodyPr wrap="none" anchor="ctr"/>
            <a:lstStyle/>
            <a:p>
              <a:endParaRPr lang="en-IN"/>
            </a:p>
          </p:txBody>
        </p:sp>
        <p:sp>
          <p:nvSpPr>
            <p:cNvPr id="46101" name="Oval 5"/>
            <p:cNvSpPr>
              <a:spLocks noChangeArrowheads="1"/>
            </p:cNvSpPr>
            <p:nvPr/>
          </p:nvSpPr>
          <p:spPr bwMode="auto">
            <a:xfrm>
              <a:off x="787" y="2201"/>
              <a:ext cx="133" cy="128"/>
            </a:xfrm>
            <a:prstGeom prst="ellipse">
              <a:avLst/>
            </a:prstGeom>
            <a:solidFill>
              <a:srgbClr val="24BDB2"/>
            </a:solidFill>
            <a:ln w="9525">
              <a:solidFill>
                <a:srgbClr val="24BDB2"/>
              </a:solidFill>
              <a:round/>
              <a:headEnd/>
              <a:tailEnd/>
            </a:ln>
          </p:spPr>
          <p:txBody>
            <a:bodyPr wrap="none" anchor="ctr"/>
            <a:lstStyle/>
            <a:p>
              <a:endParaRPr lang="en-US"/>
            </a:p>
          </p:txBody>
        </p:sp>
        <p:sp>
          <p:nvSpPr>
            <p:cNvPr id="46102" name="Oval 6"/>
            <p:cNvSpPr>
              <a:spLocks noChangeArrowheads="1"/>
            </p:cNvSpPr>
            <p:nvPr/>
          </p:nvSpPr>
          <p:spPr bwMode="auto">
            <a:xfrm>
              <a:off x="1091" y="2296"/>
              <a:ext cx="133" cy="127"/>
            </a:xfrm>
            <a:prstGeom prst="ellipse">
              <a:avLst/>
            </a:prstGeom>
            <a:solidFill>
              <a:srgbClr val="24BDB2"/>
            </a:solidFill>
            <a:ln w="9525">
              <a:solidFill>
                <a:srgbClr val="24BDB2"/>
              </a:solidFill>
              <a:round/>
              <a:headEnd/>
              <a:tailEnd/>
            </a:ln>
          </p:spPr>
          <p:txBody>
            <a:bodyPr wrap="none" anchor="ctr"/>
            <a:lstStyle/>
            <a:p>
              <a:endParaRPr lang="en-US"/>
            </a:p>
          </p:txBody>
        </p:sp>
        <p:sp>
          <p:nvSpPr>
            <p:cNvPr id="46103" name="Oval 7"/>
            <p:cNvSpPr>
              <a:spLocks noChangeArrowheads="1"/>
            </p:cNvSpPr>
            <p:nvPr/>
          </p:nvSpPr>
          <p:spPr bwMode="auto">
            <a:xfrm>
              <a:off x="1396" y="1976"/>
              <a:ext cx="133" cy="128"/>
            </a:xfrm>
            <a:prstGeom prst="ellipse">
              <a:avLst/>
            </a:prstGeom>
            <a:solidFill>
              <a:srgbClr val="24BDB2"/>
            </a:solidFill>
            <a:ln w="9525">
              <a:solidFill>
                <a:srgbClr val="24BDB2"/>
              </a:solidFill>
              <a:round/>
              <a:headEnd/>
              <a:tailEnd/>
            </a:ln>
          </p:spPr>
          <p:txBody>
            <a:bodyPr wrap="none" anchor="ctr"/>
            <a:lstStyle/>
            <a:p>
              <a:endParaRPr lang="en-US"/>
            </a:p>
          </p:txBody>
        </p:sp>
        <p:sp>
          <p:nvSpPr>
            <p:cNvPr id="46104" name="Oval 8"/>
            <p:cNvSpPr>
              <a:spLocks noChangeArrowheads="1"/>
            </p:cNvSpPr>
            <p:nvPr/>
          </p:nvSpPr>
          <p:spPr bwMode="auto">
            <a:xfrm>
              <a:off x="1687" y="2643"/>
              <a:ext cx="133" cy="128"/>
            </a:xfrm>
            <a:prstGeom prst="ellipse">
              <a:avLst/>
            </a:prstGeom>
            <a:solidFill>
              <a:srgbClr val="24BDB2"/>
            </a:solidFill>
            <a:ln w="9525">
              <a:solidFill>
                <a:srgbClr val="24BDB2"/>
              </a:solidFill>
              <a:round/>
              <a:headEnd/>
              <a:tailEnd/>
            </a:ln>
          </p:spPr>
          <p:txBody>
            <a:bodyPr wrap="none" anchor="ctr"/>
            <a:lstStyle/>
            <a:p>
              <a:endParaRPr lang="en-US"/>
            </a:p>
          </p:txBody>
        </p:sp>
        <p:sp>
          <p:nvSpPr>
            <p:cNvPr id="46105" name="Oval 9"/>
            <p:cNvSpPr>
              <a:spLocks noChangeArrowheads="1"/>
            </p:cNvSpPr>
            <p:nvPr/>
          </p:nvSpPr>
          <p:spPr bwMode="auto">
            <a:xfrm>
              <a:off x="2283" y="2574"/>
              <a:ext cx="133" cy="128"/>
            </a:xfrm>
            <a:prstGeom prst="ellipse">
              <a:avLst/>
            </a:prstGeom>
            <a:solidFill>
              <a:srgbClr val="24BDB2"/>
            </a:solidFill>
            <a:ln w="9525">
              <a:solidFill>
                <a:srgbClr val="24BDB2"/>
              </a:solidFill>
              <a:round/>
              <a:headEnd/>
              <a:tailEnd/>
            </a:ln>
          </p:spPr>
          <p:txBody>
            <a:bodyPr wrap="none" anchor="ctr"/>
            <a:lstStyle/>
            <a:p>
              <a:endParaRPr lang="en-US"/>
            </a:p>
          </p:txBody>
        </p:sp>
        <p:sp>
          <p:nvSpPr>
            <p:cNvPr id="46106" name="Oval 10"/>
            <p:cNvSpPr>
              <a:spLocks noChangeArrowheads="1"/>
            </p:cNvSpPr>
            <p:nvPr/>
          </p:nvSpPr>
          <p:spPr bwMode="auto">
            <a:xfrm>
              <a:off x="2594" y="2242"/>
              <a:ext cx="133" cy="128"/>
            </a:xfrm>
            <a:prstGeom prst="ellipse">
              <a:avLst/>
            </a:prstGeom>
            <a:solidFill>
              <a:srgbClr val="24BDB2"/>
            </a:solidFill>
            <a:ln w="9525">
              <a:solidFill>
                <a:srgbClr val="24BDB2"/>
              </a:solidFill>
              <a:round/>
              <a:headEnd/>
              <a:tailEnd/>
            </a:ln>
          </p:spPr>
          <p:txBody>
            <a:bodyPr wrap="none" anchor="ctr"/>
            <a:lstStyle/>
            <a:p>
              <a:endParaRPr lang="en-US"/>
            </a:p>
          </p:txBody>
        </p:sp>
        <p:sp>
          <p:nvSpPr>
            <p:cNvPr id="46107" name="Oval 11"/>
            <p:cNvSpPr>
              <a:spLocks noChangeArrowheads="1"/>
            </p:cNvSpPr>
            <p:nvPr/>
          </p:nvSpPr>
          <p:spPr bwMode="auto">
            <a:xfrm>
              <a:off x="2880" y="2879"/>
              <a:ext cx="133" cy="128"/>
            </a:xfrm>
            <a:prstGeom prst="ellipse">
              <a:avLst/>
            </a:prstGeom>
            <a:solidFill>
              <a:srgbClr val="24BDB2"/>
            </a:solidFill>
            <a:ln w="9525">
              <a:solidFill>
                <a:srgbClr val="24BDB2"/>
              </a:solidFill>
              <a:round/>
              <a:headEnd/>
              <a:tailEnd/>
            </a:ln>
          </p:spPr>
          <p:txBody>
            <a:bodyPr wrap="none" anchor="ctr"/>
            <a:lstStyle/>
            <a:p>
              <a:endParaRPr lang="en-US"/>
            </a:p>
          </p:txBody>
        </p:sp>
        <p:sp>
          <p:nvSpPr>
            <p:cNvPr id="46108" name="Oval 12"/>
            <p:cNvSpPr>
              <a:spLocks noChangeArrowheads="1"/>
            </p:cNvSpPr>
            <p:nvPr/>
          </p:nvSpPr>
          <p:spPr bwMode="auto">
            <a:xfrm>
              <a:off x="3178" y="1625"/>
              <a:ext cx="133" cy="128"/>
            </a:xfrm>
            <a:prstGeom prst="ellipse">
              <a:avLst/>
            </a:prstGeom>
            <a:solidFill>
              <a:srgbClr val="24BDB2"/>
            </a:solidFill>
            <a:ln w="9525">
              <a:solidFill>
                <a:srgbClr val="24BDB2"/>
              </a:solidFill>
              <a:round/>
              <a:headEnd/>
              <a:tailEnd/>
            </a:ln>
          </p:spPr>
          <p:txBody>
            <a:bodyPr wrap="none" anchor="ctr"/>
            <a:lstStyle/>
            <a:p>
              <a:endParaRPr lang="en-US"/>
            </a:p>
          </p:txBody>
        </p:sp>
        <p:sp>
          <p:nvSpPr>
            <p:cNvPr id="46109" name="Oval 13"/>
            <p:cNvSpPr>
              <a:spLocks noChangeArrowheads="1"/>
            </p:cNvSpPr>
            <p:nvPr/>
          </p:nvSpPr>
          <p:spPr bwMode="auto">
            <a:xfrm>
              <a:off x="1986" y="2846"/>
              <a:ext cx="133" cy="128"/>
            </a:xfrm>
            <a:prstGeom prst="ellipse">
              <a:avLst/>
            </a:prstGeom>
            <a:solidFill>
              <a:srgbClr val="24BDB2"/>
            </a:solidFill>
            <a:ln w="9525">
              <a:solidFill>
                <a:srgbClr val="24BDB2"/>
              </a:solidFill>
              <a:round/>
              <a:headEnd/>
              <a:tailEnd/>
            </a:ln>
          </p:spPr>
          <p:txBody>
            <a:bodyPr wrap="none" anchor="ctr"/>
            <a:lstStyle/>
            <a:p>
              <a:endParaRPr lang="en-US"/>
            </a:p>
          </p:txBody>
        </p:sp>
      </p:grpSp>
      <p:grpSp>
        <p:nvGrpSpPr>
          <p:cNvPr id="3" name="Group 14"/>
          <p:cNvGrpSpPr>
            <a:grpSpLocks/>
          </p:cNvGrpSpPr>
          <p:nvPr/>
        </p:nvGrpSpPr>
        <p:grpSpPr bwMode="auto">
          <a:xfrm>
            <a:off x="506413" y="2109788"/>
            <a:ext cx="7842250" cy="3819525"/>
            <a:chOff x="263" y="1329"/>
            <a:chExt cx="4940" cy="2406"/>
          </a:xfrm>
        </p:grpSpPr>
        <p:sp>
          <p:nvSpPr>
            <p:cNvPr id="46090" name="Rectangle 15"/>
            <p:cNvSpPr>
              <a:spLocks noChangeArrowheads="1"/>
            </p:cNvSpPr>
            <p:nvPr/>
          </p:nvSpPr>
          <p:spPr bwMode="auto">
            <a:xfrm>
              <a:off x="3523" y="1710"/>
              <a:ext cx="1536" cy="250"/>
            </a:xfrm>
            <a:prstGeom prst="rect">
              <a:avLst/>
            </a:prstGeom>
            <a:noFill/>
            <a:ln w="9525">
              <a:noFill/>
              <a:miter lim="800000"/>
              <a:headEnd/>
              <a:tailEnd/>
            </a:ln>
          </p:spPr>
          <p:txBody>
            <a:bodyPr wrap="none">
              <a:spAutoFit/>
            </a:bodyPr>
            <a:lstStyle/>
            <a:p>
              <a:r>
                <a:rPr lang="en-US" sz="2000" b="1"/>
                <a:t>Upper control limit</a:t>
              </a:r>
            </a:p>
          </p:txBody>
        </p:sp>
        <p:sp>
          <p:nvSpPr>
            <p:cNvPr id="46091" name="Rectangle 16"/>
            <p:cNvSpPr>
              <a:spLocks noChangeArrowheads="1"/>
            </p:cNvSpPr>
            <p:nvPr/>
          </p:nvSpPr>
          <p:spPr bwMode="auto">
            <a:xfrm>
              <a:off x="3523" y="2373"/>
              <a:ext cx="1680" cy="250"/>
            </a:xfrm>
            <a:prstGeom prst="rect">
              <a:avLst/>
            </a:prstGeom>
            <a:noFill/>
            <a:ln w="9525">
              <a:noFill/>
              <a:miter lim="800000"/>
              <a:headEnd/>
              <a:tailEnd/>
            </a:ln>
          </p:spPr>
          <p:txBody>
            <a:bodyPr wrap="none">
              <a:spAutoFit/>
            </a:bodyPr>
            <a:lstStyle/>
            <a:p>
              <a:r>
                <a:rPr lang="en-US" sz="2000" b="1"/>
                <a:t>Coach’s target value</a:t>
              </a:r>
            </a:p>
          </p:txBody>
        </p:sp>
        <p:sp>
          <p:nvSpPr>
            <p:cNvPr id="46092" name="Rectangle 17"/>
            <p:cNvSpPr>
              <a:spLocks noChangeArrowheads="1"/>
            </p:cNvSpPr>
            <p:nvPr/>
          </p:nvSpPr>
          <p:spPr bwMode="auto">
            <a:xfrm>
              <a:off x="3523" y="3030"/>
              <a:ext cx="1544" cy="250"/>
            </a:xfrm>
            <a:prstGeom prst="rect">
              <a:avLst/>
            </a:prstGeom>
            <a:noFill/>
            <a:ln w="9525">
              <a:noFill/>
              <a:miter lim="800000"/>
              <a:headEnd/>
              <a:tailEnd/>
            </a:ln>
          </p:spPr>
          <p:txBody>
            <a:bodyPr wrap="none">
              <a:spAutoFit/>
            </a:bodyPr>
            <a:lstStyle/>
            <a:p>
              <a:r>
                <a:rPr lang="en-US" sz="2000" b="1"/>
                <a:t>Lower control limit</a:t>
              </a:r>
            </a:p>
          </p:txBody>
        </p:sp>
        <p:sp>
          <p:nvSpPr>
            <p:cNvPr id="46093" name="Rectangle 18"/>
            <p:cNvSpPr>
              <a:spLocks noChangeArrowheads="1"/>
            </p:cNvSpPr>
            <p:nvPr/>
          </p:nvSpPr>
          <p:spPr bwMode="auto">
            <a:xfrm>
              <a:off x="1452" y="3485"/>
              <a:ext cx="1191" cy="250"/>
            </a:xfrm>
            <a:prstGeom prst="rect">
              <a:avLst/>
            </a:prstGeom>
            <a:noFill/>
            <a:ln w="9525">
              <a:noFill/>
              <a:miter lim="800000"/>
              <a:headEnd/>
              <a:tailEnd/>
            </a:ln>
          </p:spPr>
          <p:txBody>
            <a:bodyPr wrap="none">
              <a:spAutoFit/>
            </a:bodyPr>
            <a:lstStyle/>
            <a:p>
              <a:r>
                <a:rPr lang="en-US" sz="2000" b="1"/>
                <a:t>Game number</a:t>
              </a:r>
            </a:p>
          </p:txBody>
        </p:sp>
        <p:sp>
          <p:nvSpPr>
            <p:cNvPr id="46094" name="Line 19"/>
            <p:cNvSpPr>
              <a:spLocks noChangeShapeType="1"/>
            </p:cNvSpPr>
            <p:nvPr/>
          </p:nvSpPr>
          <p:spPr bwMode="auto">
            <a:xfrm flipV="1">
              <a:off x="690" y="1352"/>
              <a:ext cx="0" cy="2172"/>
            </a:xfrm>
            <a:prstGeom prst="line">
              <a:avLst/>
            </a:prstGeom>
            <a:noFill/>
            <a:ln w="38100">
              <a:solidFill>
                <a:schemeClr val="tx1"/>
              </a:solidFill>
              <a:round/>
              <a:headEnd/>
              <a:tailEnd type="triangle" w="med" len="med"/>
            </a:ln>
          </p:spPr>
          <p:txBody>
            <a:bodyPr wrap="none" anchor="ctr"/>
            <a:lstStyle/>
            <a:p>
              <a:endParaRPr lang="en-IN"/>
            </a:p>
          </p:txBody>
        </p:sp>
        <p:sp>
          <p:nvSpPr>
            <p:cNvPr id="46095" name="Line 20"/>
            <p:cNvSpPr>
              <a:spLocks noChangeShapeType="1"/>
            </p:cNvSpPr>
            <p:nvPr/>
          </p:nvSpPr>
          <p:spPr bwMode="auto">
            <a:xfrm>
              <a:off x="690" y="2496"/>
              <a:ext cx="2783" cy="0"/>
            </a:xfrm>
            <a:prstGeom prst="line">
              <a:avLst/>
            </a:prstGeom>
            <a:noFill/>
            <a:ln w="38100">
              <a:solidFill>
                <a:schemeClr val="tx1"/>
              </a:solidFill>
              <a:round/>
              <a:headEnd/>
              <a:tailEnd type="triangle" w="med" len="med"/>
            </a:ln>
          </p:spPr>
          <p:txBody>
            <a:bodyPr wrap="none" anchor="ctr"/>
            <a:lstStyle/>
            <a:p>
              <a:endParaRPr lang="en-IN"/>
            </a:p>
          </p:txBody>
        </p:sp>
        <p:sp>
          <p:nvSpPr>
            <p:cNvPr id="46096" name="Line 21"/>
            <p:cNvSpPr>
              <a:spLocks noChangeShapeType="1"/>
            </p:cNvSpPr>
            <p:nvPr/>
          </p:nvSpPr>
          <p:spPr bwMode="auto">
            <a:xfrm>
              <a:off x="690" y="1839"/>
              <a:ext cx="2757" cy="0"/>
            </a:xfrm>
            <a:prstGeom prst="line">
              <a:avLst/>
            </a:prstGeom>
            <a:noFill/>
            <a:ln w="38100">
              <a:solidFill>
                <a:schemeClr val="tx1"/>
              </a:solidFill>
              <a:prstDash val="dash"/>
              <a:round/>
              <a:headEnd/>
              <a:tailEnd/>
            </a:ln>
          </p:spPr>
          <p:txBody>
            <a:bodyPr wrap="none" anchor="ctr"/>
            <a:lstStyle/>
            <a:p>
              <a:endParaRPr lang="en-IN"/>
            </a:p>
          </p:txBody>
        </p:sp>
        <p:sp>
          <p:nvSpPr>
            <p:cNvPr id="46097" name="Line 22"/>
            <p:cNvSpPr>
              <a:spLocks noChangeShapeType="1"/>
            </p:cNvSpPr>
            <p:nvPr/>
          </p:nvSpPr>
          <p:spPr bwMode="auto">
            <a:xfrm>
              <a:off x="690" y="3154"/>
              <a:ext cx="2757" cy="0"/>
            </a:xfrm>
            <a:prstGeom prst="line">
              <a:avLst/>
            </a:prstGeom>
            <a:noFill/>
            <a:ln w="38100">
              <a:solidFill>
                <a:schemeClr val="tx1"/>
              </a:solidFill>
              <a:prstDash val="dash"/>
              <a:round/>
              <a:headEnd/>
              <a:tailEnd/>
            </a:ln>
          </p:spPr>
          <p:txBody>
            <a:bodyPr wrap="none" anchor="ctr"/>
            <a:lstStyle/>
            <a:p>
              <a:endParaRPr lang="en-IN"/>
            </a:p>
          </p:txBody>
        </p:sp>
        <p:sp>
          <p:nvSpPr>
            <p:cNvPr id="46098" name="Rectangle 23"/>
            <p:cNvSpPr>
              <a:spLocks noChangeArrowheads="1"/>
            </p:cNvSpPr>
            <p:nvPr/>
          </p:nvSpPr>
          <p:spPr bwMode="auto">
            <a:xfrm>
              <a:off x="670" y="2935"/>
              <a:ext cx="2868" cy="490"/>
            </a:xfrm>
            <a:prstGeom prst="rect">
              <a:avLst/>
            </a:prstGeom>
            <a:noFill/>
            <a:ln w="9525">
              <a:noFill/>
              <a:miter lim="800000"/>
              <a:headEnd/>
              <a:tailEnd/>
            </a:ln>
          </p:spPr>
          <p:txBody>
            <a:bodyPr>
              <a:spAutoFit/>
            </a:bodyPr>
            <a:lstStyle/>
            <a:p>
              <a:pPr>
                <a:lnSpc>
                  <a:spcPct val="125000"/>
                </a:lnSpc>
                <a:tabLst>
                  <a:tab pos="190500" algn="ctr"/>
                  <a:tab pos="673100" algn="ctr"/>
                  <a:tab pos="1143000" algn="ctr"/>
                  <a:tab pos="1625600" algn="ctr"/>
                  <a:tab pos="2095500" algn="ctr"/>
                  <a:tab pos="2578100" algn="ctr"/>
                  <a:tab pos="3048000" algn="ctr"/>
                  <a:tab pos="3530600" algn="ctr"/>
                  <a:tab pos="4000500" algn="ctr"/>
                </a:tabLst>
              </a:pPr>
              <a:r>
                <a:rPr lang="en-US" sz="1800" b="1"/>
                <a:t>	|	|	|	|	|	|	|	|	|</a:t>
              </a:r>
            </a:p>
            <a:p>
              <a:pPr>
                <a:lnSpc>
                  <a:spcPct val="125000"/>
                </a:lnSpc>
                <a:tabLst>
                  <a:tab pos="190500" algn="ctr"/>
                  <a:tab pos="673100" algn="ctr"/>
                  <a:tab pos="1143000" algn="ctr"/>
                  <a:tab pos="1625600" algn="ctr"/>
                  <a:tab pos="2095500" algn="ctr"/>
                  <a:tab pos="2578100" algn="ctr"/>
                  <a:tab pos="3048000" algn="ctr"/>
                  <a:tab pos="3530600" algn="ctr"/>
                  <a:tab pos="4000500" algn="ctr"/>
                </a:tabLst>
              </a:pPr>
              <a:r>
                <a:rPr lang="en-US" sz="1800" b="1"/>
                <a:t>	1	2	3	4	5	6	7	8	9</a:t>
              </a:r>
            </a:p>
          </p:txBody>
        </p:sp>
        <p:sp>
          <p:nvSpPr>
            <p:cNvPr id="46099" name="Rectangle 24"/>
            <p:cNvSpPr>
              <a:spLocks noChangeArrowheads="1"/>
            </p:cNvSpPr>
            <p:nvPr/>
          </p:nvSpPr>
          <p:spPr bwMode="auto">
            <a:xfrm>
              <a:off x="263" y="1329"/>
              <a:ext cx="404" cy="2029"/>
            </a:xfrm>
            <a:prstGeom prst="rect">
              <a:avLst/>
            </a:prstGeom>
            <a:noFill/>
            <a:ln w="9525">
              <a:noFill/>
              <a:miter lim="800000"/>
              <a:headEnd/>
              <a:tailEnd/>
            </a:ln>
          </p:spPr>
          <p:txBody>
            <a:bodyPr wrap="none">
              <a:spAutoFit/>
            </a:bodyPr>
            <a:lstStyle/>
            <a:p>
              <a:pPr algn="r">
                <a:lnSpc>
                  <a:spcPct val="380000"/>
                </a:lnSpc>
              </a:pPr>
              <a:r>
                <a:rPr lang="en-US" sz="1800" b="1"/>
                <a:t>20%</a:t>
              </a:r>
            </a:p>
            <a:p>
              <a:pPr algn="r">
                <a:lnSpc>
                  <a:spcPct val="380000"/>
                </a:lnSpc>
              </a:pPr>
              <a:r>
                <a:rPr lang="en-US" sz="1800" b="1"/>
                <a:t>10%</a:t>
              </a:r>
            </a:p>
            <a:p>
              <a:pPr algn="r">
                <a:lnSpc>
                  <a:spcPct val="380000"/>
                </a:lnSpc>
              </a:pPr>
              <a:r>
                <a:rPr lang="en-US" sz="1800" b="1"/>
                <a:t>0%</a:t>
              </a:r>
            </a:p>
          </p:txBody>
        </p:sp>
      </p:grpSp>
      <p:grpSp>
        <p:nvGrpSpPr>
          <p:cNvPr id="4" name="Group 25"/>
          <p:cNvGrpSpPr>
            <a:grpSpLocks/>
          </p:cNvGrpSpPr>
          <p:nvPr/>
        </p:nvGrpSpPr>
        <p:grpSpPr bwMode="auto">
          <a:xfrm>
            <a:off x="3565525" y="1890713"/>
            <a:ext cx="4933950" cy="1347787"/>
            <a:chOff x="2190" y="1191"/>
            <a:chExt cx="3108" cy="849"/>
          </a:xfrm>
        </p:grpSpPr>
        <p:sp>
          <p:nvSpPr>
            <p:cNvPr id="46088" name="Rectangle 26"/>
            <p:cNvSpPr>
              <a:spLocks noChangeArrowheads="1"/>
            </p:cNvSpPr>
            <p:nvPr/>
          </p:nvSpPr>
          <p:spPr bwMode="auto">
            <a:xfrm>
              <a:off x="2190" y="1191"/>
              <a:ext cx="3108" cy="250"/>
            </a:xfrm>
            <a:prstGeom prst="rect">
              <a:avLst/>
            </a:prstGeom>
            <a:noFill/>
            <a:ln w="9525">
              <a:noFill/>
              <a:miter lim="800000"/>
              <a:headEnd/>
              <a:tailEnd/>
            </a:ln>
          </p:spPr>
          <p:txBody>
            <a:bodyPr wrap="none">
              <a:spAutoFit/>
            </a:bodyPr>
            <a:lstStyle/>
            <a:p>
              <a:r>
                <a:rPr lang="en-US" sz="2000" b="1"/>
                <a:t>Plots the percent of free throws missed</a:t>
              </a:r>
            </a:p>
          </p:txBody>
        </p:sp>
        <p:sp>
          <p:nvSpPr>
            <p:cNvPr id="46089" name="Line 27"/>
            <p:cNvSpPr>
              <a:spLocks noChangeShapeType="1"/>
            </p:cNvSpPr>
            <p:nvPr/>
          </p:nvSpPr>
          <p:spPr bwMode="auto">
            <a:xfrm flipH="1">
              <a:off x="3200" y="1448"/>
              <a:ext cx="656" cy="592"/>
            </a:xfrm>
            <a:prstGeom prst="line">
              <a:avLst/>
            </a:prstGeom>
            <a:noFill/>
            <a:ln w="38100">
              <a:solidFill>
                <a:schemeClr val="tx1"/>
              </a:solidFill>
              <a:round/>
              <a:headEnd/>
              <a:tailEnd/>
            </a:ln>
          </p:spPr>
          <p:txBody>
            <a:bodyPr wrap="none" anchor="ctr"/>
            <a:lstStyle/>
            <a:p>
              <a:endParaRPr lang="en-IN"/>
            </a:p>
          </p:txBody>
        </p:sp>
      </p:grpSp>
      <p:sp>
        <p:nvSpPr>
          <p:cNvPr id="116764" name="Rectangle 28"/>
          <p:cNvSpPr>
            <a:spLocks noChangeArrowheads="1"/>
          </p:cNvSpPr>
          <p:nvPr/>
        </p:nvSpPr>
        <p:spPr bwMode="auto">
          <a:xfrm>
            <a:off x="6969125" y="6003925"/>
            <a:ext cx="1144588" cy="336550"/>
          </a:xfrm>
          <a:prstGeom prst="rect">
            <a:avLst/>
          </a:prstGeom>
          <a:noFill/>
          <a:ln w="9525">
            <a:noFill/>
            <a:miter lim="800000"/>
            <a:headEnd/>
            <a:tailEnd/>
          </a:ln>
        </p:spPr>
        <p:txBody>
          <a:bodyPr wrap="none">
            <a:spAutoFit/>
          </a:bodyPr>
          <a:lstStyle/>
          <a:p>
            <a:r>
              <a:rPr lang="en-US" sz="1600" b="1"/>
              <a:t>Figure 6.8</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1" fill="hold" nodeType="afterEffect">
                                  <p:stCondLst>
                                    <p:cond delay="100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16764"/>
                                        </p:tgtEl>
                                        <p:attrNameLst>
                                          <p:attrName>style.visibility</p:attrName>
                                        </p:attrNameLst>
                                      </p:cBhvr>
                                      <p:to>
                                        <p:strVal val="visible"/>
                                      </p:to>
                                    </p:set>
                                    <p:animEffect transition="in" filter="wipe(left)">
                                      <p:cBhvr>
                                        <p:cTn id="20" dur="500"/>
                                        <p:tgtEl>
                                          <p:spTgt spid="116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4"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1154113" y="1728788"/>
            <a:ext cx="7772400" cy="914400"/>
          </a:xfrm>
        </p:spPr>
        <p:txBody>
          <a:bodyPr/>
          <a:lstStyle/>
          <a:p>
            <a:pPr algn="ctr"/>
            <a:r>
              <a:rPr lang="en-US" sz="5400"/>
              <a:t>Quality Circles</a:t>
            </a:r>
          </a:p>
        </p:txBody>
      </p:sp>
      <p:sp>
        <p:nvSpPr>
          <p:cNvPr id="27651" name="Rectangle 3"/>
          <p:cNvSpPr>
            <a:spLocks noGrp="1" noChangeArrowheads="1"/>
          </p:cNvSpPr>
          <p:nvPr>
            <p:ph type="subTitle" idx="1"/>
          </p:nvPr>
        </p:nvSpPr>
        <p:spPr/>
        <p:txBody>
          <a:bodyPr/>
          <a:lstStyle/>
          <a:p>
            <a:pPr algn="ctr"/>
            <a:r>
              <a:rPr lang="en-US" dirty="0"/>
              <a:t> </a:t>
            </a:r>
          </a:p>
          <a:p>
            <a:pPr algn="ctr"/>
            <a:r>
              <a:rPr lang="en-US" dirty="0"/>
              <a:t>By :  Terri </a:t>
            </a:r>
            <a:r>
              <a:rPr lang="en-US" dirty="0" err="1"/>
              <a:t>Spahr</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43000" y="814388"/>
            <a:ext cx="7772400" cy="762000"/>
          </a:xfrm>
        </p:spPr>
        <p:txBody>
          <a:bodyPr/>
          <a:lstStyle/>
          <a:p>
            <a:r>
              <a:rPr lang="en-US"/>
              <a:t>Overview</a:t>
            </a:r>
          </a:p>
        </p:txBody>
      </p:sp>
      <p:sp>
        <p:nvSpPr>
          <p:cNvPr id="28675" name="Rectangle 3"/>
          <p:cNvSpPr>
            <a:spLocks noGrp="1" noChangeArrowheads="1"/>
          </p:cNvSpPr>
          <p:nvPr>
            <p:ph type="body" idx="1"/>
          </p:nvPr>
        </p:nvSpPr>
        <p:spPr/>
        <p:txBody>
          <a:bodyPr/>
          <a:lstStyle/>
          <a:p>
            <a:pPr>
              <a:buFont typeface="Wingdings" pitchFamily="2" charset="2"/>
              <a:buChar char="v"/>
            </a:pPr>
            <a:r>
              <a:rPr lang="en-US" sz="2800"/>
              <a:t>What are Quality Circles?</a:t>
            </a:r>
          </a:p>
          <a:p>
            <a:pPr>
              <a:buFont typeface="Wingdings" pitchFamily="2" charset="2"/>
              <a:buChar char="v"/>
            </a:pPr>
            <a:r>
              <a:rPr lang="en-US" sz="2800"/>
              <a:t>How Do Quality Circles Work?</a:t>
            </a:r>
          </a:p>
          <a:p>
            <a:pPr>
              <a:buFont typeface="Wingdings" pitchFamily="2" charset="2"/>
              <a:buChar char="v"/>
            </a:pPr>
            <a:r>
              <a:rPr lang="en-US" sz="2800"/>
              <a:t>How Can They be Used in an Organization?</a:t>
            </a:r>
          </a:p>
          <a:p>
            <a:pPr>
              <a:buFont typeface="Wingdings" pitchFamily="2" charset="2"/>
              <a:buChar char="v"/>
            </a:pPr>
            <a:r>
              <a:rPr lang="en-US" sz="2800"/>
              <a:t>Example and Activity</a:t>
            </a:r>
          </a:p>
          <a:p>
            <a:pPr>
              <a:buFont typeface="Wingdings" pitchFamily="2" charset="2"/>
              <a:buChar char="v"/>
            </a:pPr>
            <a:r>
              <a:rPr lang="en-US" sz="2800"/>
              <a:t>Problems with Quality Circles</a:t>
            </a:r>
          </a:p>
          <a:p>
            <a:pPr>
              <a:buFont typeface="Wingdings" pitchFamily="2" charset="2"/>
              <a:buChar char="v"/>
            </a:pPr>
            <a:r>
              <a:rPr lang="en-US" sz="2800"/>
              <a:t>Summary of History and Practices</a:t>
            </a:r>
          </a:p>
          <a:p>
            <a:pPr>
              <a:buFont typeface="Wingdings" pitchFamily="2" charset="2"/>
              <a:buChar char="v"/>
            </a:pPr>
            <a:r>
              <a:rPr lang="en-US" sz="2800"/>
              <a:t>Bibliography</a:t>
            </a:r>
          </a:p>
          <a:p>
            <a:endParaRPr lang="en-US" sz="28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43000" y="814388"/>
            <a:ext cx="7772400" cy="762000"/>
          </a:xfrm>
        </p:spPr>
        <p:txBody>
          <a:bodyPr/>
          <a:lstStyle/>
          <a:p>
            <a:r>
              <a:rPr lang="en-US"/>
              <a:t>What is a Quality Circle?</a:t>
            </a:r>
          </a:p>
        </p:txBody>
      </p:sp>
      <p:sp>
        <p:nvSpPr>
          <p:cNvPr id="31747" name="Rectangle 3"/>
          <p:cNvSpPr>
            <a:spLocks noGrp="1" noChangeArrowheads="1"/>
          </p:cNvSpPr>
          <p:nvPr>
            <p:ph type="body" idx="1"/>
          </p:nvPr>
        </p:nvSpPr>
        <p:spPr/>
        <p:txBody>
          <a:bodyPr/>
          <a:lstStyle/>
          <a:p>
            <a:pPr>
              <a:lnSpc>
                <a:spcPct val="90000"/>
              </a:lnSpc>
            </a:pPr>
            <a:r>
              <a:rPr lang="en-US" sz="2800"/>
              <a:t>Voluntary groups of employees who work on similar tasks or share an area of responsibility</a:t>
            </a:r>
          </a:p>
          <a:p>
            <a:pPr>
              <a:lnSpc>
                <a:spcPct val="90000"/>
              </a:lnSpc>
            </a:pPr>
            <a:r>
              <a:rPr lang="en-US" sz="2800"/>
              <a:t>They agree to meet on a regular basis to discuss &amp; solve problems related to work.</a:t>
            </a:r>
          </a:p>
          <a:p>
            <a:pPr>
              <a:lnSpc>
                <a:spcPct val="90000"/>
              </a:lnSpc>
            </a:pPr>
            <a:r>
              <a:rPr lang="en-US" sz="2800"/>
              <a:t>They operate on the principle that  employee participation in decision-making and problem-solving improves the quality of work</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How Do Quality Circles Work?</a:t>
            </a:r>
          </a:p>
        </p:txBody>
      </p:sp>
      <p:sp>
        <p:nvSpPr>
          <p:cNvPr id="35843" name="Rectangle 3"/>
          <p:cNvSpPr>
            <a:spLocks noGrp="1" noChangeArrowheads="1"/>
          </p:cNvSpPr>
          <p:nvPr>
            <p:ph type="body" idx="1"/>
          </p:nvPr>
        </p:nvSpPr>
        <p:spPr/>
        <p:txBody>
          <a:bodyPr/>
          <a:lstStyle/>
          <a:p>
            <a:r>
              <a:rPr lang="en-US"/>
              <a:t>Characteristics</a:t>
            </a:r>
          </a:p>
          <a:p>
            <a:pPr lvl="1"/>
            <a:r>
              <a:rPr lang="en-US"/>
              <a:t>Volunteers</a:t>
            </a:r>
          </a:p>
          <a:p>
            <a:pPr lvl="1"/>
            <a:r>
              <a:rPr lang="en-US"/>
              <a:t>Set Rules and Priorities</a:t>
            </a:r>
          </a:p>
          <a:p>
            <a:pPr lvl="1"/>
            <a:r>
              <a:rPr lang="en-US"/>
              <a:t>Decisions made by Consensus</a:t>
            </a:r>
          </a:p>
          <a:p>
            <a:pPr lvl="1"/>
            <a:r>
              <a:rPr lang="en-US"/>
              <a:t>Use of organized approaches to Problem-Solving</a:t>
            </a:r>
          </a:p>
          <a:p>
            <a:pPr lvl="1"/>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sz="3200" b="1" smtClean="0">
                <a:latin typeface="Times New Roman" pitchFamily="18" charset="0"/>
              </a:rPr>
              <a:t>PRODUCT BASED</a:t>
            </a:r>
            <a:br>
              <a:rPr lang="en-US" sz="3200" b="1" smtClean="0">
                <a:latin typeface="Times New Roman" pitchFamily="18" charset="0"/>
              </a:rPr>
            </a:br>
            <a:endParaRPr lang="en-US" sz="3200" b="1" smtClean="0">
              <a:latin typeface="Times New Roman" pitchFamily="18" charset="0"/>
            </a:endParaRPr>
          </a:p>
        </p:txBody>
      </p:sp>
      <p:sp>
        <p:nvSpPr>
          <p:cNvPr id="15363" name="Rectangle 3"/>
          <p:cNvSpPr>
            <a:spLocks noGrp="1" noChangeArrowheads="1"/>
          </p:cNvSpPr>
          <p:nvPr>
            <p:ph idx="1"/>
          </p:nvPr>
        </p:nvSpPr>
        <p:spPr/>
        <p:txBody>
          <a:bodyPr/>
          <a:lstStyle/>
          <a:p>
            <a:pPr algn="just" eaLnBrk="1" hangingPunct="1">
              <a:defRPr/>
            </a:pPr>
            <a:r>
              <a:rPr lang="en-US" sz="2500" smtClean="0">
                <a:latin typeface="Times New Roman" pitchFamily="18" charset="0"/>
              </a:rPr>
              <a:t>Quality is viewed as a quantifiable or measurable characteristic or attribute. For example durability or reliability can be measured and the engineer can design to that benchmark. </a:t>
            </a:r>
          </a:p>
          <a:p>
            <a:pPr algn="just" eaLnBrk="1" hangingPunct="1">
              <a:defRPr/>
            </a:pPr>
            <a:r>
              <a:rPr lang="en-US" sz="2500" smtClean="0">
                <a:latin typeface="Times New Roman" pitchFamily="18" charset="0"/>
              </a:rPr>
              <a:t>Quality is determined objectively.</a:t>
            </a:r>
          </a:p>
          <a:p>
            <a:pPr algn="just" eaLnBrk="1" hangingPunct="1">
              <a:defRPr/>
            </a:pPr>
            <a:r>
              <a:rPr lang="en-US" sz="2500" smtClean="0">
                <a:latin typeface="Times New Roman" pitchFamily="18" charset="0"/>
              </a:rPr>
              <a:t>Although this approach has many benefits, it has limitation as well. Where quality is based on individual taste or preference, the benchmark for measurement may be misleading.</a:t>
            </a:r>
          </a:p>
          <a:p>
            <a:pPr eaLnBrk="1" hangingPunct="1">
              <a:defRPr/>
            </a:pPr>
            <a:endParaRPr lang="en-US" sz="2500" smtClean="0">
              <a:latin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How Do Quality Circles Work?</a:t>
            </a:r>
          </a:p>
        </p:txBody>
      </p:sp>
      <p:sp>
        <p:nvSpPr>
          <p:cNvPr id="37891" name="Rectangle 3"/>
          <p:cNvSpPr>
            <a:spLocks noGrp="1" noChangeArrowheads="1"/>
          </p:cNvSpPr>
          <p:nvPr>
            <p:ph type="body" idx="1"/>
          </p:nvPr>
        </p:nvSpPr>
        <p:spPr/>
        <p:txBody>
          <a:bodyPr/>
          <a:lstStyle/>
          <a:p>
            <a:r>
              <a:rPr lang="en-US"/>
              <a:t>All members of a Circle need to receive training</a:t>
            </a:r>
          </a:p>
          <a:p>
            <a:r>
              <a:rPr lang="en-US"/>
              <a:t>Members need to be empowered</a:t>
            </a:r>
          </a:p>
          <a:p>
            <a:r>
              <a:rPr lang="en-US"/>
              <a:t>Members need to have the support of Senior Management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a:t>How Can They be Used in an Organization?</a:t>
            </a:r>
          </a:p>
        </p:txBody>
      </p:sp>
      <p:sp>
        <p:nvSpPr>
          <p:cNvPr id="38915" name="Rectangle 3"/>
          <p:cNvSpPr>
            <a:spLocks noGrp="1" noChangeArrowheads="1"/>
          </p:cNvSpPr>
          <p:nvPr>
            <p:ph type="body" idx="1"/>
          </p:nvPr>
        </p:nvSpPr>
        <p:spPr/>
        <p:txBody>
          <a:bodyPr/>
          <a:lstStyle/>
          <a:p>
            <a:r>
              <a:rPr lang="en-US"/>
              <a:t>Increase Productivity</a:t>
            </a:r>
          </a:p>
          <a:p>
            <a:r>
              <a:rPr lang="en-US"/>
              <a:t>Improve Quality</a:t>
            </a:r>
          </a:p>
          <a:p>
            <a:r>
              <a:rPr lang="en-US"/>
              <a:t>Boost Employee Morale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066800" y="381000"/>
            <a:ext cx="7072476"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z="3200" b="1" dirty="0" smtClean="0">
                <a:latin typeface="Times New Roman" pitchFamily="18" charset="0"/>
              </a:rPr>
              <a:t>USER BASED</a:t>
            </a:r>
            <a:br>
              <a:rPr lang="en-US" sz="3200" b="1" dirty="0" smtClean="0">
                <a:latin typeface="Times New Roman" pitchFamily="18" charset="0"/>
              </a:rPr>
            </a:br>
            <a:endParaRPr lang="en-US" sz="3200" b="1" dirty="0" smtClean="0">
              <a:latin typeface="Times New Roman" pitchFamily="18" charset="0"/>
            </a:endParaRPr>
          </a:p>
        </p:txBody>
      </p:sp>
      <p:sp>
        <p:nvSpPr>
          <p:cNvPr id="16387" name="Rectangle 3"/>
          <p:cNvSpPr>
            <a:spLocks noGrp="1" noChangeArrowheads="1"/>
          </p:cNvSpPr>
          <p:nvPr>
            <p:ph idx="1"/>
          </p:nvPr>
        </p:nvSpPr>
        <p:spPr/>
        <p:txBody>
          <a:bodyPr>
            <a:normAutofit fontScale="92500" lnSpcReduction="20000"/>
          </a:bodyPr>
          <a:lstStyle/>
          <a:p>
            <a:pPr algn="just" eaLnBrk="1" hangingPunct="1">
              <a:lnSpc>
                <a:spcPct val="110000"/>
              </a:lnSpc>
              <a:buFont typeface="Wingdings" pitchFamily="2" charset="2"/>
              <a:buNone/>
              <a:defRPr/>
            </a:pPr>
            <a:r>
              <a:rPr lang="en-US" sz="2500" dirty="0" smtClean="0">
                <a:latin typeface="Times New Roman" pitchFamily="18" charset="0"/>
              </a:rPr>
              <a:t>It</a:t>
            </a:r>
            <a:r>
              <a:rPr lang="en-US" sz="2500" b="1" dirty="0" smtClean="0">
                <a:latin typeface="Times New Roman" pitchFamily="18" charset="0"/>
              </a:rPr>
              <a:t> </a:t>
            </a:r>
            <a:r>
              <a:rPr lang="en-US" sz="2500" dirty="0" smtClean="0">
                <a:latin typeface="Times New Roman" pitchFamily="18" charset="0"/>
              </a:rPr>
              <a:t>is based on idea that quality is an individual matter and products that best satisfy their preferences are those with the highest quality. This is rational approach but leads to two problems;</a:t>
            </a:r>
          </a:p>
          <a:p>
            <a:pPr algn="just" eaLnBrk="1" hangingPunct="1">
              <a:lnSpc>
                <a:spcPct val="110000"/>
              </a:lnSpc>
              <a:buFont typeface="Wingdings" pitchFamily="2" charset="2"/>
              <a:buChar char="§"/>
              <a:defRPr/>
            </a:pPr>
            <a:r>
              <a:rPr lang="en-US" sz="2500" dirty="0" smtClean="0">
                <a:latin typeface="Times New Roman" pitchFamily="18" charset="0"/>
              </a:rPr>
              <a:t> Consumer preference vary widely and it is difficult to aggregate these preferences into products with wide appeal. This leads to the choice between a niche strategy or a market aggregation approach which tries to identify those product attributes that meet the needs of the largest number of consumers.</a:t>
            </a:r>
          </a:p>
          <a:p>
            <a:pPr algn="just" eaLnBrk="1" hangingPunct="1">
              <a:lnSpc>
                <a:spcPct val="110000"/>
              </a:lnSpc>
              <a:buFont typeface="Wingdings" pitchFamily="2" charset="2"/>
              <a:buChar char="§"/>
              <a:defRPr/>
            </a:pPr>
            <a:r>
              <a:rPr lang="en-US" sz="2500" dirty="0" smtClean="0">
                <a:latin typeface="Times New Roman" pitchFamily="18" charset="0"/>
              </a:rPr>
              <a:t> Another problem concerns the answer to the question “Are quality and customer satisfaction the same?” the answer is probably not. One may admit that a Lincoln continental has many quality attribute, but satisfaction may be better achieved with an Escort.</a:t>
            </a:r>
          </a:p>
          <a:p>
            <a:pPr eaLnBrk="1" hangingPunct="1">
              <a:lnSpc>
                <a:spcPct val="80000"/>
              </a:lnSpc>
              <a:defRPr/>
            </a:pPr>
            <a:endParaRPr lang="en-US" sz="2500" dirty="0" smtClean="0">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z="3200" b="1" smtClean="0">
                <a:latin typeface="Times New Roman" pitchFamily="18" charset="0"/>
              </a:rPr>
              <a:t>MANUFACTURING BASED</a:t>
            </a:r>
            <a:br>
              <a:rPr lang="en-US" sz="3200" b="1" smtClean="0">
                <a:latin typeface="Times New Roman" pitchFamily="18" charset="0"/>
              </a:rPr>
            </a:br>
            <a:endParaRPr lang="en-US" sz="3200" b="1" smtClean="0">
              <a:latin typeface="Times New Roman" pitchFamily="18" charset="0"/>
            </a:endParaRPr>
          </a:p>
        </p:txBody>
      </p:sp>
      <p:sp>
        <p:nvSpPr>
          <p:cNvPr id="17411" name="Rectangle 3"/>
          <p:cNvSpPr>
            <a:spLocks noGrp="1" noChangeArrowheads="1"/>
          </p:cNvSpPr>
          <p:nvPr>
            <p:ph idx="1"/>
          </p:nvPr>
        </p:nvSpPr>
        <p:spPr/>
        <p:txBody>
          <a:bodyPr/>
          <a:lstStyle/>
          <a:p>
            <a:pPr algn="just" eaLnBrk="1" hangingPunct="1">
              <a:lnSpc>
                <a:spcPct val="90000"/>
              </a:lnSpc>
              <a:defRPr/>
            </a:pPr>
            <a:r>
              <a:rPr lang="en-US" sz="2500" smtClean="0">
                <a:latin typeface="Times New Roman" pitchFamily="18" charset="0"/>
              </a:rPr>
              <a:t>Manufacturing-based definitions are concerned primarily with engineering and manufacturing practices and use the universal definition of “conformance to requirements”. Requirements or specifications are established by design and any deviation implies a reduction in quality. The concept applies to services as well as product. Excellence in quality is not necessarily in the eye of the beholder but rather in the standards set by the organization.</a:t>
            </a:r>
          </a:p>
          <a:p>
            <a:pPr algn="just" eaLnBrk="1" hangingPunct="1">
              <a:lnSpc>
                <a:spcPct val="90000"/>
              </a:lnSpc>
              <a:defRPr/>
            </a:pPr>
            <a:r>
              <a:rPr lang="en-US" sz="2500" smtClean="0">
                <a:latin typeface="Times New Roman" pitchFamily="18" charset="0"/>
              </a:rPr>
              <a:t>This approach has the serious weakness. The consumer’s perception of quality is equated with conformance and hence is internally focused.</a:t>
            </a:r>
          </a:p>
          <a:p>
            <a:pPr eaLnBrk="1" hangingPunct="1">
              <a:lnSpc>
                <a:spcPct val="90000"/>
              </a:lnSpc>
              <a:defRPr/>
            </a:pPr>
            <a:endParaRPr lang="en-US" sz="2500" smtClean="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sz="3200" b="1" dirty="0" smtClean="0">
                <a:latin typeface="Times New Roman" pitchFamily="18" charset="0"/>
              </a:rPr>
              <a:t>Value Based</a:t>
            </a:r>
          </a:p>
        </p:txBody>
      </p:sp>
      <p:sp>
        <p:nvSpPr>
          <p:cNvPr id="18435" name="Rectangle 3"/>
          <p:cNvSpPr>
            <a:spLocks noGrp="1" noChangeArrowheads="1"/>
          </p:cNvSpPr>
          <p:nvPr>
            <p:ph idx="1"/>
          </p:nvPr>
        </p:nvSpPr>
        <p:spPr/>
        <p:txBody>
          <a:bodyPr/>
          <a:lstStyle/>
          <a:p>
            <a:pPr algn="just" eaLnBrk="1" hangingPunct="1">
              <a:lnSpc>
                <a:spcPct val="80000"/>
              </a:lnSpc>
              <a:defRPr/>
            </a:pPr>
            <a:r>
              <a:rPr lang="en-US" sz="2900" smtClean="0">
                <a:latin typeface="Times New Roman" pitchFamily="18" charset="0"/>
              </a:rPr>
              <a:t>It is defined in term of costs and prices as well as number of other attributes. Thus, the consumer’s purchased decision is based on quality at an acceptable price. This approach is reflected in the popular </a:t>
            </a:r>
            <a:r>
              <a:rPr lang="en-US" sz="2900" i="1" smtClean="0">
                <a:latin typeface="Times New Roman" pitchFamily="18" charset="0"/>
              </a:rPr>
              <a:t>Consumer Reports </a:t>
            </a:r>
            <a:r>
              <a:rPr lang="en-US" sz="2900" smtClean="0">
                <a:latin typeface="Times New Roman" pitchFamily="18" charset="0"/>
              </a:rPr>
              <a:t>magazine which ranks products and services based on two criteria: Quality and Value.</a:t>
            </a:r>
          </a:p>
          <a:p>
            <a:pPr algn="just" eaLnBrk="1" hangingPunct="1">
              <a:lnSpc>
                <a:spcPct val="80000"/>
              </a:lnSpc>
              <a:defRPr/>
            </a:pPr>
            <a:r>
              <a:rPr lang="en-US" sz="2900" smtClean="0">
                <a:latin typeface="Times New Roman" pitchFamily="18" charset="0"/>
              </a:rPr>
              <a:t>The highest quality is not usually the best value. That designation is assigned to the “best- buy” product or service</a:t>
            </a:r>
            <a:r>
              <a:rPr lang="en-US" sz="3600" smtClean="0"/>
              <a:t>.</a:t>
            </a:r>
          </a:p>
          <a:p>
            <a:pPr eaLnBrk="1" hangingPunct="1">
              <a:lnSpc>
                <a:spcPct val="80000"/>
              </a:lnSpc>
              <a:defRPr/>
            </a:pPr>
            <a:endParaRPr lang="en-US" sz="36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308</TotalTime>
  <Words>2018</Words>
  <Application>Microsoft Office PowerPoint</Application>
  <PresentationFormat>On-screen Show (4:3)</PresentationFormat>
  <Paragraphs>436</Paragraphs>
  <Slides>62</Slides>
  <Notes>18</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STATISTICAL QUALITY CONTROL</vt:lpstr>
      <vt:lpstr>Slide 2</vt:lpstr>
      <vt:lpstr>DIFINITION OF QUALITY </vt:lpstr>
      <vt:lpstr>Five Approaches of Defining Quality</vt:lpstr>
      <vt:lpstr>Transcendental view</vt:lpstr>
      <vt:lpstr>PRODUCT BASED </vt:lpstr>
      <vt:lpstr>USER BASED </vt:lpstr>
      <vt:lpstr>MANUFACTURING BASED </vt:lpstr>
      <vt:lpstr>Value Based</vt:lpstr>
      <vt:lpstr>The dimensions of quality</vt:lpstr>
      <vt:lpstr>Key Dimensions of Quality</vt:lpstr>
      <vt:lpstr>Defining Quality</vt:lpstr>
      <vt:lpstr>Quality – Fitness for use</vt:lpstr>
      <vt:lpstr>Quality of Conformance</vt:lpstr>
      <vt:lpstr>Variability</vt:lpstr>
      <vt:lpstr>Quality improvement as business strategy</vt:lpstr>
      <vt:lpstr>Two Ways Quality  Improves Profitability</vt:lpstr>
      <vt:lpstr>Costs of Quality</vt:lpstr>
      <vt:lpstr>Prevention costs</vt:lpstr>
      <vt:lpstr>Appraisal costs</vt:lpstr>
      <vt:lpstr>Internal failure costs</vt:lpstr>
      <vt:lpstr>External Failure costs</vt:lpstr>
      <vt:lpstr>Costs of Quality</vt:lpstr>
      <vt:lpstr>Ethics and Quality Management</vt:lpstr>
      <vt:lpstr>Methods of Quality Improvement</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Tools of TQM</vt:lpstr>
      <vt:lpstr>Tools of TQM</vt:lpstr>
      <vt:lpstr>Seven Tools of TQM</vt:lpstr>
      <vt:lpstr>Seven Tools of TQM</vt:lpstr>
      <vt:lpstr>Seven Tools of TQM</vt:lpstr>
      <vt:lpstr>Seven Tools of TQM</vt:lpstr>
      <vt:lpstr>Seven Tools of TQM</vt:lpstr>
      <vt:lpstr>Seven Tools of TQM</vt:lpstr>
      <vt:lpstr>Seven Tools of TQM</vt:lpstr>
      <vt:lpstr>Cause-and-Effect Diagrams</vt:lpstr>
      <vt:lpstr>Pareto Charts</vt:lpstr>
      <vt:lpstr>Flow Charts</vt:lpstr>
      <vt:lpstr>Statistical Process Control (SPC)</vt:lpstr>
      <vt:lpstr>An SPC Chart</vt:lpstr>
      <vt:lpstr>Quality Circles</vt:lpstr>
      <vt:lpstr>Overview</vt:lpstr>
      <vt:lpstr>What is a Quality Circle?</vt:lpstr>
      <vt:lpstr>How Do Quality Circles Work?</vt:lpstr>
      <vt:lpstr>How Do Quality Circles Work?</vt:lpstr>
      <vt:lpstr>How Can They be Used in an Organization?</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PERSONAL</dc:creator>
  <cp:lastModifiedBy>Admin</cp:lastModifiedBy>
  <cp:revision>31</cp:revision>
  <dcterms:created xsi:type="dcterms:W3CDTF">2014-08-03T01:07:36Z</dcterms:created>
  <dcterms:modified xsi:type="dcterms:W3CDTF">2016-01-19T10:34:50Z</dcterms:modified>
</cp:coreProperties>
</file>