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1"/>
  </p:notesMasterIdLst>
  <p:sldIdLst>
    <p:sldId id="256" r:id="rId2"/>
    <p:sldId id="257" r:id="rId3"/>
    <p:sldId id="282" r:id="rId4"/>
    <p:sldId id="283" r:id="rId5"/>
    <p:sldId id="284"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EA5C4-136C-F642-8625-494415659805}" type="datetimeFigureOut">
              <a:rPr lang="en-US" smtClean="0"/>
              <a:t>3/13/19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B9068-B36E-E641-86B7-B9DC5CA8741E}" type="slidenum">
              <a:rPr lang="en-US" smtClean="0"/>
              <a:t>‹#›</a:t>
            </a:fld>
            <a:endParaRPr lang="en-US"/>
          </a:p>
        </p:txBody>
      </p:sp>
    </p:spTree>
    <p:extLst>
      <p:ext uri="{BB962C8B-B14F-4D97-AF65-F5344CB8AC3E}">
        <p14:creationId xmlns:p14="http://schemas.microsoft.com/office/powerpoint/2010/main" val="136504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7E27-FCAC-5946-9170-AAEFC5FAFE2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B9C5BC4-364C-0948-96B8-644A18C10BF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3FCAB04-108E-334A-9A4F-16809EC6FCCF}"/>
              </a:ext>
            </a:extLst>
          </p:cNvPr>
          <p:cNvSpPr>
            <a:spLocks noGrp="1"/>
          </p:cNvSpPr>
          <p:nvPr>
            <p:ph type="dt" sz="half" idx="10"/>
          </p:nvPr>
        </p:nvSpPr>
        <p:spPr/>
        <p:txBody>
          <a:bodyPr/>
          <a:lstStyle/>
          <a:p>
            <a:fld id="{63C03B21-7DFA-FA41-8F7F-66875003093E}" type="datetime1">
              <a:rPr lang="en-IN" smtClean="0"/>
              <a:t>13/03/19</a:t>
            </a:fld>
            <a:endParaRPr lang="en-US"/>
          </a:p>
        </p:txBody>
      </p:sp>
      <p:sp>
        <p:nvSpPr>
          <p:cNvPr id="5" name="Footer Placeholder 4">
            <a:extLst>
              <a:ext uri="{FF2B5EF4-FFF2-40B4-BE49-F238E27FC236}">
                <a16:creationId xmlns:a16="http://schemas.microsoft.com/office/drawing/2014/main" id="{22AEBA7A-F315-5D4A-9CDE-A6C55668D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32BD1-C70A-164E-9B55-C85DB827B20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861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2B43-69AE-0947-B99B-9D51EC47D7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0C448-573A-D840-AB3F-E15B66FD1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B63B9-0017-4F4C-AFE5-3C6739FD51FC}"/>
              </a:ext>
            </a:extLst>
          </p:cNvPr>
          <p:cNvSpPr>
            <a:spLocks noGrp="1"/>
          </p:cNvSpPr>
          <p:nvPr>
            <p:ph type="dt" sz="half" idx="10"/>
          </p:nvPr>
        </p:nvSpPr>
        <p:spPr/>
        <p:txBody>
          <a:bodyPr/>
          <a:lstStyle/>
          <a:p>
            <a:fld id="{C8AFDE0C-05E7-7944-BF76-D0898C9A4E63}" type="datetime1">
              <a:rPr lang="en-IN" smtClean="0"/>
              <a:t>13/03/19</a:t>
            </a:fld>
            <a:endParaRPr lang="en-US"/>
          </a:p>
        </p:txBody>
      </p:sp>
      <p:sp>
        <p:nvSpPr>
          <p:cNvPr id="5" name="Footer Placeholder 4">
            <a:extLst>
              <a:ext uri="{FF2B5EF4-FFF2-40B4-BE49-F238E27FC236}">
                <a16:creationId xmlns:a16="http://schemas.microsoft.com/office/drawing/2014/main" id="{D3796D74-55AA-C94A-88C3-7A092221F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E7CBF-9919-794A-A4C8-01145AC78FD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864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0F587-0425-9346-AC92-4856C5522B8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80F0C8-9CCD-F74A-9985-BDF554A0739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9764A-2B29-6D4F-B9AC-4FEB5463E5B0}"/>
              </a:ext>
            </a:extLst>
          </p:cNvPr>
          <p:cNvSpPr>
            <a:spLocks noGrp="1"/>
          </p:cNvSpPr>
          <p:nvPr>
            <p:ph type="dt" sz="half" idx="10"/>
          </p:nvPr>
        </p:nvSpPr>
        <p:spPr/>
        <p:txBody>
          <a:bodyPr/>
          <a:lstStyle/>
          <a:p>
            <a:fld id="{091C68CD-6A44-C14A-BBFA-CD1054B6E21F}" type="datetime1">
              <a:rPr lang="en-IN" smtClean="0"/>
              <a:t>13/03/19</a:t>
            </a:fld>
            <a:endParaRPr lang="en-US"/>
          </a:p>
        </p:txBody>
      </p:sp>
      <p:sp>
        <p:nvSpPr>
          <p:cNvPr id="5" name="Footer Placeholder 4">
            <a:extLst>
              <a:ext uri="{FF2B5EF4-FFF2-40B4-BE49-F238E27FC236}">
                <a16:creationId xmlns:a16="http://schemas.microsoft.com/office/drawing/2014/main" id="{896CA3DE-7F81-B44F-A4D6-F0C03C17C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D7CF6-86FC-A643-9CC4-C6E3E1F7373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49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4DA6-D847-E648-8C29-7E431043D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0F842-CFF6-E24E-8547-18850292D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1EC33-61D4-474A-B5D7-2066483F34E0}"/>
              </a:ext>
            </a:extLst>
          </p:cNvPr>
          <p:cNvSpPr>
            <a:spLocks noGrp="1"/>
          </p:cNvSpPr>
          <p:nvPr>
            <p:ph type="dt" sz="half" idx="10"/>
          </p:nvPr>
        </p:nvSpPr>
        <p:spPr/>
        <p:txBody>
          <a:bodyPr/>
          <a:lstStyle/>
          <a:p>
            <a:fld id="{EFD28F53-77E5-AC4B-BE54-7173AA59D1DB}" type="datetime1">
              <a:rPr lang="en-IN" smtClean="0"/>
              <a:t>13/03/19</a:t>
            </a:fld>
            <a:endParaRPr lang="en-US"/>
          </a:p>
        </p:txBody>
      </p:sp>
      <p:sp>
        <p:nvSpPr>
          <p:cNvPr id="5" name="Footer Placeholder 4">
            <a:extLst>
              <a:ext uri="{FF2B5EF4-FFF2-40B4-BE49-F238E27FC236}">
                <a16:creationId xmlns:a16="http://schemas.microsoft.com/office/drawing/2014/main" id="{FE2253EB-2C3C-3340-B81E-BDA32FD01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1A961-458A-DC48-AD2A-9E59DCE3705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435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0F4D-0FCC-0C4C-842D-08763717E9D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CB13710-D1A0-9D41-B8AC-B1F7D13F430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37D05C-B107-B648-B898-DD6B1A5D182F}"/>
              </a:ext>
            </a:extLst>
          </p:cNvPr>
          <p:cNvSpPr>
            <a:spLocks noGrp="1"/>
          </p:cNvSpPr>
          <p:nvPr>
            <p:ph type="dt" sz="half" idx="10"/>
          </p:nvPr>
        </p:nvSpPr>
        <p:spPr/>
        <p:txBody>
          <a:bodyPr/>
          <a:lstStyle/>
          <a:p>
            <a:fld id="{796B214C-497D-9648-9708-9456F05041B0}" type="datetime1">
              <a:rPr lang="en-IN" smtClean="0"/>
              <a:t>13/03/19</a:t>
            </a:fld>
            <a:endParaRPr lang="en-US"/>
          </a:p>
        </p:txBody>
      </p:sp>
      <p:sp>
        <p:nvSpPr>
          <p:cNvPr id="5" name="Footer Placeholder 4">
            <a:extLst>
              <a:ext uri="{FF2B5EF4-FFF2-40B4-BE49-F238E27FC236}">
                <a16:creationId xmlns:a16="http://schemas.microsoft.com/office/drawing/2014/main" id="{CF71056E-0C45-664F-85E5-35D0BCD8F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B0629-8741-024D-9772-8C883F8FA9E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080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5CE0-8E1E-684A-97A6-24366B748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93BD92-3A9E-594F-BD1E-FBEC2D1560D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AA7628-DF29-BD44-97C6-E49118E0C9E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BAC7A4-5B3E-5849-9FBE-1946057F6E4F}"/>
              </a:ext>
            </a:extLst>
          </p:cNvPr>
          <p:cNvSpPr>
            <a:spLocks noGrp="1"/>
          </p:cNvSpPr>
          <p:nvPr>
            <p:ph type="dt" sz="half" idx="10"/>
          </p:nvPr>
        </p:nvSpPr>
        <p:spPr/>
        <p:txBody>
          <a:bodyPr/>
          <a:lstStyle/>
          <a:p>
            <a:fld id="{B9ECEB9D-5170-5A44-A6DB-B1B77F5D2D9E}" type="datetime1">
              <a:rPr lang="en-IN" smtClean="0"/>
              <a:t>13/03/19</a:t>
            </a:fld>
            <a:endParaRPr lang="en-US"/>
          </a:p>
        </p:txBody>
      </p:sp>
      <p:sp>
        <p:nvSpPr>
          <p:cNvPr id="6" name="Footer Placeholder 5">
            <a:extLst>
              <a:ext uri="{FF2B5EF4-FFF2-40B4-BE49-F238E27FC236}">
                <a16:creationId xmlns:a16="http://schemas.microsoft.com/office/drawing/2014/main" id="{C65B1D10-177D-764A-B707-F1AEB035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E903D-9FF0-E540-93C3-47D0BEB3062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883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4145-3737-5347-B42F-88C636A79D2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59716B-1B69-3241-98F7-728A48F0230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9216A-3373-044B-AF96-C3B958852C7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9000EE-4CF1-D84D-BD32-5D1C0B55573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0E91F-E04C-A84E-803C-EB12CD7F29C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3D8D68-225F-1848-983E-C0D309D2F0EF}"/>
              </a:ext>
            </a:extLst>
          </p:cNvPr>
          <p:cNvSpPr>
            <a:spLocks noGrp="1"/>
          </p:cNvSpPr>
          <p:nvPr>
            <p:ph type="dt" sz="half" idx="10"/>
          </p:nvPr>
        </p:nvSpPr>
        <p:spPr/>
        <p:txBody>
          <a:bodyPr/>
          <a:lstStyle/>
          <a:p>
            <a:fld id="{19D5B4B6-A242-314D-839C-A1EBF3E9EDA4}" type="datetime1">
              <a:rPr lang="en-IN" smtClean="0"/>
              <a:t>13/03/19</a:t>
            </a:fld>
            <a:endParaRPr lang="en-US"/>
          </a:p>
        </p:txBody>
      </p:sp>
      <p:sp>
        <p:nvSpPr>
          <p:cNvPr id="8" name="Footer Placeholder 7">
            <a:extLst>
              <a:ext uri="{FF2B5EF4-FFF2-40B4-BE49-F238E27FC236}">
                <a16:creationId xmlns:a16="http://schemas.microsoft.com/office/drawing/2014/main" id="{BAC37748-5BBB-8543-9CE0-35763538D5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84320-B118-D84B-9136-71FDEF97FFC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709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B211-B223-3A49-A7A2-7FCCE65B4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89A417-C8F0-B64D-9E8D-BB19DBB8C657}"/>
              </a:ext>
            </a:extLst>
          </p:cNvPr>
          <p:cNvSpPr>
            <a:spLocks noGrp="1"/>
          </p:cNvSpPr>
          <p:nvPr>
            <p:ph type="dt" sz="half" idx="10"/>
          </p:nvPr>
        </p:nvSpPr>
        <p:spPr/>
        <p:txBody>
          <a:bodyPr/>
          <a:lstStyle/>
          <a:p>
            <a:fld id="{28503FEF-11DA-5644-936F-B6C6DA7F6911}" type="datetime1">
              <a:rPr lang="en-IN" smtClean="0"/>
              <a:t>13/03/19</a:t>
            </a:fld>
            <a:endParaRPr lang="en-US"/>
          </a:p>
        </p:txBody>
      </p:sp>
      <p:sp>
        <p:nvSpPr>
          <p:cNvPr id="4" name="Footer Placeholder 3">
            <a:extLst>
              <a:ext uri="{FF2B5EF4-FFF2-40B4-BE49-F238E27FC236}">
                <a16:creationId xmlns:a16="http://schemas.microsoft.com/office/drawing/2014/main" id="{B331DE80-A507-FB42-A3B6-0F6AEF9114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15A0A8-3111-A44E-9D05-B7214311F14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215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3543B-8391-034D-88FC-A97B0A0463D3}"/>
              </a:ext>
            </a:extLst>
          </p:cNvPr>
          <p:cNvSpPr>
            <a:spLocks noGrp="1"/>
          </p:cNvSpPr>
          <p:nvPr>
            <p:ph type="dt" sz="half" idx="10"/>
          </p:nvPr>
        </p:nvSpPr>
        <p:spPr/>
        <p:txBody>
          <a:bodyPr/>
          <a:lstStyle/>
          <a:p>
            <a:fld id="{2D0A86E4-FFF9-3F4B-933A-4C8F19485EB0}" type="datetime1">
              <a:rPr lang="en-IN" smtClean="0"/>
              <a:t>13/03/19</a:t>
            </a:fld>
            <a:endParaRPr lang="en-US"/>
          </a:p>
        </p:txBody>
      </p:sp>
      <p:sp>
        <p:nvSpPr>
          <p:cNvPr id="3" name="Footer Placeholder 2">
            <a:extLst>
              <a:ext uri="{FF2B5EF4-FFF2-40B4-BE49-F238E27FC236}">
                <a16:creationId xmlns:a16="http://schemas.microsoft.com/office/drawing/2014/main" id="{9FB612DF-6559-D241-BF83-D70BC2E404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B2CDD-6F6F-C343-B62A-4EF89C0119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66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B4E3-2D1E-8041-8A7E-C52E36EF487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ADFED41-83D4-C344-9D9F-FF8F05D7B18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8EB09E-0B13-AF47-88EE-4B0C2F7A2FF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9A7F54A-A2AE-6C4D-9241-CF9C3CBF3D14}"/>
              </a:ext>
            </a:extLst>
          </p:cNvPr>
          <p:cNvSpPr>
            <a:spLocks noGrp="1"/>
          </p:cNvSpPr>
          <p:nvPr>
            <p:ph type="dt" sz="half" idx="10"/>
          </p:nvPr>
        </p:nvSpPr>
        <p:spPr/>
        <p:txBody>
          <a:bodyPr/>
          <a:lstStyle/>
          <a:p>
            <a:fld id="{1CC9B6B7-0A2C-524D-BA55-FDA653D0D870}" type="datetime1">
              <a:rPr lang="en-IN" smtClean="0"/>
              <a:t>13/03/19</a:t>
            </a:fld>
            <a:endParaRPr lang="en-US"/>
          </a:p>
        </p:txBody>
      </p:sp>
      <p:sp>
        <p:nvSpPr>
          <p:cNvPr id="6" name="Footer Placeholder 5">
            <a:extLst>
              <a:ext uri="{FF2B5EF4-FFF2-40B4-BE49-F238E27FC236}">
                <a16:creationId xmlns:a16="http://schemas.microsoft.com/office/drawing/2014/main" id="{FC55DD98-BDD0-D146-A52F-C6BD08817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4195A-91BC-CC45-AFA2-A10915B8B62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30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C0A7-E7A3-7748-9624-749C524068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A6E5F4E-9465-3E4C-BDE2-63B167F3774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B546A2C-F0E5-174C-B17F-0CEFEBEB9C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20E0F62-F353-D94E-A36F-214B85505B36}"/>
              </a:ext>
            </a:extLst>
          </p:cNvPr>
          <p:cNvSpPr>
            <a:spLocks noGrp="1"/>
          </p:cNvSpPr>
          <p:nvPr>
            <p:ph type="dt" sz="half" idx="10"/>
          </p:nvPr>
        </p:nvSpPr>
        <p:spPr/>
        <p:txBody>
          <a:bodyPr/>
          <a:lstStyle/>
          <a:p>
            <a:fld id="{927175C8-1868-0548-A4FA-403A937AD51B}" type="datetime1">
              <a:rPr lang="en-IN" smtClean="0"/>
              <a:t>13/03/19</a:t>
            </a:fld>
            <a:endParaRPr lang="en-US"/>
          </a:p>
        </p:txBody>
      </p:sp>
      <p:sp>
        <p:nvSpPr>
          <p:cNvPr id="6" name="Footer Placeholder 5">
            <a:extLst>
              <a:ext uri="{FF2B5EF4-FFF2-40B4-BE49-F238E27FC236}">
                <a16:creationId xmlns:a16="http://schemas.microsoft.com/office/drawing/2014/main" id="{5BD21D01-B1B8-0E4D-AC3C-94C3DC5FE0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F2423-707F-0C4C-AD1F-0ED933C4584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307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73C5D-53AA-214D-B0B0-3BACD569EE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2348F3-E879-A046-BA89-AB897188ABE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D1B87-A4B1-4A41-9789-3FB14429E0E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7A46077-CF4B-D844-B00A-AA3507723E87}" type="datetime1">
              <a:rPr lang="en-IN" smtClean="0"/>
              <a:t>13/03/19</a:t>
            </a:fld>
            <a:endParaRPr lang="en-US"/>
          </a:p>
        </p:txBody>
      </p:sp>
      <p:sp>
        <p:nvSpPr>
          <p:cNvPr id="5" name="Footer Placeholder 4">
            <a:extLst>
              <a:ext uri="{FF2B5EF4-FFF2-40B4-BE49-F238E27FC236}">
                <a16:creationId xmlns:a16="http://schemas.microsoft.com/office/drawing/2014/main" id="{12A0B0D4-6FCE-7C46-BFF0-03F31F903F3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7FC316-DD53-8142-8A9E-F8971AB72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4712264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838200"/>
          </a:xfrm>
        </p:spPr>
        <p:txBody>
          <a:bodyPr>
            <a:normAutofit fontScale="90000"/>
          </a:bodyPr>
          <a:lstStyle/>
          <a:p>
            <a:br>
              <a:rPr lang="en-US" dirty="0">
                <a:solidFill>
                  <a:srgbClr val="FFFF00"/>
                </a:solidFill>
                <a:latin typeface="Arial Rounded MT Bold" pitchFamily="34" charset="0"/>
              </a:rPr>
            </a:br>
            <a:br>
              <a:rPr lang="en-US" dirty="0"/>
            </a:br>
            <a:endParaRPr lang="en-US" dirty="0"/>
          </a:p>
        </p:txBody>
      </p:sp>
      <p:sp>
        <p:nvSpPr>
          <p:cNvPr id="3" name="Subtitle 2"/>
          <p:cNvSpPr>
            <a:spLocks noGrp="1"/>
          </p:cNvSpPr>
          <p:nvPr>
            <p:ph type="subTitle" idx="1"/>
          </p:nvPr>
        </p:nvSpPr>
        <p:spPr>
          <a:xfrm>
            <a:off x="1066800" y="228600"/>
            <a:ext cx="7239000" cy="5943600"/>
          </a:xfrm>
        </p:spPr>
        <p:txBody>
          <a:bodyPr>
            <a:normAutofit lnSpcReduction="10000"/>
          </a:bodyPr>
          <a:lstStyle/>
          <a:p>
            <a:pPr algn="just"/>
            <a:r>
              <a:rPr lang="en-US" sz="5200" dirty="0">
                <a:solidFill>
                  <a:srgbClr val="FFFF00"/>
                </a:solidFill>
                <a:latin typeface="Arial Rounded MT Bold" pitchFamily="34" charset="0"/>
              </a:rPr>
              <a:t>Unit 4: </a:t>
            </a:r>
            <a:r>
              <a:rPr lang="en-US" sz="3900" b="1" dirty="0">
                <a:solidFill>
                  <a:srgbClr val="FFFF00"/>
                </a:solidFill>
              </a:rPr>
              <a:t>ENTREPRENEURSHIP </a:t>
            </a:r>
            <a:r>
              <a:rPr lang="en-US" sz="1900" b="1" dirty="0">
                <a:solidFill>
                  <a:schemeClr val="accent6">
                    <a:lumMod val="40000"/>
                    <a:lumOff val="60000"/>
                  </a:schemeClr>
                </a:solidFill>
              </a:rPr>
              <a:t>EVOLUTION OF CONCEPT OF ENTREPRENEUR</a:t>
            </a:r>
            <a:endParaRPr lang="en-US" sz="2000" dirty="0">
              <a:solidFill>
                <a:schemeClr val="accent6">
                  <a:lumMod val="40000"/>
                  <a:lumOff val="60000"/>
                </a:schemeClr>
              </a:solidFill>
            </a:endParaRPr>
          </a:p>
          <a:p>
            <a:pPr algn="just"/>
            <a:r>
              <a:rPr lang="en-US" sz="2000" dirty="0"/>
              <a:t>The word ‘entrepreneur’ is derived from French word ‘</a:t>
            </a:r>
            <a:r>
              <a:rPr lang="en-US" sz="2000" dirty="0" err="1"/>
              <a:t>Entreprendre</a:t>
            </a:r>
            <a:r>
              <a:rPr lang="en-US" sz="2000" dirty="0"/>
              <a:t>’ which was used to designate an organizer of musical or other entertainments. Later in 16th century it was used for army leaders. It was extended to cover civil engineering activities such as construction in 17th century.</a:t>
            </a:r>
          </a:p>
          <a:p>
            <a:pPr algn="just"/>
            <a:r>
              <a:rPr lang="en-US" sz="2000" b="1" dirty="0">
                <a:solidFill>
                  <a:schemeClr val="accent6">
                    <a:lumMod val="40000"/>
                    <a:lumOff val="60000"/>
                  </a:schemeClr>
                </a:solidFill>
              </a:rPr>
              <a:t>CONCEPT OF ENTREPRENEUR</a:t>
            </a:r>
            <a:endParaRPr lang="en-US" sz="2000" dirty="0">
              <a:solidFill>
                <a:schemeClr val="accent6">
                  <a:lumMod val="40000"/>
                  <a:lumOff val="60000"/>
                </a:schemeClr>
              </a:solidFill>
            </a:endParaRPr>
          </a:p>
          <a:p>
            <a:pPr algn="just"/>
            <a:r>
              <a:rPr lang="en-US" sz="2000" dirty="0"/>
              <a:t>As said above entrepreneur is used in various ways and various views. These views are broadly classified into three groups, namely risk bearer, organizer and innovator.</a:t>
            </a:r>
          </a:p>
          <a:p>
            <a:pPr algn="just"/>
            <a:r>
              <a:rPr lang="en-US" sz="2000" b="1" i="1" dirty="0">
                <a:solidFill>
                  <a:schemeClr val="accent6">
                    <a:lumMod val="40000"/>
                    <a:lumOff val="60000"/>
                  </a:schemeClr>
                </a:solidFill>
              </a:rPr>
              <a:t>Entrepreneur as risk bearer</a:t>
            </a:r>
            <a:r>
              <a:rPr lang="en-US" sz="2000" b="1" dirty="0">
                <a:solidFill>
                  <a:schemeClr val="accent6">
                    <a:lumMod val="40000"/>
                    <a:lumOff val="60000"/>
                  </a:schemeClr>
                </a:solidFill>
              </a:rPr>
              <a:t>:</a:t>
            </a:r>
            <a:r>
              <a:rPr lang="en-US" sz="2000" dirty="0">
                <a:solidFill>
                  <a:schemeClr val="accent6">
                    <a:lumMod val="40000"/>
                    <a:lumOff val="60000"/>
                  </a:schemeClr>
                </a:solidFill>
              </a:rPr>
              <a:t>  </a:t>
            </a:r>
            <a:r>
              <a:rPr lang="en-US" sz="2000" dirty="0"/>
              <a:t>P.H. Knight described entrepreneur to be a specialized group of persons who bear uncertainty. Uncertainty is defined as risk, which cannot be insured against and is incalculable.</a:t>
            </a:r>
          </a:p>
          <a:p>
            <a:pPr algn="just"/>
            <a:r>
              <a:rPr lang="en-US" sz="2000" b="1" i="1" dirty="0">
                <a:solidFill>
                  <a:schemeClr val="accent6">
                    <a:lumMod val="40000"/>
                    <a:lumOff val="60000"/>
                  </a:schemeClr>
                </a:solidFill>
              </a:rPr>
              <a:t>Entrepreneur as an organizer</a:t>
            </a:r>
            <a:r>
              <a:rPr lang="en-US" sz="2000" b="1" dirty="0">
                <a:solidFill>
                  <a:schemeClr val="accent6">
                    <a:lumMod val="40000"/>
                    <a:lumOff val="60000"/>
                  </a:schemeClr>
                </a:solidFill>
              </a:rPr>
              <a:t>: </a:t>
            </a:r>
            <a:r>
              <a:rPr lang="en-US" sz="2000" dirty="0"/>
              <a:t>According to J Baptist Say “an entrepreneur is one who combines the land of one, the labor of another and capital of yet another, and thus produces a product.</a:t>
            </a:r>
          </a:p>
          <a:p>
            <a:pPr algn="just"/>
            <a:endParaRPr lang="en-US" sz="2000" dirty="0"/>
          </a:p>
          <a:p>
            <a:pPr algn="just"/>
            <a:endParaRPr lang="en-US" sz="2000" dirty="0"/>
          </a:p>
          <a:p>
            <a:pPr algn="l"/>
            <a:endParaRPr lang="en-US" sz="3200" dirty="0"/>
          </a:p>
        </p:txBody>
      </p:sp>
      <p:sp>
        <p:nvSpPr>
          <p:cNvPr id="4" name="Slide Number Placeholder 3">
            <a:extLst>
              <a:ext uri="{FF2B5EF4-FFF2-40B4-BE49-F238E27FC236}">
                <a16:creationId xmlns:a16="http://schemas.microsoft.com/office/drawing/2014/main" id="{AA580254-7E4E-1741-8CEC-6EDD960B415D}"/>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a:buNone/>
            </a:pPr>
            <a:r>
              <a:rPr lang="en-US" b="1" dirty="0">
                <a:solidFill>
                  <a:schemeClr val="accent6">
                    <a:lumMod val="60000"/>
                    <a:lumOff val="40000"/>
                  </a:schemeClr>
                </a:solidFill>
              </a:rPr>
              <a:t> </a:t>
            </a:r>
            <a:r>
              <a:rPr lang="en-US" sz="3000" b="1" dirty="0">
                <a:solidFill>
                  <a:schemeClr val="accent6">
                    <a:lumMod val="60000"/>
                    <a:lumOff val="40000"/>
                  </a:schemeClr>
                </a:solidFill>
              </a:rPr>
              <a:t>TYPES OF ENTREPRENEUR</a:t>
            </a:r>
            <a:endParaRPr lang="en-US" dirty="0">
              <a:solidFill>
                <a:schemeClr val="accent6">
                  <a:lumMod val="60000"/>
                  <a:lumOff val="40000"/>
                </a:schemeClr>
              </a:solidFill>
            </a:endParaRPr>
          </a:p>
          <a:p>
            <a:pPr>
              <a:buNone/>
            </a:pPr>
            <a:r>
              <a:rPr lang="en-US" b="1" dirty="0">
                <a:solidFill>
                  <a:schemeClr val="accent5">
                    <a:lumMod val="40000"/>
                    <a:lumOff val="60000"/>
                  </a:schemeClr>
                </a:solidFill>
              </a:rPr>
              <a:t>Clearance </a:t>
            </a:r>
            <a:r>
              <a:rPr lang="en-US" b="1" dirty="0" err="1">
                <a:solidFill>
                  <a:schemeClr val="accent5">
                    <a:lumMod val="40000"/>
                    <a:lumOff val="60000"/>
                  </a:schemeClr>
                </a:solidFill>
              </a:rPr>
              <a:t>Danhof’s</a:t>
            </a:r>
            <a:r>
              <a:rPr lang="en-US" b="1" dirty="0">
                <a:solidFill>
                  <a:schemeClr val="accent5">
                    <a:lumMod val="40000"/>
                    <a:lumOff val="60000"/>
                  </a:schemeClr>
                </a:solidFill>
              </a:rPr>
              <a:t> Classifications</a:t>
            </a:r>
            <a:endParaRPr lang="en-US" dirty="0">
              <a:solidFill>
                <a:schemeClr val="accent5">
                  <a:lumMod val="40000"/>
                  <a:lumOff val="60000"/>
                </a:schemeClr>
              </a:solidFill>
            </a:endParaRPr>
          </a:p>
          <a:p>
            <a:pPr>
              <a:buNone/>
            </a:pPr>
            <a:r>
              <a:rPr lang="en-US" dirty="0" err="1"/>
              <a:t>Danhof</a:t>
            </a:r>
            <a:r>
              <a:rPr lang="en-US" dirty="0"/>
              <a:t> classifies Entrepreneur into four types</a:t>
            </a:r>
          </a:p>
          <a:p>
            <a:pPr>
              <a:buNone/>
            </a:pPr>
            <a:r>
              <a:rPr lang="en-US" b="1" dirty="0"/>
              <a:t>1. </a:t>
            </a:r>
            <a:r>
              <a:rPr lang="en-US" b="1" i="1" dirty="0">
                <a:solidFill>
                  <a:srgbClr val="92D050"/>
                </a:solidFill>
              </a:rPr>
              <a:t>Innovative entrepreneur</a:t>
            </a:r>
            <a:r>
              <a:rPr lang="en-US" b="1" dirty="0">
                <a:solidFill>
                  <a:srgbClr val="92D050"/>
                </a:solidFill>
              </a:rPr>
              <a:t>: </a:t>
            </a:r>
            <a:r>
              <a:rPr lang="en-US" dirty="0"/>
              <a:t>This category of Entrepreneur is characterized by smell of innovativeness.</a:t>
            </a:r>
          </a:p>
          <a:p>
            <a:pPr>
              <a:buNone/>
            </a:pPr>
            <a:r>
              <a:rPr lang="en-US" b="1" dirty="0"/>
              <a:t>2. </a:t>
            </a:r>
            <a:r>
              <a:rPr lang="en-US" b="1" i="1" dirty="0">
                <a:solidFill>
                  <a:srgbClr val="92D050"/>
                </a:solidFill>
              </a:rPr>
              <a:t>Adoptive or imitative entrepreneur</a:t>
            </a:r>
            <a:r>
              <a:rPr lang="en-US" b="1" dirty="0">
                <a:solidFill>
                  <a:srgbClr val="92D050"/>
                </a:solidFill>
              </a:rPr>
              <a:t>: </a:t>
            </a:r>
            <a:r>
              <a:rPr lang="en-US" dirty="0"/>
              <a:t>Such entrepreneurs imitate the existing</a:t>
            </a:r>
          </a:p>
          <a:p>
            <a:pPr>
              <a:buNone/>
            </a:pPr>
            <a:r>
              <a:rPr lang="en-US" dirty="0"/>
              <a:t>entrepreneur and set their enterprise in the same manner.</a:t>
            </a:r>
          </a:p>
          <a:p>
            <a:pPr>
              <a:buNone/>
            </a:pPr>
            <a:r>
              <a:rPr lang="en-US" b="1" dirty="0"/>
              <a:t>3. </a:t>
            </a:r>
            <a:r>
              <a:rPr lang="en-US" b="1" i="1" dirty="0">
                <a:solidFill>
                  <a:srgbClr val="92D050"/>
                </a:solidFill>
              </a:rPr>
              <a:t>Fabian entrepreneurs</a:t>
            </a:r>
            <a:r>
              <a:rPr lang="en-US" dirty="0">
                <a:solidFill>
                  <a:srgbClr val="92D050"/>
                </a:solidFill>
              </a:rPr>
              <a:t>: </a:t>
            </a:r>
            <a:r>
              <a:rPr lang="en-US" dirty="0"/>
              <a:t>Fabian entrepreneurs are characterized by great</a:t>
            </a:r>
          </a:p>
          <a:p>
            <a:pPr>
              <a:buNone/>
            </a:pPr>
            <a:r>
              <a:rPr lang="en-US" dirty="0"/>
              <a:t>caution and skepticism, in experimenting any change in their enterprises.</a:t>
            </a:r>
          </a:p>
          <a:p>
            <a:pPr>
              <a:buNone/>
            </a:pPr>
            <a:r>
              <a:rPr lang="en-US" b="1" dirty="0"/>
              <a:t>4</a:t>
            </a:r>
            <a:r>
              <a:rPr lang="en-US" b="1" dirty="0">
                <a:solidFill>
                  <a:schemeClr val="accent3">
                    <a:lumMod val="40000"/>
                    <a:lumOff val="60000"/>
                  </a:schemeClr>
                </a:solidFill>
              </a:rPr>
              <a:t>. </a:t>
            </a:r>
            <a:r>
              <a:rPr lang="en-US" b="1" i="1" dirty="0">
                <a:solidFill>
                  <a:srgbClr val="92D050"/>
                </a:solidFill>
              </a:rPr>
              <a:t>Drone entrepreneurs</a:t>
            </a:r>
            <a:r>
              <a:rPr lang="en-US" dirty="0">
                <a:solidFill>
                  <a:srgbClr val="92D050"/>
                </a:solidFill>
              </a:rPr>
              <a:t>: </a:t>
            </a:r>
            <a:r>
              <a:rPr lang="en-US" dirty="0"/>
              <a:t>Such entrepreneurs are conservative or orthodox in outlook</a:t>
            </a:r>
          </a:p>
        </p:txBody>
      </p:sp>
      <p:sp>
        <p:nvSpPr>
          <p:cNvPr id="2" name="Slide Number Placeholder 1">
            <a:extLst>
              <a:ext uri="{FF2B5EF4-FFF2-40B4-BE49-F238E27FC236}">
                <a16:creationId xmlns:a16="http://schemas.microsoft.com/office/drawing/2014/main" id="{6CF72E9E-0C7B-5742-820A-556F16294ECE}"/>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Autofit/>
          </a:bodyPr>
          <a:lstStyle/>
          <a:p>
            <a:r>
              <a:rPr lang="en-US" sz="1800" b="1" dirty="0"/>
              <a:t> </a:t>
            </a:r>
            <a:r>
              <a:rPr lang="en-US" sz="2400" b="1" dirty="0">
                <a:solidFill>
                  <a:schemeClr val="accent6">
                    <a:lumMod val="60000"/>
                    <a:lumOff val="40000"/>
                  </a:schemeClr>
                </a:solidFill>
              </a:rPr>
              <a:t>INTRAPRENEURS</a:t>
            </a:r>
            <a:br>
              <a:rPr lang="en-US" sz="1800" dirty="0"/>
            </a:br>
            <a:r>
              <a:rPr lang="en-US" sz="1800" dirty="0"/>
              <a:t>new breed of entrepreneurs is coming to the fore in large industrial organizations.</a:t>
            </a:r>
            <a:br>
              <a:rPr lang="en-US" sz="1800" dirty="0"/>
            </a:br>
            <a:r>
              <a:rPr lang="en-US" sz="1800" dirty="0"/>
              <a:t>They are called as ‘</a:t>
            </a:r>
            <a:r>
              <a:rPr lang="en-US" sz="1800" dirty="0" err="1"/>
              <a:t>Intrapreneurs</a:t>
            </a:r>
            <a:r>
              <a:rPr lang="en-US" sz="1800" dirty="0"/>
              <a:t>’. In large organizations, the top executives are</a:t>
            </a:r>
            <a:br>
              <a:rPr lang="en-US" sz="1800" dirty="0"/>
            </a:br>
            <a:r>
              <a:rPr lang="en-US" sz="1800" dirty="0"/>
              <a:t>encouraged to catch hold of new ideas and then convert them into products through</a:t>
            </a:r>
            <a:br>
              <a:rPr lang="en-US" sz="1800" dirty="0"/>
            </a:br>
            <a:r>
              <a:rPr lang="en-US" sz="1800" dirty="0"/>
              <a:t>R and D activities within the framework of organizations.</a:t>
            </a:r>
          </a:p>
        </p:txBody>
      </p:sp>
      <p:pic>
        <p:nvPicPr>
          <p:cNvPr id="39938" name="Picture 2"/>
          <p:cNvPicPr>
            <a:picLocks noGrp="1" noChangeAspect="1" noChangeArrowheads="1"/>
          </p:cNvPicPr>
          <p:nvPr>
            <p:ph idx="1"/>
          </p:nvPr>
        </p:nvPicPr>
        <p:blipFill>
          <a:blip r:embed="rId2" cstate="print"/>
          <a:srcRect l="29342" t="34218" r="12144" b="27344"/>
          <a:stretch>
            <a:fillRect/>
          </a:stretch>
        </p:blipFill>
        <p:spPr bwMode="auto">
          <a:xfrm>
            <a:off x="381000" y="2819400"/>
            <a:ext cx="8347710" cy="350520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1A5F13DA-1051-0144-A2E4-CEA8091F9E6A}"/>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l="29630" t="29414" r="12963" b="21179"/>
          <a:stretch>
            <a:fillRect/>
          </a:stretch>
        </p:blipFill>
        <p:spPr bwMode="auto">
          <a:xfrm>
            <a:off x="381000" y="1295400"/>
            <a:ext cx="8188960" cy="43434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DEC303A3-ACA1-9548-9168-C6D180136CCE}"/>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2438400"/>
          </a:xfrm>
        </p:spPr>
        <p:txBody>
          <a:bodyPr>
            <a:normAutofit/>
          </a:bodyPr>
          <a:lstStyle/>
          <a:p>
            <a:pPr>
              <a:buNone/>
            </a:pPr>
            <a:r>
              <a:rPr lang="en-US" b="1" dirty="0">
                <a:solidFill>
                  <a:schemeClr val="accent6">
                    <a:lumMod val="60000"/>
                    <a:lumOff val="40000"/>
                  </a:schemeClr>
                </a:solidFill>
              </a:rPr>
              <a:t>CONCEPT OF ENTREPRENEURSHIP</a:t>
            </a:r>
            <a:endParaRPr lang="en-US" dirty="0">
              <a:solidFill>
                <a:schemeClr val="accent6">
                  <a:lumMod val="60000"/>
                  <a:lumOff val="40000"/>
                </a:schemeClr>
              </a:solidFill>
            </a:endParaRPr>
          </a:p>
          <a:p>
            <a:pPr>
              <a:buNone/>
            </a:pPr>
            <a:r>
              <a:rPr lang="en-US" sz="2000" dirty="0"/>
              <a:t>“</a:t>
            </a:r>
            <a:r>
              <a:rPr lang="en-US" sz="2000" b="1" dirty="0"/>
              <a:t>Entrepreneurship is the attempt to create value through recognition of business opportunity, the management of risk taking appropriate to the opportunity and through the communicative and management skills to mobilize human, financial and material resources necessary to bring a project to fruition</a:t>
            </a:r>
            <a:r>
              <a:rPr lang="en-US" sz="2000" dirty="0"/>
              <a:t>”.</a:t>
            </a:r>
          </a:p>
          <a:p>
            <a:pPr>
              <a:buNone/>
            </a:pPr>
            <a:r>
              <a:rPr lang="en-US" dirty="0">
                <a:solidFill>
                  <a:srgbClr val="FFC000"/>
                </a:solidFill>
              </a:rPr>
              <a:t>Relationships between entrepreneur and entrepreneurship</a:t>
            </a:r>
          </a:p>
          <a:p>
            <a:pPr>
              <a:buNone/>
            </a:pPr>
            <a:endParaRPr lang="en-US" sz="2000" dirty="0"/>
          </a:p>
          <a:p>
            <a:endParaRPr lang="en-US" dirty="0"/>
          </a:p>
        </p:txBody>
      </p:sp>
      <p:pic>
        <p:nvPicPr>
          <p:cNvPr id="41988" name="Picture 4"/>
          <p:cNvPicPr>
            <a:picLocks noChangeAspect="1" noChangeArrowheads="1"/>
          </p:cNvPicPr>
          <p:nvPr/>
        </p:nvPicPr>
        <p:blipFill>
          <a:blip r:embed="rId2" cstate="print"/>
          <a:srcRect l="36026" t="48747" r="19531" b="15077"/>
          <a:stretch>
            <a:fillRect/>
          </a:stretch>
        </p:blipFill>
        <p:spPr bwMode="auto">
          <a:xfrm>
            <a:off x="914400" y="3200400"/>
            <a:ext cx="7391400" cy="3382708"/>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49BD339D-8841-2848-9EFD-A6E56CF0247F}"/>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buNone/>
            </a:pPr>
            <a:r>
              <a:rPr lang="en-US" b="1" dirty="0">
                <a:solidFill>
                  <a:srgbClr val="FFC000"/>
                </a:solidFill>
              </a:rPr>
              <a:t>EVOLUTION OF ENTREPRENEURSHIP</a:t>
            </a:r>
            <a:endParaRPr lang="en-US" dirty="0">
              <a:solidFill>
                <a:srgbClr val="FFC000"/>
              </a:solidFill>
            </a:endParaRPr>
          </a:p>
          <a:p>
            <a:pPr>
              <a:buNone/>
            </a:pPr>
            <a:r>
              <a:rPr lang="en-US" dirty="0"/>
              <a:t>Emergence of entrepreneurial class is as old as our ancient history itself. It dates back to the Pre-Vedic period when </a:t>
            </a:r>
            <a:r>
              <a:rPr lang="en-US" dirty="0" err="1"/>
              <a:t>Harappan</a:t>
            </a:r>
            <a:r>
              <a:rPr lang="en-US" dirty="0"/>
              <a:t> culture flourished in India.</a:t>
            </a:r>
          </a:p>
          <a:p>
            <a:pPr>
              <a:buNone/>
            </a:pPr>
            <a:r>
              <a:rPr lang="en-US" b="1" i="1" dirty="0">
                <a:solidFill>
                  <a:srgbClr val="FFC000"/>
                </a:solidFill>
              </a:rPr>
              <a:t>Entrepreneurship during pre-independence</a:t>
            </a:r>
            <a:r>
              <a:rPr lang="en-US" b="1" dirty="0">
                <a:solidFill>
                  <a:srgbClr val="FFC000"/>
                </a:solidFill>
              </a:rPr>
              <a:t>: </a:t>
            </a:r>
            <a:r>
              <a:rPr lang="en-US" dirty="0"/>
              <a:t>In the excavation in </a:t>
            </a:r>
            <a:r>
              <a:rPr lang="en-US" dirty="0" err="1"/>
              <a:t>Harappan</a:t>
            </a:r>
            <a:r>
              <a:rPr lang="en-US" dirty="0"/>
              <a:t> and </a:t>
            </a:r>
            <a:r>
              <a:rPr lang="en-US" dirty="0" err="1"/>
              <a:t>Mohanjodaro</a:t>
            </a:r>
            <a:r>
              <a:rPr lang="en-US" dirty="0"/>
              <a:t> the handcraft items and metal molded items were found. Unfortunately the prestigious Indian handicrafts industries which were basically a cottage and tiny sector declined at the end of 18th century, because of the following reasons.</a:t>
            </a:r>
          </a:p>
          <a:p>
            <a:pPr lvl="1">
              <a:buNone/>
            </a:pPr>
            <a:r>
              <a:rPr lang="en-US" dirty="0"/>
              <a:t>1. Disappearance of royal patronage to the handicrafts</a:t>
            </a:r>
          </a:p>
          <a:p>
            <a:pPr lvl="1">
              <a:buNone/>
            </a:pPr>
            <a:r>
              <a:rPr lang="en-US" dirty="0"/>
              <a:t>2. Lukewarm attitude of British colonial towards Indian crafts</a:t>
            </a:r>
          </a:p>
          <a:p>
            <a:pPr lvl="1">
              <a:buNone/>
            </a:pPr>
            <a:r>
              <a:rPr lang="en-US" dirty="0"/>
              <a:t>3. Imposition of heavy duty on imports of Indian crafts</a:t>
            </a:r>
          </a:p>
          <a:p>
            <a:pPr lvl="1">
              <a:buNone/>
            </a:pPr>
            <a:r>
              <a:rPr lang="en-US" dirty="0"/>
              <a:t>4. Low priced British made goods</a:t>
            </a:r>
          </a:p>
          <a:p>
            <a:pPr lvl="1">
              <a:buNone/>
            </a:pPr>
            <a:r>
              <a:rPr lang="en-US" dirty="0"/>
              <a:t>5. Changes in the tastes and habits of developing Indian citizens etc.</a:t>
            </a:r>
          </a:p>
          <a:p>
            <a:endParaRPr lang="en-US" dirty="0"/>
          </a:p>
        </p:txBody>
      </p:sp>
      <p:sp>
        <p:nvSpPr>
          <p:cNvPr id="2" name="Slide Number Placeholder 1">
            <a:extLst>
              <a:ext uri="{FF2B5EF4-FFF2-40B4-BE49-F238E27FC236}">
                <a16:creationId xmlns:a16="http://schemas.microsoft.com/office/drawing/2014/main" id="{073CCB1A-E625-E140-B6F4-D353CFA5DF5A}"/>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r>
              <a:rPr lang="en-US" b="1" i="1" dirty="0">
                <a:solidFill>
                  <a:srgbClr val="FFC000"/>
                </a:solidFill>
              </a:rPr>
              <a:t>Entrepreneurship during post-independence</a:t>
            </a:r>
            <a:r>
              <a:rPr lang="en-US" b="1" dirty="0">
                <a:solidFill>
                  <a:srgbClr val="FFC000"/>
                </a:solidFill>
              </a:rPr>
              <a:t>: </a:t>
            </a:r>
            <a:r>
              <a:rPr lang="en-US" dirty="0"/>
              <a:t>In 1948 Indian government came forward with the first Industrial policy, which was revised from time to time </a:t>
            </a:r>
          </a:p>
          <a:p>
            <a:pPr>
              <a:buNone/>
            </a:pPr>
            <a:r>
              <a:rPr lang="en-US" dirty="0">
                <a:solidFill>
                  <a:schemeClr val="accent5">
                    <a:lumMod val="40000"/>
                    <a:lumOff val="60000"/>
                  </a:schemeClr>
                </a:solidFill>
              </a:rPr>
              <a:t>The government took three important measures namely:</a:t>
            </a:r>
          </a:p>
          <a:p>
            <a:pPr lvl="1">
              <a:buNone/>
            </a:pPr>
            <a:r>
              <a:rPr lang="en-US" dirty="0"/>
              <a:t>1. To maintain a proper distribution of economic power between private and public sector. </a:t>
            </a:r>
          </a:p>
          <a:p>
            <a:pPr lvl="1">
              <a:buNone/>
            </a:pPr>
            <a:r>
              <a:rPr lang="en-US" dirty="0"/>
              <a:t>2. To encourage industrialization from existing centers to other cities, towns and villages.</a:t>
            </a:r>
          </a:p>
          <a:p>
            <a:pPr lvl="1">
              <a:buNone/>
            </a:pPr>
            <a:r>
              <a:rPr lang="en-US" dirty="0"/>
              <a:t>3. To disseminate the entrepreneurship acumen concentrated in a few dominant communities to a large number of industrially potential people of varied social state.</a:t>
            </a:r>
          </a:p>
        </p:txBody>
      </p:sp>
      <p:sp>
        <p:nvSpPr>
          <p:cNvPr id="2" name="Slide Number Placeholder 1">
            <a:extLst>
              <a:ext uri="{FF2B5EF4-FFF2-40B4-BE49-F238E27FC236}">
                <a16:creationId xmlns:a16="http://schemas.microsoft.com/office/drawing/2014/main" id="{3745B971-F669-1646-A9E5-D6D55F62EA45}"/>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r>
              <a:rPr lang="en-US" b="1" dirty="0">
                <a:solidFill>
                  <a:srgbClr val="FFC000"/>
                </a:solidFill>
              </a:rPr>
              <a:t>ROLE OF ENTREPRENEURSHIP IN ECONOMIC DEVELOPMENT</a:t>
            </a:r>
            <a:endParaRPr lang="en-US" dirty="0">
              <a:solidFill>
                <a:srgbClr val="FFC000"/>
              </a:solidFill>
            </a:endParaRPr>
          </a:p>
          <a:p>
            <a:pPr>
              <a:buNone/>
            </a:pPr>
            <a:r>
              <a:rPr lang="en-US" dirty="0"/>
              <a:t>Economic development essentially means a process of upward change whereby the real per capita income of a country increases for a long period of time. The economic history of the presently developed countries, for example, USA and Japan tends to support the facts that the economy is an effect for which the entrepreneurship is the cause.</a:t>
            </a:r>
          </a:p>
          <a:p>
            <a:pPr marL="514350" indent="-514350">
              <a:buNone/>
            </a:pPr>
            <a:r>
              <a:rPr lang="en-US" dirty="0"/>
              <a:t>1. Entrepreneurship promotes capital formation by mobilizing the idle saving of the public.</a:t>
            </a:r>
          </a:p>
          <a:p>
            <a:pPr>
              <a:buNone/>
            </a:pPr>
            <a:r>
              <a:rPr lang="en-US" dirty="0"/>
              <a:t>2. It provides immediate large-scale employment. Thus it helps to reduce unemployment in the country.</a:t>
            </a:r>
          </a:p>
          <a:p>
            <a:pPr>
              <a:buNone/>
            </a:pPr>
            <a:r>
              <a:rPr lang="en-US" dirty="0"/>
              <a:t>								Cont…..</a:t>
            </a:r>
          </a:p>
          <a:p>
            <a:pPr marL="514350" indent="-514350">
              <a:buAutoNum type="arabicPeriod"/>
            </a:pPr>
            <a:endParaRPr lang="en-US" dirty="0"/>
          </a:p>
          <a:p>
            <a:endParaRPr lang="en-US" dirty="0"/>
          </a:p>
        </p:txBody>
      </p:sp>
      <p:sp>
        <p:nvSpPr>
          <p:cNvPr id="2" name="Slide Number Placeholder 1">
            <a:extLst>
              <a:ext uri="{FF2B5EF4-FFF2-40B4-BE49-F238E27FC236}">
                <a16:creationId xmlns:a16="http://schemas.microsoft.com/office/drawing/2014/main" id="{7570DCFE-4A86-A442-9829-0014B2787165}"/>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dirty="0"/>
              <a:t>3. It provides balanced regional development.</a:t>
            </a:r>
          </a:p>
          <a:p>
            <a:pPr>
              <a:buNone/>
            </a:pPr>
            <a:r>
              <a:rPr lang="en-US" dirty="0"/>
              <a:t>4. It helps reduce the concentration of economic power.</a:t>
            </a:r>
          </a:p>
          <a:p>
            <a:pPr>
              <a:buNone/>
            </a:pPr>
            <a:r>
              <a:rPr lang="en-US" dirty="0"/>
              <a:t>5. It stimulates the equitable redistribution of wealth, income and even political power in the interest of the country.</a:t>
            </a:r>
          </a:p>
          <a:p>
            <a:pPr>
              <a:buNone/>
            </a:pPr>
            <a:r>
              <a:rPr lang="en-US" dirty="0"/>
              <a:t>6. It encourages effective resources mobilization of capital and skill which might otherwise remain unutilized and idle.</a:t>
            </a:r>
          </a:p>
          <a:p>
            <a:pPr>
              <a:buNone/>
            </a:pPr>
            <a:r>
              <a:rPr lang="en-US" dirty="0"/>
              <a:t>7. It also induces backward and forward linkages which stimulated the process of economic development in the country.</a:t>
            </a:r>
          </a:p>
          <a:p>
            <a:pPr>
              <a:buNone/>
            </a:pPr>
            <a:r>
              <a:rPr lang="en-US" dirty="0"/>
              <a:t>8. It promotes country’s export trade i.e. an important ingredient for economic development.</a:t>
            </a:r>
          </a:p>
          <a:p>
            <a:endParaRPr lang="en-US" dirty="0"/>
          </a:p>
        </p:txBody>
      </p:sp>
      <p:sp>
        <p:nvSpPr>
          <p:cNvPr id="2" name="Slide Number Placeholder 1">
            <a:extLst>
              <a:ext uri="{FF2B5EF4-FFF2-40B4-BE49-F238E27FC236}">
                <a16:creationId xmlns:a16="http://schemas.microsoft.com/office/drawing/2014/main" id="{9A962B41-E282-F949-846A-34AA838A5812}"/>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b="1" dirty="0"/>
              <a:t> </a:t>
            </a:r>
            <a:r>
              <a:rPr lang="en-US" b="1" dirty="0">
                <a:solidFill>
                  <a:srgbClr val="FFC000"/>
                </a:solidFill>
              </a:rPr>
              <a:t>STAGES IN THE ENTREPRENEURIAL PROCESS</a:t>
            </a:r>
            <a:endParaRPr lang="en-US" dirty="0">
              <a:solidFill>
                <a:srgbClr val="FFC000"/>
              </a:solidFill>
            </a:endParaRPr>
          </a:p>
          <a:p>
            <a:pPr>
              <a:buNone/>
            </a:pPr>
            <a:r>
              <a:rPr lang="en-US" dirty="0"/>
              <a:t>Entrepreneurship is a process of comprising several distinct stages. The first stage in the entrepreneurial process is some change in the real world. For example, a war may destroy country’s manufacturing facilities but spare its trained work force that has happened in West Germany during Second World War. Such a change leads to changes in every aspect of life in the country. It creates needs for new goods and services.</a:t>
            </a:r>
          </a:p>
          <a:p>
            <a:endParaRPr lang="en-US" dirty="0"/>
          </a:p>
        </p:txBody>
      </p:sp>
      <p:sp>
        <p:nvSpPr>
          <p:cNvPr id="2" name="Slide Number Placeholder 1">
            <a:extLst>
              <a:ext uri="{FF2B5EF4-FFF2-40B4-BE49-F238E27FC236}">
                <a16:creationId xmlns:a16="http://schemas.microsoft.com/office/drawing/2014/main" id="{F4701E7F-6ED2-BB42-A7AD-600ABEFF154F}"/>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pPr>
              <a:buNone/>
            </a:pPr>
            <a:r>
              <a:rPr lang="en-US" b="1" dirty="0">
                <a:solidFill>
                  <a:srgbClr val="FFC000"/>
                </a:solidFill>
              </a:rPr>
              <a:t> BARRIERS TO ENTREPRENEURSHIP</a:t>
            </a:r>
            <a:endParaRPr lang="en-US" dirty="0">
              <a:solidFill>
                <a:srgbClr val="FFC000"/>
              </a:solidFill>
            </a:endParaRPr>
          </a:p>
          <a:p>
            <a:r>
              <a:rPr lang="en-US" dirty="0"/>
              <a:t>1. Lack of a viable concept</a:t>
            </a:r>
          </a:p>
          <a:p>
            <a:r>
              <a:rPr lang="en-US" dirty="0"/>
              <a:t>2. Lack of market knowledge</a:t>
            </a:r>
          </a:p>
          <a:p>
            <a:r>
              <a:rPr lang="en-US" dirty="0"/>
              <a:t>3. Lack of technical skills</a:t>
            </a:r>
          </a:p>
          <a:p>
            <a:r>
              <a:rPr lang="en-US" dirty="0"/>
              <a:t>4. Lack of seed capital</a:t>
            </a:r>
          </a:p>
          <a:p>
            <a:r>
              <a:rPr lang="en-US" dirty="0"/>
              <a:t>5. Lack of business know how</a:t>
            </a:r>
          </a:p>
          <a:p>
            <a:r>
              <a:rPr lang="en-US" dirty="0"/>
              <a:t>6. Complacency—lack of motivation</a:t>
            </a:r>
          </a:p>
          <a:p>
            <a:r>
              <a:rPr lang="en-US" dirty="0"/>
              <a:t>7. Social stigma</a:t>
            </a:r>
          </a:p>
          <a:p>
            <a:r>
              <a:rPr lang="en-US" dirty="0"/>
              <a:t>8. Time presence and distractions</a:t>
            </a:r>
          </a:p>
          <a:p>
            <a:r>
              <a:rPr lang="en-US" dirty="0"/>
              <a:t>9. Legal constraints and regulations</a:t>
            </a:r>
          </a:p>
          <a:p>
            <a:r>
              <a:rPr lang="en-US" dirty="0"/>
              <a:t>10. Monopoly and protectionism</a:t>
            </a:r>
          </a:p>
          <a:p>
            <a:r>
              <a:rPr lang="en-US" dirty="0"/>
              <a:t>11. Inhibitions due to patents</a:t>
            </a:r>
          </a:p>
          <a:p>
            <a:pPr>
              <a:buNone/>
            </a:pPr>
            <a:endParaRPr lang="en-US" dirty="0"/>
          </a:p>
          <a:p>
            <a:endParaRPr lang="en-US" dirty="0"/>
          </a:p>
        </p:txBody>
      </p:sp>
      <p:sp>
        <p:nvSpPr>
          <p:cNvPr id="2" name="Slide Number Placeholder 1">
            <a:extLst>
              <a:ext uri="{FF2B5EF4-FFF2-40B4-BE49-F238E27FC236}">
                <a16:creationId xmlns:a16="http://schemas.microsoft.com/office/drawing/2014/main" id="{ED0997CB-6F5F-6642-9C5C-D2FDF984DC5B}"/>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45163"/>
          </a:xfrm>
        </p:spPr>
        <p:txBody>
          <a:bodyPr>
            <a:normAutofit/>
          </a:bodyPr>
          <a:lstStyle/>
          <a:p>
            <a:pPr algn="just">
              <a:buNone/>
            </a:pPr>
            <a:endParaRPr lang="en-US" dirty="0"/>
          </a:p>
          <a:p>
            <a:pPr>
              <a:buNone/>
            </a:pPr>
            <a:endParaRPr lang="en-US" dirty="0"/>
          </a:p>
        </p:txBody>
      </p:sp>
      <p:sp>
        <p:nvSpPr>
          <p:cNvPr id="23553" name="Rectangle 1"/>
          <p:cNvSpPr>
            <a:spLocks noChangeArrowheads="1"/>
          </p:cNvSpPr>
          <p:nvPr/>
        </p:nvSpPr>
        <p:spPr bwMode="auto">
          <a:xfrm>
            <a:off x="304800" y="1"/>
            <a:ext cx="8229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chemeClr val="accent6">
                    <a:lumMod val="40000"/>
                    <a:lumOff val="60000"/>
                  </a:schemeClr>
                </a:solidFill>
                <a:effectLst/>
                <a:latin typeface="Calibri" pitchFamily="34" charset="0"/>
                <a:ea typeface="Times New Roman" pitchFamily="18" charset="0"/>
                <a:cs typeface="Esprit-BoldItalic"/>
              </a:rPr>
              <a:t>Entrepreneur as an innovator</a:t>
            </a:r>
            <a:r>
              <a:rPr kumimoji="0" lang="en-US" sz="2400" b="1" i="0" u="none" strike="noStrike" cap="none" normalizeH="0" baseline="0" dirty="0">
                <a:ln>
                  <a:noFill/>
                </a:ln>
                <a:solidFill>
                  <a:schemeClr val="accent6">
                    <a:lumMod val="40000"/>
                    <a:lumOff val="60000"/>
                  </a:schemeClr>
                </a:solidFill>
                <a:effectLst/>
                <a:latin typeface="Calibri" pitchFamily="34" charset="0"/>
                <a:ea typeface="Times New Roman" pitchFamily="18" charset="0"/>
                <a:cs typeface="Esprit-Bold"/>
              </a:rPr>
              <a:t>: </a:t>
            </a:r>
            <a:r>
              <a:rPr kumimoji="0" lang="en-US" sz="2400" b="0" i="0" u="none" strike="noStrike" cap="none" normalizeH="0" baseline="0" dirty="0">
                <a:ln>
                  <a:noFill/>
                </a:ln>
                <a:solidFill>
                  <a:schemeClr val="tx1"/>
                </a:solidFill>
                <a:effectLst/>
                <a:latin typeface="Calibri" pitchFamily="34" charset="0"/>
                <a:ea typeface="Times New Roman" pitchFamily="18" charset="0"/>
                <a:cs typeface="Esprit-Book"/>
              </a:rPr>
              <a:t>Joseph A </a:t>
            </a:r>
            <a:r>
              <a:rPr kumimoji="0" lang="en-US" sz="2400" b="0" i="0" u="none" strike="noStrike" cap="none" normalizeH="0" baseline="0" dirty="0" err="1">
                <a:ln>
                  <a:noFill/>
                </a:ln>
                <a:solidFill>
                  <a:schemeClr val="tx1"/>
                </a:solidFill>
                <a:effectLst/>
                <a:latin typeface="Calibri" pitchFamily="34" charset="0"/>
                <a:ea typeface="Times New Roman" pitchFamily="18" charset="0"/>
                <a:cs typeface="Esprit-Book"/>
              </a:rPr>
              <a:t>SchumPeter</a:t>
            </a:r>
            <a:r>
              <a:rPr kumimoji="0" lang="en-US" sz="2400" b="0" i="0" u="none" strike="noStrike" cap="none" normalizeH="0" baseline="0" dirty="0">
                <a:ln>
                  <a:noFill/>
                </a:ln>
                <a:solidFill>
                  <a:schemeClr val="tx1"/>
                </a:solidFill>
                <a:effectLst/>
                <a:latin typeface="Calibri" pitchFamily="34" charset="0"/>
                <a:ea typeface="Times New Roman" pitchFamily="18" charset="0"/>
                <a:cs typeface="Esprit-Book"/>
              </a:rPr>
              <a:t> in 1934 assigned a crucial role of ‘innovation’ to the entrepreneur. He considered economic development as a dynamic change brought by entrepreneur by instituting new combinations of factors of production, i.e. innovations.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6">
                    <a:lumMod val="40000"/>
                    <a:lumOff val="60000"/>
                  </a:schemeClr>
                </a:solidFill>
                <a:effectLst/>
                <a:latin typeface="Calibri" pitchFamily="34" charset="0"/>
                <a:ea typeface="Times New Roman" pitchFamily="18" charset="0"/>
                <a:cs typeface="Esprit-Book"/>
              </a:rPr>
              <a:t>Definition of </a:t>
            </a:r>
            <a:r>
              <a:rPr kumimoji="0" lang="en-US" sz="2400" b="1" i="0" u="none" strike="noStrike" cap="none" normalizeH="0" baseline="0" dirty="0">
                <a:ln>
                  <a:noFill/>
                </a:ln>
                <a:solidFill>
                  <a:schemeClr val="accent6">
                    <a:lumMod val="40000"/>
                    <a:lumOff val="60000"/>
                  </a:schemeClr>
                </a:solidFill>
                <a:effectLst/>
                <a:latin typeface="Calibri" pitchFamily="34" charset="0"/>
                <a:ea typeface="Times New Roman" pitchFamily="18" charset="0"/>
                <a:cs typeface="Esprit-Bold"/>
              </a:rPr>
              <a:t>entrepreneur:</a:t>
            </a:r>
            <a:endParaRPr kumimoji="0" lang="en-US" sz="1400" b="0" i="0" u="none" strike="noStrike" cap="none" normalizeH="0" baseline="0" dirty="0">
              <a:ln>
                <a:noFill/>
              </a:ln>
              <a:solidFill>
                <a:schemeClr val="accent6">
                  <a:lumMod val="40000"/>
                  <a:lumOff val="60000"/>
                </a:schemeClr>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alibri" pitchFamily="34" charset="0"/>
                <a:ea typeface="Times New Roman" pitchFamily="18" charset="0"/>
                <a:cs typeface="Esprit-Bold"/>
              </a:rPr>
              <a:t>an entrepreneur can be defined as a person who tries to create something new, organizes production and undertakes risks and handles economic uncertainty involved in enterprise</a:t>
            </a:r>
            <a:r>
              <a:rPr kumimoji="0" lang="en-US" sz="2400" b="0" i="0" u="none" strike="noStrike" cap="none" normalizeH="0" baseline="0" dirty="0">
                <a:ln>
                  <a:noFill/>
                </a:ln>
                <a:solidFill>
                  <a:schemeClr val="tx1"/>
                </a:solidFill>
                <a:effectLst/>
                <a:latin typeface="Calibri" pitchFamily="34" charset="0"/>
                <a:ea typeface="Times New Roman" pitchFamily="18" charset="0"/>
                <a:cs typeface="Esprit-Book"/>
              </a:rPr>
              <a:t>.</a:t>
            </a:r>
            <a:endParaRPr kumimoji="0" lang="en-US" sz="1400" b="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1" u="none" strike="noStrike" cap="none" normalizeH="0" baseline="0" dirty="0">
                <a:ln>
                  <a:noFill/>
                </a:ln>
                <a:solidFill>
                  <a:schemeClr val="accent6">
                    <a:lumMod val="40000"/>
                    <a:lumOff val="60000"/>
                  </a:schemeClr>
                </a:solidFill>
                <a:effectLst/>
                <a:latin typeface="Calibri" pitchFamily="34" charset="0"/>
                <a:ea typeface="Times New Roman" pitchFamily="18" charset="0"/>
                <a:cs typeface="Esprit-BoldItalic"/>
              </a:rPr>
              <a:t>Peter F. </a:t>
            </a:r>
            <a:r>
              <a:rPr kumimoji="0" lang="en-US" sz="2400" b="1" i="1" u="none" strike="noStrike" cap="none" normalizeH="0" baseline="0" dirty="0" err="1">
                <a:ln>
                  <a:noFill/>
                </a:ln>
                <a:solidFill>
                  <a:schemeClr val="accent6">
                    <a:lumMod val="40000"/>
                    <a:lumOff val="60000"/>
                  </a:schemeClr>
                </a:solidFill>
                <a:effectLst/>
                <a:latin typeface="Calibri" pitchFamily="34" charset="0"/>
                <a:ea typeface="Times New Roman" pitchFamily="18" charset="0"/>
                <a:cs typeface="Esprit-BoldItalic"/>
              </a:rPr>
              <a:t>Drucker</a:t>
            </a:r>
            <a:r>
              <a:rPr kumimoji="0" lang="en-US" sz="2400" b="1" i="1" u="none" strike="noStrike" cap="none" normalizeH="0" baseline="0" dirty="0">
                <a:ln>
                  <a:noFill/>
                </a:ln>
                <a:solidFill>
                  <a:schemeClr val="accent6">
                    <a:lumMod val="40000"/>
                    <a:lumOff val="60000"/>
                  </a:schemeClr>
                </a:solidFill>
                <a:effectLst/>
                <a:latin typeface="Calibri" pitchFamily="34" charset="0"/>
                <a:ea typeface="Times New Roman" pitchFamily="18" charset="0"/>
                <a:cs typeface="Esprit-BoldItalic"/>
              </a:rPr>
              <a:t> </a:t>
            </a:r>
            <a:r>
              <a:rPr kumimoji="0" lang="en-US" sz="2400" b="0" i="0" u="none" strike="noStrike" cap="none" normalizeH="0" baseline="0" dirty="0">
                <a:ln>
                  <a:noFill/>
                </a:ln>
                <a:solidFill>
                  <a:schemeClr val="tx1"/>
                </a:solidFill>
                <a:effectLst/>
                <a:latin typeface="Calibri" pitchFamily="34" charset="0"/>
                <a:ea typeface="Times New Roman" pitchFamily="18" charset="0"/>
                <a:cs typeface="Esprit-Book"/>
              </a:rPr>
              <a:t>defines an entrepreneur as one who always searches for change, responds to it and exploits it as an opportunity. Innovation is the basic tool of entrepreneurs, the means by which they exploit change as an opportunity for a different business or service.</a:t>
            </a:r>
            <a:endParaRPr kumimoji="0" lang="en-US" sz="4000" b="0" i="0" u="none" strike="noStrike" cap="none" normalizeH="0" baseline="0" dirty="0">
              <a:ln>
                <a:noFill/>
              </a:ln>
              <a:solidFill>
                <a:schemeClr val="tx1"/>
              </a:solidFill>
              <a:effectLst/>
              <a:latin typeface="Arial" pitchFamily="34" charset="0"/>
            </a:endParaRPr>
          </a:p>
        </p:txBody>
      </p:sp>
      <p:sp>
        <p:nvSpPr>
          <p:cNvPr id="2" name="Slide Number Placeholder 1">
            <a:extLst>
              <a:ext uri="{FF2B5EF4-FFF2-40B4-BE49-F238E27FC236}">
                <a16:creationId xmlns:a16="http://schemas.microsoft.com/office/drawing/2014/main" id="{907126D4-4B41-2644-BDD6-23152DFAAD5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buNone/>
            </a:pPr>
            <a:r>
              <a:rPr lang="en-US" b="1" dirty="0">
                <a:solidFill>
                  <a:srgbClr val="FFC000"/>
                </a:solidFill>
              </a:rPr>
              <a:t>CHARACTERISTICS OF ENTREPRENEUR</a:t>
            </a:r>
            <a:endParaRPr lang="en-US" dirty="0">
              <a:solidFill>
                <a:srgbClr val="FFC000"/>
              </a:solidFill>
            </a:endParaRPr>
          </a:p>
          <a:p>
            <a:pPr>
              <a:buNone/>
            </a:pPr>
            <a:r>
              <a:rPr lang="en-US" b="1" dirty="0"/>
              <a:t> </a:t>
            </a:r>
            <a:r>
              <a:rPr lang="en-US" dirty="0">
                <a:solidFill>
                  <a:schemeClr val="accent6">
                    <a:lumMod val="40000"/>
                    <a:lumOff val="60000"/>
                  </a:schemeClr>
                </a:solidFill>
              </a:rPr>
              <a:t>Personal entrepreneurial characteristics:</a:t>
            </a:r>
          </a:p>
          <a:p>
            <a:pPr>
              <a:buNone/>
            </a:pPr>
            <a:endParaRPr lang="en-US" dirty="0">
              <a:solidFill>
                <a:schemeClr val="accent6">
                  <a:lumMod val="40000"/>
                  <a:lumOff val="60000"/>
                </a:schemeClr>
              </a:solidFill>
            </a:endParaRPr>
          </a:p>
          <a:p>
            <a:pPr>
              <a:buNone/>
            </a:pPr>
            <a:endParaRPr lang="en-US" dirty="0"/>
          </a:p>
          <a:p>
            <a:pPr>
              <a:buNone/>
            </a:pPr>
            <a:endParaRPr lang="en-US" dirty="0"/>
          </a:p>
        </p:txBody>
      </p:sp>
      <p:graphicFrame>
        <p:nvGraphicFramePr>
          <p:cNvPr id="6" name="Table 5"/>
          <p:cNvGraphicFramePr>
            <a:graphicFrameLocks noGrp="1"/>
          </p:cNvGraphicFramePr>
          <p:nvPr/>
        </p:nvGraphicFramePr>
        <p:xfrm>
          <a:off x="381000" y="1397000"/>
          <a:ext cx="8229600" cy="5036246"/>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753970">
                <a:tc>
                  <a:txBody>
                    <a:bodyPr/>
                    <a:lstStyle/>
                    <a:p>
                      <a:pPr marL="0" marR="0">
                        <a:lnSpc>
                          <a:spcPct val="115000"/>
                        </a:lnSpc>
                        <a:spcBef>
                          <a:spcPts val="0"/>
                        </a:spcBef>
                        <a:spcAft>
                          <a:spcPts val="0"/>
                        </a:spcAft>
                      </a:pP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a:solidFill>
                            <a:schemeClr val="lt1"/>
                          </a:solidFill>
                          <a:latin typeface="+mn-lt"/>
                          <a:ea typeface="+mn-ea"/>
                          <a:cs typeface="+mn-cs"/>
                        </a:rPr>
                        <a:t>Core competencies</a:t>
                      </a:r>
                      <a:endParaRPr lang="en-US" sz="20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a:solidFill>
                            <a:schemeClr val="lt1"/>
                          </a:solidFill>
                          <a:latin typeface="+mn-lt"/>
                          <a:ea typeface="+mn-ea"/>
                          <a:cs typeface="+mn-cs"/>
                        </a:rPr>
                        <a:t>Entrepreneurial activities</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962086">
                <a:tc>
                  <a:txBody>
                    <a:bodyPr/>
                    <a:lstStyle/>
                    <a:p>
                      <a:pPr marL="0" marR="0">
                        <a:lnSpc>
                          <a:spcPct val="115000"/>
                        </a:lnSpc>
                        <a:spcBef>
                          <a:spcPts val="0"/>
                        </a:spcBef>
                        <a:spcAft>
                          <a:spcPts val="0"/>
                        </a:spcAft>
                      </a:pPr>
                      <a:r>
                        <a:rPr lang="en-US" sz="2000" dirty="0">
                          <a:latin typeface="Calibri"/>
                          <a:ea typeface="Times New Roman"/>
                          <a:cs typeface="Times New Roman"/>
                        </a:rPr>
                        <a:t>1</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Initiative</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Does things before asked for or forced to by events and acts to extend the business to new areas, products or services.</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96944">
                <a:tc>
                  <a:txBody>
                    <a:bodyPr/>
                    <a:lstStyle/>
                    <a:p>
                      <a:pPr marL="0" marR="0">
                        <a:lnSpc>
                          <a:spcPct val="115000"/>
                        </a:lnSpc>
                        <a:spcBef>
                          <a:spcPts val="0"/>
                        </a:spcBef>
                        <a:spcAft>
                          <a:spcPts val="0"/>
                        </a:spcAft>
                      </a:pPr>
                      <a:r>
                        <a:rPr lang="en-US" sz="2000" dirty="0">
                          <a:latin typeface="Calibri"/>
                          <a:ea typeface="Times New Roman"/>
                          <a:cs typeface="Times New Roman"/>
                        </a:rPr>
                        <a:t>2</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Perceiving opportunities</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Identifies business opportunities and mobilizes necessary resources to make good an opportunity.</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685800">
                <a:tc>
                  <a:txBody>
                    <a:bodyPr/>
                    <a:lstStyle/>
                    <a:p>
                      <a:pPr marL="0" marR="0">
                        <a:lnSpc>
                          <a:spcPct val="115000"/>
                        </a:lnSpc>
                        <a:spcBef>
                          <a:spcPts val="0"/>
                        </a:spcBef>
                        <a:spcAft>
                          <a:spcPts val="0"/>
                        </a:spcAft>
                      </a:pPr>
                      <a:r>
                        <a:rPr lang="en-US" sz="2000" dirty="0">
                          <a:latin typeface="Calibri"/>
                          <a:ea typeface="Times New Roman"/>
                          <a:cs typeface="Times New Roman"/>
                        </a:rPr>
                        <a:t>3</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Persistence</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Takes repeated or different actions to overcome obstacles.</a:t>
                      </a:r>
                    </a:p>
                  </a:txBody>
                  <a:tcPr marL="68580" marR="68580" marT="0" marB="0"/>
                </a:tc>
                <a:extLst>
                  <a:ext uri="{0D108BD9-81ED-4DB2-BD59-A6C34878D82A}">
                    <a16:rowId xmlns:a16="http://schemas.microsoft.com/office/drawing/2014/main" val="10003"/>
                  </a:ext>
                </a:extLst>
              </a:tr>
              <a:tr h="962086">
                <a:tc>
                  <a:txBody>
                    <a:bodyPr/>
                    <a:lstStyle/>
                    <a:p>
                      <a:pPr marL="0" marR="0">
                        <a:lnSpc>
                          <a:spcPct val="115000"/>
                        </a:lnSpc>
                        <a:spcBef>
                          <a:spcPts val="0"/>
                        </a:spcBef>
                        <a:spcAft>
                          <a:spcPts val="0"/>
                        </a:spcAft>
                      </a:pPr>
                      <a:r>
                        <a:rPr lang="en-US" sz="2000" dirty="0">
                          <a:latin typeface="Calibri"/>
                          <a:ea typeface="Times New Roman"/>
                          <a:cs typeface="Times New Roman"/>
                        </a:rPr>
                        <a:t>4</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Information gathering</a:t>
                      </a:r>
                      <a:endParaRPr lang="en-US" sz="20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Consults experts for business and technical advice. Seeks information of client or supplier’s needs. Personally undertakes market research and make use of personal contacts or information networks to obtain useful information.</a:t>
                      </a:r>
                      <a:endParaRPr lang="en-US" sz="20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962086">
                <a:tc>
                  <a:txBody>
                    <a:bodyPr/>
                    <a:lstStyle/>
                    <a:p>
                      <a:pPr marL="0" marR="0">
                        <a:lnSpc>
                          <a:spcPct val="115000"/>
                        </a:lnSpc>
                        <a:spcBef>
                          <a:spcPts val="0"/>
                        </a:spcBef>
                        <a:spcAft>
                          <a:spcPts val="0"/>
                        </a:spcAft>
                      </a:pPr>
                      <a:r>
                        <a:rPr lang="en-US" sz="2000" dirty="0">
                          <a:latin typeface="Calibri"/>
                          <a:ea typeface="Times New Roman"/>
                          <a:cs typeface="Times New Roman"/>
                        </a:rPr>
                        <a:t>5</a:t>
                      </a:r>
                    </a:p>
                  </a:txBody>
                  <a:tcPr marL="68580" marR="68580" marT="0" marB="0"/>
                </a:tc>
                <a:tc>
                  <a:txBody>
                    <a:bodyPr/>
                    <a:lstStyle/>
                    <a:p>
                      <a:r>
                        <a:rPr kumimoji="0" lang="en-US" sz="1600" kern="1200" baseline="0" dirty="0">
                          <a:solidFill>
                            <a:schemeClr val="dk1"/>
                          </a:solidFill>
                          <a:latin typeface="+mn-lt"/>
                          <a:ea typeface="+mn-ea"/>
                          <a:cs typeface="+mn-cs"/>
                        </a:rPr>
                        <a:t>Concern for quality</a:t>
                      </a:r>
                    </a:p>
                    <a:p>
                      <a:r>
                        <a:rPr kumimoji="0" lang="en-US" sz="1600" kern="1200" baseline="0" dirty="0">
                          <a:solidFill>
                            <a:schemeClr val="dk1"/>
                          </a:solidFill>
                          <a:latin typeface="+mn-lt"/>
                          <a:ea typeface="+mn-ea"/>
                          <a:cs typeface="+mn-cs"/>
                        </a:rPr>
                        <a:t>work</a:t>
                      </a:r>
                      <a:endParaRPr lang="en-US" sz="18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States desire to produce or sell a better quality product or service.</a:t>
                      </a:r>
                    </a:p>
                    <a:p>
                      <a:r>
                        <a:rPr kumimoji="0" lang="en-US" sz="1600" kern="1200" baseline="0" dirty="0">
                          <a:solidFill>
                            <a:schemeClr val="dk1"/>
                          </a:solidFill>
                          <a:latin typeface="+mn-lt"/>
                          <a:ea typeface="+mn-ea"/>
                          <a:cs typeface="+mn-cs"/>
                        </a:rPr>
                        <a:t>Compares his performance favorably with that of others.</a:t>
                      </a: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E429E63C-EF48-1648-BAD3-45BECFA3F2F5}"/>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0"/>
          <a:ext cx="8229600" cy="560111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6172200">
                  <a:extLst>
                    <a:ext uri="{9D8B030D-6E8A-4147-A177-3AD203B41FA5}">
                      <a16:colId xmlns:a16="http://schemas.microsoft.com/office/drawing/2014/main" val="20002"/>
                    </a:ext>
                  </a:extLst>
                </a:gridCol>
              </a:tblGrid>
              <a:tr h="609600">
                <a:tc>
                  <a:txBody>
                    <a:bodyPr/>
                    <a:lstStyle/>
                    <a:p>
                      <a:pPr marL="0" marR="0">
                        <a:lnSpc>
                          <a:spcPct val="115000"/>
                        </a:lnSpc>
                        <a:spcBef>
                          <a:spcPts val="0"/>
                        </a:spcBef>
                        <a:spcAft>
                          <a:spcPts val="0"/>
                        </a:spcAft>
                      </a:pP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a:solidFill>
                            <a:schemeClr val="lt1"/>
                          </a:solidFill>
                          <a:latin typeface="+mn-lt"/>
                          <a:ea typeface="+mn-ea"/>
                          <a:cs typeface="+mn-cs"/>
                        </a:rPr>
                        <a:t>Core competencies</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a:solidFill>
                            <a:schemeClr val="lt1"/>
                          </a:solidFill>
                          <a:latin typeface="+mn-lt"/>
                          <a:ea typeface="+mn-ea"/>
                          <a:cs typeface="+mn-cs"/>
                        </a:rPr>
                        <a:t>Entrepreneurial activities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962086">
                <a:tc>
                  <a:txBody>
                    <a:bodyPr/>
                    <a:lstStyle/>
                    <a:p>
                      <a:pPr marL="0" marR="0">
                        <a:lnSpc>
                          <a:spcPct val="115000"/>
                        </a:lnSpc>
                        <a:spcBef>
                          <a:spcPts val="0"/>
                        </a:spcBef>
                        <a:spcAft>
                          <a:spcPts val="0"/>
                        </a:spcAft>
                      </a:pPr>
                      <a:r>
                        <a:rPr lang="en-US" sz="1600" dirty="0">
                          <a:latin typeface="Calibri"/>
                          <a:ea typeface="Times New Roman"/>
                          <a:cs typeface="Times New Roman"/>
                        </a:rPr>
                        <a:t>6</a:t>
                      </a:r>
                    </a:p>
                  </a:txBody>
                  <a:tcPr marL="68580" marR="68580" marT="0" marB="0"/>
                </a:tc>
                <a:tc>
                  <a:txBody>
                    <a:bodyPr/>
                    <a:lstStyle/>
                    <a:p>
                      <a:r>
                        <a:rPr kumimoji="0" lang="en-US" sz="1600" kern="1200" baseline="0" dirty="0">
                          <a:solidFill>
                            <a:schemeClr val="dk1"/>
                          </a:solidFill>
                          <a:latin typeface="+mn-lt"/>
                          <a:ea typeface="+mn-ea"/>
                          <a:cs typeface="+mn-cs"/>
                        </a:rPr>
                        <a:t>Commitment to contractual</a:t>
                      </a:r>
                    </a:p>
                    <a:p>
                      <a:r>
                        <a:rPr kumimoji="0" lang="en-US" sz="1600" kern="1200" baseline="0" dirty="0">
                          <a:solidFill>
                            <a:schemeClr val="dk1"/>
                          </a:solidFill>
                          <a:latin typeface="+mn-lt"/>
                          <a:ea typeface="+mn-ea"/>
                          <a:cs typeface="+mn-cs"/>
                        </a:rPr>
                        <a:t>obligations</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Makes a personal sacrifice or expands extraordinary effort to complete a job, accepts full responsibility in completing a job contract on schedule, pitches in with workers or work in their place to get the job done and shows utmost concern to satisfy the customer.</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96944">
                <a:tc>
                  <a:txBody>
                    <a:bodyPr/>
                    <a:lstStyle/>
                    <a:p>
                      <a:pPr marL="0" marR="0">
                        <a:lnSpc>
                          <a:spcPct val="115000"/>
                        </a:lnSpc>
                        <a:spcBef>
                          <a:spcPts val="0"/>
                        </a:spcBef>
                        <a:spcAft>
                          <a:spcPts val="0"/>
                        </a:spcAft>
                      </a:pPr>
                      <a:r>
                        <a:rPr lang="en-US" sz="1600" dirty="0">
                          <a:latin typeface="Calibri"/>
                          <a:ea typeface="Times New Roman"/>
                          <a:cs typeface="Times New Roman"/>
                        </a:rPr>
                        <a:t>7</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Efficiency orientation</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Finds ways and means to do things faster, better and economically.</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454086">
                <a:tc>
                  <a:txBody>
                    <a:bodyPr/>
                    <a:lstStyle/>
                    <a:p>
                      <a:pPr marL="0" marR="0">
                        <a:lnSpc>
                          <a:spcPct val="115000"/>
                        </a:lnSpc>
                        <a:spcBef>
                          <a:spcPts val="0"/>
                        </a:spcBef>
                        <a:spcAft>
                          <a:spcPts val="0"/>
                        </a:spcAft>
                      </a:pPr>
                      <a:r>
                        <a:rPr lang="en-US" sz="1600" dirty="0">
                          <a:latin typeface="Calibri"/>
                          <a:ea typeface="Times New Roman"/>
                          <a:cs typeface="Times New Roman"/>
                        </a:rPr>
                        <a:t>8</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Planning</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Various inter-related jobs are synchronized according to plan.</a:t>
                      </a:r>
                    </a:p>
                  </a:txBody>
                  <a:tcPr marL="68580" marR="68580" marT="0" marB="0"/>
                </a:tc>
                <a:extLst>
                  <a:ext uri="{0D108BD9-81ED-4DB2-BD59-A6C34878D82A}">
                    <a16:rowId xmlns:a16="http://schemas.microsoft.com/office/drawing/2014/main" val="10003"/>
                  </a:ext>
                </a:extLst>
              </a:tr>
              <a:tr h="711200">
                <a:tc>
                  <a:txBody>
                    <a:bodyPr/>
                    <a:lstStyle/>
                    <a:p>
                      <a:pPr marL="0" marR="0">
                        <a:lnSpc>
                          <a:spcPct val="115000"/>
                        </a:lnSpc>
                        <a:spcBef>
                          <a:spcPts val="0"/>
                        </a:spcBef>
                        <a:spcAft>
                          <a:spcPts val="0"/>
                        </a:spcAft>
                      </a:pPr>
                      <a:r>
                        <a:rPr lang="en-US" sz="1600" dirty="0">
                          <a:latin typeface="Calibri"/>
                          <a:ea typeface="Times New Roman"/>
                          <a:cs typeface="Times New Roman"/>
                        </a:rPr>
                        <a:t>9</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Problem solving </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Conceives new ideas and finds innovative solutions.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711200">
                <a:tc>
                  <a:txBody>
                    <a:bodyPr/>
                    <a:lstStyle/>
                    <a:p>
                      <a:pPr marL="0" marR="0">
                        <a:lnSpc>
                          <a:spcPct val="115000"/>
                        </a:lnSpc>
                        <a:spcBef>
                          <a:spcPts val="0"/>
                        </a:spcBef>
                        <a:spcAft>
                          <a:spcPts val="0"/>
                        </a:spcAft>
                      </a:pPr>
                      <a:r>
                        <a:rPr lang="en-US" sz="1600" dirty="0">
                          <a:latin typeface="Calibri"/>
                          <a:ea typeface="Times New Roman"/>
                          <a:cs typeface="Times New Roman"/>
                        </a:rPr>
                        <a:t>10</a:t>
                      </a:r>
                    </a:p>
                  </a:txBody>
                  <a:tcPr marL="68580" marR="68580" marT="0" marB="0"/>
                </a:tc>
                <a:tc>
                  <a:txBody>
                    <a:bodyPr/>
                    <a:lstStyle/>
                    <a:p>
                      <a:r>
                        <a:rPr kumimoji="0" lang="en-US" sz="1600" kern="1200" baseline="0" dirty="0">
                          <a:solidFill>
                            <a:schemeClr val="dk1"/>
                          </a:solidFill>
                          <a:latin typeface="+mn-lt"/>
                          <a:ea typeface="+mn-ea"/>
                          <a:cs typeface="+mn-cs"/>
                        </a:rPr>
                        <a:t>Self-confidence</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Makes decisions on his own and sticks to it in spite of initial setbacks.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711200">
                <a:tc>
                  <a:txBody>
                    <a:bodyPr/>
                    <a:lstStyle/>
                    <a:p>
                      <a:pPr marL="0" marR="0">
                        <a:lnSpc>
                          <a:spcPct val="115000"/>
                        </a:lnSpc>
                        <a:spcBef>
                          <a:spcPts val="0"/>
                        </a:spcBef>
                        <a:spcAft>
                          <a:spcPts val="0"/>
                        </a:spcAft>
                      </a:pPr>
                      <a:r>
                        <a:rPr lang="en-US" sz="1600" dirty="0">
                          <a:latin typeface="Calibri"/>
                          <a:ea typeface="Times New Roman"/>
                          <a:cs typeface="Times New Roman"/>
                        </a:rPr>
                        <a:t>11</a:t>
                      </a:r>
                    </a:p>
                  </a:txBody>
                  <a:tcPr marL="68580" marR="68580" marT="0" marB="0"/>
                </a:tc>
                <a:tc>
                  <a:txBody>
                    <a:bodyPr/>
                    <a:lstStyle/>
                    <a:p>
                      <a:r>
                        <a:rPr kumimoji="0" lang="en-US" sz="1600" kern="1200" baseline="0" dirty="0">
                          <a:solidFill>
                            <a:schemeClr val="dk1"/>
                          </a:solidFill>
                          <a:latin typeface="+mn-lt"/>
                          <a:ea typeface="+mn-ea"/>
                          <a:cs typeface="+mn-cs"/>
                        </a:rPr>
                        <a:t>Experience</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Possesses technical expertise in areas of business, finance, marketing, etc.</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711200">
                <a:tc>
                  <a:txBody>
                    <a:bodyPr/>
                    <a:lstStyle/>
                    <a:p>
                      <a:pPr marL="0" marR="0">
                        <a:lnSpc>
                          <a:spcPct val="115000"/>
                        </a:lnSpc>
                        <a:spcBef>
                          <a:spcPts val="0"/>
                        </a:spcBef>
                        <a:spcAft>
                          <a:spcPts val="0"/>
                        </a:spcAft>
                      </a:pPr>
                      <a:r>
                        <a:rPr lang="en-US" sz="1600" dirty="0">
                          <a:latin typeface="Calibri"/>
                          <a:ea typeface="Times New Roman"/>
                          <a:cs typeface="Times New Roman"/>
                        </a:rPr>
                        <a:t>12</a:t>
                      </a:r>
                    </a:p>
                  </a:txBody>
                  <a:tcPr marL="68580" marR="68580" marT="0" marB="0"/>
                </a:tc>
                <a:tc>
                  <a:txBody>
                    <a:bodyPr/>
                    <a:lstStyle/>
                    <a:p>
                      <a:r>
                        <a:rPr kumimoji="0" lang="en-US" sz="1600" kern="1200" baseline="0" dirty="0">
                          <a:solidFill>
                            <a:schemeClr val="dk1"/>
                          </a:solidFill>
                          <a:latin typeface="+mn-lt"/>
                          <a:ea typeface="+mn-ea"/>
                          <a:cs typeface="+mn-cs"/>
                        </a:rPr>
                        <a:t>Self-critical</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Aware of personal limitations but tries to improve upon by learning from his past mistakes or experiences of others and is never complacent with success.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B9878D1A-F2E6-524D-90ED-F415D22DE763}"/>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228600"/>
          <a:ext cx="8229600" cy="5771864"/>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6019800">
                  <a:extLst>
                    <a:ext uri="{9D8B030D-6E8A-4147-A177-3AD203B41FA5}">
                      <a16:colId xmlns:a16="http://schemas.microsoft.com/office/drawing/2014/main" val="20002"/>
                    </a:ext>
                  </a:extLst>
                </a:gridCol>
              </a:tblGrid>
              <a:tr h="609600">
                <a:tc>
                  <a:txBody>
                    <a:bodyPr/>
                    <a:lstStyle/>
                    <a:p>
                      <a:pPr marL="0" marR="0">
                        <a:lnSpc>
                          <a:spcPct val="115000"/>
                        </a:lnSpc>
                        <a:spcBef>
                          <a:spcPts val="0"/>
                        </a:spcBef>
                        <a:spcAft>
                          <a:spcPts val="0"/>
                        </a:spcAft>
                      </a:pP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a:solidFill>
                            <a:schemeClr val="lt1"/>
                          </a:solidFill>
                          <a:latin typeface="+mn-lt"/>
                          <a:ea typeface="+mn-ea"/>
                          <a:cs typeface="+mn-cs"/>
                        </a:rPr>
                        <a:t>Core competencies</a:t>
                      </a:r>
                      <a:endParaRPr lang="en-US" sz="16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kumimoji="0" lang="en-US" sz="1600" b="1" kern="1200" baseline="0" dirty="0">
                          <a:solidFill>
                            <a:schemeClr val="lt1"/>
                          </a:solidFill>
                          <a:latin typeface="+mn-lt"/>
                          <a:ea typeface="+mn-ea"/>
                          <a:cs typeface="+mn-cs"/>
                        </a:rPr>
                        <a:t>Entrepreneurial activities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89030">
                <a:tc>
                  <a:txBody>
                    <a:bodyPr/>
                    <a:lstStyle/>
                    <a:p>
                      <a:pPr marL="0" marR="0">
                        <a:lnSpc>
                          <a:spcPct val="115000"/>
                        </a:lnSpc>
                        <a:spcBef>
                          <a:spcPts val="0"/>
                        </a:spcBef>
                        <a:spcAft>
                          <a:spcPts val="0"/>
                        </a:spcAft>
                      </a:pPr>
                      <a:r>
                        <a:rPr lang="en-US" sz="1600" dirty="0">
                          <a:latin typeface="Calibri"/>
                          <a:ea typeface="Times New Roman"/>
                          <a:cs typeface="Times New Roman"/>
                        </a:rPr>
                        <a:t>13</a:t>
                      </a:r>
                    </a:p>
                  </a:txBody>
                  <a:tcPr marL="68580" marR="68580" marT="0" marB="0"/>
                </a:tc>
                <a:tc>
                  <a:txBody>
                    <a:bodyPr/>
                    <a:lstStyle/>
                    <a:p>
                      <a:r>
                        <a:rPr kumimoji="0" lang="en-US" sz="1600" kern="1200" baseline="0" dirty="0">
                          <a:solidFill>
                            <a:schemeClr val="dk1"/>
                          </a:solidFill>
                          <a:latin typeface="+mn-lt"/>
                          <a:ea typeface="+mn-ea"/>
                          <a:cs typeface="+mn-cs"/>
                        </a:rPr>
                        <a:t>Persuasion</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Persuades customers and financiers to patronize his business.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696944">
                <a:tc>
                  <a:txBody>
                    <a:bodyPr/>
                    <a:lstStyle/>
                    <a:p>
                      <a:pPr marL="0" marR="0">
                        <a:lnSpc>
                          <a:spcPct val="115000"/>
                        </a:lnSpc>
                        <a:spcBef>
                          <a:spcPts val="0"/>
                        </a:spcBef>
                        <a:spcAft>
                          <a:spcPts val="0"/>
                        </a:spcAft>
                      </a:pPr>
                      <a:r>
                        <a:rPr lang="en-US" sz="1600" dirty="0">
                          <a:latin typeface="Calibri"/>
                          <a:ea typeface="Times New Roman"/>
                          <a:cs typeface="Times New Roman"/>
                        </a:rPr>
                        <a:t>14</a:t>
                      </a:r>
                    </a:p>
                  </a:txBody>
                  <a:tcPr marL="68580" marR="68580" marT="0" marB="0"/>
                </a:tc>
                <a:tc>
                  <a:txBody>
                    <a:bodyPr/>
                    <a:lstStyle/>
                    <a:p>
                      <a:r>
                        <a:rPr kumimoji="0" lang="en-US" sz="1600" kern="1200" baseline="0" dirty="0">
                          <a:solidFill>
                            <a:schemeClr val="dk1"/>
                          </a:solidFill>
                          <a:latin typeface="+mn-lt"/>
                          <a:ea typeface="+mn-ea"/>
                          <a:cs typeface="+mn-cs"/>
                        </a:rPr>
                        <a:t>Use of influence</a:t>
                      </a:r>
                    </a:p>
                    <a:p>
                      <a:r>
                        <a:rPr kumimoji="0" lang="en-US" sz="1600" kern="1200" baseline="0" dirty="0">
                          <a:solidFill>
                            <a:schemeClr val="dk1"/>
                          </a:solidFill>
                          <a:latin typeface="+mn-lt"/>
                          <a:ea typeface="+mn-ea"/>
                          <a:cs typeface="+mn-cs"/>
                        </a:rPr>
                        <a:t>strategies.</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Develops business contacts, retains influential people as agents and</a:t>
                      </a:r>
                    </a:p>
                    <a:p>
                      <a:r>
                        <a:rPr kumimoji="0" lang="en-US" sz="1600" kern="1200" baseline="0" dirty="0">
                          <a:solidFill>
                            <a:schemeClr val="dk1"/>
                          </a:solidFill>
                          <a:latin typeface="+mn-lt"/>
                          <a:ea typeface="+mn-ea"/>
                          <a:cs typeface="+mn-cs"/>
                        </a:rPr>
                        <a:t>restricts dissemination of information in his possession.</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320040">
                <a:tc>
                  <a:txBody>
                    <a:bodyPr/>
                    <a:lstStyle/>
                    <a:p>
                      <a:pPr marL="0" marR="0">
                        <a:lnSpc>
                          <a:spcPct val="115000"/>
                        </a:lnSpc>
                        <a:spcBef>
                          <a:spcPts val="0"/>
                        </a:spcBef>
                        <a:spcAft>
                          <a:spcPts val="0"/>
                        </a:spcAft>
                      </a:pPr>
                      <a:r>
                        <a:rPr lang="en-US" sz="1600" dirty="0">
                          <a:latin typeface="Calibri"/>
                          <a:ea typeface="Times New Roman"/>
                          <a:cs typeface="Times New Roman"/>
                        </a:rPr>
                        <a:t>15</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Assertiveness</a:t>
                      </a:r>
                      <a:endParaRPr lang="en-US" sz="1600" dirty="0">
                        <a:latin typeface="Calibri"/>
                        <a:ea typeface="Times New Roman"/>
                        <a:cs typeface="Times New Roman"/>
                      </a:endParaRPr>
                    </a:p>
                  </a:txBody>
                  <a:tcPr marL="68580" marR="68580" marT="0" marB="0"/>
                </a:tc>
                <a:tc>
                  <a:txBody>
                    <a:bodyPr/>
                    <a:lstStyle/>
                    <a:p>
                      <a:pPr algn="just"/>
                      <a:r>
                        <a:rPr kumimoji="0" lang="en-US" sz="1600" kern="1200" baseline="0" dirty="0">
                          <a:solidFill>
                            <a:schemeClr val="dk1"/>
                          </a:solidFill>
                          <a:latin typeface="+mn-lt"/>
                          <a:ea typeface="+mn-ea"/>
                          <a:cs typeface="+mn-cs"/>
                        </a:rPr>
                        <a:t>Instructs, reprimands or disciplines for failing to perform.</a:t>
                      </a:r>
                    </a:p>
                  </a:txBody>
                  <a:tcPr marL="68580" marR="68580" marT="0" marB="0"/>
                </a:tc>
                <a:extLst>
                  <a:ext uri="{0D108BD9-81ED-4DB2-BD59-A6C34878D82A}">
                    <a16:rowId xmlns:a16="http://schemas.microsoft.com/office/drawing/2014/main" val="10003"/>
                  </a:ext>
                </a:extLst>
              </a:tr>
              <a:tr h="599694">
                <a:tc>
                  <a:txBody>
                    <a:bodyPr/>
                    <a:lstStyle/>
                    <a:p>
                      <a:pPr marL="0" marR="0">
                        <a:lnSpc>
                          <a:spcPct val="115000"/>
                        </a:lnSpc>
                        <a:spcBef>
                          <a:spcPts val="0"/>
                        </a:spcBef>
                        <a:spcAft>
                          <a:spcPts val="0"/>
                        </a:spcAft>
                      </a:pPr>
                      <a:r>
                        <a:rPr lang="en-US" sz="1600" dirty="0">
                          <a:latin typeface="Calibri"/>
                          <a:ea typeface="Times New Roman"/>
                          <a:cs typeface="Times New Roman"/>
                        </a:rPr>
                        <a:t>16</a:t>
                      </a:r>
                    </a:p>
                  </a:txBody>
                  <a:tcPr marL="68580" marR="68580" marT="0" marB="0"/>
                </a:tc>
                <a:tc>
                  <a:txBody>
                    <a:bodyPr/>
                    <a:lstStyle/>
                    <a:p>
                      <a:pPr marL="0" marR="0">
                        <a:lnSpc>
                          <a:spcPct val="115000"/>
                        </a:lnSpc>
                        <a:spcBef>
                          <a:spcPts val="0"/>
                        </a:spcBef>
                        <a:spcAft>
                          <a:spcPts val="0"/>
                        </a:spcAft>
                      </a:pPr>
                      <a:r>
                        <a:rPr kumimoji="0" lang="en-US" sz="1600" kern="1200" baseline="0" dirty="0">
                          <a:solidFill>
                            <a:schemeClr val="dk1"/>
                          </a:solidFill>
                          <a:latin typeface="+mn-lt"/>
                          <a:ea typeface="+mn-ea"/>
                          <a:cs typeface="+mn-cs"/>
                        </a:rPr>
                        <a:t>Monitoring</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Develops a reporting system to ensure that work is completed and quality  norms.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550516">
                <a:tc>
                  <a:txBody>
                    <a:bodyPr/>
                    <a:lstStyle/>
                    <a:p>
                      <a:pPr marL="0" marR="0">
                        <a:lnSpc>
                          <a:spcPct val="115000"/>
                        </a:lnSpc>
                        <a:spcBef>
                          <a:spcPts val="0"/>
                        </a:spcBef>
                        <a:spcAft>
                          <a:spcPts val="0"/>
                        </a:spcAft>
                      </a:pPr>
                      <a:r>
                        <a:rPr lang="en-US" sz="1600" dirty="0">
                          <a:latin typeface="Calibri"/>
                          <a:ea typeface="Times New Roman"/>
                          <a:cs typeface="Times New Roman"/>
                        </a:rPr>
                        <a:t>17</a:t>
                      </a:r>
                    </a:p>
                  </a:txBody>
                  <a:tcPr marL="68580" marR="68580" marT="0" marB="0"/>
                </a:tc>
                <a:tc>
                  <a:txBody>
                    <a:bodyPr/>
                    <a:lstStyle/>
                    <a:p>
                      <a:r>
                        <a:rPr kumimoji="0" lang="en-US" sz="1600" kern="1200" baseline="0" dirty="0">
                          <a:solidFill>
                            <a:schemeClr val="dk1"/>
                          </a:solidFill>
                          <a:latin typeface="+mn-lt"/>
                          <a:ea typeface="+mn-ea"/>
                          <a:cs typeface="+mn-cs"/>
                        </a:rPr>
                        <a:t>Credibility</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Demonstrates honesty in dealing with employees, suppliers and customers even if it means a loss of business.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609600">
                <a:tc>
                  <a:txBody>
                    <a:bodyPr/>
                    <a:lstStyle/>
                    <a:p>
                      <a:pPr marL="0" marR="0">
                        <a:lnSpc>
                          <a:spcPct val="115000"/>
                        </a:lnSpc>
                        <a:spcBef>
                          <a:spcPts val="0"/>
                        </a:spcBef>
                        <a:spcAft>
                          <a:spcPts val="0"/>
                        </a:spcAft>
                      </a:pPr>
                      <a:r>
                        <a:rPr lang="en-US" sz="1600" dirty="0">
                          <a:latin typeface="Calibri"/>
                          <a:ea typeface="Times New Roman"/>
                          <a:cs typeface="Times New Roman"/>
                        </a:rPr>
                        <a:t>18</a:t>
                      </a:r>
                    </a:p>
                  </a:txBody>
                  <a:tcPr marL="68580" marR="68580" marT="0" marB="0"/>
                </a:tc>
                <a:tc>
                  <a:txBody>
                    <a:bodyPr/>
                    <a:lstStyle/>
                    <a:p>
                      <a:r>
                        <a:rPr kumimoji="0" lang="en-US" sz="1600" kern="1200" baseline="0" dirty="0">
                          <a:solidFill>
                            <a:schemeClr val="dk1"/>
                          </a:solidFill>
                          <a:latin typeface="+mn-lt"/>
                          <a:ea typeface="+mn-ea"/>
                          <a:cs typeface="+mn-cs"/>
                        </a:rPr>
                        <a:t>Concern for</a:t>
                      </a:r>
                    </a:p>
                    <a:p>
                      <a:r>
                        <a:rPr kumimoji="0" lang="en-US" sz="1600" kern="1200" baseline="0" dirty="0">
                          <a:solidFill>
                            <a:schemeClr val="dk1"/>
                          </a:solidFill>
                          <a:latin typeface="+mn-lt"/>
                          <a:ea typeface="+mn-ea"/>
                          <a:cs typeface="+mn-cs"/>
                        </a:rPr>
                        <a:t>employee welfare</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Expresses concern for employees by responding promptly to their grievances.</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533400">
                <a:tc>
                  <a:txBody>
                    <a:bodyPr/>
                    <a:lstStyle/>
                    <a:p>
                      <a:pPr marL="0" marR="0">
                        <a:lnSpc>
                          <a:spcPct val="115000"/>
                        </a:lnSpc>
                        <a:spcBef>
                          <a:spcPts val="0"/>
                        </a:spcBef>
                        <a:spcAft>
                          <a:spcPts val="0"/>
                        </a:spcAft>
                      </a:pPr>
                      <a:r>
                        <a:rPr lang="en-US" sz="1600" dirty="0">
                          <a:latin typeface="Calibri"/>
                          <a:ea typeface="Times New Roman"/>
                          <a:cs typeface="Times New Roman"/>
                        </a:rPr>
                        <a:t>19</a:t>
                      </a:r>
                    </a:p>
                  </a:txBody>
                  <a:tcPr marL="68580" marR="68580" marT="0" marB="0"/>
                </a:tc>
                <a:tc>
                  <a:txBody>
                    <a:bodyPr/>
                    <a:lstStyle/>
                    <a:p>
                      <a:r>
                        <a:rPr kumimoji="0" lang="en-US" sz="1600" kern="1200" baseline="0" dirty="0">
                          <a:solidFill>
                            <a:schemeClr val="dk1"/>
                          </a:solidFill>
                          <a:latin typeface="+mn-lt"/>
                          <a:ea typeface="+mn-ea"/>
                          <a:cs typeface="+mn-cs"/>
                        </a:rPr>
                        <a:t>Impersonal</a:t>
                      </a:r>
                    </a:p>
                    <a:p>
                      <a:r>
                        <a:rPr kumimoji="0" lang="en-US" sz="1600" kern="1200" baseline="0" dirty="0">
                          <a:solidFill>
                            <a:schemeClr val="dk1"/>
                          </a:solidFill>
                          <a:latin typeface="+mn-lt"/>
                          <a:ea typeface="+mn-ea"/>
                          <a:cs typeface="+mn-cs"/>
                        </a:rPr>
                        <a:t>relationship</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Places long-term goodwill over short-term gain in a business relationship.</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r h="711200">
                <a:tc>
                  <a:txBody>
                    <a:bodyPr/>
                    <a:lstStyle/>
                    <a:p>
                      <a:pPr marL="0" marR="0">
                        <a:lnSpc>
                          <a:spcPct val="115000"/>
                        </a:lnSpc>
                        <a:spcBef>
                          <a:spcPts val="0"/>
                        </a:spcBef>
                        <a:spcAft>
                          <a:spcPts val="0"/>
                        </a:spcAft>
                      </a:pPr>
                      <a:r>
                        <a:rPr lang="en-US" sz="1600" dirty="0">
                          <a:latin typeface="Calibri"/>
                          <a:ea typeface="Times New Roman"/>
                          <a:cs typeface="Times New Roman"/>
                        </a:rPr>
                        <a:t>20</a:t>
                      </a:r>
                    </a:p>
                  </a:txBody>
                  <a:tcPr marL="68580" marR="68580" marT="0" marB="0"/>
                </a:tc>
                <a:tc>
                  <a:txBody>
                    <a:bodyPr/>
                    <a:lstStyle/>
                    <a:p>
                      <a:r>
                        <a:rPr kumimoji="0" lang="en-US" sz="1600" kern="1200" baseline="0" dirty="0">
                          <a:solidFill>
                            <a:schemeClr val="dk1"/>
                          </a:solidFill>
                          <a:latin typeface="+mn-lt"/>
                          <a:ea typeface="+mn-ea"/>
                          <a:cs typeface="+mn-cs"/>
                        </a:rPr>
                        <a:t>Expansion of capital</a:t>
                      </a:r>
                    </a:p>
                    <a:p>
                      <a:r>
                        <a:rPr kumimoji="0" lang="en-US" sz="1600" kern="1200" baseline="0" dirty="0">
                          <a:solidFill>
                            <a:schemeClr val="dk1"/>
                          </a:solidFill>
                          <a:latin typeface="+mn-lt"/>
                          <a:ea typeface="+mn-ea"/>
                          <a:cs typeface="+mn-cs"/>
                        </a:rPr>
                        <a:t>base</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Reinvests a greater portion of profits to expand capital of the firm.</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8"/>
                  </a:ext>
                </a:extLst>
              </a:tr>
              <a:tr h="711200">
                <a:tc>
                  <a:txBody>
                    <a:bodyPr/>
                    <a:lstStyle/>
                    <a:p>
                      <a:pPr marL="0" marR="0">
                        <a:lnSpc>
                          <a:spcPct val="115000"/>
                        </a:lnSpc>
                        <a:spcBef>
                          <a:spcPts val="0"/>
                        </a:spcBef>
                        <a:spcAft>
                          <a:spcPts val="0"/>
                        </a:spcAft>
                      </a:pPr>
                      <a:r>
                        <a:rPr lang="en-US" sz="1600" dirty="0">
                          <a:latin typeface="Calibri"/>
                          <a:ea typeface="Times New Roman"/>
                          <a:cs typeface="Times New Roman"/>
                        </a:rPr>
                        <a:t>21</a:t>
                      </a:r>
                    </a:p>
                  </a:txBody>
                  <a:tcPr marL="68580" marR="68580" marT="0" marB="0"/>
                </a:tc>
                <a:tc>
                  <a:txBody>
                    <a:bodyPr/>
                    <a:lstStyle/>
                    <a:p>
                      <a:r>
                        <a:rPr kumimoji="0" lang="en-US" sz="1600" kern="1200" baseline="0" dirty="0">
                          <a:solidFill>
                            <a:schemeClr val="dk1"/>
                          </a:solidFill>
                          <a:latin typeface="+mn-lt"/>
                          <a:ea typeface="+mn-ea"/>
                          <a:cs typeface="+mn-cs"/>
                        </a:rPr>
                        <a:t>Building product</a:t>
                      </a:r>
                    </a:p>
                    <a:p>
                      <a:r>
                        <a:rPr kumimoji="0" lang="en-US" sz="1600" kern="1200" baseline="0" dirty="0">
                          <a:solidFill>
                            <a:schemeClr val="dk1"/>
                          </a:solidFill>
                          <a:latin typeface="+mn-lt"/>
                          <a:ea typeface="+mn-ea"/>
                          <a:cs typeface="+mn-cs"/>
                        </a:rPr>
                        <a:t>image</a:t>
                      </a:r>
                      <a:endParaRPr lang="en-US" sz="1600" dirty="0">
                        <a:latin typeface="Calibri"/>
                        <a:ea typeface="Times New Roman"/>
                        <a:cs typeface="Times New Roman"/>
                      </a:endParaRPr>
                    </a:p>
                  </a:txBody>
                  <a:tcPr marL="68580" marR="68580" marT="0" marB="0"/>
                </a:tc>
                <a:tc>
                  <a:txBody>
                    <a:bodyPr/>
                    <a:lstStyle/>
                    <a:p>
                      <a:r>
                        <a:rPr kumimoji="0" lang="en-US" sz="1600" kern="1200" baseline="0" dirty="0">
                          <a:solidFill>
                            <a:schemeClr val="dk1"/>
                          </a:solidFill>
                          <a:latin typeface="+mn-lt"/>
                          <a:ea typeface="+mn-ea"/>
                          <a:cs typeface="+mn-cs"/>
                        </a:rPr>
                        <a:t>Concerned about the image of his products among consumers and does</a:t>
                      </a:r>
                    </a:p>
                    <a:p>
                      <a:r>
                        <a:rPr kumimoji="0" lang="en-US" sz="1600" kern="1200" baseline="0" dirty="0">
                          <a:solidFill>
                            <a:schemeClr val="dk1"/>
                          </a:solidFill>
                          <a:latin typeface="+mn-lt"/>
                          <a:ea typeface="+mn-ea"/>
                          <a:cs typeface="+mn-cs"/>
                        </a:rPr>
                        <a:t>everything possible to establish a niche for his products in the market.</a:t>
                      </a:r>
                      <a:endParaRPr lang="en-US" sz="1600" dirty="0">
                        <a:latin typeface="Calibri"/>
                        <a:ea typeface="Times New Roman"/>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2" name="Slide Number Placeholder 1">
            <a:extLst>
              <a:ext uri="{FF2B5EF4-FFF2-40B4-BE49-F238E27FC236}">
                <a16:creationId xmlns:a16="http://schemas.microsoft.com/office/drawing/2014/main" id="{A63ECA9A-DC43-6C41-B51A-F989663AFFD5}"/>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28600"/>
            <a:ext cx="7848600" cy="769441"/>
          </a:xfrm>
          <a:prstGeom prst="rect">
            <a:avLst/>
          </a:prstGeom>
        </p:spPr>
        <p:txBody>
          <a:bodyPr wrap="square">
            <a:spAutoFit/>
          </a:bodyPr>
          <a:lstStyle/>
          <a:p>
            <a:r>
              <a:rPr lang="en-US" sz="2200" b="1" dirty="0">
                <a:solidFill>
                  <a:schemeClr val="accent6">
                    <a:lumMod val="40000"/>
                    <a:lumOff val="60000"/>
                  </a:schemeClr>
                </a:solidFill>
              </a:rPr>
              <a:t>DISTINCTION BETWEEN  ENTREPRENEUR AND MANAGER</a:t>
            </a:r>
          </a:p>
        </p:txBody>
      </p:sp>
      <p:pic>
        <p:nvPicPr>
          <p:cNvPr id="38914" name="Picture 2"/>
          <p:cNvPicPr>
            <a:picLocks noChangeAspect="1" noChangeArrowheads="1"/>
          </p:cNvPicPr>
          <p:nvPr/>
        </p:nvPicPr>
        <p:blipFill>
          <a:blip r:embed="rId2" cstate="print"/>
          <a:srcRect l="29283" t="25000" r="12152" b="19792"/>
          <a:stretch>
            <a:fillRect/>
          </a:stretch>
        </p:blipFill>
        <p:spPr bwMode="auto">
          <a:xfrm>
            <a:off x="381000" y="1524000"/>
            <a:ext cx="8195094" cy="48768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10D0E1A1-4DA2-4A4D-A55F-9E3375718C58}"/>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pPr>
              <a:buNone/>
            </a:pPr>
            <a:r>
              <a:rPr lang="en-US" b="1" dirty="0">
                <a:solidFill>
                  <a:schemeClr val="accent6">
                    <a:lumMod val="40000"/>
                    <a:lumOff val="60000"/>
                  </a:schemeClr>
                </a:solidFill>
              </a:rPr>
              <a:t>TECHNICAL ENTREPRENEUR:</a:t>
            </a:r>
            <a:endParaRPr lang="en-US" dirty="0">
              <a:solidFill>
                <a:schemeClr val="accent6">
                  <a:lumMod val="40000"/>
                  <a:lumOff val="60000"/>
                </a:schemeClr>
              </a:solidFill>
            </a:endParaRPr>
          </a:p>
          <a:p>
            <a:pPr algn="just">
              <a:buNone/>
            </a:pPr>
            <a:r>
              <a:rPr lang="en-US" dirty="0"/>
              <a:t>    There are large number of technical institutions at the degree and diploma level producing large number of technical personnel. The standard of our technical education is comparable with international standards.</a:t>
            </a:r>
          </a:p>
          <a:p>
            <a:pPr>
              <a:buNone/>
            </a:pPr>
            <a:r>
              <a:rPr lang="en-US" b="1" dirty="0">
                <a:solidFill>
                  <a:schemeClr val="accent6">
                    <a:lumMod val="40000"/>
                    <a:lumOff val="60000"/>
                  </a:schemeClr>
                </a:solidFill>
              </a:rPr>
              <a:t>Rewards for an Entrepreneur</a:t>
            </a:r>
            <a:endParaRPr lang="en-US" dirty="0">
              <a:solidFill>
                <a:schemeClr val="accent6">
                  <a:lumMod val="40000"/>
                  <a:lumOff val="60000"/>
                </a:schemeClr>
              </a:solidFill>
            </a:endParaRPr>
          </a:p>
          <a:p>
            <a:r>
              <a:rPr lang="en-US" dirty="0"/>
              <a:t>1. Freedom to work.</a:t>
            </a:r>
          </a:p>
          <a:p>
            <a:r>
              <a:rPr lang="en-US" dirty="0"/>
              <a:t>2. Satisfaction of being own boss.</a:t>
            </a:r>
          </a:p>
          <a:p>
            <a:r>
              <a:rPr lang="en-US" dirty="0"/>
              <a:t>3. Power to do things as he likes.</a:t>
            </a:r>
          </a:p>
          <a:p>
            <a:r>
              <a:rPr lang="en-US" dirty="0"/>
              <a:t>4. Rewards of ownership and retirement assurance.</a:t>
            </a:r>
          </a:p>
          <a:p>
            <a:r>
              <a:rPr lang="en-US" dirty="0"/>
              <a:t>5. Respect of family and friends.</a:t>
            </a:r>
          </a:p>
          <a:p>
            <a:pPr>
              <a:buNone/>
            </a:pPr>
            <a:r>
              <a:rPr lang="en-US" b="1" dirty="0">
                <a:solidFill>
                  <a:schemeClr val="accent6">
                    <a:lumMod val="40000"/>
                    <a:lumOff val="60000"/>
                  </a:schemeClr>
                </a:solidFill>
              </a:rPr>
              <a:t>Penalties for an Entrepreneur</a:t>
            </a:r>
            <a:endParaRPr lang="en-US" dirty="0">
              <a:solidFill>
                <a:schemeClr val="accent6">
                  <a:lumMod val="40000"/>
                  <a:lumOff val="60000"/>
                </a:schemeClr>
              </a:solidFill>
            </a:endParaRPr>
          </a:p>
          <a:p>
            <a:r>
              <a:rPr lang="en-US" dirty="0"/>
              <a:t>1. Constraints of financiers, laborers, customers, suppliers, and debtors curtail his freedom.</a:t>
            </a:r>
          </a:p>
          <a:p>
            <a:r>
              <a:rPr lang="en-US" dirty="0"/>
              <a:t>2. Frustration due to availability of limited capital and other resources.</a:t>
            </a:r>
          </a:p>
          <a:p>
            <a:r>
              <a:rPr lang="en-US" dirty="0"/>
              <a:t>3. Social and family life is affected due to hard long hours of working.</a:t>
            </a:r>
          </a:p>
          <a:p>
            <a:r>
              <a:rPr lang="en-US" dirty="0"/>
              <a:t>4. Frustration due to non-achievement of full objectives.</a:t>
            </a:r>
          </a:p>
          <a:p>
            <a:r>
              <a:rPr lang="en-US" dirty="0"/>
              <a:t>5. Risk of failure.</a:t>
            </a:r>
          </a:p>
          <a:p>
            <a:pPr algn="just">
              <a:buNone/>
            </a:pPr>
            <a:endParaRPr lang="en-US" dirty="0"/>
          </a:p>
          <a:p>
            <a:endParaRPr lang="en-US" dirty="0"/>
          </a:p>
        </p:txBody>
      </p:sp>
      <p:sp>
        <p:nvSpPr>
          <p:cNvPr id="2" name="Slide Number Placeholder 1">
            <a:extLst>
              <a:ext uri="{FF2B5EF4-FFF2-40B4-BE49-F238E27FC236}">
                <a16:creationId xmlns:a16="http://schemas.microsoft.com/office/drawing/2014/main" id="{A0AB3EE7-FA86-B64F-9B13-202B824C293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04088"/>
          </a:xfrm>
        </p:spPr>
        <p:txBody>
          <a:bodyPr>
            <a:normAutofit/>
          </a:bodyPr>
          <a:lstStyle/>
          <a:p>
            <a:r>
              <a:rPr lang="en-US" sz="4000" b="1" dirty="0">
                <a:solidFill>
                  <a:srgbClr val="FFC000"/>
                </a:solidFill>
              </a:rPr>
              <a:t>FUNCTIONS OF AN ENTREPRENEUR</a:t>
            </a:r>
            <a:endParaRPr lang="en-US" sz="4000" dirty="0">
              <a:solidFill>
                <a:srgbClr val="FFC000"/>
              </a:solidFill>
            </a:endParaRPr>
          </a:p>
        </p:txBody>
      </p:sp>
      <p:sp>
        <p:nvSpPr>
          <p:cNvPr id="3" name="Content Placeholder 2"/>
          <p:cNvSpPr>
            <a:spLocks noGrp="1"/>
          </p:cNvSpPr>
          <p:nvPr>
            <p:ph idx="1"/>
          </p:nvPr>
        </p:nvSpPr>
        <p:spPr>
          <a:xfrm>
            <a:off x="457200" y="914400"/>
            <a:ext cx="8229600" cy="5410200"/>
          </a:xfrm>
        </p:spPr>
        <p:txBody>
          <a:bodyPr>
            <a:normAutofit/>
          </a:bodyPr>
          <a:lstStyle/>
          <a:p>
            <a:pPr>
              <a:buNone/>
            </a:pPr>
            <a:r>
              <a:rPr lang="en-US" dirty="0"/>
              <a:t>1. </a:t>
            </a:r>
            <a:r>
              <a:rPr lang="en-US" b="1" i="1" dirty="0"/>
              <a:t>Idea generation</a:t>
            </a:r>
            <a:r>
              <a:rPr lang="en-US" b="1" dirty="0"/>
              <a:t>:</a:t>
            </a:r>
            <a:r>
              <a:rPr lang="en-US" dirty="0"/>
              <a:t> The first and the most important function of an Entrepreneur is idea generation. Idea generation implies product selection and project  identification.</a:t>
            </a:r>
            <a:r>
              <a:rPr lang="en-US" b="1" dirty="0"/>
              <a:t> </a:t>
            </a:r>
            <a:endParaRPr lang="en-US" dirty="0"/>
          </a:p>
          <a:p>
            <a:pPr>
              <a:buNone/>
            </a:pPr>
            <a:r>
              <a:rPr lang="en-US" dirty="0"/>
              <a:t>2. </a:t>
            </a:r>
            <a:r>
              <a:rPr lang="en-US" b="1" i="1" dirty="0"/>
              <a:t>Determination of business objectives</a:t>
            </a:r>
            <a:r>
              <a:rPr lang="en-US" b="1" dirty="0"/>
              <a:t>:</a:t>
            </a:r>
            <a:r>
              <a:rPr lang="en-US" dirty="0"/>
              <a:t> Entrepreneur has to state and lay down the business objectives. Objectives should be spelt out in clear terms</a:t>
            </a:r>
          </a:p>
          <a:p>
            <a:pPr>
              <a:buNone/>
            </a:pPr>
            <a:r>
              <a:rPr lang="en-US" dirty="0"/>
              <a:t>3. </a:t>
            </a:r>
            <a:r>
              <a:rPr lang="en-US" b="1" i="1" dirty="0"/>
              <a:t>Rising of funds </a:t>
            </a:r>
            <a:r>
              <a:rPr lang="en-US" dirty="0"/>
              <a:t>All the activities of the business depend upon the </a:t>
            </a:r>
            <a:r>
              <a:rPr lang="en-US" dirty="0" err="1"/>
              <a:t>financeand</a:t>
            </a:r>
            <a:r>
              <a:rPr lang="en-US" dirty="0"/>
              <a:t> hence fund rising is an important function of an Entrepreneur. </a:t>
            </a:r>
          </a:p>
          <a:p>
            <a:pPr>
              <a:buNone/>
            </a:pPr>
            <a:r>
              <a:rPr lang="en-US" dirty="0"/>
              <a:t>4. </a:t>
            </a:r>
            <a:r>
              <a:rPr lang="en-US" b="1" i="1" dirty="0"/>
              <a:t>Procurement of machines and materials</a:t>
            </a:r>
            <a:r>
              <a:rPr lang="en-US" b="1" dirty="0"/>
              <a:t>: </a:t>
            </a:r>
            <a:r>
              <a:rPr lang="en-US" dirty="0"/>
              <a:t>Another important function of an Entrepreneur is to procure raw materials and machines.</a:t>
            </a:r>
          </a:p>
          <a:p>
            <a:pPr>
              <a:buNone/>
            </a:pPr>
            <a:r>
              <a:rPr lang="en-US" dirty="0"/>
              <a:t>								Cont…..</a:t>
            </a:r>
          </a:p>
          <a:p>
            <a:r>
              <a:rPr lang="en-US" dirty="0"/>
              <a:t> </a:t>
            </a:r>
          </a:p>
          <a:p>
            <a:endParaRPr lang="en-US" dirty="0"/>
          </a:p>
        </p:txBody>
      </p:sp>
      <p:sp>
        <p:nvSpPr>
          <p:cNvPr id="4" name="Slide Number Placeholder 3">
            <a:extLst>
              <a:ext uri="{FF2B5EF4-FFF2-40B4-BE49-F238E27FC236}">
                <a16:creationId xmlns:a16="http://schemas.microsoft.com/office/drawing/2014/main" id="{C35F37CF-5CAA-F047-9E55-4557EDC17CB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a:bodyPr>
          <a:lstStyle/>
          <a:p>
            <a:pPr>
              <a:buNone/>
            </a:pPr>
            <a:r>
              <a:rPr lang="en-US" dirty="0">
                <a:solidFill>
                  <a:srgbClr val="FFC000"/>
                </a:solidFill>
              </a:rPr>
              <a:t>5. </a:t>
            </a:r>
            <a:r>
              <a:rPr lang="en-US" b="1" i="1" dirty="0">
                <a:solidFill>
                  <a:srgbClr val="FFC000"/>
                </a:solidFill>
              </a:rPr>
              <a:t>Market research</a:t>
            </a:r>
            <a:r>
              <a:rPr lang="en-US" b="1" dirty="0"/>
              <a:t>: </a:t>
            </a:r>
            <a:r>
              <a:rPr lang="en-US" dirty="0"/>
              <a:t>Market research is the systematic collection of data regarding the product which the Entrepreneur wants to manufacture. </a:t>
            </a:r>
          </a:p>
          <a:p>
            <a:pPr>
              <a:buNone/>
            </a:pPr>
            <a:r>
              <a:rPr lang="en-US" dirty="0">
                <a:solidFill>
                  <a:srgbClr val="FFC000"/>
                </a:solidFill>
              </a:rPr>
              <a:t>6. </a:t>
            </a:r>
            <a:r>
              <a:rPr lang="en-US" b="1" i="1" dirty="0">
                <a:solidFill>
                  <a:srgbClr val="FFC000"/>
                </a:solidFill>
              </a:rPr>
              <a:t>Determining form of enterprise</a:t>
            </a:r>
            <a:r>
              <a:rPr lang="en-US" b="1" dirty="0">
                <a:solidFill>
                  <a:srgbClr val="FFC000"/>
                </a:solidFill>
              </a:rPr>
              <a:t>: </a:t>
            </a:r>
            <a:r>
              <a:rPr lang="en-US" dirty="0"/>
              <a:t>Entrepreneur has to determine form of enterprise depending upon the nature of the product, volume of investment etc.</a:t>
            </a:r>
          </a:p>
          <a:p>
            <a:pPr>
              <a:buNone/>
            </a:pPr>
            <a:r>
              <a:rPr lang="en-US" b="1" dirty="0">
                <a:solidFill>
                  <a:srgbClr val="FFC000"/>
                </a:solidFill>
              </a:rPr>
              <a:t>7. </a:t>
            </a:r>
            <a:r>
              <a:rPr lang="en-US" b="1" i="1" dirty="0">
                <a:solidFill>
                  <a:srgbClr val="FFC000"/>
                </a:solidFill>
              </a:rPr>
              <a:t>Recruitment of manpower</a:t>
            </a:r>
            <a:r>
              <a:rPr lang="en-US" b="1" dirty="0">
                <a:solidFill>
                  <a:srgbClr val="FFC000"/>
                </a:solidFill>
              </a:rPr>
              <a:t>: </a:t>
            </a:r>
            <a:r>
              <a:rPr lang="en-US" dirty="0"/>
              <a:t>To carry out this function an Entrepreneur has to perform the following activities.</a:t>
            </a:r>
          </a:p>
          <a:p>
            <a:pPr lvl="1">
              <a:buNone/>
            </a:pPr>
            <a:r>
              <a:rPr lang="en-US" dirty="0"/>
              <a:t>(a) Estimating man power requirement for short term and long term.</a:t>
            </a:r>
          </a:p>
          <a:p>
            <a:pPr lvl="1">
              <a:buNone/>
            </a:pPr>
            <a:r>
              <a:rPr lang="en-US" dirty="0"/>
              <a:t>(b) Laying down the selection procedure.</a:t>
            </a:r>
          </a:p>
          <a:p>
            <a:pPr lvl="1">
              <a:buNone/>
            </a:pPr>
            <a:r>
              <a:rPr lang="en-US" dirty="0"/>
              <a:t>(c) Designing scheme of compensation.</a:t>
            </a:r>
          </a:p>
          <a:p>
            <a:pPr lvl="1">
              <a:buNone/>
            </a:pPr>
            <a:r>
              <a:rPr lang="en-US" dirty="0"/>
              <a:t>(d) Laying down the service rules.</a:t>
            </a:r>
          </a:p>
          <a:p>
            <a:pPr lvl="1">
              <a:buNone/>
            </a:pPr>
            <a:r>
              <a:rPr lang="en-US" dirty="0"/>
              <a:t>(e) Designing mechanism for training and development. </a:t>
            </a:r>
          </a:p>
          <a:p>
            <a:endParaRPr lang="en-US" dirty="0"/>
          </a:p>
          <a:p>
            <a:pPr>
              <a:buNone/>
            </a:pPr>
            <a:r>
              <a:rPr lang="en-US" b="1" dirty="0">
                <a:solidFill>
                  <a:srgbClr val="FFC000"/>
                </a:solidFill>
              </a:rPr>
              <a:t>8. </a:t>
            </a:r>
            <a:r>
              <a:rPr lang="en-US" b="1" i="1" dirty="0">
                <a:solidFill>
                  <a:srgbClr val="FFC000"/>
                </a:solidFill>
              </a:rPr>
              <a:t>Implementation of the project</a:t>
            </a:r>
            <a:r>
              <a:rPr lang="en-US" b="1" dirty="0">
                <a:solidFill>
                  <a:srgbClr val="FFC000"/>
                </a:solidFill>
              </a:rPr>
              <a:t>: </a:t>
            </a:r>
            <a:r>
              <a:rPr lang="en-US" dirty="0"/>
              <a:t>Entrepreneur has to develop schedule and action plan for the implementation of the project.</a:t>
            </a:r>
          </a:p>
          <a:p>
            <a:pPr>
              <a:buNone/>
            </a:pPr>
            <a:endParaRPr lang="en-US" dirty="0"/>
          </a:p>
        </p:txBody>
      </p:sp>
      <p:sp>
        <p:nvSpPr>
          <p:cNvPr id="2" name="Slide Number Placeholder 1">
            <a:extLst>
              <a:ext uri="{FF2B5EF4-FFF2-40B4-BE49-F238E27FC236}">
                <a16:creationId xmlns:a16="http://schemas.microsoft.com/office/drawing/2014/main" id="{8E1DE4EA-0F2F-404F-9760-3C790CA698E5}"/>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676</TotalTime>
  <Words>1686</Words>
  <Application>Microsoft Macintosh PowerPoint</Application>
  <PresentationFormat>On-screen Show (4:3)</PresentationFormat>
  <Paragraphs>196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FUNCTIONS OF AN ENTREPRENEUR</vt:lpstr>
      <vt:lpstr>PowerPoint Presentation</vt:lpstr>
      <vt:lpstr>PowerPoint Presentation</vt:lpstr>
      <vt:lpstr> INTRAPRENEURS new breed of entrepreneurs is coming to the fore in large industrial organizations. They are called as ‘Intrapreneurs’. In large organizations, the top executives are encouraged to catch hold of new ideas and then convert them into products through R and D activities within the framework of organizations.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PLANNING  </dc:title>
  <dc:creator/>
  <cp:lastModifiedBy>Rushab Shah</cp:lastModifiedBy>
  <cp:revision>126</cp:revision>
  <cp:lastPrinted>2019-03-13T14:33:50Z</cp:lastPrinted>
  <dcterms:created xsi:type="dcterms:W3CDTF">2006-08-16T00:00:00Z</dcterms:created>
  <dcterms:modified xsi:type="dcterms:W3CDTF">2019-03-13T14:33:53Z</dcterms:modified>
</cp:coreProperties>
</file>