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12"/>
  </p:notesMasterIdLst>
  <p:sldIdLst>
    <p:sldId id="256" r:id="rId2"/>
    <p:sldId id="257" r:id="rId3"/>
    <p:sldId id="258" r:id="rId4"/>
    <p:sldId id="259" r:id="rId5"/>
    <p:sldId id="260" r:id="rId6"/>
    <p:sldId id="261" r:id="rId7"/>
    <p:sldId id="262" r:id="rId8"/>
    <p:sldId id="263" r:id="rId9"/>
    <p:sldId id="265"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p:cViewPr varScale="1">
        <p:scale>
          <a:sx n="121" d="100"/>
          <a:sy n="121" d="100"/>
        </p:scale>
        <p:origin x="1904"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829EF2-D573-0B4F-A85E-98CFB8AC8B08}" type="datetimeFigureOut">
              <a:rPr lang="en-US" smtClean="0"/>
              <a:t>3/13/19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90A040-21A4-1B4A-9D80-5663D46AA610}" type="slidenum">
              <a:rPr lang="en-US" smtClean="0"/>
              <a:t>‹#›</a:t>
            </a:fld>
            <a:endParaRPr lang="en-US"/>
          </a:p>
        </p:txBody>
      </p:sp>
    </p:spTree>
    <p:extLst>
      <p:ext uri="{BB962C8B-B14F-4D97-AF65-F5344CB8AC3E}">
        <p14:creationId xmlns:p14="http://schemas.microsoft.com/office/powerpoint/2010/main" val="1581418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5BA11-E6F2-FE40-AE99-821B913970F1}"/>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15F2DC92-3508-D143-B161-3E85B52A335C}"/>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E7E53E23-26C3-C649-8257-9D0243DF76F8}"/>
              </a:ext>
            </a:extLst>
          </p:cNvPr>
          <p:cNvSpPr>
            <a:spLocks noGrp="1"/>
          </p:cNvSpPr>
          <p:nvPr>
            <p:ph type="dt" sz="half" idx="10"/>
          </p:nvPr>
        </p:nvSpPr>
        <p:spPr/>
        <p:txBody>
          <a:bodyPr/>
          <a:lstStyle/>
          <a:p>
            <a:fld id="{89648419-833F-3F41-BF18-FE36BC5072A0}" type="datetime1">
              <a:rPr lang="en-IN" smtClean="0"/>
              <a:t>13/03/19</a:t>
            </a:fld>
            <a:endParaRPr lang="en-US"/>
          </a:p>
        </p:txBody>
      </p:sp>
      <p:sp>
        <p:nvSpPr>
          <p:cNvPr id="5" name="Footer Placeholder 4">
            <a:extLst>
              <a:ext uri="{FF2B5EF4-FFF2-40B4-BE49-F238E27FC236}">
                <a16:creationId xmlns:a16="http://schemas.microsoft.com/office/drawing/2014/main" id="{3D7FF11B-0DE0-4E4F-A312-22B5A3DE1C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0ECF4D-3C2B-C149-A8FC-2A1455EBD8F3}"/>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1268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A3064-4E21-4D4C-B456-823E3D57FD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36E7E2-F00A-D04B-B479-B701F3858C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D531E2-1975-CE44-9F95-11469B9B88F8}"/>
              </a:ext>
            </a:extLst>
          </p:cNvPr>
          <p:cNvSpPr>
            <a:spLocks noGrp="1"/>
          </p:cNvSpPr>
          <p:nvPr>
            <p:ph type="dt" sz="half" idx="10"/>
          </p:nvPr>
        </p:nvSpPr>
        <p:spPr/>
        <p:txBody>
          <a:bodyPr/>
          <a:lstStyle/>
          <a:p>
            <a:fld id="{362BB3D0-FD5A-E34A-9AE5-9A1708FD55E0}" type="datetime1">
              <a:rPr lang="en-IN" smtClean="0"/>
              <a:t>13/03/19</a:t>
            </a:fld>
            <a:endParaRPr lang="en-US"/>
          </a:p>
        </p:txBody>
      </p:sp>
      <p:sp>
        <p:nvSpPr>
          <p:cNvPr id="5" name="Footer Placeholder 4">
            <a:extLst>
              <a:ext uri="{FF2B5EF4-FFF2-40B4-BE49-F238E27FC236}">
                <a16:creationId xmlns:a16="http://schemas.microsoft.com/office/drawing/2014/main" id="{00144E4A-EBF3-4942-AD19-F590BFBB84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544103-8B79-A943-8F89-EA01580EE00D}"/>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10979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72D576-B33B-DA49-AA2D-6D7854FD857A}"/>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97122A-3C4C-8447-99AA-6F3AD94FB946}"/>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B46668-EA81-BE41-B1D9-3D13A03A2CD1}"/>
              </a:ext>
            </a:extLst>
          </p:cNvPr>
          <p:cNvSpPr>
            <a:spLocks noGrp="1"/>
          </p:cNvSpPr>
          <p:nvPr>
            <p:ph type="dt" sz="half" idx="10"/>
          </p:nvPr>
        </p:nvSpPr>
        <p:spPr/>
        <p:txBody>
          <a:bodyPr/>
          <a:lstStyle/>
          <a:p>
            <a:fld id="{6B9B7C36-94B4-CA4D-A384-162DE7378029}" type="datetime1">
              <a:rPr lang="en-IN" smtClean="0"/>
              <a:t>13/03/19</a:t>
            </a:fld>
            <a:endParaRPr lang="en-US"/>
          </a:p>
        </p:txBody>
      </p:sp>
      <p:sp>
        <p:nvSpPr>
          <p:cNvPr id="5" name="Footer Placeholder 4">
            <a:extLst>
              <a:ext uri="{FF2B5EF4-FFF2-40B4-BE49-F238E27FC236}">
                <a16:creationId xmlns:a16="http://schemas.microsoft.com/office/drawing/2014/main" id="{DB018D2B-DCDA-4A42-8AF9-76C335D649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FD71C8-D7A7-224E-AD9F-38A9209D1771}"/>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01360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DD2E5-2F26-B840-ABB9-345D005E30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C49D55-A955-CA4B-86AB-4AEC3E4605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FF028F-8666-C84F-9CDC-41995F296486}"/>
              </a:ext>
            </a:extLst>
          </p:cNvPr>
          <p:cNvSpPr>
            <a:spLocks noGrp="1"/>
          </p:cNvSpPr>
          <p:nvPr>
            <p:ph type="dt" sz="half" idx="10"/>
          </p:nvPr>
        </p:nvSpPr>
        <p:spPr/>
        <p:txBody>
          <a:bodyPr/>
          <a:lstStyle/>
          <a:p>
            <a:fld id="{8327A2CE-021F-914C-B706-B49030B8F8E8}" type="datetime1">
              <a:rPr lang="en-IN" smtClean="0"/>
              <a:t>13/03/19</a:t>
            </a:fld>
            <a:endParaRPr lang="en-US"/>
          </a:p>
        </p:txBody>
      </p:sp>
      <p:sp>
        <p:nvSpPr>
          <p:cNvPr id="5" name="Footer Placeholder 4">
            <a:extLst>
              <a:ext uri="{FF2B5EF4-FFF2-40B4-BE49-F238E27FC236}">
                <a16:creationId xmlns:a16="http://schemas.microsoft.com/office/drawing/2014/main" id="{DAC4F541-D47C-F24A-A871-226071305C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1CA36E-4937-D741-8EED-1637EED4AA99}"/>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68327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8CFFC-4C4D-1E49-A492-212462ADFFC6}"/>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2A0F1965-1C4D-D845-9CBE-E44A8CCB3924}"/>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B21FD5-F2F5-BE40-8835-F97C548BAFFF}"/>
              </a:ext>
            </a:extLst>
          </p:cNvPr>
          <p:cNvSpPr>
            <a:spLocks noGrp="1"/>
          </p:cNvSpPr>
          <p:nvPr>
            <p:ph type="dt" sz="half" idx="10"/>
          </p:nvPr>
        </p:nvSpPr>
        <p:spPr/>
        <p:txBody>
          <a:bodyPr/>
          <a:lstStyle/>
          <a:p>
            <a:fld id="{26ECCBD2-90A9-D744-9DF0-4E8F05B54A83}" type="datetime1">
              <a:rPr lang="en-IN" smtClean="0"/>
              <a:t>13/03/19</a:t>
            </a:fld>
            <a:endParaRPr lang="en-US"/>
          </a:p>
        </p:txBody>
      </p:sp>
      <p:sp>
        <p:nvSpPr>
          <p:cNvPr id="5" name="Footer Placeholder 4">
            <a:extLst>
              <a:ext uri="{FF2B5EF4-FFF2-40B4-BE49-F238E27FC236}">
                <a16:creationId xmlns:a16="http://schemas.microsoft.com/office/drawing/2014/main" id="{5F1EC044-41CD-564A-B7E9-127879324E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37F0CB-1C41-0243-92BB-6135E938A287}"/>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9532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EF767-9EF5-AF41-8D7F-CE15812726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72BD1F-6714-EF4A-AFCE-6A9826E871FA}"/>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BBE96D-A837-974B-896F-99F78FD05BD9}"/>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70E1A2-8C26-2C47-90D7-C375FFA3A7BF}"/>
              </a:ext>
            </a:extLst>
          </p:cNvPr>
          <p:cNvSpPr>
            <a:spLocks noGrp="1"/>
          </p:cNvSpPr>
          <p:nvPr>
            <p:ph type="dt" sz="half" idx="10"/>
          </p:nvPr>
        </p:nvSpPr>
        <p:spPr/>
        <p:txBody>
          <a:bodyPr/>
          <a:lstStyle/>
          <a:p>
            <a:fld id="{EEC27A1F-5AB6-6A4C-AA5A-E86D1F63090F}" type="datetime1">
              <a:rPr lang="en-IN" smtClean="0"/>
              <a:t>13/03/19</a:t>
            </a:fld>
            <a:endParaRPr lang="en-US"/>
          </a:p>
        </p:txBody>
      </p:sp>
      <p:sp>
        <p:nvSpPr>
          <p:cNvPr id="6" name="Footer Placeholder 5">
            <a:extLst>
              <a:ext uri="{FF2B5EF4-FFF2-40B4-BE49-F238E27FC236}">
                <a16:creationId xmlns:a16="http://schemas.microsoft.com/office/drawing/2014/main" id="{2F41CEC9-06E5-8A47-B5D7-306F103F0C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27B566-5E17-BB4D-991A-29AC7DA33FAC}"/>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96258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B5844-C2BA-E943-93AE-7F172C0A4C72}"/>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A951132-8348-224B-B151-D7FAAF36EE08}"/>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75507D15-4A78-004B-93BF-977A854D181A}"/>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43A2A4-8C2D-544A-B8C5-B37C9D52A0F2}"/>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80A4C421-5AA5-4B4A-BB66-D1421D2FDDE2}"/>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1F1139-CE28-4C45-9633-FD5A590743D1}"/>
              </a:ext>
            </a:extLst>
          </p:cNvPr>
          <p:cNvSpPr>
            <a:spLocks noGrp="1"/>
          </p:cNvSpPr>
          <p:nvPr>
            <p:ph type="dt" sz="half" idx="10"/>
          </p:nvPr>
        </p:nvSpPr>
        <p:spPr/>
        <p:txBody>
          <a:bodyPr/>
          <a:lstStyle/>
          <a:p>
            <a:fld id="{631C25F3-B4EE-CD40-9042-1607BA80045F}" type="datetime1">
              <a:rPr lang="en-IN" smtClean="0"/>
              <a:t>13/03/19</a:t>
            </a:fld>
            <a:endParaRPr lang="en-US"/>
          </a:p>
        </p:txBody>
      </p:sp>
      <p:sp>
        <p:nvSpPr>
          <p:cNvPr id="8" name="Footer Placeholder 7">
            <a:extLst>
              <a:ext uri="{FF2B5EF4-FFF2-40B4-BE49-F238E27FC236}">
                <a16:creationId xmlns:a16="http://schemas.microsoft.com/office/drawing/2014/main" id="{5F01C66C-08B3-1946-8BB2-826ED7AEDD9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1DE255-E4A5-994B-8E89-5FD883277DCE}"/>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70987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5AD07-7C2C-8445-A03B-024C82B2AE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948425-F1C4-6441-A052-C8A8ACC1C3B4}"/>
              </a:ext>
            </a:extLst>
          </p:cNvPr>
          <p:cNvSpPr>
            <a:spLocks noGrp="1"/>
          </p:cNvSpPr>
          <p:nvPr>
            <p:ph type="dt" sz="half" idx="10"/>
          </p:nvPr>
        </p:nvSpPr>
        <p:spPr/>
        <p:txBody>
          <a:bodyPr/>
          <a:lstStyle/>
          <a:p>
            <a:fld id="{A7651731-CB4E-7D4D-AA54-D627F64EDF3A}" type="datetime1">
              <a:rPr lang="en-IN" smtClean="0"/>
              <a:t>13/03/19</a:t>
            </a:fld>
            <a:endParaRPr lang="en-US"/>
          </a:p>
        </p:txBody>
      </p:sp>
      <p:sp>
        <p:nvSpPr>
          <p:cNvPr id="4" name="Footer Placeholder 3">
            <a:extLst>
              <a:ext uri="{FF2B5EF4-FFF2-40B4-BE49-F238E27FC236}">
                <a16:creationId xmlns:a16="http://schemas.microsoft.com/office/drawing/2014/main" id="{9762C79C-33D0-7942-90A2-20271CE6F7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5F4871-C8F4-4B4B-BE23-C1B3708B7B3E}"/>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81886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3D1AC1-9361-394C-8473-B812CF643D2E}"/>
              </a:ext>
            </a:extLst>
          </p:cNvPr>
          <p:cNvSpPr>
            <a:spLocks noGrp="1"/>
          </p:cNvSpPr>
          <p:nvPr>
            <p:ph type="dt" sz="half" idx="10"/>
          </p:nvPr>
        </p:nvSpPr>
        <p:spPr/>
        <p:txBody>
          <a:bodyPr/>
          <a:lstStyle/>
          <a:p>
            <a:fld id="{62273ADD-469C-0D49-816B-D06241F3DD80}" type="datetime1">
              <a:rPr lang="en-IN" smtClean="0"/>
              <a:t>13/03/19</a:t>
            </a:fld>
            <a:endParaRPr lang="en-US"/>
          </a:p>
        </p:txBody>
      </p:sp>
      <p:sp>
        <p:nvSpPr>
          <p:cNvPr id="3" name="Footer Placeholder 2">
            <a:extLst>
              <a:ext uri="{FF2B5EF4-FFF2-40B4-BE49-F238E27FC236}">
                <a16:creationId xmlns:a16="http://schemas.microsoft.com/office/drawing/2014/main" id="{89C57230-5655-814E-B43C-0EF8C35D035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A0B082-B885-FE4B-ABB1-2C1EB9408C9C}"/>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33741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09A90-0D1C-D644-BFB9-298A2D69C8FC}"/>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742F2E33-03C3-1C4D-B782-8DC334C8AACC}"/>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5BAA9E-1CA0-9E4D-8F6A-F5F3A8E40BD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0CDC3E5-14C6-3646-8450-4EDBE8D93CE9}"/>
              </a:ext>
            </a:extLst>
          </p:cNvPr>
          <p:cNvSpPr>
            <a:spLocks noGrp="1"/>
          </p:cNvSpPr>
          <p:nvPr>
            <p:ph type="dt" sz="half" idx="10"/>
          </p:nvPr>
        </p:nvSpPr>
        <p:spPr/>
        <p:txBody>
          <a:bodyPr/>
          <a:lstStyle/>
          <a:p>
            <a:fld id="{79FAAD21-13C3-3C46-845C-6DCC20147F6D}" type="datetime1">
              <a:rPr lang="en-IN" smtClean="0"/>
              <a:t>13/03/19</a:t>
            </a:fld>
            <a:endParaRPr lang="en-US"/>
          </a:p>
        </p:txBody>
      </p:sp>
      <p:sp>
        <p:nvSpPr>
          <p:cNvPr id="6" name="Footer Placeholder 5">
            <a:extLst>
              <a:ext uri="{FF2B5EF4-FFF2-40B4-BE49-F238E27FC236}">
                <a16:creationId xmlns:a16="http://schemas.microsoft.com/office/drawing/2014/main" id="{98701A4D-C509-794B-A684-2605A8A5EC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6411D2-174E-AE4E-B28F-50B4F072EFBF}"/>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33017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0B932-D454-C84B-8651-1A806D20064B}"/>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0FE67E4-0AB7-174A-9545-A80AD9AFCA0B}"/>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F3C9E31D-A808-0F46-A95E-0D748E573AE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F7ED522-7A91-AA47-A406-2257987EBBA2}"/>
              </a:ext>
            </a:extLst>
          </p:cNvPr>
          <p:cNvSpPr>
            <a:spLocks noGrp="1"/>
          </p:cNvSpPr>
          <p:nvPr>
            <p:ph type="dt" sz="half" idx="10"/>
          </p:nvPr>
        </p:nvSpPr>
        <p:spPr/>
        <p:txBody>
          <a:bodyPr/>
          <a:lstStyle/>
          <a:p>
            <a:fld id="{71DCD843-BB6A-9846-8C29-3857CABDEE33}" type="datetime1">
              <a:rPr lang="en-IN" smtClean="0"/>
              <a:t>13/03/19</a:t>
            </a:fld>
            <a:endParaRPr lang="en-US"/>
          </a:p>
        </p:txBody>
      </p:sp>
      <p:sp>
        <p:nvSpPr>
          <p:cNvPr id="6" name="Footer Placeholder 5">
            <a:extLst>
              <a:ext uri="{FF2B5EF4-FFF2-40B4-BE49-F238E27FC236}">
                <a16:creationId xmlns:a16="http://schemas.microsoft.com/office/drawing/2014/main" id="{13BC6D14-6E0C-934B-8650-E237EB3D10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146A77-4128-7546-BA54-6ECBB1A159AA}"/>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91575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316098-E2D6-554C-91D6-6A6B4A5DD92A}"/>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BE32BF-4EA9-4047-B672-189ABC03139D}"/>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0B68C5-EE67-D94D-9B3F-3B8D115050A9}"/>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3C8450A-FC9A-9C4B-A4E9-8CE11B84C092}" type="datetime1">
              <a:rPr lang="en-IN" smtClean="0"/>
              <a:t>13/03/19</a:t>
            </a:fld>
            <a:endParaRPr lang="en-US"/>
          </a:p>
        </p:txBody>
      </p:sp>
      <p:sp>
        <p:nvSpPr>
          <p:cNvPr id="5" name="Footer Placeholder 4">
            <a:extLst>
              <a:ext uri="{FF2B5EF4-FFF2-40B4-BE49-F238E27FC236}">
                <a16:creationId xmlns:a16="http://schemas.microsoft.com/office/drawing/2014/main" id="{2D2FBA64-1C5F-9843-A9EB-86DF3EF378C0}"/>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38A5128-58B9-744D-813D-7A972C7534CC}"/>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62376199"/>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0"/>
            <a:ext cx="7772400" cy="838200"/>
          </a:xfrm>
        </p:spPr>
        <p:txBody>
          <a:bodyPr>
            <a:normAutofit fontScale="90000"/>
          </a:bodyPr>
          <a:lstStyle/>
          <a:p>
            <a:br>
              <a:rPr lang="en-US" dirty="0">
                <a:solidFill>
                  <a:srgbClr val="FFFF00"/>
                </a:solidFill>
                <a:latin typeface="Arial Rounded MT Bold" pitchFamily="34" charset="0"/>
              </a:rPr>
            </a:br>
            <a:br>
              <a:rPr lang="en-US" dirty="0"/>
            </a:br>
            <a:endParaRPr lang="en-US" dirty="0"/>
          </a:p>
        </p:txBody>
      </p:sp>
      <p:sp>
        <p:nvSpPr>
          <p:cNvPr id="4" name="Subtitle 3"/>
          <p:cNvSpPr>
            <a:spLocks noGrp="1"/>
          </p:cNvSpPr>
          <p:nvPr>
            <p:ph type="subTitle" idx="1"/>
          </p:nvPr>
        </p:nvSpPr>
        <p:spPr>
          <a:xfrm>
            <a:off x="533400" y="533400"/>
            <a:ext cx="7854696" cy="5867400"/>
          </a:xfrm>
        </p:spPr>
        <p:txBody>
          <a:bodyPr/>
          <a:lstStyle/>
          <a:p>
            <a:pPr algn="ctr"/>
            <a:r>
              <a:rPr lang="en-US" b="1" dirty="0">
                <a:solidFill>
                  <a:srgbClr val="FFFF00"/>
                </a:solidFill>
              </a:rPr>
              <a:t>UNIT -4. IDENTIFICATION OF BUSINESS OPPORTUNITIES</a:t>
            </a:r>
          </a:p>
          <a:p>
            <a:pPr algn="l"/>
            <a:r>
              <a:rPr lang="en-US" b="1" dirty="0">
                <a:solidFill>
                  <a:srgbClr val="FFC000"/>
                </a:solidFill>
              </a:rPr>
              <a:t>MEANING OF PROJECT</a:t>
            </a:r>
            <a:endParaRPr lang="en-US" dirty="0">
              <a:solidFill>
                <a:srgbClr val="FFC000"/>
              </a:solidFill>
            </a:endParaRPr>
          </a:p>
          <a:p>
            <a:pPr algn="just"/>
            <a:r>
              <a:rPr lang="en-US" dirty="0"/>
              <a:t>	An entrepreneur takes numerous decisions to convert his business idea into a running concern. His/her decision making process starts with project/product selection. The project selection is the first corner stone to be laid down in setting up an enterprise. The success or failure of an enterprise largely depends upon the project. The popular English proverb “well began is half done” applies to project selection also indicates the significant of good beginning.</a:t>
            </a:r>
          </a:p>
          <a:p>
            <a:pPr algn="ctr"/>
            <a:endParaRPr lang="en-US" dirty="0"/>
          </a:p>
        </p:txBody>
      </p:sp>
      <p:sp>
        <p:nvSpPr>
          <p:cNvPr id="3" name="Slide Number Placeholder 2">
            <a:extLst>
              <a:ext uri="{FF2B5EF4-FFF2-40B4-BE49-F238E27FC236}">
                <a16:creationId xmlns:a16="http://schemas.microsoft.com/office/drawing/2014/main" id="{7C56CF27-4438-7F44-B757-7F46F48B7A91}"/>
              </a:ext>
            </a:extLst>
          </p:cNvPr>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rmAutofit fontScale="92500" lnSpcReduction="20000"/>
          </a:bodyPr>
          <a:lstStyle/>
          <a:p>
            <a:pPr algn="just">
              <a:buNone/>
            </a:pPr>
            <a:r>
              <a:rPr lang="en-US" b="1" dirty="0">
                <a:solidFill>
                  <a:srgbClr val="FFC000"/>
                </a:solidFill>
              </a:rPr>
              <a:t>IV. SOCIAL FEASIBILITY STUDY</a:t>
            </a:r>
            <a:endParaRPr lang="en-US" dirty="0">
              <a:solidFill>
                <a:srgbClr val="FFC000"/>
              </a:solidFill>
            </a:endParaRPr>
          </a:p>
          <a:p>
            <a:pPr algn="just">
              <a:buNone/>
            </a:pPr>
            <a:r>
              <a:rPr lang="en-US" dirty="0"/>
              <a:t>It is not enough if a project is feasible from marketing, technical and financial point of views. A project should also be acceptable from the social point of view. In other words the social benefits and costs which can be often different from monetary benefits and costs have to be assessed. A social feasibility study is therefore carried out and tries to answer the follow relevant questions.</a:t>
            </a:r>
          </a:p>
          <a:p>
            <a:pPr algn="just">
              <a:buNone/>
            </a:pPr>
            <a:r>
              <a:rPr lang="en-US" dirty="0"/>
              <a:t>1. What natural resources of the- country is the project draining </a:t>
            </a:r>
          </a:p>
          <a:p>
            <a:pPr algn="just">
              <a:buNone/>
            </a:pPr>
            <a:r>
              <a:rPr lang="en-US" dirty="0"/>
              <a:t>2. What is the impact of the project on its immediate surroundings and the environment in general?</a:t>
            </a:r>
          </a:p>
          <a:p>
            <a:pPr algn="just">
              <a:buNone/>
            </a:pPr>
            <a:r>
              <a:rPr lang="en-US" dirty="0"/>
              <a:t>3. What would be the community reactions to a particular project product plant?</a:t>
            </a:r>
          </a:p>
          <a:p>
            <a:pPr algn="just">
              <a:buNone/>
            </a:pPr>
            <a:r>
              <a:rPr lang="en-US" dirty="0"/>
              <a:t>4. Does the project displace people? If so who? How many? What is the compensation paid '?</a:t>
            </a:r>
          </a:p>
          <a:p>
            <a:pPr algn="just">
              <a:buNone/>
            </a:pPr>
            <a:r>
              <a:rPr lang="en-US" dirty="0"/>
              <a:t>5. What is the cost involved in restoring damages done to the environment if it is in acceptable limits '?</a:t>
            </a:r>
          </a:p>
          <a:p>
            <a:pPr algn="just">
              <a:buNone/>
            </a:pPr>
            <a:r>
              <a:rPr lang="en-US" dirty="0"/>
              <a:t>6 What would be the contribution of the project towards achieving local employment self-sufficiency and social order?</a:t>
            </a:r>
          </a:p>
          <a:p>
            <a:pPr algn="just">
              <a:buNone/>
            </a:pPr>
            <a:r>
              <a:rPr lang="en-US" b="1" dirty="0"/>
              <a:t> </a:t>
            </a:r>
            <a:r>
              <a:rPr lang="en-US" b="1" dirty="0">
                <a:solidFill>
                  <a:srgbClr val="92D050"/>
                </a:solidFill>
              </a:rPr>
              <a:t>Management &amp; Entrepreneurship -----------------</a:t>
            </a:r>
            <a:endParaRPr lang="en-US" dirty="0">
              <a:solidFill>
                <a:srgbClr val="92D050"/>
              </a:solidFill>
            </a:endParaRPr>
          </a:p>
          <a:p>
            <a:pPr algn="just">
              <a:buNone/>
            </a:pPr>
            <a:r>
              <a:rPr lang="en-US" dirty="0"/>
              <a:t>7. What would be the impact of the project on the level of savings and investment in the society?</a:t>
            </a:r>
          </a:p>
          <a:p>
            <a:pPr algn="just">
              <a:buNone/>
            </a:pPr>
            <a:r>
              <a:rPr lang="en-US" dirty="0"/>
              <a:t>8 What would be the impact of the project on the distribution of income in the society?</a:t>
            </a:r>
          </a:p>
          <a:p>
            <a:pPr algn="just"/>
            <a:endParaRPr lang="en-US" dirty="0"/>
          </a:p>
        </p:txBody>
      </p:sp>
      <p:sp>
        <p:nvSpPr>
          <p:cNvPr id="2" name="Slide Number Placeholder 1">
            <a:extLst>
              <a:ext uri="{FF2B5EF4-FFF2-40B4-BE49-F238E27FC236}">
                <a16:creationId xmlns:a16="http://schemas.microsoft.com/office/drawing/2014/main" id="{CA4E08AE-9234-AB40-8AC9-5876065C0744}"/>
              </a:ext>
            </a:extLst>
          </p:cNvPr>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rmAutofit/>
          </a:bodyPr>
          <a:lstStyle/>
          <a:p>
            <a:pPr>
              <a:buNone/>
            </a:pPr>
            <a:r>
              <a:rPr lang="en-US" b="1" dirty="0"/>
              <a:t> </a:t>
            </a:r>
            <a:r>
              <a:rPr lang="en-US" b="1" dirty="0">
                <a:solidFill>
                  <a:srgbClr val="FFC000"/>
                </a:solidFill>
              </a:rPr>
              <a:t>MARKET FEASIBILITY STUDY</a:t>
            </a:r>
            <a:endParaRPr lang="en-US" dirty="0">
              <a:solidFill>
                <a:srgbClr val="FFC000"/>
              </a:solidFill>
            </a:endParaRPr>
          </a:p>
          <a:p>
            <a:pPr algn="just">
              <a:buNone/>
            </a:pPr>
            <a:r>
              <a:rPr lang="en-US" dirty="0"/>
              <a:t>A market feasibility study is carried out to assess the market potential of a project.</a:t>
            </a:r>
          </a:p>
          <a:p>
            <a:pPr algn="just">
              <a:buNone/>
            </a:pPr>
            <a:r>
              <a:rPr lang="en-US" dirty="0"/>
              <a:t>The following questions need to be primarily answered during this</a:t>
            </a:r>
          </a:p>
          <a:p>
            <a:pPr algn="just">
              <a:buNone/>
            </a:pPr>
            <a:r>
              <a:rPr lang="en-US" dirty="0"/>
              <a:t>1. What would be the aggregate demand for products as well as for spare parts in the months and years to come?</a:t>
            </a:r>
          </a:p>
          <a:p>
            <a:pPr algn="just">
              <a:buNone/>
            </a:pPr>
            <a:r>
              <a:rPr lang="en-US" dirty="0"/>
              <a:t>2. What would be the target group (buyers) for the products?</a:t>
            </a:r>
          </a:p>
          <a:p>
            <a:pPr algn="just">
              <a:buNone/>
            </a:pPr>
            <a:r>
              <a:rPr lang="en-US" dirty="0"/>
              <a:t>3. What would be the company's market share?</a:t>
            </a:r>
          </a:p>
          <a:p>
            <a:pPr algn="just">
              <a:buNone/>
            </a:pPr>
            <a:r>
              <a:rPr lang="en-US" dirty="0"/>
              <a:t>4. How would competition affect the proposed company's market share?</a:t>
            </a:r>
          </a:p>
          <a:p>
            <a:pPr algn="just">
              <a:buNone/>
            </a:pPr>
            <a:r>
              <a:rPr lang="en-US" dirty="0"/>
              <a:t>To answer the above questions, a wide variety of information would be required to be collected as given below:</a:t>
            </a:r>
          </a:p>
          <a:p>
            <a:pPr>
              <a:buNone/>
            </a:pPr>
            <a:r>
              <a:rPr lang="en-US" dirty="0"/>
              <a:t>								</a:t>
            </a:r>
            <a:r>
              <a:rPr lang="en-US" dirty="0">
                <a:solidFill>
                  <a:srgbClr val="92D050"/>
                </a:solidFill>
              </a:rPr>
              <a:t> cont....</a:t>
            </a:r>
          </a:p>
        </p:txBody>
      </p:sp>
      <p:sp>
        <p:nvSpPr>
          <p:cNvPr id="2" name="Slide Number Placeholder 1">
            <a:extLst>
              <a:ext uri="{FF2B5EF4-FFF2-40B4-BE49-F238E27FC236}">
                <a16:creationId xmlns:a16="http://schemas.microsoft.com/office/drawing/2014/main" id="{90252E55-1D2D-C04D-9D00-4EDCE8C13120}"/>
              </a:ext>
            </a:extLst>
          </p:cNvPr>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rmAutofit/>
          </a:bodyPr>
          <a:lstStyle/>
          <a:p>
            <a:pPr algn="just">
              <a:buNone/>
            </a:pPr>
            <a:r>
              <a:rPr lang="en-US" dirty="0">
                <a:solidFill>
                  <a:srgbClr val="92D050"/>
                </a:solidFill>
              </a:rPr>
              <a:t>Following are some of the techniques both objective and subjective which help in analyzing the various issues.</a:t>
            </a:r>
          </a:p>
          <a:p>
            <a:pPr algn="just">
              <a:buNone/>
            </a:pPr>
            <a:r>
              <a:rPr lang="en-US" dirty="0"/>
              <a:t>1. Consumption trends in the past, present consumption  levels and consumption trends for the future.</a:t>
            </a:r>
          </a:p>
          <a:p>
            <a:pPr algn="just">
              <a:buNone/>
            </a:pPr>
            <a:r>
              <a:rPr lang="en-US" dirty="0"/>
              <a:t>2. General performance of the Industry to which the product belongs.</a:t>
            </a:r>
          </a:p>
          <a:p>
            <a:pPr algn="just">
              <a:buNone/>
            </a:pPr>
            <a:r>
              <a:rPr lang="en-US" dirty="0"/>
              <a:t>3. Past and Present supply position.</a:t>
            </a:r>
          </a:p>
          <a:p>
            <a:pPr algn="just">
              <a:buNone/>
            </a:pPr>
            <a:r>
              <a:rPr lang="en-US" dirty="0"/>
              <a:t>4. Production possibilities and its constraints</a:t>
            </a:r>
          </a:p>
          <a:p>
            <a:pPr algn="just">
              <a:buNone/>
            </a:pPr>
            <a:r>
              <a:rPr lang="en-US" dirty="0"/>
              <a:t>5. Structure of competition - national and international</a:t>
            </a:r>
          </a:p>
          <a:p>
            <a:pPr algn="just">
              <a:buNone/>
            </a:pPr>
            <a:r>
              <a:rPr lang="en-US" dirty="0"/>
              <a:t>6. Prices of competing products</a:t>
            </a:r>
          </a:p>
          <a:p>
            <a:pPr algn="just">
              <a:buNone/>
            </a:pPr>
            <a:r>
              <a:rPr lang="en-US" dirty="0"/>
              <a:t>7. Demand elasticity</a:t>
            </a:r>
          </a:p>
          <a:p>
            <a:pPr algn="just">
              <a:buNone/>
            </a:pPr>
            <a:r>
              <a:rPr lang="en-US" dirty="0"/>
              <a:t>8. Consumer behavior with respect to preferences attitudes, brand loyalty, religious beliefs, advertisements etc.</a:t>
            </a:r>
          </a:p>
          <a:p>
            <a:pPr algn="just">
              <a:buNone/>
            </a:pPr>
            <a:r>
              <a:rPr lang="en-US" dirty="0"/>
              <a:t>9. Distribution channels - available or proposed</a:t>
            </a:r>
          </a:p>
          <a:p>
            <a:pPr algn="just">
              <a:buNone/>
            </a:pPr>
            <a:r>
              <a:rPr lang="en-US" dirty="0"/>
              <a:t>10. Administrative, technical and legal constraints.</a:t>
            </a:r>
          </a:p>
          <a:p>
            <a:pPr algn="just">
              <a:buNone/>
            </a:pPr>
            <a:endParaRPr lang="en-US" dirty="0"/>
          </a:p>
        </p:txBody>
      </p:sp>
      <p:sp>
        <p:nvSpPr>
          <p:cNvPr id="2" name="Slide Number Placeholder 1">
            <a:extLst>
              <a:ext uri="{FF2B5EF4-FFF2-40B4-BE49-F238E27FC236}">
                <a16:creationId xmlns:a16="http://schemas.microsoft.com/office/drawing/2014/main" id="{8CB36816-26A8-C94E-BB20-FCF4FB82C961}"/>
              </a:ext>
            </a:extLst>
          </p:cNvPr>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p:spPr>
        <p:txBody>
          <a:bodyPr/>
          <a:lstStyle/>
          <a:p>
            <a:pPr>
              <a:buNone/>
            </a:pPr>
            <a:r>
              <a:rPr lang="en-US" b="1" dirty="0">
                <a:solidFill>
                  <a:srgbClr val="FFC000"/>
                </a:solidFill>
              </a:rPr>
              <a:t>1. Demand Forecasting Techniques</a:t>
            </a:r>
            <a:endParaRPr lang="en-US" dirty="0">
              <a:solidFill>
                <a:srgbClr val="FFC000"/>
              </a:solidFill>
            </a:endParaRPr>
          </a:p>
          <a:p>
            <a:pPr>
              <a:buNone/>
            </a:pPr>
            <a:r>
              <a:rPr lang="en-US" dirty="0">
                <a:solidFill>
                  <a:srgbClr val="92D050"/>
                </a:solidFill>
              </a:rPr>
              <a:t>a. Judgmental Methods</a:t>
            </a:r>
          </a:p>
          <a:p>
            <a:r>
              <a:rPr lang="en-US" dirty="0"/>
              <a:t>(</a:t>
            </a:r>
            <a:r>
              <a:rPr lang="en-US" dirty="0" err="1"/>
              <a:t>i</a:t>
            </a:r>
            <a:r>
              <a:rPr lang="en-US" dirty="0"/>
              <a:t>) Opinion polls</a:t>
            </a:r>
          </a:p>
          <a:p>
            <a:r>
              <a:rPr lang="en-US" dirty="0"/>
              <a:t>(ii) Market Trials</a:t>
            </a:r>
          </a:p>
          <a:p>
            <a:r>
              <a:rPr lang="en-US" i="1" dirty="0"/>
              <a:t>(hi) </a:t>
            </a:r>
            <a:r>
              <a:rPr lang="en-US" dirty="0"/>
              <a:t>Delphi Technique</a:t>
            </a:r>
          </a:p>
          <a:p>
            <a:r>
              <a:rPr lang="en-US" i="1" dirty="0"/>
              <a:t>(iv) </a:t>
            </a:r>
            <a:r>
              <a:rPr lang="en-US" dirty="0"/>
              <a:t>Nominal Group Technique</a:t>
            </a:r>
          </a:p>
          <a:p>
            <a:pPr>
              <a:buNone/>
            </a:pPr>
            <a:r>
              <a:rPr lang="en-US" dirty="0">
                <a:solidFill>
                  <a:srgbClr val="92D050"/>
                </a:solidFill>
              </a:rPr>
              <a:t>b. Analytical Methods</a:t>
            </a:r>
          </a:p>
          <a:p>
            <a:r>
              <a:rPr lang="en-US" dirty="0"/>
              <a:t>(</a:t>
            </a:r>
            <a:r>
              <a:rPr lang="en-US" dirty="0" err="1"/>
              <a:t>i</a:t>
            </a:r>
            <a:r>
              <a:rPr lang="en-US" dirty="0"/>
              <a:t>) Time series methods</a:t>
            </a:r>
          </a:p>
          <a:p>
            <a:r>
              <a:rPr lang="en-US" i="1" dirty="0"/>
              <a:t>(ii) </a:t>
            </a:r>
            <a:r>
              <a:rPr lang="en-US" dirty="0"/>
              <a:t>Exponential smoothing</a:t>
            </a:r>
          </a:p>
          <a:p>
            <a:r>
              <a:rPr lang="en-US" dirty="0"/>
              <a:t>(iii) Regression method</a:t>
            </a:r>
          </a:p>
          <a:p>
            <a:pPr>
              <a:buNone/>
            </a:pPr>
            <a:endParaRPr lang="en-US" dirty="0"/>
          </a:p>
        </p:txBody>
      </p:sp>
      <p:sp>
        <p:nvSpPr>
          <p:cNvPr id="2" name="Slide Number Placeholder 1">
            <a:extLst>
              <a:ext uri="{FF2B5EF4-FFF2-40B4-BE49-F238E27FC236}">
                <a16:creationId xmlns:a16="http://schemas.microsoft.com/office/drawing/2014/main" id="{703990A3-8F1C-F34F-BE1B-A92496E19C47}"/>
              </a:ext>
            </a:extLst>
          </p:cNvPr>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rmAutofit/>
          </a:bodyPr>
          <a:lstStyle/>
          <a:p>
            <a:pPr>
              <a:buNone/>
            </a:pPr>
            <a:r>
              <a:rPr lang="en-US" b="1" dirty="0">
                <a:solidFill>
                  <a:srgbClr val="FFC000"/>
                </a:solidFill>
              </a:rPr>
              <a:t>2. Life Cycle Segmentation analysis</a:t>
            </a:r>
            <a:endParaRPr lang="en-US" dirty="0">
              <a:solidFill>
                <a:srgbClr val="FFC000"/>
              </a:solidFill>
            </a:endParaRPr>
          </a:p>
          <a:p>
            <a:pPr>
              <a:buNone/>
            </a:pPr>
            <a:r>
              <a:rPr lang="en-US" dirty="0"/>
              <a:t>Every product has its own life span In fact. every product goes through the following stages before dying, although the duration for each stage may vary from product-to product.</a:t>
            </a:r>
          </a:p>
          <a:p>
            <a:endParaRPr lang="en-US" dirty="0"/>
          </a:p>
          <a:p>
            <a:pPr>
              <a:buNone/>
            </a:pPr>
            <a:endParaRPr lang="en-US" dirty="0"/>
          </a:p>
          <a:p>
            <a:endParaRPr lang="en-US" dirty="0"/>
          </a:p>
          <a:p>
            <a:pPr>
              <a:buNone/>
            </a:pPr>
            <a:r>
              <a:rPr lang="en-US" dirty="0"/>
              <a:t>1. Introduction</a:t>
            </a:r>
          </a:p>
          <a:p>
            <a:pPr>
              <a:buNone/>
            </a:pPr>
            <a:r>
              <a:rPr lang="en-US" dirty="0"/>
              <a:t>2. Growth</a:t>
            </a:r>
          </a:p>
          <a:p>
            <a:pPr>
              <a:buNone/>
            </a:pPr>
            <a:r>
              <a:rPr lang="en-US" dirty="0"/>
              <a:t>3. Maturity</a:t>
            </a:r>
          </a:p>
          <a:p>
            <a:pPr>
              <a:buNone/>
            </a:pPr>
            <a:r>
              <a:rPr lang="en-US" dirty="0"/>
              <a:t>4. Saturation</a:t>
            </a:r>
          </a:p>
          <a:p>
            <a:pPr>
              <a:buNone/>
            </a:pPr>
            <a:r>
              <a:rPr lang="en-US" dirty="0"/>
              <a:t>5. Decline</a:t>
            </a:r>
          </a:p>
          <a:p>
            <a:pPr>
              <a:buNone/>
            </a:pPr>
            <a:r>
              <a:rPr lang="en-US" dirty="0"/>
              <a:t>When the product life cycle curve is estimated and drawn for a product, the sales at different stages can be anticipated.</a:t>
            </a:r>
          </a:p>
        </p:txBody>
      </p:sp>
      <p:pic>
        <p:nvPicPr>
          <p:cNvPr id="4" name="Picture 3" descr="C:\Documents and Settings\cad\Desktop\New Picture.png"/>
          <p:cNvPicPr/>
          <p:nvPr/>
        </p:nvPicPr>
        <p:blipFill>
          <a:blip r:embed="rId2" cstate="print"/>
          <a:srcRect/>
          <a:stretch>
            <a:fillRect/>
          </a:stretch>
        </p:blipFill>
        <p:spPr bwMode="auto">
          <a:xfrm>
            <a:off x="3048000" y="2209800"/>
            <a:ext cx="5334000" cy="2743200"/>
          </a:xfrm>
          <a:prstGeom prst="rect">
            <a:avLst/>
          </a:prstGeom>
          <a:noFill/>
          <a:ln w="9525">
            <a:noFill/>
            <a:miter lim="800000"/>
            <a:headEnd/>
            <a:tailEnd/>
          </a:ln>
        </p:spPr>
      </p:pic>
      <p:sp>
        <p:nvSpPr>
          <p:cNvPr id="2" name="Slide Number Placeholder 1">
            <a:extLst>
              <a:ext uri="{FF2B5EF4-FFF2-40B4-BE49-F238E27FC236}">
                <a16:creationId xmlns:a16="http://schemas.microsoft.com/office/drawing/2014/main" id="{6E287A08-6D16-894F-BFBC-F93429AA545B}"/>
              </a:ext>
            </a:extLst>
          </p:cNvPr>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rmAutofit fontScale="55000" lnSpcReduction="20000"/>
          </a:bodyPr>
          <a:lstStyle/>
          <a:p>
            <a:pPr algn="ctr">
              <a:buNone/>
            </a:pPr>
            <a:r>
              <a:rPr lang="en-US" sz="5100" dirty="0">
                <a:solidFill>
                  <a:srgbClr val="92D050"/>
                </a:solidFill>
              </a:rPr>
              <a:t>A </a:t>
            </a:r>
            <a:r>
              <a:rPr lang="en-US" sz="5100" dirty="0">
                <a:solidFill>
                  <a:srgbClr val="FFFF00"/>
                </a:solidFill>
              </a:rPr>
              <a:t>Technical feasibility </a:t>
            </a:r>
          </a:p>
          <a:p>
            <a:pPr algn="just">
              <a:buNone/>
            </a:pPr>
            <a:r>
              <a:rPr lang="en-US" sz="3800" dirty="0">
                <a:solidFill>
                  <a:srgbClr val="92D050"/>
                </a:solidFill>
              </a:rPr>
              <a:t>study is carried out to assess the technical details of a project and their viability. The following questions need to be primarily answered during the course of this study.</a:t>
            </a:r>
          </a:p>
          <a:p>
            <a:pPr algn="just">
              <a:buNone/>
            </a:pPr>
            <a:r>
              <a:rPr lang="en-US" sz="3800" dirty="0"/>
              <a:t>1. Is the proposed layout of the site, buildings and plant sound?</a:t>
            </a:r>
          </a:p>
          <a:p>
            <a:pPr algn="just">
              <a:buNone/>
            </a:pPr>
            <a:r>
              <a:rPr lang="en-US" sz="3800" dirty="0"/>
              <a:t>2. Are the processes chosen for production suitable?</a:t>
            </a:r>
          </a:p>
          <a:p>
            <a:pPr algn="just">
              <a:buNone/>
            </a:pPr>
            <a:r>
              <a:rPr lang="en-US" sz="3800" dirty="0"/>
              <a:t>3 Are the equipment and machinery chosen appropriate?</a:t>
            </a:r>
          </a:p>
          <a:p>
            <a:pPr algn="just">
              <a:buNone/>
            </a:pPr>
            <a:r>
              <a:rPr lang="en-US" sz="3800" dirty="0"/>
              <a:t>4. Is the availability of raw materials, power and other inputs confirmed?</a:t>
            </a:r>
          </a:p>
          <a:p>
            <a:pPr algn="just">
              <a:buNone/>
            </a:pPr>
            <a:r>
              <a:rPr lang="en-US" sz="3800" dirty="0"/>
              <a:t>5. Are support services and auxiliary divisions in place?</a:t>
            </a:r>
          </a:p>
          <a:p>
            <a:pPr algn="just">
              <a:buNone/>
            </a:pPr>
            <a:r>
              <a:rPr lang="en-US" sz="3800" dirty="0"/>
              <a:t>6. Have work schedules been drawn up realistically?</a:t>
            </a:r>
          </a:p>
          <a:p>
            <a:pPr algn="just">
              <a:buNone/>
            </a:pPr>
            <a:r>
              <a:rPr lang="en-US" sz="3800" dirty="0"/>
              <a:t>7. Is the selected scale of operation optimal? Is the estimated capacity utilization realistic?</a:t>
            </a:r>
          </a:p>
          <a:p>
            <a:pPr algn="just">
              <a:buNone/>
            </a:pPr>
            <a:r>
              <a:rPr lang="en-US" sz="3800" dirty="0"/>
              <a:t>S. Has there been provision for treatment of effluents made?</a:t>
            </a:r>
          </a:p>
          <a:p>
            <a:pPr algn="just">
              <a:buNone/>
            </a:pPr>
            <a:r>
              <a:rPr lang="en-US" sz="3800" dirty="0"/>
              <a:t>9. Is the technology used acceptable from the social benefit point of view?</a:t>
            </a:r>
          </a:p>
          <a:p>
            <a:pPr algn="just">
              <a:buNone/>
            </a:pPr>
            <a:r>
              <a:rPr lang="en-US" sz="3800" dirty="0"/>
              <a:t>10. Are provision made for preliminary studies and prototype testing?</a:t>
            </a:r>
          </a:p>
          <a:p>
            <a:pPr>
              <a:buNone/>
            </a:pPr>
            <a:r>
              <a:rPr lang="en-US" sz="3800" dirty="0"/>
              <a:t>								</a:t>
            </a:r>
            <a:r>
              <a:rPr lang="en-US" sz="3800" dirty="0">
                <a:solidFill>
                  <a:srgbClr val="92D050"/>
                </a:solidFill>
              </a:rPr>
              <a:t>cont....</a:t>
            </a:r>
          </a:p>
        </p:txBody>
      </p:sp>
      <p:sp>
        <p:nvSpPr>
          <p:cNvPr id="2" name="Slide Number Placeholder 1">
            <a:extLst>
              <a:ext uri="{FF2B5EF4-FFF2-40B4-BE49-F238E27FC236}">
                <a16:creationId xmlns:a16="http://schemas.microsoft.com/office/drawing/2014/main" id="{CD3E3EDF-139F-9349-87A7-35779042FFB1}"/>
              </a:ext>
            </a:extLst>
          </p:cNvPr>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rmAutofit/>
          </a:bodyPr>
          <a:lstStyle/>
          <a:p>
            <a:pPr algn="just">
              <a:buNone/>
            </a:pPr>
            <a:r>
              <a:rPr lang="en-US" dirty="0">
                <a:solidFill>
                  <a:srgbClr val="92D050"/>
                </a:solidFill>
              </a:rPr>
              <a:t>In the process of finding answers for the above question, the following information is gathered:</a:t>
            </a:r>
          </a:p>
          <a:p>
            <a:pPr algn="just">
              <a:buNone/>
            </a:pPr>
            <a:r>
              <a:rPr lang="en-US" dirty="0"/>
              <a:t>1. Identifying the technical specifications of the product with respect to its functional aspects, design, durability, reliability, safety and standardization.</a:t>
            </a:r>
          </a:p>
          <a:p>
            <a:pPr algn="just">
              <a:buNone/>
            </a:pPr>
            <a:r>
              <a:rPr lang="en-US" dirty="0"/>
              <a:t>2. Finding out the actual availability of various inputs to production with respect to both quality and quantity.</a:t>
            </a:r>
          </a:p>
          <a:p>
            <a:pPr algn="just">
              <a:buNone/>
            </a:pPr>
            <a:r>
              <a:rPr lang="en-US" dirty="0"/>
              <a:t>3. To check whether transportation facilities and other supporting services are available.</a:t>
            </a:r>
          </a:p>
          <a:p>
            <a:pPr algn="just">
              <a:buNone/>
            </a:pPr>
            <a:r>
              <a:rPr lang="en-US" dirty="0"/>
              <a:t>4. To check whether the manufacturing process proposed include flow process charts.</a:t>
            </a:r>
          </a:p>
          <a:p>
            <a:pPr algn="just">
              <a:buNone/>
            </a:pPr>
            <a:r>
              <a:rPr lang="en-US" dirty="0"/>
              <a:t>5. To check whether foreign technical knowhow IS required.</a:t>
            </a:r>
          </a:p>
          <a:p>
            <a:pPr algn="just">
              <a:buNone/>
            </a:pPr>
            <a:r>
              <a:rPr lang="en-US" dirty="0"/>
              <a:t>6. To check whether any patent laws or intellectual property rights are being violated.</a:t>
            </a:r>
          </a:p>
          <a:p>
            <a:pPr algn="just">
              <a:buNone/>
            </a:pPr>
            <a:r>
              <a:rPr lang="en-US" dirty="0"/>
              <a:t>7 To test the prototype or the product itself through various engineering studies.</a:t>
            </a:r>
          </a:p>
          <a:p>
            <a:endParaRPr lang="en-US" dirty="0"/>
          </a:p>
        </p:txBody>
      </p:sp>
      <p:sp>
        <p:nvSpPr>
          <p:cNvPr id="2" name="Slide Number Placeholder 1">
            <a:extLst>
              <a:ext uri="{FF2B5EF4-FFF2-40B4-BE49-F238E27FC236}">
                <a16:creationId xmlns:a16="http://schemas.microsoft.com/office/drawing/2014/main" id="{08E6D080-DFFC-5A48-9147-4621BFDF33F5}"/>
              </a:ext>
            </a:extLst>
          </p:cNvPr>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p:spPr>
        <p:txBody>
          <a:bodyPr>
            <a:normAutofit/>
          </a:bodyPr>
          <a:lstStyle/>
          <a:p>
            <a:pPr algn="just">
              <a:buNone/>
            </a:pPr>
            <a:r>
              <a:rPr lang="en-US" sz="2000" b="1" dirty="0">
                <a:solidFill>
                  <a:srgbClr val="FFC000"/>
                </a:solidFill>
              </a:rPr>
              <a:t>III. FINANCIAL FEASIBILITY STUDY</a:t>
            </a:r>
            <a:endParaRPr lang="en-US" sz="2000" dirty="0">
              <a:solidFill>
                <a:srgbClr val="FFC000"/>
              </a:solidFill>
            </a:endParaRPr>
          </a:p>
          <a:p>
            <a:pPr algn="just">
              <a:buNone/>
            </a:pPr>
            <a:r>
              <a:rPr lang="en-US" sz="2000" dirty="0"/>
              <a:t>Finance is the lifeblood of any organization. Without proper financial backing even the best of project ideas are of no use. Therefore financial feasibility study is an important study that helps to establish the financial viability of the project. This study helps in finding answers for the following type of questions:</a:t>
            </a:r>
          </a:p>
          <a:p>
            <a:pPr algn="just">
              <a:buNone/>
            </a:pPr>
            <a:r>
              <a:rPr lang="en-US" sz="2000" dirty="0"/>
              <a:t>1. What 1S the financial requirement of both, Fixed as well as Working capital?</a:t>
            </a:r>
          </a:p>
          <a:p>
            <a:pPr algn="just">
              <a:buNone/>
            </a:pPr>
            <a:r>
              <a:rPr lang="en-US" sz="2000" dirty="0"/>
              <a:t>2 Where does the money come from and what rate of interest? What are the risks involved?</a:t>
            </a:r>
          </a:p>
          <a:p>
            <a:pPr algn="just">
              <a:buNone/>
            </a:pPr>
            <a:r>
              <a:rPr lang="en-US" sz="2000" dirty="0"/>
              <a:t>3. Will the proposed project satisfy expectation with respect to returns to those who are providing the capital?</a:t>
            </a:r>
          </a:p>
          <a:p>
            <a:pPr algn="just">
              <a:buNone/>
            </a:pPr>
            <a:r>
              <a:rPr lang="en-US" sz="2000" dirty="0"/>
              <a:t>4. Is the entrepreneur responsible for the project capable of taking service debts and other financial burden?  Does he have enough backing?</a:t>
            </a:r>
          </a:p>
          <a:p>
            <a:pPr algn="just">
              <a:buNone/>
            </a:pPr>
            <a:r>
              <a:rPr lang="en-US" sz="2000" dirty="0"/>
              <a:t>5. What is the anticipated or estimated profitability projection in the course of finding answers for the above questions the following aspects have to be looked into during financial feasibility study? </a:t>
            </a:r>
          </a:p>
          <a:p>
            <a:pPr algn="just">
              <a:buNone/>
            </a:pPr>
            <a:r>
              <a:rPr lang="en-US" sz="2000" dirty="0"/>
              <a:t>								</a:t>
            </a:r>
            <a:r>
              <a:rPr lang="en-US" sz="2000" dirty="0">
                <a:solidFill>
                  <a:srgbClr val="92D050"/>
                </a:solidFill>
              </a:rPr>
              <a:t>cont…..</a:t>
            </a:r>
          </a:p>
          <a:p>
            <a:pPr algn="just"/>
            <a:endParaRPr lang="en-US" sz="2800" dirty="0"/>
          </a:p>
        </p:txBody>
      </p:sp>
      <p:sp>
        <p:nvSpPr>
          <p:cNvPr id="2" name="Slide Number Placeholder 1">
            <a:extLst>
              <a:ext uri="{FF2B5EF4-FFF2-40B4-BE49-F238E27FC236}">
                <a16:creationId xmlns:a16="http://schemas.microsoft.com/office/drawing/2014/main" id="{594A77AD-EC25-A740-B6A7-78629269A308}"/>
              </a:ext>
            </a:extLst>
          </p:cNvPr>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43600"/>
          </a:xfrm>
        </p:spPr>
        <p:txBody>
          <a:bodyPr>
            <a:normAutofit/>
          </a:bodyPr>
          <a:lstStyle/>
          <a:p>
            <a:pPr algn="just">
              <a:buNone/>
            </a:pPr>
            <a:r>
              <a:rPr lang="en-US" sz="2000" dirty="0"/>
              <a:t>1. Investment outlay and costs involved in the project.</a:t>
            </a:r>
          </a:p>
          <a:p>
            <a:pPr algn="just">
              <a:buNone/>
            </a:pPr>
            <a:r>
              <a:rPr lang="en-US" sz="2000" dirty="0"/>
              <a:t>2. The debt-equity ratio. Debt-equity ratio gives an idea of how much the entrepreneur is borrowing (debt) and how much he is investing himself (equity).</a:t>
            </a:r>
          </a:p>
          <a:p>
            <a:pPr algn="just">
              <a:buNone/>
            </a:pPr>
            <a:r>
              <a:rPr lang="en-US" sz="2000" dirty="0"/>
              <a:t>3. Cash Flow diagrams of the project.</a:t>
            </a:r>
          </a:p>
          <a:p>
            <a:pPr algn="just">
              <a:buNone/>
            </a:pPr>
            <a:r>
              <a:rPr lang="en-US" sz="2000" dirty="0"/>
              <a:t>4. Projected future financial position.</a:t>
            </a:r>
          </a:p>
          <a:p>
            <a:pPr algn="just">
              <a:buNone/>
            </a:pPr>
            <a:r>
              <a:rPr lang="en-US" sz="2000" dirty="0"/>
              <a:t>5. Investment worthiness of the proposers</a:t>
            </a:r>
          </a:p>
          <a:p>
            <a:pPr algn="just">
              <a:buNone/>
            </a:pPr>
            <a:r>
              <a:rPr lang="en-US" sz="2000" dirty="0"/>
              <a:t>The following techniques are also used in the process of financial feasibility studies: Break-even analysis to find Break-even volume and costs.</a:t>
            </a:r>
          </a:p>
          <a:p>
            <a:pPr algn="just">
              <a:buNone/>
            </a:pPr>
            <a:r>
              <a:rPr lang="en-US" sz="2000" dirty="0"/>
              <a:t>2. Engineering Economy studies to find PW. AEWFW</a:t>
            </a:r>
            <a:r>
              <a:rPr lang="en-US" sz="2000" i="1" dirty="0"/>
              <a:t>, </a:t>
            </a:r>
            <a:r>
              <a:rPr lang="en-US" sz="2000" dirty="0"/>
              <a:t>IRR, Payback period etc</a:t>
            </a:r>
          </a:p>
          <a:p>
            <a:pPr algn="just">
              <a:buNone/>
            </a:pPr>
            <a:r>
              <a:rPr lang="en-US" sz="2000" dirty="0"/>
              <a:t>3. Financial Ratio analysis to find performance indicators.</a:t>
            </a:r>
          </a:p>
          <a:p>
            <a:endParaRPr lang="en-US" dirty="0"/>
          </a:p>
        </p:txBody>
      </p:sp>
      <p:sp>
        <p:nvSpPr>
          <p:cNvPr id="2" name="Slide Number Placeholder 1">
            <a:extLst>
              <a:ext uri="{FF2B5EF4-FFF2-40B4-BE49-F238E27FC236}">
                <a16:creationId xmlns:a16="http://schemas.microsoft.com/office/drawing/2014/main" id="{7493DB0B-5BC5-294C-A7A7-9DCC262622B5}"/>
              </a:ext>
            </a:extLst>
          </p:cNvPr>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1201</TotalTime>
  <Words>1185</Words>
  <Application>Microsoft Macintosh PowerPoint</Application>
  <PresentationFormat>On-screen Show (4:3)</PresentationFormat>
  <Paragraphs>103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Rounded MT Bold</vt:lpstr>
      <vt:lpstr>Calibri</vt:lpstr>
      <vt:lpstr>Calibri Light</vt:lpstr>
      <vt:lpstr>Office Theme</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PLANNING  </dc:title>
  <dc:creator/>
  <cp:lastModifiedBy>Rushab Shah</cp:lastModifiedBy>
  <cp:revision>203</cp:revision>
  <cp:lastPrinted>2019-03-13T14:34:27Z</cp:lastPrinted>
  <dcterms:created xsi:type="dcterms:W3CDTF">2006-08-16T00:00:00Z</dcterms:created>
  <dcterms:modified xsi:type="dcterms:W3CDTF">2019-03-13T14:34:31Z</dcterms:modified>
</cp:coreProperties>
</file>