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3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3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3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3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17FE3C4-6FFF-466A-AB34-D9E3F2119694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Sample output follows; it displays five status texts, screen names, and hashtags to provide a feel for what’s in the data.</a:t>
            </a:r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A387AB3-1856-41E6-9B6A-1A20A54F955D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As expected, #MentionSomeoneImportantForYou dominates the hashtag output. The output also provides a few commonly occurring screen names that are worth investigating.</a:t>
            </a:r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33115FD-5E05-42E7-8589-6E074B428BB0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F8C1ACB-7801-45CB-895B-E00737948399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46" name="Picture 45"/>
          <p:cNvPicPr/>
          <p:nvPr/>
        </p:nvPicPr>
        <p:blipFill>
          <a:blip r:embed="rId2"/>
          <a:stretch/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47" name="Picture 46"/>
          <p:cNvPicPr/>
          <p:nvPr/>
        </p:nvPicPr>
        <p:blipFill>
          <a:blip r:embed="rId2"/>
          <a:stretch/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89" name="Picture 88"/>
          <p:cNvPicPr/>
          <p:nvPr/>
        </p:nvPicPr>
        <p:blipFill>
          <a:blip r:embed="rId2"/>
          <a:stretch/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90" name="Picture 89"/>
          <p:cNvPicPr/>
          <p:nvPr/>
        </p:nvPicPr>
        <p:blipFill>
          <a:blip r:embed="rId2"/>
          <a:stretch/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130" name="Picture 129"/>
          <p:cNvPicPr/>
          <p:nvPr/>
        </p:nvPicPr>
        <p:blipFill>
          <a:blip r:embed="rId2"/>
          <a:stretch/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31" name="Picture 130"/>
          <p:cNvPicPr/>
          <p:nvPr/>
        </p:nvPicPr>
        <p:blipFill>
          <a:blip r:embed="rId2"/>
          <a:stretch/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stomShape 1" hidden="1"/>
          <p:cNvSpPr/>
          <p:nvPr/>
        </p:nvSpPr>
        <p:spPr>
          <a:xfrm>
            <a:off x="716400" y="5001840"/>
            <a:ext cx="3801600" cy="1442880"/>
          </a:xfrm>
          <a:custGeom>
            <a:avLst/>
            <a:gdLst/>
            <a:ahLst/>
            <a:cxnLst/>
            <a:rect l="l" t="t" r="r" b="b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2" hidden="1"/>
          <p:cNvSpPr/>
          <p:nvPr/>
        </p:nvSpPr>
        <p:spPr>
          <a:xfrm>
            <a:off x="-53640" y="5785200"/>
            <a:ext cx="3801600" cy="837720"/>
          </a:xfrm>
          <a:custGeom>
            <a:avLst/>
            <a:gdLst/>
            <a:ahLst/>
            <a:cxnLst/>
            <a:rect l="l" t="t" r="r" b="b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4664160"/>
            <a:ext cx="9150840" cy="360"/>
          </a:xfrm>
          <a:prstGeom prst="rtTriangle">
            <a:avLst/>
          </a:prstGeom>
          <a:gradFill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/>
          </a:grad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48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1687680" y="4952880"/>
            <a:ext cx="7455960" cy="487800"/>
          </a:xfrm>
          <a:custGeom>
            <a:avLst/>
            <a:gdLst/>
            <a:ahLst/>
            <a:cxnLst/>
            <a:rect l="l" t="t" r="r" b="b"/>
            <a:pathLst>
              <a:path w="4697" h="367">
                <a:moveTo>
                  <a:pt x="4697" y="0"/>
                </a:moveTo>
                <a:lnTo>
                  <a:pt x="4697" y="367"/>
                </a:lnTo>
                <a:lnTo>
                  <a:pt x="0" y="218"/>
                </a:lnTo>
                <a:lnTo>
                  <a:pt x="4697" y="0"/>
                </a:lnTo>
                <a:close/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35280" y="5237640"/>
            <a:ext cx="9108360" cy="788400"/>
          </a:xfrm>
          <a:custGeom>
            <a:avLst/>
            <a:gdLst/>
            <a:ahLst/>
            <a:cxnLst/>
            <a:rect l="l" t="t" r="r" b="b"/>
            <a:pathLst>
              <a:path w="5760" h="528">
                <a:moveTo>
                  <a:pt x="0" y="0"/>
                </a:moveTo>
                <a:lnTo>
                  <a:pt x="5760" y="0"/>
                </a:lnTo>
                <a:lnTo>
                  <a:pt x="5760" y="528"/>
                </a:lnTo>
                <a:lnTo>
                  <a:pt x="48" y="0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0" y="5001120"/>
            <a:ext cx="9143640" cy="1863720"/>
          </a:xfrm>
          <a:custGeom>
            <a:avLst/>
            <a:gdLst/>
            <a:ahLst/>
            <a:cxnLst/>
            <a:rect l="l" t="t" r="r" b="b"/>
            <a:pathLst>
              <a:path w="5760" h="1248">
                <a:moveTo>
                  <a:pt x="0" y="0"/>
                </a:moveTo>
                <a:lnTo>
                  <a:pt x="0" y="1248"/>
                </a:lnTo>
                <a:lnTo>
                  <a:pt x="5760" y="1248"/>
                </a:lnTo>
                <a:lnTo>
                  <a:pt x="5760" y="52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>
            <a:off x="-3600" y="4997520"/>
            <a:ext cx="9147600" cy="79020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EB75C86-7D15-4E8C-863C-DAC079C97AA5}" type="slidenum">
              <a:rPr lang="en-IN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716400" y="5001840"/>
            <a:ext cx="3801600" cy="1442880"/>
          </a:xfrm>
          <a:custGeom>
            <a:avLst/>
            <a:gdLst/>
            <a:ahLst/>
            <a:cxnLst/>
            <a:rect l="l" t="t" r="r" b="b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-53640" y="5785200"/>
            <a:ext cx="3801600" cy="837720"/>
          </a:xfrm>
          <a:custGeom>
            <a:avLst/>
            <a:gdLst/>
            <a:ahLst/>
            <a:cxnLst/>
            <a:rect l="l" t="t" r="r" b="b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LevelClick to edit Master text styles</a:t>
            </a:r>
          </a:p>
          <a:p>
            <a:pPr marL="621720" lvl="1" indent="-228240">
              <a:lnSpc>
                <a:spcPct val="100000"/>
              </a:lnSpc>
              <a:buClr>
                <a:srgbClr val="2DA2BF"/>
              </a:buClr>
              <a:buFont typeface="Verdana"/>
              <a:buChar char="◦"/>
            </a:pP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level</a:t>
            </a:r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859680" lvl="2" indent="-228240">
              <a:lnSpc>
                <a:spcPct val="100000"/>
              </a:lnSpc>
              <a:buClr>
                <a:srgbClr val="DA1F28"/>
              </a:buClr>
              <a:buFont typeface="Wingdings 2" charset="2"/>
              <a:buChar char="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level</a:t>
            </a:r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143000" lvl="3" indent="-228240">
              <a:lnSpc>
                <a:spcPct val="100000"/>
              </a:lnSpc>
              <a:buClr>
                <a:srgbClr val="DA1F28"/>
              </a:buClr>
              <a:buFont typeface="Wingdings 2" charset="2"/>
              <a:buChar char=""/>
            </a:pPr>
            <a:r>
              <a:rPr lang="en-US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level</a:t>
            </a:r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371600" lvl="4" indent="-228240">
              <a:lnSpc>
                <a:spcPct val="100000"/>
              </a:lnSpc>
              <a:buClr>
                <a:srgbClr val="DA1F28"/>
              </a:buClr>
              <a:buFont typeface="Wingdings 2" charset="2"/>
              <a:buChar char="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level</a:t>
            </a:r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4BCC3D5-58FA-40B3-9615-7EE6C09698F9}" type="slidenum">
              <a:rPr lang="en-IN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" name="PlaceHolder 9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16400" y="5001840"/>
            <a:ext cx="3801600" cy="1442880"/>
          </a:xfrm>
          <a:custGeom>
            <a:avLst/>
            <a:gdLst/>
            <a:ahLst/>
            <a:cxnLst/>
            <a:rect l="l" t="t" r="r" b="b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-53640" y="5785200"/>
            <a:ext cx="3801600" cy="837720"/>
          </a:xfrm>
          <a:custGeom>
            <a:avLst/>
            <a:gdLst/>
            <a:ahLst/>
            <a:cxnLst/>
            <a:rect l="l" t="t" r="r" b="b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4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5" name="PlaceHolder 5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3EFA82F-F239-440F-9EEB-6D533D2C464B}" type="slidenum">
              <a:rPr lang="en-IN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85800" y="785880"/>
            <a:ext cx="7772040" cy="279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48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Extracting Tweet Entities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685800" y="3611520"/>
            <a:ext cx="7772040" cy="1199520"/>
          </a:xfrm>
          <a:prstGeom prst="rect">
            <a:avLst/>
          </a:prstGeom>
          <a:noFill/>
          <a:ln>
            <a:noFill/>
          </a:ln>
        </p:spPr>
        <p:txBody>
          <a:bodyPr lIns="45720" tIns="45000" rIns="45720" bIns="45000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Picture 3"/>
          <p:cNvPicPr/>
          <p:nvPr/>
        </p:nvPicPr>
        <p:blipFill>
          <a:blip r:embed="rId2"/>
          <a:stretch/>
        </p:blipFill>
        <p:spPr>
          <a:xfrm>
            <a:off x="3714840" y="3571920"/>
            <a:ext cx="1285560" cy="1042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Use Cases of Entity Extraction
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Classifying content for news providers.</a:t>
            </a:r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</a:pPr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</a:pPr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159" name="Picture 5"/>
          <p:cNvPicPr/>
          <p:nvPr/>
        </p:nvPicPr>
        <p:blipFill>
          <a:blip r:embed="rId2"/>
          <a:stretch/>
        </p:blipFill>
        <p:spPr>
          <a:xfrm>
            <a:off x="1000080" y="2214720"/>
            <a:ext cx="6506280" cy="3642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380" y="854100"/>
            <a:ext cx="8229240" cy="514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Manipulating data so that it can be counted and further manipulated in meaningful ways.</a:t>
            </a:r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</a:pPr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457200" y="214200"/>
            <a:ext cx="8229240" cy="1203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Analyzing Tweets and Tweet Entities with Frequency Analysis:-</a:t>
            </a: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162" name="Picture 3"/>
          <p:cNvPicPr/>
          <p:nvPr/>
        </p:nvPicPr>
        <p:blipFill>
          <a:blip r:embed="rId2"/>
          <a:stretch/>
        </p:blipFill>
        <p:spPr>
          <a:xfrm>
            <a:off x="1928880" y="2714760"/>
            <a:ext cx="6095520" cy="3428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Let’s now take a closer look at what’s in the data by computing a frequency distribution and looking at the top 10 items in each list.</a:t>
            </a:r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</a:pPr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Among the more compelling reasons for mining Twitter data is to try to answer the question of what people are talking about right now. </a:t>
            </a:r>
          </a:p>
          <a:p>
            <a:pPr>
              <a:lnSpc>
                <a:spcPct val="100000"/>
              </a:lnSpc>
            </a:pPr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One of the simplest techniques you could apply to answer this question is basic frequency analysis, just as we are performing here.</a:t>
            </a:r>
          </a:p>
        </p:txBody>
      </p:sp>
      <p:sp>
        <p:nvSpPr>
          <p:cNvPr id="16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Example 1-7. </a:t>
            </a:r>
          </a:p>
          <a:p>
            <a:pPr marL="365760" indent="-255600">
              <a:lnSpc>
                <a:spcPct val="100000"/>
              </a:lnSpc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 Creating a basic frequency distribution from the words in tweets</a:t>
            </a:r>
          </a:p>
          <a:p>
            <a:pPr marL="365760" indent="-255600">
              <a:lnSpc>
                <a:spcPct val="100000"/>
              </a:lnSpc>
            </a:pPr>
            <a:r>
              <a:rPr lang="en-US" sz="27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from </a:t>
            </a:r>
            <a:r>
              <a:rPr lang="en-US" sz="2700" b="1" strike="noStrike" spc="-1">
                <a:solidFill>
                  <a:srgbClr val="1FAECD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collections</a:t>
            </a:r>
            <a:r>
              <a:rPr lang="en-US" sz="27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import </a:t>
            </a:r>
            <a:r>
              <a:rPr lang="en-US" sz="27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Counter</a:t>
            </a:r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</a:pPr>
            <a:r>
              <a:rPr lang="en-US" sz="27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for </a:t>
            </a:r>
            <a:r>
              <a:rPr lang="en-US" sz="27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item</a:t>
            </a:r>
            <a:r>
              <a:rPr lang="en-US" sz="27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in [</a:t>
            </a:r>
            <a:r>
              <a:rPr lang="en-US" sz="27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words, screen_names, hashtags</a:t>
            </a:r>
            <a:r>
              <a:rPr lang="en-US" sz="27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]:</a:t>
            </a:r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</a:pPr>
            <a:r>
              <a:rPr lang="en-US" sz="27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</a:t>
            </a: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= </a:t>
            </a:r>
            <a:r>
              <a:rPr lang="en-US" sz="27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Counter</a:t>
            </a: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(</a:t>
            </a:r>
            <a:r>
              <a:rPr lang="en-US" sz="27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item</a:t>
            </a: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)</a:t>
            </a:r>
          </a:p>
          <a:p>
            <a:pPr marL="365760" indent="-255600">
              <a:lnSpc>
                <a:spcPct val="100000"/>
              </a:lnSpc>
            </a:pPr>
            <a:r>
              <a:rPr lang="en-US" sz="27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print </a:t>
            </a:r>
            <a:r>
              <a:rPr lang="en-US" sz="27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c.most_common</a:t>
            </a:r>
            <a:r>
              <a:rPr lang="en-US" sz="27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()[:</a:t>
            </a:r>
            <a:r>
              <a:rPr lang="en-US" sz="27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10</a:t>
            </a:r>
            <a:r>
              <a:rPr lang="en-US" sz="27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]   </a:t>
            </a:r>
            <a:r>
              <a:rPr lang="en-US" sz="2700" b="1" i="1" strike="noStrike" spc="-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#top 10</a:t>
            </a:r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</a:pPr>
            <a:r>
              <a:rPr lang="en-US" sz="27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print</a:t>
            </a:r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The result of the frequency distribution is a map of key/value pairs corresponding to terms and their frequencies.</a:t>
            </a:r>
          </a:p>
          <a:p>
            <a:pPr marL="365760" indent="-255600">
              <a:lnSpc>
                <a:spcPct val="100000"/>
              </a:lnSpc>
            </a:pPr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169" name="Picture 3"/>
          <p:cNvPicPr/>
          <p:nvPr/>
        </p:nvPicPr>
        <p:blipFill>
          <a:blip r:embed="rId2"/>
          <a:stretch/>
        </p:blipFill>
        <p:spPr>
          <a:xfrm>
            <a:off x="571320" y="2857320"/>
            <a:ext cx="8143560" cy="3071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5760" indent="-255600" algn="ctr">
              <a:lnSpc>
                <a:spcPct val="2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It is a process where an algorithm takes a string of text as input and identifies relevant nouns (people, places and organizations) that are mentioned in that string. </a:t>
            </a:r>
          </a:p>
        </p:txBody>
      </p:sp>
      <p:sp>
        <p:nvSpPr>
          <p:cNvPr id="14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1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What is </a:t>
            </a:r>
            <a:r>
              <a:rPr lang="en-US" sz="4100" b="1" u="sng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ENTITY</a:t>
            </a:r>
            <a:r>
              <a:rPr lang="en-US" sz="41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en-US" sz="4100" b="1" u="sng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EXTRACTION</a:t>
            </a:r>
            <a:r>
              <a:rPr lang="en-US" sz="41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?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571320"/>
            <a:ext cx="8229240" cy="543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Below example extracts the text, screen names, and hashtags from the tweets that are collected and introduces a Python idiom called a </a:t>
            </a:r>
            <a:r>
              <a:rPr lang="en-US" sz="27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double (</a:t>
            </a: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or </a:t>
            </a:r>
            <a:r>
              <a:rPr lang="en-US" sz="27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nested) list comprehension.</a:t>
            </a:r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</a:pPr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</a:pPr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</a:pPr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</a:pPr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144" name="Picture 16"/>
          <p:cNvPicPr/>
          <p:nvPr/>
        </p:nvPicPr>
        <p:blipFill>
          <a:blip r:embed="rId2"/>
          <a:stretch/>
        </p:blipFill>
        <p:spPr>
          <a:xfrm>
            <a:off x="428760" y="2714760"/>
            <a:ext cx="8000640" cy="314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If you understand a (single) list comprehension, the code formatting should illustrate the double list comprehension as simply a collection of values that are derived from a nested loop as opposed to the results of a single loop.</a:t>
            </a:r>
          </a:p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List comprehensions are particularly powerful because they usually yield substantial performance gains over nested lists and provide an intuitive (once you’re familiar with them) yet terse syntax.</a:t>
            </a:r>
          </a:p>
        </p:txBody>
      </p:sp>
      <p:sp>
        <p:nvSpPr>
          <p:cNvPr id="14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Content Placeholder 3"/>
          <p:cNvPicPr/>
          <p:nvPr/>
        </p:nvPicPr>
        <p:blipFill>
          <a:blip r:embed="rId3"/>
          <a:stretch/>
        </p:blipFill>
        <p:spPr>
          <a:xfrm>
            <a:off x="549000" y="1481040"/>
            <a:ext cx="8045640" cy="4447800"/>
          </a:xfrm>
          <a:prstGeom prst="rect">
            <a:avLst/>
          </a:prstGeom>
          <a:ln>
            <a:noFill/>
          </a:ln>
        </p:spPr>
      </p:pic>
      <p:sp>
        <p:nvSpPr>
          <p:cNvPr id="14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In Python, syntax in which square brackets appear after a list or string value, such as status texts[0:5], is indicative of </a:t>
            </a:r>
            <a:r>
              <a:rPr lang="en-US" sz="27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slicing, whereby you </a:t>
            </a: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can easily extract items from lists or substrings from strings.</a:t>
            </a:r>
          </a:p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In this particular case, [0:5] indicates that you’d like the first five items in the list status texts (corresponding to items at indices 0 through 4).</a:t>
            </a:r>
          </a:p>
        </p:txBody>
      </p:sp>
      <p:sp>
        <p:nvSpPr>
          <p:cNvPr id="15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Content Placeholder 3"/>
          <p:cNvPicPr/>
          <p:nvPr/>
        </p:nvPicPr>
        <p:blipFill>
          <a:blip r:embed="rId2"/>
          <a:stretch/>
        </p:blipFill>
        <p:spPr>
          <a:xfrm>
            <a:off x="0" y="714240"/>
            <a:ext cx="9143640" cy="4928760"/>
          </a:xfrm>
          <a:prstGeom prst="rect">
            <a:avLst/>
          </a:prstGeom>
          <a:ln>
            <a:noFill/>
          </a:ln>
        </p:spPr>
      </p:pic>
      <p:sp>
        <p:nvSpPr>
          <p:cNvPr id="15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Content Placeholder 3"/>
          <p:cNvPicPr/>
          <p:nvPr/>
        </p:nvPicPr>
        <p:blipFill>
          <a:blip r:embed="rId2"/>
          <a:stretch/>
        </p:blipFill>
        <p:spPr>
          <a:xfrm>
            <a:off x="428760" y="928800"/>
            <a:ext cx="8062200" cy="4525560"/>
          </a:xfrm>
          <a:prstGeom prst="rect">
            <a:avLst/>
          </a:prstGeom>
          <a:ln>
            <a:noFill/>
          </a:ln>
        </p:spPr>
      </p:pic>
      <p:sp>
        <p:nvSpPr>
          <p:cNvPr id="15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Content Placeholder 3"/>
          <p:cNvPicPr/>
          <p:nvPr/>
        </p:nvPicPr>
        <p:blipFill>
          <a:blip r:embed="rId3"/>
          <a:stretch/>
        </p:blipFill>
        <p:spPr>
          <a:xfrm>
            <a:off x="457200" y="1792440"/>
            <a:ext cx="8229240" cy="3903120"/>
          </a:xfrm>
          <a:prstGeom prst="rect">
            <a:avLst/>
          </a:prstGeom>
          <a:ln>
            <a:noFill/>
          </a:ln>
        </p:spPr>
      </p:pic>
      <p:sp>
        <p:nvSpPr>
          <p:cNvPr id="15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260</TotalTime>
  <Words>449</Words>
  <Application>Microsoft Macintosh PowerPoint</Application>
  <PresentationFormat>On-screen Show (4:3)</PresentationFormat>
  <Paragraphs>33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Lucida Sans Unicode</vt:lpstr>
      <vt:lpstr>Symbol</vt:lpstr>
      <vt:lpstr>Times New Roman</vt:lpstr>
      <vt:lpstr>Verdana</vt:lpstr>
      <vt:lpstr>Wingdings</vt:lpstr>
      <vt:lpstr>Wingdings 2</vt:lpstr>
      <vt:lpstr>Wingdings 3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DELL</dc:creator>
  <dc:description/>
  <cp:lastModifiedBy>Rushab Shah</cp:lastModifiedBy>
  <cp:revision>26</cp:revision>
  <cp:lastPrinted>2019-03-14T15:15:53Z</cp:lastPrinted>
  <dcterms:created xsi:type="dcterms:W3CDTF">2018-01-18T15:43:42Z</dcterms:created>
  <dcterms:modified xsi:type="dcterms:W3CDTF">2019-03-14T15:18:38Z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