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6" r:id="rId2"/>
    <p:sldId id="257" r:id="rId3"/>
    <p:sldId id="258" r:id="rId4"/>
    <p:sldId id="259" r:id="rId5"/>
    <p:sldId id="260" r:id="rId6"/>
    <p:sldId id="261" r:id="rId7"/>
    <p:sldId id="266" r:id="rId8"/>
    <p:sldId id="262" r:id="rId9"/>
    <p:sldId id="267" r:id="rId10"/>
    <p:sldId id="263" r:id="rId11"/>
    <p:sldId id="268" r:id="rId12"/>
    <p:sldId id="269" r:id="rId13"/>
    <p:sldId id="264" r:id="rId14"/>
    <p:sldId id="265"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0" r:id="rId35"/>
    <p:sldId id="291" r:id="rId36"/>
    <p:sldId id="292" r:id="rId37"/>
    <p:sldId id="293" r:id="rId38"/>
    <p:sldId id="294"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AB614-C8FB-5844-9548-FFAF8A35B93E}" type="datetimeFigureOut">
              <a:rPr lang="en-US" smtClean="0"/>
              <a:t>3/14/19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B68EF0-CC69-1B45-B45A-88932E3826B7}" type="slidenum">
              <a:rPr lang="en-US" smtClean="0"/>
              <a:t>‹#›</a:t>
            </a:fld>
            <a:endParaRPr lang="en-US"/>
          </a:p>
        </p:txBody>
      </p:sp>
    </p:spTree>
    <p:extLst>
      <p:ext uri="{BB962C8B-B14F-4D97-AF65-F5344CB8AC3E}">
        <p14:creationId xmlns:p14="http://schemas.microsoft.com/office/powerpoint/2010/main" val="3372587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8C498CE-9750-074E-A5F4-869F4D036750}" type="datetime1">
              <a:rPr lang="en-IN" smtClean="0"/>
              <a:t>14/03/19</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7433CE8-F58C-40EE-BEB6-9C0193FE716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75A9DE-9D53-E54C-980D-D024AAE2F34A}" type="datetime1">
              <a:rPr lang="en-IN" smtClean="0"/>
              <a:t>14/03/19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433CE8-F58C-40EE-BEB6-9C0193FE716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530BD9-6D0A-144D-BF9B-E4F4185E6E61}" type="datetime1">
              <a:rPr lang="en-IN" smtClean="0"/>
              <a:t>14/03/19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433CE8-F58C-40EE-BEB6-9C0193FE716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B63B29BA-9E44-4743-989A-EEAC132B7E7A}" type="datetime1">
              <a:rPr lang="en-IN" smtClean="0"/>
              <a:t>14/03/19</a:t>
            </a:fld>
            <a:endParaRPr lang="en-IN"/>
          </a:p>
        </p:txBody>
      </p:sp>
      <p:sp>
        <p:nvSpPr>
          <p:cNvPr id="9" name="Slide Number Placeholder 8"/>
          <p:cNvSpPr>
            <a:spLocks noGrp="1"/>
          </p:cNvSpPr>
          <p:nvPr>
            <p:ph type="sldNum" sz="quarter" idx="15"/>
          </p:nvPr>
        </p:nvSpPr>
        <p:spPr/>
        <p:txBody>
          <a:bodyPr rtlCol="0"/>
          <a:lstStyle/>
          <a:p>
            <a:fld id="{97433CE8-F58C-40EE-BEB6-9C0193FE7161}"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59304A5-82E1-BE41-BF47-9A97BB0CD95A}" type="datetime1">
              <a:rPr lang="en-IN" smtClean="0"/>
              <a:t>14/03/19</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7433CE8-F58C-40EE-BEB6-9C0193FE716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A774193-5254-7940-8AD3-0461CE28EE02}" type="datetime1">
              <a:rPr lang="en-IN" smtClean="0"/>
              <a:t>14/03/19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433CE8-F58C-40EE-BEB6-9C0193FE7161}"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194E1F0-6335-0E48-B57E-F44049D46791}" type="datetime1">
              <a:rPr lang="en-IN" smtClean="0"/>
              <a:t>14/03/19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433CE8-F58C-40EE-BEB6-9C0193FE7161}"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579842F-9CE9-E343-A3CC-FFE69B208CFF}" type="datetime1">
              <a:rPr lang="en-IN" smtClean="0"/>
              <a:t>14/03/19</a:t>
            </a:fld>
            <a:endParaRPr lang="en-IN"/>
          </a:p>
        </p:txBody>
      </p:sp>
      <p:sp>
        <p:nvSpPr>
          <p:cNvPr id="7" name="Slide Number Placeholder 6"/>
          <p:cNvSpPr>
            <a:spLocks noGrp="1"/>
          </p:cNvSpPr>
          <p:nvPr>
            <p:ph type="sldNum" sz="quarter" idx="11"/>
          </p:nvPr>
        </p:nvSpPr>
        <p:spPr/>
        <p:txBody>
          <a:bodyPr rtlCol="0"/>
          <a:lstStyle/>
          <a:p>
            <a:fld id="{97433CE8-F58C-40EE-BEB6-9C0193FE7161}"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6A5FD-D7E4-EB4E-834E-5C8655BA5C70}" type="datetime1">
              <a:rPr lang="en-IN" smtClean="0"/>
              <a:t>14/03/19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433CE8-F58C-40EE-BEB6-9C0193FE716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6047AAB-3D5F-884C-85C0-65DC042CDC16}" type="datetime1">
              <a:rPr lang="en-IN" smtClean="0"/>
              <a:t>14/03/19</a:t>
            </a:fld>
            <a:endParaRPr lang="en-IN"/>
          </a:p>
        </p:txBody>
      </p:sp>
      <p:sp>
        <p:nvSpPr>
          <p:cNvPr id="22" name="Slide Number Placeholder 21"/>
          <p:cNvSpPr>
            <a:spLocks noGrp="1"/>
          </p:cNvSpPr>
          <p:nvPr>
            <p:ph type="sldNum" sz="quarter" idx="15"/>
          </p:nvPr>
        </p:nvSpPr>
        <p:spPr/>
        <p:txBody>
          <a:bodyPr rtlCol="0"/>
          <a:lstStyle/>
          <a:p>
            <a:fld id="{97433CE8-F58C-40EE-BEB6-9C0193FE7161}"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93C7CC9-C509-3746-9F1F-4FD9EE05BF69}" type="datetime1">
              <a:rPr lang="en-IN" smtClean="0"/>
              <a:t>14/03/19</a:t>
            </a:fld>
            <a:endParaRPr lang="en-IN"/>
          </a:p>
        </p:txBody>
      </p:sp>
      <p:sp>
        <p:nvSpPr>
          <p:cNvPr id="18" name="Slide Number Placeholder 17"/>
          <p:cNvSpPr>
            <a:spLocks noGrp="1"/>
          </p:cNvSpPr>
          <p:nvPr>
            <p:ph type="sldNum" sz="quarter" idx="11"/>
          </p:nvPr>
        </p:nvSpPr>
        <p:spPr/>
        <p:txBody>
          <a:bodyPr rtlCol="0"/>
          <a:lstStyle/>
          <a:p>
            <a:fld id="{97433CE8-F58C-40EE-BEB6-9C0193FE7161}"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AE301E6-90C9-D144-B500-453DA91647E6}" type="datetime1">
              <a:rPr lang="en-IN" smtClean="0"/>
              <a:t>14/03/19</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7433CE8-F58C-40EE-BEB6-9C0193FE716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sealfit.co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5736" y="1484784"/>
            <a:ext cx="6172200" cy="1894362"/>
          </a:xfrm>
        </p:spPr>
        <p:txBody>
          <a:bodyPr>
            <a:noAutofit/>
          </a:bodyPr>
          <a:lstStyle/>
          <a:p>
            <a:r>
              <a:rPr lang="en-IN" sz="4000" dirty="0">
                <a:latin typeface="Calibri" panose="020F0502020204030204" pitchFamily="34" charset="0"/>
              </a:rPr>
              <a:t>Mining Facebook, </a:t>
            </a:r>
            <a:r>
              <a:rPr lang="en-IN" sz="4000" dirty="0" err="1">
                <a:latin typeface="Calibri" panose="020F0502020204030204" pitchFamily="34" charset="0"/>
              </a:rPr>
              <a:t>Analyzing</a:t>
            </a:r>
            <a:r>
              <a:rPr lang="en-IN" sz="4000" dirty="0">
                <a:latin typeface="Calibri" panose="020F0502020204030204" pitchFamily="34" charset="0"/>
              </a:rPr>
              <a:t> pages, Examining friendships, and more</a:t>
            </a:r>
          </a:p>
        </p:txBody>
      </p:sp>
      <p:sp>
        <p:nvSpPr>
          <p:cNvPr id="3" name="Slide Number Placeholder 2">
            <a:extLst>
              <a:ext uri="{FF2B5EF4-FFF2-40B4-BE49-F238E27FC236}">
                <a16:creationId xmlns:a16="http://schemas.microsoft.com/office/drawing/2014/main" id="{6FB5C1C9-0E3F-134B-947F-3B2C4E410A2D}"/>
              </a:ext>
            </a:extLst>
          </p:cNvPr>
          <p:cNvSpPr>
            <a:spLocks noGrp="1"/>
          </p:cNvSpPr>
          <p:nvPr>
            <p:ph type="sldNum" sz="quarter" idx="12"/>
          </p:nvPr>
        </p:nvSpPr>
        <p:spPr/>
        <p:txBody>
          <a:bodyPr/>
          <a:lstStyle/>
          <a:p>
            <a:fld id="{97433CE8-F58C-40EE-BEB6-9C0193FE7161}" type="slidenum">
              <a:rPr lang="en-IN" smtClean="0"/>
              <a:pPr/>
              <a:t>1</a:t>
            </a:fld>
            <a:endParaRPr lang="en-IN"/>
          </a:p>
        </p:txBody>
      </p:sp>
    </p:spTree>
    <p:extLst>
      <p:ext uri="{BB962C8B-B14F-4D97-AF65-F5344CB8AC3E}">
        <p14:creationId xmlns:p14="http://schemas.microsoft.com/office/powerpoint/2010/main" val="357995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Terms</a:t>
            </a:r>
          </a:p>
        </p:txBody>
      </p:sp>
      <p:sp>
        <p:nvSpPr>
          <p:cNvPr id="3" name="Content Placeholder 2"/>
          <p:cNvSpPr>
            <a:spLocks noGrp="1"/>
          </p:cNvSpPr>
          <p:nvPr>
            <p:ph sz="quarter" idx="1"/>
          </p:nvPr>
        </p:nvSpPr>
        <p:spPr/>
        <p:txBody>
          <a:bodyPr>
            <a:normAutofit/>
          </a:bodyPr>
          <a:lstStyle/>
          <a:p>
            <a:pPr algn="just"/>
            <a:r>
              <a:rPr lang="en-IN" b="1" dirty="0"/>
              <a:t>Likes constraints</a:t>
            </a:r>
          </a:p>
          <a:p>
            <a:pPr marL="400050" lvl="1" indent="0" algn="just">
              <a:buNone/>
            </a:pPr>
            <a:r>
              <a:rPr lang="en-IN" dirty="0"/>
              <a:t>A further modification to the original query is to add “likes” connections for each of your friends, as shown in Figure 2-3. Before you can retrieve likes connections for your friends, however, you must authorize the Graph API Explorer application to explicitly access your friends’ likes by updating the access token that it uses and then approve this access, as shown in Figure 2-4. </a:t>
            </a:r>
          </a:p>
          <a:p>
            <a:pPr marL="0" indent="0" algn="just">
              <a:buNone/>
            </a:pPr>
            <a:endParaRPr lang="en-IN" dirty="0"/>
          </a:p>
          <a:p>
            <a:pPr algn="just"/>
            <a:r>
              <a:rPr lang="en-IN" sz="2100" dirty="0"/>
              <a:t>The Graph API Explorer allows you to easily authorize it by clicking on the Get Access Token button and checking the “</a:t>
            </a:r>
            <a:r>
              <a:rPr lang="en-IN" sz="2100" dirty="0" err="1"/>
              <a:t>friends_likes</a:t>
            </a:r>
            <a:r>
              <a:rPr lang="en-IN" sz="2100" dirty="0"/>
              <a:t>” box on the Friends Data Permissions tab.</a:t>
            </a:r>
          </a:p>
        </p:txBody>
      </p:sp>
      <p:sp>
        <p:nvSpPr>
          <p:cNvPr id="4" name="Slide Number Placeholder 3">
            <a:extLst>
              <a:ext uri="{FF2B5EF4-FFF2-40B4-BE49-F238E27FC236}">
                <a16:creationId xmlns:a16="http://schemas.microsoft.com/office/drawing/2014/main" id="{F2300C9E-B8C8-9446-83FA-014E39248F7D}"/>
              </a:ext>
            </a:extLst>
          </p:cNvPr>
          <p:cNvSpPr>
            <a:spLocks noGrp="1"/>
          </p:cNvSpPr>
          <p:nvPr>
            <p:ph type="sldNum" sz="quarter" idx="15"/>
          </p:nvPr>
        </p:nvSpPr>
        <p:spPr/>
        <p:txBody>
          <a:bodyPr/>
          <a:lstStyle/>
          <a:p>
            <a:fld id="{97433CE8-F58C-40EE-BEB6-9C0193FE7161}" type="slidenum">
              <a:rPr lang="en-IN" smtClean="0"/>
              <a:pPr/>
              <a:t>10</a:t>
            </a:fld>
            <a:endParaRPr lang="en-IN"/>
          </a:p>
        </p:txBody>
      </p:sp>
    </p:spTree>
    <p:extLst>
      <p:ext uri="{BB962C8B-B14F-4D97-AF65-F5344CB8AC3E}">
        <p14:creationId xmlns:p14="http://schemas.microsoft.com/office/powerpoint/2010/main" val="3484401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476672"/>
            <a:ext cx="6742688" cy="5925034"/>
          </a:xfrm>
          <a:prstGeom prst="rect">
            <a:avLst/>
          </a:prstGeom>
        </p:spPr>
      </p:pic>
      <p:sp>
        <p:nvSpPr>
          <p:cNvPr id="2" name="Slide Number Placeholder 1">
            <a:extLst>
              <a:ext uri="{FF2B5EF4-FFF2-40B4-BE49-F238E27FC236}">
                <a16:creationId xmlns:a16="http://schemas.microsoft.com/office/drawing/2014/main" id="{5AA7313E-1E9D-1643-9FCE-ABA6C99C800E}"/>
              </a:ext>
            </a:extLst>
          </p:cNvPr>
          <p:cNvSpPr>
            <a:spLocks noGrp="1"/>
          </p:cNvSpPr>
          <p:nvPr>
            <p:ph type="sldNum" sz="quarter" idx="15"/>
          </p:nvPr>
        </p:nvSpPr>
        <p:spPr/>
        <p:txBody>
          <a:bodyPr/>
          <a:lstStyle/>
          <a:p>
            <a:fld id="{97433CE8-F58C-40EE-BEB6-9C0193FE7161}" type="slidenum">
              <a:rPr lang="en-IN" smtClean="0"/>
              <a:pPr/>
              <a:t>11</a:t>
            </a:fld>
            <a:endParaRPr lang="en-IN"/>
          </a:p>
        </p:txBody>
      </p:sp>
    </p:spTree>
    <p:extLst>
      <p:ext uri="{BB962C8B-B14F-4D97-AF65-F5344CB8AC3E}">
        <p14:creationId xmlns:p14="http://schemas.microsoft.com/office/powerpoint/2010/main" val="410825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7664" y="260648"/>
            <a:ext cx="6210336" cy="6392117"/>
          </a:xfrm>
          <a:prstGeom prst="rect">
            <a:avLst/>
          </a:prstGeom>
        </p:spPr>
      </p:pic>
      <p:sp>
        <p:nvSpPr>
          <p:cNvPr id="2" name="Slide Number Placeholder 1">
            <a:extLst>
              <a:ext uri="{FF2B5EF4-FFF2-40B4-BE49-F238E27FC236}">
                <a16:creationId xmlns:a16="http://schemas.microsoft.com/office/drawing/2014/main" id="{E74FE061-041F-D648-979B-DA9DEB4C69C7}"/>
              </a:ext>
            </a:extLst>
          </p:cNvPr>
          <p:cNvSpPr>
            <a:spLocks noGrp="1"/>
          </p:cNvSpPr>
          <p:nvPr>
            <p:ph type="sldNum" sz="quarter" idx="15"/>
          </p:nvPr>
        </p:nvSpPr>
        <p:spPr/>
        <p:txBody>
          <a:bodyPr/>
          <a:lstStyle/>
          <a:p>
            <a:fld id="{97433CE8-F58C-40EE-BEB6-9C0193FE7161}" type="slidenum">
              <a:rPr lang="en-IN" smtClean="0"/>
              <a:pPr/>
              <a:t>12</a:t>
            </a:fld>
            <a:endParaRPr lang="en-IN"/>
          </a:p>
        </p:txBody>
      </p:sp>
    </p:spTree>
    <p:extLst>
      <p:ext uri="{BB962C8B-B14F-4D97-AF65-F5344CB8AC3E}">
        <p14:creationId xmlns:p14="http://schemas.microsoft.com/office/powerpoint/2010/main" val="241218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Terms</a:t>
            </a:r>
          </a:p>
        </p:txBody>
      </p:sp>
      <p:sp>
        <p:nvSpPr>
          <p:cNvPr id="3" name="Content Placeholder 2"/>
          <p:cNvSpPr>
            <a:spLocks noGrp="1"/>
          </p:cNvSpPr>
          <p:nvPr>
            <p:ph sz="quarter" idx="1"/>
          </p:nvPr>
        </p:nvSpPr>
        <p:spPr/>
        <p:txBody>
          <a:bodyPr>
            <a:normAutofit/>
          </a:bodyPr>
          <a:lstStyle/>
          <a:p>
            <a:pPr algn="just"/>
            <a:r>
              <a:rPr lang="en-IN" b="1" dirty="0"/>
              <a:t>Debugging</a:t>
            </a:r>
          </a:p>
          <a:p>
            <a:pPr marL="0" indent="0" algn="just">
              <a:buNone/>
            </a:pPr>
            <a:r>
              <a:rPr lang="en-IN" dirty="0"/>
              <a:t>The Debug button can be useful for troubleshooting queries that you think should</a:t>
            </a:r>
          </a:p>
          <a:p>
            <a:pPr marL="0" indent="0" algn="just">
              <a:buNone/>
            </a:pPr>
            <a:r>
              <a:rPr lang="en-IN" dirty="0"/>
              <a:t>be returning data but aren’t doing so based on the authorizations associated with the access token.</a:t>
            </a:r>
          </a:p>
          <a:p>
            <a:pPr marL="0" indent="0" algn="just">
              <a:buNone/>
            </a:pPr>
            <a:endParaRPr lang="en-IN" dirty="0"/>
          </a:p>
          <a:p>
            <a:pPr algn="just"/>
            <a:r>
              <a:rPr lang="en-IN" b="1" dirty="0"/>
              <a:t>JSON response format</a:t>
            </a:r>
          </a:p>
          <a:p>
            <a:pPr marL="0" indent="0" algn="just">
              <a:buNone/>
            </a:pPr>
            <a:r>
              <a:rPr lang="en-IN" dirty="0"/>
              <a:t>The results of a Graph API query are returned in a convenient JSON format that can be easily manipulated and processed.</a:t>
            </a:r>
          </a:p>
        </p:txBody>
      </p:sp>
      <p:sp>
        <p:nvSpPr>
          <p:cNvPr id="4" name="Slide Number Placeholder 3">
            <a:extLst>
              <a:ext uri="{FF2B5EF4-FFF2-40B4-BE49-F238E27FC236}">
                <a16:creationId xmlns:a16="http://schemas.microsoft.com/office/drawing/2014/main" id="{C77E356E-E12F-214D-8044-1AD0582FF939}"/>
              </a:ext>
            </a:extLst>
          </p:cNvPr>
          <p:cNvSpPr>
            <a:spLocks noGrp="1"/>
          </p:cNvSpPr>
          <p:nvPr>
            <p:ph type="sldNum" sz="quarter" idx="15"/>
          </p:nvPr>
        </p:nvSpPr>
        <p:spPr/>
        <p:txBody>
          <a:bodyPr/>
          <a:lstStyle/>
          <a:p>
            <a:fld id="{97433CE8-F58C-40EE-BEB6-9C0193FE7161}" type="slidenum">
              <a:rPr lang="en-IN" smtClean="0"/>
              <a:pPr/>
              <a:t>13</a:t>
            </a:fld>
            <a:endParaRPr lang="en-IN"/>
          </a:p>
        </p:txBody>
      </p:sp>
    </p:spTree>
    <p:extLst>
      <p:ext uri="{BB962C8B-B14F-4D97-AF65-F5344CB8AC3E}">
        <p14:creationId xmlns:p14="http://schemas.microsoft.com/office/powerpoint/2010/main" val="77220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531"/>
            <a:ext cx="7467600" cy="1143000"/>
          </a:xfrm>
        </p:spPr>
        <p:txBody>
          <a:bodyPr>
            <a:normAutofit/>
          </a:bodyPr>
          <a:lstStyle/>
          <a:p>
            <a:r>
              <a:rPr lang="en-IN" b="1" dirty="0">
                <a:latin typeface="Calibri" panose="020F0502020204030204" pitchFamily="34" charset="0"/>
              </a:rPr>
              <a:t>Ex-1:Making Graph API requests over HTTP</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841" y="1407630"/>
            <a:ext cx="5710010" cy="210960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729" y="2708920"/>
            <a:ext cx="6286637" cy="3600400"/>
          </a:xfrm>
          <a:prstGeom prst="rect">
            <a:avLst/>
          </a:prstGeom>
        </p:spPr>
      </p:pic>
      <p:sp>
        <p:nvSpPr>
          <p:cNvPr id="3" name="Slide Number Placeholder 2">
            <a:extLst>
              <a:ext uri="{FF2B5EF4-FFF2-40B4-BE49-F238E27FC236}">
                <a16:creationId xmlns:a16="http://schemas.microsoft.com/office/drawing/2014/main" id="{50F1028C-1E8B-AB45-80D0-6E4798400547}"/>
              </a:ext>
            </a:extLst>
          </p:cNvPr>
          <p:cNvSpPr>
            <a:spLocks noGrp="1"/>
          </p:cNvSpPr>
          <p:nvPr>
            <p:ph type="sldNum" sz="quarter" idx="15"/>
          </p:nvPr>
        </p:nvSpPr>
        <p:spPr/>
        <p:txBody>
          <a:bodyPr/>
          <a:lstStyle/>
          <a:p>
            <a:fld id="{97433CE8-F58C-40EE-BEB6-9C0193FE7161}" type="slidenum">
              <a:rPr lang="en-IN" smtClean="0"/>
              <a:pPr/>
              <a:t>14</a:t>
            </a:fld>
            <a:endParaRPr lang="en-IN"/>
          </a:p>
        </p:txBody>
      </p:sp>
    </p:spTree>
    <p:extLst>
      <p:ext uri="{BB962C8B-B14F-4D97-AF65-F5344CB8AC3E}">
        <p14:creationId xmlns:p14="http://schemas.microsoft.com/office/powerpoint/2010/main" val="2991515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32656"/>
            <a:ext cx="6172200" cy="2520280"/>
          </a:xfrm>
        </p:spPr>
        <p:txBody>
          <a:bodyPr/>
          <a:lstStyle/>
          <a:p>
            <a:r>
              <a:rPr lang="en-US" dirty="0"/>
              <a:t>Understanding the Open Graph Protocol</a:t>
            </a:r>
          </a:p>
        </p:txBody>
      </p:sp>
      <p:sp>
        <p:nvSpPr>
          <p:cNvPr id="3" name="Subtitle 2"/>
          <p:cNvSpPr>
            <a:spLocks noGrp="1"/>
          </p:cNvSpPr>
          <p:nvPr>
            <p:ph type="subTitle" idx="1"/>
          </p:nvPr>
        </p:nvSpPr>
        <p:spPr/>
        <p:txBody>
          <a:bodyPr>
            <a:normAutofit/>
          </a:bodyPr>
          <a:lstStyle/>
          <a:p>
            <a:pPr algn="r"/>
            <a:endParaRPr lang="en-US" dirty="0">
              <a:solidFill>
                <a:schemeClr val="tx1"/>
              </a:solidFill>
            </a:endParaRPr>
          </a:p>
        </p:txBody>
      </p:sp>
      <p:sp>
        <p:nvSpPr>
          <p:cNvPr id="4" name="Slide Number Placeholder 3">
            <a:extLst>
              <a:ext uri="{FF2B5EF4-FFF2-40B4-BE49-F238E27FC236}">
                <a16:creationId xmlns:a16="http://schemas.microsoft.com/office/drawing/2014/main" id="{F6DE017D-F15B-C445-803F-045895988F34}"/>
              </a:ext>
            </a:extLst>
          </p:cNvPr>
          <p:cNvSpPr>
            <a:spLocks noGrp="1"/>
          </p:cNvSpPr>
          <p:nvPr>
            <p:ph type="sldNum" sz="quarter" idx="12"/>
          </p:nvPr>
        </p:nvSpPr>
        <p:spPr/>
        <p:txBody>
          <a:bodyPr/>
          <a:lstStyle/>
          <a:p>
            <a:fld id="{97433CE8-F58C-40EE-BEB6-9C0193FE7161}"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err="1"/>
              <a:t>Facebook</a:t>
            </a:r>
            <a:r>
              <a:rPr lang="en-US" dirty="0"/>
              <a:t> unveiled something called the Open Graph protocol (OGP) back in April 2010.</a:t>
            </a:r>
          </a:p>
          <a:p>
            <a:endParaRPr lang="en-US" dirty="0"/>
          </a:p>
          <a:p>
            <a:endParaRPr lang="en-US" dirty="0"/>
          </a:p>
          <a:p>
            <a:r>
              <a:rPr lang="en-US" dirty="0"/>
              <a:t>OGP is a mechanism that enables developers to make any web page an object in </a:t>
            </a:r>
            <a:r>
              <a:rPr lang="en-US" dirty="0" err="1"/>
              <a:t>Facebook’s</a:t>
            </a:r>
            <a:r>
              <a:rPr lang="en-US" dirty="0"/>
              <a:t> Social Graph by injecting some </a:t>
            </a:r>
            <a:r>
              <a:rPr lang="en-US" dirty="0" err="1"/>
              <a:t>RDFa</a:t>
            </a:r>
            <a:r>
              <a:rPr lang="en-US" dirty="0"/>
              <a:t> metadata into the page.</a:t>
            </a:r>
          </a:p>
          <a:p>
            <a:endParaRPr lang="en-US" dirty="0"/>
          </a:p>
        </p:txBody>
      </p:sp>
      <p:sp>
        <p:nvSpPr>
          <p:cNvPr id="4" name="Slide Number Placeholder 3">
            <a:extLst>
              <a:ext uri="{FF2B5EF4-FFF2-40B4-BE49-F238E27FC236}">
                <a16:creationId xmlns:a16="http://schemas.microsoft.com/office/drawing/2014/main" id="{77A26924-F6E3-C845-896B-9FFEC262374E}"/>
              </a:ext>
            </a:extLst>
          </p:cNvPr>
          <p:cNvSpPr>
            <a:spLocks noGrp="1"/>
          </p:cNvSpPr>
          <p:nvPr>
            <p:ph type="sldNum" sz="quarter" idx="15"/>
          </p:nvPr>
        </p:nvSpPr>
        <p:spPr/>
        <p:txBody>
          <a:bodyPr/>
          <a:lstStyle/>
          <a:p>
            <a:fld id="{97433CE8-F58C-40EE-BEB6-9C0193FE7161}" type="slidenum">
              <a:rPr lang="en-IN" smtClean="0"/>
              <a:pPr/>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564816" y="1828800"/>
            <a:ext cx="8446480" cy="3966904"/>
          </a:xfrm>
          <a:prstGeom prst="rect">
            <a:avLst/>
          </a:prstGeom>
          <a:noFill/>
          <a:ln w="9525">
            <a:noFill/>
            <a:miter lim="800000"/>
            <a:headEnd/>
            <a:tailEnd/>
          </a:ln>
        </p:spPr>
      </p:pic>
      <p:sp>
        <p:nvSpPr>
          <p:cNvPr id="5" name="Rectangle 4"/>
          <p:cNvSpPr/>
          <p:nvPr/>
        </p:nvSpPr>
        <p:spPr>
          <a:xfrm>
            <a:off x="457200" y="5867400"/>
            <a:ext cx="8382000" cy="369332"/>
          </a:xfrm>
          <a:prstGeom prst="rect">
            <a:avLst/>
          </a:prstGeom>
        </p:spPr>
        <p:txBody>
          <a:bodyPr wrap="square">
            <a:spAutoFit/>
          </a:bodyPr>
          <a:lstStyle/>
          <a:p>
            <a:r>
              <a:rPr lang="en-US" i="1" dirty="0"/>
              <a:t>Figure 2-5. An </a:t>
            </a:r>
            <a:r>
              <a:rPr lang="en-US" i="1" dirty="0" err="1"/>
              <a:t>IMDb</a:t>
            </a:r>
            <a:r>
              <a:rPr lang="en-US" i="1" dirty="0"/>
              <a:t> page featuring an implementation of OGP for The Rock</a:t>
            </a:r>
            <a:endParaRPr lang="en-US" dirty="0"/>
          </a:p>
        </p:txBody>
      </p:sp>
      <p:sp>
        <p:nvSpPr>
          <p:cNvPr id="3" name="Slide Number Placeholder 2">
            <a:extLst>
              <a:ext uri="{FF2B5EF4-FFF2-40B4-BE49-F238E27FC236}">
                <a16:creationId xmlns:a16="http://schemas.microsoft.com/office/drawing/2014/main" id="{988C6ADF-AD2F-3A42-882D-36BB8D296519}"/>
              </a:ext>
            </a:extLst>
          </p:cNvPr>
          <p:cNvSpPr>
            <a:spLocks noGrp="1"/>
          </p:cNvSpPr>
          <p:nvPr>
            <p:ph type="sldNum" sz="quarter" idx="15"/>
          </p:nvPr>
        </p:nvSpPr>
        <p:spPr/>
        <p:txBody>
          <a:bodyPr/>
          <a:lstStyle/>
          <a:p>
            <a:fld id="{97433CE8-F58C-40EE-BEB6-9C0193FE7161}" type="slidenum">
              <a:rPr lang="en-IN" smtClean="0"/>
              <a:pPr/>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OGP</a:t>
            </a:r>
          </a:p>
        </p:txBody>
      </p:sp>
      <p:sp>
        <p:nvSpPr>
          <p:cNvPr id="3" name="Content Placeholder 2"/>
          <p:cNvSpPr>
            <a:spLocks noGrp="1"/>
          </p:cNvSpPr>
          <p:nvPr>
            <p:ph idx="1"/>
          </p:nvPr>
        </p:nvSpPr>
        <p:spPr/>
        <p:txBody>
          <a:bodyPr>
            <a:normAutofit fontScale="85000" lnSpcReduction="20000"/>
          </a:bodyPr>
          <a:lstStyle/>
          <a:p>
            <a:pPr>
              <a:buNone/>
            </a:pPr>
            <a:r>
              <a:rPr lang="en-US" dirty="0"/>
              <a:t>XHTML document that uses namespaces looks something like this:</a:t>
            </a:r>
          </a:p>
          <a:p>
            <a:pPr>
              <a:buNone/>
            </a:pPr>
            <a:r>
              <a:rPr lang="en-US" b="1" dirty="0"/>
              <a:t>&lt;html </a:t>
            </a:r>
            <a:r>
              <a:rPr lang="en-US" b="1" dirty="0" err="1"/>
              <a:t>xmlns:og</a:t>
            </a:r>
            <a:r>
              <a:rPr lang="en-US" b="1" dirty="0"/>
              <a:t>="http://ogp.me/ns#"&gt;</a:t>
            </a:r>
          </a:p>
          <a:p>
            <a:pPr>
              <a:buNone/>
            </a:pPr>
            <a:r>
              <a:rPr lang="en-US" b="1" dirty="0"/>
              <a:t>&lt;head&gt;</a:t>
            </a:r>
          </a:p>
          <a:p>
            <a:pPr>
              <a:buNone/>
            </a:pPr>
            <a:r>
              <a:rPr lang="en-US" b="1" dirty="0"/>
              <a:t>&lt;title&gt;The Rock (1996)&lt;/title&gt;</a:t>
            </a:r>
          </a:p>
          <a:p>
            <a:pPr>
              <a:buNone/>
            </a:pPr>
            <a:r>
              <a:rPr lang="en-US" b="1" dirty="0"/>
              <a:t>&lt;meta property="</a:t>
            </a:r>
            <a:r>
              <a:rPr lang="en-US" b="1" dirty="0" err="1"/>
              <a:t>og:title</a:t>
            </a:r>
            <a:r>
              <a:rPr lang="en-US" b="1" dirty="0"/>
              <a:t>" content="The Rock" /&gt;</a:t>
            </a:r>
          </a:p>
          <a:p>
            <a:pPr>
              <a:buNone/>
            </a:pPr>
            <a:r>
              <a:rPr lang="en-US" b="1" dirty="0"/>
              <a:t>&lt;meta property="</a:t>
            </a:r>
            <a:r>
              <a:rPr lang="en-US" b="1" dirty="0" err="1"/>
              <a:t>og:type</a:t>
            </a:r>
            <a:r>
              <a:rPr lang="en-US" b="1" dirty="0"/>
              <a:t>" content="movie" /&gt;</a:t>
            </a:r>
          </a:p>
          <a:p>
            <a:pPr>
              <a:buNone/>
            </a:pPr>
            <a:r>
              <a:rPr lang="en-US" b="1" dirty="0"/>
              <a:t>&lt;meta property="</a:t>
            </a:r>
            <a:r>
              <a:rPr lang="en-US" b="1" dirty="0" err="1"/>
              <a:t>og:url</a:t>
            </a:r>
            <a:r>
              <a:rPr lang="en-US" b="1" dirty="0"/>
              <a:t>" content="http://www.imdb.com/title/tt0117500/" /&gt;</a:t>
            </a:r>
          </a:p>
          <a:p>
            <a:pPr>
              <a:buNone/>
            </a:pPr>
            <a:r>
              <a:rPr lang="en-US" b="1" dirty="0"/>
              <a:t>&lt;meta property="</a:t>
            </a:r>
            <a:r>
              <a:rPr lang="en-US" b="1" dirty="0" err="1"/>
              <a:t>og:image</a:t>
            </a:r>
            <a:r>
              <a:rPr lang="en-US" b="1" dirty="0"/>
              <a:t>" content="http://ia.media-imdb.com/images/rock.jpg" /&gt;</a:t>
            </a:r>
          </a:p>
          <a:p>
            <a:pPr>
              <a:buNone/>
            </a:pPr>
            <a:r>
              <a:rPr lang="en-US" dirty="0"/>
              <a:t>...</a:t>
            </a:r>
          </a:p>
          <a:p>
            <a:pPr>
              <a:buNone/>
            </a:pPr>
            <a:r>
              <a:rPr lang="en-US" b="1" dirty="0"/>
              <a:t>&lt;/head&gt;</a:t>
            </a:r>
          </a:p>
          <a:p>
            <a:pPr>
              <a:buNone/>
            </a:pPr>
            <a:r>
              <a:rPr lang="en-US" dirty="0"/>
              <a:t>...</a:t>
            </a:r>
          </a:p>
          <a:p>
            <a:pPr>
              <a:buNone/>
            </a:pPr>
            <a:r>
              <a:rPr lang="en-US" b="1" dirty="0"/>
              <a:t>&lt;/html&gt;</a:t>
            </a:r>
            <a:endParaRPr lang="en-US" dirty="0"/>
          </a:p>
        </p:txBody>
      </p:sp>
      <p:sp>
        <p:nvSpPr>
          <p:cNvPr id="4" name="Slide Number Placeholder 3">
            <a:extLst>
              <a:ext uri="{FF2B5EF4-FFF2-40B4-BE49-F238E27FC236}">
                <a16:creationId xmlns:a16="http://schemas.microsoft.com/office/drawing/2014/main" id="{DAC62C60-7BB8-FF48-8350-4A6C5A741A7B}"/>
              </a:ext>
            </a:extLst>
          </p:cNvPr>
          <p:cNvSpPr>
            <a:spLocks noGrp="1"/>
          </p:cNvSpPr>
          <p:nvPr>
            <p:ph type="sldNum" sz="quarter" idx="15"/>
          </p:nvPr>
        </p:nvSpPr>
        <p:spPr/>
        <p:txBody>
          <a:bodyPr/>
          <a:lstStyle/>
          <a:p>
            <a:fld id="{97433CE8-F58C-40EE-BEB6-9C0193FE7161}" type="slidenum">
              <a:rPr lang="en-IN" smtClean="0"/>
              <a:pPr/>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Implementation</a:t>
            </a:r>
          </a:p>
        </p:txBody>
      </p:sp>
      <p:sp>
        <p:nvSpPr>
          <p:cNvPr id="3" name="Content Placeholder 2"/>
          <p:cNvSpPr>
            <a:spLocks noGrp="1"/>
          </p:cNvSpPr>
          <p:nvPr>
            <p:ph idx="1"/>
          </p:nvPr>
        </p:nvSpPr>
        <p:spPr>
          <a:xfrm>
            <a:off x="304800" y="1447800"/>
            <a:ext cx="8382000" cy="4953000"/>
          </a:xfrm>
        </p:spPr>
        <p:txBody>
          <a:bodyPr>
            <a:noAutofit/>
          </a:bodyPr>
          <a:lstStyle/>
          <a:p>
            <a:pPr>
              <a:buNone/>
            </a:pPr>
            <a:r>
              <a:rPr lang="en-US" sz="2000" dirty="0"/>
              <a:t>At its core, querying the Graph API for Open Graph objects is incredibly simple: </a:t>
            </a:r>
          </a:p>
          <a:p>
            <a:pPr>
              <a:buNone/>
            </a:pPr>
            <a:r>
              <a:rPr lang="en-US" sz="2000" dirty="0"/>
              <a:t>For example, fetching the URL: http://graph.facebook.com/http://www.imdb.com/title/tt0117500 in your web browser would return this response:</a:t>
            </a:r>
          </a:p>
          <a:p>
            <a:pPr>
              <a:buNone/>
            </a:pPr>
            <a:r>
              <a:rPr lang="en-US" sz="2000" dirty="0"/>
              <a:t>{</a:t>
            </a:r>
          </a:p>
          <a:p>
            <a:pPr>
              <a:buNone/>
            </a:pPr>
            <a:r>
              <a:rPr lang="en-US" sz="2000" b="1" dirty="0"/>
              <a:t>"id": "114324145263104",</a:t>
            </a:r>
          </a:p>
          <a:p>
            <a:pPr>
              <a:buNone/>
            </a:pPr>
            <a:r>
              <a:rPr lang="en-US" sz="2000" b="1" dirty="0"/>
              <a:t>"name": "The Rock (1996)",</a:t>
            </a:r>
          </a:p>
          <a:p>
            <a:pPr>
              <a:buNone/>
            </a:pPr>
            <a:r>
              <a:rPr lang="en-US" sz="2000" b="1" dirty="0"/>
              <a:t>"picture": "http://profile.ak.fbcdn.net/hprofile-ak-snc4/hs344.snc4/...jpg",</a:t>
            </a:r>
          </a:p>
          <a:p>
            <a:pPr>
              <a:buNone/>
            </a:pPr>
            <a:r>
              <a:rPr lang="en-US" sz="2000" b="1" dirty="0"/>
              <a:t>"link": "http://www.imdb.com/title/tt0117500/",</a:t>
            </a:r>
          </a:p>
          <a:p>
            <a:pPr>
              <a:buNone/>
            </a:pPr>
            <a:r>
              <a:rPr lang="en-US" sz="2000" b="1" dirty="0"/>
              <a:t>"category": "Movie",</a:t>
            </a:r>
          </a:p>
          <a:p>
            <a:pPr>
              <a:buNone/>
            </a:pPr>
            <a:r>
              <a:rPr lang="en-US" sz="2000" b="1" dirty="0"/>
              <a:t>"description": "Directed by Michael Bay. With Sean Connery, ...",</a:t>
            </a:r>
          </a:p>
          <a:p>
            <a:pPr>
              <a:buNone/>
            </a:pPr>
            <a:r>
              <a:rPr lang="en-US" sz="2000" b="1" dirty="0"/>
              <a:t>"likes" : 3</a:t>
            </a:r>
          </a:p>
          <a:p>
            <a:pPr>
              <a:buNone/>
            </a:pPr>
            <a:r>
              <a:rPr lang="en-US" sz="2000" dirty="0"/>
              <a:t>}</a:t>
            </a:r>
          </a:p>
        </p:txBody>
      </p:sp>
      <p:sp>
        <p:nvSpPr>
          <p:cNvPr id="4" name="Slide Number Placeholder 3">
            <a:extLst>
              <a:ext uri="{FF2B5EF4-FFF2-40B4-BE49-F238E27FC236}">
                <a16:creationId xmlns:a16="http://schemas.microsoft.com/office/drawing/2014/main" id="{FDE8B27D-BEF1-7E4B-BDA4-27D81EC36B44}"/>
              </a:ext>
            </a:extLst>
          </p:cNvPr>
          <p:cNvSpPr>
            <a:spLocks noGrp="1"/>
          </p:cNvSpPr>
          <p:nvPr>
            <p:ph type="sldNum" sz="quarter" idx="15"/>
          </p:nvPr>
        </p:nvSpPr>
        <p:spPr/>
        <p:txBody>
          <a:bodyPr/>
          <a:lstStyle/>
          <a:p>
            <a:fld id="{97433CE8-F58C-40EE-BEB6-9C0193FE7161}" type="slidenum">
              <a:rPr lang="en-IN" smtClean="0"/>
              <a:pPr/>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p>
        </p:txBody>
      </p:sp>
      <p:sp>
        <p:nvSpPr>
          <p:cNvPr id="3" name="Content Placeholder 2"/>
          <p:cNvSpPr>
            <a:spLocks noGrp="1"/>
          </p:cNvSpPr>
          <p:nvPr>
            <p:ph sz="quarter" idx="1"/>
          </p:nvPr>
        </p:nvSpPr>
        <p:spPr/>
        <p:txBody>
          <a:bodyPr/>
          <a:lstStyle/>
          <a:p>
            <a:pPr algn="just"/>
            <a:r>
              <a:rPr lang="en-IN" dirty="0"/>
              <a:t>Facebook is the heart of the social web, with more than half if its 1 billion users active each day updating statuses, posting photos, exchanging messages, etc.</a:t>
            </a:r>
          </a:p>
          <a:p>
            <a:pPr algn="just"/>
            <a:endParaRPr lang="en-IN" dirty="0"/>
          </a:p>
          <a:p>
            <a:pPr algn="just"/>
            <a:r>
              <a:rPr lang="en-IN" dirty="0"/>
              <a:t>Facebook’s API provides incredible opportunities to synthesize data into information and get valuable insights.</a:t>
            </a:r>
          </a:p>
        </p:txBody>
      </p:sp>
      <p:sp>
        <p:nvSpPr>
          <p:cNvPr id="4" name="Slide Number Placeholder 3">
            <a:extLst>
              <a:ext uri="{FF2B5EF4-FFF2-40B4-BE49-F238E27FC236}">
                <a16:creationId xmlns:a16="http://schemas.microsoft.com/office/drawing/2014/main" id="{8D7F1281-825F-8F48-8B5C-CB9212630939}"/>
              </a:ext>
            </a:extLst>
          </p:cNvPr>
          <p:cNvSpPr>
            <a:spLocks noGrp="1"/>
          </p:cNvSpPr>
          <p:nvPr>
            <p:ph type="sldNum" sz="quarter" idx="15"/>
          </p:nvPr>
        </p:nvSpPr>
        <p:spPr/>
        <p:txBody>
          <a:bodyPr/>
          <a:lstStyle/>
          <a:p>
            <a:fld id="{97433CE8-F58C-40EE-BEB6-9C0193FE7161}" type="slidenum">
              <a:rPr lang="en-IN" smtClean="0"/>
              <a:pPr/>
              <a:t>2</a:t>
            </a:fld>
            <a:endParaRPr lang="en-IN"/>
          </a:p>
        </p:txBody>
      </p:sp>
    </p:spTree>
    <p:extLst>
      <p:ext uri="{BB962C8B-B14F-4D97-AF65-F5344CB8AC3E}">
        <p14:creationId xmlns:p14="http://schemas.microsoft.com/office/powerpoint/2010/main" val="74597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you explicitly request additional metadata for an object in the page by appending the query string parameter metadata=1 to the request. Here is a sample response for the query:</a:t>
            </a:r>
          </a:p>
          <a:p>
            <a:pPr>
              <a:buNone/>
            </a:pPr>
            <a:r>
              <a:rPr lang="en-US" dirty="0"/>
              <a:t> </a:t>
            </a:r>
            <a:r>
              <a:rPr lang="en-US" i="1" dirty="0"/>
              <a:t>https://graph.facebook.com/114324145263104?metadata=1</a:t>
            </a:r>
            <a:endParaRPr lang="en-US" dirty="0"/>
          </a:p>
        </p:txBody>
      </p:sp>
      <p:sp>
        <p:nvSpPr>
          <p:cNvPr id="4" name="Slide Number Placeholder 3">
            <a:extLst>
              <a:ext uri="{FF2B5EF4-FFF2-40B4-BE49-F238E27FC236}">
                <a16:creationId xmlns:a16="http://schemas.microsoft.com/office/drawing/2014/main" id="{B4CE7E54-EC64-2E44-839A-4D710A27A8D6}"/>
              </a:ext>
            </a:extLst>
          </p:cNvPr>
          <p:cNvSpPr>
            <a:spLocks noGrp="1"/>
          </p:cNvSpPr>
          <p:nvPr>
            <p:ph type="sldNum" sz="quarter" idx="15"/>
          </p:nvPr>
        </p:nvSpPr>
        <p:spPr/>
        <p:txBody>
          <a:bodyPr/>
          <a:lstStyle/>
          <a:p>
            <a:fld id="{97433CE8-F58C-40EE-BEB6-9C0193FE7161}" type="slidenum">
              <a:rPr lang="en-IN" smtClean="0"/>
              <a:pPr/>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pPr>
              <a:buNone/>
            </a:pPr>
            <a:r>
              <a:rPr lang="en-US" b="1" dirty="0"/>
              <a:t>metadata": {</a:t>
            </a:r>
          </a:p>
          <a:p>
            <a:pPr>
              <a:buNone/>
            </a:pPr>
            <a:r>
              <a:rPr lang="en-US" b="1" dirty="0"/>
              <a:t>"connections": {</a:t>
            </a:r>
          </a:p>
          <a:p>
            <a:pPr>
              <a:buNone/>
            </a:pPr>
            <a:r>
              <a:rPr lang="en-US" b="1" dirty="0"/>
              <a:t>"feed": "http://graph.facebook.com/http://www.imdb.com/title/...",</a:t>
            </a:r>
          </a:p>
          <a:p>
            <a:pPr>
              <a:buNone/>
            </a:pPr>
            <a:r>
              <a:rPr lang="en-US" b="1" dirty="0"/>
              <a:t>"posts": "http://graph.facebook.com/http://www.imdb.com/title/...",</a:t>
            </a:r>
          </a:p>
          <a:p>
            <a:pPr>
              <a:buNone/>
            </a:pPr>
            <a:r>
              <a:rPr lang="en-US" b="1" dirty="0"/>
              <a:t>"tagged": "http://graph.facebook.com/http://www.imdb.com/title/...",</a:t>
            </a:r>
          </a:p>
          <a:p>
            <a:pPr>
              <a:buNone/>
            </a:pPr>
            <a:r>
              <a:rPr lang="en-US" b="1" dirty="0"/>
              <a:t>"statuses": "http://graph.facebook.com/http://www.imdb.com/title/...",</a:t>
            </a:r>
          </a:p>
          <a:p>
            <a:pPr>
              <a:buNone/>
            </a:pPr>
            <a:r>
              <a:rPr lang="en-US" b="1" dirty="0"/>
              <a:t>"links": "http://graph.facebook.com/http://www.imdb.com/title/...",</a:t>
            </a:r>
          </a:p>
          <a:p>
            <a:pPr>
              <a:buNone/>
            </a:pPr>
            <a:r>
              <a:rPr lang="en-US" b="1" dirty="0"/>
              <a:t>"notes": "http://graph.facebook.com/http://www.imdb.com/title/...",</a:t>
            </a:r>
          </a:p>
          <a:p>
            <a:pPr>
              <a:buNone/>
            </a:pPr>
            <a:r>
              <a:rPr lang="en-US" b="1" dirty="0"/>
              <a:t>"photos": "http://graph.facebook.com/http://www.imdb.com/title/...",</a:t>
            </a:r>
          </a:p>
          <a:p>
            <a:pPr>
              <a:buNone/>
            </a:pPr>
            <a:r>
              <a:rPr lang="en-US" b="1" dirty="0"/>
              <a:t>"albums": "http://graph.facebook.com/http://www.imdb.com/title/...",</a:t>
            </a:r>
          </a:p>
          <a:p>
            <a:pPr>
              <a:buNone/>
            </a:pPr>
            <a:r>
              <a:rPr lang="en-US" b="1" dirty="0"/>
              <a:t>"events": "http://graph.facebook.com/http://www.imdb.com/title/...",</a:t>
            </a:r>
          </a:p>
          <a:p>
            <a:pPr>
              <a:buNone/>
            </a:pPr>
            <a:r>
              <a:rPr lang="en-US" b="1" dirty="0"/>
              <a:t>"videos": "http://graph.facebook.com/http://www.imdb.com/title/...",</a:t>
            </a:r>
          </a:p>
          <a:p>
            <a:pPr>
              <a:buNone/>
            </a:pPr>
            <a:r>
              <a:rPr lang="en-US" dirty="0"/>
              <a:t>},</a:t>
            </a:r>
          </a:p>
          <a:p>
            <a:pPr>
              <a:buNone/>
            </a:pPr>
            <a:endParaRPr lang="en-US" dirty="0"/>
          </a:p>
          <a:p>
            <a:pPr>
              <a:buNone/>
            </a:pPr>
            <a:r>
              <a:rPr lang="en-US" dirty="0"/>
              <a:t>The items in </a:t>
            </a:r>
            <a:r>
              <a:rPr lang="en-US" dirty="0" err="1"/>
              <a:t>metadata.connections</a:t>
            </a:r>
            <a:r>
              <a:rPr lang="en-US" dirty="0"/>
              <a:t> are pointers to other nodes in the graph that you can crawl to get to other intriguing bits of data.</a:t>
            </a:r>
          </a:p>
        </p:txBody>
      </p:sp>
      <p:sp>
        <p:nvSpPr>
          <p:cNvPr id="4" name="Slide Number Placeholder 3">
            <a:extLst>
              <a:ext uri="{FF2B5EF4-FFF2-40B4-BE49-F238E27FC236}">
                <a16:creationId xmlns:a16="http://schemas.microsoft.com/office/drawing/2014/main" id="{74872C74-7B67-D144-A957-BDF36E162967}"/>
              </a:ext>
            </a:extLst>
          </p:cNvPr>
          <p:cNvSpPr>
            <a:spLocks noGrp="1"/>
          </p:cNvSpPr>
          <p:nvPr>
            <p:ph type="sldNum" sz="quarter" idx="15"/>
          </p:nvPr>
        </p:nvSpPr>
        <p:spPr/>
        <p:txBody>
          <a:bodyPr/>
          <a:lstStyle/>
          <a:p>
            <a:fld id="{97433CE8-F58C-40EE-BEB6-9C0193FE7161}" type="slidenum">
              <a:rPr lang="en-IN" smtClean="0"/>
              <a:pPr/>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772816"/>
            <a:ext cx="6172200" cy="1440160"/>
          </a:xfrm>
        </p:spPr>
        <p:txBody>
          <a:bodyPr/>
          <a:lstStyle/>
          <a:p>
            <a:r>
              <a:rPr lang="en-US" dirty="0"/>
              <a:t>Analyzing Social Graph Connections</a:t>
            </a:r>
          </a:p>
        </p:txBody>
      </p:sp>
      <p:sp>
        <p:nvSpPr>
          <p:cNvPr id="3" name="Slide Number Placeholder 2">
            <a:extLst>
              <a:ext uri="{FF2B5EF4-FFF2-40B4-BE49-F238E27FC236}">
                <a16:creationId xmlns:a16="http://schemas.microsoft.com/office/drawing/2014/main" id="{9FC1C0B4-5689-1D4E-9CB4-DC6B8C802A22}"/>
              </a:ext>
            </a:extLst>
          </p:cNvPr>
          <p:cNvSpPr>
            <a:spLocks noGrp="1"/>
          </p:cNvSpPr>
          <p:nvPr>
            <p:ph type="sldNum" sz="quarter" idx="12"/>
          </p:nvPr>
        </p:nvSpPr>
        <p:spPr/>
        <p:txBody>
          <a:bodyPr/>
          <a:lstStyle/>
          <a:p>
            <a:fld id="{97433CE8-F58C-40EE-BEB6-9C0193FE7161}" type="slidenum">
              <a:rPr lang="en-IN" smtClean="0"/>
              <a:pPr/>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An official Python SDK for the Graph API is a community fork of that repository previously maintained by </a:t>
            </a:r>
            <a:r>
              <a:rPr lang="en-US" dirty="0" err="1"/>
              <a:t>Facebook</a:t>
            </a:r>
            <a:r>
              <a:rPr lang="en-US" dirty="0"/>
              <a:t> and can be installed using:</a:t>
            </a:r>
          </a:p>
          <a:p>
            <a:pPr>
              <a:buNone/>
            </a:pPr>
            <a:r>
              <a:rPr lang="en-US" dirty="0"/>
              <a:t>    pip install </a:t>
            </a:r>
            <a:r>
              <a:rPr lang="en-US" dirty="0" err="1"/>
              <a:t>facebook-sdk</a:t>
            </a:r>
            <a:r>
              <a:rPr lang="en-US" dirty="0"/>
              <a:t>.</a:t>
            </a:r>
          </a:p>
          <a:p>
            <a:pPr>
              <a:buNone/>
            </a:pPr>
            <a:endParaRPr lang="en-US" dirty="0"/>
          </a:p>
          <a:p>
            <a:pPr>
              <a:buNone/>
            </a:pPr>
            <a:endParaRPr lang="en-US" dirty="0"/>
          </a:p>
        </p:txBody>
      </p:sp>
      <p:sp>
        <p:nvSpPr>
          <p:cNvPr id="4" name="Slide Number Placeholder 3">
            <a:extLst>
              <a:ext uri="{FF2B5EF4-FFF2-40B4-BE49-F238E27FC236}">
                <a16:creationId xmlns:a16="http://schemas.microsoft.com/office/drawing/2014/main" id="{2218EE39-F98F-C74E-B311-8D6AA7AACFEB}"/>
              </a:ext>
            </a:extLst>
          </p:cNvPr>
          <p:cNvSpPr>
            <a:spLocks noGrp="1"/>
          </p:cNvSpPr>
          <p:nvPr>
            <p:ph type="sldNum" sz="quarter" idx="15"/>
          </p:nvPr>
        </p:nvSpPr>
        <p:spPr/>
        <p:txBody>
          <a:bodyPr/>
          <a:lstStyle/>
          <a:p>
            <a:fld id="{97433CE8-F58C-40EE-BEB6-9C0193FE7161}" type="slidenum">
              <a:rPr lang="en-IN" smtClean="0"/>
              <a:pPr/>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Implementation Methods</a:t>
            </a:r>
          </a:p>
        </p:txBody>
      </p:sp>
      <p:sp>
        <p:nvSpPr>
          <p:cNvPr id="3" name="Content Placeholder 2"/>
          <p:cNvSpPr>
            <a:spLocks noGrp="1"/>
          </p:cNvSpPr>
          <p:nvPr>
            <p:ph idx="1"/>
          </p:nvPr>
        </p:nvSpPr>
        <p:spPr>
          <a:xfrm>
            <a:off x="381000" y="1066800"/>
            <a:ext cx="8229600" cy="4830763"/>
          </a:xfrm>
        </p:spPr>
        <p:txBody>
          <a:bodyPr>
            <a:noAutofit/>
          </a:bodyPr>
          <a:lstStyle/>
          <a:p>
            <a:pPr>
              <a:buNone/>
            </a:pPr>
            <a:r>
              <a:rPr lang="en-US" sz="2400" dirty="0"/>
              <a:t>Few key methods from the </a:t>
            </a:r>
            <a:r>
              <a:rPr lang="en-US" sz="2400" dirty="0" err="1"/>
              <a:t>GraphAPI</a:t>
            </a:r>
            <a:r>
              <a:rPr lang="en-US" sz="2400" dirty="0"/>
              <a:t> class that you need to know about in order to use the Graph API to fetch data:</a:t>
            </a:r>
          </a:p>
          <a:p>
            <a:pPr>
              <a:buNone/>
            </a:pPr>
            <a:endParaRPr lang="en-US" sz="2400" dirty="0"/>
          </a:p>
          <a:p>
            <a:pPr>
              <a:buNone/>
            </a:pPr>
            <a:r>
              <a:rPr lang="en-US" sz="2400" b="1" dirty="0"/>
              <a:t>1-get_object(self, id, **</a:t>
            </a:r>
            <a:r>
              <a:rPr lang="en-US" sz="2400" b="1" dirty="0" err="1"/>
              <a:t>args</a:t>
            </a:r>
            <a:r>
              <a:rPr lang="en-US" sz="2400" b="1" dirty="0"/>
              <a:t>)</a:t>
            </a:r>
          </a:p>
          <a:p>
            <a:pPr>
              <a:buNone/>
            </a:pPr>
            <a:r>
              <a:rPr lang="en-US" sz="2400" dirty="0"/>
              <a:t>   Example usage: </a:t>
            </a:r>
            <a:r>
              <a:rPr lang="en-US" sz="2400" dirty="0" err="1"/>
              <a:t>get_object</a:t>
            </a:r>
            <a:r>
              <a:rPr lang="en-US" sz="2400" dirty="0"/>
              <a:t>("me", metadata=1)</a:t>
            </a:r>
          </a:p>
          <a:p>
            <a:pPr>
              <a:buNone/>
            </a:pPr>
            <a:r>
              <a:rPr lang="en-US" sz="2400" b="1" dirty="0"/>
              <a:t>2-get_objects(self, id, **</a:t>
            </a:r>
            <a:r>
              <a:rPr lang="en-US" sz="2400" b="1" dirty="0" err="1"/>
              <a:t>args</a:t>
            </a:r>
            <a:r>
              <a:rPr lang="en-US" sz="2400" b="1" dirty="0"/>
              <a:t>)</a:t>
            </a:r>
          </a:p>
          <a:p>
            <a:pPr>
              <a:buNone/>
            </a:pPr>
            <a:r>
              <a:rPr lang="en-US" sz="2400" dirty="0"/>
              <a:t>  Example usage: </a:t>
            </a:r>
            <a:r>
              <a:rPr lang="en-US" sz="2400" dirty="0" err="1"/>
              <a:t>get_objects</a:t>
            </a:r>
            <a:r>
              <a:rPr lang="en-US" sz="2400" dirty="0"/>
              <a:t>(["me", "</a:t>
            </a:r>
            <a:r>
              <a:rPr lang="en-US" sz="2400" dirty="0" err="1"/>
              <a:t>some_other_id</a:t>
            </a:r>
            <a:r>
              <a:rPr lang="en-US" sz="2400" dirty="0"/>
              <a:t>"], metadata=1)</a:t>
            </a:r>
          </a:p>
          <a:p>
            <a:pPr>
              <a:buNone/>
            </a:pPr>
            <a:r>
              <a:rPr lang="en-US" sz="2400" b="1" dirty="0"/>
              <a:t>3-get_connections(self, id, </a:t>
            </a:r>
            <a:r>
              <a:rPr lang="en-US" sz="2400" b="1" dirty="0" err="1"/>
              <a:t>connection_name</a:t>
            </a:r>
            <a:r>
              <a:rPr lang="en-US" sz="2400" b="1" dirty="0"/>
              <a:t>, **</a:t>
            </a:r>
            <a:r>
              <a:rPr lang="en-US" sz="2400" b="1" dirty="0" err="1"/>
              <a:t>args</a:t>
            </a:r>
            <a:r>
              <a:rPr lang="en-US" sz="2400" b="1" dirty="0"/>
              <a:t>)</a:t>
            </a:r>
          </a:p>
          <a:p>
            <a:pPr>
              <a:buNone/>
            </a:pPr>
            <a:r>
              <a:rPr lang="en-US" sz="2400" dirty="0"/>
              <a:t>  Example usage: </a:t>
            </a:r>
            <a:r>
              <a:rPr lang="en-US" sz="2400" dirty="0" err="1"/>
              <a:t>get_connections</a:t>
            </a:r>
            <a:r>
              <a:rPr lang="en-US" sz="2400" dirty="0"/>
              <a:t>("me", "friends", metadata=1)</a:t>
            </a:r>
          </a:p>
          <a:p>
            <a:pPr>
              <a:buNone/>
            </a:pPr>
            <a:r>
              <a:rPr lang="en-US" sz="2400" b="1" dirty="0"/>
              <a:t>4-request(self, path, </a:t>
            </a:r>
            <a:r>
              <a:rPr lang="en-US" sz="2400" b="1" dirty="0" err="1"/>
              <a:t>args</a:t>
            </a:r>
            <a:r>
              <a:rPr lang="en-US" sz="2400" b="1" dirty="0"/>
              <a:t>=None, </a:t>
            </a:r>
            <a:r>
              <a:rPr lang="en-US" sz="2400" b="1" dirty="0" err="1"/>
              <a:t>post_args</a:t>
            </a:r>
            <a:r>
              <a:rPr lang="en-US" sz="2400" b="1" dirty="0"/>
              <a:t>=None)</a:t>
            </a:r>
          </a:p>
          <a:p>
            <a:pPr>
              <a:buNone/>
            </a:pPr>
            <a:r>
              <a:rPr lang="en-US" sz="2400" dirty="0"/>
              <a:t>  Example usage: request("search", {"q" : "social web", "type" : "page"})</a:t>
            </a:r>
          </a:p>
          <a:p>
            <a:pPr>
              <a:buNone/>
            </a:pPr>
            <a:endParaRPr lang="en-US" sz="2400" dirty="0"/>
          </a:p>
        </p:txBody>
      </p:sp>
      <p:sp>
        <p:nvSpPr>
          <p:cNvPr id="4" name="Slide Number Placeholder 3">
            <a:extLst>
              <a:ext uri="{FF2B5EF4-FFF2-40B4-BE49-F238E27FC236}">
                <a16:creationId xmlns:a16="http://schemas.microsoft.com/office/drawing/2014/main" id="{0F0FAE66-28EF-084E-8719-910385376C12}"/>
              </a:ext>
            </a:extLst>
          </p:cNvPr>
          <p:cNvSpPr>
            <a:spLocks noGrp="1"/>
          </p:cNvSpPr>
          <p:nvPr>
            <p:ph type="sldNum" sz="quarter" idx="15"/>
          </p:nvPr>
        </p:nvSpPr>
        <p:spPr/>
        <p:txBody>
          <a:bodyPr/>
          <a:lstStyle/>
          <a:p>
            <a:fld id="{97433CE8-F58C-40EE-BEB6-9C0193FE7161}" type="slidenum">
              <a:rPr lang="en-IN" smtClean="0"/>
              <a:pPr/>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2-2. Querying the Graph API with Python</a:t>
            </a:r>
          </a:p>
        </p:txBody>
      </p:sp>
      <p:sp>
        <p:nvSpPr>
          <p:cNvPr id="3" name="Content Placeholder 2"/>
          <p:cNvSpPr>
            <a:spLocks noGrp="1"/>
          </p:cNvSpPr>
          <p:nvPr>
            <p:ph idx="1"/>
          </p:nvPr>
        </p:nvSpPr>
        <p:spPr/>
        <p:txBody>
          <a:bodyPr>
            <a:noAutofit/>
          </a:bodyPr>
          <a:lstStyle/>
          <a:p>
            <a:pPr>
              <a:buNone/>
            </a:pPr>
            <a:r>
              <a:rPr lang="en-US" sz="2000" b="1" dirty="0"/>
              <a:t>import </a:t>
            </a:r>
            <a:r>
              <a:rPr lang="en-US" sz="2000" b="1" dirty="0" err="1"/>
              <a:t>facebook</a:t>
            </a:r>
            <a:r>
              <a:rPr lang="en-US" sz="2000" b="1" dirty="0"/>
              <a:t> # pip install </a:t>
            </a:r>
            <a:r>
              <a:rPr lang="en-US" sz="2000" b="1" dirty="0" err="1"/>
              <a:t>facebook-sdk</a:t>
            </a:r>
            <a:endParaRPr lang="en-US" sz="2000" b="1" dirty="0"/>
          </a:p>
          <a:p>
            <a:pPr>
              <a:buNone/>
            </a:pPr>
            <a:r>
              <a:rPr lang="en-US" sz="2000" b="1" dirty="0"/>
              <a:t>import </a:t>
            </a:r>
            <a:r>
              <a:rPr lang="en-US" sz="2000" b="1" dirty="0" err="1"/>
              <a:t>json</a:t>
            </a:r>
            <a:endParaRPr lang="en-US" sz="2000" b="1" dirty="0"/>
          </a:p>
          <a:p>
            <a:pPr>
              <a:buNone/>
            </a:pPr>
            <a:endParaRPr lang="en-US" sz="2000" dirty="0"/>
          </a:p>
          <a:p>
            <a:pPr>
              <a:buNone/>
            </a:pPr>
            <a:r>
              <a:rPr lang="en-US" sz="2000" dirty="0"/>
              <a:t># A helper function to pretty-print Python objects as JSON</a:t>
            </a:r>
          </a:p>
          <a:p>
            <a:pPr>
              <a:buNone/>
            </a:pPr>
            <a:r>
              <a:rPr lang="en-US" sz="2000" b="1" dirty="0"/>
              <a:t>def pp(o):</a:t>
            </a:r>
          </a:p>
          <a:p>
            <a:pPr>
              <a:buNone/>
            </a:pPr>
            <a:r>
              <a:rPr lang="en-US" sz="2000" b="1" dirty="0"/>
              <a:t>print </a:t>
            </a:r>
            <a:r>
              <a:rPr lang="en-US" sz="2000" b="1" dirty="0" err="1"/>
              <a:t>json.dumps</a:t>
            </a:r>
            <a:r>
              <a:rPr lang="en-US" sz="2000" b="1" dirty="0"/>
              <a:t>(o, indent=1)</a:t>
            </a:r>
          </a:p>
          <a:p>
            <a:pPr>
              <a:buNone/>
            </a:pPr>
            <a:endParaRPr lang="en-US" sz="2000" dirty="0"/>
          </a:p>
          <a:p>
            <a:pPr>
              <a:buNone/>
            </a:pPr>
            <a:r>
              <a:rPr lang="en-US" sz="2000" dirty="0"/>
              <a:t># Create a connection to the Graph API with your access token</a:t>
            </a:r>
          </a:p>
          <a:p>
            <a:pPr>
              <a:buNone/>
            </a:pPr>
            <a:r>
              <a:rPr lang="en-US" sz="2000" dirty="0"/>
              <a:t>g = </a:t>
            </a:r>
            <a:r>
              <a:rPr lang="en-US" sz="2000" dirty="0" err="1"/>
              <a:t>facebook.GraphAPI</a:t>
            </a:r>
            <a:r>
              <a:rPr lang="en-US" sz="2000" dirty="0"/>
              <a:t>(ACCESS_TOKEN)</a:t>
            </a:r>
          </a:p>
        </p:txBody>
      </p:sp>
      <p:sp>
        <p:nvSpPr>
          <p:cNvPr id="4" name="Slide Number Placeholder 3">
            <a:extLst>
              <a:ext uri="{FF2B5EF4-FFF2-40B4-BE49-F238E27FC236}">
                <a16:creationId xmlns:a16="http://schemas.microsoft.com/office/drawing/2014/main" id="{2BA8DCF4-3BAE-9B45-8A21-3EC97243B28B}"/>
              </a:ext>
            </a:extLst>
          </p:cNvPr>
          <p:cNvSpPr>
            <a:spLocks noGrp="1"/>
          </p:cNvSpPr>
          <p:nvPr>
            <p:ph type="sldNum" sz="quarter" idx="15"/>
          </p:nvPr>
        </p:nvSpPr>
        <p:spPr/>
        <p:txBody>
          <a:bodyPr/>
          <a:lstStyle/>
          <a:p>
            <a:fld id="{97433CE8-F58C-40EE-BEB6-9C0193FE7161}" type="slidenum">
              <a:rPr lang="en-IN" smtClean="0"/>
              <a:pPr/>
              <a:t>25</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Example</a:t>
            </a:r>
          </a:p>
        </p:txBody>
      </p:sp>
      <p:sp>
        <p:nvSpPr>
          <p:cNvPr id="3" name="Content Placeholder 2"/>
          <p:cNvSpPr>
            <a:spLocks noGrp="1"/>
          </p:cNvSpPr>
          <p:nvPr>
            <p:ph idx="1"/>
          </p:nvPr>
        </p:nvSpPr>
        <p:spPr>
          <a:xfrm>
            <a:off x="457200" y="762000"/>
            <a:ext cx="8229600" cy="5867400"/>
          </a:xfrm>
        </p:spPr>
        <p:txBody>
          <a:bodyPr>
            <a:noAutofit/>
          </a:bodyPr>
          <a:lstStyle/>
          <a:p>
            <a:pPr>
              <a:buNone/>
            </a:pPr>
            <a:r>
              <a:rPr lang="en-US" sz="1800" dirty="0"/>
              <a:t># Execute a few sample queries</a:t>
            </a:r>
          </a:p>
          <a:p>
            <a:pPr>
              <a:buNone/>
            </a:pPr>
            <a:r>
              <a:rPr lang="en-US" sz="1800" b="1" dirty="0"/>
              <a:t>print '---------------'</a:t>
            </a:r>
          </a:p>
          <a:p>
            <a:pPr>
              <a:buNone/>
            </a:pPr>
            <a:r>
              <a:rPr lang="en-US" sz="1800" b="1" dirty="0"/>
              <a:t>print 'Me'</a:t>
            </a:r>
          </a:p>
          <a:p>
            <a:pPr>
              <a:buNone/>
            </a:pPr>
            <a:r>
              <a:rPr lang="en-US" sz="1800" b="1" dirty="0"/>
              <a:t>print '---------------'</a:t>
            </a:r>
          </a:p>
          <a:p>
            <a:pPr>
              <a:buNone/>
            </a:pPr>
            <a:r>
              <a:rPr lang="en-US" sz="1800" dirty="0"/>
              <a:t>pp(</a:t>
            </a:r>
            <a:r>
              <a:rPr lang="en-US" sz="1800" dirty="0" err="1"/>
              <a:t>g.get_object</a:t>
            </a:r>
            <a:r>
              <a:rPr lang="en-US" sz="1800" dirty="0"/>
              <a:t>('me'))</a:t>
            </a:r>
          </a:p>
          <a:p>
            <a:pPr>
              <a:buNone/>
            </a:pPr>
            <a:r>
              <a:rPr lang="en-US" sz="1800" b="1" dirty="0"/>
              <a:t>print</a:t>
            </a:r>
          </a:p>
          <a:p>
            <a:pPr>
              <a:buNone/>
            </a:pPr>
            <a:r>
              <a:rPr lang="en-US" sz="1800" b="1" dirty="0"/>
              <a:t>print '---------------'</a:t>
            </a:r>
          </a:p>
          <a:p>
            <a:pPr>
              <a:buNone/>
            </a:pPr>
            <a:r>
              <a:rPr lang="en-US" sz="1800" b="1" dirty="0"/>
              <a:t>print 'My Friends'</a:t>
            </a:r>
          </a:p>
          <a:p>
            <a:pPr>
              <a:buNone/>
            </a:pPr>
            <a:r>
              <a:rPr lang="en-US" sz="1800" b="1" dirty="0"/>
              <a:t>print '---------------'</a:t>
            </a:r>
          </a:p>
          <a:p>
            <a:pPr>
              <a:buNone/>
            </a:pPr>
            <a:r>
              <a:rPr lang="en-US" sz="1800" dirty="0"/>
              <a:t>pp(</a:t>
            </a:r>
            <a:r>
              <a:rPr lang="en-US" sz="1800" dirty="0" err="1"/>
              <a:t>g.get_connections</a:t>
            </a:r>
            <a:r>
              <a:rPr lang="en-US" sz="1800" dirty="0"/>
              <a:t>('me', 'friends'))</a:t>
            </a:r>
          </a:p>
          <a:p>
            <a:pPr>
              <a:buNone/>
            </a:pPr>
            <a:r>
              <a:rPr lang="en-US" sz="1800" b="1" dirty="0"/>
              <a:t>print</a:t>
            </a:r>
          </a:p>
          <a:p>
            <a:pPr>
              <a:buNone/>
            </a:pPr>
            <a:r>
              <a:rPr lang="en-US" sz="1800" b="1" dirty="0"/>
              <a:t>print '---------------'</a:t>
            </a:r>
          </a:p>
          <a:p>
            <a:pPr>
              <a:buNone/>
            </a:pPr>
            <a:r>
              <a:rPr lang="en-US" sz="1800" b="1" dirty="0"/>
              <a:t>print 'Social Web'</a:t>
            </a:r>
          </a:p>
          <a:p>
            <a:pPr>
              <a:buNone/>
            </a:pPr>
            <a:r>
              <a:rPr lang="en-US" sz="1800" b="1" dirty="0"/>
              <a:t>print '---------------'</a:t>
            </a:r>
          </a:p>
          <a:p>
            <a:pPr>
              <a:buNone/>
            </a:pPr>
            <a:r>
              <a:rPr lang="en-US" sz="1800" dirty="0"/>
              <a:t>pp(</a:t>
            </a:r>
            <a:r>
              <a:rPr lang="en-US" sz="1800" dirty="0" err="1"/>
              <a:t>g.request</a:t>
            </a:r>
            <a:r>
              <a:rPr lang="en-US" sz="1800" dirty="0"/>
              <a:t>("search", {'q' : 'social web', 'type' : 'page'}))</a:t>
            </a:r>
          </a:p>
          <a:p>
            <a:pPr>
              <a:buNone/>
            </a:pPr>
            <a:r>
              <a:rPr lang="en-US" sz="1800" dirty="0"/>
              <a:t>to query for information about you, information about your friends, and the term social web.</a:t>
            </a:r>
          </a:p>
          <a:p>
            <a:endParaRPr lang="en-US" sz="1800" dirty="0"/>
          </a:p>
        </p:txBody>
      </p:sp>
      <p:sp>
        <p:nvSpPr>
          <p:cNvPr id="4" name="Slide Number Placeholder 3">
            <a:extLst>
              <a:ext uri="{FF2B5EF4-FFF2-40B4-BE49-F238E27FC236}">
                <a16:creationId xmlns:a16="http://schemas.microsoft.com/office/drawing/2014/main" id="{C069AA63-82B9-E746-8FD0-F51696F3C6C2}"/>
              </a:ext>
            </a:extLst>
          </p:cNvPr>
          <p:cNvSpPr>
            <a:spLocks noGrp="1"/>
          </p:cNvSpPr>
          <p:nvPr>
            <p:ph type="sldNum" sz="quarter" idx="15"/>
          </p:nvPr>
        </p:nvSpPr>
        <p:spPr/>
        <p:txBody>
          <a:bodyPr/>
          <a:lstStyle/>
          <a:p>
            <a:fld id="{97433CE8-F58C-40EE-BEB6-9C0193FE7161}" type="slidenum">
              <a:rPr lang="en-IN" smtClean="0"/>
              <a:pPr/>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a:t>Sample Output</a:t>
            </a:r>
          </a:p>
        </p:txBody>
      </p:sp>
      <p:sp>
        <p:nvSpPr>
          <p:cNvPr id="3" name="Content Placeholder 2"/>
          <p:cNvSpPr>
            <a:spLocks noGrp="1"/>
          </p:cNvSpPr>
          <p:nvPr>
            <p:ph idx="1"/>
          </p:nvPr>
        </p:nvSpPr>
        <p:spPr>
          <a:xfrm>
            <a:off x="457200" y="1143000"/>
            <a:ext cx="8229600" cy="5486400"/>
          </a:xfrm>
        </p:spPr>
        <p:txBody>
          <a:bodyPr>
            <a:normAutofit fontScale="70000" lnSpcReduction="20000"/>
          </a:bodyPr>
          <a:lstStyle/>
          <a:p>
            <a:pPr>
              <a:buNone/>
            </a:pPr>
            <a:r>
              <a:rPr lang="en-US" dirty="0"/>
              <a:t>---------------</a:t>
            </a:r>
          </a:p>
          <a:p>
            <a:pPr>
              <a:buNone/>
            </a:pPr>
            <a:r>
              <a:rPr lang="en-US" dirty="0"/>
              <a:t>Me</a:t>
            </a:r>
          </a:p>
          <a:p>
            <a:pPr>
              <a:buNone/>
            </a:pPr>
            <a:r>
              <a:rPr lang="en-US" dirty="0"/>
              <a:t>---------------</a:t>
            </a:r>
          </a:p>
          <a:p>
            <a:pPr>
              <a:buNone/>
            </a:pPr>
            <a:r>
              <a:rPr lang="en-US" dirty="0"/>
              <a:t>{</a:t>
            </a:r>
          </a:p>
          <a:p>
            <a:pPr>
              <a:buNone/>
            </a:pPr>
            <a:r>
              <a:rPr lang="en-US" dirty="0"/>
              <a:t>"</a:t>
            </a:r>
            <a:r>
              <a:rPr lang="en-US" dirty="0" err="1"/>
              <a:t>last_name</a:t>
            </a:r>
            <a:r>
              <a:rPr lang="en-US" dirty="0"/>
              <a:t>": "Russell",</a:t>
            </a:r>
          </a:p>
          <a:p>
            <a:pPr>
              <a:buNone/>
            </a:pPr>
            <a:r>
              <a:rPr lang="en-US" dirty="0"/>
              <a:t>"</a:t>
            </a:r>
            <a:r>
              <a:rPr lang="en-US" dirty="0" err="1"/>
              <a:t>relationship_status</a:t>
            </a:r>
            <a:r>
              <a:rPr lang="en-US" dirty="0"/>
              <a:t>": "Married",</a:t>
            </a:r>
          </a:p>
          <a:p>
            <a:pPr>
              <a:buNone/>
            </a:pPr>
            <a:r>
              <a:rPr lang="en-US" dirty="0"/>
              <a:t>"locale": "</a:t>
            </a:r>
            <a:r>
              <a:rPr lang="en-US" dirty="0" err="1"/>
              <a:t>en_US</a:t>
            </a:r>
            <a:r>
              <a:rPr lang="en-US" dirty="0"/>
              <a:t>",</a:t>
            </a:r>
          </a:p>
          <a:p>
            <a:pPr>
              <a:buNone/>
            </a:pPr>
            <a:r>
              <a:rPr lang="en-US" dirty="0"/>
              <a:t>"hometown": {</a:t>
            </a:r>
          </a:p>
          <a:p>
            <a:pPr>
              <a:buNone/>
            </a:pPr>
            <a:r>
              <a:rPr lang="en-US" dirty="0"/>
              <a:t>"id": "104012476300889",</a:t>
            </a:r>
          </a:p>
          <a:p>
            <a:pPr>
              <a:buNone/>
            </a:pPr>
            <a:r>
              <a:rPr lang="en-US" dirty="0"/>
              <a:t>"name": "Princeton, West Virginia"</a:t>
            </a:r>
          </a:p>
          <a:p>
            <a:pPr>
              <a:buNone/>
            </a:pPr>
            <a:r>
              <a:rPr lang="en-US" dirty="0"/>
              <a:t>},</a:t>
            </a:r>
          </a:p>
          <a:p>
            <a:pPr>
              <a:buNone/>
            </a:pPr>
            <a:r>
              <a:rPr lang="en-US" dirty="0"/>
              <a:t>"quotes": "The only easy day was yesterday.",</a:t>
            </a:r>
          </a:p>
          <a:p>
            <a:pPr>
              <a:buNone/>
            </a:pPr>
            <a:r>
              <a:rPr lang="en-US" dirty="0"/>
              <a:t>"</a:t>
            </a:r>
            <a:r>
              <a:rPr lang="en-US" dirty="0" err="1"/>
              <a:t>favorite_athletes</a:t>
            </a:r>
            <a:r>
              <a:rPr lang="en-US" dirty="0"/>
              <a:t>": [</a:t>
            </a:r>
          </a:p>
          <a:p>
            <a:pPr>
              <a:buNone/>
            </a:pPr>
            <a:r>
              <a:rPr lang="en-US" dirty="0"/>
              <a:t>{</a:t>
            </a:r>
          </a:p>
          <a:p>
            <a:pPr>
              <a:buNone/>
            </a:pPr>
            <a:r>
              <a:rPr lang="en-US" dirty="0"/>
              <a:t>"id": "112063562167357",</a:t>
            </a:r>
          </a:p>
          <a:p>
            <a:pPr>
              <a:buNone/>
            </a:pPr>
            <a:r>
              <a:rPr lang="en-US" dirty="0"/>
              <a:t>"name": "Rich </a:t>
            </a:r>
            <a:r>
              <a:rPr lang="en-US" dirty="0" err="1"/>
              <a:t>Froning</a:t>
            </a:r>
            <a:r>
              <a:rPr lang="en-US" dirty="0"/>
              <a:t> Jr. Fan Site"</a:t>
            </a:r>
          </a:p>
          <a:p>
            <a:pPr>
              <a:buNone/>
            </a:pPr>
            <a:r>
              <a:rPr lang="en-US" dirty="0"/>
              <a:t>}</a:t>
            </a:r>
          </a:p>
          <a:p>
            <a:pPr>
              <a:buNone/>
            </a:pPr>
            <a:r>
              <a:rPr lang="en-US" dirty="0"/>
              <a:t>],</a:t>
            </a:r>
          </a:p>
          <a:p>
            <a:endParaRPr lang="en-US" dirty="0"/>
          </a:p>
        </p:txBody>
      </p:sp>
      <p:sp>
        <p:nvSpPr>
          <p:cNvPr id="4" name="Slide Number Placeholder 3">
            <a:extLst>
              <a:ext uri="{FF2B5EF4-FFF2-40B4-BE49-F238E27FC236}">
                <a16:creationId xmlns:a16="http://schemas.microsoft.com/office/drawing/2014/main" id="{D5BF31F0-667F-8645-B380-20994F627AEE}"/>
              </a:ext>
            </a:extLst>
          </p:cNvPr>
          <p:cNvSpPr>
            <a:spLocks noGrp="1"/>
          </p:cNvSpPr>
          <p:nvPr>
            <p:ph type="sldNum" sz="quarter" idx="15"/>
          </p:nvPr>
        </p:nvSpPr>
        <p:spPr/>
        <p:txBody>
          <a:bodyPr/>
          <a:lstStyle/>
          <a:p>
            <a:fld id="{97433CE8-F58C-40EE-BEB6-9C0193FE7161}" type="slidenum">
              <a:rPr lang="en-IN" smtClean="0"/>
              <a:pPr/>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a:t>Sample Output</a:t>
            </a:r>
          </a:p>
        </p:txBody>
      </p:sp>
      <p:sp>
        <p:nvSpPr>
          <p:cNvPr id="3" name="Content Placeholder 2"/>
          <p:cNvSpPr>
            <a:spLocks noGrp="1"/>
          </p:cNvSpPr>
          <p:nvPr>
            <p:ph idx="1"/>
          </p:nvPr>
        </p:nvSpPr>
        <p:spPr>
          <a:xfrm>
            <a:off x="381000" y="838200"/>
            <a:ext cx="8305800" cy="5867400"/>
          </a:xfrm>
        </p:spPr>
        <p:txBody>
          <a:bodyPr>
            <a:normAutofit fontScale="77500" lnSpcReduction="20000"/>
          </a:bodyPr>
          <a:lstStyle/>
          <a:p>
            <a:pPr>
              <a:buNone/>
            </a:pPr>
            <a:r>
              <a:rPr lang="en-US" dirty="0"/>
              <a:t>---------------</a:t>
            </a:r>
          </a:p>
          <a:p>
            <a:pPr>
              <a:buNone/>
            </a:pPr>
            <a:r>
              <a:rPr lang="en-US" dirty="0"/>
              <a:t>My Friends</a:t>
            </a:r>
          </a:p>
          <a:p>
            <a:pPr>
              <a:buNone/>
            </a:pPr>
            <a:r>
              <a:rPr lang="en-US" dirty="0"/>
              <a:t>---------------</a:t>
            </a:r>
          </a:p>
          <a:p>
            <a:pPr>
              <a:buNone/>
            </a:pPr>
            <a:r>
              <a:rPr lang="en-US" dirty="0"/>
              <a:t>{</a:t>
            </a:r>
          </a:p>
          <a:p>
            <a:pPr>
              <a:buNone/>
            </a:pPr>
            <a:r>
              <a:rPr lang="en-US" dirty="0"/>
              <a:t>"paging": {</a:t>
            </a:r>
          </a:p>
          <a:p>
            <a:pPr>
              <a:buNone/>
            </a:pPr>
            <a:r>
              <a:rPr lang="en-US" dirty="0"/>
              <a:t>"next": "https://graph.facebook.com/644382747/friends?...",</a:t>
            </a:r>
          </a:p>
          <a:p>
            <a:pPr>
              <a:buNone/>
            </a:pPr>
            <a:r>
              <a:rPr lang="en-US" dirty="0"/>
              <a:t>},</a:t>
            </a:r>
          </a:p>
          <a:p>
            <a:pPr>
              <a:buNone/>
            </a:pPr>
            <a:r>
              <a:rPr lang="en-US" dirty="0"/>
              <a:t>"data": [</a:t>
            </a:r>
          </a:p>
          <a:p>
            <a:pPr>
              <a:buNone/>
            </a:pPr>
            <a:r>
              <a:rPr lang="en-US" dirty="0"/>
              <a:t>{</a:t>
            </a:r>
          </a:p>
          <a:p>
            <a:pPr>
              <a:buNone/>
            </a:pPr>
            <a:r>
              <a:rPr lang="en-US" dirty="0"/>
              <a:t>"name": "Bas Russell",</a:t>
            </a:r>
          </a:p>
          <a:p>
            <a:pPr>
              <a:buNone/>
            </a:pPr>
            <a:r>
              <a:rPr lang="en-US" dirty="0"/>
              <a:t>"id": "6224364"</a:t>
            </a:r>
          </a:p>
          <a:p>
            <a:pPr>
              <a:buNone/>
            </a:pPr>
            <a:r>
              <a:rPr lang="en-US" dirty="0"/>
              <a:t>},</a:t>
            </a:r>
          </a:p>
          <a:p>
            <a:pPr>
              <a:buNone/>
            </a:pPr>
            <a:r>
              <a:rPr lang="en-US" dirty="0"/>
              <a:t>...</a:t>
            </a:r>
          </a:p>
          <a:p>
            <a:pPr>
              <a:buNone/>
            </a:pPr>
            <a:r>
              <a:rPr lang="en-US" dirty="0"/>
              <a:t>{</a:t>
            </a:r>
          </a:p>
          <a:p>
            <a:pPr>
              <a:buNone/>
            </a:pPr>
            <a:r>
              <a:rPr lang="en-US" dirty="0"/>
              <a:t>"name": "Jamie </a:t>
            </a:r>
            <a:r>
              <a:rPr lang="en-US" dirty="0" err="1"/>
              <a:t>Lesnett</a:t>
            </a:r>
            <a:r>
              <a:rPr lang="en-US" dirty="0"/>
              <a:t>",</a:t>
            </a:r>
          </a:p>
          <a:p>
            <a:pPr>
              <a:buNone/>
            </a:pPr>
            <a:r>
              <a:rPr lang="en-US" dirty="0"/>
              <a:t>"id": "100002388496252"</a:t>
            </a:r>
          </a:p>
          <a:p>
            <a:pPr>
              <a:buNone/>
            </a:pPr>
            <a:r>
              <a:rPr lang="en-US" dirty="0"/>
              <a:t>}</a:t>
            </a:r>
          </a:p>
          <a:p>
            <a:pPr>
              <a:buNone/>
            </a:pPr>
            <a:r>
              <a:rPr lang="en-US" dirty="0"/>
              <a:t>]</a:t>
            </a:r>
          </a:p>
          <a:p>
            <a:pPr>
              <a:buNone/>
            </a:pPr>
            <a:r>
              <a:rPr lang="en-US" dirty="0"/>
              <a:t>}</a:t>
            </a:r>
          </a:p>
        </p:txBody>
      </p:sp>
      <p:sp>
        <p:nvSpPr>
          <p:cNvPr id="4" name="Slide Number Placeholder 3">
            <a:extLst>
              <a:ext uri="{FF2B5EF4-FFF2-40B4-BE49-F238E27FC236}">
                <a16:creationId xmlns:a16="http://schemas.microsoft.com/office/drawing/2014/main" id="{E72B2693-2019-DD44-8374-CD456959DA9A}"/>
              </a:ext>
            </a:extLst>
          </p:cNvPr>
          <p:cNvSpPr>
            <a:spLocks noGrp="1"/>
          </p:cNvSpPr>
          <p:nvPr>
            <p:ph type="sldNum" sz="quarter" idx="15"/>
          </p:nvPr>
        </p:nvSpPr>
        <p:spPr/>
        <p:txBody>
          <a:bodyPr/>
          <a:lstStyle/>
          <a:p>
            <a:fld id="{97433CE8-F58C-40EE-BEB6-9C0193FE7161}" type="slidenum">
              <a:rPr lang="en-IN" smtClean="0"/>
              <a:pPr/>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a:t>Sample Output</a:t>
            </a:r>
          </a:p>
        </p:txBody>
      </p:sp>
      <p:sp>
        <p:nvSpPr>
          <p:cNvPr id="3" name="Content Placeholder 2"/>
          <p:cNvSpPr>
            <a:spLocks noGrp="1"/>
          </p:cNvSpPr>
          <p:nvPr>
            <p:ph idx="1"/>
          </p:nvPr>
        </p:nvSpPr>
        <p:spPr>
          <a:xfrm>
            <a:off x="457200" y="457200"/>
            <a:ext cx="8305800" cy="6172200"/>
          </a:xfrm>
        </p:spPr>
        <p:txBody>
          <a:bodyPr>
            <a:noAutofit/>
          </a:bodyPr>
          <a:lstStyle/>
          <a:p>
            <a:pPr>
              <a:buNone/>
            </a:pPr>
            <a:r>
              <a:rPr lang="en-US" sz="1600" dirty="0"/>
              <a:t>---------------</a:t>
            </a:r>
          </a:p>
          <a:p>
            <a:pPr>
              <a:buNone/>
            </a:pPr>
            <a:r>
              <a:rPr lang="en-US" sz="1600" dirty="0"/>
              <a:t>Social Web</a:t>
            </a:r>
          </a:p>
          <a:p>
            <a:pPr>
              <a:buNone/>
            </a:pPr>
            <a:r>
              <a:rPr lang="en-US" sz="1600" dirty="0"/>
              <a:t>---------------</a:t>
            </a:r>
          </a:p>
          <a:p>
            <a:pPr>
              <a:buNone/>
            </a:pPr>
            <a:r>
              <a:rPr lang="en-US" sz="1600" dirty="0"/>
              <a:t>{</a:t>
            </a:r>
          </a:p>
          <a:p>
            <a:pPr>
              <a:buNone/>
            </a:pPr>
            <a:r>
              <a:rPr lang="en-US" sz="1600" dirty="0"/>
              <a:t>"paging": {</a:t>
            </a:r>
          </a:p>
          <a:p>
            <a:pPr>
              <a:buNone/>
            </a:pPr>
            <a:r>
              <a:rPr lang="en-US" sz="1600" dirty="0"/>
              <a:t>"next": "https://graph.facebook.com/search?q=social+web&amp;type=page...",</a:t>
            </a:r>
          </a:p>
          <a:p>
            <a:pPr>
              <a:buNone/>
            </a:pPr>
            <a:r>
              <a:rPr lang="en-US" sz="1600" dirty="0"/>
              <a:t>},</a:t>
            </a:r>
          </a:p>
          <a:p>
            <a:pPr>
              <a:buNone/>
            </a:pPr>
            <a:r>
              <a:rPr lang="en-US" sz="1600" dirty="0"/>
              <a:t>"data": [</a:t>
            </a:r>
          </a:p>
          <a:p>
            <a:pPr>
              <a:buNone/>
            </a:pPr>
            <a:r>
              <a:rPr lang="en-US" sz="1600" dirty="0"/>
              <a:t>{</a:t>
            </a:r>
          </a:p>
          <a:p>
            <a:pPr>
              <a:buNone/>
            </a:pPr>
            <a:r>
              <a:rPr lang="en-US" sz="1600" dirty="0"/>
              <a:t>"category": "Book",</a:t>
            </a:r>
          </a:p>
          <a:p>
            <a:pPr>
              <a:buNone/>
            </a:pPr>
            <a:r>
              <a:rPr lang="en-US" sz="1600" dirty="0"/>
              <a:t>"name": "Mining the Social Web“,</a:t>
            </a:r>
          </a:p>
          <a:p>
            <a:pPr>
              <a:buNone/>
            </a:pPr>
            <a:r>
              <a:rPr lang="en-US" sz="1600" dirty="0"/>
              <a:t>"id": "146803958708175"</a:t>
            </a:r>
          </a:p>
          <a:p>
            <a:pPr>
              <a:buNone/>
            </a:pPr>
            <a:r>
              <a:rPr lang="en-US" sz="1600" dirty="0"/>
              <a:t>},</a:t>
            </a:r>
          </a:p>
          <a:p>
            <a:pPr>
              <a:buNone/>
            </a:pPr>
            <a:r>
              <a:rPr lang="en-US" sz="1600" dirty="0"/>
              <a:t>{</a:t>
            </a:r>
          </a:p>
          <a:p>
            <a:pPr>
              <a:buNone/>
            </a:pPr>
            <a:r>
              <a:rPr lang="en-US" sz="1600" dirty="0"/>
              <a:t>"category": "Internet/software",</a:t>
            </a:r>
          </a:p>
          <a:p>
            <a:pPr>
              <a:buNone/>
            </a:pPr>
            <a:r>
              <a:rPr lang="en-US" sz="1600" dirty="0"/>
              <a:t>"name": "Social &amp; Web Marketing",</a:t>
            </a:r>
          </a:p>
          <a:p>
            <a:pPr>
              <a:buNone/>
            </a:pPr>
            <a:r>
              <a:rPr lang="en-US" sz="1600" dirty="0"/>
              <a:t>"id": "172427156148334"</a:t>
            </a:r>
          </a:p>
          <a:p>
            <a:pPr>
              <a:buNone/>
            </a:pPr>
            <a:r>
              <a:rPr lang="en-US" sz="1600" dirty="0"/>
              <a:t>}</a:t>
            </a:r>
          </a:p>
        </p:txBody>
      </p:sp>
      <p:sp>
        <p:nvSpPr>
          <p:cNvPr id="4" name="Slide Number Placeholder 3">
            <a:extLst>
              <a:ext uri="{FF2B5EF4-FFF2-40B4-BE49-F238E27FC236}">
                <a16:creationId xmlns:a16="http://schemas.microsoft.com/office/drawing/2014/main" id="{41E99A24-2736-3C49-82CF-C64F76AEDCC0}"/>
              </a:ext>
            </a:extLst>
          </p:cNvPr>
          <p:cNvSpPr>
            <a:spLocks noGrp="1"/>
          </p:cNvSpPr>
          <p:nvPr>
            <p:ph type="sldNum" sz="quarter" idx="15"/>
          </p:nvPr>
        </p:nvSpPr>
        <p:spPr/>
        <p:txBody>
          <a:bodyPr/>
          <a:lstStyle/>
          <a:p>
            <a:fld id="{97433CE8-F58C-40EE-BEB6-9C0193FE7161}" type="slidenum">
              <a:rPr lang="en-IN" smtClean="0"/>
              <a:pPr/>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Main Concepts	</a:t>
            </a:r>
          </a:p>
        </p:txBody>
      </p:sp>
      <p:sp>
        <p:nvSpPr>
          <p:cNvPr id="3" name="Content Placeholder 2"/>
          <p:cNvSpPr>
            <a:spLocks noGrp="1"/>
          </p:cNvSpPr>
          <p:nvPr>
            <p:ph sz="quarter" idx="1"/>
          </p:nvPr>
        </p:nvSpPr>
        <p:spPr/>
        <p:txBody>
          <a:bodyPr>
            <a:normAutofit/>
          </a:bodyPr>
          <a:lstStyle/>
          <a:p>
            <a:pPr algn="just"/>
            <a:r>
              <a:rPr lang="en-IN" dirty="0"/>
              <a:t>Facebook’s social graph API and how to make API requests.</a:t>
            </a:r>
          </a:p>
          <a:p>
            <a:pPr algn="just"/>
            <a:r>
              <a:rPr lang="en-IN" dirty="0"/>
              <a:t>Open Graph protocol and its relationship to Facebook’s Social Graph.</a:t>
            </a:r>
          </a:p>
          <a:p>
            <a:pPr algn="just"/>
            <a:r>
              <a:rPr lang="en-IN" dirty="0"/>
              <a:t>Analysing likes from Facebook pages and from </a:t>
            </a:r>
            <a:r>
              <a:rPr lang="en-IN" dirty="0" err="1"/>
              <a:t>facebook</a:t>
            </a:r>
            <a:r>
              <a:rPr lang="en-IN" dirty="0"/>
              <a:t> friends.</a:t>
            </a:r>
          </a:p>
          <a:p>
            <a:pPr algn="just"/>
            <a:r>
              <a:rPr lang="en-IN" dirty="0"/>
              <a:t>Techniques such as clique analysis for analysing the social graphs.</a:t>
            </a:r>
          </a:p>
          <a:p>
            <a:pPr algn="just"/>
            <a:r>
              <a:rPr lang="en-IN" dirty="0"/>
              <a:t>Visualising social graphs with the D3 </a:t>
            </a:r>
            <a:r>
              <a:rPr lang="en-IN" dirty="0" err="1"/>
              <a:t>Javascript</a:t>
            </a:r>
            <a:r>
              <a:rPr lang="en-IN" dirty="0"/>
              <a:t> library.</a:t>
            </a:r>
          </a:p>
        </p:txBody>
      </p:sp>
      <p:sp>
        <p:nvSpPr>
          <p:cNvPr id="4" name="Slide Number Placeholder 3">
            <a:extLst>
              <a:ext uri="{FF2B5EF4-FFF2-40B4-BE49-F238E27FC236}">
                <a16:creationId xmlns:a16="http://schemas.microsoft.com/office/drawing/2014/main" id="{E2272647-874C-2745-99A1-71EEB34640FA}"/>
              </a:ext>
            </a:extLst>
          </p:cNvPr>
          <p:cNvSpPr>
            <a:spLocks noGrp="1"/>
          </p:cNvSpPr>
          <p:nvPr>
            <p:ph type="sldNum" sz="quarter" idx="15"/>
          </p:nvPr>
        </p:nvSpPr>
        <p:spPr/>
        <p:txBody>
          <a:bodyPr/>
          <a:lstStyle/>
          <a:p>
            <a:fld id="{97433CE8-F58C-40EE-BEB6-9C0193FE7161}" type="slidenum">
              <a:rPr lang="en-IN" smtClean="0"/>
              <a:pPr/>
              <a:t>3</a:t>
            </a:fld>
            <a:endParaRPr lang="en-IN"/>
          </a:p>
        </p:txBody>
      </p:sp>
    </p:spTree>
    <p:extLst>
      <p:ext uri="{BB962C8B-B14F-4D97-AF65-F5344CB8AC3E}">
        <p14:creationId xmlns:p14="http://schemas.microsoft.com/office/powerpoint/2010/main" val="2081146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060848"/>
            <a:ext cx="6172200" cy="1584176"/>
          </a:xfrm>
        </p:spPr>
        <p:txBody>
          <a:bodyPr/>
          <a:lstStyle/>
          <a:p>
            <a:r>
              <a:rPr lang="en-US" dirty="0"/>
              <a:t>Analyzing </a:t>
            </a:r>
            <a:r>
              <a:rPr lang="en-US" dirty="0" err="1"/>
              <a:t>Facebook</a:t>
            </a:r>
            <a:r>
              <a:rPr lang="en-US" dirty="0"/>
              <a:t> Pages</a:t>
            </a:r>
          </a:p>
        </p:txBody>
      </p:sp>
      <p:sp>
        <p:nvSpPr>
          <p:cNvPr id="3" name="Slide Number Placeholder 2">
            <a:extLst>
              <a:ext uri="{FF2B5EF4-FFF2-40B4-BE49-F238E27FC236}">
                <a16:creationId xmlns:a16="http://schemas.microsoft.com/office/drawing/2014/main" id="{F1C20F7E-424F-AB43-B807-F8ECAD32A7E2}"/>
              </a:ext>
            </a:extLst>
          </p:cNvPr>
          <p:cNvSpPr>
            <a:spLocks noGrp="1"/>
          </p:cNvSpPr>
          <p:nvPr>
            <p:ph type="sldNum" sz="quarter" idx="12"/>
          </p:nvPr>
        </p:nvSpPr>
        <p:spPr/>
        <p:txBody>
          <a:bodyPr/>
          <a:lstStyle/>
          <a:p>
            <a:fld id="{97433CE8-F58C-40EE-BEB6-9C0193FE7161}" type="slidenum">
              <a:rPr lang="en-IN"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Introduction</a:t>
            </a:r>
          </a:p>
        </p:txBody>
      </p:sp>
      <p:sp>
        <p:nvSpPr>
          <p:cNvPr id="3" name="Content Placeholder 2"/>
          <p:cNvSpPr>
            <a:spLocks noGrp="1"/>
          </p:cNvSpPr>
          <p:nvPr>
            <p:ph idx="1"/>
          </p:nvPr>
        </p:nvSpPr>
        <p:spPr>
          <a:xfrm>
            <a:off x="457200" y="1066800"/>
            <a:ext cx="8229600" cy="5562600"/>
          </a:xfrm>
        </p:spPr>
        <p:txBody>
          <a:bodyPr>
            <a:normAutofit/>
          </a:bodyPr>
          <a:lstStyle/>
          <a:p>
            <a:r>
              <a:rPr lang="en-US" dirty="0"/>
              <a:t> </a:t>
            </a:r>
            <a:r>
              <a:rPr lang="en-US" dirty="0" err="1"/>
              <a:t>Facebook</a:t>
            </a:r>
            <a:r>
              <a:rPr lang="en-US" dirty="0"/>
              <a:t> started out as more of a pure social networking site.</a:t>
            </a:r>
          </a:p>
          <a:p>
            <a:r>
              <a:rPr lang="en-US" dirty="0"/>
              <a:t>It quickly adapted to take advantage of the market needs.</a:t>
            </a:r>
          </a:p>
          <a:p>
            <a:r>
              <a:rPr lang="en-US" dirty="0"/>
              <a:t>Fast-forward a few years, and now businesses, clubs, books, and many other kinds of nonperson entities have </a:t>
            </a:r>
            <a:r>
              <a:rPr lang="en-US" dirty="0" err="1"/>
              <a:t>Facebook</a:t>
            </a:r>
            <a:r>
              <a:rPr lang="en-US" dirty="0"/>
              <a:t> pages with a fan base.</a:t>
            </a:r>
          </a:p>
          <a:p>
            <a:r>
              <a:rPr lang="en-US" dirty="0" err="1"/>
              <a:t>Facebook</a:t>
            </a:r>
            <a:r>
              <a:rPr lang="en-US" dirty="0"/>
              <a:t> pages are a powerful tool for businesses to engage their customers, and </a:t>
            </a:r>
            <a:r>
              <a:rPr lang="en-US" dirty="0" err="1"/>
              <a:t>Facebook</a:t>
            </a:r>
            <a:r>
              <a:rPr lang="en-US" dirty="0"/>
              <a:t> has gone to some lengths to provide tools that allow </a:t>
            </a:r>
            <a:r>
              <a:rPr lang="en-US" dirty="0" err="1"/>
              <a:t>Facebook</a:t>
            </a:r>
            <a:r>
              <a:rPr lang="en-US" dirty="0"/>
              <a:t> page administrators to understand their fans.</a:t>
            </a:r>
          </a:p>
        </p:txBody>
      </p:sp>
      <p:sp>
        <p:nvSpPr>
          <p:cNvPr id="4" name="Slide Number Placeholder 3">
            <a:extLst>
              <a:ext uri="{FF2B5EF4-FFF2-40B4-BE49-F238E27FC236}">
                <a16:creationId xmlns:a16="http://schemas.microsoft.com/office/drawing/2014/main" id="{66845CAF-A827-6E49-80E3-61AFE787182F}"/>
              </a:ext>
            </a:extLst>
          </p:cNvPr>
          <p:cNvSpPr>
            <a:spLocks noGrp="1"/>
          </p:cNvSpPr>
          <p:nvPr>
            <p:ph type="sldNum" sz="quarter" idx="15"/>
          </p:nvPr>
        </p:nvSpPr>
        <p:spPr/>
        <p:txBody>
          <a:bodyPr/>
          <a:lstStyle/>
          <a:p>
            <a:fld id="{97433CE8-F58C-40EE-BEB6-9C0193FE7161}" type="slidenum">
              <a:rPr lang="en-IN" smtClean="0"/>
              <a:pPr/>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pPr marL="0" indent="0">
              <a:buNone/>
            </a:pPr>
            <a:r>
              <a:rPr lang="en-US" dirty="0"/>
              <a:t>• How popular is the page?</a:t>
            </a:r>
          </a:p>
          <a:p>
            <a:pPr marL="0" indent="0">
              <a:buNone/>
            </a:pPr>
            <a:r>
              <a:rPr lang="en-US" dirty="0"/>
              <a:t>• How engaged are the page’s fans?</a:t>
            </a:r>
          </a:p>
          <a:p>
            <a:pPr marL="0" indent="0">
              <a:buNone/>
            </a:pPr>
            <a:r>
              <a:rPr lang="en-US" dirty="0"/>
              <a:t>• Are any of the fans for the page particularly outspoken and participatory?</a:t>
            </a:r>
          </a:p>
          <a:p>
            <a:pPr marL="0" indent="0">
              <a:buNone/>
            </a:pPr>
            <a:r>
              <a:rPr lang="en-US" dirty="0"/>
              <a:t>• What are the most common topics being talked about on the page?</a:t>
            </a:r>
          </a:p>
        </p:txBody>
      </p:sp>
      <p:sp>
        <p:nvSpPr>
          <p:cNvPr id="4" name="Slide Number Placeholder 3">
            <a:extLst>
              <a:ext uri="{FF2B5EF4-FFF2-40B4-BE49-F238E27FC236}">
                <a16:creationId xmlns:a16="http://schemas.microsoft.com/office/drawing/2014/main" id="{D8BEF430-66CE-D74E-8789-02C0CCF3CFF5}"/>
              </a:ext>
            </a:extLst>
          </p:cNvPr>
          <p:cNvSpPr>
            <a:spLocks noGrp="1"/>
          </p:cNvSpPr>
          <p:nvPr>
            <p:ph type="sldNum" sz="quarter" idx="15"/>
          </p:nvPr>
        </p:nvSpPr>
        <p:spPr/>
        <p:txBody>
          <a:bodyPr/>
          <a:lstStyle/>
          <a:p>
            <a:fld id="{97433CE8-F58C-40EE-BEB6-9C0193FE7161}" type="slidenum">
              <a:rPr lang="en-IN" smtClean="0"/>
              <a:pPr/>
              <a:t>32</a:t>
            </a:fld>
            <a:endParaRPr lang="en-IN"/>
          </a:p>
        </p:txBody>
      </p:sp>
    </p:spTree>
    <p:extLst>
      <p:ext uri="{BB962C8B-B14F-4D97-AF65-F5344CB8AC3E}">
        <p14:creationId xmlns:p14="http://schemas.microsoft.com/office/powerpoint/2010/main" val="2627299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Your imagination is the </a:t>
            </a:r>
            <a:r>
              <a:rPr lang="en-US" b="1" dirty="0"/>
              <a:t>only limitation </a:t>
            </a:r>
            <a:r>
              <a:rPr lang="en-US" dirty="0"/>
              <a:t>to what you can ask of the Graph API for a Facebook page when you are </a:t>
            </a:r>
            <a:r>
              <a:rPr lang="en-US" b="1" dirty="0"/>
              <a:t>mining its content for insights</a:t>
            </a:r>
            <a:r>
              <a:rPr lang="en-US" dirty="0"/>
              <a:t> and questions should get you headed in the right direction.</a:t>
            </a:r>
          </a:p>
        </p:txBody>
      </p:sp>
      <p:sp>
        <p:nvSpPr>
          <p:cNvPr id="4" name="Slide Number Placeholder 3">
            <a:extLst>
              <a:ext uri="{FF2B5EF4-FFF2-40B4-BE49-F238E27FC236}">
                <a16:creationId xmlns:a16="http://schemas.microsoft.com/office/drawing/2014/main" id="{60B7947C-8478-284C-9532-85EAB85AB545}"/>
              </a:ext>
            </a:extLst>
          </p:cNvPr>
          <p:cNvSpPr>
            <a:spLocks noGrp="1"/>
          </p:cNvSpPr>
          <p:nvPr>
            <p:ph type="sldNum" sz="quarter" idx="15"/>
          </p:nvPr>
        </p:nvSpPr>
        <p:spPr/>
        <p:txBody>
          <a:bodyPr/>
          <a:lstStyle/>
          <a:p>
            <a:fld id="{97433CE8-F58C-40EE-BEB6-9C0193FE7161}" type="slidenum">
              <a:rPr lang="en-IN" smtClean="0"/>
              <a:pPr/>
              <a:t>33</a:t>
            </a:fld>
            <a:endParaRPr lang="en-IN"/>
          </a:p>
        </p:txBody>
      </p:sp>
    </p:spTree>
    <p:extLst>
      <p:ext uri="{BB962C8B-B14F-4D97-AF65-F5344CB8AC3E}">
        <p14:creationId xmlns:p14="http://schemas.microsoft.com/office/powerpoint/2010/main" val="522731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any of the items in the search results, we could use the ID as the basis of a graph query through </a:t>
            </a:r>
            <a:r>
              <a:rPr lang="en-US" dirty="0" err="1"/>
              <a:t>get_object</a:t>
            </a:r>
            <a:r>
              <a:rPr lang="en-US" dirty="0"/>
              <a:t> with an instance of </a:t>
            </a:r>
            <a:r>
              <a:rPr lang="en-US" dirty="0" err="1"/>
              <a:t>facebook.GraphAPI</a:t>
            </a:r>
            <a:r>
              <a:rPr lang="en-US" dirty="0"/>
              <a:t>. If you don’t have a numeric string ID handy, just use the page name (such as “</a:t>
            </a:r>
            <a:r>
              <a:rPr lang="en-US" dirty="0" err="1"/>
              <a:t>MiningTheSocialWeb</a:t>
            </a:r>
            <a:r>
              <a:rPr lang="en-US" dirty="0"/>
              <a:t>”) that appears in the URL bar of your browser when you visit the page.</a:t>
            </a:r>
          </a:p>
        </p:txBody>
      </p:sp>
      <p:sp>
        <p:nvSpPr>
          <p:cNvPr id="4" name="Slide Number Placeholder 3">
            <a:extLst>
              <a:ext uri="{FF2B5EF4-FFF2-40B4-BE49-F238E27FC236}">
                <a16:creationId xmlns:a16="http://schemas.microsoft.com/office/drawing/2014/main" id="{297F350D-894F-3B40-90AA-8491C827C215}"/>
              </a:ext>
            </a:extLst>
          </p:cNvPr>
          <p:cNvSpPr>
            <a:spLocks noGrp="1"/>
          </p:cNvSpPr>
          <p:nvPr>
            <p:ph type="sldNum" sz="quarter" idx="15"/>
          </p:nvPr>
        </p:nvSpPr>
        <p:spPr/>
        <p:txBody>
          <a:bodyPr/>
          <a:lstStyle/>
          <a:p>
            <a:fld id="{97433CE8-F58C-40EE-BEB6-9C0193FE7161}" type="slidenum">
              <a:rPr lang="en-IN" smtClean="0"/>
              <a:pPr/>
              <a:t>34</a:t>
            </a:fld>
            <a:endParaRPr lang="en-IN"/>
          </a:p>
        </p:txBody>
      </p:sp>
    </p:spTree>
    <p:extLst>
      <p:ext uri="{BB962C8B-B14F-4D97-AF65-F5344CB8AC3E}">
        <p14:creationId xmlns:p14="http://schemas.microsoft.com/office/powerpoint/2010/main" val="35843151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a:t>
            </a:r>
          </a:p>
        </p:txBody>
      </p:sp>
      <p:sp>
        <p:nvSpPr>
          <p:cNvPr id="3" name="Content Placeholder 2"/>
          <p:cNvSpPr>
            <a:spLocks noGrp="1"/>
          </p:cNvSpPr>
          <p:nvPr>
            <p:ph idx="1"/>
          </p:nvPr>
        </p:nvSpPr>
        <p:spPr/>
        <p:txBody>
          <a:bodyPr/>
          <a:lstStyle/>
          <a:p>
            <a:r>
              <a:rPr lang="en-US" i="1" dirty="0"/>
              <a:t># Get an instance of Mining the Social Web</a:t>
            </a:r>
          </a:p>
          <a:p>
            <a:r>
              <a:rPr lang="en-US" i="1" dirty="0"/>
              <a:t># Using the page name also works if you know it.</a:t>
            </a:r>
          </a:p>
          <a:p>
            <a:r>
              <a:rPr lang="en-US" i="1" dirty="0"/>
              <a:t># e.g. '</a:t>
            </a:r>
            <a:r>
              <a:rPr lang="en-US" i="1" dirty="0" err="1"/>
              <a:t>MiningTheSocialWeb</a:t>
            </a:r>
            <a:r>
              <a:rPr lang="en-US" i="1" dirty="0"/>
              <a:t>' or '</a:t>
            </a:r>
            <a:r>
              <a:rPr lang="en-US" i="1" dirty="0" err="1"/>
              <a:t>CrossFit</a:t>
            </a:r>
            <a:r>
              <a:rPr lang="en-US" i="1" dirty="0"/>
              <a:t>'</a:t>
            </a:r>
          </a:p>
          <a:p>
            <a:r>
              <a:rPr lang="en-US" dirty="0" err="1"/>
              <a:t>mtsw_id</a:t>
            </a:r>
            <a:r>
              <a:rPr lang="en-US" dirty="0"/>
              <a:t> = '146803958708175'</a:t>
            </a:r>
          </a:p>
          <a:p>
            <a:r>
              <a:rPr lang="en-US" dirty="0" err="1"/>
              <a:t>pp</a:t>
            </a:r>
            <a:r>
              <a:rPr lang="en-US" dirty="0"/>
              <a:t>(</a:t>
            </a:r>
            <a:r>
              <a:rPr lang="en-US" dirty="0" err="1"/>
              <a:t>g.get_object</a:t>
            </a:r>
            <a:r>
              <a:rPr lang="en-US" dirty="0"/>
              <a:t>(</a:t>
            </a:r>
            <a:r>
              <a:rPr lang="en-US" dirty="0" err="1"/>
              <a:t>mtsw_id</a:t>
            </a:r>
            <a:r>
              <a:rPr lang="en-US" dirty="0"/>
              <a:t>))</a:t>
            </a:r>
          </a:p>
        </p:txBody>
      </p:sp>
      <p:sp>
        <p:nvSpPr>
          <p:cNvPr id="4" name="Slide Number Placeholder 3">
            <a:extLst>
              <a:ext uri="{FF2B5EF4-FFF2-40B4-BE49-F238E27FC236}">
                <a16:creationId xmlns:a16="http://schemas.microsoft.com/office/drawing/2014/main" id="{531E5311-800E-524E-A1E0-B1A99A6EC7BF}"/>
              </a:ext>
            </a:extLst>
          </p:cNvPr>
          <p:cNvSpPr>
            <a:spLocks noGrp="1"/>
          </p:cNvSpPr>
          <p:nvPr>
            <p:ph type="sldNum" sz="quarter" idx="15"/>
          </p:nvPr>
        </p:nvSpPr>
        <p:spPr/>
        <p:txBody>
          <a:bodyPr/>
          <a:lstStyle/>
          <a:p>
            <a:fld id="{97433CE8-F58C-40EE-BEB6-9C0193FE7161}" type="slidenum">
              <a:rPr lang="en-IN" smtClean="0"/>
              <a:pPr/>
              <a:t>35</a:t>
            </a:fld>
            <a:endParaRPr lang="en-IN"/>
          </a:p>
        </p:txBody>
      </p:sp>
    </p:spTree>
    <p:extLst>
      <p:ext uri="{BB962C8B-B14F-4D97-AF65-F5344CB8AC3E}">
        <p14:creationId xmlns:p14="http://schemas.microsoft.com/office/powerpoint/2010/main" val="1656328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p:txBody>
          <a:bodyPr>
            <a:normAutofit fontScale="62500" lnSpcReduction="20000"/>
          </a:bodyPr>
          <a:lstStyle/>
          <a:p>
            <a:r>
              <a:rPr lang="en-US" dirty="0"/>
              <a:t>{</a:t>
            </a:r>
          </a:p>
          <a:p>
            <a:r>
              <a:rPr lang="en-US" b="1" dirty="0"/>
              <a:t>"category"</a:t>
            </a:r>
            <a:r>
              <a:rPr lang="en-US" dirty="0"/>
              <a:t>: "Book",</a:t>
            </a:r>
          </a:p>
          <a:p>
            <a:r>
              <a:rPr lang="en-US" b="1" dirty="0"/>
              <a:t>"username"</a:t>
            </a:r>
            <a:r>
              <a:rPr lang="en-US" dirty="0"/>
              <a:t>: "</a:t>
            </a:r>
            <a:r>
              <a:rPr lang="en-US" dirty="0" err="1"/>
              <a:t>MiningTheSocialWeb</a:t>
            </a:r>
            <a:r>
              <a:rPr lang="en-US" dirty="0"/>
              <a:t>",</a:t>
            </a:r>
          </a:p>
          <a:p>
            <a:r>
              <a:rPr lang="en-US" b="1" dirty="0"/>
              <a:t>"about"</a:t>
            </a:r>
            <a:r>
              <a:rPr lang="en-US" dirty="0"/>
              <a:t>: "Analyzing Data from Facebook, Twitter, LinkedIn, and Other Social...",</a:t>
            </a:r>
          </a:p>
          <a:p>
            <a:r>
              <a:rPr lang="en-US" b="1" dirty="0"/>
              <a:t>"</a:t>
            </a:r>
            <a:r>
              <a:rPr lang="en-US" b="1" dirty="0" err="1"/>
              <a:t>talking_about_count</a:t>
            </a:r>
            <a:r>
              <a:rPr lang="en-US" b="1" dirty="0"/>
              <a:t>"</a:t>
            </a:r>
            <a:r>
              <a:rPr lang="en-US" dirty="0"/>
              <a:t>: 22,</a:t>
            </a:r>
          </a:p>
          <a:p>
            <a:r>
              <a:rPr lang="en-US" b="1" dirty="0"/>
              <a:t>"description"</a:t>
            </a:r>
            <a:r>
              <a:rPr lang="en-US" dirty="0"/>
              <a:t>: "Facebook, Twitter, and LinkedIn generate a tremendous ...",</a:t>
            </a:r>
          </a:p>
          <a:p>
            <a:r>
              <a:rPr lang="en-US" b="1" dirty="0"/>
              <a:t>"</a:t>
            </a:r>
            <a:r>
              <a:rPr lang="en-US" b="1" dirty="0" err="1"/>
              <a:t>company_overview</a:t>
            </a:r>
            <a:r>
              <a:rPr lang="en-US" b="1" dirty="0"/>
              <a:t>"</a:t>
            </a:r>
            <a:r>
              <a:rPr lang="en-US" dirty="0"/>
              <a:t>: "Like It here on Facebook!\n\</a:t>
            </a:r>
            <a:r>
              <a:rPr lang="en-US" dirty="0" err="1"/>
              <a:t>nFollow</a:t>
            </a:r>
            <a:r>
              <a:rPr lang="en-US" dirty="0"/>
              <a:t> @</a:t>
            </a:r>
            <a:r>
              <a:rPr lang="en-US" dirty="0" err="1"/>
              <a:t>SocialWebMining</a:t>
            </a:r>
            <a:r>
              <a:rPr lang="en-US" dirty="0"/>
              <a:t>...",</a:t>
            </a:r>
          </a:p>
          <a:p>
            <a:r>
              <a:rPr lang="en-US" b="1" dirty="0"/>
              <a:t>"</a:t>
            </a:r>
            <a:r>
              <a:rPr lang="en-US" b="1" dirty="0" err="1"/>
              <a:t>release_date</a:t>
            </a:r>
            <a:r>
              <a:rPr lang="en-US" b="1" dirty="0"/>
              <a:t>"</a:t>
            </a:r>
            <a:r>
              <a:rPr lang="en-US" dirty="0"/>
              <a:t>: "January 2011",</a:t>
            </a:r>
          </a:p>
          <a:p>
            <a:r>
              <a:rPr lang="en-US" b="1" dirty="0"/>
              <a:t>"</a:t>
            </a:r>
            <a:r>
              <a:rPr lang="en-US" b="1" dirty="0" err="1"/>
              <a:t>can_post</a:t>
            </a:r>
            <a:r>
              <a:rPr lang="en-US" b="1" dirty="0"/>
              <a:t>"</a:t>
            </a:r>
            <a:r>
              <a:rPr lang="en-US" dirty="0"/>
              <a:t>: </a:t>
            </a:r>
            <a:r>
              <a:rPr lang="en-US" b="1" dirty="0"/>
              <a:t>true</a:t>
            </a:r>
            <a:r>
              <a:rPr lang="en-US" dirty="0"/>
              <a:t>,</a:t>
            </a:r>
          </a:p>
          <a:p>
            <a:r>
              <a:rPr lang="en-US" b="1" dirty="0"/>
              <a:t>"cover"</a:t>
            </a:r>
            <a:r>
              <a:rPr lang="en-US" dirty="0"/>
              <a:t>: {</a:t>
            </a:r>
          </a:p>
          <a:p>
            <a:r>
              <a:rPr lang="en-US" b="1" dirty="0"/>
              <a:t>"source"</a:t>
            </a:r>
            <a:r>
              <a:rPr lang="en-US" dirty="0"/>
              <a:t>: "https://sphotos-b.xx.fbcdn.net/...",</a:t>
            </a:r>
          </a:p>
          <a:p>
            <a:r>
              <a:rPr lang="en-US" b="1" dirty="0"/>
              <a:t>"</a:t>
            </a:r>
            <a:r>
              <a:rPr lang="en-US" b="1" dirty="0" err="1"/>
              <a:t>cover_id</a:t>
            </a:r>
            <a:r>
              <a:rPr lang="en-US" b="1" dirty="0"/>
              <a:t>"</a:t>
            </a:r>
            <a:r>
              <a:rPr lang="en-US" dirty="0"/>
              <a:t>: 474206292634605,</a:t>
            </a:r>
          </a:p>
          <a:p>
            <a:r>
              <a:rPr lang="en-US" b="1" dirty="0"/>
              <a:t>"</a:t>
            </a:r>
            <a:r>
              <a:rPr lang="en-US" b="1" dirty="0" err="1"/>
              <a:t>offset_x</a:t>
            </a:r>
            <a:r>
              <a:rPr lang="en-US" b="1" dirty="0"/>
              <a:t>"</a:t>
            </a:r>
            <a:r>
              <a:rPr lang="en-US" dirty="0"/>
              <a:t>: -41,</a:t>
            </a:r>
          </a:p>
          <a:p>
            <a:r>
              <a:rPr lang="en-US" b="1" dirty="0"/>
              <a:t>"</a:t>
            </a:r>
            <a:r>
              <a:rPr lang="en-US" b="1" dirty="0" err="1"/>
              <a:t>offset_y</a:t>
            </a:r>
            <a:r>
              <a:rPr lang="en-US" b="1" dirty="0"/>
              <a:t>"</a:t>
            </a:r>
            <a:r>
              <a:rPr lang="en-US" dirty="0"/>
              <a:t>: 0</a:t>
            </a:r>
          </a:p>
          <a:p>
            <a:r>
              <a:rPr lang="en-US" dirty="0"/>
              <a:t>},</a:t>
            </a:r>
          </a:p>
        </p:txBody>
      </p:sp>
      <p:sp>
        <p:nvSpPr>
          <p:cNvPr id="4" name="Slide Number Placeholder 3">
            <a:extLst>
              <a:ext uri="{FF2B5EF4-FFF2-40B4-BE49-F238E27FC236}">
                <a16:creationId xmlns:a16="http://schemas.microsoft.com/office/drawing/2014/main" id="{85434328-09B8-AA4B-A792-612AA8E57985}"/>
              </a:ext>
            </a:extLst>
          </p:cNvPr>
          <p:cNvSpPr>
            <a:spLocks noGrp="1"/>
          </p:cNvSpPr>
          <p:nvPr>
            <p:ph type="sldNum" sz="quarter" idx="15"/>
          </p:nvPr>
        </p:nvSpPr>
        <p:spPr/>
        <p:txBody>
          <a:bodyPr/>
          <a:lstStyle/>
          <a:p>
            <a:fld id="{97433CE8-F58C-40EE-BEB6-9C0193FE7161}" type="slidenum">
              <a:rPr lang="en-IN" smtClean="0"/>
              <a:pPr/>
              <a:t>36</a:t>
            </a:fld>
            <a:endParaRPr lang="en-IN"/>
          </a:p>
        </p:txBody>
      </p:sp>
    </p:spTree>
    <p:extLst>
      <p:ext uri="{BB962C8B-B14F-4D97-AF65-F5344CB8AC3E}">
        <p14:creationId xmlns:p14="http://schemas.microsoft.com/office/powerpoint/2010/main" val="476748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endParaRPr lang="en-US" dirty="0"/>
          </a:p>
          <a:p>
            <a:r>
              <a:rPr lang="en-US" b="1" dirty="0"/>
              <a:t>"mission"</a:t>
            </a:r>
            <a:r>
              <a:rPr lang="en-US" dirty="0"/>
              <a:t>: "Teaches you how to...\n\n* Get a straightforward synopsis of ...",</a:t>
            </a:r>
          </a:p>
          <a:p>
            <a:r>
              <a:rPr lang="en-US" b="1" dirty="0"/>
              <a:t>"name"</a:t>
            </a:r>
            <a:r>
              <a:rPr lang="en-US" dirty="0"/>
              <a:t>: "Mining the Social Web",</a:t>
            </a:r>
          </a:p>
          <a:p>
            <a:r>
              <a:rPr lang="en-US" b="1" dirty="0"/>
              <a:t>"founded"</a:t>
            </a:r>
            <a:r>
              <a:rPr lang="en-US" dirty="0"/>
              <a:t>: "January 2011",</a:t>
            </a:r>
          </a:p>
          <a:p>
            <a:r>
              <a:rPr lang="en-US" b="1" dirty="0"/>
              <a:t>"website"</a:t>
            </a:r>
            <a:r>
              <a:rPr lang="en-US" dirty="0"/>
              <a:t>: "http://amzn.to/d1Ci8A",</a:t>
            </a:r>
          </a:p>
          <a:p>
            <a:r>
              <a:rPr lang="en-US" b="1" dirty="0"/>
              <a:t>"link"</a:t>
            </a:r>
            <a:r>
              <a:rPr lang="en-US" dirty="0"/>
              <a:t>: "http://www.facebook.com/MiningTheSocialWeb",</a:t>
            </a:r>
          </a:p>
          <a:p>
            <a:r>
              <a:rPr lang="en-US" b="1" dirty="0"/>
              <a:t>"likes"</a:t>
            </a:r>
            <a:r>
              <a:rPr lang="en-US" dirty="0"/>
              <a:t>: 911,</a:t>
            </a:r>
          </a:p>
          <a:p>
            <a:r>
              <a:rPr lang="en-US" b="1" dirty="0"/>
              <a:t>"</a:t>
            </a:r>
            <a:r>
              <a:rPr lang="en-US" b="1" dirty="0" err="1"/>
              <a:t>were_here_count</a:t>
            </a:r>
            <a:r>
              <a:rPr lang="en-US" b="1" dirty="0"/>
              <a:t>"</a:t>
            </a:r>
            <a:r>
              <a:rPr lang="en-US" dirty="0"/>
              <a:t>: 0,</a:t>
            </a:r>
          </a:p>
          <a:p>
            <a:r>
              <a:rPr lang="en-US" b="1" dirty="0"/>
              <a:t>"</a:t>
            </a:r>
            <a:r>
              <a:rPr lang="en-US" b="1" dirty="0" err="1"/>
              <a:t>general_info</a:t>
            </a:r>
            <a:r>
              <a:rPr lang="en-US" b="1" dirty="0"/>
              <a:t>"</a:t>
            </a:r>
            <a:r>
              <a:rPr lang="en-US" dirty="0"/>
              <a:t>: "Analyzing Data from Facebook, Twitter, LinkedIn, ...",</a:t>
            </a:r>
          </a:p>
          <a:p>
            <a:r>
              <a:rPr lang="en-US" b="1" dirty="0"/>
              <a:t>"id"</a:t>
            </a:r>
            <a:r>
              <a:rPr lang="en-US" dirty="0"/>
              <a:t>: "146803958708175",</a:t>
            </a:r>
          </a:p>
          <a:p>
            <a:r>
              <a:rPr lang="en-US" b="1" dirty="0"/>
              <a:t>"</a:t>
            </a:r>
            <a:r>
              <a:rPr lang="en-US" b="1" dirty="0" err="1"/>
              <a:t>is_published</a:t>
            </a:r>
            <a:r>
              <a:rPr lang="en-US" b="1" dirty="0"/>
              <a:t>"</a:t>
            </a:r>
            <a:r>
              <a:rPr lang="en-US" dirty="0"/>
              <a:t>: </a:t>
            </a:r>
            <a:r>
              <a:rPr lang="en-US" b="1" dirty="0"/>
              <a:t>true</a:t>
            </a:r>
          </a:p>
          <a:p>
            <a:r>
              <a:rPr lang="en-US" dirty="0"/>
              <a:t>}</a:t>
            </a:r>
          </a:p>
          <a:p>
            <a:endParaRPr lang="en-US" dirty="0"/>
          </a:p>
        </p:txBody>
      </p:sp>
      <p:sp>
        <p:nvSpPr>
          <p:cNvPr id="4" name="Slide Number Placeholder 3">
            <a:extLst>
              <a:ext uri="{FF2B5EF4-FFF2-40B4-BE49-F238E27FC236}">
                <a16:creationId xmlns:a16="http://schemas.microsoft.com/office/drawing/2014/main" id="{3B7CB584-315D-694F-A3F5-1AB4A1A03286}"/>
              </a:ext>
            </a:extLst>
          </p:cNvPr>
          <p:cNvSpPr>
            <a:spLocks noGrp="1"/>
          </p:cNvSpPr>
          <p:nvPr>
            <p:ph type="sldNum" sz="quarter" idx="15"/>
          </p:nvPr>
        </p:nvSpPr>
        <p:spPr/>
        <p:txBody>
          <a:bodyPr/>
          <a:lstStyle/>
          <a:p>
            <a:fld id="{97433CE8-F58C-40EE-BEB6-9C0193FE7161}" type="slidenum">
              <a:rPr lang="en-IN" smtClean="0"/>
              <a:pPr/>
              <a:t>37</a:t>
            </a:fld>
            <a:endParaRPr lang="en-IN"/>
          </a:p>
        </p:txBody>
      </p:sp>
    </p:spTree>
    <p:extLst>
      <p:ext uri="{BB962C8B-B14F-4D97-AF65-F5344CB8AC3E}">
        <p14:creationId xmlns:p14="http://schemas.microsoft.com/office/powerpoint/2010/main" val="3520522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interesting analytical results from the query response are the book’s </a:t>
            </a:r>
            <a:r>
              <a:rPr lang="en-US" b="1" dirty="0"/>
              <a:t>talk</a:t>
            </a:r>
          </a:p>
          <a:p>
            <a:r>
              <a:rPr lang="en-US" b="1" dirty="0" err="1"/>
              <a:t>ing_about_count</a:t>
            </a:r>
            <a:r>
              <a:rPr lang="en-US" b="1" dirty="0"/>
              <a:t> </a:t>
            </a:r>
            <a:r>
              <a:rPr lang="en-US" dirty="0"/>
              <a:t>and </a:t>
            </a:r>
            <a:r>
              <a:rPr lang="en-US" b="1" dirty="0" err="1"/>
              <a:t>like_count</a:t>
            </a:r>
            <a:r>
              <a:rPr lang="en-US" b="1" dirty="0"/>
              <a:t>.</a:t>
            </a:r>
          </a:p>
        </p:txBody>
      </p:sp>
      <p:sp>
        <p:nvSpPr>
          <p:cNvPr id="4" name="Slide Number Placeholder 3">
            <a:extLst>
              <a:ext uri="{FF2B5EF4-FFF2-40B4-BE49-F238E27FC236}">
                <a16:creationId xmlns:a16="http://schemas.microsoft.com/office/drawing/2014/main" id="{AF8A870A-AEDD-7A42-94B5-6B67E2A6A404}"/>
              </a:ext>
            </a:extLst>
          </p:cNvPr>
          <p:cNvSpPr>
            <a:spLocks noGrp="1"/>
          </p:cNvSpPr>
          <p:nvPr>
            <p:ph type="sldNum" sz="quarter" idx="15"/>
          </p:nvPr>
        </p:nvSpPr>
        <p:spPr/>
        <p:txBody>
          <a:bodyPr/>
          <a:lstStyle/>
          <a:p>
            <a:fld id="{97433CE8-F58C-40EE-BEB6-9C0193FE7161}" type="slidenum">
              <a:rPr lang="en-IN" smtClean="0"/>
              <a:pPr/>
              <a:t>38</a:t>
            </a:fld>
            <a:endParaRPr lang="en-IN"/>
          </a:p>
        </p:txBody>
      </p:sp>
    </p:spTree>
    <p:extLst>
      <p:ext uri="{BB962C8B-B14F-4D97-AF65-F5344CB8AC3E}">
        <p14:creationId xmlns:p14="http://schemas.microsoft.com/office/powerpoint/2010/main" val="32283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304800"/>
            <a:ext cx="8991600" cy="58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0117BD8F-83CE-F647-B930-5EDFD7295C4B}"/>
              </a:ext>
            </a:extLst>
          </p:cNvPr>
          <p:cNvSpPr>
            <a:spLocks noGrp="1"/>
          </p:cNvSpPr>
          <p:nvPr>
            <p:ph type="sldNum" sz="quarter" idx="15"/>
          </p:nvPr>
        </p:nvSpPr>
        <p:spPr/>
        <p:txBody>
          <a:bodyPr/>
          <a:lstStyle/>
          <a:p>
            <a:fld id="{97433CE8-F58C-40EE-BEB6-9C0193FE7161}" type="slidenum">
              <a:rPr lang="en-IN" smtClean="0"/>
              <a:pPr/>
              <a:t>39</a:t>
            </a:fld>
            <a:endParaRPr lang="en-IN"/>
          </a:p>
        </p:txBody>
      </p:sp>
    </p:spTree>
    <p:extLst>
      <p:ext uri="{BB962C8B-B14F-4D97-AF65-F5344CB8AC3E}">
        <p14:creationId xmlns:p14="http://schemas.microsoft.com/office/powerpoint/2010/main" val="210401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Exploring Facebook’s Social Graph API</a:t>
            </a:r>
          </a:p>
        </p:txBody>
      </p:sp>
      <p:sp>
        <p:nvSpPr>
          <p:cNvPr id="3" name="Content Placeholder 2"/>
          <p:cNvSpPr>
            <a:spLocks noGrp="1"/>
          </p:cNvSpPr>
          <p:nvPr>
            <p:ph sz="quarter" idx="1"/>
          </p:nvPr>
        </p:nvSpPr>
        <p:spPr/>
        <p:txBody>
          <a:bodyPr/>
          <a:lstStyle/>
          <a:p>
            <a:pPr algn="just"/>
            <a:r>
              <a:rPr lang="en-IN" dirty="0"/>
              <a:t>What is API?</a:t>
            </a:r>
          </a:p>
          <a:p>
            <a:pPr marL="0" indent="0" algn="just">
              <a:buNone/>
            </a:pPr>
            <a:r>
              <a:rPr lang="en-IN" dirty="0"/>
              <a:t>API is the acronym for Application Programming Interface, which is a software intermediary that allows two applications to talk to each other.</a:t>
            </a:r>
          </a:p>
          <a:p>
            <a:pPr marL="0" indent="0" algn="just">
              <a:buNone/>
            </a:pPr>
            <a:r>
              <a:rPr lang="en-IN" dirty="0"/>
              <a:t>Ex: Kitchen-waiter-customer/ the booking website.</a:t>
            </a:r>
          </a:p>
          <a:p>
            <a:pPr marL="0" indent="0" algn="just">
              <a:buNone/>
            </a:pPr>
            <a:endParaRPr lang="en-IN" dirty="0"/>
          </a:p>
          <a:p>
            <a:pPr algn="just"/>
            <a:r>
              <a:rPr lang="en-IN" dirty="0"/>
              <a:t>Facebook has its own API-Social Graph API.</a:t>
            </a:r>
          </a:p>
        </p:txBody>
      </p:sp>
      <p:sp>
        <p:nvSpPr>
          <p:cNvPr id="4" name="Slide Number Placeholder 3">
            <a:extLst>
              <a:ext uri="{FF2B5EF4-FFF2-40B4-BE49-F238E27FC236}">
                <a16:creationId xmlns:a16="http://schemas.microsoft.com/office/drawing/2014/main" id="{0EF17BDA-1C38-2F4D-B0A9-66072B888024}"/>
              </a:ext>
            </a:extLst>
          </p:cNvPr>
          <p:cNvSpPr>
            <a:spLocks noGrp="1"/>
          </p:cNvSpPr>
          <p:nvPr>
            <p:ph type="sldNum" sz="quarter" idx="15"/>
          </p:nvPr>
        </p:nvSpPr>
        <p:spPr/>
        <p:txBody>
          <a:bodyPr/>
          <a:lstStyle/>
          <a:p>
            <a:fld id="{97433CE8-F58C-40EE-BEB6-9C0193FE7161}" type="slidenum">
              <a:rPr lang="en-IN" smtClean="0"/>
              <a:pPr/>
              <a:t>4</a:t>
            </a:fld>
            <a:endParaRPr lang="en-IN"/>
          </a:p>
        </p:txBody>
      </p:sp>
    </p:spTree>
    <p:extLst>
      <p:ext uri="{BB962C8B-B14F-4D97-AF65-F5344CB8AC3E}">
        <p14:creationId xmlns:p14="http://schemas.microsoft.com/office/powerpoint/2010/main" val="2863886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Comparing likes between Coke and Pepsi fan pages:</a:t>
            </a:r>
            <a:endParaRPr lang="en-US" dirty="0"/>
          </a:p>
        </p:txBody>
      </p:sp>
      <p:sp>
        <p:nvSpPr>
          <p:cNvPr id="3" name="Content Placeholder 2"/>
          <p:cNvSpPr>
            <a:spLocks noGrp="1"/>
          </p:cNvSpPr>
          <p:nvPr>
            <p:ph idx="1"/>
          </p:nvPr>
        </p:nvSpPr>
        <p:spPr/>
        <p:txBody>
          <a:bodyPr>
            <a:normAutofit/>
          </a:bodyPr>
          <a:lstStyle/>
          <a:p>
            <a:r>
              <a:rPr lang="en-US" i="1" dirty="0"/>
              <a:t># Find Pepsi and Coke in search results</a:t>
            </a:r>
          </a:p>
          <a:p>
            <a:r>
              <a:rPr lang="en-US" dirty="0" err="1"/>
              <a:t>pp</a:t>
            </a:r>
            <a:r>
              <a:rPr lang="en-US" dirty="0"/>
              <a:t>(</a:t>
            </a:r>
            <a:r>
              <a:rPr lang="en-US" dirty="0" err="1"/>
              <a:t>g.request</a:t>
            </a:r>
            <a:r>
              <a:rPr lang="en-US" dirty="0"/>
              <a:t>('search', {'q' : '</a:t>
            </a:r>
            <a:r>
              <a:rPr lang="en-US" dirty="0" err="1"/>
              <a:t>pepsi</a:t>
            </a:r>
            <a:r>
              <a:rPr lang="en-US" dirty="0"/>
              <a:t>', 'type' : 'page', 'limit' : 5}))</a:t>
            </a:r>
          </a:p>
          <a:p>
            <a:r>
              <a:rPr lang="en-US" dirty="0" err="1"/>
              <a:t>pp</a:t>
            </a:r>
            <a:r>
              <a:rPr lang="en-US" dirty="0"/>
              <a:t>(</a:t>
            </a:r>
            <a:r>
              <a:rPr lang="en-US" dirty="0" err="1"/>
              <a:t>g.request</a:t>
            </a:r>
            <a:r>
              <a:rPr lang="en-US" dirty="0"/>
              <a:t>('search', {'q' : 'coke', 'type' : 'page', 'limit' : 5}))</a:t>
            </a:r>
          </a:p>
          <a:p>
            <a:r>
              <a:rPr lang="en-US" i="1" dirty="0"/>
              <a:t># Use the ids to query for likes</a:t>
            </a:r>
          </a:p>
          <a:p>
            <a:r>
              <a:rPr lang="en-US" dirty="0" err="1"/>
              <a:t>pepsi_id</a:t>
            </a:r>
            <a:r>
              <a:rPr lang="en-US" dirty="0"/>
              <a:t> = '56381779049' </a:t>
            </a:r>
            <a:r>
              <a:rPr lang="en-US" i="1" dirty="0"/>
              <a:t># Could also use '</a:t>
            </a:r>
            <a:r>
              <a:rPr lang="en-US" i="1" dirty="0" err="1"/>
              <a:t>PepsiUS</a:t>
            </a:r>
            <a:r>
              <a:rPr lang="en-US" i="1" dirty="0"/>
              <a:t>'</a:t>
            </a:r>
          </a:p>
          <a:p>
            <a:r>
              <a:rPr lang="en-US" dirty="0" err="1"/>
              <a:t>coke_id</a:t>
            </a:r>
            <a:r>
              <a:rPr lang="en-US" dirty="0"/>
              <a:t> = '40796308305' </a:t>
            </a:r>
            <a:r>
              <a:rPr lang="en-US" i="1" dirty="0"/>
              <a:t># Could also use '</a:t>
            </a:r>
            <a:r>
              <a:rPr lang="en-US" i="1" dirty="0" err="1"/>
              <a:t>CocaCola</a:t>
            </a:r>
            <a:r>
              <a:rPr lang="en-US" i="1" dirty="0"/>
              <a:t>'</a:t>
            </a:r>
            <a:endParaRPr lang="en-US" dirty="0"/>
          </a:p>
        </p:txBody>
      </p:sp>
      <p:sp>
        <p:nvSpPr>
          <p:cNvPr id="4" name="Slide Number Placeholder 3">
            <a:extLst>
              <a:ext uri="{FF2B5EF4-FFF2-40B4-BE49-F238E27FC236}">
                <a16:creationId xmlns:a16="http://schemas.microsoft.com/office/drawing/2014/main" id="{D6EEA10F-83B7-5840-A0CE-3A312F9012E4}"/>
              </a:ext>
            </a:extLst>
          </p:cNvPr>
          <p:cNvSpPr>
            <a:spLocks noGrp="1"/>
          </p:cNvSpPr>
          <p:nvPr>
            <p:ph type="sldNum" sz="quarter" idx="15"/>
          </p:nvPr>
        </p:nvSpPr>
        <p:spPr/>
        <p:txBody>
          <a:bodyPr/>
          <a:lstStyle/>
          <a:p>
            <a:fld id="{97433CE8-F58C-40EE-BEB6-9C0193FE7161}" type="slidenum">
              <a:rPr lang="en-IN" smtClean="0"/>
              <a:pPr/>
              <a:t>40</a:t>
            </a:fld>
            <a:endParaRPr lang="en-IN"/>
          </a:p>
        </p:txBody>
      </p:sp>
    </p:spTree>
    <p:extLst>
      <p:ext uri="{BB962C8B-B14F-4D97-AF65-F5344CB8AC3E}">
        <p14:creationId xmlns:p14="http://schemas.microsoft.com/office/powerpoint/2010/main" val="572160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i="1" dirty="0"/>
          </a:p>
          <a:p>
            <a:r>
              <a:rPr lang="en-US" i="1" dirty="0"/>
              <a:t># A quick way to format integers with commas every 3 digits</a:t>
            </a:r>
          </a:p>
          <a:p>
            <a:r>
              <a:rPr lang="en-US" b="1" dirty="0" err="1"/>
              <a:t>def</a:t>
            </a:r>
            <a:r>
              <a:rPr lang="en-US" b="1" dirty="0"/>
              <a:t> </a:t>
            </a:r>
            <a:r>
              <a:rPr lang="en-US" dirty="0" err="1"/>
              <a:t>int_format</a:t>
            </a:r>
            <a:r>
              <a:rPr lang="en-US" dirty="0"/>
              <a:t>(n): </a:t>
            </a:r>
            <a:r>
              <a:rPr lang="en-US" b="1" dirty="0"/>
              <a:t>return </a:t>
            </a:r>
            <a:r>
              <a:rPr lang="en-US" dirty="0"/>
              <a:t>"{:,}".format(n)</a:t>
            </a:r>
          </a:p>
          <a:p>
            <a:r>
              <a:rPr lang="en-US" b="1" dirty="0"/>
              <a:t>print </a:t>
            </a:r>
            <a:r>
              <a:rPr lang="en-US" dirty="0"/>
              <a:t>"Pepsi likes:", </a:t>
            </a:r>
            <a:r>
              <a:rPr lang="en-US" dirty="0" err="1"/>
              <a:t>int_format</a:t>
            </a:r>
            <a:r>
              <a:rPr lang="en-US" dirty="0"/>
              <a:t>(</a:t>
            </a:r>
            <a:r>
              <a:rPr lang="en-US" dirty="0" err="1"/>
              <a:t>g.get_object</a:t>
            </a:r>
            <a:r>
              <a:rPr lang="en-US" dirty="0"/>
              <a:t>(</a:t>
            </a:r>
            <a:r>
              <a:rPr lang="en-US" dirty="0" err="1"/>
              <a:t>pepsi_id</a:t>
            </a:r>
            <a:r>
              <a:rPr lang="en-US" dirty="0"/>
              <a:t>)['likes'])</a:t>
            </a:r>
          </a:p>
          <a:p>
            <a:r>
              <a:rPr lang="en-US" b="1" dirty="0"/>
              <a:t>print </a:t>
            </a:r>
            <a:r>
              <a:rPr lang="en-US" dirty="0"/>
              <a:t>"Coke likes:", </a:t>
            </a:r>
            <a:r>
              <a:rPr lang="en-US" dirty="0" err="1"/>
              <a:t>int_format</a:t>
            </a:r>
            <a:r>
              <a:rPr lang="en-US" dirty="0"/>
              <a:t>(</a:t>
            </a:r>
            <a:r>
              <a:rPr lang="en-US" dirty="0" err="1"/>
              <a:t>g.get_object</a:t>
            </a:r>
            <a:r>
              <a:rPr lang="en-US" dirty="0"/>
              <a:t>(</a:t>
            </a:r>
            <a:r>
              <a:rPr lang="en-US" dirty="0" err="1"/>
              <a:t>coke_id</a:t>
            </a:r>
            <a:r>
              <a:rPr lang="en-US" dirty="0"/>
              <a:t>)['likes'])</a:t>
            </a:r>
          </a:p>
          <a:p>
            <a:r>
              <a:rPr lang="en-US" dirty="0"/>
              <a:t>The results are somewhat striking:</a:t>
            </a:r>
          </a:p>
          <a:p>
            <a:r>
              <a:rPr lang="en-US" dirty="0"/>
              <a:t>Pepsi likes: 9,677,881</a:t>
            </a:r>
          </a:p>
          <a:p>
            <a:r>
              <a:rPr lang="en-US" dirty="0"/>
              <a:t>Coke likes: 62,735,664</a:t>
            </a:r>
          </a:p>
          <a:p>
            <a:endParaRPr lang="en-US" dirty="0"/>
          </a:p>
        </p:txBody>
      </p:sp>
      <p:sp>
        <p:nvSpPr>
          <p:cNvPr id="4" name="Slide Number Placeholder 3">
            <a:extLst>
              <a:ext uri="{FF2B5EF4-FFF2-40B4-BE49-F238E27FC236}">
                <a16:creationId xmlns:a16="http://schemas.microsoft.com/office/drawing/2014/main" id="{5C194B07-9D78-F041-BCE4-5F1935C22BAB}"/>
              </a:ext>
            </a:extLst>
          </p:cNvPr>
          <p:cNvSpPr>
            <a:spLocks noGrp="1"/>
          </p:cNvSpPr>
          <p:nvPr>
            <p:ph type="sldNum" sz="quarter" idx="15"/>
          </p:nvPr>
        </p:nvSpPr>
        <p:spPr/>
        <p:txBody>
          <a:bodyPr/>
          <a:lstStyle/>
          <a:p>
            <a:fld id="{97433CE8-F58C-40EE-BEB6-9C0193FE7161}" type="slidenum">
              <a:rPr lang="en-IN" smtClean="0"/>
              <a:pPr/>
              <a:t>41</a:t>
            </a:fld>
            <a:endParaRPr lang="en-IN"/>
          </a:p>
        </p:txBody>
      </p:sp>
    </p:spTree>
    <p:extLst>
      <p:ext uri="{BB962C8B-B14F-4D97-AF65-F5344CB8AC3E}">
        <p14:creationId xmlns:p14="http://schemas.microsoft.com/office/powerpoint/2010/main" val="3985511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Querying a page for its “feed” and “links” connections</a:t>
            </a:r>
            <a:endParaRPr lang="en-US" dirty="0"/>
          </a:p>
        </p:txBody>
      </p:sp>
      <p:sp>
        <p:nvSpPr>
          <p:cNvPr id="3" name="Content Placeholder 2"/>
          <p:cNvSpPr>
            <a:spLocks noGrp="1"/>
          </p:cNvSpPr>
          <p:nvPr>
            <p:ph idx="1"/>
          </p:nvPr>
        </p:nvSpPr>
        <p:spPr/>
        <p:txBody>
          <a:bodyPr/>
          <a:lstStyle/>
          <a:p>
            <a:r>
              <a:rPr lang="en-US" dirty="0" err="1"/>
              <a:t>pp</a:t>
            </a:r>
            <a:r>
              <a:rPr lang="en-US" dirty="0"/>
              <a:t>(</a:t>
            </a:r>
            <a:r>
              <a:rPr lang="en-US" dirty="0" err="1"/>
              <a:t>g.get_connections</a:t>
            </a:r>
            <a:r>
              <a:rPr lang="en-US" dirty="0"/>
              <a:t>(</a:t>
            </a:r>
            <a:r>
              <a:rPr lang="en-US" dirty="0" err="1"/>
              <a:t>pepsi_id</a:t>
            </a:r>
            <a:r>
              <a:rPr lang="en-US" dirty="0"/>
              <a:t>, 'feed'))</a:t>
            </a:r>
          </a:p>
          <a:p>
            <a:r>
              <a:rPr lang="en-US" dirty="0" err="1"/>
              <a:t>pp</a:t>
            </a:r>
            <a:r>
              <a:rPr lang="en-US" dirty="0"/>
              <a:t>(</a:t>
            </a:r>
            <a:r>
              <a:rPr lang="en-US" dirty="0" err="1"/>
              <a:t>g.get_connections</a:t>
            </a:r>
            <a:r>
              <a:rPr lang="en-US" dirty="0"/>
              <a:t>(</a:t>
            </a:r>
            <a:r>
              <a:rPr lang="en-US" dirty="0" err="1"/>
              <a:t>pepsi_id</a:t>
            </a:r>
            <a:r>
              <a:rPr lang="en-US" dirty="0"/>
              <a:t>, 'links'))</a:t>
            </a:r>
          </a:p>
          <a:p>
            <a:r>
              <a:rPr lang="en-US" dirty="0" err="1"/>
              <a:t>pp</a:t>
            </a:r>
            <a:r>
              <a:rPr lang="en-US" dirty="0"/>
              <a:t>(</a:t>
            </a:r>
            <a:r>
              <a:rPr lang="en-US" dirty="0" err="1"/>
              <a:t>g.get_connections</a:t>
            </a:r>
            <a:r>
              <a:rPr lang="en-US" dirty="0"/>
              <a:t>(</a:t>
            </a:r>
            <a:r>
              <a:rPr lang="en-US" dirty="0" err="1"/>
              <a:t>coke_id</a:t>
            </a:r>
            <a:r>
              <a:rPr lang="en-US" dirty="0"/>
              <a:t>, 'feed'))</a:t>
            </a:r>
          </a:p>
          <a:p>
            <a:r>
              <a:rPr lang="en-US" dirty="0" err="1"/>
              <a:t>pp</a:t>
            </a:r>
            <a:r>
              <a:rPr lang="en-US" dirty="0"/>
              <a:t>(</a:t>
            </a:r>
            <a:r>
              <a:rPr lang="en-US" dirty="0" err="1"/>
              <a:t>g.get_connections</a:t>
            </a:r>
            <a:r>
              <a:rPr lang="en-US" dirty="0"/>
              <a:t>(</a:t>
            </a:r>
            <a:r>
              <a:rPr lang="en-US" dirty="0" err="1"/>
              <a:t>coke_id</a:t>
            </a:r>
            <a:r>
              <a:rPr lang="en-US" dirty="0"/>
              <a:t>, 'links'))</a:t>
            </a:r>
          </a:p>
        </p:txBody>
      </p:sp>
      <p:sp>
        <p:nvSpPr>
          <p:cNvPr id="4" name="Slide Number Placeholder 3">
            <a:extLst>
              <a:ext uri="{FF2B5EF4-FFF2-40B4-BE49-F238E27FC236}">
                <a16:creationId xmlns:a16="http://schemas.microsoft.com/office/drawing/2014/main" id="{3D0EFBCA-280B-6245-92BE-B73335DA3B0B}"/>
              </a:ext>
            </a:extLst>
          </p:cNvPr>
          <p:cNvSpPr>
            <a:spLocks noGrp="1"/>
          </p:cNvSpPr>
          <p:nvPr>
            <p:ph type="sldNum" sz="quarter" idx="15"/>
          </p:nvPr>
        </p:nvSpPr>
        <p:spPr/>
        <p:txBody>
          <a:bodyPr/>
          <a:lstStyle/>
          <a:p>
            <a:fld id="{97433CE8-F58C-40EE-BEB6-9C0193FE7161}" type="slidenum">
              <a:rPr lang="en-IN" smtClean="0"/>
              <a:pPr/>
              <a:t>42</a:t>
            </a:fld>
            <a:endParaRPr lang="en-IN"/>
          </a:p>
        </p:txBody>
      </p:sp>
    </p:spTree>
    <p:extLst>
      <p:ext uri="{BB962C8B-B14F-4D97-AF65-F5344CB8AC3E}">
        <p14:creationId xmlns:p14="http://schemas.microsoft.com/office/powerpoint/2010/main" val="1800167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 Are there any topics or special interests that are especially pronounced within your social network?</a:t>
            </a:r>
          </a:p>
          <a:p>
            <a:pPr marL="0" indent="0">
              <a:buNone/>
            </a:pPr>
            <a:r>
              <a:rPr lang="en-US" dirty="0"/>
              <a:t>• Does your social network contain many mutual friendships or even larger cliques?</a:t>
            </a:r>
          </a:p>
          <a:p>
            <a:pPr marL="0" indent="0">
              <a:buNone/>
            </a:pPr>
            <a:r>
              <a:rPr lang="en-US" dirty="0"/>
              <a:t>• How well connected are the people in your social network?</a:t>
            </a:r>
          </a:p>
          <a:p>
            <a:pPr marL="0" indent="0">
              <a:buNone/>
            </a:pPr>
            <a:r>
              <a:rPr lang="en-US" dirty="0"/>
              <a:t>• Are any of your friends particularly outspoken or passionate about anything you might also be interested in learning more about?</a:t>
            </a:r>
          </a:p>
        </p:txBody>
      </p:sp>
      <p:sp>
        <p:nvSpPr>
          <p:cNvPr id="4" name="Slide Number Placeholder 3">
            <a:extLst>
              <a:ext uri="{FF2B5EF4-FFF2-40B4-BE49-F238E27FC236}">
                <a16:creationId xmlns:a16="http://schemas.microsoft.com/office/drawing/2014/main" id="{ED54A238-EECB-A246-8D03-924F1832559D}"/>
              </a:ext>
            </a:extLst>
          </p:cNvPr>
          <p:cNvSpPr>
            <a:spLocks noGrp="1"/>
          </p:cNvSpPr>
          <p:nvPr>
            <p:ph type="sldNum" sz="quarter" idx="15"/>
          </p:nvPr>
        </p:nvSpPr>
        <p:spPr/>
        <p:txBody>
          <a:bodyPr/>
          <a:lstStyle/>
          <a:p>
            <a:fld id="{97433CE8-F58C-40EE-BEB6-9C0193FE7161}" type="slidenum">
              <a:rPr lang="en-IN" smtClean="0"/>
              <a:pPr/>
              <a:t>43</a:t>
            </a:fld>
            <a:endParaRPr lang="en-IN"/>
          </a:p>
        </p:txBody>
      </p:sp>
    </p:spTree>
    <p:extLst>
      <p:ext uri="{BB962C8B-B14F-4D97-AF65-F5344CB8AC3E}">
        <p14:creationId xmlns:p14="http://schemas.microsoft.com/office/powerpoint/2010/main" val="1817860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Querying for all of your friends’ likes</a:t>
            </a:r>
            <a:endParaRPr lang="en-US" dirty="0"/>
          </a:p>
        </p:txBody>
      </p:sp>
      <p:sp>
        <p:nvSpPr>
          <p:cNvPr id="3" name="Content Placeholder 2"/>
          <p:cNvSpPr>
            <a:spLocks noGrp="1"/>
          </p:cNvSpPr>
          <p:nvPr>
            <p:ph idx="1"/>
          </p:nvPr>
        </p:nvSpPr>
        <p:spPr/>
        <p:txBody>
          <a:bodyPr>
            <a:normAutofit fontScale="70000" lnSpcReduction="20000"/>
          </a:bodyPr>
          <a:lstStyle/>
          <a:p>
            <a:r>
              <a:rPr lang="en-US" i="1" dirty="0"/>
              <a:t># First, let's query for all of the likes in your social</a:t>
            </a:r>
          </a:p>
          <a:p>
            <a:r>
              <a:rPr lang="en-US" i="1" dirty="0"/>
              <a:t># network and store them in a slightly more convenient</a:t>
            </a:r>
          </a:p>
          <a:p>
            <a:r>
              <a:rPr lang="en-US" i="1" dirty="0"/>
              <a:t># data structure as a dictionary keyed on each friend's</a:t>
            </a:r>
          </a:p>
          <a:p>
            <a:r>
              <a:rPr lang="en-US" i="1" dirty="0"/>
              <a:t># name. We'll use a dictionary comprehension to iterate</a:t>
            </a:r>
          </a:p>
          <a:p>
            <a:r>
              <a:rPr lang="en-US" i="1" dirty="0"/>
              <a:t># over the friends and build up the likes in an intuitive</a:t>
            </a:r>
          </a:p>
          <a:p>
            <a:r>
              <a:rPr lang="en-US" i="1" dirty="0"/>
              <a:t># way, although the new "field expansion" feature could</a:t>
            </a:r>
          </a:p>
          <a:p>
            <a:r>
              <a:rPr lang="en-US" i="1" dirty="0"/>
              <a:t># technically do the job in one fell swoop as follows:</a:t>
            </a:r>
          </a:p>
          <a:p>
            <a:r>
              <a:rPr lang="en-US" i="1" dirty="0"/>
              <a:t>#</a:t>
            </a:r>
          </a:p>
          <a:p>
            <a:r>
              <a:rPr lang="en-US" i="1" dirty="0"/>
              <a:t># </a:t>
            </a:r>
            <a:r>
              <a:rPr lang="en-US" i="1" dirty="0" err="1"/>
              <a:t>g.get_object</a:t>
            </a:r>
            <a:r>
              <a:rPr lang="en-US" i="1" dirty="0"/>
              <a:t>('me', fields='</a:t>
            </a:r>
            <a:r>
              <a:rPr lang="en-US" i="1" dirty="0" err="1"/>
              <a:t>id,name,friends.fields</a:t>
            </a:r>
            <a:r>
              <a:rPr lang="en-US" i="1" dirty="0"/>
              <a:t>(</a:t>
            </a:r>
            <a:r>
              <a:rPr lang="en-US" i="1" dirty="0" err="1"/>
              <a:t>id,name,likes</a:t>
            </a:r>
            <a:r>
              <a:rPr lang="en-US" i="1" dirty="0"/>
              <a:t>)')</a:t>
            </a:r>
          </a:p>
          <a:p>
            <a:r>
              <a:rPr lang="en-US" i="1" dirty="0"/>
              <a:t>#</a:t>
            </a:r>
          </a:p>
          <a:p>
            <a:r>
              <a:rPr lang="en-US" i="1" dirty="0"/>
              <a:t># See Appendix C for more information on Python tips such as</a:t>
            </a:r>
          </a:p>
          <a:p>
            <a:r>
              <a:rPr lang="en-US" i="1" dirty="0"/>
              <a:t># dictionary comprehensions</a:t>
            </a:r>
          </a:p>
          <a:p>
            <a:r>
              <a:rPr lang="en-US" b="1" dirty="0"/>
              <a:t>friends = </a:t>
            </a:r>
            <a:r>
              <a:rPr lang="en-US" b="1" dirty="0" err="1"/>
              <a:t>g.get_connections</a:t>
            </a:r>
            <a:r>
              <a:rPr lang="en-US" b="1" dirty="0"/>
              <a:t>("me", "friends")['data']</a:t>
            </a:r>
          </a:p>
          <a:p>
            <a:r>
              <a:rPr lang="en-US" b="1" dirty="0"/>
              <a:t>likes = { friend['name'] : </a:t>
            </a:r>
            <a:r>
              <a:rPr lang="en-US" b="1" dirty="0" err="1"/>
              <a:t>g.get_connections</a:t>
            </a:r>
            <a:r>
              <a:rPr lang="en-US" b="1" dirty="0"/>
              <a:t>(friend['id'], "likes")['data']</a:t>
            </a:r>
          </a:p>
          <a:p>
            <a:r>
              <a:rPr lang="en-US" b="1" dirty="0"/>
              <a:t>for friend in friends }</a:t>
            </a:r>
          </a:p>
          <a:p>
            <a:r>
              <a:rPr lang="en-US" b="1" dirty="0"/>
              <a:t>print likes</a:t>
            </a:r>
          </a:p>
        </p:txBody>
      </p:sp>
      <p:sp>
        <p:nvSpPr>
          <p:cNvPr id="4" name="Slide Number Placeholder 3">
            <a:extLst>
              <a:ext uri="{FF2B5EF4-FFF2-40B4-BE49-F238E27FC236}">
                <a16:creationId xmlns:a16="http://schemas.microsoft.com/office/drawing/2014/main" id="{338A3BF8-6262-CC47-B8AD-1420F30501A3}"/>
              </a:ext>
            </a:extLst>
          </p:cNvPr>
          <p:cNvSpPr>
            <a:spLocks noGrp="1"/>
          </p:cNvSpPr>
          <p:nvPr>
            <p:ph type="sldNum" sz="quarter" idx="15"/>
          </p:nvPr>
        </p:nvSpPr>
        <p:spPr/>
        <p:txBody>
          <a:bodyPr/>
          <a:lstStyle/>
          <a:p>
            <a:fld id="{97433CE8-F58C-40EE-BEB6-9C0193FE7161}" type="slidenum">
              <a:rPr lang="en-IN" smtClean="0"/>
              <a:pPr/>
              <a:t>44</a:t>
            </a:fld>
            <a:endParaRPr lang="en-IN"/>
          </a:p>
        </p:txBody>
      </p:sp>
    </p:spTree>
    <p:extLst>
      <p:ext uri="{BB962C8B-B14F-4D97-AF65-F5344CB8AC3E}">
        <p14:creationId xmlns:p14="http://schemas.microsoft.com/office/powerpoint/2010/main" val="591640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Calculating the most popular likes among your friends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 Analyze all likes from friendships for frequency</a:t>
            </a:r>
          </a:p>
          <a:p>
            <a:r>
              <a:rPr lang="en-US" i="1" dirty="0"/>
              <a:t># pip install </a:t>
            </a:r>
            <a:r>
              <a:rPr lang="en-US" i="1" dirty="0" err="1"/>
              <a:t>prettytable</a:t>
            </a:r>
            <a:endParaRPr lang="en-US" i="1" dirty="0"/>
          </a:p>
          <a:p>
            <a:r>
              <a:rPr lang="en-US" b="1" dirty="0"/>
              <a:t>from </a:t>
            </a:r>
            <a:r>
              <a:rPr lang="en-US" b="1" dirty="0" err="1"/>
              <a:t>prettytable</a:t>
            </a:r>
            <a:r>
              <a:rPr lang="en-US" b="1" dirty="0"/>
              <a:t> import </a:t>
            </a:r>
            <a:r>
              <a:rPr lang="en-US" dirty="0" err="1"/>
              <a:t>PrettyTable</a:t>
            </a:r>
            <a:endParaRPr lang="en-US" dirty="0"/>
          </a:p>
          <a:p>
            <a:r>
              <a:rPr lang="en-US" b="1" dirty="0"/>
              <a:t>from collections import </a:t>
            </a:r>
            <a:r>
              <a:rPr lang="en-US" dirty="0"/>
              <a:t>Counter</a:t>
            </a:r>
          </a:p>
          <a:p>
            <a:r>
              <a:rPr lang="en-US" dirty="0" err="1"/>
              <a:t>friends_likes</a:t>
            </a:r>
            <a:r>
              <a:rPr lang="en-US" dirty="0"/>
              <a:t> = Counter([like['name']</a:t>
            </a:r>
          </a:p>
          <a:p>
            <a:r>
              <a:rPr lang="en-US" b="1" dirty="0"/>
              <a:t>for </a:t>
            </a:r>
            <a:r>
              <a:rPr lang="en-US" dirty="0"/>
              <a:t>friend </a:t>
            </a:r>
            <a:r>
              <a:rPr lang="en-US" b="1" dirty="0"/>
              <a:t>in </a:t>
            </a:r>
            <a:r>
              <a:rPr lang="en-US" dirty="0"/>
              <a:t>likes</a:t>
            </a:r>
          </a:p>
          <a:p>
            <a:r>
              <a:rPr lang="en-US" b="1" dirty="0"/>
              <a:t>for </a:t>
            </a:r>
            <a:r>
              <a:rPr lang="en-US" dirty="0"/>
              <a:t>like </a:t>
            </a:r>
            <a:r>
              <a:rPr lang="en-US" b="1" dirty="0"/>
              <a:t>in </a:t>
            </a:r>
            <a:r>
              <a:rPr lang="en-US" dirty="0"/>
              <a:t>likes[friend]</a:t>
            </a:r>
          </a:p>
          <a:p>
            <a:r>
              <a:rPr lang="en-US" b="1" dirty="0"/>
              <a:t>if </a:t>
            </a:r>
            <a:r>
              <a:rPr lang="en-US" dirty="0" err="1"/>
              <a:t>like.get</a:t>
            </a:r>
            <a:r>
              <a:rPr lang="en-US" dirty="0"/>
              <a:t>('name')])</a:t>
            </a:r>
          </a:p>
          <a:p>
            <a:r>
              <a:rPr lang="en-US" dirty="0" err="1"/>
              <a:t>pt</a:t>
            </a:r>
            <a:r>
              <a:rPr lang="en-US" dirty="0"/>
              <a:t> = </a:t>
            </a:r>
            <a:r>
              <a:rPr lang="en-US" dirty="0" err="1"/>
              <a:t>PrettyTable</a:t>
            </a:r>
            <a:r>
              <a:rPr lang="en-US" dirty="0"/>
              <a:t>(</a:t>
            </a:r>
            <a:r>
              <a:rPr lang="en-US" dirty="0" err="1"/>
              <a:t>field_names</a:t>
            </a:r>
            <a:r>
              <a:rPr lang="en-US" dirty="0"/>
              <a:t>=['Name', '</a:t>
            </a:r>
            <a:r>
              <a:rPr lang="en-US" dirty="0" err="1"/>
              <a:t>Freq</a:t>
            </a:r>
            <a:r>
              <a:rPr lang="en-US" dirty="0"/>
              <a:t>'])</a:t>
            </a:r>
          </a:p>
          <a:p>
            <a:r>
              <a:rPr lang="en-US" dirty="0" err="1"/>
              <a:t>pt.align</a:t>
            </a:r>
            <a:r>
              <a:rPr lang="en-US" dirty="0"/>
              <a:t>['Name'], </a:t>
            </a:r>
            <a:r>
              <a:rPr lang="en-US" dirty="0" err="1"/>
              <a:t>pt.align</a:t>
            </a:r>
            <a:r>
              <a:rPr lang="en-US" dirty="0"/>
              <a:t>['</a:t>
            </a:r>
            <a:r>
              <a:rPr lang="en-US" dirty="0" err="1"/>
              <a:t>Freq</a:t>
            </a:r>
            <a:r>
              <a:rPr lang="en-US" dirty="0"/>
              <a:t>'] = 'l', 'r'</a:t>
            </a:r>
          </a:p>
          <a:p>
            <a:r>
              <a:rPr lang="en-US" dirty="0"/>
              <a:t>[ </a:t>
            </a:r>
            <a:r>
              <a:rPr lang="en-US" dirty="0" err="1"/>
              <a:t>pt.add_row</a:t>
            </a:r>
            <a:r>
              <a:rPr lang="en-US" dirty="0"/>
              <a:t>(</a:t>
            </a:r>
            <a:r>
              <a:rPr lang="en-US" dirty="0" err="1"/>
              <a:t>fl</a:t>
            </a:r>
            <a:r>
              <a:rPr lang="en-US" dirty="0"/>
              <a:t>) </a:t>
            </a:r>
            <a:r>
              <a:rPr lang="en-US" b="1" dirty="0"/>
              <a:t>for </a:t>
            </a:r>
            <a:r>
              <a:rPr lang="en-US" dirty="0" err="1"/>
              <a:t>fl</a:t>
            </a:r>
            <a:r>
              <a:rPr lang="en-US" dirty="0"/>
              <a:t> </a:t>
            </a:r>
            <a:r>
              <a:rPr lang="en-US" b="1" dirty="0"/>
              <a:t>in </a:t>
            </a:r>
            <a:r>
              <a:rPr lang="en-US" dirty="0" err="1"/>
              <a:t>friends_likes.most_common</a:t>
            </a:r>
            <a:r>
              <a:rPr lang="en-US" dirty="0"/>
              <a:t>(10) ]</a:t>
            </a:r>
          </a:p>
          <a:p>
            <a:r>
              <a:rPr lang="en-US" b="1" dirty="0"/>
              <a:t>print </a:t>
            </a:r>
            <a:r>
              <a:rPr lang="en-US" dirty="0"/>
              <a:t>'Top 10 likes amongst friends'</a:t>
            </a:r>
          </a:p>
          <a:p>
            <a:r>
              <a:rPr lang="en-US" b="1" dirty="0"/>
              <a:t>print </a:t>
            </a:r>
            <a:r>
              <a:rPr lang="en-US" dirty="0" err="1"/>
              <a:t>pt</a:t>
            </a:r>
            <a:endParaRPr lang="en-US" dirty="0"/>
          </a:p>
        </p:txBody>
      </p:sp>
      <p:sp>
        <p:nvSpPr>
          <p:cNvPr id="4" name="Slide Number Placeholder 3">
            <a:extLst>
              <a:ext uri="{FF2B5EF4-FFF2-40B4-BE49-F238E27FC236}">
                <a16:creationId xmlns:a16="http://schemas.microsoft.com/office/drawing/2014/main" id="{F88AEF08-D356-9047-9D4C-C892123BD6B7}"/>
              </a:ext>
            </a:extLst>
          </p:cNvPr>
          <p:cNvSpPr>
            <a:spLocks noGrp="1"/>
          </p:cNvSpPr>
          <p:nvPr>
            <p:ph type="sldNum" sz="quarter" idx="15"/>
          </p:nvPr>
        </p:nvSpPr>
        <p:spPr/>
        <p:txBody>
          <a:bodyPr/>
          <a:lstStyle/>
          <a:p>
            <a:fld id="{97433CE8-F58C-40EE-BEB6-9C0193FE7161}" type="slidenum">
              <a:rPr lang="en-IN" smtClean="0"/>
              <a:pPr/>
              <a:t>45</a:t>
            </a:fld>
            <a:endParaRPr lang="en-IN"/>
          </a:p>
        </p:txBody>
      </p:sp>
    </p:spTree>
    <p:extLst>
      <p:ext uri="{BB962C8B-B14F-4D97-AF65-F5344CB8AC3E}">
        <p14:creationId xmlns:p14="http://schemas.microsoft.com/office/powerpoint/2010/main" val="2390838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p:txBody>
          <a:bodyPr>
            <a:normAutofit fontScale="85000" lnSpcReduction="20000"/>
          </a:bodyPr>
          <a:lstStyle/>
          <a:p>
            <a:r>
              <a:rPr lang="en-US" dirty="0"/>
              <a:t>Top 10 likes amongst friends</a:t>
            </a:r>
          </a:p>
          <a:p>
            <a:r>
              <a:rPr lang="en-US" dirty="0"/>
              <a:t>+----------------------------------------+------+</a:t>
            </a:r>
          </a:p>
          <a:p>
            <a:r>
              <a:rPr lang="en-US" dirty="0"/>
              <a:t>| Name		               | </a:t>
            </a:r>
            <a:r>
              <a:rPr lang="en-US" dirty="0" err="1"/>
              <a:t>Freq</a:t>
            </a:r>
            <a:r>
              <a:rPr lang="en-US" dirty="0"/>
              <a:t> |</a:t>
            </a:r>
          </a:p>
          <a:p>
            <a:r>
              <a:rPr lang="en-US" dirty="0"/>
              <a:t>+----------------------------------------+------+</a:t>
            </a:r>
          </a:p>
          <a:p>
            <a:r>
              <a:rPr lang="en-US" dirty="0"/>
              <a:t>| </a:t>
            </a:r>
            <a:r>
              <a:rPr lang="en-US" dirty="0" err="1"/>
              <a:t>Crossfit</a:t>
            </a:r>
            <a:r>
              <a:rPr lang="en-US" dirty="0"/>
              <a:t> Cool Springs 		| 14 |</a:t>
            </a:r>
          </a:p>
          <a:p>
            <a:r>
              <a:rPr lang="en-US" dirty="0"/>
              <a:t>| </a:t>
            </a:r>
            <a:r>
              <a:rPr lang="en-US" dirty="0" err="1"/>
              <a:t>CrossFit</a:t>
            </a:r>
            <a:r>
              <a:rPr lang="en-US" dirty="0"/>
              <a:t> 			| 13 |</a:t>
            </a:r>
          </a:p>
          <a:p>
            <a:r>
              <a:rPr lang="en-US" dirty="0"/>
              <a:t>| The Pittsburgh Steelers	| 13 |</a:t>
            </a:r>
          </a:p>
          <a:p>
            <a:r>
              <a:rPr lang="en-US" dirty="0"/>
              <a:t>| Working Out 		| 13 |</a:t>
            </a:r>
          </a:p>
          <a:p>
            <a:r>
              <a:rPr lang="en-US" dirty="0"/>
              <a:t>| The Bible			| 13 |</a:t>
            </a:r>
          </a:p>
          <a:p>
            <a:r>
              <a:rPr lang="en-US" dirty="0"/>
              <a:t>| Skiing 			| 12 |</a:t>
            </a:r>
          </a:p>
          <a:p>
            <a:r>
              <a:rPr lang="en-US" dirty="0"/>
              <a:t>| Star Trek 			| 12 |</a:t>
            </a:r>
          </a:p>
          <a:p>
            <a:r>
              <a:rPr lang="en-US" dirty="0"/>
              <a:t>| Seinfeld 			| 12 |</a:t>
            </a:r>
          </a:p>
          <a:p>
            <a:r>
              <a:rPr lang="en-US" dirty="0"/>
              <a:t>| Jesus 			| 12 |</a:t>
            </a:r>
          </a:p>
          <a:p>
            <a:r>
              <a:rPr lang="en-US" dirty="0"/>
              <a:t>+----------------------------------------+------+</a:t>
            </a:r>
          </a:p>
        </p:txBody>
      </p:sp>
      <p:sp>
        <p:nvSpPr>
          <p:cNvPr id="4" name="Slide Number Placeholder 3">
            <a:extLst>
              <a:ext uri="{FF2B5EF4-FFF2-40B4-BE49-F238E27FC236}">
                <a16:creationId xmlns:a16="http://schemas.microsoft.com/office/drawing/2014/main" id="{123EFE9F-3B2C-FA47-A9C4-6FC2911BEE83}"/>
              </a:ext>
            </a:extLst>
          </p:cNvPr>
          <p:cNvSpPr>
            <a:spLocks noGrp="1"/>
          </p:cNvSpPr>
          <p:nvPr>
            <p:ph type="sldNum" sz="quarter" idx="15"/>
          </p:nvPr>
        </p:nvSpPr>
        <p:spPr/>
        <p:txBody>
          <a:bodyPr/>
          <a:lstStyle/>
          <a:p>
            <a:fld id="{97433CE8-F58C-40EE-BEB6-9C0193FE7161}" type="slidenum">
              <a:rPr lang="en-IN" smtClean="0"/>
              <a:pPr/>
              <a:t>46</a:t>
            </a:fld>
            <a:endParaRPr lang="en-IN"/>
          </a:p>
        </p:txBody>
      </p:sp>
    </p:spTree>
    <p:extLst>
      <p:ext uri="{BB962C8B-B14F-4D97-AF65-F5344CB8AC3E}">
        <p14:creationId xmlns:p14="http://schemas.microsoft.com/office/powerpoint/2010/main" val="3633855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Calculating the most popular categories for likes among your friends</a:t>
            </a:r>
            <a:endParaRPr lang="en-US" dirty="0"/>
          </a:p>
        </p:txBody>
      </p:sp>
      <p:sp>
        <p:nvSpPr>
          <p:cNvPr id="3" name="Content Placeholder 2"/>
          <p:cNvSpPr>
            <a:spLocks noGrp="1"/>
          </p:cNvSpPr>
          <p:nvPr>
            <p:ph idx="1"/>
          </p:nvPr>
        </p:nvSpPr>
        <p:spPr/>
        <p:txBody>
          <a:bodyPr>
            <a:normAutofit/>
          </a:bodyPr>
          <a:lstStyle/>
          <a:p>
            <a:r>
              <a:rPr lang="en-US" i="1" dirty="0"/>
              <a:t># Analyze all like categories by frequency</a:t>
            </a:r>
          </a:p>
          <a:p>
            <a:r>
              <a:rPr lang="en-US" dirty="0" err="1"/>
              <a:t>friends_likes_categories</a:t>
            </a:r>
            <a:r>
              <a:rPr lang="en-US" dirty="0"/>
              <a:t> = Counter([like['category']</a:t>
            </a:r>
          </a:p>
          <a:p>
            <a:r>
              <a:rPr lang="en-US" b="1" dirty="0"/>
              <a:t>for </a:t>
            </a:r>
            <a:r>
              <a:rPr lang="en-US" dirty="0"/>
              <a:t>friend </a:t>
            </a:r>
            <a:r>
              <a:rPr lang="en-US" b="1" dirty="0"/>
              <a:t>in </a:t>
            </a:r>
            <a:r>
              <a:rPr lang="en-US" dirty="0"/>
              <a:t>likes</a:t>
            </a:r>
          </a:p>
          <a:p>
            <a:r>
              <a:rPr lang="en-US" b="1" dirty="0"/>
              <a:t>for </a:t>
            </a:r>
            <a:r>
              <a:rPr lang="en-US" dirty="0"/>
              <a:t>like </a:t>
            </a:r>
            <a:r>
              <a:rPr lang="en-US" b="1" dirty="0"/>
              <a:t>in </a:t>
            </a:r>
            <a:r>
              <a:rPr lang="en-US" dirty="0"/>
              <a:t>likes[friend]])</a:t>
            </a:r>
          </a:p>
          <a:p>
            <a:r>
              <a:rPr lang="en-US" dirty="0" err="1"/>
              <a:t>pt</a:t>
            </a:r>
            <a:r>
              <a:rPr lang="en-US" dirty="0"/>
              <a:t> = </a:t>
            </a:r>
            <a:r>
              <a:rPr lang="en-US" dirty="0" err="1"/>
              <a:t>PrettyTable</a:t>
            </a:r>
            <a:r>
              <a:rPr lang="en-US" dirty="0"/>
              <a:t>(</a:t>
            </a:r>
            <a:r>
              <a:rPr lang="en-US" dirty="0" err="1"/>
              <a:t>field_names</a:t>
            </a:r>
            <a:r>
              <a:rPr lang="en-US" dirty="0"/>
              <a:t>=['Category', '</a:t>
            </a:r>
            <a:r>
              <a:rPr lang="en-US" dirty="0" err="1"/>
              <a:t>Freq</a:t>
            </a:r>
            <a:r>
              <a:rPr lang="en-US" dirty="0"/>
              <a:t>'])</a:t>
            </a:r>
          </a:p>
          <a:p>
            <a:r>
              <a:rPr lang="en-US" dirty="0" err="1"/>
              <a:t>pt.align</a:t>
            </a:r>
            <a:r>
              <a:rPr lang="en-US" dirty="0"/>
              <a:t>['Category'], </a:t>
            </a:r>
            <a:r>
              <a:rPr lang="en-US" dirty="0" err="1"/>
              <a:t>pt.align</a:t>
            </a:r>
            <a:r>
              <a:rPr lang="en-US" dirty="0"/>
              <a:t>['</a:t>
            </a:r>
            <a:r>
              <a:rPr lang="en-US" dirty="0" err="1"/>
              <a:t>Freq</a:t>
            </a:r>
            <a:r>
              <a:rPr lang="en-US" dirty="0"/>
              <a:t>'] = 'l', 'r'</a:t>
            </a:r>
          </a:p>
          <a:p>
            <a:r>
              <a:rPr lang="en-US" dirty="0"/>
              <a:t>[ </a:t>
            </a:r>
            <a:r>
              <a:rPr lang="en-US" dirty="0" err="1"/>
              <a:t>pt.add_row</a:t>
            </a:r>
            <a:r>
              <a:rPr lang="en-US" dirty="0"/>
              <a:t>(</a:t>
            </a:r>
            <a:r>
              <a:rPr lang="en-US" dirty="0" err="1"/>
              <a:t>flc</a:t>
            </a:r>
            <a:r>
              <a:rPr lang="en-US" dirty="0"/>
              <a:t>) </a:t>
            </a:r>
            <a:r>
              <a:rPr lang="en-US" b="1" dirty="0"/>
              <a:t>for </a:t>
            </a:r>
            <a:r>
              <a:rPr lang="en-US" dirty="0" err="1"/>
              <a:t>flc</a:t>
            </a:r>
            <a:r>
              <a:rPr lang="en-US" dirty="0"/>
              <a:t> </a:t>
            </a:r>
            <a:r>
              <a:rPr lang="en-US" b="1" dirty="0"/>
              <a:t>in </a:t>
            </a:r>
            <a:r>
              <a:rPr lang="en-US" dirty="0" err="1"/>
              <a:t>friends_likes_categories.most_common</a:t>
            </a:r>
            <a:r>
              <a:rPr lang="en-US" dirty="0"/>
              <a:t>(10) ]</a:t>
            </a:r>
          </a:p>
          <a:p>
            <a:r>
              <a:rPr lang="en-US" b="1" dirty="0"/>
              <a:t>print </a:t>
            </a:r>
            <a:r>
              <a:rPr lang="en-US" dirty="0"/>
              <a:t>"Top 10 like categories for friends"</a:t>
            </a:r>
          </a:p>
          <a:p>
            <a:r>
              <a:rPr lang="en-US" b="1" dirty="0"/>
              <a:t>print </a:t>
            </a:r>
            <a:r>
              <a:rPr lang="en-US" dirty="0" err="1"/>
              <a:t>pt</a:t>
            </a:r>
            <a:endParaRPr lang="en-US" dirty="0"/>
          </a:p>
        </p:txBody>
      </p:sp>
      <p:sp>
        <p:nvSpPr>
          <p:cNvPr id="4" name="Slide Number Placeholder 3">
            <a:extLst>
              <a:ext uri="{FF2B5EF4-FFF2-40B4-BE49-F238E27FC236}">
                <a16:creationId xmlns:a16="http://schemas.microsoft.com/office/drawing/2014/main" id="{C1D7D429-FFAB-EF41-BD00-C5A8D361FFFA}"/>
              </a:ext>
            </a:extLst>
          </p:cNvPr>
          <p:cNvSpPr>
            <a:spLocks noGrp="1"/>
          </p:cNvSpPr>
          <p:nvPr>
            <p:ph type="sldNum" sz="quarter" idx="15"/>
          </p:nvPr>
        </p:nvSpPr>
        <p:spPr/>
        <p:txBody>
          <a:bodyPr/>
          <a:lstStyle/>
          <a:p>
            <a:fld id="{97433CE8-F58C-40EE-BEB6-9C0193FE7161}" type="slidenum">
              <a:rPr lang="en-IN" smtClean="0"/>
              <a:pPr/>
              <a:t>47</a:t>
            </a:fld>
            <a:endParaRPr lang="en-IN"/>
          </a:p>
        </p:txBody>
      </p:sp>
    </p:spTree>
    <p:extLst>
      <p:ext uri="{BB962C8B-B14F-4D97-AF65-F5344CB8AC3E}">
        <p14:creationId xmlns:p14="http://schemas.microsoft.com/office/powerpoint/2010/main" val="2300218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Top 10 like categories for friends</a:t>
            </a:r>
          </a:p>
          <a:p>
            <a:r>
              <a:rPr lang="en-US" dirty="0"/>
              <a:t>+----------------------------------+------+</a:t>
            </a:r>
          </a:p>
          <a:p>
            <a:r>
              <a:rPr lang="en-US" dirty="0"/>
              <a:t>| Category		 | </a:t>
            </a:r>
            <a:r>
              <a:rPr lang="en-US" dirty="0" err="1"/>
              <a:t>Freq</a:t>
            </a:r>
            <a:r>
              <a:rPr lang="en-US" dirty="0"/>
              <a:t> |</a:t>
            </a:r>
          </a:p>
          <a:p>
            <a:r>
              <a:rPr lang="en-US" dirty="0"/>
              <a:t>+---------------------------------+------+</a:t>
            </a:r>
          </a:p>
          <a:p>
            <a:r>
              <a:rPr lang="en-US" dirty="0"/>
              <a:t>| Musician/band 	| 62 |</a:t>
            </a:r>
          </a:p>
          <a:p>
            <a:r>
              <a:rPr lang="en-US" dirty="0"/>
              <a:t>| Book		| 46 |</a:t>
            </a:r>
          </a:p>
          <a:p>
            <a:r>
              <a:rPr lang="en-US" dirty="0"/>
              <a:t>| Movie 		| 43 |</a:t>
            </a:r>
          </a:p>
          <a:p>
            <a:r>
              <a:rPr lang="en-US" dirty="0"/>
              <a:t>| Interest		| 40 |</a:t>
            </a:r>
          </a:p>
          <a:p>
            <a:r>
              <a:rPr lang="en-US" dirty="0"/>
              <a:t>| </a:t>
            </a:r>
            <a:r>
              <a:rPr lang="en-US" dirty="0" err="1"/>
              <a:t>Tv</a:t>
            </a:r>
            <a:r>
              <a:rPr lang="en-US" dirty="0"/>
              <a:t> show 		| 31 |</a:t>
            </a:r>
          </a:p>
          <a:p>
            <a:r>
              <a:rPr lang="en-US" dirty="0"/>
              <a:t>| Public figure 		| 31 |</a:t>
            </a:r>
          </a:p>
          <a:p>
            <a:r>
              <a:rPr lang="en-US" dirty="0"/>
              <a:t>| Local business 	| 25 |</a:t>
            </a:r>
          </a:p>
          <a:p>
            <a:r>
              <a:rPr lang="en-US" dirty="0"/>
              <a:t>| Community 		| 24 |</a:t>
            </a:r>
          </a:p>
          <a:p>
            <a:r>
              <a:rPr lang="en-US" dirty="0"/>
              <a:t>| Non-profit organization | 21 |</a:t>
            </a:r>
          </a:p>
          <a:p>
            <a:r>
              <a:rPr lang="en-US" dirty="0"/>
              <a:t>| Product/service	 | 17 |</a:t>
            </a:r>
          </a:p>
          <a:p>
            <a:r>
              <a:rPr lang="en-US" dirty="0"/>
              <a:t>+---------------------------------+------+</a:t>
            </a:r>
          </a:p>
        </p:txBody>
      </p:sp>
      <p:sp>
        <p:nvSpPr>
          <p:cNvPr id="4" name="Slide Number Placeholder 3">
            <a:extLst>
              <a:ext uri="{FF2B5EF4-FFF2-40B4-BE49-F238E27FC236}">
                <a16:creationId xmlns:a16="http://schemas.microsoft.com/office/drawing/2014/main" id="{23DE78F8-D36E-AC4D-A8E1-FC3174F3A60A}"/>
              </a:ext>
            </a:extLst>
          </p:cNvPr>
          <p:cNvSpPr>
            <a:spLocks noGrp="1"/>
          </p:cNvSpPr>
          <p:nvPr>
            <p:ph type="sldNum" sz="quarter" idx="15"/>
          </p:nvPr>
        </p:nvSpPr>
        <p:spPr/>
        <p:txBody>
          <a:bodyPr/>
          <a:lstStyle/>
          <a:p>
            <a:fld id="{97433CE8-F58C-40EE-BEB6-9C0193FE7161}" type="slidenum">
              <a:rPr lang="en-IN" smtClean="0"/>
              <a:pPr/>
              <a:t>48</a:t>
            </a:fld>
            <a:endParaRPr lang="en-IN"/>
          </a:p>
        </p:txBody>
      </p:sp>
    </p:spTree>
    <p:extLst>
      <p:ext uri="{BB962C8B-B14F-4D97-AF65-F5344CB8AC3E}">
        <p14:creationId xmlns:p14="http://schemas.microsoft.com/office/powerpoint/2010/main" val="22186273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Calculating the number of likes for each friend and sorting by frequency</a:t>
            </a:r>
            <a:endParaRPr lang="en-US" dirty="0"/>
          </a:p>
        </p:txBody>
      </p:sp>
      <p:sp>
        <p:nvSpPr>
          <p:cNvPr id="3" name="Content Placeholder 2"/>
          <p:cNvSpPr>
            <a:spLocks noGrp="1"/>
          </p:cNvSpPr>
          <p:nvPr>
            <p:ph idx="1"/>
          </p:nvPr>
        </p:nvSpPr>
        <p:spPr/>
        <p:txBody>
          <a:bodyPr>
            <a:normAutofit fontScale="85000" lnSpcReduction="20000"/>
          </a:bodyPr>
          <a:lstStyle/>
          <a:p>
            <a:r>
              <a:rPr lang="en-US" i="1" dirty="0"/>
              <a:t># Build a frequency distribution of number of likes by</a:t>
            </a:r>
          </a:p>
          <a:p>
            <a:r>
              <a:rPr lang="en-US" i="1" dirty="0"/>
              <a:t># friend with a dictionary comprehension and sort it in</a:t>
            </a:r>
          </a:p>
          <a:p>
            <a:r>
              <a:rPr lang="en-US" i="1" dirty="0"/>
              <a:t># descending order</a:t>
            </a:r>
          </a:p>
          <a:p>
            <a:r>
              <a:rPr lang="en-US" b="1" dirty="0"/>
              <a:t>from operator import </a:t>
            </a:r>
            <a:r>
              <a:rPr lang="en-US" dirty="0" err="1"/>
              <a:t>itemgetter</a:t>
            </a:r>
            <a:endParaRPr lang="en-US" dirty="0"/>
          </a:p>
          <a:p>
            <a:r>
              <a:rPr lang="en-US" dirty="0" err="1"/>
              <a:t>num_likes_by_friend</a:t>
            </a:r>
            <a:r>
              <a:rPr lang="en-US" dirty="0"/>
              <a:t> = { friend : </a:t>
            </a:r>
            <a:r>
              <a:rPr lang="en-US" dirty="0" err="1"/>
              <a:t>len</a:t>
            </a:r>
            <a:r>
              <a:rPr lang="en-US" dirty="0"/>
              <a:t>(likes[friend])</a:t>
            </a:r>
          </a:p>
          <a:p>
            <a:r>
              <a:rPr lang="en-US" b="1" dirty="0"/>
              <a:t>for </a:t>
            </a:r>
            <a:r>
              <a:rPr lang="en-US" dirty="0"/>
              <a:t>friend </a:t>
            </a:r>
            <a:r>
              <a:rPr lang="en-US" b="1" dirty="0"/>
              <a:t>in </a:t>
            </a:r>
            <a:r>
              <a:rPr lang="en-US" dirty="0"/>
              <a:t>likes }</a:t>
            </a:r>
          </a:p>
          <a:p>
            <a:r>
              <a:rPr lang="en-US" dirty="0" err="1"/>
              <a:t>pt</a:t>
            </a:r>
            <a:r>
              <a:rPr lang="en-US" dirty="0"/>
              <a:t> = </a:t>
            </a:r>
            <a:r>
              <a:rPr lang="en-US" dirty="0" err="1"/>
              <a:t>PrettyTable</a:t>
            </a:r>
            <a:r>
              <a:rPr lang="en-US" dirty="0"/>
              <a:t>(</a:t>
            </a:r>
            <a:r>
              <a:rPr lang="en-US" dirty="0" err="1"/>
              <a:t>field_names</a:t>
            </a:r>
            <a:r>
              <a:rPr lang="en-US" dirty="0"/>
              <a:t>=['Friend', '</a:t>
            </a:r>
            <a:r>
              <a:rPr lang="en-US" dirty="0" err="1"/>
              <a:t>Num</a:t>
            </a:r>
            <a:r>
              <a:rPr lang="en-US" dirty="0"/>
              <a:t> Likes'])</a:t>
            </a:r>
          </a:p>
          <a:p>
            <a:r>
              <a:rPr lang="en-US" dirty="0" err="1"/>
              <a:t>pt.align</a:t>
            </a:r>
            <a:r>
              <a:rPr lang="en-US" dirty="0"/>
              <a:t>['Friend'], </a:t>
            </a:r>
            <a:r>
              <a:rPr lang="en-US" dirty="0" err="1"/>
              <a:t>pt.align</a:t>
            </a:r>
            <a:r>
              <a:rPr lang="en-US" dirty="0"/>
              <a:t>['</a:t>
            </a:r>
            <a:r>
              <a:rPr lang="en-US" dirty="0" err="1"/>
              <a:t>Num</a:t>
            </a:r>
            <a:r>
              <a:rPr lang="en-US" dirty="0"/>
              <a:t> Likes'] = 'l', 'r'</a:t>
            </a:r>
          </a:p>
          <a:p>
            <a:r>
              <a:rPr lang="en-US" dirty="0"/>
              <a:t>[ </a:t>
            </a:r>
            <a:r>
              <a:rPr lang="en-US" dirty="0" err="1"/>
              <a:t>pt.add_row</a:t>
            </a:r>
            <a:r>
              <a:rPr lang="en-US" dirty="0"/>
              <a:t>(</a:t>
            </a:r>
            <a:r>
              <a:rPr lang="en-US" dirty="0" err="1"/>
              <a:t>nlbf</a:t>
            </a:r>
            <a:r>
              <a:rPr lang="en-US" dirty="0"/>
              <a:t>)</a:t>
            </a:r>
          </a:p>
          <a:p>
            <a:r>
              <a:rPr lang="en-US" b="1" dirty="0"/>
              <a:t>for </a:t>
            </a:r>
            <a:r>
              <a:rPr lang="en-US" dirty="0" err="1"/>
              <a:t>nlbf</a:t>
            </a:r>
            <a:r>
              <a:rPr lang="en-US" dirty="0"/>
              <a:t> </a:t>
            </a:r>
            <a:r>
              <a:rPr lang="en-US" b="1" dirty="0"/>
              <a:t>in </a:t>
            </a:r>
            <a:r>
              <a:rPr lang="en-US" dirty="0"/>
              <a:t>sorted(</a:t>
            </a:r>
            <a:r>
              <a:rPr lang="en-US" dirty="0" err="1"/>
              <a:t>num_likes_by_friend.items</a:t>
            </a:r>
            <a:r>
              <a:rPr lang="en-US" dirty="0"/>
              <a:t>(),</a:t>
            </a:r>
          </a:p>
          <a:p>
            <a:r>
              <a:rPr lang="en-US" dirty="0"/>
              <a:t>key=</a:t>
            </a:r>
            <a:r>
              <a:rPr lang="en-US" dirty="0" err="1"/>
              <a:t>itemgetter</a:t>
            </a:r>
            <a:r>
              <a:rPr lang="en-US" dirty="0"/>
              <a:t>(1),</a:t>
            </a:r>
          </a:p>
          <a:p>
            <a:r>
              <a:rPr lang="en-US" dirty="0"/>
              <a:t>reverse=True) ]</a:t>
            </a:r>
          </a:p>
          <a:p>
            <a:r>
              <a:rPr lang="en-US" b="1" dirty="0"/>
              <a:t>print </a:t>
            </a:r>
            <a:r>
              <a:rPr lang="en-US" dirty="0"/>
              <a:t>"Number of likes per friend"</a:t>
            </a:r>
          </a:p>
          <a:p>
            <a:r>
              <a:rPr lang="en-US" b="1" dirty="0"/>
              <a:t>print </a:t>
            </a:r>
            <a:r>
              <a:rPr lang="en-US" dirty="0" err="1"/>
              <a:t>pt</a:t>
            </a:r>
            <a:endParaRPr lang="en-US" dirty="0"/>
          </a:p>
        </p:txBody>
      </p:sp>
      <p:sp>
        <p:nvSpPr>
          <p:cNvPr id="4" name="Slide Number Placeholder 3">
            <a:extLst>
              <a:ext uri="{FF2B5EF4-FFF2-40B4-BE49-F238E27FC236}">
                <a16:creationId xmlns:a16="http://schemas.microsoft.com/office/drawing/2014/main" id="{F0F7048E-9249-7E42-A9D8-975D32ED8C49}"/>
              </a:ext>
            </a:extLst>
          </p:cNvPr>
          <p:cNvSpPr>
            <a:spLocks noGrp="1"/>
          </p:cNvSpPr>
          <p:nvPr>
            <p:ph type="sldNum" sz="quarter" idx="15"/>
          </p:nvPr>
        </p:nvSpPr>
        <p:spPr/>
        <p:txBody>
          <a:bodyPr/>
          <a:lstStyle/>
          <a:p>
            <a:fld id="{97433CE8-F58C-40EE-BEB6-9C0193FE7161}" type="slidenum">
              <a:rPr lang="en-IN" smtClean="0"/>
              <a:pPr/>
              <a:t>49</a:t>
            </a:fld>
            <a:endParaRPr lang="en-IN"/>
          </a:p>
        </p:txBody>
      </p:sp>
    </p:spTree>
    <p:extLst>
      <p:ext uri="{BB962C8B-B14F-4D97-AF65-F5344CB8AC3E}">
        <p14:creationId xmlns:p14="http://schemas.microsoft.com/office/powerpoint/2010/main" val="3747917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Social Graph API</a:t>
            </a:r>
          </a:p>
        </p:txBody>
      </p:sp>
      <p:sp>
        <p:nvSpPr>
          <p:cNvPr id="3" name="Content Placeholder 2"/>
          <p:cNvSpPr>
            <a:spLocks noGrp="1"/>
          </p:cNvSpPr>
          <p:nvPr>
            <p:ph sz="quarter" idx="1"/>
          </p:nvPr>
        </p:nvSpPr>
        <p:spPr/>
        <p:txBody>
          <a:bodyPr>
            <a:normAutofit lnSpcReduction="10000"/>
          </a:bodyPr>
          <a:lstStyle/>
          <a:p>
            <a:pPr algn="just"/>
            <a:r>
              <a:rPr lang="en-IN" dirty="0"/>
              <a:t>As a social web miner, the only way that you can access a Facebook user’s account data is by registering an application and using that application as the entry point into the Facebook developer platform(developers.facebook.com). Moreover, the only data that’s available to an application is whatever the user has explicitly authorized it to access. </a:t>
            </a:r>
          </a:p>
          <a:p>
            <a:pPr algn="just"/>
            <a:r>
              <a:rPr lang="en-IN" dirty="0"/>
              <a:t>For example, as a developer writing a Facebook application, you’ll be the user who’s logging into the application, and the application will be able to access any data that you explicitly authorize it to access.</a:t>
            </a:r>
          </a:p>
        </p:txBody>
      </p:sp>
      <p:sp>
        <p:nvSpPr>
          <p:cNvPr id="4" name="Slide Number Placeholder 3">
            <a:extLst>
              <a:ext uri="{FF2B5EF4-FFF2-40B4-BE49-F238E27FC236}">
                <a16:creationId xmlns:a16="http://schemas.microsoft.com/office/drawing/2014/main" id="{B2D14B77-F39E-CA4B-AE3A-DDCA4128E44A}"/>
              </a:ext>
            </a:extLst>
          </p:cNvPr>
          <p:cNvSpPr>
            <a:spLocks noGrp="1"/>
          </p:cNvSpPr>
          <p:nvPr>
            <p:ph type="sldNum" sz="quarter" idx="15"/>
          </p:nvPr>
        </p:nvSpPr>
        <p:spPr/>
        <p:txBody>
          <a:bodyPr/>
          <a:lstStyle/>
          <a:p>
            <a:fld id="{97433CE8-F58C-40EE-BEB6-9C0193FE7161}" type="slidenum">
              <a:rPr lang="en-IN" smtClean="0"/>
              <a:pPr/>
              <a:t>5</a:t>
            </a:fld>
            <a:endParaRPr lang="en-IN"/>
          </a:p>
        </p:txBody>
      </p:sp>
    </p:spTree>
    <p:extLst>
      <p:ext uri="{BB962C8B-B14F-4D97-AF65-F5344CB8AC3E}">
        <p14:creationId xmlns:p14="http://schemas.microsoft.com/office/powerpoint/2010/main" val="24502718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Number of likes per friend</a:t>
            </a:r>
          </a:p>
          <a:p>
            <a:r>
              <a:rPr lang="en-US" dirty="0"/>
              <a:t>+--------------------+-----------+</a:t>
            </a:r>
          </a:p>
          <a:p>
            <a:r>
              <a:rPr lang="en-US" dirty="0"/>
              <a:t>| Friend         | </a:t>
            </a:r>
            <a:r>
              <a:rPr lang="en-US" dirty="0" err="1"/>
              <a:t>Num</a:t>
            </a:r>
            <a:r>
              <a:rPr lang="en-US" dirty="0"/>
              <a:t> Likes |</a:t>
            </a:r>
          </a:p>
          <a:p>
            <a:r>
              <a:rPr lang="en-US" dirty="0"/>
              <a:t>+--------------------+-----------+</a:t>
            </a:r>
          </a:p>
          <a:p>
            <a:r>
              <a:rPr lang="en-US" dirty="0"/>
              <a:t>| Joshua 	| 187 |</a:t>
            </a:r>
          </a:p>
          <a:p>
            <a:r>
              <a:rPr lang="en-US" dirty="0"/>
              <a:t>| Derek 	| 146 |</a:t>
            </a:r>
          </a:p>
          <a:p>
            <a:r>
              <a:rPr lang="en-US" dirty="0"/>
              <a:t>| Heather	 | 84 |</a:t>
            </a:r>
          </a:p>
          <a:p>
            <a:r>
              <a:rPr lang="en-US" dirty="0"/>
              <a:t>| Rick		 | 69 |</a:t>
            </a:r>
          </a:p>
          <a:p>
            <a:r>
              <a:rPr lang="en-US" dirty="0"/>
              <a:t>| Patrick 	 | 42 |</a:t>
            </a:r>
          </a:p>
          <a:p>
            <a:r>
              <a:rPr lang="en-US" dirty="0"/>
              <a:t>| Bryan	 | 38 |</a:t>
            </a:r>
          </a:p>
          <a:p>
            <a:r>
              <a:rPr lang="en-US" dirty="0"/>
              <a:t>| Ray		 | 17 |</a:t>
            </a:r>
          </a:p>
          <a:p>
            <a:r>
              <a:rPr lang="en-US" dirty="0"/>
              <a:t>| Jamie 	 | 14 |</a:t>
            </a:r>
          </a:p>
          <a:p>
            <a:r>
              <a:rPr lang="en-US" dirty="0"/>
              <a:t>| ... 		 | ... |</a:t>
            </a:r>
          </a:p>
          <a:p>
            <a:r>
              <a:rPr lang="en-US" dirty="0"/>
              <a:t>| Bas 		  | 0 |</a:t>
            </a:r>
          </a:p>
          <a:p>
            <a:r>
              <a:rPr lang="en-US" dirty="0"/>
              <a:t>+--------------------+-----------+</a:t>
            </a:r>
          </a:p>
        </p:txBody>
      </p:sp>
      <p:sp>
        <p:nvSpPr>
          <p:cNvPr id="4" name="Slide Number Placeholder 3">
            <a:extLst>
              <a:ext uri="{FF2B5EF4-FFF2-40B4-BE49-F238E27FC236}">
                <a16:creationId xmlns:a16="http://schemas.microsoft.com/office/drawing/2014/main" id="{267D3021-C9AE-1F43-87C1-514B003B28A1}"/>
              </a:ext>
            </a:extLst>
          </p:cNvPr>
          <p:cNvSpPr>
            <a:spLocks noGrp="1"/>
          </p:cNvSpPr>
          <p:nvPr>
            <p:ph type="sldNum" sz="quarter" idx="15"/>
          </p:nvPr>
        </p:nvSpPr>
        <p:spPr/>
        <p:txBody>
          <a:bodyPr/>
          <a:lstStyle/>
          <a:p>
            <a:fld id="{97433CE8-F58C-40EE-BEB6-9C0193FE7161}" type="slidenum">
              <a:rPr lang="en-IN" smtClean="0"/>
              <a:pPr/>
              <a:t>50</a:t>
            </a:fld>
            <a:endParaRPr lang="en-IN"/>
          </a:p>
        </p:txBody>
      </p:sp>
    </p:spTree>
    <p:extLst>
      <p:ext uri="{BB962C8B-B14F-4D97-AF65-F5344CB8AC3E}">
        <p14:creationId xmlns:p14="http://schemas.microsoft.com/office/powerpoint/2010/main" val="26774720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i="1" dirty="0"/>
              <a:t>Finding common likes between an ego and its friendships in a social network</a:t>
            </a:r>
            <a:endParaRPr lang="en-US" sz="3200" dirty="0"/>
          </a:p>
        </p:txBody>
      </p:sp>
      <p:sp>
        <p:nvSpPr>
          <p:cNvPr id="3" name="Content Placeholder 2"/>
          <p:cNvSpPr>
            <a:spLocks noGrp="1"/>
          </p:cNvSpPr>
          <p:nvPr>
            <p:ph idx="1"/>
          </p:nvPr>
        </p:nvSpPr>
        <p:spPr/>
        <p:txBody>
          <a:bodyPr>
            <a:normAutofit fontScale="70000" lnSpcReduction="20000"/>
          </a:bodyPr>
          <a:lstStyle/>
          <a:p>
            <a:r>
              <a:rPr lang="en-US" i="1" dirty="0"/>
              <a:t># Which of your likes are in common with which friends?</a:t>
            </a:r>
          </a:p>
          <a:p>
            <a:r>
              <a:rPr lang="en-US" dirty="0" err="1"/>
              <a:t>my_likes</a:t>
            </a:r>
            <a:r>
              <a:rPr lang="en-US" dirty="0"/>
              <a:t> = [ like['name']</a:t>
            </a:r>
          </a:p>
          <a:p>
            <a:r>
              <a:rPr lang="en-US" b="1" dirty="0"/>
              <a:t>for </a:t>
            </a:r>
            <a:r>
              <a:rPr lang="en-US" dirty="0"/>
              <a:t>like </a:t>
            </a:r>
            <a:r>
              <a:rPr lang="en-US" b="1" dirty="0"/>
              <a:t>in </a:t>
            </a:r>
            <a:r>
              <a:rPr lang="en-US" dirty="0" err="1"/>
              <a:t>g.get_connections</a:t>
            </a:r>
            <a:r>
              <a:rPr lang="en-US" dirty="0"/>
              <a:t>("me", "likes")['data'] ]</a:t>
            </a:r>
          </a:p>
          <a:p>
            <a:r>
              <a:rPr lang="en-US" dirty="0" err="1"/>
              <a:t>pt</a:t>
            </a:r>
            <a:r>
              <a:rPr lang="en-US" dirty="0"/>
              <a:t> = </a:t>
            </a:r>
            <a:r>
              <a:rPr lang="en-US" dirty="0" err="1"/>
              <a:t>PrettyTable</a:t>
            </a:r>
            <a:r>
              <a:rPr lang="en-US" dirty="0"/>
              <a:t>(</a:t>
            </a:r>
            <a:r>
              <a:rPr lang="en-US" dirty="0" err="1"/>
              <a:t>field_names</a:t>
            </a:r>
            <a:r>
              <a:rPr lang="en-US" dirty="0"/>
              <a:t>=["Name"])</a:t>
            </a:r>
          </a:p>
          <a:p>
            <a:r>
              <a:rPr lang="en-US" dirty="0" err="1"/>
              <a:t>pt.align</a:t>
            </a:r>
            <a:r>
              <a:rPr lang="en-US" dirty="0"/>
              <a:t> = 'l'</a:t>
            </a:r>
          </a:p>
          <a:p>
            <a:r>
              <a:rPr lang="en-US" dirty="0"/>
              <a:t>[ </a:t>
            </a:r>
            <a:r>
              <a:rPr lang="en-US" dirty="0" err="1"/>
              <a:t>pt.add_row</a:t>
            </a:r>
            <a:r>
              <a:rPr lang="en-US" dirty="0"/>
              <a:t>((ml,)) </a:t>
            </a:r>
            <a:r>
              <a:rPr lang="en-US" b="1" dirty="0"/>
              <a:t>for </a:t>
            </a:r>
            <a:r>
              <a:rPr lang="en-US" dirty="0"/>
              <a:t>ml </a:t>
            </a:r>
            <a:r>
              <a:rPr lang="en-US" b="1" dirty="0"/>
              <a:t>in </a:t>
            </a:r>
            <a:r>
              <a:rPr lang="en-US" dirty="0" err="1"/>
              <a:t>my_likes</a:t>
            </a:r>
            <a:r>
              <a:rPr lang="en-US" dirty="0"/>
              <a:t> ]</a:t>
            </a:r>
          </a:p>
          <a:p>
            <a:r>
              <a:rPr lang="en-US" b="1" dirty="0"/>
              <a:t>print </a:t>
            </a:r>
            <a:r>
              <a:rPr lang="en-US" dirty="0"/>
              <a:t>"My likes"</a:t>
            </a:r>
          </a:p>
          <a:p>
            <a:r>
              <a:rPr lang="en-US" b="1" dirty="0"/>
              <a:t>print </a:t>
            </a:r>
            <a:r>
              <a:rPr lang="en-US" dirty="0" err="1"/>
              <a:t>pt</a:t>
            </a:r>
            <a:endParaRPr lang="en-US" dirty="0"/>
          </a:p>
          <a:p>
            <a:r>
              <a:rPr lang="en-US" i="1" dirty="0"/>
              <a:t># Use the set intersection as represented by the ampersand</a:t>
            </a:r>
          </a:p>
          <a:p>
            <a:r>
              <a:rPr lang="en-US" i="1" dirty="0"/>
              <a:t># operator to find common likes.</a:t>
            </a:r>
          </a:p>
          <a:p>
            <a:r>
              <a:rPr lang="en-US" dirty="0" err="1"/>
              <a:t>common_likes</a:t>
            </a:r>
            <a:r>
              <a:rPr lang="en-US" dirty="0"/>
              <a:t> = list(set(</a:t>
            </a:r>
            <a:r>
              <a:rPr lang="en-US" dirty="0" err="1"/>
              <a:t>my_likes</a:t>
            </a:r>
            <a:r>
              <a:rPr lang="en-US" dirty="0"/>
              <a:t>) &amp; set(</a:t>
            </a:r>
            <a:r>
              <a:rPr lang="en-US" dirty="0" err="1"/>
              <a:t>friends_likes</a:t>
            </a:r>
            <a:r>
              <a:rPr lang="en-US" dirty="0"/>
              <a:t>))</a:t>
            </a:r>
          </a:p>
          <a:p>
            <a:r>
              <a:rPr lang="en-US" dirty="0" err="1"/>
              <a:t>pt</a:t>
            </a:r>
            <a:r>
              <a:rPr lang="en-US" dirty="0"/>
              <a:t> = </a:t>
            </a:r>
            <a:r>
              <a:rPr lang="en-US" dirty="0" err="1"/>
              <a:t>PrettyTable</a:t>
            </a:r>
            <a:r>
              <a:rPr lang="en-US" dirty="0"/>
              <a:t>(</a:t>
            </a:r>
            <a:r>
              <a:rPr lang="en-US" dirty="0" err="1"/>
              <a:t>field_names</a:t>
            </a:r>
            <a:r>
              <a:rPr lang="en-US" dirty="0"/>
              <a:t>=["Name"])</a:t>
            </a:r>
          </a:p>
          <a:p>
            <a:r>
              <a:rPr lang="en-US" dirty="0" err="1"/>
              <a:t>pt.align</a:t>
            </a:r>
            <a:r>
              <a:rPr lang="en-US" dirty="0"/>
              <a:t> = 'l'</a:t>
            </a:r>
          </a:p>
          <a:p>
            <a:r>
              <a:rPr lang="en-US" dirty="0"/>
              <a:t>[ </a:t>
            </a:r>
            <a:r>
              <a:rPr lang="en-US" dirty="0" err="1"/>
              <a:t>pt.add_row</a:t>
            </a:r>
            <a:r>
              <a:rPr lang="en-US" dirty="0"/>
              <a:t>((cl,)) </a:t>
            </a:r>
            <a:r>
              <a:rPr lang="en-US" b="1" dirty="0"/>
              <a:t>for </a:t>
            </a:r>
            <a:r>
              <a:rPr lang="en-US" dirty="0"/>
              <a:t>cl </a:t>
            </a:r>
            <a:r>
              <a:rPr lang="en-US" b="1" dirty="0"/>
              <a:t>in </a:t>
            </a:r>
            <a:r>
              <a:rPr lang="en-US" dirty="0" err="1"/>
              <a:t>common_likes</a:t>
            </a:r>
            <a:r>
              <a:rPr lang="en-US" dirty="0"/>
              <a:t> ]</a:t>
            </a:r>
          </a:p>
          <a:p>
            <a:r>
              <a:rPr lang="en-US" b="1" dirty="0"/>
              <a:t>Print</a:t>
            </a:r>
          </a:p>
          <a:p>
            <a:r>
              <a:rPr lang="en-US" b="1" dirty="0"/>
              <a:t>print </a:t>
            </a:r>
            <a:r>
              <a:rPr lang="en-US" dirty="0"/>
              <a:t>"My common likes with friends"</a:t>
            </a:r>
          </a:p>
          <a:p>
            <a:r>
              <a:rPr lang="en-US" b="1" dirty="0"/>
              <a:t>print </a:t>
            </a:r>
            <a:r>
              <a:rPr lang="en-US" dirty="0" err="1"/>
              <a:t>pt</a:t>
            </a:r>
            <a:endParaRPr lang="en-US" dirty="0"/>
          </a:p>
        </p:txBody>
      </p:sp>
      <p:sp>
        <p:nvSpPr>
          <p:cNvPr id="4" name="Slide Number Placeholder 3">
            <a:extLst>
              <a:ext uri="{FF2B5EF4-FFF2-40B4-BE49-F238E27FC236}">
                <a16:creationId xmlns:a16="http://schemas.microsoft.com/office/drawing/2014/main" id="{44E9E567-9DC4-3543-AC7A-9DD210385F5E}"/>
              </a:ext>
            </a:extLst>
          </p:cNvPr>
          <p:cNvSpPr>
            <a:spLocks noGrp="1"/>
          </p:cNvSpPr>
          <p:nvPr>
            <p:ph type="sldNum" sz="quarter" idx="15"/>
          </p:nvPr>
        </p:nvSpPr>
        <p:spPr/>
        <p:txBody>
          <a:bodyPr/>
          <a:lstStyle/>
          <a:p>
            <a:fld id="{97433CE8-F58C-40EE-BEB6-9C0193FE7161}" type="slidenum">
              <a:rPr lang="en-IN" smtClean="0"/>
              <a:pPr/>
              <a:t>51</a:t>
            </a:fld>
            <a:endParaRPr lang="en-IN"/>
          </a:p>
        </p:txBody>
      </p:sp>
    </p:spTree>
    <p:extLst>
      <p:ext uri="{BB962C8B-B14F-4D97-AF65-F5344CB8AC3E}">
        <p14:creationId xmlns:p14="http://schemas.microsoft.com/office/powerpoint/2010/main" val="3296560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My likes</a:t>
            </a:r>
          </a:p>
          <a:p>
            <a:r>
              <a:rPr lang="en-US" dirty="0"/>
              <a:t>+-------------------------------+</a:t>
            </a:r>
          </a:p>
          <a:p>
            <a:r>
              <a:rPr lang="en-US" dirty="0"/>
              <a:t>| Name |</a:t>
            </a:r>
          </a:p>
          <a:p>
            <a:r>
              <a:rPr lang="en-US" dirty="0"/>
              <a:t>+-------------------------------+</a:t>
            </a:r>
          </a:p>
          <a:p>
            <a:r>
              <a:rPr lang="en-US" dirty="0"/>
              <a:t>| Snatch (weightlifting)     |</a:t>
            </a:r>
          </a:p>
          <a:p>
            <a:r>
              <a:rPr lang="en-US" dirty="0"/>
              <a:t>| First Blood 		|</a:t>
            </a:r>
          </a:p>
          <a:p>
            <a:r>
              <a:rPr lang="en-US" dirty="0"/>
              <a:t>| Robinson Crusoe 	|</a:t>
            </a:r>
          </a:p>
          <a:p>
            <a:r>
              <a:rPr lang="en-US" dirty="0"/>
              <a:t>| The Godfather 	|</a:t>
            </a:r>
          </a:p>
          <a:p>
            <a:r>
              <a:rPr lang="en-US" dirty="0"/>
              <a:t>| The Godfather 	|</a:t>
            </a:r>
          </a:p>
          <a:p>
            <a:r>
              <a:rPr lang="en-US" dirty="0"/>
              <a:t>| ... 			|</a:t>
            </a:r>
          </a:p>
          <a:p>
            <a:r>
              <a:rPr lang="en-US" dirty="0"/>
              <a:t>| The Art of Manliness 	|</a:t>
            </a:r>
          </a:p>
          <a:p>
            <a:r>
              <a:rPr lang="en-US" dirty="0"/>
              <a:t>| USA Triathlon 		|</a:t>
            </a:r>
          </a:p>
          <a:p>
            <a:r>
              <a:rPr lang="en-US" dirty="0"/>
              <a:t>| </a:t>
            </a:r>
            <a:r>
              <a:rPr lang="en-US" dirty="0" err="1"/>
              <a:t>CrossFit</a:t>
            </a:r>
            <a:r>
              <a:rPr lang="en-US" dirty="0"/>
              <a:t> 		|</a:t>
            </a:r>
          </a:p>
          <a:p>
            <a:r>
              <a:rPr lang="en-US" dirty="0"/>
              <a:t>| Mining the Social Web   |</a:t>
            </a:r>
          </a:p>
          <a:p>
            <a:r>
              <a:rPr lang="en-US" dirty="0"/>
              <a:t>+-------------------------------+</a:t>
            </a:r>
          </a:p>
        </p:txBody>
      </p:sp>
      <p:sp>
        <p:nvSpPr>
          <p:cNvPr id="4" name="Slide Number Placeholder 3">
            <a:extLst>
              <a:ext uri="{FF2B5EF4-FFF2-40B4-BE49-F238E27FC236}">
                <a16:creationId xmlns:a16="http://schemas.microsoft.com/office/drawing/2014/main" id="{4D1C408F-5EAC-274A-9B4F-698D05EDE152}"/>
              </a:ext>
            </a:extLst>
          </p:cNvPr>
          <p:cNvSpPr>
            <a:spLocks noGrp="1"/>
          </p:cNvSpPr>
          <p:nvPr>
            <p:ph type="sldNum" sz="quarter" idx="15"/>
          </p:nvPr>
        </p:nvSpPr>
        <p:spPr/>
        <p:txBody>
          <a:bodyPr/>
          <a:lstStyle/>
          <a:p>
            <a:fld id="{97433CE8-F58C-40EE-BEB6-9C0193FE7161}" type="slidenum">
              <a:rPr lang="en-IN" smtClean="0"/>
              <a:pPr/>
              <a:t>52</a:t>
            </a:fld>
            <a:endParaRPr lang="en-IN"/>
          </a:p>
        </p:txBody>
      </p:sp>
    </p:spTree>
    <p:extLst>
      <p:ext uri="{BB962C8B-B14F-4D97-AF65-F5344CB8AC3E}">
        <p14:creationId xmlns:p14="http://schemas.microsoft.com/office/powerpoint/2010/main" val="1387844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endParaRPr lang="en-US" dirty="0"/>
          </a:p>
          <a:p>
            <a:r>
              <a:rPr lang="en-US" dirty="0"/>
              <a:t>My common likes with friends</a:t>
            </a:r>
          </a:p>
          <a:p>
            <a:r>
              <a:rPr lang="en-US" dirty="0"/>
              <a:t>+--------------------------------------------------+</a:t>
            </a:r>
          </a:p>
          <a:p>
            <a:r>
              <a:rPr lang="en-US" dirty="0"/>
              <a:t>| Name |</a:t>
            </a:r>
          </a:p>
          <a:p>
            <a:r>
              <a:rPr lang="en-US" dirty="0"/>
              <a:t>+--------------------------------------------------+</a:t>
            </a:r>
          </a:p>
          <a:p>
            <a:r>
              <a:rPr lang="en-US" dirty="0"/>
              <a:t>| </a:t>
            </a:r>
            <a:r>
              <a:rPr lang="en-US" dirty="0">
                <a:hlinkClick r:id="rId2"/>
              </a:rPr>
              <a:t>www.SEALFIT.com</a:t>
            </a:r>
            <a:r>
              <a:rPr lang="en-US" dirty="0"/>
              <a:t>		 |</a:t>
            </a:r>
          </a:p>
          <a:p>
            <a:r>
              <a:rPr lang="en-US" dirty="0"/>
              <a:t>| Rich </a:t>
            </a:r>
            <a:r>
              <a:rPr lang="en-US" dirty="0" err="1"/>
              <a:t>Froning</a:t>
            </a:r>
            <a:r>
              <a:rPr lang="en-US" dirty="0"/>
              <a:t> Jr. Fan Site 	 |</a:t>
            </a:r>
          </a:p>
          <a:p>
            <a:r>
              <a:rPr lang="en-US" dirty="0"/>
              <a:t>| </a:t>
            </a:r>
            <a:r>
              <a:rPr lang="en-US" dirty="0" err="1"/>
              <a:t>CrossFit</a:t>
            </a:r>
            <a:r>
              <a:rPr lang="en-US" dirty="0"/>
              <a:t> 			 |</a:t>
            </a:r>
          </a:p>
          <a:p>
            <a:r>
              <a:rPr lang="en-US" dirty="0"/>
              <a:t>| The Great Courses		 |</a:t>
            </a:r>
          </a:p>
          <a:p>
            <a:r>
              <a:rPr lang="en-US" dirty="0"/>
              <a:t>| The Art of Manliness		 |</a:t>
            </a:r>
          </a:p>
          <a:p>
            <a:r>
              <a:rPr lang="en-US" dirty="0"/>
              <a:t>| Dan Carlin - Hardcore History 	 |</a:t>
            </a:r>
          </a:p>
          <a:p>
            <a:r>
              <a:rPr lang="en-US" dirty="0"/>
              <a:t>| Mining the Social Web	 |</a:t>
            </a:r>
          </a:p>
          <a:p>
            <a:r>
              <a:rPr lang="en-US" dirty="0"/>
              <a:t>| </a:t>
            </a:r>
            <a:r>
              <a:rPr lang="en-US" dirty="0" err="1"/>
              <a:t>Crossfit</a:t>
            </a:r>
            <a:r>
              <a:rPr lang="en-US" dirty="0"/>
              <a:t> Cool Springs		 |</a:t>
            </a:r>
          </a:p>
          <a:p>
            <a:r>
              <a:rPr lang="en-US" dirty="0"/>
              <a:t>+--------------------------------------------------+</a:t>
            </a:r>
          </a:p>
        </p:txBody>
      </p:sp>
      <p:sp>
        <p:nvSpPr>
          <p:cNvPr id="4" name="Slide Number Placeholder 3">
            <a:extLst>
              <a:ext uri="{FF2B5EF4-FFF2-40B4-BE49-F238E27FC236}">
                <a16:creationId xmlns:a16="http://schemas.microsoft.com/office/drawing/2014/main" id="{94CCDEFE-D47C-BC4D-9E49-DF0F3AB4F975}"/>
              </a:ext>
            </a:extLst>
          </p:cNvPr>
          <p:cNvSpPr>
            <a:spLocks noGrp="1"/>
          </p:cNvSpPr>
          <p:nvPr>
            <p:ph type="sldNum" sz="quarter" idx="15"/>
          </p:nvPr>
        </p:nvSpPr>
        <p:spPr/>
        <p:txBody>
          <a:bodyPr/>
          <a:lstStyle/>
          <a:p>
            <a:fld id="{97433CE8-F58C-40EE-BEB6-9C0193FE7161}" type="slidenum">
              <a:rPr lang="en-IN" smtClean="0"/>
              <a:pPr/>
              <a:t>53</a:t>
            </a:fld>
            <a:endParaRPr lang="en-IN"/>
          </a:p>
        </p:txBody>
      </p:sp>
    </p:spTree>
    <p:extLst>
      <p:ext uri="{BB962C8B-B14F-4D97-AF65-F5344CB8AC3E}">
        <p14:creationId xmlns:p14="http://schemas.microsoft.com/office/powerpoint/2010/main" val="21151188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i="1" dirty="0"/>
              <a:t># Which of your friends like things that you like?</a:t>
            </a:r>
          </a:p>
          <a:p>
            <a:r>
              <a:rPr lang="en-US" dirty="0" err="1"/>
              <a:t>similar_friends</a:t>
            </a:r>
            <a:r>
              <a:rPr lang="en-US" dirty="0"/>
              <a:t> = [ (friend, </a:t>
            </a:r>
            <a:r>
              <a:rPr lang="en-US" dirty="0" err="1"/>
              <a:t>friend_like</a:t>
            </a:r>
            <a:r>
              <a:rPr lang="en-US" dirty="0"/>
              <a:t>['name'])</a:t>
            </a:r>
          </a:p>
          <a:p>
            <a:r>
              <a:rPr lang="en-US" b="1" dirty="0"/>
              <a:t>for </a:t>
            </a:r>
            <a:r>
              <a:rPr lang="en-US" dirty="0"/>
              <a:t>friend, </a:t>
            </a:r>
            <a:r>
              <a:rPr lang="en-US" dirty="0" err="1"/>
              <a:t>friend_likes</a:t>
            </a:r>
            <a:r>
              <a:rPr lang="en-US" dirty="0"/>
              <a:t> </a:t>
            </a:r>
            <a:r>
              <a:rPr lang="en-US" b="1" dirty="0"/>
              <a:t>in </a:t>
            </a:r>
            <a:r>
              <a:rPr lang="en-US" dirty="0" err="1"/>
              <a:t>likes.items</a:t>
            </a:r>
            <a:r>
              <a:rPr lang="en-US" dirty="0"/>
              <a:t>()</a:t>
            </a:r>
          </a:p>
          <a:p>
            <a:r>
              <a:rPr lang="en-US" b="1" dirty="0"/>
              <a:t>for </a:t>
            </a:r>
            <a:r>
              <a:rPr lang="en-US" dirty="0" err="1"/>
              <a:t>friend_like</a:t>
            </a:r>
            <a:r>
              <a:rPr lang="en-US" dirty="0"/>
              <a:t> </a:t>
            </a:r>
            <a:r>
              <a:rPr lang="en-US" b="1" dirty="0"/>
              <a:t>in </a:t>
            </a:r>
            <a:r>
              <a:rPr lang="en-US" dirty="0" err="1"/>
              <a:t>friend_likes</a:t>
            </a:r>
            <a:endParaRPr lang="en-US" dirty="0"/>
          </a:p>
          <a:p>
            <a:r>
              <a:rPr lang="en-US" b="1" dirty="0"/>
              <a:t>if </a:t>
            </a:r>
            <a:r>
              <a:rPr lang="en-US" dirty="0" err="1"/>
              <a:t>friend_like.get</a:t>
            </a:r>
            <a:r>
              <a:rPr lang="en-US" dirty="0"/>
              <a:t>('name') </a:t>
            </a:r>
            <a:r>
              <a:rPr lang="en-US" b="1" dirty="0"/>
              <a:t>in </a:t>
            </a:r>
            <a:r>
              <a:rPr lang="en-US" dirty="0" err="1"/>
              <a:t>common_likes</a:t>
            </a:r>
            <a:r>
              <a:rPr lang="en-US" dirty="0"/>
              <a:t> ]</a:t>
            </a:r>
          </a:p>
          <a:p>
            <a:r>
              <a:rPr lang="en-US" i="1" dirty="0"/>
              <a:t># Filter out any possible duplicates that could occur</a:t>
            </a:r>
          </a:p>
          <a:p>
            <a:r>
              <a:rPr lang="en-US" dirty="0" err="1"/>
              <a:t>ranked_friends</a:t>
            </a:r>
            <a:r>
              <a:rPr lang="en-US" dirty="0"/>
              <a:t> = Counter([ friend </a:t>
            </a:r>
            <a:r>
              <a:rPr lang="en-US" b="1" dirty="0"/>
              <a:t>for </a:t>
            </a:r>
            <a:r>
              <a:rPr lang="en-US" dirty="0"/>
              <a:t>(friend, like) </a:t>
            </a:r>
            <a:r>
              <a:rPr lang="en-US" b="1" dirty="0"/>
              <a:t>in </a:t>
            </a:r>
            <a:r>
              <a:rPr lang="en-US" dirty="0"/>
              <a:t>list(set(</a:t>
            </a:r>
            <a:r>
              <a:rPr lang="en-US" dirty="0" err="1"/>
              <a:t>similar_friends</a:t>
            </a:r>
            <a:r>
              <a:rPr lang="en-US" dirty="0"/>
              <a:t>)) ])</a:t>
            </a:r>
          </a:p>
          <a:p>
            <a:r>
              <a:rPr lang="en-US" dirty="0" err="1"/>
              <a:t>pt</a:t>
            </a:r>
            <a:r>
              <a:rPr lang="en-US" dirty="0"/>
              <a:t> = </a:t>
            </a:r>
            <a:r>
              <a:rPr lang="en-US" dirty="0" err="1"/>
              <a:t>PrettyTable</a:t>
            </a:r>
            <a:r>
              <a:rPr lang="en-US" dirty="0"/>
              <a:t>(</a:t>
            </a:r>
            <a:r>
              <a:rPr lang="en-US" dirty="0" err="1"/>
              <a:t>field_names</a:t>
            </a:r>
            <a:r>
              <a:rPr lang="en-US" dirty="0"/>
              <a:t>=["Friend", "Common Likes"])</a:t>
            </a:r>
          </a:p>
          <a:p>
            <a:r>
              <a:rPr lang="en-US" dirty="0" err="1"/>
              <a:t>pt.align</a:t>
            </a:r>
            <a:r>
              <a:rPr lang="en-US" dirty="0"/>
              <a:t>["Friend"], </a:t>
            </a:r>
            <a:r>
              <a:rPr lang="en-US" dirty="0" err="1"/>
              <a:t>pt.align</a:t>
            </a:r>
            <a:r>
              <a:rPr lang="en-US" dirty="0"/>
              <a:t>["Common Likes"] = 'l', 'r'</a:t>
            </a:r>
          </a:p>
          <a:p>
            <a:r>
              <a:rPr lang="en-US" dirty="0"/>
              <a:t>[ </a:t>
            </a:r>
            <a:r>
              <a:rPr lang="en-US" dirty="0" err="1"/>
              <a:t>pt.add_row</a:t>
            </a:r>
            <a:r>
              <a:rPr lang="en-US" dirty="0"/>
              <a:t>(</a:t>
            </a:r>
            <a:r>
              <a:rPr lang="en-US" dirty="0" err="1"/>
              <a:t>rf</a:t>
            </a:r>
            <a:r>
              <a:rPr lang="en-US" dirty="0"/>
              <a:t>)</a:t>
            </a:r>
          </a:p>
          <a:p>
            <a:r>
              <a:rPr lang="en-US" b="1" dirty="0"/>
              <a:t>for </a:t>
            </a:r>
            <a:r>
              <a:rPr lang="en-US" dirty="0" err="1"/>
              <a:t>rf</a:t>
            </a:r>
            <a:r>
              <a:rPr lang="en-US" dirty="0"/>
              <a:t> </a:t>
            </a:r>
            <a:r>
              <a:rPr lang="en-US" b="1" dirty="0"/>
              <a:t>in </a:t>
            </a:r>
            <a:r>
              <a:rPr lang="en-US" dirty="0"/>
              <a:t>sorted(</a:t>
            </a:r>
            <a:r>
              <a:rPr lang="en-US" dirty="0" err="1"/>
              <a:t>ranked_friends.items</a:t>
            </a:r>
            <a:r>
              <a:rPr lang="en-US" dirty="0"/>
              <a:t>(),</a:t>
            </a:r>
          </a:p>
          <a:p>
            <a:r>
              <a:rPr lang="en-US" dirty="0"/>
              <a:t>key=</a:t>
            </a:r>
            <a:r>
              <a:rPr lang="en-US" dirty="0" err="1"/>
              <a:t>itemgetter</a:t>
            </a:r>
            <a:r>
              <a:rPr lang="en-US" dirty="0"/>
              <a:t>(1),</a:t>
            </a:r>
          </a:p>
          <a:p>
            <a:r>
              <a:rPr lang="en-US" dirty="0"/>
              <a:t>reverse=True) ]</a:t>
            </a:r>
          </a:p>
          <a:p>
            <a:r>
              <a:rPr lang="en-US" b="1" dirty="0"/>
              <a:t>print </a:t>
            </a:r>
            <a:r>
              <a:rPr lang="en-US" dirty="0"/>
              <a:t>"My similar friends (ranked)"</a:t>
            </a:r>
          </a:p>
          <a:p>
            <a:r>
              <a:rPr lang="en-US" b="1" dirty="0"/>
              <a:t>print </a:t>
            </a:r>
            <a:r>
              <a:rPr lang="en-US" dirty="0" err="1"/>
              <a:t>pt</a:t>
            </a:r>
            <a:endParaRPr lang="en-US" dirty="0"/>
          </a:p>
        </p:txBody>
      </p:sp>
      <p:sp>
        <p:nvSpPr>
          <p:cNvPr id="4" name="Slide Number Placeholder 3">
            <a:extLst>
              <a:ext uri="{FF2B5EF4-FFF2-40B4-BE49-F238E27FC236}">
                <a16:creationId xmlns:a16="http://schemas.microsoft.com/office/drawing/2014/main" id="{D39D8462-AD4C-0C43-96C9-F027BED05C9F}"/>
              </a:ext>
            </a:extLst>
          </p:cNvPr>
          <p:cNvSpPr>
            <a:spLocks noGrp="1"/>
          </p:cNvSpPr>
          <p:nvPr>
            <p:ph type="sldNum" sz="quarter" idx="15"/>
          </p:nvPr>
        </p:nvSpPr>
        <p:spPr/>
        <p:txBody>
          <a:bodyPr/>
          <a:lstStyle/>
          <a:p>
            <a:fld id="{97433CE8-F58C-40EE-BEB6-9C0193FE7161}" type="slidenum">
              <a:rPr lang="en-IN" smtClean="0"/>
              <a:pPr/>
              <a:t>54</a:t>
            </a:fld>
            <a:endParaRPr lang="en-IN"/>
          </a:p>
        </p:txBody>
      </p:sp>
    </p:spTree>
    <p:extLst>
      <p:ext uri="{BB962C8B-B14F-4D97-AF65-F5344CB8AC3E}">
        <p14:creationId xmlns:p14="http://schemas.microsoft.com/office/powerpoint/2010/main" val="3396957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Calculating the friends most similar to an ego in a social network</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i="1" dirty="0"/>
              <a:t># Also keep in mind that you have the full range of plotting</a:t>
            </a:r>
          </a:p>
          <a:p>
            <a:r>
              <a:rPr lang="en-US" i="1" dirty="0"/>
              <a:t># capabilities available to you. A quick histogram that shows</a:t>
            </a:r>
          </a:p>
          <a:p>
            <a:r>
              <a:rPr lang="en-US" i="1" dirty="0"/>
              <a:t># how many friends.</a:t>
            </a:r>
          </a:p>
          <a:p>
            <a:r>
              <a:rPr lang="en-US" dirty="0" err="1"/>
              <a:t>plt.hist</a:t>
            </a:r>
            <a:r>
              <a:rPr lang="en-US" dirty="0"/>
              <a:t>(</a:t>
            </a:r>
            <a:r>
              <a:rPr lang="en-US" dirty="0" err="1"/>
              <a:t>ranked_friends.values</a:t>
            </a:r>
            <a:r>
              <a:rPr lang="en-US" dirty="0"/>
              <a:t>())</a:t>
            </a:r>
          </a:p>
          <a:p>
            <a:r>
              <a:rPr lang="en-US" dirty="0" err="1"/>
              <a:t>plt.xlabel</a:t>
            </a:r>
            <a:r>
              <a:rPr lang="en-US" dirty="0"/>
              <a:t>('Bins (number of friends with shared likes)')</a:t>
            </a:r>
          </a:p>
          <a:p>
            <a:r>
              <a:rPr lang="en-US" dirty="0" err="1"/>
              <a:t>plt.ylabel</a:t>
            </a:r>
            <a:r>
              <a:rPr lang="en-US" dirty="0"/>
              <a:t>('Number of shared likes in each bin')</a:t>
            </a:r>
          </a:p>
          <a:p>
            <a:r>
              <a:rPr lang="en-US" i="1" dirty="0"/>
              <a:t># Keep in mind that you can customize the binning</a:t>
            </a:r>
          </a:p>
          <a:p>
            <a:r>
              <a:rPr lang="en-US" i="1" dirty="0"/>
              <a:t># as desired. See http://matplotlib.org/api/pyplot_api.html</a:t>
            </a:r>
          </a:p>
          <a:p>
            <a:r>
              <a:rPr lang="en-US" i="1" dirty="0"/>
              <a:t># For example...</a:t>
            </a:r>
          </a:p>
          <a:p>
            <a:r>
              <a:rPr lang="en-US" b="1" dirty="0" err="1"/>
              <a:t>plt.figure</a:t>
            </a:r>
            <a:r>
              <a:rPr lang="en-US" b="1" dirty="0"/>
              <a:t>() </a:t>
            </a:r>
            <a:r>
              <a:rPr lang="en-US" b="1" i="1" dirty="0"/>
              <a:t># Display the previous plot</a:t>
            </a:r>
          </a:p>
          <a:p>
            <a:r>
              <a:rPr lang="en-US" b="1" dirty="0" err="1"/>
              <a:t>plt.hist</a:t>
            </a:r>
            <a:r>
              <a:rPr lang="en-US" b="1" dirty="0"/>
              <a:t>(</a:t>
            </a:r>
            <a:r>
              <a:rPr lang="en-US" b="1" dirty="0" err="1"/>
              <a:t>ranked_friends.values</a:t>
            </a:r>
            <a:r>
              <a:rPr lang="en-US" b="1" dirty="0"/>
              <a:t>(),</a:t>
            </a:r>
          </a:p>
          <a:p>
            <a:r>
              <a:rPr lang="en-US" b="1" dirty="0"/>
              <a:t>bins=</a:t>
            </a:r>
            <a:r>
              <a:rPr lang="en-US" b="1" dirty="0" err="1"/>
              <a:t>arange</a:t>
            </a:r>
            <a:r>
              <a:rPr lang="en-US" b="1" dirty="0"/>
              <a:t>(1,max(</a:t>
            </a:r>
            <a:r>
              <a:rPr lang="en-US" b="1" dirty="0" err="1"/>
              <a:t>ranked_friends.values</a:t>
            </a:r>
            <a:r>
              <a:rPr lang="en-US" b="1" dirty="0"/>
              <a:t>()),1))</a:t>
            </a:r>
          </a:p>
          <a:p>
            <a:r>
              <a:rPr lang="en-US" b="1" dirty="0" err="1"/>
              <a:t>plt.xlabel</a:t>
            </a:r>
            <a:r>
              <a:rPr lang="en-US" b="1" dirty="0"/>
              <a:t>('Bins (number of friends with shared likes)')</a:t>
            </a:r>
          </a:p>
          <a:p>
            <a:r>
              <a:rPr lang="en-US" b="1" dirty="0" err="1"/>
              <a:t>plt.ylabel</a:t>
            </a:r>
            <a:r>
              <a:rPr lang="en-US" b="1" dirty="0"/>
              <a:t>('Number of shared likes in each bin')</a:t>
            </a:r>
          </a:p>
          <a:p>
            <a:r>
              <a:rPr lang="en-US" b="1" dirty="0" err="1"/>
              <a:t>plt.figure</a:t>
            </a:r>
            <a:r>
              <a:rPr lang="en-US" b="1" dirty="0"/>
              <a:t>() </a:t>
            </a:r>
            <a:r>
              <a:rPr lang="en-US" b="1" i="1" dirty="0"/>
              <a:t># Display the working plot</a:t>
            </a:r>
            <a:endParaRPr lang="en-US" b="1" dirty="0"/>
          </a:p>
          <a:p>
            <a:endParaRPr lang="en-US" dirty="0"/>
          </a:p>
        </p:txBody>
      </p:sp>
      <p:sp>
        <p:nvSpPr>
          <p:cNvPr id="4" name="Slide Number Placeholder 3">
            <a:extLst>
              <a:ext uri="{FF2B5EF4-FFF2-40B4-BE49-F238E27FC236}">
                <a16:creationId xmlns:a16="http://schemas.microsoft.com/office/drawing/2014/main" id="{6C2D3E88-58F6-A74A-B2CA-76E1E8901D58}"/>
              </a:ext>
            </a:extLst>
          </p:cNvPr>
          <p:cNvSpPr>
            <a:spLocks noGrp="1"/>
          </p:cNvSpPr>
          <p:nvPr>
            <p:ph type="sldNum" sz="quarter" idx="15"/>
          </p:nvPr>
        </p:nvSpPr>
        <p:spPr/>
        <p:txBody>
          <a:bodyPr/>
          <a:lstStyle/>
          <a:p>
            <a:fld id="{97433CE8-F58C-40EE-BEB6-9C0193FE7161}" type="slidenum">
              <a:rPr lang="en-IN" smtClean="0"/>
              <a:pPr/>
              <a:t>55</a:t>
            </a:fld>
            <a:endParaRPr lang="en-IN"/>
          </a:p>
        </p:txBody>
      </p:sp>
    </p:spTree>
    <p:extLst>
      <p:ext uri="{BB962C8B-B14F-4D97-AF65-F5344CB8AC3E}">
        <p14:creationId xmlns:p14="http://schemas.microsoft.com/office/powerpoint/2010/main" val="351680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My similar friends (ranked)</a:t>
            </a:r>
          </a:p>
          <a:p>
            <a:r>
              <a:rPr lang="en-US" dirty="0"/>
              <a:t>+----------+------------------------+</a:t>
            </a:r>
          </a:p>
          <a:p>
            <a:r>
              <a:rPr lang="en-US" dirty="0"/>
              <a:t>| Friend | Common Likes |</a:t>
            </a:r>
          </a:p>
          <a:p>
            <a:r>
              <a:rPr lang="en-US" dirty="0"/>
              <a:t>+----------+-------------------------+</a:t>
            </a:r>
          </a:p>
          <a:p>
            <a:r>
              <a:rPr lang="en-US" dirty="0"/>
              <a:t>| Derek 		| 7 |</a:t>
            </a:r>
          </a:p>
          <a:p>
            <a:r>
              <a:rPr lang="en-US" dirty="0"/>
              <a:t>| Jamie		| 4 |</a:t>
            </a:r>
          </a:p>
          <a:p>
            <a:r>
              <a:rPr lang="en-US" dirty="0"/>
              <a:t>| Joshua 		| 3 |</a:t>
            </a:r>
          </a:p>
          <a:p>
            <a:r>
              <a:rPr lang="en-US" dirty="0"/>
              <a:t>| Heather		| 3 |</a:t>
            </a:r>
          </a:p>
          <a:p>
            <a:r>
              <a:rPr lang="en-US" dirty="0"/>
              <a:t>| ... 			| ...|</a:t>
            </a:r>
          </a:p>
          <a:p>
            <a:r>
              <a:rPr lang="en-US" dirty="0"/>
              <a:t>| Patrick 		| 1 |</a:t>
            </a:r>
          </a:p>
          <a:p>
            <a:r>
              <a:rPr lang="en-US" dirty="0"/>
              <a:t>+----------+----------------------+</a:t>
            </a:r>
          </a:p>
          <a:p>
            <a:r>
              <a:rPr lang="en-US" dirty="0"/>
              <a:t>As you are probably thinking, there is</a:t>
            </a:r>
          </a:p>
        </p:txBody>
      </p:sp>
      <p:sp>
        <p:nvSpPr>
          <p:cNvPr id="4" name="Slide Number Placeholder 3">
            <a:extLst>
              <a:ext uri="{FF2B5EF4-FFF2-40B4-BE49-F238E27FC236}">
                <a16:creationId xmlns:a16="http://schemas.microsoft.com/office/drawing/2014/main" id="{F5D62E43-0423-E745-A95D-ED1227D9472B}"/>
              </a:ext>
            </a:extLst>
          </p:cNvPr>
          <p:cNvSpPr>
            <a:spLocks noGrp="1"/>
          </p:cNvSpPr>
          <p:nvPr>
            <p:ph type="sldNum" sz="quarter" idx="15"/>
          </p:nvPr>
        </p:nvSpPr>
        <p:spPr/>
        <p:txBody>
          <a:bodyPr/>
          <a:lstStyle/>
          <a:p>
            <a:fld id="{97433CE8-F58C-40EE-BEB6-9C0193FE7161}" type="slidenum">
              <a:rPr lang="en-IN" smtClean="0"/>
              <a:pPr/>
              <a:t>56</a:t>
            </a:fld>
            <a:endParaRPr lang="en-IN"/>
          </a:p>
        </p:txBody>
      </p:sp>
    </p:spTree>
    <p:extLst>
      <p:ext uri="{BB962C8B-B14F-4D97-AF65-F5344CB8AC3E}">
        <p14:creationId xmlns:p14="http://schemas.microsoft.com/office/powerpoint/2010/main" val="2633179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dobe Gothic Std B" pitchFamily="34" charset="-128"/>
                <a:ea typeface="Adobe Gothic Std B" pitchFamily="34" charset="-128"/>
              </a:rPr>
              <a:t>Examining The </a:t>
            </a:r>
            <a:r>
              <a:rPr lang="en-US" sz="3600" b="1" dirty="0" err="1">
                <a:latin typeface="Adobe Gothic Std B" pitchFamily="34" charset="-128"/>
                <a:ea typeface="Adobe Gothic Std B" pitchFamily="34" charset="-128"/>
              </a:rPr>
              <a:t>FRiendship</a:t>
            </a:r>
            <a:endParaRPr lang="en-US" sz="3600" b="1" dirty="0">
              <a:latin typeface="Adobe Gothic Std B" pitchFamily="34" charset="-128"/>
              <a:ea typeface="Adobe Gothic Std B" pitchFamily="34" charset="-128"/>
            </a:endParaRPr>
          </a:p>
        </p:txBody>
      </p:sp>
      <p:sp>
        <p:nvSpPr>
          <p:cNvPr id="3" name="Content Placeholder 2"/>
          <p:cNvSpPr>
            <a:spLocks noGrp="1"/>
          </p:cNvSpPr>
          <p:nvPr>
            <p:ph idx="1"/>
          </p:nvPr>
        </p:nvSpPr>
        <p:spPr>
          <a:xfrm>
            <a:off x="1435608" y="2132856"/>
            <a:ext cx="7498080" cy="4115544"/>
          </a:xfrm>
        </p:spPr>
        <p:txBody>
          <a:bodyPr/>
          <a:lstStyle/>
          <a:p>
            <a:r>
              <a:rPr lang="en-US" b="1" dirty="0">
                <a:latin typeface="Adobe Gothic Std B" pitchFamily="34" charset="-128"/>
                <a:ea typeface="Adobe Gothic Std B" pitchFamily="34" charset="-128"/>
              </a:rPr>
              <a:t>Analyzing mutual friendships with directed graphs</a:t>
            </a:r>
          </a:p>
          <a:p>
            <a:r>
              <a:rPr lang="en-US" b="1" dirty="0">
                <a:latin typeface="Adobe Gothic Std B" pitchFamily="34" charset="-128"/>
                <a:ea typeface="Adobe Gothic Std B" pitchFamily="34" charset="-128"/>
              </a:rPr>
              <a:t>Visualizing directed graphs of mutual friendships</a:t>
            </a:r>
          </a:p>
          <a:p>
            <a:r>
              <a:rPr lang="en-IN" b="1" dirty="0">
                <a:latin typeface="Adobe Gothic Std B" pitchFamily="34" charset="-128"/>
                <a:ea typeface="Adobe Gothic Std B" pitchFamily="34" charset="-128"/>
              </a:rPr>
              <a:t>Conclusion</a:t>
            </a:r>
            <a:endParaRPr lang="en-US" dirty="0"/>
          </a:p>
        </p:txBody>
      </p:sp>
      <p:sp>
        <p:nvSpPr>
          <p:cNvPr id="4" name="Slide Number Placeholder 3">
            <a:extLst>
              <a:ext uri="{FF2B5EF4-FFF2-40B4-BE49-F238E27FC236}">
                <a16:creationId xmlns:a16="http://schemas.microsoft.com/office/drawing/2014/main" id="{348A20F4-6EEA-6246-9584-C2838971E853}"/>
              </a:ext>
            </a:extLst>
          </p:cNvPr>
          <p:cNvSpPr>
            <a:spLocks noGrp="1"/>
          </p:cNvSpPr>
          <p:nvPr>
            <p:ph type="sldNum" sz="quarter" idx="15"/>
          </p:nvPr>
        </p:nvSpPr>
        <p:spPr/>
        <p:txBody>
          <a:bodyPr/>
          <a:lstStyle/>
          <a:p>
            <a:fld id="{97433CE8-F58C-40EE-BEB6-9C0193FE7161}" type="slidenum">
              <a:rPr lang="en-IN" smtClean="0"/>
              <a:pPr/>
              <a:t>57</a:t>
            </a:fld>
            <a:endParaRPr lang="en-IN"/>
          </a:p>
        </p:txBody>
      </p:sp>
    </p:spTree>
    <p:extLst>
      <p:ext uri="{BB962C8B-B14F-4D97-AF65-F5344CB8AC3E}">
        <p14:creationId xmlns:p14="http://schemas.microsoft.com/office/powerpoint/2010/main" val="213067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2434282"/>
          </a:xfrm>
        </p:spPr>
        <p:txBody>
          <a:bodyPr>
            <a:noAutofit/>
          </a:bodyPr>
          <a:lstStyle/>
          <a:p>
            <a:r>
              <a:rPr lang="en-US" sz="4500" b="1" dirty="0">
                <a:latin typeface="Adobe Gothic Std B" pitchFamily="34" charset="-128"/>
                <a:ea typeface="Adobe Gothic Std B" pitchFamily="34" charset="-128"/>
              </a:rPr>
              <a:t>Analyzing mutual friendships with directed graphs</a:t>
            </a:r>
          </a:p>
        </p:txBody>
      </p:sp>
      <p:sp>
        <p:nvSpPr>
          <p:cNvPr id="3" name="Content Placeholder 2"/>
          <p:cNvSpPr>
            <a:spLocks noGrp="1"/>
          </p:cNvSpPr>
          <p:nvPr>
            <p:ph idx="1"/>
          </p:nvPr>
        </p:nvSpPr>
        <p:spPr>
          <a:xfrm>
            <a:off x="1435608" y="3068960"/>
            <a:ext cx="3928480" cy="3179440"/>
          </a:xfrm>
        </p:spPr>
        <p:txBody>
          <a:bodyPr>
            <a:normAutofit/>
          </a:bodyPr>
          <a:lstStyle/>
          <a:p>
            <a:r>
              <a:rPr lang="en-US" b="1" dirty="0"/>
              <a:t>Mutual friends</a:t>
            </a:r>
            <a:r>
              <a:rPr lang="en-US" dirty="0"/>
              <a:t> are the people who are </a:t>
            </a:r>
            <a:r>
              <a:rPr lang="en-US" b="1" dirty="0"/>
              <a:t>Facebook friends</a:t>
            </a:r>
            <a:r>
              <a:rPr lang="en-US" dirty="0"/>
              <a:t> with both you and the person whose profile you're viewing.</a:t>
            </a:r>
          </a:p>
        </p:txBody>
      </p:sp>
      <p:pic>
        <p:nvPicPr>
          <p:cNvPr id="1027" name="Picture 3" descr="C:\Users\User\Downloads\mutua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2558" y="1864577"/>
            <a:ext cx="2943225" cy="50196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6F46F9F-59F7-6546-9A1D-1794A1457C55}"/>
              </a:ext>
            </a:extLst>
          </p:cNvPr>
          <p:cNvSpPr>
            <a:spLocks noGrp="1"/>
          </p:cNvSpPr>
          <p:nvPr>
            <p:ph type="sldNum" sz="quarter" idx="15"/>
          </p:nvPr>
        </p:nvSpPr>
        <p:spPr/>
        <p:txBody>
          <a:bodyPr/>
          <a:lstStyle/>
          <a:p>
            <a:fld id="{97433CE8-F58C-40EE-BEB6-9C0193FE7161}" type="slidenum">
              <a:rPr lang="en-IN" smtClean="0"/>
              <a:pPr/>
              <a:t>58</a:t>
            </a:fld>
            <a:endParaRPr lang="en-IN"/>
          </a:p>
        </p:txBody>
      </p:sp>
    </p:spTree>
    <p:extLst>
      <p:ext uri="{BB962C8B-B14F-4D97-AF65-F5344CB8AC3E}">
        <p14:creationId xmlns:p14="http://schemas.microsoft.com/office/powerpoint/2010/main" val="1126524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274042"/>
          </a:xfrm>
        </p:spPr>
        <p:txBody>
          <a:bodyPr>
            <a:normAutofit fontScale="90000"/>
          </a:bodyPr>
          <a:lstStyle/>
          <a:p>
            <a:endParaRPr lang="en-US" dirty="0"/>
          </a:p>
        </p:txBody>
      </p:sp>
      <p:sp>
        <p:nvSpPr>
          <p:cNvPr id="3" name="Content Placeholder 2"/>
          <p:cNvSpPr>
            <a:spLocks noGrp="1"/>
          </p:cNvSpPr>
          <p:nvPr>
            <p:ph idx="1"/>
          </p:nvPr>
        </p:nvSpPr>
        <p:spPr>
          <a:xfrm>
            <a:off x="1435608" y="942108"/>
            <a:ext cx="7498080" cy="5306291"/>
          </a:xfrm>
        </p:spPr>
        <p:txBody>
          <a:bodyPr/>
          <a:lstStyle/>
          <a:p>
            <a:r>
              <a:rPr lang="en-US" dirty="0"/>
              <a:t>Graph API is used to access data for the authenticating user and the authenticating user’s friends.</a:t>
            </a:r>
          </a:p>
          <a:p>
            <a:r>
              <a:rPr lang="en-IN" dirty="0" err="1"/>
              <a:t>mutualfriends</a:t>
            </a:r>
            <a:r>
              <a:rPr lang="en-IN" dirty="0"/>
              <a:t> API</a:t>
            </a:r>
            <a:endParaRPr lang="en-US" dirty="0"/>
          </a:p>
          <a:p>
            <a:r>
              <a:rPr lang="en-US" dirty="0"/>
              <a:t>Analysis of an ego graph for mutual friendships can be formulated using </a:t>
            </a:r>
            <a:r>
              <a:rPr lang="en-US" b="1" i="1" dirty="0"/>
              <a:t>clique detection problem</a:t>
            </a:r>
          </a:p>
          <a:p>
            <a:r>
              <a:rPr lang="en-IN" i="1" dirty="0"/>
              <a:t>Clique represent subset of all people who know each other</a:t>
            </a:r>
            <a:endParaRPr lang="en-US" i="1" dirty="0"/>
          </a:p>
        </p:txBody>
      </p:sp>
      <p:sp>
        <p:nvSpPr>
          <p:cNvPr id="4" name="Slide Number Placeholder 3">
            <a:extLst>
              <a:ext uri="{FF2B5EF4-FFF2-40B4-BE49-F238E27FC236}">
                <a16:creationId xmlns:a16="http://schemas.microsoft.com/office/drawing/2014/main" id="{6C6511A7-780E-5245-BF69-2ECCD2FC50EB}"/>
              </a:ext>
            </a:extLst>
          </p:cNvPr>
          <p:cNvSpPr>
            <a:spLocks noGrp="1"/>
          </p:cNvSpPr>
          <p:nvPr>
            <p:ph type="sldNum" sz="quarter" idx="15"/>
          </p:nvPr>
        </p:nvSpPr>
        <p:spPr/>
        <p:txBody>
          <a:bodyPr/>
          <a:lstStyle/>
          <a:p>
            <a:fld id="{97433CE8-F58C-40EE-BEB6-9C0193FE7161}" type="slidenum">
              <a:rPr lang="en-IN" smtClean="0"/>
              <a:pPr/>
              <a:t>59</a:t>
            </a:fld>
            <a:endParaRPr lang="en-IN"/>
          </a:p>
        </p:txBody>
      </p:sp>
    </p:spTree>
    <p:extLst>
      <p:ext uri="{BB962C8B-B14F-4D97-AF65-F5344CB8AC3E}">
        <p14:creationId xmlns:p14="http://schemas.microsoft.com/office/powerpoint/2010/main" val="298981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Terms</a:t>
            </a:r>
          </a:p>
        </p:txBody>
      </p:sp>
      <p:sp>
        <p:nvSpPr>
          <p:cNvPr id="3" name="Content Placeholder 2"/>
          <p:cNvSpPr>
            <a:spLocks noGrp="1"/>
          </p:cNvSpPr>
          <p:nvPr>
            <p:ph sz="quarter" idx="1"/>
          </p:nvPr>
        </p:nvSpPr>
        <p:spPr/>
        <p:txBody>
          <a:bodyPr>
            <a:normAutofit/>
          </a:bodyPr>
          <a:lstStyle/>
          <a:p>
            <a:pPr algn="just"/>
            <a:r>
              <a:rPr lang="en-IN" b="1" dirty="0"/>
              <a:t>Access token:</a:t>
            </a:r>
          </a:p>
          <a:p>
            <a:pPr marL="400050" lvl="1" indent="0" algn="just">
              <a:buNone/>
            </a:pPr>
            <a:r>
              <a:rPr lang="en-IN" dirty="0"/>
              <a:t>When someone connects with an app using Facebook Login, the app will be able to obtain an </a:t>
            </a:r>
            <a:r>
              <a:rPr lang="en-IN" b="1" dirty="0"/>
              <a:t>access token</a:t>
            </a:r>
            <a:r>
              <a:rPr lang="en-IN" dirty="0"/>
              <a:t> which provides temporary, secure </a:t>
            </a:r>
            <a:r>
              <a:rPr lang="en-IN" b="1" dirty="0"/>
              <a:t>access</a:t>
            </a:r>
            <a:r>
              <a:rPr lang="en-IN" dirty="0"/>
              <a:t> to Facebook APIs. An </a:t>
            </a:r>
            <a:r>
              <a:rPr lang="en-IN" b="1" dirty="0"/>
              <a:t>access token(OAuth token-</a:t>
            </a:r>
            <a:r>
              <a:rPr lang="en-IN" dirty="0"/>
              <a:t>commonly used as a way for Internet users to grant websites or applications access to their information on other websites but without giving them the passwords</a:t>
            </a:r>
            <a:r>
              <a:rPr lang="en-IN" b="1" dirty="0"/>
              <a:t>) </a:t>
            </a:r>
            <a:r>
              <a:rPr lang="en-IN" dirty="0"/>
              <a:t>is an opaque string that identifies a user, app, or Page and can be used by the app to make graph API calls.</a:t>
            </a:r>
          </a:p>
          <a:p>
            <a:pPr marL="400050" lvl="1" indent="0" algn="just">
              <a:buNone/>
            </a:pPr>
            <a:r>
              <a:rPr lang="en-IN" dirty="0"/>
              <a:t>/{node-id}? fields=&lt;first-level&gt;{&lt;second-level&gt;}</a:t>
            </a:r>
          </a:p>
        </p:txBody>
      </p:sp>
      <p:sp>
        <p:nvSpPr>
          <p:cNvPr id="4" name="Slide Number Placeholder 3">
            <a:extLst>
              <a:ext uri="{FF2B5EF4-FFF2-40B4-BE49-F238E27FC236}">
                <a16:creationId xmlns:a16="http://schemas.microsoft.com/office/drawing/2014/main" id="{6EA4BE0F-B19D-DE48-A546-1E4D8622EA42}"/>
              </a:ext>
            </a:extLst>
          </p:cNvPr>
          <p:cNvSpPr>
            <a:spLocks noGrp="1"/>
          </p:cNvSpPr>
          <p:nvPr>
            <p:ph type="sldNum" sz="quarter" idx="15"/>
          </p:nvPr>
        </p:nvSpPr>
        <p:spPr/>
        <p:txBody>
          <a:bodyPr/>
          <a:lstStyle/>
          <a:p>
            <a:fld id="{97433CE8-F58C-40EE-BEB6-9C0193FE7161}" type="slidenum">
              <a:rPr lang="en-IN" smtClean="0"/>
              <a:pPr/>
              <a:t>6</a:t>
            </a:fld>
            <a:endParaRPr lang="en-IN"/>
          </a:p>
        </p:txBody>
      </p:sp>
    </p:spTree>
    <p:extLst>
      <p:ext uri="{BB962C8B-B14F-4D97-AF65-F5344CB8AC3E}">
        <p14:creationId xmlns:p14="http://schemas.microsoft.com/office/powerpoint/2010/main" val="16390699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0746" y="332656"/>
            <a:ext cx="7905750"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172068" y="6237312"/>
            <a:ext cx="5636479" cy="400110"/>
          </a:xfrm>
          <a:prstGeom prst="rect">
            <a:avLst/>
          </a:prstGeom>
          <a:noFill/>
        </p:spPr>
        <p:txBody>
          <a:bodyPr wrap="none" rtlCol="0">
            <a:spAutoFit/>
          </a:bodyPr>
          <a:lstStyle/>
          <a:p>
            <a:r>
              <a:rPr lang="en-US" sz="2000" b="1" i="1" dirty="0"/>
              <a:t>graph containing a maximum clique of size 4</a:t>
            </a:r>
            <a:endParaRPr lang="en-US" sz="2000" b="1" dirty="0"/>
          </a:p>
        </p:txBody>
      </p:sp>
      <p:sp>
        <p:nvSpPr>
          <p:cNvPr id="5" name="Slide Number Placeholder 4">
            <a:extLst>
              <a:ext uri="{FF2B5EF4-FFF2-40B4-BE49-F238E27FC236}">
                <a16:creationId xmlns:a16="http://schemas.microsoft.com/office/drawing/2014/main" id="{D5FEBA6F-BA8D-4640-9797-B817206A40B8}"/>
              </a:ext>
            </a:extLst>
          </p:cNvPr>
          <p:cNvSpPr>
            <a:spLocks noGrp="1"/>
          </p:cNvSpPr>
          <p:nvPr>
            <p:ph type="sldNum" sz="quarter" idx="15"/>
          </p:nvPr>
        </p:nvSpPr>
        <p:spPr/>
        <p:txBody>
          <a:bodyPr/>
          <a:lstStyle/>
          <a:p>
            <a:fld id="{97433CE8-F58C-40EE-BEB6-9C0193FE7161}" type="slidenum">
              <a:rPr lang="en-IN" smtClean="0"/>
              <a:pPr/>
              <a:t>60</a:t>
            </a:fld>
            <a:endParaRPr lang="en-IN"/>
          </a:p>
        </p:txBody>
      </p:sp>
    </p:spTree>
    <p:extLst>
      <p:ext uri="{BB962C8B-B14F-4D97-AF65-F5344CB8AC3E}">
        <p14:creationId xmlns:p14="http://schemas.microsoft.com/office/powerpoint/2010/main" val="15073856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7" name="Picture 3" descr="C:\Users\User\Pictures\IMG_20180116_062446.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052736"/>
            <a:ext cx="8172400" cy="470499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8F49F56-4C8A-9D43-8156-76E41A0AE418}"/>
              </a:ext>
            </a:extLst>
          </p:cNvPr>
          <p:cNvSpPr>
            <a:spLocks noGrp="1"/>
          </p:cNvSpPr>
          <p:nvPr>
            <p:ph type="sldNum" sz="quarter" idx="15"/>
          </p:nvPr>
        </p:nvSpPr>
        <p:spPr/>
        <p:txBody>
          <a:bodyPr/>
          <a:lstStyle/>
          <a:p>
            <a:fld id="{97433CE8-F58C-40EE-BEB6-9C0193FE7161}" type="slidenum">
              <a:rPr lang="en-IN" smtClean="0"/>
              <a:pPr/>
              <a:t>61</a:t>
            </a:fld>
            <a:endParaRPr lang="en-IN"/>
          </a:p>
        </p:txBody>
      </p:sp>
    </p:spTree>
    <p:extLst>
      <p:ext uri="{BB962C8B-B14F-4D97-AF65-F5344CB8AC3E}">
        <p14:creationId xmlns:p14="http://schemas.microsoft.com/office/powerpoint/2010/main" val="10470529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User\Pictures\IMG_20180116_062359.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0"/>
            <a:ext cx="8100392"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9626952-0D6F-0C40-83D2-449689941A43}"/>
              </a:ext>
            </a:extLst>
          </p:cNvPr>
          <p:cNvSpPr>
            <a:spLocks noGrp="1"/>
          </p:cNvSpPr>
          <p:nvPr>
            <p:ph type="sldNum" sz="quarter" idx="15"/>
          </p:nvPr>
        </p:nvSpPr>
        <p:spPr/>
        <p:txBody>
          <a:bodyPr/>
          <a:lstStyle/>
          <a:p>
            <a:fld id="{97433CE8-F58C-40EE-BEB6-9C0193FE7161}" type="slidenum">
              <a:rPr lang="en-IN" smtClean="0"/>
              <a:pPr/>
              <a:t>62</a:t>
            </a:fld>
            <a:endParaRPr lang="en-IN"/>
          </a:p>
        </p:txBody>
      </p:sp>
    </p:spTree>
    <p:extLst>
      <p:ext uri="{BB962C8B-B14F-4D97-AF65-F5344CB8AC3E}">
        <p14:creationId xmlns:p14="http://schemas.microsoft.com/office/powerpoint/2010/main" val="15826174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User\Pictures\IMG_20180116_062423.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0"/>
            <a:ext cx="810039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CDD8AD2-E8EE-8140-9E10-2979F666DCBA}"/>
              </a:ext>
            </a:extLst>
          </p:cNvPr>
          <p:cNvSpPr>
            <a:spLocks noGrp="1"/>
          </p:cNvSpPr>
          <p:nvPr>
            <p:ph type="sldNum" sz="quarter" idx="15"/>
          </p:nvPr>
        </p:nvSpPr>
        <p:spPr/>
        <p:txBody>
          <a:bodyPr/>
          <a:lstStyle/>
          <a:p>
            <a:fld id="{97433CE8-F58C-40EE-BEB6-9C0193FE7161}" type="slidenum">
              <a:rPr lang="en-IN" smtClean="0"/>
              <a:pPr/>
              <a:t>63</a:t>
            </a:fld>
            <a:endParaRPr lang="en-IN"/>
          </a:p>
        </p:txBody>
      </p:sp>
    </p:spTree>
    <p:extLst>
      <p:ext uri="{BB962C8B-B14F-4D97-AF65-F5344CB8AC3E}">
        <p14:creationId xmlns:p14="http://schemas.microsoft.com/office/powerpoint/2010/main" val="1081921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274042"/>
          </a:xfrm>
        </p:spPr>
        <p:txBody>
          <a:bodyPr>
            <a:normAutofit fontScale="90000"/>
          </a:bodyPr>
          <a:lstStyle/>
          <a:p>
            <a:endParaRPr lang="en-US"/>
          </a:p>
        </p:txBody>
      </p:sp>
      <p:sp>
        <p:nvSpPr>
          <p:cNvPr id="3" name="Content Placeholder 2"/>
          <p:cNvSpPr>
            <a:spLocks noGrp="1"/>
          </p:cNvSpPr>
          <p:nvPr>
            <p:ph idx="1"/>
          </p:nvPr>
        </p:nvSpPr>
        <p:spPr>
          <a:xfrm>
            <a:off x="1435608" y="620688"/>
            <a:ext cx="7498080" cy="5627712"/>
          </a:xfrm>
        </p:spPr>
        <p:txBody>
          <a:bodyPr/>
          <a:lstStyle/>
          <a:p>
            <a:r>
              <a:rPr lang="en-US" dirty="0"/>
              <a:t>Given two social networks, comparing the sizes of the maximum friendship cliques provide a good starting point for analysis about various aspects of group dynamics.</a:t>
            </a:r>
          </a:p>
          <a:p>
            <a:r>
              <a:rPr lang="en-IN" dirty="0"/>
              <a:t>NP complete problem</a:t>
            </a:r>
          </a:p>
          <a:p>
            <a:r>
              <a:rPr lang="en-IN" dirty="0" err="1"/>
              <a:t>NetworkX</a:t>
            </a:r>
            <a:r>
              <a:rPr lang="en-IN" dirty="0"/>
              <a:t> package includes </a:t>
            </a:r>
            <a:r>
              <a:rPr lang="en-IN" dirty="0" err="1"/>
              <a:t>find_cliques</a:t>
            </a:r>
            <a:r>
              <a:rPr lang="en-IN" dirty="0"/>
              <a:t> method</a:t>
            </a:r>
            <a:endParaRPr lang="en-US" dirty="0"/>
          </a:p>
        </p:txBody>
      </p:sp>
      <p:sp>
        <p:nvSpPr>
          <p:cNvPr id="4" name="Slide Number Placeholder 3">
            <a:extLst>
              <a:ext uri="{FF2B5EF4-FFF2-40B4-BE49-F238E27FC236}">
                <a16:creationId xmlns:a16="http://schemas.microsoft.com/office/drawing/2014/main" id="{87FF0AD5-CE6C-3F4A-9A0A-15D04C7D5CA9}"/>
              </a:ext>
            </a:extLst>
          </p:cNvPr>
          <p:cNvSpPr>
            <a:spLocks noGrp="1"/>
          </p:cNvSpPr>
          <p:nvPr>
            <p:ph type="sldNum" sz="quarter" idx="15"/>
          </p:nvPr>
        </p:nvSpPr>
        <p:spPr/>
        <p:txBody>
          <a:bodyPr/>
          <a:lstStyle/>
          <a:p>
            <a:fld id="{97433CE8-F58C-40EE-BEB6-9C0193FE7161}" type="slidenum">
              <a:rPr lang="en-IN" smtClean="0"/>
              <a:pPr/>
              <a:t>64</a:t>
            </a:fld>
            <a:endParaRPr lang="en-IN"/>
          </a:p>
        </p:txBody>
      </p:sp>
    </p:spTree>
    <p:extLst>
      <p:ext uri="{BB962C8B-B14F-4D97-AF65-F5344CB8AC3E}">
        <p14:creationId xmlns:p14="http://schemas.microsoft.com/office/powerpoint/2010/main" val="3153004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70489"/>
          </a:xfrm>
        </p:spPr>
        <p:txBody>
          <a:bodyPr>
            <a:normAutofit/>
          </a:bodyPr>
          <a:lstStyle/>
          <a:p>
            <a:endParaRPr lang="en-US" dirty="0"/>
          </a:p>
        </p:txBody>
      </p:sp>
      <p:pic>
        <p:nvPicPr>
          <p:cNvPr id="3074" name="Picture 2" descr="C:\Users\User\Pictures\IMG_20180115_200821.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60648"/>
            <a:ext cx="8100392" cy="68407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672483" y="0"/>
            <a:ext cx="3969356" cy="307777"/>
          </a:xfrm>
          <a:prstGeom prst="rect">
            <a:avLst/>
          </a:prstGeom>
          <a:noFill/>
        </p:spPr>
        <p:txBody>
          <a:bodyPr wrap="none" lIns="91440" tIns="45720" rIns="91440" bIns="45720">
            <a:spAutoFit/>
          </a:bodyPr>
          <a:lstStyle/>
          <a:p>
            <a:pPr algn="ctr"/>
            <a:r>
              <a:rPr lang="en-US" sz="1400" b="1" i="1" dirty="0"/>
              <a:t>Constructing a graph of mutual friendships :</a:t>
            </a:r>
            <a:endParaRPr lang="en-US" sz="1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Slide Number Placeholder 2">
            <a:extLst>
              <a:ext uri="{FF2B5EF4-FFF2-40B4-BE49-F238E27FC236}">
                <a16:creationId xmlns:a16="http://schemas.microsoft.com/office/drawing/2014/main" id="{29A75954-3C2D-064F-B0B2-8C17650F0EFD}"/>
              </a:ext>
            </a:extLst>
          </p:cNvPr>
          <p:cNvSpPr>
            <a:spLocks noGrp="1"/>
          </p:cNvSpPr>
          <p:nvPr>
            <p:ph type="sldNum" sz="quarter" idx="15"/>
          </p:nvPr>
        </p:nvSpPr>
        <p:spPr/>
        <p:txBody>
          <a:bodyPr/>
          <a:lstStyle/>
          <a:p>
            <a:fld id="{97433CE8-F58C-40EE-BEB6-9C0193FE7161}" type="slidenum">
              <a:rPr lang="en-IN" smtClean="0"/>
              <a:pPr/>
              <a:t>65</a:t>
            </a:fld>
            <a:endParaRPr lang="en-IN"/>
          </a:p>
        </p:txBody>
      </p:sp>
    </p:spTree>
    <p:extLst>
      <p:ext uri="{BB962C8B-B14F-4D97-AF65-F5344CB8AC3E}">
        <p14:creationId xmlns:p14="http://schemas.microsoft.com/office/powerpoint/2010/main" val="35485583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descr="C:\Users\User\Pictures\IMG_20180115_20111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7" y="332656"/>
            <a:ext cx="10829737" cy="33242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User\Pictures\IMG_20180115_201159.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043606" y="3429000"/>
            <a:ext cx="10829737"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43607" y="0"/>
            <a:ext cx="5556329" cy="307777"/>
          </a:xfrm>
          <a:prstGeom prst="rect">
            <a:avLst/>
          </a:prstGeom>
        </p:spPr>
        <p:txBody>
          <a:bodyPr wrap="none">
            <a:spAutoFit/>
          </a:bodyPr>
          <a:lstStyle/>
          <a:p>
            <a:pPr lvl="0" algn="ctr"/>
            <a:r>
              <a:rPr lang="en-US" sz="1400" b="1" i="1" dirty="0"/>
              <a:t>Finding and analyzing cliques in a graph of mutual friendships:</a:t>
            </a:r>
            <a:endParaRPr lang="en-US" sz="1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Slide Number Placeholder 2">
            <a:extLst>
              <a:ext uri="{FF2B5EF4-FFF2-40B4-BE49-F238E27FC236}">
                <a16:creationId xmlns:a16="http://schemas.microsoft.com/office/drawing/2014/main" id="{F7EDF299-AEF5-2D44-824E-A14720885916}"/>
              </a:ext>
            </a:extLst>
          </p:cNvPr>
          <p:cNvSpPr>
            <a:spLocks noGrp="1"/>
          </p:cNvSpPr>
          <p:nvPr>
            <p:ph type="sldNum" sz="quarter" idx="15"/>
          </p:nvPr>
        </p:nvSpPr>
        <p:spPr/>
        <p:txBody>
          <a:bodyPr/>
          <a:lstStyle/>
          <a:p>
            <a:fld id="{97433CE8-F58C-40EE-BEB6-9C0193FE7161}" type="slidenum">
              <a:rPr lang="en-IN" smtClean="0"/>
              <a:pPr/>
              <a:t>66</a:t>
            </a:fld>
            <a:endParaRPr lang="en-IN"/>
          </a:p>
        </p:txBody>
      </p:sp>
    </p:spTree>
    <p:extLst>
      <p:ext uri="{BB962C8B-B14F-4D97-AF65-F5344CB8AC3E}">
        <p14:creationId xmlns:p14="http://schemas.microsoft.com/office/powerpoint/2010/main" val="14146712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4" name="Picture 4" descr="C:\Users\User\Pictures\IMG_20180115_203048.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0"/>
            <a:ext cx="6696744" cy="5013176"/>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User\Pictures\IMG_20180115_203128.pn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4941168"/>
            <a:ext cx="2952328" cy="208823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AA8F763-1953-BE47-BB12-8865D913A873}"/>
              </a:ext>
            </a:extLst>
          </p:cNvPr>
          <p:cNvSpPr>
            <a:spLocks noGrp="1"/>
          </p:cNvSpPr>
          <p:nvPr>
            <p:ph type="sldNum" sz="quarter" idx="15"/>
          </p:nvPr>
        </p:nvSpPr>
        <p:spPr/>
        <p:txBody>
          <a:bodyPr/>
          <a:lstStyle/>
          <a:p>
            <a:fld id="{97433CE8-F58C-40EE-BEB6-9C0193FE7161}" type="slidenum">
              <a:rPr lang="en-IN" smtClean="0"/>
              <a:pPr/>
              <a:t>67</a:t>
            </a:fld>
            <a:endParaRPr lang="en-IN"/>
          </a:p>
        </p:txBody>
      </p:sp>
    </p:spTree>
    <p:extLst>
      <p:ext uri="{BB962C8B-B14F-4D97-AF65-F5344CB8AC3E}">
        <p14:creationId xmlns:p14="http://schemas.microsoft.com/office/powerpoint/2010/main" val="30279796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2434282"/>
          </a:xfrm>
        </p:spPr>
        <p:txBody>
          <a:bodyPr>
            <a:noAutofit/>
          </a:bodyPr>
          <a:lstStyle/>
          <a:p>
            <a:r>
              <a:rPr lang="en-US" sz="4500" b="1" dirty="0">
                <a:latin typeface="Adobe Gothic Std B" pitchFamily="34" charset="-128"/>
                <a:ea typeface="Adobe Gothic Std B" pitchFamily="34" charset="-128"/>
              </a:rPr>
              <a:t>Visualizing directed graphs of mutual friendships</a:t>
            </a:r>
          </a:p>
        </p:txBody>
      </p:sp>
      <p:sp>
        <p:nvSpPr>
          <p:cNvPr id="3" name="Content Placeholder 2"/>
          <p:cNvSpPr>
            <a:spLocks noGrp="1"/>
          </p:cNvSpPr>
          <p:nvPr>
            <p:ph idx="1"/>
          </p:nvPr>
        </p:nvSpPr>
        <p:spPr>
          <a:xfrm>
            <a:off x="1435608" y="2348880"/>
            <a:ext cx="3784464" cy="3899520"/>
          </a:xfrm>
        </p:spPr>
        <p:txBody>
          <a:bodyPr/>
          <a:lstStyle/>
          <a:p>
            <a:r>
              <a:rPr lang="en-US" dirty="0"/>
              <a:t>D3.js is a JavaScript toolkit that can render some beautiful visualizations in the browser.</a:t>
            </a:r>
          </a:p>
        </p:txBody>
      </p:sp>
      <p:pic>
        <p:nvPicPr>
          <p:cNvPr id="6146" name="Picture 2" descr="C:\Users\User\Downloads\d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2182399"/>
            <a:ext cx="4139952" cy="441495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F87BC87-9EF8-474F-AD07-45AB063E02AB}"/>
              </a:ext>
            </a:extLst>
          </p:cNvPr>
          <p:cNvSpPr>
            <a:spLocks noGrp="1"/>
          </p:cNvSpPr>
          <p:nvPr>
            <p:ph type="sldNum" sz="quarter" idx="15"/>
          </p:nvPr>
        </p:nvSpPr>
        <p:spPr/>
        <p:txBody>
          <a:bodyPr/>
          <a:lstStyle/>
          <a:p>
            <a:fld id="{97433CE8-F58C-40EE-BEB6-9C0193FE7161}" type="slidenum">
              <a:rPr lang="en-IN" smtClean="0"/>
              <a:pPr/>
              <a:t>68</a:t>
            </a:fld>
            <a:endParaRPr lang="en-IN"/>
          </a:p>
        </p:txBody>
      </p:sp>
    </p:spTree>
    <p:extLst>
      <p:ext uri="{BB962C8B-B14F-4D97-AF65-F5344CB8AC3E}">
        <p14:creationId xmlns:p14="http://schemas.microsoft.com/office/powerpoint/2010/main" val="20734624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171"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476672"/>
            <a:ext cx="7416824"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47664" y="6021288"/>
            <a:ext cx="8297550" cy="369332"/>
          </a:xfrm>
          <a:prstGeom prst="rect">
            <a:avLst/>
          </a:prstGeom>
          <a:noFill/>
        </p:spPr>
        <p:txBody>
          <a:bodyPr wrap="square" rtlCol="0">
            <a:spAutoFit/>
          </a:bodyPr>
          <a:lstStyle/>
          <a:p>
            <a:r>
              <a:rPr lang="en-US" b="1" i="1" dirty="0"/>
              <a:t>A graph of mutual friendships within a Facebook social network</a:t>
            </a:r>
            <a:endParaRPr lang="en-US" b="1" dirty="0"/>
          </a:p>
        </p:txBody>
      </p:sp>
      <p:sp>
        <p:nvSpPr>
          <p:cNvPr id="3" name="Slide Number Placeholder 2">
            <a:extLst>
              <a:ext uri="{FF2B5EF4-FFF2-40B4-BE49-F238E27FC236}">
                <a16:creationId xmlns:a16="http://schemas.microsoft.com/office/drawing/2014/main" id="{F6366B34-F457-EF43-B461-5C2CF905C6CD}"/>
              </a:ext>
            </a:extLst>
          </p:cNvPr>
          <p:cNvSpPr>
            <a:spLocks noGrp="1"/>
          </p:cNvSpPr>
          <p:nvPr>
            <p:ph type="sldNum" sz="quarter" idx="15"/>
          </p:nvPr>
        </p:nvSpPr>
        <p:spPr/>
        <p:txBody>
          <a:bodyPr/>
          <a:lstStyle/>
          <a:p>
            <a:fld id="{97433CE8-F58C-40EE-BEB6-9C0193FE7161}" type="slidenum">
              <a:rPr lang="en-IN" smtClean="0"/>
              <a:pPr/>
              <a:t>69</a:t>
            </a:fld>
            <a:endParaRPr lang="en-IN"/>
          </a:p>
        </p:txBody>
      </p:sp>
    </p:spTree>
    <p:extLst>
      <p:ext uri="{BB962C8B-B14F-4D97-AF65-F5344CB8AC3E}">
        <p14:creationId xmlns:p14="http://schemas.microsoft.com/office/powerpoint/2010/main" val="1848957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36712"/>
            <a:ext cx="8634884" cy="4570683"/>
          </a:xfrm>
          <a:prstGeom prst="rect">
            <a:avLst/>
          </a:prstGeom>
        </p:spPr>
      </p:pic>
      <p:sp>
        <p:nvSpPr>
          <p:cNvPr id="2" name="Slide Number Placeholder 1">
            <a:extLst>
              <a:ext uri="{FF2B5EF4-FFF2-40B4-BE49-F238E27FC236}">
                <a16:creationId xmlns:a16="http://schemas.microsoft.com/office/drawing/2014/main" id="{933501F9-2277-BC41-85CE-E45EF011818D}"/>
              </a:ext>
            </a:extLst>
          </p:cNvPr>
          <p:cNvSpPr>
            <a:spLocks noGrp="1"/>
          </p:cNvSpPr>
          <p:nvPr>
            <p:ph type="sldNum" sz="quarter" idx="15"/>
          </p:nvPr>
        </p:nvSpPr>
        <p:spPr/>
        <p:txBody>
          <a:bodyPr/>
          <a:lstStyle/>
          <a:p>
            <a:fld id="{97433CE8-F58C-40EE-BEB6-9C0193FE7161}" type="slidenum">
              <a:rPr lang="en-IN" smtClean="0"/>
              <a:pPr/>
              <a:t>7</a:t>
            </a:fld>
            <a:endParaRPr lang="en-IN"/>
          </a:p>
        </p:txBody>
      </p:sp>
    </p:spTree>
    <p:extLst>
      <p:ext uri="{BB962C8B-B14F-4D97-AF65-F5344CB8AC3E}">
        <p14:creationId xmlns:p14="http://schemas.microsoft.com/office/powerpoint/2010/main" val="25994911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Picture 3" descr="C:\Users\User\Pictures\IMG_20180115_2045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620688"/>
            <a:ext cx="8391525" cy="309634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p:txBody>
          <a:bodyPr/>
          <a:lstStyle/>
          <a:p>
            <a:endParaRPr lang="en-US" dirty="0"/>
          </a:p>
        </p:txBody>
      </p:sp>
      <p:sp>
        <p:nvSpPr>
          <p:cNvPr id="3" name="Slide Number Placeholder 2">
            <a:extLst>
              <a:ext uri="{FF2B5EF4-FFF2-40B4-BE49-F238E27FC236}">
                <a16:creationId xmlns:a16="http://schemas.microsoft.com/office/drawing/2014/main" id="{859933AA-99E0-054B-8BD5-B8EFEBA1D861}"/>
              </a:ext>
            </a:extLst>
          </p:cNvPr>
          <p:cNvSpPr>
            <a:spLocks noGrp="1"/>
          </p:cNvSpPr>
          <p:nvPr>
            <p:ph type="sldNum" sz="quarter" idx="15"/>
          </p:nvPr>
        </p:nvSpPr>
        <p:spPr/>
        <p:txBody>
          <a:bodyPr/>
          <a:lstStyle/>
          <a:p>
            <a:fld id="{97433CE8-F58C-40EE-BEB6-9C0193FE7161}" type="slidenum">
              <a:rPr lang="en-IN" smtClean="0"/>
              <a:pPr/>
              <a:t>70</a:t>
            </a:fld>
            <a:endParaRPr lang="en-IN"/>
          </a:p>
        </p:txBody>
      </p:sp>
    </p:spTree>
    <p:extLst>
      <p:ext uri="{BB962C8B-B14F-4D97-AF65-F5344CB8AC3E}">
        <p14:creationId xmlns:p14="http://schemas.microsoft.com/office/powerpoint/2010/main" val="38622083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9218" name="Picture 2" descr="C:\Users\User\Pictures\IMG_20180115_204708.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1700808"/>
            <a:ext cx="9210830" cy="324036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2276872"/>
            <a:ext cx="9070975"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02788" y="781712"/>
            <a:ext cx="6918689" cy="461665"/>
          </a:xfrm>
          <a:prstGeom prst="rect">
            <a:avLst/>
          </a:prstGeom>
          <a:noFill/>
        </p:spPr>
        <p:txBody>
          <a:bodyPr wrap="none" rtlCol="0">
            <a:spAutoFit/>
          </a:bodyPr>
          <a:lstStyle/>
          <a:p>
            <a:r>
              <a:rPr lang="en-US" sz="2400" b="1" i="1" dirty="0"/>
              <a:t>Visualizing a mutual friendship graph with D3:</a:t>
            </a:r>
            <a:endParaRPr lang="en-US" sz="2400" b="1" dirty="0"/>
          </a:p>
        </p:txBody>
      </p:sp>
      <p:sp>
        <p:nvSpPr>
          <p:cNvPr id="3" name="Slide Number Placeholder 2">
            <a:extLst>
              <a:ext uri="{FF2B5EF4-FFF2-40B4-BE49-F238E27FC236}">
                <a16:creationId xmlns:a16="http://schemas.microsoft.com/office/drawing/2014/main" id="{6FF5D6EB-DB1F-B344-810F-CABBB8CE1189}"/>
              </a:ext>
            </a:extLst>
          </p:cNvPr>
          <p:cNvSpPr>
            <a:spLocks noGrp="1"/>
          </p:cNvSpPr>
          <p:nvPr>
            <p:ph type="sldNum" sz="quarter" idx="15"/>
          </p:nvPr>
        </p:nvSpPr>
        <p:spPr/>
        <p:txBody>
          <a:bodyPr/>
          <a:lstStyle/>
          <a:p>
            <a:fld id="{97433CE8-F58C-40EE-BEB6-9C0193FE7161}" type="slidenum">
              <a:rPr lang="en-IN" smtClean="0"/>
              <a:pPr/>
              <a:t>71</a:t>
            </a:fld>
            <a:endParaRPr lang="en-IN"/>
          </a:p>
        </p:txBody>
      </p:sp>
    </p:spTree>
    <p:extLst>
      <p:ext uri="{BB962C8B-B14F-4D97-AF65-F5344CB8AC3E}">
        <p14:creationId xmlns:p14="http://schemas.microsoft.com/office/powerpoint/2010/main" val="37551199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US" dirty="0"/>
          </a:p>
        </p:txBody>
      </p:sp>
      <p:sp>
        <p:nvSpPr>
          <p:cNvPr id="3" name="Content Placeholder 2"/>
          <p:cNvSpPr>
            <a:spLocks noGrp="1"/>
          </p:cNvSpPr>
          <p:nvPr>
            <p:ph idx="1"/>
          </p:nvPr>
        </p:nvSpPr>
        <p:spPr/>
        <p:txBody>
          <a:bodyPr/>
          <a:lstStyle/>
          <a:p>
            <a:r>
              <a:rPr lang="en-IN" dirty="0"/>
              <a:t>To study about graph API</a:t>
            </a:r>
          </a:p>
          <a:p>
            <a:r>
              <a:rPr lang="en-IN" dirty="0"/>
              <a:t>How open graph protocol create connection</a:t>
            </a:r>
          </a:p>
          <a:p>
            <a:r>
              <a:rPr lang="en-IN" dirty="0"/>
              <a:t>How to programmatically query social graph</a:t>
            </a:r>
            <a:endParaRPr lang="en-US" dirty="0"/>
          </a:p>
        </p:txBody>
      </p:sp>
      <p:sp>
        <p:nvSpPr>
          <p:cNvPr id="4" name="Slide Number Placeholder 3">
            <a:extLst>
              <a:ext uri="{FF2B5EF4-FFF2-40B4-BE49-F238E27FC236}">
                <a16:creationId xmlns:a16="http://schemas.microsoft.com/office/drawing/2014/main" id="{9B45DB49-D5DA-3F46-8D8F-23CCFE2574C1}"/>
              </a:ext>
            </a:extLst>
          </p:cNvPr>
          <p:cNvSpPr>
            <a:spLocks noGrp="1"/>
          </p:cNvSpPr>
          <p:nvPr>
            <p:ph type="sldNum" sz="quarter" idx="15"/>
          </p:nvPr>
        </p:nvSpPr>
        <p:spPr/>
        <p:txBody>
          <a:bodyPr/>
          <a:lstStyle/>
          <a:p>
            <a:fld id="{97433CE8-F58C-40EE-BEB6-9C0193FE7161}" type="slidenum">
              <a:rPr lang="en-IN" smtClean="0"/>
              <a:pPr/>
              <a:t>72</a:t>
            </a:fld>
            <a:endParaRPr lang="en-IN"/>
          </a:p>
        </p:txBody>
      </p:sp>
    </p:spTree>
    <p:extLst>
      <p:ext uri="{BB962C8B-B14F-4D97-AF65-F5344CB8AC3E}">
        <p14:creationId xmlns:p14="http://schemas.microsoft.com/office/powerpoint/2010/main" val="3300089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Terms</a:t>
            </a:r>
          </a:p>
        </p:txBody>
      </p:sp>
      <p:sp>
        <p:nvSpPr>
          <p:cNvPr id="3" name="Content Placeholder 2"/>
          <p:cNvSpPr>
            <a:spLocks noGrp="1"/>
          </p:cNvSpPr>
          <p:nvPr>
            <p:ph sz="quarter" idx="1"/>
          </p:nvPr>
        </p:nvSpPr>
        <p:spPr/>
        <p:txBody>
          <a:bodyPr>
            <a:normAutofit fontScale="92500" lnSpcReduction="10000"/>
          </a:bodyPr>
          <a:lstStyle/>
          <a:p>
            <a:pPr algn="just"/>
            <a:r>
              <a:rPr lang="en-IN" b="1" dirty="0"/>
              <a:t>Node IDs</a:t>
            </a:r>
          </a:p>
          <a:p>
            <a:pPr marL="0" indent="0" algn="just">
              <a:buNone/>
            </a:pPr>
            <a:r>
              <a:rPr lang="en-IN" dirty="0"/>
              <a:t>   The basis of a query is a node with an ID corresponding to a user who is the logged in user of the graph explorer. The “id” and “</a:t>
            </a:r>
            <a:r>
              <a:rPr lang="en-IN" dirty="0" err="1"/>
              <a:t>name”values</a:t>
            </a:r>
            <a:r>
              <a:rPr lang="en-IN" dirty="0"/>
              <a:t> for a node are called fields.</a:t>
            </a:r>
          </a:p>
          <a:p>
            <a:pPr algn="just"/>
            <a:r>
              <a:rPr lang="en-IN" b="1" dirty="0"/>
              <a:t>Connection constraints</a:t>
            </a:r>
          </a:p>
          <a:p>
            <a:pPr marL="0" indent="0" algn="just">
              <a:buNone/>
            </a:pPr>
            <a:r>
              <a:rPr lang="en-IN" dirty="0"/>
              <a:t>You can modify the original query with a “friends”, by clicking on the + and then scrolling to “friends” in the “connections” pop-up menu. The “friends” connections that appear in the console represent nodes that are connected to the original query node. At this point, you could click on any of the blue ID fields in these nodes and initiate a query with that particular node as the basis.</a:t>
            </a:r>
          </a:p>
        </p:txBody>
      </p:sp>
      <p:sp>
        <p:nvSpPr>
          <p:cNvPr id="4" name="Slide Number Placeholder 3">
            <a:extLst>
              <a:ext uri="{FF2B5EF4-FFF2-40B4-BE49-F238E27FC236}">
                <a16:creationId xmlns:a16="http://schemas.microsoft.com/office/drawing/2014/main" id="{32DC2D5B-0654-DA40-A394-C1AF06376F53}"/>
              </a:ext>
            </a:extLst>
          </p:cNvPr>
          <p:cNvSpPr>
            <a:spLocks noGrp="1"/>
          </p:cNvSpPr>
          <p:nvPr>
            <p:ph type="sldNum" sz="quarter" idx="15"/>
          </p:nvPr>
        </p:nvSpPr>
        <p:spPr/>
        <p:txBody>
          <a:bodyPr/>
          <a:lstStyle/>
          <a:p>
            <a:fld id="{97433CE8-F58C-40EE-BEB6-9C0193FE7161}" type="slidenum">
              <a:rPr lang="en-IN" smtClean="0"/>
              <a:pPr/>
              <a:t>8</a:t>
            </a:fld>
            <a:endParaRPr lang="en-IN"/>
          </a:p>
        </p:txBody>
      </p:sp>
    </p:spTree>
    <p:extLst>
      <p:ext uri="{BB962C8B-B14F-4D97-AF65-F5344CB8AC3E}">
        <p14:creationId xmlns:p14="http://schemas.microsoft.com/office/powerpoint/2010/main" val="2832206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620688"/>
            <a:ext cx="8315775" cy="5688632"/>
          </a:xfrm>
          <a:prstGeom prst="rect">
            <a:avLst/>
          </a:prstGeom>
        </p:spPr>
      </p:pic>
      <p:sp>
        <p:nvSpPr>
          <p:cNvPr id="2" name="Slide Number Placeholder 1">
            <a:extLst>
              <a:ext uri="{FF2B5EF4-FFF2-40B4-BE49-F238E27FC236}">
                <a16:creationId xmlns:a16="http://schemas.microsoft.com/office/drawing/2014/main" id="{1BD899D0-E4C6-7842-AE60-A9F3A87991D7}"/>
              </a:ext>
            </a:extLst>
          </p:cNvPr>
          <p:cNvSpPr>
            <a:spLocks noGrp="1"/>
          </p:cNvSpPr>
          <p:nvPr>
            <p:ph type="sldNum" sz="quarter" idx="15"/>
          </p:nvPr>
        </p:nvSpPr>
        <p:spPr/>
        <p:txBody>
          <a:bodyPr/>
          <a:lstStyle/>
          <a:p>
            <a:fld id="{97433CE8-F58C-40EE-BEB6-9C0193FE7161}" type="slidenum">
              <a:rPr lang="en-IN" smtClean="0"/>
              <a:pPr/>
              <a:t>9</a:t>
            </a:fld>
            <a:endParaRPr lang="en-IN"/>
          </a:p>
        </p:txBody>
      </p:sp>
    </p:spTree>
    <p:extLst>
      <p:ext uri="{BB962C8B-B14F-4D97-AF65-F5344CB8AC3E}">
        <p14:creationId xmlns:p14="http://schemas.microsoft.com/office/powerpoint/2010/main" val="923419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67</TotalTime>
  <Words>4046</Words>
  <Application>Microsoft Macintosh PowerPoint</Application>
  <PresentationFormat>On-screen Show (4:3)</PresentationFormat>
  <Paragraphs>555</Paragraphs>
  <Slides>72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Adobe Gothic Std B</vt:lpstr>
      <vt:lpstr>Calibri</vt:lpstr>
      <vt:lpstr>Century Schoolbook</vt:lpstr>
      <vt:lpstr>Wingdings</vt:lpstr>
      <vt:lpstr>Wingdings 2</vt:lpstr>
      <vt:lpstr>Oriel</vt:lpstr>
      <vt:lpstr>Mining Facebook, Analyzing pages, Examining friendships, and more</vt:lpstr>
      <vt:lpstr>Introduction</vt:lpstr>
      <vt:lpstr>Main Concepts </vt:lpstr>
      <vt:lpstr>Exploring Facebook’s Social Graph API</vt:lpstr>
      <vt:lpstr>Social Graph API</vt:lpstr>
      <vt:lpstr>Terms</vt:lpstr>
      <vt:lpstr>PowerPoint Presentation</vt:lpstr>
      <vt:lpstr>Terms</vt:lpstr>
      <vt:lpstr>PowerPoint Presentation</vt:lpstr>
      <vt:lpstr>Terms</vt:lpstr>
      <vt:lpstr>PowerPoint Presentation</vt:lpstr>
      <vt:lpstr>PowerPoint Presentation</vt:lpstr>
      <vt:lpstr>Terms</vt:lpstr>
      <vt:lpstr>Ex-1:Making Graph API requests over HTTP</vt:lpstr>
      <vt:lpstr>Understanding the Open Graph Protocol</vt:lpstr>
      <vt:lpstr>Introduction</vt:lpstr>
      <vt:lpstr>Example</vt:lpstr>
      <vt:lpstr>Implementation of OGP</vt:lpstr>
      <vt:lpstr>Implementation</vt:lpstr>
      <vt:lpstr>Implementation</vt:lpstr>
      <vt:lpstr>Implementation</vt:lpstr>
      <vt:lpstr>Analyzing Social Graph Connections</vt:lpstr>
      <vt:lpstr>Introduction</vt:lpstr>
      <vt:lpstr>Implementation Methods</vt:lpstr>
      <vt:lpstr>Example 2-2. Querying the Graph API with Python</vt:lpstr>
      <vt:lpstr>Example</vt:lpstr>
      <vt:lpstr>Sample Output</vt:lpstr>
      <vt:lpstr>Sample Output</vt:lpstr>
      <vt:lpstr>Sample Output</vt:lpstr>
      <vt:lpstr>Analyzing Facebook Pages</vt:lpstr>
      <vt:lpstr>Introduction</vt:lpstr>
      <vt:lpstr>ANALYSIS</vt:lpstr>
      <vt:lpstr>PowerPoint Presentation</vt:lpstr>
      <vt:lpstr>PowerPoint Presentation</vt:lpstr>
      <vt:lpstr>QUERY</vt:lpstr>
      <vt:lpstr>RESULT</vt:lpstr>
      <vt:lpstr>PowerPoint Presentation</vt:lpstr>
      <vt:lpstr>PowerPoint Presentation</vt:lpstr>
      <vt:lpstr>PowerPoint Presentation</vt:lpstr>
      <vt:lpstr>Comparing likes between Coke and Pepsi fan pages:</vt:lpstr>
      <vt:lpstr>PowerPoint Presentation</vt:lpstr>
      <vt:lpstr>Querying a page for its “feed” and “links” connections</vt:lpstr>
      <vt:lpstr>PowerPoint Presentation</vt:lpstr>
      <vt:lpstr>Querying for all of your friends’ likes</vt:lpstr>
      <vt:lpstr>Calculating the most popular likes among your friends</vt:lpstr>
      <vt:lpstr>Result:</vt:lpstr>
      <vt:lpstr>Calculating the most popular categories for likes among your friends</vt:lpstr>
      <vt:lpstr>PowerPoint Presentation</vt:lpstr>
      <vt:lpstr>Calculating the number of likes for each friend and sorting by frequency</vt:lpstr>
      <vt:lpstr>PowerPoint Presentation</vt:lpstr>
      <vt:lpstr>Finding common likes between an ego and its friendships in a social network</vt:lpstr>
      <vt:lpstr>PowerPoint Presentation</vt:lpstr>
      <vt:lpstr>PowerPoint Presentation</vt:lpstr>
      <vt:lpstr>PowerPoint Presentation</vt:lpstr>
      <vt:lpstr>Calculating the friends most similar to an ego in a social network</vt:lpstr>
      <vt:lpstr>PowerPoint Presentation</vt:lpstr>
      <vt:lpstr>Examining The FRiendship</vt:lpstr>
      <vt:lpstr>Analyzing mutual friendships with directed graphs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Visualizing directed graphs of mutual friendships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Facebook,Analyzing pages,Examining friendships, and more</dc:title>
  <dc:creator>DELL</dc:creator>
  <cp:lastModifiedBy>Rushab Shah</cp:lastModifiedBy>
  <cp:revision>10</cp:revision>
  <cp:lastPrinted>2019-03-14T15:25:31Z</cp:lastPrinted>
  <dcterms:created xsi:type="dcterms:W3CDTF">2018-01-12T17:50:13Z</dcterms:created>
  <dcterms:modified xsi:type="dcterms:W3CDTF">2019-03-14T15:25:36Z</dcterms:modified>
</cp:coreProperties>
</file>