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12"/>
  </p:notesMasterIdLst>
  <p:sldIdLst>
    <p:sldId id="257" r:id="rId2"/>
    <p:sldId id="258" r:id="rId3"/>
    <p:sldId id="260" r:id="rId4"/>
    <p:sldId id="261" r:id="rId5"/>
    <p:sldId id="262" r:id="rId6"/>
    <p:sldId id="264" r:id="rId7"/>
    <p:sldId id="265" r:id="rId8"/>
    <p:sldId id="266" r:id="rId9"/>
    <p:sldId id="267" r:id="rId10"/>
    <p:sldId id="268" r:id="rId11"/>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1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1877F14-DD01-0341-AA24-54187E418824}" type="datetimeFigureOut">
              <a:rPr lang="en-US" smtClean="0"/>
              <a:t>3/14/19</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66F7A86-E040-9D44-9837-D168865DA315}" type="slidenum">
              <a:rPr lang="en-US" smtClean="0"/>
              <a:t>‹#›</a:t>
            </a:fld>
            <a:endParaRPr lang="en-US"/>
          </a:p>
        </p:txBody>
      </p:sp>
    </p:spTree>
    <p:extLst>
      <p:ext uri="{BB962C8B-B14F-4D97-AF65-F5344CB8AC3E}">
        <p14:creationId xmlns:p14="http://schemas.microsoft.com/office/powerpoint/2010/main" val="2491443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A21F-5587-F84A-AD7F-4BAD3079FB2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A568CE9-49C8-B34F-812E-1B4A709D3B0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02DDF6A-5B99-EF43-9FA7-C94292821AFB}"/>
              </a:ext>
            </a:extLst>
          </p:cNvPr>
          <p:cNvSpPr>
            <a:spLocks noGrp="1"/>
          </p:cNvSpPr>
          <p:nvPr>
            <p:ph type="dt" sz="half" idx="10"/>
          </p:nvPr>
        </p:nvSpPr>
        <p:spPr/>
        <p:txBody>
          <a:bodyPr/>
          <a:lstStyle/>
          <a:p>
            <a:r>
              <a:rPr lang="en-IN"/>
              <a:t>19/12/18</a:t>
            </a:r>
            <a:endParaRPr lang="en-US" dirty="0"/>
          </a:p>
        </p:txBody>
      </p:sp>
      <p:sp>
        <p:nvSpPr>
          <p:cNvPr id="5" name="Footer Placeholder 4">
            <a:extLst>
              <a:ext uri="{FF2B5EF4-FFF2-40B4-BE49-F238E27FC236}">
                <a16:creationId xmlns:a16="http://schemas.microsoft.com/office/drawing/2014/main" id="{DB317921-153E-EA41-8E00-9D82C13AA4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8E2A59-B789-834B-B121-10C26092C7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59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A57B-2B4E-6B4A-BAD4-78B5D615BD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794DC1-AB6C-C240-8231-B7BFAAB79A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FE587-ECE7-E646-92CF-6589E60339E3}"/>
              </a:ext>
            </a:extLst>
          </p:cNvPr>
          <p:cNvSpPr>
            <a:spLocks noGrp="1"/>
          </p:cNvSpPr>
          <p:nvPr>
            <p:ph type="dt" sz="half" idx="10"/>
          </p:nvPr>
        </p:nvSpPr>
        <p:spPr/>
        <p:txBody>
          <a:bodyPr/>
          <a:lstStyle/>
          <a:p>
            <a:pPr algn="r">
              <a:lnSpc>
                <a:spcPct val="100000"/>
              </a:lnSpc>
            </a:pPr>
            <a:r>
              <a:rPr lang="en-IN" sz="1000" b="0" strike="noStrike" spc="-1">
                <a:solidFill>
                  <a:srgbClr val="073E87"/>
                </a:solidFill>
                <a:uFill>
                  <a:solidFill>
                    <a:srgbClr val="FFFFFF"/>
                  </a:solidFill>
                </a:uFill>
                <a:latin typeface="Candara"/>
              </a:rPr>
              <a:t>19/12/18</a:t>
            </a:r>
            <a:endParaRPr lang="en-IN" sz="1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E1E2C9E7-B2E3-794F-9436-29308A3F1CBA}"/>
              </a:ext>
            </a:extLst>
          </p:cNvPr>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B45EC9E2-6D19-694C-B0F1-0B9B08463AC3}"/>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4585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3B96C3-586F-6D44-8B60-17EE05C512A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9120CC-AFCA-444C-9253-30EBAC4F752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A1099-8C70-C94B-83B4-54698A00EF0B}"/>
              </a:ext>
            </a:extLst>
          </p:cNvPr>
          <p:cNvSpPr>
            <a:spLocks noGrp="1"/>
          </p:cNvSpPr>
          <p:nvPr>
            <p:ph type="dt" sz="half" idx="10"/>
          </p:nvPr>
        </p:nvSpPr>
        <p:spPr/>
        <p:txBody>
          <a:bodyPr/>
          <a:lstStyle/>
          <a:p>
            <a:pPr algn="r">
              <a:lnSpc>
                <a:spcPct val="100000"/>
              </a:lnSpc>
            </a:pPr>
            <a:r>
              <a:rPr lang="en-IN" sz="1000" b="0" strike="noStrike" spc="-1">
                <a:solidFill>
                  <a:srgbClr val="073E87"/>
                </a:solidFill>
                <a:uFill>
                  <a:solidFill>
                    <a:srgbClr val="FFFFFF"/>
                  </a:solidFill>
                </a:uFill>
                <a:latin typeface="Candara"/>
              </a:rPr>
              <a:t>19/12/18</a:t>
            </a:r>
            <a:endParaRPr lang="en-IN" sz="1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F94F44A9-AEC0-9749-B5A2-9D91CD832B5B}"/>
              </a:ext>
            </a:extLst>
          </p:cNvPr>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635F2050-35C2-DC42-B8DC-5F095AB3E14C}"/>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8520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8338A-EB25-AA46-BB41-BF05903864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011B2-2BE4-8C42-BC5D-78A842DF6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0019D-E780-504D-8D1E-D21DB3A8BA4B}"/>
              </a:ext>
            </a:extLst>
          </p:cNvPr>
          <p:cNvSpPr>
            <a:spLocks noGrp="1"/>
          </p:cNvSpPr>
          <p:nvPr>
            <p:ph type="dt" sz="half" idx="10"/>
          </p:nvPr>
        </p:nvSpPr>
        <p:spPr/>
        <p:txBody>
          <a:bodyPr/>
          <a:lstStyle/>
          <a:p>
            <a:pPr algn="r">
              <a:lnSpc>
                <a:spcPct val="100000"/>
              </a:lnSpc>
            </a:pPr>
            <a:r>
              <a:rPr lang="en-IN" sz="1000" b="0" strike="noStrike" spc="-1">
                <a:solidFill>
                  <a:srgbClr val="073E87"/>
                </a:solidFill>
                <a:uFill>
                  <a:solidFill>
                    <a:srgbClr val="FFFFFF"/>
                  </a:solidFill>
                </a:uFill>
                <a:latin typeface="Candara"/>
              </a:rPr>
              <a:t>19/12/18</a:t>
            </a:r>
            <a:endParaRPr lang="en-IN" sz="1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49065985-2F00-ED4C-953C-7893300BB77C}"/>
              </a:ext>
            </a:extLst>
          </p:cNvPr>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14E42C46-642A-5949-9BE7-97689C338176}"/>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4511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73E6-16D2-984C-9A11-BEC9732A414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412F353-77C4-F549-9828-17F5B670AF6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1F3348-A6AF-5244-B3CD-85F0D964D164}"/>
              </a:ext>
            </a:extLst>
          </p:cNvPr>
          <p:cNvSpPr>
            <a:spLocks noGrp="1"/>
          </p:cNvSpPr>
          <p:nvPr>
            <p:ph type="dt" sz="half" idx="10"/>
          </p:nvPr>
        </p:nvSpPr>
        <p:spPr/>
        <p:txBody>
          <a:bodyPr/>
          <a:lstStyle/>
          <a:p>
            <a:pPr algn="r">
              <a:lnSpc>
                <a:spcPct val="100000"/>
              </a:lnSpc>
            </a:pPr>
            <a:r>
              <a:rPr lang="en-IN" sz="1000" b="0" strike="noStrike" spc="-1">
                <a:solidFill>
                  <a:srgbClr val="073E87"/>
                </a:solidFill>
                <a:uFill>
                  <a:solidFill>
                    <a:srgbClr val="FFFFFF"/>
                  </a:solidFill>
                </a:uFill>
                <a:latin typeface="Candara"/>
              </a:rPr>
              <a:t>19/12/18</a:t>
            </a:r>
            <a:endParaRPr lang="en-IN" sz="1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7BC1FECB-8DE1-0C4F-876E-2571B878F14E}"/>
              </a:ext>
            </a:extLst>
          </p:cNvPr>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0598D1BB-2AC6-1F49-8137-EB64594C9C00}"/>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8334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9ACA-0C88-0D4D-8FB8-C6368B5176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2C14E1-D0E6-2241-91B2-92EED2E3D67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8B1749-326A-E540-9694-203E9DB64BA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1220DF-A48F-A642-BF97-1677D00DB98E}"/>
              </a:ext>
            </a:extLst>
          </p:cNvPr>
          <p:cNvSpPr>
            <a:spLocks noGrp="1"/>
          </p:cNvSpPr>
          <p:nvPr>
            <p:ph type="dt" sz="half" idx="10"/>
          </p:nvPr>
        </p:nvSpPr>
        <p:spPr/>
        <p:txBody>
          <a:bodyPr/>
          <a:lstStyle/>
          <a:p>
            <a:pPr algn="r">
              <a:lnSpc>
                <a:spcPct val="100000"/>
              </a:lnSpc>
            </a:pPr>
            <a:r>
              <a:rPr lang="en-IN" sz="1000" b="0" strike="noStrike" spc="-1">
                <a:solidFill>
                  <a:srgbClr val="073E87"/>
                </a:solidFill>
                <a:uFill>
                  <a:solidFill>
                    <a:srgbClr val="FFFFFF"/>
                  </a:solidFill>
                </a:uFill>
                <a:latin typeface="Candara"/>
              </a:rPr>
              <a:t>19/12/18</a:t>
            </a:r>
            <a:endParaRPr lang="en-IN" sz="1400" b="0" strike="noStrike" spc="-1">
              <a:solidFill>
                <a:srgbClr val="000000"/>
              </a:solidFill>
              <a:uFill>
                <a:solidFill>
                  <a:srgbClr val="FFFFFF"/>
                </a:solidFill>
              </a:uFill>
              <a:latin typeface="Times New Roman"/>
            </a:endParaRPr>
          </a:p>
        </p:txBody>
      </p:sp>
      <p:sp>
        <p:nvSpPr>
          <p:cNvPr id="6" name="Footer Placeholder 5">
            <a:extLst>
              <a:ext uri="{FF2B5EF4-FFF2-40B4-BE49-F238E27FC236}">
                <a16:creationId xmlns:a16="http://schemas.microsoft.com/office/drawing/2014/main" id="{009F8846-723A-7841-82ED-93A489B02918}"/>
              </a:ext>
            </a:extLst>
          </p:cNvPr>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a:extLst>
              <a:ext uri="{FF2B5EF4-FFF2-40B4-BE49-F238E27FC236}">
                <a16:creationId xmlns:a16="http://schemas.microsoft.com/office/drawing/2014/main" id="{B5A110E3-73C2-C346-84FA-3C1E938FC394}"/>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7616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9057-A448-6348-9D91-70AC769D304C}"/>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315A31-A90E-414C-9BAD-36ABFB44EB3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79B0B-5573-9245-917E-7DE4DFA93B8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A7F456-57C3-984F-9C1E-9488E9C4948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A3757D3-2922-564B-8501-4599291C496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E8A75B-1817-AC43-B194-F56198D0E144}"/>
              </a:ext>
            </a:extLst>
          </p:cNvPr>
          <p:cNvSpPr>
            <a:spLocks noGrp="1"/>
          </p:cNvSpPr>
          <p:nvPr>
            <p:ph type="dt" sz="half" idx="10"/>
          </p:nvPr>
        </p:nvSpPr>
        <p:spPr/>
        <p:txBody>
          <a:bodyPr/>
          <a:lstStyle/>
          <a:p>
            <a:pPr algn="r">
              <a:lnSpc>
                <a:spcPct val="100000"/>
              </a:lnSpc>
            </a:pPr>
            <a:r>
              <a:rPr lang="en-IN" sz="1000" b="0" strike="noStrike" spc="-1">
                <a:solidFill>
                  <a:srgbClr val="073E87"/>
                </a:solidFill>
                <a:uFill>
                  <a:solidFill>
                    <a:srgbClr val="FFFFFF"/>
                  </a:solidFill>
                </a:uFill>
                <a:latin typeface="Candara"/>
              </a:rPr>
              <a:t>19/12/18</a:t>
            </a:r>
            <a:endParaRPr lang="en-IN" sz="1400" b="0" strike="noStrike" spc="-1">
              <a:solidFill>
                <a:srgbClr val="000000"/>
              </a:solidFill>
              <a:uFill>
                <a:solidFill>
                  <a:srgbClr val="FFFFFF"/>
                </a:solidFill>
              </a:uFill>
              <a:latin typeface="Times New Roman"/>
            </a:endParaRPr>
          </a:p>
        </p:txBody>
      </p:sp>
      <p:sp>
        <p:nvSpPr>
          <p:cNvPr id="8" name="Footer Placeholder 7">
            <a:extLst>
              <a:ext uri="{FF2B5EF4-FFF2-40B4-BE49-F238E27FC236}">
                <a16:creationId xmlns:a16="http://schemas.microsoft.com/office/drawing/2014/main" id="{651B4800-F0B8-9343-B21A-BEB499E4043A}"/>
              </a:ext>
            </a:extLst>
          </p:cNvPr>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9" name="Slide Number Placeholder 8">
            <a:extLst>
              <a:ext uri="{FF2B5EF4-FFF2-40B4-BE49-F238E27FC236}">
                <a16:creationId xmlns:a16="http://schemas.microsoft.com/office/drawing/2014/main" id="{14883322-F988-4948-B391-E6AA46677745}"/>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5801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AC0A-5FBA-EB47-9097-F7D302CF0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0FDD14-B0AD-BF4C-A9FA-2B7D5AF7C30D}"/>
              </a:ext>
            </a:extLst>
          </p:cNvPr>
          <p:cNvSpPr>
            <a:spLocks noGrp="1"/>
          </p:cNvSpPr>
          <p:nvPr>
            <p:ph type="dt" sz="half" idx="10"/>
          </p:nvPr>
        </p:nvSpPr>
        <p:spPr/>
        <p:txBody>
          <a:bodyPr/>
          <a:lstStyle/>
          <a:p>
            <a:r>
              <a:rPr lang="en-IN"/>
              <a:t>19/12/18</a:t>
            </a:r>
            <a:endParaRPr lang="en-US" dirty="0"/>
          </a:p>
        </p:txBody>
      </p:sp>
      <p:sp>
        <p:nvSpPr>
          <p:cNvPr id="4" name="Footer Placeholder 3">
            <a:extLst>
              <a:ext uri="{FF2B5EF4-FFF2-40B4-BE49-F238E27FC236}">
                <a16:creationId xmlns:a16="http://schemas.microsoft.com/office/drawing/2014/main" id="{B91BE891-CB5F-C64C-8AC6-53A103FBE47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9C71FC7-1326-884D-83E5-62D823C00C5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12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56FA4F-FF4C-E945-9C0C-0C6552581773}"/>
              </a:ext>
            </a:extLst>
          </p:cNvPr>
          <p:cNvSpPr>
            <a:spLocks noGrp="1"/>
          </p:cNvSpPr>
          <p:nvPr>
            <p:ph type="dt" sz="half" idx="10"/>
          </p:nvPr>
        </p:nvSpPr>
        <p:spPr/>
        <p:txBody>
          <a:bodyPr/>
          <a:lstStyle/>
          <a:p>
            <a:pPr algn="r">
              <a:lnSpc>
                <a:spcPct val="100000"/>
              </a:lnSpc>
            </a:pPr>
            <a:r>
              <a:rPr lang="en-IN" sz="1000" b="0" strike="noStrike" spc="-1">
                <a:solidFill>
                  <a:srgbClr val="073E87"/>
                </a:solidFill>
                <a:uFill>
                  <a:solidFill>
                    <a:srgbClr val="FFFFFF"/>
                  </a:solidFill>
                </a:uFill>
                <a:latin typeface="Candara"/>
              </a:rPr>
              <a:t>19/12/18</a:t>
            </a:r>
            <a:endParaRPr lang="en-IN" sz="1400" b="0" strike="noStrike" spc="-1">
              <a:solidFill>
                <a:srgbClr val="000000"/>
              </a:solidFill>
              <a:uFill>
                <a:solidFill>
                  <a:srgbClr val="FFFFFF"/>
                </a:solidFill>
              </a:uFill>
              <a:latin typeface="Times New Roman"/>
            </a:endParaRPr>
          </a:p>
        </p:txBody>
      </p:sp>
      <p:sp>
        <p:nvSpPr>
          <p:cNvPr id="3" name="Footer Placeholder 2">
            <a:extLst>
              <a:ext uri="{FF2B5EF4-FFF2-40B4-BE49-F238E27FC236}">
                <a16:creationId xmlns:a16="http://schemas.microsoft.com/office/drawing/2014/main" id="{6AD52A28-3BC9-C84C-B165-14398291F9FA}"/>
              </a:ext>
            </a:extLst>
          </p:cNvPr>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4" name="Slide Number Placeholder 3">
            <a:extLst>
              <a:ext uri="{FF2B5EF4-FFF2-40B4-BE49-F238E27FC236}">
                <a16:creationId xmlns:a16="http://schemas.microsoft.com/office/drawing/2014/main" id="{1FB302B1-553F-6141-8AA4-D05419E2C8AC}"/>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8526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A33F-60A9-8E4A-91D5-BAE62704043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E65FE68-E867-FE41-9D08-9FA7746B216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EA711C-4E5A-A149-8DD7-C31F6D3FA48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7363FC4-1C82-1041-89DD-598D6A411FBE}"/>
              </a:ext>
            </a:extLst>
          </p:cNvPr>
          <p:cNvSpPr>
            <a:spLocks noGrp="1"/>
          </p:cNvSpPr>
          <p:nvPr>
            <p:ph type="dt" sz="half" idx="10"/>
          </p:nvPr>
        </p:nvSpPr>
        <p:spPr/>
        <p:txBody>
          <a:bodyPr/>
          <a:lstStyle/>
          <a:p>
            <a:pPr algn="r">
              <a:lnSpc>
                <a:spcPct val="100000"/>
              </a:lnSpc>
            </a:pPr>
            <a:r>
              <a:rPr lang="en-IN" sz="1000" b="0" strike="noStrike" spc="-1">
                <a:solidFill>
                  <a:srgbClr val="073E87"/>
                </a:solidFill>
                <a:uFill>
                  <a:solidFill>
                    <a:srgbClr val="FFFFFF"/>
                  </a:solidFill>
                </a:uFill>
                <a:latin typeface="Candara"/>
              </a:rPr>
              <a:t>19/12/18</a:t>
            </a:r>
            <a:endParaRPr lang="en-IN" sz="1400" b="0" strike="noStrike" spc="-1">
              <a:solidFill>
                <a:srgbClr val="000000"/>
              </a:solidFill>
              <a:uFill>
                <a:solidFill>
                  <a:srgbClr val="FFFFFF"/>
                </a:solidFill>
              </a:uFill>
              <a:latin typeface="Times New Roman"/>
            </a:endParaRPr>
          </a:p>
        </p:txBody>
      </p:sp>
      <p:sp>
        <p:nvSpPr>
          <p:cNvPr id="6" name="Footer Placeholder 5">
            <a:extLst>
              <a:ext uri="{FF2B5EF4-FFF2-40B4-BE49-F238E27FC236}">
                <a16:creationId xmlns:a16="http://schemas.microsoft.com/office/drawing/2014/main" id="{D252C3DE-18B9-3549-94D5-2777B9F9BDF5}"/>
              </a:ext>
            </a:extLst>
          </p:cNvPr>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a:extLst>
              <a:ext uri="{FF2B5EF4-FFF2-40B4-BE49-F238E27FC236}">
                <a16:creationId xmlns:a16="http://schemas.microsoft.com/office/drawing/2014/main" id="{7F04A727-2076-3141-9B86-50C25B9205D4}"/>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00369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7DEE-62BE-4347-BF89-88E58FF906C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225EC76-8CC3-C140-A672-F6C064A3B44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C0EC026-CE2F-1A4C-A6AE-7385E4A35E9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9BA83A2-15D7-394A-AB2E-B8D8C19C7DC3}"/>
              </a:ext>
            </a:extLst>
          </p:cNvPr>
          <p:cNvSpPr>
            <a:spLocks noGrp="1"/>
          </p:cNvSpPr>
          <p:nvPr>
            <p:ph type="dt" sz="half" idx="10"/>
          </p:nvPr>
        </p:nvSpPr>
        <p:spPr/>
        <p:txBody>
          <a:bodyPr/>
          <a:lstStyle/>
          <a:p>
            <a:pPr algn="r">
              <a:lnSpc>
                <a:spcPct val="100000"/>
              </a:lnSpc>
            </a:pPr>
            <a:r>
              <a:rPr lang="en-IN" sz="1000" b="0" strike="noStrike" spc="-1">
                <a:solidFill>
                  <a:srgbClr val="073E87"/>
                </a:solidFill>
                <a:uFill>
                  <a:solidFill>
                    <a:srgbClr val="FFFFFF"/>
                  </a:solidFill>
                </a:uFill>
                <a:latin typeface="Candara"/>
              </a:rPr>
              <a:t>19/12/18</a:t>
            </a:r>
            <a:endParaRPr lang="en-IN" sz="1400" b="0" strike="noStrike" spc="-1">
              <a:solidFill>
                <a:srgbClr val="000000"/>
              </a:solidFill>
              <a:uFill>
                <a:solidFill>
                  <a:srgbClr val="FFFFFF"/>
                </a:solidFill>
              </a:uFill>
              <a:latin typeface="Times New Roman"/>
            </a:endParaRPr>
          </a:p>
        </p:txBody>
      </p:sp>
      <p:sp>
        <p:nvSpPr>
          <p:cNvPr id="6" name="Footer Placeholder 5">
            <a:extLst>
              <a:ext uri="{FF2B5EF4-FFF2-40B4-BE49-F238E27FC236}">
                <a16:creationId xmlns:a16="http://schemas.microsoft.com/office/drawing/2014/main" id="{7E595977-6A2C-5C4A-8EAE-DA1FF945FE27}"/>
              </a:ext>
            </a:extLst>
          </p:cNvPr>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a:extLst>
              <a:ext uri="{FF2B5EF4-FFF2-40B4-BE49-F238E27FC236}">
                <a16:creationId xmlns:a16="http://schemas.microsoft.com/office/drawing/2014/main" id="{1D9FFB62-F132-DC40-AA54-43C40D9332DD}"/>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5699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589E1-B131-4F41-808D-AC14F79C0A7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9515FB-AAFD-0641-A312-660625A39D3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0FC88-042D-9744-AC3E-873BE7161BC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r">
              <a:lnSpc>
                <a:spcPct val="100000"/>
              </a:lnSpc>
            </a:pPr>
            <a:r>
              <a:rPr lang="en-IN" sz="1000" b="0" strike="noStrike" spc="-1">
                <a:solidFill>
                  <a:srgbClr val="073E87"/>
                </a:solidFill>
                <a:uFill>
                  <a:solidFill>
                    <a:srgbClr val="FFFFFF"/>
                  </a:solidFill>
                </a:uFill>
                <a:latin typeface="Candara"/>
              </a:rPr>
              <a:t>19/12/18</a:t>
            </a:r>
            <a:endParaRPr lang="en-IN" sz="1400" b="0" strike="noStrike" spc="-1">
              <a:solidFill>
                <a:srgbClr val="000000"/>
              </a:solidFill>
              <a:uFill>
                <a:solidFill>
                  <a:srgbClr val="FFFFFF"/>
                </a:solidFill>
              </a:uFill>
              <a:latin typeface="Times New Roman"/>
            </a:endParaRPr>
          </a:p>
        </p:txBody>
      </p:sp>
      <p:sp>
        <p:nvSpPr>
          <p:cNvPr id="5" name="Footer Placeholder 4">
            <a:extLst>
              <a:ext uri="{FF2B5EF4-FFF2-40B4-BE49-F238E27FC236}">
                <a16:creationId xmlns:a16="http://schemas.microsoft.com/office/drawing/2014/main" id="{ACCB6D31-B61F-854C-A2E5-E9CC142CBE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sz="2400" b="0" strike="noStrike" spc="-1">
              <a:solidFill>
                <a:srgbClr val="000000"/>
              </a:solidFill>
              <a:uFill>
                <a:solidFill>
                  <a:srgbClr val="FFFFFF"/>
                </a:solidFill>
              </a:uFill>
              <a:latin typeface="Times New Roman"/>
            </a:endParaRPr>
          </a:p>
        </p:txBody>
      </p:sp>
      <p:sp>
        <p:nvSpPr>
          <p:cNvPr id="6" name="Slide Number Placeholder 5">
            <a:extLst>
              <a:ext uri="{FF2B5EF4-FFF2-40B4-BE49-F238E27FC236}">
                <a16:creationId xmlns:a16="http://schemas.microsoft.com/office/drawing/2014/main" id="{E4CCD424-B341-404E-BBEC-2ACA86DCF58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8456609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on.fb.me/16WJAf9"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71920" y="2675520"/>
            <a:ext cx="7408080" cy="3450240"/>
          </a:xfrm>
          <a:prstGeom prst="rect">
            <a:avLst/>
          </a:prstGeom>
          <a:noFill/>
          <a:ln>
            <a:noFill/>
          </a:ln>
        </p:spPr>
        <p:txBody>
          <a:bodyPr/>
          <a:lstStyle/>
          <a:p>
            <a:pPr marL="360" algn="just">
              <a:lnSpc>
                <a:spcPct val="100000"/>
              </a:lnSpc>
              <a:buClr>
                <a:srgbClr val="31B6FD"/>
              </a:buClr>
            </a:pPr>
            <a:r>
              <a:rPr lang="en-US" sz="2400" b="0" strike="noStrike" spc="-1" dirty="0">
                <a:solidFill>
                  <a:schemeClr val="tx1">
                    <a:lumMod val="95000"/>
                  </a:schemeClr>
                </a:solidFill>
                <a:uFill>
                  <a:solidFill>
                    <a:srgbClr val="FFFFFF"/>
                  </a:solidFill>
                </a:uFill>
                <a:latin typeface="Candara"/>
              </a:rPr>
              <a:t>As humans, what are some things that we want that technology might help us to get?</a:t>
            </a:r>
          </a:p>
          <a:p>
            <a:pPr marL="360" algn="just">
              <a:lnSpc>
                <a:spcPct val="100000"/>
              </a:lnSpc>
              <a:buClr>
                <a:srgbClr val="31B6FD"/>
              </a:buClr>
            </a:pPr>
            <a:endParaRPr lang="en-US" sz="2400" b="0" strike="noStrike" spc="-1" dirty="0">
              <a:solidFill>
                <a:schemeClr val="tx1">
                  <a:lumMod val="95000"/>
                </a:schemeClr>
              </a:solidFill>
              <a:uFill>
                <a:solidFill>
                  <a:srgbClr val="FFFFFF"/>
                </a:solidFill>
              </a:uFill>
              <a:latin typeface="Candara"/>
            </a:endParaRP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We want to be heard.</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We want to satisfy our curiosity.</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We want it easy.</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We want it now.</a:t>
            </a:r>
          </a:p>
        </p:txBody>
      </p:sp>
      <p:sp>
        <p:nvSpPr>
          <p:cNvPr id="98"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dirty="0">
                <a:uFill>
                  <a:solidFill>
                    <a:srgbClr val="FFFFFF"/>
                  </a:solidFill>
                </a:uFill>
                <a:latin typeface="Candara"/>
              </a:rPr>
              <a:t>Why is Twitter all the Rage ?</a:t>
            </a:r>
            <a:endParaRPr lang="en-US" sz="1800" b="0" strike="noStrike" spc="-1" dirty="0">
              <a:uFill>
                <a:solidFill>
                  <a:srgbClr val="FFFFFF"/>
                </a:solidFill>
              </a:uFill>
              <a:latin typeface="Candara"/>
            </a:endParaRPr>
          </a:p>
        </p:txBody>
      </p:sp>
      <p:sp>
        <p:nvSpPr>
          <p:cNvPr id="2" name="Slide Number Placeholder 1">
            <a:extLst>
              <a:ext uri="{FF2B5EF4-FFF2-40B4-BE49-F238E27FC236}">
                <a16:creationId xmlns:a16="http://schemas.microsoft.com/office/drawing/2014/main" id="{EA75A6B3-7FBB-0A48-8C25-065DDDE72C4B}"/>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1</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871920" y="2675520"/>
            <a:ext cx="7408080" cy="3450240"/>
          </a:xfrm>
          <a:prstGeom prst="rect">
            <a:avLst/>
          </a:prstGeom>
          <a:noFill/>
          <a:ln>
            <a:noFill/>
          </a:ln>
        </p:spPr>
        <p:txBody>
          <a:bodyPr/>
          <a:lstStyle/>
          <a:p>
            <a:pPr marL="274320" indent="-273960">
              <a:lnSpc>
                <a:spcPct val="100000"/>
              </a:lnSpc>
              <a:buClr>
                <a:srgbClr val="31B6FD"/>
              </a:buClr>
              <a:buFont typeface="Symbol"/>
              <a:buChar char=""/>
            </a:pPr>
            <a:r>
              <a:rPr lang="en-US" sz="2400" b="0" i="1" strike="noStrike" spc="-1" dirty="0">
                <a:solidFill>
                  <a:schemeClr val="tx1">
                    <a:lumMod val="95000"/>
                  </a:schemeClr>
                </a:solidFill>
                <a:uFill>
                  <a:solidFill>
                    <a:srgbClr val="FFFFFF"/>
                  </a:solidFill>
                </a:uFill>
                <a:latin typeface="Candara"/>
              </a:rPr>
              <a:t>Streams </a:t>
            </a:r>
            <a:r>
              <a:rPr lang="en-US" sz="2400" b="0" strike="noStrike" spc="-1" dirty="0">
                <a:solidFill>
                  <a:schemeClr val="tx1">
                    <a:lumMod val="95000"/>
                  </a:schemeClr>
                </a:solidFill>
                <a:uFill>
                  <a:solidFill>
                    <a:srgbClr val="FFFFFF"/>
                  </a:solidFill>
                </a:uFill>
                <a:latin typeface="Candara"/>
              </a:rPr>
              <a:t>are samples of public tweets flowing through Twitter in </a:t>
            </a:r>
            <a:r>
              <a:rPr lang="en-US" sz="2400" b="0" strike="noStrike" spc="-1" dirty="0" err="1">
                <a:solidFill>
                  <a:schemeClr val="tx1">
                    <a:lumMod val="95000"/>
                  </a:schemeClr>
                </a:solidFill>
                <a:uFill>
                  <a:solidFill>
                    <a:srgbClr val="FFFFFF"/>
                  </a:solidFill>
                </a:uFill>
                <a:latin typeface="Candara"/>
              </a:rPr>
              <a:t>realtime</a:t>
            </a:r>
            <a:r>
              <a:rPr lang="en-US" sz="2400" b="0" strike="noStrike" spc="-1" dirty="0">
                <a:solidFill>
                  <a:schemeClr val="tx1">
                    <a:lumMod val="95000"/>
                  </a:schemeClr>
                </a:solidFill>
                <a:uFill>
                  <a:solidFill>
                    <a:srgbClr val="FFFFFF"/>
                  </a:solidFill>
                </a:uFill>
                <a:latin typeface="Candara"/>
              </a:rPr>
              <a:t>. </a:t>
            </a:r>
          </a:p>
          <a:p>
            <a:pPr marL="274320" indent="-273960">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The </a:t>
            </a:r>
            <a:r>
              <a:rPr lang="en-US" sz="2400" b="0" i="1" strike="noStrike" spc="-1" dirty="0">
                <a:solidFill>
                  <a:schemeClr val="tx1">
                    <a:lumMod val="95000"/>
                  </a:schemeClr>
                </a:solidFill>
                <a:uFill>
                  <a:solidFill>
                    <a:srgbClr val="FFFFFF"/>
                  </a:solidFill>
                </a:uFill>
                <a:latin typeface="Candara"/>
              </a:rPr>
              <a:t>public firehose </a:t>
            </a:r>
            <a:r>
              <a:rPr lang="en-US" sz="2400" b="0" strike="noStrike" spc="-1" dirty="0">
                <a:solidFill>
                  <a:schemeClr val="tx1">
                    <a:lumMod val="95000"/>
                  </a:schemeClr>
                </a:solidFill>
                <a:uFill>
                  <a:solidFill>
                    <a:srgbClr val="FFFFFF"/>
                  </a:solidFill>
                </a:uFill>
                <a:latin typeface="Candara"/>
              </a:rPr>
              <a:t>of all tweets has been known to peak at hundreds of thousands of tweets per minute during events with particularly wide interest, such as presidential debates.</a:t>
            </a:r>
          </a:p>
        </p:txBody>
      </p:sp>
      <p:sp>
        <p:nvSpPr>
          <p:cNvPr id="120"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dirty="0">
                <a:uFill>
                  <a:solidFill>
                    <a:srgbClr val="FFFFFF"/>
                  </a:solidFill>
                </a:uFill>
                <a:latin typeface="Candara"/>
              </a:rPr>
              <a:t>Fundamental Twitter Terminology</a:t>
            </a:r>
            <a:endParaRPr lang="en-US" sz="1800" b="0" strike="noStrike" spc="-1" dirty="0">
              <a:uFill>
                <a:solidFill>
                  <a:srgbClr val="FFFFFF"/>
                </a:solidFill>
              </a:uFill>
              <a:latin typeface="Candara"/>
            </a:endParaRPr>
          </a:p>
        </p:txBody>
      </p:sp>
      <p:sp>
        <p:nvSpPr>
          <p:cNvPr id="2" name="Slide Number Placeholder 1">
            <a:extLst>
              <a:ext uri="{FF2B5EF4-FFF2-40B4-BE49-F238E27FC236}">
                <a16:creationId xmlns:a16="http://schemas.microsoft.com/office/drawing/2014/main" id="{7605D4B3-629A-884D-B593-D63AB275C934}"/>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10</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838080" y="2362320"/>
            <a:ext cx="7543440" cy="3763440"/>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We have a deeply rooted need to share our ideas and </a:t>
            </a:r>
            <a:r>
              <a:rPr lang="en-US" sz="2400" spc="-1" dirty="0">
                <a:solidFill>
                  <a:schemeClr val="tx1">
                    <a:lumMod val="95000"/>
                  </a:schemeClr>
                </a:solidFill>
                <a:uFill>
                  <a:solidFill>
                    <a:srgbClr val="FFFFFF"/>
                  </a:solidFill>
                </a:uFill>
                <a:latin typeface="Candara"/>
              </a:rPr>
              <a:t>experiences</a:t>
            </a:r>
            <a:r>
              <a:rPr lang="en-US" sz="2400" b="0" strike="noStrike" spc="-1" dirty="0">
                <a:solidFill>
                  <a:schemeClr val="tx1">
                    <a:lumMod val="95000"/>
                  </a:schemeClr>
                </a:solidFill>
                <a:uFill>
                  <a:solidFill>
                    <a:srgbClr val="FFFFFF"/>
                  </a:solidFill>
                </a:uFill>
                <a:latin typeface="Candara"/>
              </a:rPr>
              <a:t>, which gives us the ability to connect with other people, to be heard, and to feel a sense of worth and importance. </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We are curious about the world around us and how to organize and manipulate it, and we use communication to share our observations, ask questions, and engage with other people in meaningful conversations.</a:t>
            </a:r>
          </a:p>
        </p:txBody>
      </p:sp>
      <p:sp>
        <p:nvSpPr>
          <p:cNvPr id="100"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dirty="0">
                <a:uFill>
                  <a:solidFill>
                    <a:srgbClr val="FFFFFF"/>
                  </a:solidFill>
                </a:uFill>
                <a:latin typeface="Candara"/>
              </a:rPr>
              <a:t>Why is Twitter all the Rage ?</a:t>
            </a:r>
            <a:endParaRPr lang="en-US" sz="1800" b="0" strike="noStrike" spc="-1" dirty="0">
              <a:uFill>
                <a:solidFill>
                  <a:srgbClr val="FFFFFF"/>
                </a:solidFill>
              </a:uFill>
              <a:latin typeface="Candara"/>
            </a:endParaRPr>
          </a:p>
        </p:txBody>
      </p:sp>
      <p:sp>
        <p:nvSpPr>
          <p:cNvPr id="2" name="Slide Number Placeholder 1">
            <a:extLst>
              <a:ext uri="{FF2B5EF4-FFF2-40B4-BE49-F238E27FC236}">
                <a16:creationId xmlns:a16="http://schemas.microsoft.com/office/drawing/2014/main" id="{4C9489A7-D593-584F-8590-2D8DF09F0612}"/>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2</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867780" y="2568618"/>
            <a:ext cx="7408080" cy="2973538"/>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How would you define Twitter?</a:t>
            </a:r>
          </a:p>
          <a:p>
            <a:pPr marL="360" algn="just">
              <a:lnSpc>
                <a:spcPct val="100000"/>
              </a:lnSpc>
              <a:buClr>
                <a:srgbClr val="31B6FD"/>
              </a:buClr>
            </a:pPr>
            <a:endParaRPr lang="en-US" sz="2400" b="0" strike="noStrike" spc="-1" dirty="0">
              <a:solidFill>
                <a:schemeClr val="tx1">
                  <a:lumMod val="95000"/>
                </a:schemeClr>
              </a:solidFill>
              <a:uFill>
                <a:solidFill>
                  <a:srgbClr val="FFFFFF"/>
                </a:solidFill>
              </a:uFill>
              <a:latin typeface="Candara"/>
            </a:endParaRP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One way to describe Twitter is as a microblogging service that allows people to communicate with short, 140-character messages that roughly correspond to thoughts or ideas.</a:t>
            </a:r>
          </a:p>
          <a:p>
            <a:pPr marL="274320" indent="-273960" algn="just">
              <a:lnSpc>
                <a:spcPct val="100000"/>
              </a:lnSpc>
              <a:buClr>
                <a:srgbClr val="31B6FD"/>
              </a:buClr>
              <a:buFont typeface="Symbol"/>
              <a:buChar char=""/>
            </a:pPr>
            <a:r>
              <a:rPr lang="en-IN" sz="2400" spc="-1" dirty="0">
                <a:solidFill>
                  <a:schemeClr val="tx1">
                    <a:lumMod val="95000"/>
                  </a:schemeClr>
                </a:solidFill>
                <a:uFill>
                  <a:solidFill>
                    <a:srgbClr val="FFFFFF"/>
                  </a:solidFill>
                </a:uFill>
                <a:latin typeface="Candara"/>
              </a:rPr>
              <a:t>Since November 2018, the character limit has been increased to 280 characters.</a:t>
            </a:r>
            <a:endParaRPr lang="en-US" sz="2400" b="0" strike="noStrike" spc="-1" dirty="0">
              <a:solidFill>
                <a:schemeClr val="tx1">
                  <a:lumMod val="95000"/>
                </a:schemeClr>
              </a:solidFill>
              <a:uFill>
                <a:solidFill>
                  <a:srgbClr val="FFFFFF"/>
                </a:solidFill>
              </a:uFill>
              <a:latin typeface="Candara"/>
            </a:endParaRPr>
          </a:p>
        </p:txBody>
      </p:sp>
      <p:sp>
        <p:nvSpPr>
          <p:cNvPr id="104"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dirty="0">
                <a:uFill>
                  <a:solidFill>
                    <a:srgbClr val="FFFFFF"/>
                  </a:solidFill>
                </a:uFill>
                <a:latin typeface="Candara"/>
              </a:rPr>
              <a:t>Why is Twitter all the Rage ?</a:t>
            </a:r>
            <a:endParaRPr lang="en-US" sz="1800" b="0" strike="noStrike" spc="-1" dirty="0">
              <a:uFill>
                <a:solidFill>
                  <a:srgbClr val="FFFFFF"/>
                </a:solidFill>
              </a:uFill>
              <a:latin typeface="Candara"/>
            </a:endParaRPr>
          </a:p>
        </p:txBody>
      </p:sp>
      <p:sp>
        <p:nvSpPr>
          <p:cNvPr id="2" name="Slide Number Placeholder 1">
            <a:extLst>
              <a:ext uri="{FF2B5EF4-FFF2-40B4-BE49-F238E27FC236}">
                <a16:creationId xmlns:a16="http://schemas.microsoft.com/office/drawing/2014/main" id="{D13948C8-59FA-E645-9B4D-8AFA196D0B4B}"/>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3</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67780" y="2051051"/>
            <a:ext cx="7408080" cy="4093271"/>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Generally, some social websites like Facebook and LinkedIn require the mutual acceptance of a connection between users (which usually implies a real-world connection of some kind), but Twitter’s relationship model allows you to keep up with the latest happenings of </a:t>
            </a:r>
            <a:r>
              <a:rPr lang="en-US" sz="2400" b="0" i="1" strike="noStrike" spc="-1" dirty="0">
                <a:solidFill>
                  <a:schemeClr val="tx1">
                    <a:lumMod val="95000"/>
                  </a:schemeClr>
                </a:solidFill>
                <a:uFill>
                  <a:solidFill>
                    <a:srgbClr val="FFFFFF"/>
                  </a:solidFill>
                </a:uFill>
                <a:latin typeface="Candara"/>
              </a:rPr>
              <a:t>any </a:t>
            </a:r>
            <a:r>
              <a:rPr lang="en-US" sz="2400" b="0" strike="noStrike" spc="-1" dirty="0">
                <a:solidFill>
                  <a:schemeClr val="tx1">
                    <a:lumMod val="95000"/>
                  </a:schemeClr>
                </a:solidFill>
                <a:uFill>
                  <a:solidFill>
                    <a:srgbClr val="FFFFFF"/>
                  </a:solidFill>
                </a:uFill>
                <a:latin typeface="Candara"/>
              </a:rPr>
              <a:t>other user, even though that other user may not choose to follow you back or even know that you exist. Twitter’s </a:t>
            </a:r>
            <a:r>
              <a:rPr lang="en-US" sz="2400" b="0" i="1" strike="noStrike" spc="-1" dirty="0">
                <a:solidFill>
                  <a:schemeClr val="tx1">
                    <a:lumMod val="95000"/>
                  </a:schemeClr>
                </a:solidFill>
                <a:uFill>
                  <a:solidFill>
                    <a:srgbClr val="FFFFFF"/>
                  </a:solidFill>
                </a:uFill>
                <a:latin typeface="Candara"/>
              </a:rPr>
              <a:t>following </a:t>
            </a:r>
            <a:r>
              <a:rPr lang="en-US" sz="2400" b="0" strike="noStrike" spc="-1" dirty="0">
                <a:solidFill>
                  <a:schemeClr val="tx1">
                    <a:lumMod val="95000"/>
                  </a:schemeClr>
                </a:solidFill>
                <a:uFill>
                  <a:solidFill>
                    <a:srgbClr val="FFFFFF"/>
                  </a:solidFill>
                </a:uFill>
                <a:latin typeface="Candara"/>
              </a:rPr>
              <a:t>model is simple but exploits a fundamental aspect of what makes us human: our curiosity.</a:t>
            </a:r>
          </a:p>
          <a:p>
            <a:pPr marL="360" algn="r">
              <a:lnSpc>
                <a:spcPct val="100000"/>
              </a:lnSpc>
              <a:buClr>
                <a:srgbClr val="31B6FD"/>
              </a:buClr>
            </a:pPr>
            <a:r>
              <a:rPr lang="en-IN" sz="800" spc="-1" dirty="0">
                <a:uFill>
                  <a:solidFill>
                    <a:srgbClr val="FFFFFF"/>
                  </a:solidFill>
                </a:uFill>
                <a:latin typeface="Candara"/>
              </a:rPr>
              <a:t>And cats</a:t>
            </a:r>
            <a:r>
              <a:rPr lang="en-IN" sz="900" spc="-1" dirty="0">
                <a:solidFill>
                  <a:schemeClr val="tx1">
                    <a:lumMod val="95000"/>
                  </a:schemeClr>
                </a:solidFill>
                <a:uFill>
                  <a:solidFill>
                    <a:srgbClr val="FFFFFF"/>
                  </a:solidFill>
                </a:uFill>
                <a:latin typeface="Candara"/>
              </a:rPr>
              <a:t>.</a:t>
            </a:r>
            <a:endParaRPr lang="en-US" sz="900" b="0" strike="noStrike" spc="-1" dirty="0">
              <a:solidFill>
                <a:schemeClr val="tx1">
                  <a:lumMod val="95000"/>
                </a:schemeClr>
              </a:solidFill>
              <a:uFill>
                <a:solidFill>
                  <a:srgbClr val="FFFFFF"/>
                </a:solidFill>
              </a:uFill>
              <a:latin typeface="Candara"/>
            </a:endParaRPr>
          </a:p>
        </p:txBody>
      </p:sp>
      <p:sp>
        <p:nvSpPr>
          <p:cNvPr id="106"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dirty="0">
                <a:uFill>
                  <a:solidFill>
                    <a:srgbClr val="FFFFFF"/>
                  </a:solidFill>
                </a:uFill>
                <a:latin typeface="Candara"/>
              </a:rPr>
              <a:t>Why is Twitter all the Rage ?</a:t>
            </a:r>
            <a:endParaRPr lang="en-US" sz="1800" b="0" strike="noStrike" spc="-1" dirty="0">
              <a:uFill>
                <a:solidFill>
                  <a:srgbClr val="FFFFFF"/>
                </a:solidFill>
              </a:uFill>
              <a:latin typeface="Candara"/>
            </a:endParaRPr>
          </a:p>
        </p:txBody>
      </p:sp>
      <p:sp>
        <p:nvSpPr>
          <p:cNvPr id="2" name="Slide Number Placeholder 1">
            <a:extLst>
              <a:ext uri="{FF2B5EF4-FFF2-40B4-BE49-F238E27FC236}">
                <a16:creationId xmlns:a16="http://schemas.microsoft.com/office/drawing/2014/main" id="{ED79FA48-08B1-8544-ACEB-29CD90750C7F}"/>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4</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871920" y="1905120"/>
            <a:ext cx="7408080" cy="4220640"/>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Think of an </a:t>
            </a:r>
            <a:r>
              <a:rPr lang="en-US" sz="2400" b="0" i="1" strike="noStrike" spc="-1" dirty="0">
                <a:solidFill>
                  <a:schemeClr val="tx1">
                    <a:lumMod val="95000"/>
                  </a:schemeClr>
                </a:solidFill>
                <a:uFill>
                  <a:solidFill>
                    <a:srgbClr val="FFFFFF"/>
                  </a:solidFill>
                </a:uFill>
                <a:latin typeface="Candara"/>
              </a:rPr>
              <a:t>interest graph </a:t>
            </a:r>
            <a:r>
              <a:rPr lang="en-US" sz="2400" b="0" strike="noStrike" spc="-1" dirty="0">
                <a:solidFill>
                  <a:schemeClr val="tx1">
                    <a:lumMod val="95000"/>
                  </a:schemeClr>
                </a:solidFill>
                <a:uFill>
                  <a:solidFill>
                    <a:srgbClr val="FFFFFF"/>
                  </a:solidFill>
                </a:uFill>
                <a:latin typeface="Candara"/>
              </a:rPr>
              <a:t>as a way of modeling connections between people and their arbitrary interests. Interest graphs provide a profound number of possibilities in the data mining realm that primarily involve measuring correlations between things for the objective of making intelligent recommendations and other applications in machine learning.</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When you realize that Twitter enables you to create, connect, and explore a community of interest for an arbitrary topic of interest, the power of Twitter and the insights you can gain from mining its data become much more obvious.</a:t>
            </a:r>
          </a:p>
        </p:txBody>
      </p:sp>
      <p:sp>
        <p:nvSpPr>
          <p:cNvPr id="108"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dirty="0">
                <a:uFill>
                  <a:solidFill>
                    <a:srgbClr val="FFFFFF"/>
                  </a:solidFill>
                </a:uFill>
                <a:latin typeface="Candara"/>
              </a:rPr>
              <a:t>Why is Twitter all the Rage ?</a:t>
            </a:r>
            <a:endParaRPr lang="en-US" sz="1800" b="0" strike="noStrike" spc="-1" dirty="0">
              <a:uFill>
                <a:solidFill>
                  <a:srgbClr val="FFFFFF"/>
                </a:solidFill>
              </a:uFill>
              <a:latin typeface="Candara"/>
            </a:endParaRPr>
          </a:p>
        </p:txBody>
      </p:sp>
      <p:sp>
        <p:nvSpPr>
          <p:cNvPr id="2" name="Slide Number Placeholder 1">
            <a:extLst>
              <a:ext uri="{FF2B5EF4-FFF2-40B4-BE49-F238E27FC236}">
                <a16:creationId xmlns:a16="http://schemas.microsoft.com/office/drawing/2014/main" id="{F6F48076-388D-9244-ACBE-DFFAF684C1B5}"/>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5</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71920" y="2675520"/>
            <a:ext cx="7408080" cy="3450240"/>
          </a:xfrm>
          <a:prstGeom prst="rect">
            <a:avLst/>
          </a:prstGeom>
          <a:noFill/>
          <a:ln>
            <a:noFill/>
          </a:ln>
        </p:spPr>
        <p:txBody>
          <a:bodyPr/>
          <a:lstStyle/>
          <a:p>
            <a:pPr marL="274320" indent="-273960">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Fundamental Twitter Terminology</a:t>
            </a:r>
          </a:p>
          <a:p>
            <a:pPr marL="274320" indent="-273960">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Creating a Twitter API Connection</a:t>
            </a:r>
          </a:p>
          <a:p>
            <a:pPr marL="274320" indent="-273960">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Exploring Trending Topics</a:t>
            </a:r>
          </a:p>
          <a:p>
            <a:pPr marL="274320" indent="-273960">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Searching for Tweets</a:t>
            </a:r>
          </a:p>
        </p:txBody>
      </p:sp>
      <p:sp>
        <p:nvSpPr>
          <p:cNvPr id="112"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dirty="0">
                <a:uFill>
                  <a:solidFill>
                    <a:srgbClr val="FFFFFF"/>
                  </a:solidFill>
                </a:uFill>
                <a:latin typeface="Candara"/>
              </a:rPr>
              <a:t>Exploring Twitter’s API</a:t>
            </a:r>
            <a:endParaRPr lang="en-US" sz="1800" b="0" strike="noStrike" spc="-1" dirty="0">
              <a:uFill>
                <a:solidFill>
                  <a:srgbClr val="FFFFFF"/>
                </a:solidFill>
              </a:uFill>
              <a:latin typeface="Candara"/>
            </a:endParaRPr>
          </a:p>
        </p:txBody>
      </p:sp>
      <p:sp>
        <p:nvSpPr>
          <p:cNvPr id="2" name="Slide Number Placeholder 1">
            <a:extLst>
              <a:ext uri="{FF2B5EF4-FFF2-40B4-BE49-F238E27FC236}">
                <a16:creationId xmlns:a16="http://schemas.microsoft.com/office/drawing/2014/main" id="{CBD1E75B-8204-1647-A64F-4D78C6943562}"/>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6</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67780" y="1390065"/>
            <a:ext cx="7408080" cy="4888072"/>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Tweets are the essence of Twitter, and while they are notionally thought of as the 140 characters of text content associated with a user’s status update, there’s really quite a bit more metadata there than meets the eye. </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In addition to the textual content of a tweet itself, tweets come bundled with two additional pieces of metadata that are of particular note: </a:t>
            </a:r>
            <a:r>
              <a:rPr lang="en-US" sz="2400" b="0" i="1" strike="noStrike" spc="-1" dirty="0">
                <a:solidFill>
                  <a:schemeClr val="tx1">
                    <a:lumMod val="95000"/>
                  </a:schemeClr>
                </a:solidFill>
                <a:uFill>
                  <a:solidFill>
                    <a:srgbClr val="FFFFFF"/>
                  </a:solidFill>
                </a:uFill>
                <a:latin typeface="Candara"/>
              </a:rPr>
              <a:t>entities </a:t>
            </a:r>
            <a:r>
              <a:rPr lang="en-US" sz="2400" b="0" strike="noStrike" spc="-1" dirty="0">
                <a:solidFill>
                  <a:schemeClr val="tx1">
                    <a:lumMod val="95000"/>
                  </a:schemeClr>
                </a:solidFill>
                <a:uFill>
                  <a:solidFill>
                    <a:srgbClr val="FFFFFF"/>
                  </a:solidFill>
                </a:uFill>
                <a:latin typeface="Candara"/>
              </a:rPr>
              <a:t>and </a:t>
            </a:r>
            <a:r>
              <a:rPr lang="en-US" sz="2400" b="0" i="1" strike="noStrike" spc="-1" dirty="0">
                <a:solidFill>
                  <a:schemeClr val="tx1">
                    <a:lumMod val="95000"/>
                  </a:schemeClr>
                </a:solidFill>
                <a:uFill>
                  <a:solidFill>
                    <a:srgbClr val="FFFFFF"/>
                  </a:solidFill>
                </a:uFill>
                <a:latin typeface="Candara"/>
              </a:rPr>
              <a:t>places</a:t>
            </a:r>
            <a:r>
              <a:rPr lang="en-US" sz="2400" b="0" strike="noStrike" spc="-1" dirty="0">
                <a:solidFill>
                  <a:schemeClr val="tx1">
                    <a:lumMod val="95000"/>
                  </a:schemeClr>
                </a:solidFill>
                <a:uFill>
                  <a:solidFill>
                    <a:srgbClr val="FFFFFF"/>
                  </a:solidFill>
                </a:uFill>
                <a:latin typeface="Candara"/>
              </a:rPr>
              <a:t>.</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Tweet entities are essentially the user mentions, hashtags, URLs, and media that may be associated with a tweet, and places are locations in the real world that may be attached to a tweet.</a:t>
            </a:r>
          </a:p>
        </p:txBody>
      </p:sp>
      <p:sp>
        <p:nvSpPr>
          <p:cNvPr id="114"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dirty="0">
                <a:uFill>
                  <a:solidFill>
                    <a:srgbClr val="FFFFFF"/>
                  </a:solidFill>
                </a:uFill>
                <a:latin typeface="Candara"/>
              </a:rPr>
              <a:t>Fundamental Twitter Terminology</a:t>
            </a:r>
            <a:endParaRPr lang="en-US" sz="1800" b="0" strike="noStrike" spc="-1" dirty="0">
              <a:uFill>
                <a:solidFill>
                  <a:srgbClr val="FFFFFF"/>
                </a:solidFill>
              </a:uFill>
              <a:latin typeface="Candara"/>
            </a:endParaRPr>
          </a:p>
        </p:txBody>
      </p:sp>
      <p:sp>
        <p:nvSpPr>
          <p:cNvPr id="2" name="Slide Number Placeholder 1">
            <a:extLst>
              <a:ext uri="{FF2B5EF4-FFF2-40B4-BE49-F238E27FC236}">
                <a16:creationId xmlns:a16="http://schemas.microsoft.com/office/drawing/2014/main" id="{81ECE9A9-4E77-E24C-8ACD-140D4EC0B66E}"/>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7</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228600" y="1981079"/>
            <a:ext cx="8686440" cy="4486627"/>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Consider a sample tweet with the following text:</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a:t>
            </a:r>
            <a:r>
              <a:rPr lang="en-US" sz="2400" b="0" strike="noStrike" spc="-1" dirty="0" err="1">
                <a:solidFill>
                  <a:schemeClr val="tx1">
                    <a:lumMod val="95000"/>
                  </a:schemeClr>
                </a:solidFill>
                <a:uFill>
                  <a:solidFill>
                    <a:srgbClr val="FFFFFF"/>
                  </a:solidFill>
                </a:uFill>
                <a:latin typeface="Candara"/>
              </a:rPr>
              <a:t>ptwobrussell</a:t>
            </a:r>
            <a:r>
              <a:rPr lang="en-US" sz="2400" b="0" strike="noStrike" spc="-1" dirty="0">
                <a:solidFill>
                  <a:schemeClr val="tx1">
                    <a:lumMod val="95000"/>
                  </a:schemeClr>
                </a:solidFill>
                <a:uFill>
                  <a:solidFill>
                    <a:srgbClr val="FFFFFF"/>
                  </a:solidFill>
                </a:uFill>
                <a:latin typeface="Candara"/>
              </a:rPr>
              <a:t> is writing @</a:t>
            </a:r>
            <a:r>
              <a:rPr lang="en-US" sz="2400" b="0" strike="noStrike" spc="-1" dirty="0" err="1">
                <a:solidFill>
                  <a:schemeClr val="tx1">
                    <a:lumMod val="95000"/>
                  </a:schemeClr>
                </a:solidFill>
                <a:uFill>
                  <a:solidFill>
                    <a:srgbClr val="FFFFFF"/>
                  </a:solidFill>
                </a:uFill>
                <a:latin typeface="Candara"/>
              </a:rPr>
              <a:t>SocialWebMining</a:t>
            </a:r>
            <a:r>
              <a:rPr lang="en-US" sz="2400" b="0" strike="noStrike" spc="-1" dirty="0">
                <a:solidFill>
                  <a:schemeClr val="tx1">
                    <a:lumMod val="95000"/>
                  </a:schemeClr>
                </a:solidFill>
                <a:uFill>
                  <a:solidFill>
                    <a:srgbClr val="FFFFFF"/>
                  </a:solidFill>
                </a:uFill>
                <a:latin typeface="Candara"/>
              </a:rPr>
              <a:t>, 2nd Ed. from his   home office in </a:t>
            </a:r>
            <a:r>
              <a:rPr lang="en-US" sz="2400" b="0" strike="noStrike" spc="-1" dirty="0" err="1">
                <a:solidFill>
                  <a:schemeClr val="tx1">
                    <a:lumMod val="95000"/>
                  </a:schemeClr>
                </a:solidFill>
                <a:uFill>
                  <a:solidFill>
                    <a:srgbClr val="FFFFFF"/>
                  </a:solidFill>
                </a:uFill>
                <a:latin typeface="Candara"/>
              </a:rPr>
              <a:t>Franklin,TN</a:t>
            </a:r>
            <a:r>
              <a:rPr lang="en-US" sz="2400" b="0" strike="noStrike" spc="-1" dirty="0">
                <a:solidFill>
                  <a:schemeClr val="tx1">
                    <a:lumMod val="95000"/>
                  </a:schemeClr>
                </a:solidFill>
                <a:uFill>
                  <a:solidFill>
                    <a:srgbClr val="FFFFFF"/>
                  </a:solidFill>
                </a:uFill>
                <a:latin typeface="Candara"/>
              </a:rPr>
              <a:t>. Be #social: </a:t>
            </a:r>
            <a:r>
              <a:rPr lang="en-US" sz="2400" b="0" u="sng" strike="noStrike" spc="-1" dirty="0">
                <a:solidFill>
                  <a:schemeClr val="tx1">
                    <a:lumMod val="95000"/>
                  </a:schemeClr>
                </a:solidFill>
                <a:uFill>
                  <a:solidFill>
                    <a:srgbClr val="FFFFFF"/>
                  </a:solidFill>
                </a:uFill>
                <a:latin typeface="Candara"/>
                <a:hlinkClick r:id="rId2"/>
              </a:rPr>
              <a:t>http://on.fb.me/16WJAf9</a:t>
            </a:r>
            <a:endParaRPr lang="en-US" sz="2400" b="0" strike="noStrike" spc="-1" dirty="0">
              <a:solidFill>
                <a:schemeClr val="tx1">
                  <a:lumMod val="95000"/>
                </a:schemeClr>
              </a:solidFill>
              <a:uFill>
                <a:solidFill>
                  <a:srgbClr val="FFFFFF"/>
                </a:solidFill>
              </a:uFill>
              <a:latin typeface="Candara"/>
            </a:endParaRP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The tweet is 124 characters long.</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Contains four tweet entities: the user mentions @</a:t>
            </a:r>
            <a:r>
              <a:rPr lang="en-US" sz="2400" b="0" strike="noStrike" spc="-1" dirty="0" err="1">
                <a:solidFill>
                  <a:schemeClr val="tx1">
                    <a:lumMod val="95000"/>
                  </a:schemeClr>
                </a:solidFill>
                <a:uFill>
                  <a:solidFill>
                    <a:srgbClr val="FFFFFF"/>
                  </a:solidFill>
                </a:uFill>
                <a:latin typeface="Candara"/>
              </a:rPr>
              <a:t>ptwobrussell</a:t>
            </a:r>
            <a:r>
              <a:rPr lang="en-US" sz="2400" b="0" strike="noStrike" spc="-1" dirty="0">
                <a:solidFill>
                  <a:schemeClr val="tx1">
                    <a:lumMod val="95000"/>
                  </a:schemeClr>
                </a:solidFill>
                <a:uFill>
                  <a:solidFill>
                    <a:srgbClr val="FFFFFF"/>
                  </a:solidFill>
                </a:uFill>
                <a:latin typeface="Candara"/>
              </a:rPr>
              <a:t> and @</a:t>
            </a:r>
            <a:r>
              <a:rPr lang="en-US" sz="2400" b="0" strike="noStrike" spc="-1" dirty="0" err="1">
                <a:solidFill>
                  <a:schemeClr val="tx1">
                    <a:lumMod val="95000"/>
                  </a:schemeClr>
                </a:solidFill>
                <a:uFill>
                  <a:solidFill>
                    <a:srgbClr val="FFFFFF"/>
                  </a:solidFill>
                </a:uFill>
                <a:latin typeface="Candara"/>
              </a:rPr>
              <a:t>SocialWebMining</a:t>
            </a:r>
            <a:r>
              <a:rPr lang="en-US" sz="2400" b="0" strike="noStrike" spc="-1" dirty="0">
                <a:solidFill>
                  <a:schemeClr val="tx1">
                    <a:lumMod val="95000"/>
                  </a:schemeClr>
                </a:solidFill>
                <a:uFill>
                  <a:solidFill>
                    <a:srgbClr val="FFFFFF"/>
                  </a:solidFill>
                </a:uFill>
                <a:latin typeface="Candara"/>
              </a:rPr>
              <a:t>, the hashtag #social, and the URL </a:t>
            </a:r>
            <a:r>
              <a:rPr lang="en-US" sz="2400" b="0" i="1" u="sng" strike="noStrike" spc="-1" dirty="0">
                <a:solidFill>
                  <a:schemeClr val="tx1">
                    <a:lumMod val="95000"/>
                  </a:schemeClr>
                </a:solidFill>
                <a:uFill>
                  <a:solidFill>
                    <a:srgbClr val="FFFFFF"/>
                  </a:solidFill>
                </a:uFill>
                <a:latin typeface="Candara"/>
                <a:hlinkClick r:id="rId2"/>
              </a:rPr>
              <a:t>http://on.fb.me/16WJAf9</a:t>
            </a:r>
            <a:r>
              <a:rPr lang="en-US" sz="2400" b="0" strike="noStrike" spc="-1" dirty="0">
                <a:solidFill>
                  <a:schemeClr val="tx1">
                    <a:lumMod val="95000"/>
                  </a:schemeClr>
                </a:solidFill>
                <a:uFill>
                  <a:solidFill>
                    <a:srgbClr val="FFFFFF"/>
                  </a:solidFill>
                </a:uFill>
                <a:latin typeface="Candara"/>
              </a:rPr>
              <a:t>.</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Although there is a place called Franklin, Tennessee that’s explicitly mentioned in the tweet, the </a:t>
            </a:r>
            <a:r>
              <a:rPr lang="en-US" sz="2400" b="0" i="1" strike="noStrike" spc="-1" dirty="0">
                <a:solidFill>
                  <a:schemeClr val="tx1">
                    <a:lumMod val="95000"/>
                  </a:schemeClr>
                </a:solidFill>
                <a:uFill>
                  <a:solidFill>
                    <a:srgbClr val="FFFFFF"/>
                  </a:solidFill>
                </a:uFill>
                <a:latin typeface="Candara"/>
              </a:rPr>
              <a:t>places </a:t>
            </a:r>
            <a:r>
              <a:rPr lang="en-US" sz="2400" b="0" strike="noStrike" spc="-1" dirty="0">
                <a:solidFill>
                  <a:schemeClr val="tx1">
                    <a:lumMod val="95000"/>
                  </a:schemeClr>
                </a:solidFill>
                <a:uFill>
                  <a:solidFill>
                    <a:srgbClr val="FFFFFF"/>
                  </a:solidFill>
                </a:uFill>
                <a:latin typeface="Candara"/>
              </a:rPr>
              <a:t>metadata associated with the tweet might include the location in which the tweet was authored, which may or may not be Franklin, Tennessee.</a:t>
            </a:r>
          </a:p>
          <a:p>
            <a:pPr>
              <a:lnSpc>
                <a:spcPct val="100000"/>
              </a:lnSpc>
            </a:pPr>
            <a:endParaRPr lang="en-US" sz="2400" b="0" strike="noStrike" spc="-1" dirty="0">
              <a:solidFill>
                <a:srgbClr val="073E87"/>
              </a:solidFill>
              <a:uFill>
                <a:solidFill>
                  <a:srgbClr val="FFFFFF"/>
                </a:solidFill>
              </a:uFill>
              <a:latin typeface="Candara"/>
            </a:endParaRPr>
          </a:p>
        </p:txBody>
      </p:sp>
      <p:sp>
        <p:nvSpPr>
          <p:cNvPr id="116"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dirty="0">
                <a:uFill>
                  <a:solidFill>
                    <a:srgbClr val="FFFFFF"/>
                  </a:solidFill>
                </a:uFill>
                <a:latin typeface="Candara"/>
              </a:rPr>
              <a:t>Fundamental Twitter Terminology</a:t>
            </a:r>
            <a:endParaRPr lang="en-US" sz="1800" b="0" strike="noStrike" spc="-1" dirty="0">
              <a:uFill>
                <a:solidFill>
                  <a:srgbClr val="FFFFFF"/>
                </a:solidFill>
              </a:uFill>
              <a:latin typeface="Candara"/>
            </a:endParaRPr>
          </a:p>
        </p:txBody>
      </p:sp>
      <p:sp>
        <p:nvSpPr>
          <p:cNvPr id="2" name="Slide Number Placeholder 1">
            <a:extLst>
              <a:ext uri="{FF2B5EF4-FFF2-40B4-BE49-F238E27FC236}">
                <a16:creationId xmlns:a16="http://schemas.microsoft.com/office/drawing/2014/main" id="{564F907C-30EF-EA47-A53A-58A1908C93FD}"/>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8</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71920" y="2675520"/>
            <a:ext cx="7408080" cy="3450240"/>
          </a:xfrm>
          <a:prstGeom prst="rect">
            <a:avLst/>
          </a:prstGeom>
          <a:noFill/>
          <a:ln>
            <a:noFill/>
          </a:ln>
        </p:spPr>
        <p:txBody>
          <a:bodyPr/>
          <a:lstStyle/>
          <a:p>
            <a:pPr marL="274320" indent="-273960" algn="just">
              <a:lnSpc>
                <a:spcPct val="100000"/>
              </a:lnSpc>
              <a:buClr>
                <a:srgbClr val="31B6FD"/>
              </a:buClr>
              <a:buFont typeface="Symbol"/>
              <a:buChar char=""/>
            </a:pPr>
            <a:r>
              <a:rPr lang="en-US" sz="2400" b="0" i="1" strike="noStrike" spc="-1" dirty="0">
                <a:solidFill>
                  <a:schemeClr val="tx1">
                    <a:lumMod val="95000"/>
                  </a:schemeClr>
                </a:solidFill>
                <a:uFill>
                  <a:solidFill>
                    <a:srgbClr val="FFFFFF"/>
                  </a:solidFill>
                </a:uFill>
                <a:latin typeface="Candara"/>
              </a:rPr>
              <a:t>Timelines </a:t>
            </a:r>
            <a:r>
              <a:rPr lang="en-US" sz="2400" b="0" strike="noStrike" spc="-1" dirty="0">
                <a:solidFill>
                  <a:schemeClr val="tx1">
                    <a:lumMod val="95000"/>
                  </a:schemeClr>
                </a:solidFill>
                <a:uFill>
                  <a:solidFill>
                    <a:srgbClr val="FFFFFF"/>
                  </a:solidFill>
                </a:uFill>
                <a:latin typeface="Candara"/>
              </a:rPr>
              <a:t>are the chronologically sorted collections of tweets.</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The </a:t>
            </a:r>
            <a:r>
              <a:rPr lang="en-US" sz="2400" b="0" i="1" strike="noStrike" spc="-1" dirty="0">
                <a:solidFill>
                  <a:schemeClr val="tx1">
                    <a:lumMod val="95000"/>
                  </a:schemeClr>
                </a:solidFill>
                <a:uFill>
                  <a:solidFill>
                    <a:srgbClr val="FFFFFF"/>
                  </a:solidFill>
                </a:uFill>
                <a:latin typeface="Candara"/>
              </a:rPr>
              <a:t>home timeline </a:t>
            </a:r>
            <a:r>
              <a:rPr lang="en-US" sz="2400" b="0" strike="noStrike" spc="-1" dirty="0">
                <a:solidFill>
                  <a:schemeClr val="tx1">
                    <a:lumMod val="95000"/>
                  </a:schemeClr>
                </a:solidFill>
                <a:uFill>
                  <a:solidFill>
                    <a:srgbClr val="FFFFFF"/>
                  </a:solidFill>
                </a:uFill>
                <a:latin typeface="Candara"/>
              </a:rPr>
              <a:t>is the view that you see when you log into your account and look at all of the tweets from users that you are following.</a:t>
            </a:r>
          </a:p>
          <a:p>
            <a:pPr marL="274320" indent="-273960" algn="just">
              <a:lnSpc>
                <a:spcPct val="100000"/>
              </a:lnSpc>
              <a:buClr>
                <a:srgbClr val="31B6FD"/>
              </a:buClr>
              <a:buFont typeface="Symbol"/>
              <a:buChar char=""/>
            </a:pPr>
            <a:r>
              <a:rPr lang="en-US" sz="2400" b="0" strike="noStrike" spc="-1" dirty="0">
                <a:solidFill>
                  <a:schemeClr val="tx1">
                    <a:lumMod val="95000"/>
                  </a:schemeClr>
                </a:solidFill>
                <a:uFill>
                  <a:solidFill>
                    <a:srgbClr val="FFFFFF"/>
                  </a:solidFill>
                </a:uFill>
                <a:latin typeface="Candara"/>
              </a:rPr>
              <a:t>A particular </a:t>
            </a:r>
            <a:r>
              <a:rPr lang="en-US" sz="2400" b="0" i="1" strike="noStrike" spc="-1" dirty="0">
                <a:solidFill>
                  <a:schemeClr val="tx1">
                    <a:lumMod val="95000"/>
                  </a:schemeClr>
                </a:solidFill>
                <a:uFill>
                  <a:solidFill>
                    <a:srgbClr val="FFFFFF"/>
                  </a:solidFill>
                </a:uFill>
                <a:latin typeface="Candara"/>
              </a:rPr>
              <a:t>user timeline </a:t>
            </a:r>
            <a:r>
              <a:rPr lang="en-US" sz="2400" b="0" strike="noStrike" spc="-1" dirty="0">
                <a:solidFill>
                  <a:schemeClr val="tx1">
                    <a:lumMod val="95000"/>
                  </a:schemeClr>
                </a:solidFill>
                <a:uFill>
                  <a:solidFill>
                    <a:srgbClr val="FFFFFF"/>
                  </a:solidFill>
                </a:uFill>
                <a:latin typeface="Candara"/>
              </a:rPr>
              <a:t>is a collection of tweets only from a certain user.</a:t>
            </a:r>
          </a:p>
        </p:txBody>
      </p:sp>
      <p:sp>
        <p:nvSpPr>
          <p:cNvPr id="118" name="TextShape 2"/>
          <p:cNvSpPr txBox="1"/>
          <p:nvPr/>
        </p:nvSpPr>
        <p:spPr>
          <a:xfrm>
            <a:off x="457200" y="338400"/>
            <a:ext cx="8229240" cy="1252440"/>
          </a:xfrm>
          <a:prstGeom prst="rect">
            <a:avLst/>
          </a:prstGeom>
          <a:noFill/>
          <a:ln>
            <a:noFill/>
          </a:ln>
        </p:spPr>
        <p:txBody>
          <a:bodyPr anchor="ctr"/>
          <a:lstStyle/>
          <a:p>
            <a:pPr algn="just">
              <a:lnSpc>
                <a:spcPct val="100000"/>
              </a:lnSpc>
            </a:pPr>
            <a:r>
              <a:rPr lang="en-US" sz="4400" b="0" strike="noStrike" spc="-1" dirty="0">
                <a:uFill>
                  <a:solidFill>
                    <a:srgbClr val="FFFFFF"/>
                  </a:solidFill>
                </a:uFill>
                <a:latin typeface="Candara"/>
              </a:rPr>
              <a:t>Fundamental Twitter Terminology</a:t>
            </a:r>
            <a:endParaRPr lang="en-US" sz="1800" b="0" strike="noStrike" spc="-1" dirty="0">
              <a:uFill>
                <a:solidFill>
                  <a:srgbClr val="FFFFFF"/>
                </a:solidFill>
              </a:uFill>
              <a:latin typeface="Candara"/>
            </a:endParaRPr>
          </a:p>
        </p:txBody>
      </p:sp>
      <p:sp>
        <p:nvSpPr>
          <p:cNvPr id="2" name="Slide Number Placeholder 1">
            <a:extLst>
              <a:ext uri="{FF2B5EF4-FFF2-40B4-BE49-F238E27FC236}">
                <a16:creationId xmlns:a16="http://schemas.microsoft.com/office/drawing/2014/main" id="{048B9283-DF50-9140-BA52-01C3D33CDB29}"/>
              </a:ext>
            </a:extLst>
          </p:cNvPr>
          <p:cNvSpPr>
            <a:spLocks noGrp="1"/>
          </p:cNvSpPr>
          <p:nvPr>
            <p:ph type="sldNum" sz="quarter" idx="12"/>
          </p:nvPr>
        </p:nvSpPr>
        <p:spPr/>
        <p:txBody>
          <a:bodyPr/>
          <a:lstStyle/>
          <a:p>
            <a:pPr algn="ctr">
              <a:lnSpc>
                <a:spcPct val="100000"/>
              </a:lnSpc>
            </a:pPr>
            <a:fld id="{2A6C7C75-D67C-43EC-850F-235877890BC6}" type="slidenum">
              <a:rPr lang="en-IN" sz="1000" b="0" strike="noStrike" spc="-1" smtClean="0">
                <a:solidFill>
                  <a:srgbClr val="073E87"/>
                </a:solidFill>
                <a:uFill>
                  <a:solidFill>
                    <a:srgbClr val="FFFFFF"/>
                  </a:solidFill>
                </a:uFill>
                <a:latin typeface="Candara"/>
              </a:rPr>
              <a:t>9</a:t>
            </a:fld>
            <a:endParaRPr lang="en-IN" sz="14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1164</TotalTime>
  <Words>751</Words>
  <Application>Microsoft Macintosh PowerPoint</Application>
  <PresentationFormat>On-screen Show (4:3)</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Candara</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Twitter</dc:title>
  <dc:subject/>
  <dc:creator>pc</dc:creator>
  <dc:description/>
  <cp:lastModifiedBy>Rushab Shah</cp:lastModifiedBy>
  <cp:revision>20</cp:revision>
  <cp:lastPrinted>2019-03-14T14:59:13Z</cp:lastPrinted>
  <dcterms:created xsi:type="dcterms:W3CDTF">2006-08-16T00:00:00Z</dcterms:created>
  <dcterms:modified xsi:type="dcterms:W3CDTF">2019-03-14T14:59:16Z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