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6" r:id="rId1"/>
  </p:sldMasterIdLst>
  <p:notesMasterIdLst>
    <p:notesMasterId r:id="rId16"/>
  </p:notesMasterIdLst>
  <p:handoutMasterIdLst>
    <p:handoutMasterId r:id="rId17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2" r:id="rId15"/>
  </p:sldIdLst>
  <p:sldSz cx="9144000" cy="6858000" type="screen4x3"/>
  <p:notesSz cx="10691813" cy="75596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9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C278FE4-7203-6443-8F55-DCD62ADEC61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4167" cy="37938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CE4455-F2F6-B74B-B392-BAF591FFFD4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6055402" y="0"/>
            <a:ext cx="4634167" cy="37938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55D917-73BF-7C47-96E6-14BB3AC20D5D}" type="datetimeFigureOut">
              <a:rPr lang="en-US" smtClean="0"/>
              <a:t>3/13/19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A56AEC-E91A-7244-A2A9-7998E68EDDC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7180288"/>
            <a:ext cx="4634167" cy="3793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7CB430-3B99-414F-AFBB-FDFCA61DDAC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055402" y="7180288"/>
            <a:ext cx="4634167" cy="3793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E61344-BEC0-D549-BFD6-C94F4B404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3846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3913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056313" y="0"/>
            <a:ext cx="4632325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E469E2-21CC-AF43-A38D-3E7ACD7D6881}" type="datetimeFigureOut">
              <a:rPr lang="en-US" smtClean="0"/>
              <a:t>3/13/19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646488" y="944563"/>
            <a:ext cx="3400425" cy="25511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69975" y="3638550"/>
            <a:ext cx="8553450" cy="29765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180263"/>
            <a:ext cx="4633913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056313" y="7180263"/>
            <a:ext cx="4632325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BBE10F-69F9-C84E-9BF9-DC34FC9BD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341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BBE10F-69F9-C84E-9BF9-DC34FC9BD83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5344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BBE10F-69F9-C84E-9BF9-DC34FC9BD83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1851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BBE10F-69F9-C84E-9BF9-DC34FC9BD83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8703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BBE10F-69F9-C84E-9BF9-DC34FC9BD83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5297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BBE10F-69F9-C84E-9BF9-DC34FC9BD83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0232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BBE10F-69F9-C84E-9BF9-DC34FC9BD83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811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BBE10F-69F9-C84E-9BF9-DC34FC9BD83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29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BBE10F-69F9-C84E-9BF9-DC34FC9BD83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1593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BBE10F-69F9-C84E-9BF9-DC34FC9BD83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8524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BBE10F-69F9-C84E-9BF9-DC34FC9BD83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4094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BBE10F-69F9-C84E-9BF9-DC34FC9BD83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795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BBE10F-69F9-C84E-9BF9-DC34FC9BD83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1839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BBE10F-69F9-C84E-9BF9-DC34FC9BD83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5151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BBE10F-69F9-C84E-9BF9-DC34FC9BD83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608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 sz="1100" b="0" strike="noStrike" spc="-1">
                <a:solidFill>
                  <a:srgbClr val="D6EC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19/12/18</a:t>
            </a:r>
            <a:endParaRPr lang="en-IN" sz="1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628608E1-5514-4BD3-9675-73C06EABFD8A}" type="slidenum">
              <a:rPr lang="en-IN" sz="1200" b="0" strike="noStrike" spc="-1" smtClean="0">
                <a:solidFill>
                  <a:srgbClr val="D6EC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‹#›</a:t>
            </a:fld>
            <a:endParaRPr lang="en-IN" sz="1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24485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 sz="1100" b="0" strike="noStrike" spc="-1">
                <a:solidFill>
                  <a:srgbClr val="D6EC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19/12/18</a:t>
            </a:r>
            <a:endParaRPr lang="en-IN" sz="1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628608E1-5514-4BD3-9675-73C06EABFD8A}" type="slidenum">
              <a:rPr lang="en-IN" sz="1200" b="0" strike="noStrike" spc="-1" smtClean="0">
                <a:solidFill>
                  <a:srgbClr val="D6EC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‹#›</a:t>
            </a:fld>
            <a:endParaRPr lang="en-IN" sz="1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97370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 sz="1100" b="0" strike="noStrike" spc="-1">
                <a:solidFill>
                  <a:srgbClr val="D6EC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19/12/18</a:t>
            </a:r>
            <a:endParaRPr lang="en-IN" sz="1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628608E1-5514-4BD3-9675-73C06EABFD8A}" type="slidenum">
              <a:rPr lang="en-IN" sz="1200" b="0" strike="noStrike" spc="-1" smtClean="0">
                <a:solidFill>
                  <a:srgbClr val="D6EC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‹#›</a:t>
            </a:fld>
            <a:endParaRPr lang="en-IN" sz="1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24979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 sz="1100" b="0" strike="noStrike" spc="-1">
                <a:solidFill>
                  <a:srgbClr val="D6EC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19/12/18</a:t>
            </a:r>
            <a:endParaRPr lang="en-IN" sz="1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628608E1-5514-4BD3-9675-73C06EABFD8A}" type="slidenum">
              <a:rPr lang="en-IN" sz="1200" b="0" strike="noStrike" spc="-1" smtClean="0">
                <a:solidFill>
                  <a:srgbClr val="D6EC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‹#›</a:t>
            </a:fld>
            <a:endParaRPr lang="en-IN" sz="1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295351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 sz="1100" b="0" strike="noStrike" spc="-1">
                <a:solidFill>
                  <a:srgbClr val="D6EC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19/12/18</a:t>
            </a:r>
            <a:endParaRPr lang="en-IN" sz="1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628608E1-5514-4BD3-9675-73C06EABFD8A}" type="slidenum">
              <a:rPr lang="en-IN" sz="1200" b="0" strike="noStrike" spc="-1" smtClean="0">
                <a:solidFill>
                  <a:srgbClr val="D6EC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‹#›</a:t>
            </a:fld>
            <a:endParaRPr lang="en-IN" sz="1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003619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 sz="1100" b="0" strike="noStrike" spc="-1">
                <a:solidFill>
                  <a:srgbClr val="D6EC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19/12/18</a:t>
            </a:r>
            <a:endParaRPr lang="en-IN" sz="1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628608E1-5514-4BD3-9675-73C06EABFD8A}" type="slidenum">
              <a:rPr lang="en-IN" sz="1200" b="0" strike="noStrike" spc="-1" smtClean="0">
                <a:solidFill>
                  <a:srgbClr val="D6EC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‹#›</a:t>
            </a:fld>
            <a:endParaRPr lang="en-IN" sz="1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03519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 sz="1100" b="0" strike="noStrike" spc="-1">
                <a:solidFill>
                  <a:srgbClr val="D6EC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19/12/18</a:t>
            </a:r>
            <a:endParaRPr lang="en-IN" sz="1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628608E1-5514-4BD3-9675-73C06EABFD8A}" type="slidenum">
              <a:rPr lang="en-IN" sz="1200" b="0" strike="noStrike" spc="-1" smtClean="0">
                <a:solidFill>
                  <a:srgbClr val="D6EC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‹#›</a:t>
            </a:fld>
            <a:endParaRPr lang="en-IN" sz="1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355317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 sz="1100" b="0" strike="noStrike" spc="-1">
                <a:solidFill>
                  <a:srgbClr val="D6EC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19/12/18</a:t>
            </a:r>
            <a:endParaRPr lang="en-IN" sz="1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628608E1-5514-4BD3-9675-73C06EABFD8A}" type="slidenum">
              <a:rPr lang="en-IN" sz="1200" b="0" strike="noStrike" spc="-1" smtClean="0">
                <a:solidFill>
                  <a:srgbClr val="D6EC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‹#›</a:t>
            </a:fld>
            <a:endParaRPr lang="en-IN" sz="1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649112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 sz="1100" b="0" strike="noStrike" spc="-1">
                <a:solidFill>
                  <a:srgbClr val="D6EC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19/12/18</a:t>
            </a:r>
            <a:endParaRPr lang="en-IN" sz="1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628608E1-5514-4BD3-9675-73C06EABFD8A}" type="slidenum">
              <a:rPr lang="en-IN" sz="1200" b="0" strike="noStrike" spc="-1" smtClean="0">
                <a:solidFill>
                  <a:srgbClr val="D6EC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‹#›</a:t>
            </a:fld>
            <a:endParaRPr lang="en-IN" sz="1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585996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914400" y="4343400"/>
            <a:ext cx="7772040" cy="1974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34838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 sz="1100" b="0" strike="noStrike" spc="-1">
                <a:solidFill>
                  <a:srgbClr val="D6EC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19/12/18</a:t>
            </a:r>
            <a:endParaRPr lang="en-IN" sz="1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628608E1-5514-4BD3-9675-73C06EABFD8A}" type="slidenum">
              <a:rPr lang="en-IN" sz="1200" b="0" strike="noStrike" spc="-1" smtClean="0">
                <a:solidFill>
                  <a:srgbClr val="D6EC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‹#›</a:t>
            </a:fld>
            <a:endParaRPr lang="en-IN" sz="1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18714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 sz="1100" b="0" strike="noStrike" spc="-1">
                <a:solidFill>
                  <a:srgbClr val="D6EC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19/12/18</a:t>
            </a:r>
            <a:endParaRPr lang="en-IN" sz="1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628608E1-5514-4BD3-9675-73C06EABFD8A}" type="slidenum">
              <a:rPr lang="en-IN" sz="1200" b="0" strike="noStrike" spc="-1" smtClean="0">
                <a:solidFill>
                  <a:srgbClr val="D6EC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‹#›</a:t>
            </a:fld>
            <a:endParaRPr lang="en-IN" sz="1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29947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 sz="1100" b="0" strike="noStrike" spc="-1">
                <a:solidFill>
                  <a:srgbClr val="D6EC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19/12/18</a:t>
            </a:r>
            <a:endParaRPr lang="en-IN" sz="1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628608E1-5514-4BD3-9675-73C06EABFD8A}" type="slidenum">
              <a:rPr lang="en-IN" sz="1200" b="0" strike="noStrike" spc="-1" smtClean="0">
                <a:solidFill>
                  <a:srgbClr val="D6EC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‹#›</a:t>
            </a:fld>
            <a:endParaRPr lang="en-IN" sz="1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16040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 sz="1100" b="0" strike="noStrike" spc="-1">
                <a:solidFill>
                  <a:srgbClr val="D6EC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19/12/18</a:t>
            </a:r>
            <a:endParaRPr lang="en-IN" sz="1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628608E1-5514-4BD3-9675-73C06EABFD8A}" type="slidenum">
              <a:rPr lang="en-IN" sz="1200" b="0" strike="noStrike" spc="-1" smtClean="0">
                <a:solidFill>
                  <a:srgbClr val="D6EC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‹#›</a:t>
            </a:fld>
            <a:endParaRPr lang="en-IN" sz="1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253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19/12/18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675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 sz="1100" b="0" strike="noStrike" spc="-1">
                <a:solidFill>
                  <a:srgbClr val="D6EC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19/12/18</a:t>
            </a:r>
            <a:endParaRPr lang="en-IN" sz="1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628608E1-5514-4BD3-9675-73C06EABFD8A}" type="slidenum">
              <a:rPr lang="en-IN" sz="1200" b="0" strike="noStrike" spc="-1" smtClean="0">
                <a:solidFill>
                  <a:srgbClr val="D6EC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‹#›</a:t>
            </a:fld>
            <a:endParaRPr lang="en-IN" sz="1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75276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 sz="1100" b="0" strike="noStrike" spc="-1">
                <a:solidFill>
                  <a:srgbClr val="D6EC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19/12/18</a:t>
            </a:r>
            <a:endParaRPr lang="en-IN" sz="1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628608E1-5514-4BD3-9675-73C06EABFD8A}" type="slidenum">
              <a:rPr lang="en-IN" sz="1200" b="0" strike="noStrike" spc="-1" smtClean="0">
                <a:solidFill>
                  <a:srgbClr val="D6EC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‹#›</a:t>
            </a:fld>
            <a:endParaRPr lang="en-IN" sz="1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48570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 sz="1100" b="0" strike="noStrike" spc="-1">
                <a:solidFill>
                  <a:srgbClr val="D6EC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19/12/18</a:t>
            </a:r>
            <a:endParaRPr lang="en-IN" sz="1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628608E1-5514-4BD3-9675-73C06EABFD8A}" type="slidenum">
              <a:rPr lang="en-IN" sz="1200" b="0" strike="noStrike" spc="-1" smtClean="0">
                <a:solidFill>
                  <a:srgbClr val="D6EC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‹#›</a:t>
            </a:fld>
            <a:endParaRPr lang="en-IN" sz="1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87812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>
              <a:lnSpc>
                <a:spcPct val="100000"/>
              </a:lnSpc>
            </a:pPr>
            <a:r>
              <a:rPr lang="en-IN" sz="1100" b="0" strike="noStrike" spc="-1">
                <a:solidFill>
                  <a:srgbClr val="D6EC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19/12/18</a:t>
            </a:r>
            <a:endParaRPr lang="en-IN" sz="1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lnSpc>
                <a:spcPct val="100000"/>
              </a:lnSpc>
            </a:pPr>
            <a:fld id="{628608E1-5514-4BD3-9675-73C06EABFD8A}" type="slidenum">
              <a:rPr lang="en-IN" sz="1200" b="0" strike="noStrike" spc="-1" smtClean="0">
                <a:solidFill>
                  <a:srgbClr val="D6EC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‹#›</a:t>
            </a:fld>
            <a:endParaRPr lang="en-IN" sz="1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059024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  <p:sldLayoutId id="2147483723" r:id="rId17"/>
    <p:sldLayoutId id="2147483724" r:id="rId18"/>
  </p:sldLayoutIdLst>
  <p:hf hdr="0" ftr="0" dt="0"/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914400" y="511920"/>
            <a:ext cx="7772040" cy="914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000" b="1" cap="all" spc="-1" dirty="0">
                <a:solidFill>
                  <a:srgbClr val="D6ECFF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Understanding the Open Graph Protocol</a:t>
            </a:r>
            <a:endParaRPr lang="en-US" sz="20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97" dirty="0">
                <a:solidFill>
                  <a:srgbClr val="D6ECFF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Introduction</a:t>
            </a:r>
            <a:endParaRPr lang="en-US" sz="2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914400" y="1783440"/>
            <a:ext cx="7772040" cy="4571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411480" indent="-342720">
              <a:lnSpc>
                <a:spcPct val="100000"/>
              </a:lnSpc>
              <a:buClr>
                <a:srgbClr val="D6ECFF"/>
              </a:buClr>
              <a:buSzPct val="95000"/>
              <a:buFont typeface="Wingdings" charset="2"/>
              <a:buChar char=""/>
            </a:pPr>
            <a:r>
              <a:rPr lang="en-US" sz="3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Facebook unveiled something called the Open Graph protocol (OGP) back in April 2010.</a:t>
            </a:r>
          </a:p>
          <a:p>
            <a:pPr>
              <a:lnSpc>
                <a:spcPct val="100000"/>
              </a:lnSpc>
            </a:pPr>
            <a:endParaRPr lang="en-US" sz="3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>
              <a:lnSpc>
                <a:spcPct val="100000"/>
              </a:lnSpc>
            </a:pPr>
            <a:endParaRPr lang="en-US" sz="3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11480" indent="-342720">
              <a:lnSpc>
                <a:spcPct val="100000"/>
              </a:lnSpc>
              <a:buClr>
                <a:srgbClr val="D6ECFF"/>
              </a:buClr>
              <a:buSzPct val="95000"/>
              <a:buFont typeface="Wingdings" charset="2"/>
              <a:buChar char=""/>
            </a:pPr>
            <a:r>
              <a:rPr lang="en-US" sz="3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OGP is a mechanism that enables developers to make any web page an object in Facebook’s Social Graph by injecting some </a:t>
            </a:r>
            <a:r>
              <a:rPr lang="en-US" sz="3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RDFa</a:t>
            </a:r>
            <a:r>
              <a:rPr lang="en-US" sz="3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 metadata into the page.</a:t>
            </a:r>
          </a:p>
          <a:p>
            <a:pPr>
              <a:lnSpc>
                <a:spcPct val="100000"/>
              </a:lnSpc>
            </a:pPr>
            <a:endParaRPr lang="en-US" sz="3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D7F172-7DB7-8648-8584-0D6DEEA19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628608E1-5514-4BD3-9675-73C06EABFD8A}" type="slidenum">
              <a:rPr lang="en-IN" sz="1200" b="0" strike="noStrike" spc="-1" smtClean="0">
                <a:solidFill>
                  <a:srgbClr val="D6EC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1</a:t>
            </a:fld>
            <a:endParaRPr lang="en-IN" sz="1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457200" y="0"/>
            <a:ext cx="8229240" cy="914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b="0" strike="noStrike" spc="-97">
                <a:solidFill>
                  <a:srgbClr val="D6EC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Example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457200" y="762120"/>
            <a:ext cx="8229240" cy="5866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411480" indent="-342720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# Execute a few sample queries</a:t>
            </a:r>
            <a:endParaRPr lang="en-US" sz="3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11480" indent="-342720">
              <a:lnSpc>
                <a:spcPct val="100000"/>
              </a:lnSpc>
            </a:pPr>
            <a:r>
              <a:rPr lang="en-US" sz="1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print '---------------'</a:t>
            </a:r>
            <a:endParaRPr lang="en-US" sz="3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11480" indent="-342720">
              <a:lnSpc>
                <a:spcPct val="100000"/>
              </a:lnSpc>
            </a:pPr>
            <a:r>
              <a:rPr lang="en-US" sz="1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print 'Me'</a:t>
            </a:r>
            <a:endParaRPr lang="en-US" sz="3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11480" indent="-342720">
              <a:lnSpc>
                <a:spcPct val="100000"/>
              </a:lnSpc>
            </a:pPr>
            <a:r>
              <a:rPr lang="en-US" sz="1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print '---------------'</a:t>
            </a:r>
            <a:endParaRPr lang="en-US" sz="3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11480" indent="-342720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pp(g.get_object('me'))</a:t>
            </a:r>
            <a:endParaRPr lang="en-US" sz="3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11480" indent="-342720">
              <a:lnSpc>
                <a:spcPct val="100000"/>
              </a:lnSpc>
            </a:pPr>
            <a:r>
              <a:rPr lang="en-US" sz="1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print</a:t>
            </a:r>
            <a:endParaRPr lang="en-US" sz="3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11480" indent="-342720">
              <a:lnSpc>
                <a:spcPct val="100000"/>
              </a:lnSpc>
            </a:pPr>
            <a:r>
              <a:rPr lang="en-US" sz="1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print '---------------'</a:t>
            </a:r>
            <a:endParaRPr lang="en-US" sz="3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11480" indent="-342720">
              <a:lnSpc>
                <a:spcPct val="100000"/>
              </a:lnSpc>
            </a:pPr>
            <a:r>
              <a:rPr lang="en-US" sz="1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print 'My Friends'</a:t>
            </a:r>
            <a:endParaRPr lang="en-US" sz="3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11480" indent="-342720">
              <a:lnSpc>
                <a:spcPct val="100000"/>
              </a:lnSpc>
            </a:pPr>
            <a:r>
              <a:rPr lang="en-US" sz="1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print '---------------'</a:t>
            </a:r>
            <a:endParaRPr lang="en-US" sz="3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11480" indent="-342720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pp(g.get_connections('me', 'friends'))</a:t>
            </a:r>
            <a:endParaRPr lang="en-US" sz="3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11480" indent="-342720">
              <a:lnSpc>
                <a:spcPct val="100000"/>
              </a:lnSpc>
            </a:pPr>
            <a:r>
              <a:rPr lang="en-US" sz="1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print</a:t>
            </a:r>
            <a:endParaRPr lang="en-US" sz="3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11480" indent="-342720">
              <a:lnSpc>
                <a:spcPct val="100000"/>
              </a:lnSpc>
            </a:pPr>
            <a:r>
              <a:rPr lang="en-US" sz="1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print '---------------'</a:t>
            </a:r>
            <a:endParaRPr lang="en-US" sz="3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11480" indent="-342720">
              <a:lnSpc>
                <a:spcPct val="100000"/>
              </a:lnSpc>
            </a:pPr>
            <a:r>
              <a:rPr lang="en-US" sz="1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print 'Social Web'</a:t>
            </a:r>
            <a:endParaRPr lang="en-US" sz="3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11480" indent="-342720">
              <a:lnSpc>
                <a:spcPct val="100000"/>
              </a:lnSpc>
            </a:pPr>
            <a:r>
              <a:rPr lang="en-US" sz="1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print '---------------'</a:t>
            </a:r>
            <a:endParaRPr lang="en-US" sz="3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11480" indent="-342720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pp(g.request("search", {'q' : 'social web', 'type' : 'page'}))</a:t>
            </a:r>
            <a:endParaRPr lang="en-US" sz="3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11480" indent="-342720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to query for information about you, information about your friends, and the term social web.</a:t>
            </a:r>
            <a:endParaRPr lang="en-US" sz="3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>
              <a:lnSpc>
                <a:spcPct val="100000"/>
              </a:lnSpc>
            </a:pPr>
            <a:endParaRPr lang="en-US" sz="3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519BA0-824F-334B-A7DF-74C08201C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628608E1-5514-4BD3-9675-73C06EABFD8A}" type="slidenum">
              <a:rPr lang="en-IN" sz="1200" b="0" strike="noStrike" spc="-1" smtClean="0">
                <a:solidFill>
                  <a:srgbClr val="D6EC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10</a:t>
            </a:fld>
            <a:endParaRPr lang="en-IN" sz="1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457200" y="274680"/>
            <a:ext cx="8229240" cy="715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b="0" strike="noStrike" spc="-97">
                <a:solidFill>
                  <a:srgbClr val="D6EC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Sample Output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457200" y="1143000"/>
            <a:ext cx="8229240" cy="5486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411480" indent="-342720">
              <a:lnSpc>
                <a:spcPct val="100000"/>
              </a:lnSpc>
            </a:pPr>
            <a:r>
              <a:rPr lang="en-US" sz="3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---------------</a:t>
            </a:r>
          </a:p>
          <a:p>
            <a:pPr marL="411480" indent="-342720">
              <a:lnSpc>
                <a:spcPct val="100000"/>
              </a:lnSpc>
            </a:pPr>
            <a:r>
              <a:rPr lang="en-US" sz="3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Me</a:t>
            </a:r>
          </a:p>
          <a:p>
            <a:pPr marL="411480" indent="-342720">
              <a:lnSpc>
                <a:spcPct val="100000"/>
              </a:lnSpc>
            </a:pPr>
            <a:r>
              <a:rPr lang="en-US" sz="3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---------------</a:t>
            </a:r>
          </a:p>
          <a:p>
            <a:pPr marL="411480" indent="-342720">
              <a:lnSpc>
                <a:spcPct val="100000"/>
              </a:lnSpc>
            </a:pPr>
            <a:r>
              <a:rPr lang="en-US" sz="3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{</a:t>
            </a:r>
          </a:p>
          <a:p>
            <a:pPr marL="411480" indent="-342720">
              <a:lnSpc>
                <a:spcPct val="100000"/>
              </a:lnSpc>
            </a:pPr>
            <a:r>
              <a:rPr lang="en-US" sz="3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"last_name": "Russell",</a:t>
            </a:r>
          </a:p>
          <a:p>
            <a:pPr marL="411480" indent="-342720">
              <a:lnSpc>
                <a:spcPct val="100000"/>
              </a:lnSpc>
            </a:pPr>
            <a:r>
              <a:rPr lang="en-US" sz="3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"relationship_status": "Married",</a:t>
            </a:r>
          </a:p>
          <a:p>
            <a:pPr marL="411480" indent="-342720">
              <a:lnSpc>
                <a:spcPct val="100000"/>
              </a:lnSpc>
            </a:pPr>
            <a:r>
              <a:rPr lang="en-US" sz="3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"locale": "en_US",</a:t>
            </a:r>
          </a:p>
          <a:p>
            <a:pPr marL="411480" indent="-342720">
              <a:lnSpc>
                <a:spcPct val="100000"/>
              </a:lnSpc>
            </a:pPr>
            <a:r>
              <a:rPr lang="en-US" sz="3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"hometown": {</a:t>
            </a:r>
          </a:p>
          <a:p>
            <a:pPr marL="411480" indent="-342720">
              <a:lnSpc>
                <a:spcPct val="100000"/>
              </a:lnSpc>
            </a:pPr>
            <a:r>
              <a:rPr lang="en-US" sz="3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"id": "104012476300889",</a:t>
            </a:r>
          </a:p>
          <a:p>
            <a:pPr marL="411480" indent="-342720">
              <a:lnSpc>
                <a:spcPct val="100000"/>
              </a:lnSpc>
            </a:pPr>
            <a:r>
              <a:rPr lang="en-US" sz="3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"name": "Princeton, West Virginia"</a:t>
            </a:r>
          </a:p>
          <a:p>
            <a:pPr marL="411480" indent="-342720">
              <a:lnSpc>
                <a:spcPct val="100000"/>
              </a:lnSpc>
            </a:pPr>
            <a:r>
              <a:rPr lang="en-US" sz="3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},</a:t>
            </a:r>
          </a:p>
          <a:p>
            <a:pPr marL="411480" indent="-342720">
              <a:lnSpc>
                <a:spcPct val="100000"/>
              </a:lnSpc>
            </a:pPr>
            <a:r>
              <a:rPr lang="en-US" sz="3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"quotes": "The only easy day was yesterday.",</a:t>
            </a:r>
          </a:p>
          <a:p>
            <a:pPr marL="411480" indent="-342720">
              <a:lnSpc>
                <a:spcPct val="100000"/>
              </a:lnSpc>
            </a:pPr>
            <a:r>
              <a:rPr lang="en-US" sz="3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"favorite_athletes": [</a:t>
            </a:r>
          </a:p>
          <a:p>
            <a:pPr marL="411480" indent="-342720">
              <a:lnSpc>
                <a:spcPct val="100000"/>
              </a:lnSpc>
            </a:pPr>
            <a:r>
              <a:rPr lang="en-US" sz="3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{</a:t>
            </a:r>
          </a:p>
          <a:p>
            <a:pPr marL="411480" indent="-342720">
              <a:lnSpc>
                <a:spcPct val="100000"/>
              </a:lnSpc>
            </a:pPr>
            <a:r>
              <a:rPr lang="en-US" sz="3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"id": "112063562167357",</a:t>
            </a:r>
          </a:p>
          <a:p>
            <a:pPr marL="411480" indent="-342720">
              <a:lnSpc>
                <a:spcPct val="100000"/>
              </a:lnSpc>
            </a:pPr>
            <a:r>
              <a:rPr lang="en-US" sz="3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"name": "Rich Froning Jr. Fan Site"</a:t>
            </a:r>
          </a:p>
          <a:p>
            <a:pPr marL="411480" indent="-342720">
              <a:lnSpc>
                <a:spcPct val="100000"/>
              </a:lnSpc>
            </a:pPr>
            <a:r>
              <a:rPr lang="en-US" sz="3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}</a:t>
            </a:r>
          </a:p>
          <a:p>
            <a:pPr marL="411480" indent="-342720">
              <a:lnSpc>
                <a:spcPct val="100000"/>
              </a:lnSpc>
            </a:pPr>
            <a:r>
              <a:rPr lang="en-US" sz="3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],</a:t>
            </a:r>
          </a:p>
          <a:p>
            <a:pPr>
              <a:lnSpc>
                <a:spcPct val="100000"/>
              </a:lnSpc>
            </a:pPr>
            <a:endParaRPr lang="en-US" sz="3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A329B3-2861-1E48-977D-2B502C6BF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628608E1-5514-4BD3-9675-73C06EABFD8A}" type="slidenum">
              <a:rPr lang="en-IN" sz="1200" b="0" strike="noStrike" spc="-1" smtClean="0">
                <a:solidFill>
                  <a:srgbClr val="D6EC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11</a:t>
            </a:fld>
            <a:endParaRPr lang="en-IN" sz="1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457200" y="0"/>
            <a:ext cx="8229240" cy="106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b="0" strike="noStrike" spc="-97">
                <a:solidFill>
                  <a:srgbClr val="D6EC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Sample Output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380880" y="838080"/>
            <a:ext cx="8305560" cy="5866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411480" indent="-342720">
              <a:lnSpc>
                <a:spcPct val="100000"/>
              </a:lnSpc>
            </a:pPr>
            <a:r>
              <a:rPr lang="en-US" sz="3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---------------</a:t>
            </a:r>
          </a:p>
          <a:p>
            <a:pPr marL="411480" indent="-342720">
              <a:lnSpc>
                <a:spcPct val="100000"/>
              </a:lnSpc>
            </a:pPr>
            <a:r>
              <a:rPr lang="en-US" sz="3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My Friends</a:t>
            </a:r>
          </a:p>
          <a:p>
            <a:pPr marL="411480" indent="-342720">
              <a:lnSpc>
                <a:spcPct val="100000"/>
              </a:lnSpc>
            </a:pPr>
            <a:r>
              <a:rPr lang="en-US" sz="3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---------------</a:t>
            </a:r>
          </a:p>
          <a:p>
            <a:pPr marL="411480" indent="-342720">
              <a:lnSpc>
                <a:spcPct val="100000"/>
              </a:lnSpc>
            </a:pPr>
            <a:r>
              <a:rPr lang="en-US" sz="3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{</a:t>
            </a:r>
          </a:p>
          <a:p>
            <a:pPr marL="411480" indent="-342720">
              <a:lnSpc>
                <a:spcPct val="100000"/>
              </a:lnSpc>
            </a:pPr>
            <a:r>
              <a:rPr lang="en-US" sz="3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"paging": {</a:t>
            </a:r>
          </a:p>
          <a:p>
            <a:pPr marL="411480" indent="-342720">
              <a:lnSpc>
                <a:spcPct val="100000"/>
              </a:lnSpc>
            </a:pPr>
            <a:r>
              <a:rPr lang="en-US" sz="3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"next": "https://graph.facebook.com/644382747/friends?...",</a:t>
            </a:r>
          </a:p>
          <a:p>
            <a:pPr marL="411480" indent="-342720">
              <a:lnSpc>
                <a:spcPct val="100000"/>
              </a:lnSpc>
            </a:pPr>
            <a:r>
              <a:rPr lang="en-US" sz="3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},</a:t>
            </a:r>
          </a:p>
          <a:p>
            <a:pPr marL="411480" indent="-342720">
              <a:lnSpc>
                <a:spcPct val="100000"/>
              </a:lnSpc>
            </a:pPr>
            <a:r>
              <a:rPr lang="en-US" sz="3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"data": [</a:t>
            </a:r>
          </a:p>
          <a:p>
            <a:pPr marL="411480" indent="-342720">
              <a:lnSpc>
                <a:spcPct val="100000"/>
              </a:lnSpc>
            </a:pPr>
            <a:r>
              <a:rPr lang="en-US" sz="3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{</a:t>
            </a:r>
          </a:p>
          <a:p>
            <a:pPr marL="411480" indent="-342720">
              <a:lnSpc>
                <a:spcPct val="100000"/>
              </a:lnSpc>
            </a:pPr>
            <a:r>
              <a:rPr lang="en-US" sz="3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"name": "Bas Russell",</a:t>
            </a:r>
          </a:p>
          <a:p>
            <a:pPr marL="411480" indent="-342720">
              <a:lnSpc>
                <a:spcPct val="100000"/>
              </a:lnSpc>
            </a:pPr>
            <a:r>
              <a:rPr lang="en-US" sz="3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"id": "6224364"</a:t>
            </a:r>
          </a:p>
          <a:p>
            <a:pPr marL="411480" indent="-342720">
              <a:lnSpc>
                <a:spcPct val="100000"/>
              </a:lnSpc>
            </a:pPr>
            <a:r>
              <a:rPr lang="en-US" sz="3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},</a:t>
            </a:r>
          </a:p>
          <a:p>
            <a:pPr marL="411480" indent="-342720">
              <a:lnSpc>
                <a:spcPct val="100000"/>
              </a:lnSpc>
            </a:pPr>
            <a:r>
              <a:rPr lang="en-US" sz="3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...</a:t>
            </a:r>
          </a:p>
          <a:p>
            <a:pPr marL="411480" indent="-342720">
              <a:lnSpc>
                <a:spcPct val="100000"/>
              </a:lnSpc>
            </a:pPr>
            <a:r>
              <a:rPr lang="en-US" sz="3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{</a:t>
            </a:r>
          </a:p>
          <a:p>
            <a:pPr marL="411480" indent="-342720">
              <a:lnSpc>
                <a:spcPct val="100000"/>
              </a:lnSpc>
            </a:pPr>
            <a:r>
              <a:rPr lang="en-US" sz="3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"name": "Jamie Lesnett",</a:t>
            </a:r>
          </a:p>
          <a:p>
            <a:pPr marL="411480" indent="-342720">
              <a:lnSpc>
                <a:spcPct val="100000"/>
              </a:lnSpc>
            </a:pPr>
            <a:r>
              <a:rPr lang="en-US" sz="3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"id": "100002388496252"</a:t>
            </a:r>
          </a:p>
          <a:p>
            <a:pPr marL="411480" indent="-342720">
              <a:lnSpc>
                <a:spcPct val="100000"/>
              </a:lnSpc>
            </a:pPr>
            <a:r>
              <a:rPr lang="en-US" sz="3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}</a:t>
            </a:r>
          </a:p>
          <a:p>
            <a:pPr marL="411480" indent="-342720">
              <a:lnSpc>
                <a:spcPct val="100000"/>
              </a:lnSpc>
            </a:pPr>
            <a:r>
              <a:rPr lang="en-US" sz="3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]</a:t>
            </a:r>
          </a:p>
          <a:p>
            <a:pPr marL="411480" indent="-342720">
              <a:lnSpc>
                <a:spcPct val="100000"/>
              </a:lnSpc>
            </a:pPr>
            <a:r>
              <a:rPr lang="en-US" sz="3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}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5C2C3A6-6BD8-374B-8894-793520427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628608E1-5514-4BD3-9675-73C06EABFD8A}" type="slidenum">
              <a:rPr lang="en-IN" sz="1200" b="0" strike="noStrike" spc="-1" smtClean="0">
                <a:solidFill>
                  <a:srgbClr val="D6EC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12</a:t>
            </a:fld>
            <a:endParaRPr lang="en-IN" sz="1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457200" y="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b="0" strike="noStrike" spc="-97">
                <a:solidFill>
                  <a:srgbClr val="D6EC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Sample Output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457200" y="457200"/>
            <a:ext cx="8305560" cy="6171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411480" indent="-342720"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---------------</a:t>
            </a:r>
            <a:endParaRPr lang="en-US" sz="3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11480" indent="-342720"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Social Web</a:t>
            </a:r>
            <a:endParaRPr lang="en-US" sz="3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11480" indent="-342720"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---------------</a:t>
            </a:r>
            <a:endParaRPr lang="en-US" sz="3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11480" indent="-342720"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{</a:t>
            </a:r>
            <a:endParaRPr lang="en-US" sz="3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11480" indent="-342720"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"paging": {</a:t>
            </a:r>
            <a:endParaRPr lang="en-US" sz="3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11480" indent="-342720"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"next": "https://graph.facebook.com/search?q=social+web&amp;type=page...",</a:t>
            </a:r>
            <a:endParaRPr lang="en-US" sz="3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11480" indent="-342720"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},</a:t>
            </a:r>
            <a:endParaRPr lang="en-US" sz="3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11480" indent="-342720"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"data": [</a:t>
            </a:r>
            <a:endParaRPr lang="en-US" sz="3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11480" indent="-342720"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{</a:t>
            </a:r>
            <a:endParaRPr lang="en-US" sz="3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11480" indent="-342720"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"category": "Book",</a:t>
            </a:r>
            <a:endParaRPr lang="en-US" sz="3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11480" indent="-342720"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"name": "Mining the Social Web“,</a:t>
            </a:r>
            <a:endParaRPr lang="en-US" sz="3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11480" indent="-342720"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"id": "146803958708175"</a:t>
            </a:r>
            <a:endParaRPr lang="en-US" sz="3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11480" indent="-342720"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},</a:t>
            </a:r>
            <a:endParaRPr lang="en-US" sz="3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11480" indent="-342720"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{</a:t>
            </a:r>
            <a:endParaRPr lang="en-US" sz="3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11480" indent="-342720"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"category": "Internet/software",</a:t>
            </a:r>
            <a:endParaRPr lang="en-US" sz="3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11480" indent="-342720"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"name": "Social &amp; Web Marketing",</a:t>
            </a:r>
            <a:endParaRPr lang="en-US" sz="3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11480" indent="-342720"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"id": "172427156148334"</a:t>
            </a:r>
            <a:endParaRPr lang="en-US" sz="3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11480" indent="-342720"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}</a:t>
            </a:r>
            <a:endParaRPr lang="en-US" sz="3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631A399-AE22-294A-AECB-91F4BD697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628608E1-5514-4BD3-9675-73C06EABFD8A}" type="slidenum">
              <a:rPr lang="en-IN" sz="1200" b="0" strike="noStrike" spc="-1" smtClean="0">
                <a:solidFill>
                  <a:srgbClr val="D6EC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13</a:t>
            </a:fld>
            <a:endParaRPr lang="en-IN" sz="1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457200" y="0"/>
            <a:ext cx="8229240" cy="914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000" b="1" cap="all" spc="-1" dirty="0">
                <a:solidFill>
                  <a:srgbClr val="D6ECFF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Analyzing Facebook Pages</a:t>
            </a:r>
            <a:endParaRPr lang="en-US" sz="20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97" dirty="0">
                <a:solidFill>
                  <a:srgbClr val="D6ECFF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Introduction</a:t>
            </a:r>
            <a:endParaRPr lang="en-US" sz="2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457200" y="1066680"/>
            <a:ext cx="8229240" cy="5562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411480" indent="-342720">
              <a:lnSpc>
                <a:spcPct val="100000"/>
              </a:lnSpc>
              <a:buClr>
                <a:srgbClr val="D6ECFF"/>
              </a:buClr>
              <a:buSzPct val="95000"/>
              <a:buFont typeface="Wingdings" charset="2"/>
              <a:buChar char=""/>
            </a:pPr>
            <a:r>
              <a:rPr lang="en-US" sz="2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 Facebook started out as more of a pure social networking site.</a:t>
            </a:r>
          </a:p>
          <a:p>
            <a:pPr marL="411480" indent="-342720">
              <a:lnSpc>
                <a:spcPct val="100000"/>
              </a:lnSpc>
              <a:buClr>
                <a:srgbClr val="D6ECFF"/>
              </a:buClr>
              <a:buSzPct val="95000"/>
              <a:buFont typeface="Wingdings" charset="2"/>
              <a:buChar char=""/>
            </a:pPr>
            <a:r>
              <a:rPr lang="en-US" sz="2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It quickly adapted to take advantage of the market needs.</a:t>
            </a:r>
          </a:p>
          <a:p>
            <a:pPr marL="411480" indent="-342720">
              <a:lnSpc>
                <a:spcPct val="100000"/>
              </a:lnSpc>
              <a:buClr>
                <a:srgbClr val="D6ECFF"/>
              </a:buClr>
              <a:buSzPct val="95000"/>
              <a:buFont typeface="Wingdings" charset="2"/>
              <a:buChar char=""/>
            </a:pPr>
            <a:r>
              <a:rPr lang="en-US" sz="2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Fast-forward a few years, and now businesses, clubs, books, and many other kinds of nonperson entities have Facebook pages with a fan base.</a:t>
            </a:r>
          </a:p>
          <a:p>
            <a:pPr marL="411480" indent="-342720">
              <a:lnSpc>
                <a:spcPct val="100000"/>
              </a:lnSpc>
              <a:buClr>
                <a:srgbClr val="D6ECFF"/>
              </a:buClr>
              <a:buSzPct val="95000"/>
              <a:buFont typeface="Wingdings" charset="2"/>
              <a:buChar char=""/>
            </a:pPr>
            <a:r>
              <a:rPr lang="en-US" sz="2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Facebook pages are a powerful tool for businesses to engage their customers, and Facebook has gone to some lengths to provide tools that allow Facebook page administrators to understand their fans.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418E0B-ED46-344D-B6EA-670D1AFB4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628608E1-5514-4BD3-9675-73C06EABFD8A}" type="slidenum">
              <a:rPr lang="en-IN" sz="1200" b="0" strike="noStrike" spc="-1" smtClean="0">
                <a:solidFill>
                  <a:srgbClr val="D6EC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14</a:t>
            </a:fld>
            <a:endParaRPr lang="en-IN" sz="1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914400" y="511920"/>
            <a:ext cx="7772040" cy="914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b="0" strike="noStrike" spc="-97">
                <a:solidFill>
                  <a:srgbClr val="D6EC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Example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pic>
        <p:nvPicPr>
          <p:cNvPr id="109" name="Picture 2"/>
          <p:cNvPicPr/>
          <p:nvPr/>
        </p:nvPicPr>
        <p:blipFill>
          <a:blip r:embed="rId3"/>
          <a:stretch/>
        </p:blipFill>
        <p:spPr>
          <a:xfrm>
            <a:off x="564840" y="1828800"/>
            <a:ext cx="8445960" cy="3966480"/>
          </a:xfrm>
          <a:prstGeom prst="rect">
            <a:avLst/>
          </a:prstGeom>
          <a:ln w="9360">
            <a:noFill/>
          </a:ln>
        </p:spPr>
      </p:pic>
      <p:sp>
        <p:nvSpPr>
          <p:cNvPr id="110" name="CustomShape 2"/>
          <p:cNvSpPr/>
          <p:nvPr/>
        </p:nvSpPr>
        <p:spPr>
          <a:xfrm>
            <a:off x="457200" y="5867280"/>
            <a:ext cx="838152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800" b="0" i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Figure 2-5. An IMDb page featuring an implementation of OGP for The Rock</a:t>
            </a:r>
            <a:endParaRPr lang="en-IN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9ABB0C-110A-6C46-B101-4C23BE066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628608E1-5514-4BD3-9675-73C06EABFD8A}" type="slidenum">
              <a:rPr lang="en-IN" sz="1200" b="0" strike="noStrike" spc="-1" smtClean="0">
                <a:solidFill>
                  <a:srgbClr val="D6EC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2</a:t>
            </a:fld>
            <a:endParaRPr lang="en-IN" sz="1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914400" y="511920"/>
            <a:ext cx="7772040" cy="914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b="0" strike="noStrike" spc="-97">
                <a:solidFill>
                  <a:srgbClr val="D6EC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Implementation of OGP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12" name="TextShape 2"/>
          <p:cNvSpPr txBox="1"/>
          <p:nvPr/>
        </p:nvSpPr>
        <p:spPr>
          <a:xfrm>
            <a:off x="914400" y="1783440"/>
            <a:ext cx="7772040" cy="4571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411480" indent="-342720">
              <a:lnSpc>
                <a:spcPct val="100000"/>
              </a:lnSpc>
            </a:pPr>
            <a:r>
              <a:rPr lang="en-US" sz="3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XHTML document that uses namespaces looks something like this:</a:t>
            </a:r>
          </a:p>
          <a:p>
            <a:pPr marL="411480" indent="-342720">
              <a:lnSpc>
                <a:spcPct val="100000"/>
              </a:lnSpc>
            </a:pPr>
            <a:r>
              <a:rPr lang="en-US" sz="30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&lt;html xmlns:og="http://ogp.me/ns#"&gt;</a:t>
            </a:r>
            <a:endParaRPr lang="en-US" sz="3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11480" indent="-342720">
              <a:lnSpc>
                <a:spcPct val="100000"/>
              </a:lnSpc>
            </a:pPr>
            <a:r>
              <a:rPr lang="en-US" sz="30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&lt;head&gt;</a:t>
            </a:r>
            <a:endParaRPr lang="en-US" sz="3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11480" indent="-342720">
              <a:lnSpc>
                <a:spcPct val="100000"/>
              </a:lnSpc>
            </a:pPr>
            <a:r>
              <a:rPr lang="en-US" sz="30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&lt;title&gt;The Rock (1996)&lt;/title&gt;</a:t>
            </a:r>
            <a:endParaRPr lang="en-US" sz="3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11480" indent="-342720">
              <a:lnSpc>
                <a:spcPct val="100000"/>
              </a:lnSpc>
            </a:pPr>
            <a:r>
              <a:rPr lang="en-US" sz="30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&lt;meta property="og:title" content="The Rock" /&gt;</a:t>
            </a:r>
            <a:endParaRPr lang="en-US" sz="3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11480" indent="-342720">
              <a:lnSpc>
                <a:spcPct val="100000"/>
              </a:lnSpc>
            </a:pPr>
            <a:r>
              <a:rPr lang="en-US" sz="30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&lt;meta property="og:type" content="movie" /&gt;</a:t>
            </a:r>
            <a:endParaRPr lang="en-US" sz="3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11480" indent="-342720">
              <a:lnSpc>
                <a:spcPct val="100000"/>
              </a:lnSpc>
            </a:pPr>
            <a:r>
              <a:rPr lang="en-US" sz="30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&lt;meta property="og:url" content="http://www.imdb.com/title/tt0117500/" /&gt;</a:t>
            </a:r>
            <a:endParaRPr lang="en-US" sz="3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11480" indent="-342720">
              <a:lnSpc>
                <a:spcPct val="100000"/>
              </a:lnSpc>
            </a:pPr>
            <a:r>
              <a:rPr lang="en-US" sz="30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&lt;meta property="og:image" content="http://ia.media-imdb.com/images/rock.jpg" /&gt;</a:t>
            </a:r>
            <a:endParaRPr lang="en-US" sz="3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11480" indent="-342720">
              <a:lnSpc>
                <a:spcPct val="100000"/>
              </a:lnSpc>
            </a:pPr>
            <a:r>
              <a:rPr lang="en-US" sz="3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...</a:t>
            </a:r>
          </a:p>
          <a:p>
            <a:pPr marL="411480" indent="-342720">
              <a:lnSpc>
                <a:spcPct val="100000"/>
              </a:lnSpc>
            </a:pPr>
            <a:r>
              <a:rPr lang="en-US" sz="30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&lt;/head&gt;</a:t>
            </a:r>
            <a:endParaRPr lang="en-US" sz="3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11480" indent="-342720">
              <a:lnSpc>
                <a:spcPct val="100000"/>
              </a:lnSpc>
            </a:pPr>
            <a:r>
              <a:rPr lang="en-US" sz="3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...</a:t>
            </a:r>
          </a:p>
          <a:p>
            <a:pPr marL="411480" indent="-342720">
              <a:lnSpc>
                <a:spcPct val="100000"/>
              </a:lnSpc>
            </a:pPr>
            <a:r>
              <a:rPr lang="en-US" sz="30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&lt;/html&gt;</a:t>
            </a:r>
            <a:endParaRPr lang="en-US" sz="3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8C45B2-39E6-954E-AF20-990A92D5D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628608E1-5514-4BD3-9675-73C06EABFD8A}" type="slidenum">
              <a:rPr lang="en-IN" sz="1200" b="0" strike="noStrike" spc="-1" smtClean="0">
                <a:solidFill>
                  <a:srgbClr val="D6EC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3</a:t>
            </a:fld>
            <a:endParaRPr lang="en-IN" sz="1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457200" y="274680"/>
            <a:ext cx="8229240" cy="791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b="0" strike="noStrike" spc="-97">
                <a:solidFill>
                  <a:srgbClr val="D6EC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Implementation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304920" y="1447920"/>
            <a:ext cx="8381520" cy="4952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411480" indent="-342720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At its core, querying the Graph API for Open Graph objects is incredibly simple: </a:t>
            </a:r>
            <a:endParaRPr lang="en-US" sz="3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11480" indent="-342720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For example, fetching the URL: http://graph.facebook.com/http://www.imdb.com/title/tt0117500 in your web browser would return this response:</a:t>
            </a:r>
            <a:endParaRPr lang="en-US" sz="3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11480" indent="-342720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{</a:t>
            </a:r>
            <a:endParaRPr lang="en-US" sz="3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11480" indent="-342720">
              <a:lnSpc>
                <a:spcPct val="100000"/>
              </a:lnSpc>
            </a:pPr>
            <a:r>
              <a:rPr lang="en-US" sz="20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"id": "114324145263104",</a:t>
            </a:r>
            <a:endParaRPr lang="en-US" sz="3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11480" indent="-342720">
              <a:lnSpc>
                <a:spcPct val="100000"/>
              </a:lnSpc>
            </a:pPr>
            <a:r>
              <a:rPr lang="en-US" sz="20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"name": "The Rock (1996)",</a:t>
            </a:r>
            <a:endParaRPr lang="en-US" sz="3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11480" indent="-342720">
              <a:lnSpc>
                <a:spcPct val="100000"/>
              </a:lnSpc>
            </a:pPr>
            <a:r>
              <a:rPr lang="en-US" sz="20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"picture": "http://profile.ak.fbcdn.net/hprofile-ak-snc4/hs344.snc4/...jpg",</a:t>
            </a:r>
            <a:endParaRPr lang="en-US" sz="3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11480" indent="-342720">
              <a:lnSpc>
                <a:spcPct val="100000"/>
              </a:lnSpc>
            </a:pPr>
            <a:r>
              <a:rPr lang="en-US" sz="20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"link": "http://www.imdb.com/title/tt0117500/",</a:t>
            </a:r>
            <a:endParaRPr lang="en-US" sz="3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11480" indent="-342720">
              <a:lnSpc>
                <a:spcPct val="100000"/>
              </a:lnSpc>
            </a:pPr>
            <a:r>
              <a:rPr lang="en-US" sz="20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"category": "Movie",</a:t>
            </a:r>
            <a:endParaRPr lang="en-US" sz="3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11480" indent="-342720">
              <a:lnSpc>
                <a:spcPct val="100000"/>
              </a:lnSpc>
            </a:pPr>
            <a:r>
              <a:rPr lang="en-US" sz="20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"description": "Directed by Michael Bay. With Sean Connery, ...",</a:t>
            </a:r>
            <a:endParaRPr lang="en-US" sz="3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11480" indent="-342720">
              <a:lnSpc>
                <a:spcPct val="100000"/>
              </a:lnSpc>
            </a:pPr>
            <a:r>
              <a:rPr lang="en-US" sz="20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"likes" : 3</a:t>
            </a:r>
            <a:endParaRPr lang="en-US" sz="3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11480" indent="-342720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}</a:t>
            </a:r>
            <a:endParaRPr lang="en-US" sz="3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F4A7ED-1A63-6D4E-B34D-1E9089E66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628608E1-5514-4BD3-9675-73C06EABFD8A}" type="slidenum">
              <a:rPr lang="en-IN" sz="1200" b="0" strike="noStrike" spc="-1" smtClean="0">
                <a:solidFill>
                  <a:srgbClr val="D6EC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4</a:t>
            </a:fld>
            <a:endParaRPr lang="en-IN" sz="1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914400" y="511920"/>
            <a:ext cx="7772040" cy="914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b="0" strike="noStrike" spc="-97">
                <a:solidFill>
                  <a:srgbClr val="D6EC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Implementation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914400" y="1783440"/>
            <a:ext cx="7772040" cy="4571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411480" indent="-342720">
              <a:lnSpc>
                <a:spcPct val="100000"/>
              </a:lnSpc>
              <a:buClr>
                <a:srgbClr val="D6ECFF"/>
              </a:buClr>
              <a:buSzPct val="95000"/>
              <a:buFont typeface="Wingdings" charset="2"/>
              <a:buChar char=""/>
            </a:pPr>
            <a:r>
              <a:rPr lang="en-US" sz="3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you explicitly request additional metadata for an object in the page by appending the query string parameter metadata=1 to the request. Here is a sample response for the query:</a:t>
            </a:r>
          </a:p>
          <a:p>
            <a:pPr marL="411480" indent="-342720">
              <a:lnSpc>
                <a:spcPct val="100000"/>
              </a:lnSpc>
            </a:pPr>
            <a:r>
              <a:rPr lang="en-US" sz="3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 </a:t>
            </a:r>
            <a:r>
              <a:rPr lang="en-US" sz="3000" b="0" i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https://graph.facebook.com/114324145263104?metadata=1</a:t>
            </a:r>
            <a:endParaRPr lang="en-US" sz="3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7C1F951-A5D1-A74F-8311-A9F290D6B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628608E1-5514-4BD3-9675-73C06EABFD8A}" type="slidenum">
              <a:rPr lang="en-IN" sz="1200" b="0" strike="noStrike" spc="-1" smtClean="0">
                <a:solidFill>
                  <a:srgbClr val="D6EC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5</a:t>
            </a:fld>
            <a:endParaRPr lang="en-IN" sz="1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914400" y="511920"/>
            <a:ext cx="7772040" cy="914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b="0" strike="noStrike" spc="-97">
                <a:solidFill>
                  <a:srgbClr val="D6EC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Implementation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411480" indent="-342720">
              <a:lnSpc>
                <a:spcPct val="100000"/>
              </a:lnSpc>
            </a:pPr>
            <a:r>
              <a:rPr lang="en-US" sz="30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metadata": {</a:t>
            </a:r>
            <a:endParaRPr lang="en-US" sz="3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11480" indent="-342720">
              <a:lnSpc>
                <a:spcPct val="100000"/>
              </a:lnSpc>
            </a:pPr>
            <a:r>
              <a:rPr lang="en-US" sz="30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"connections": {</a:t>
            </a:r>
            <a:endParaRPr lang="en-US" sz="3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11480" indent="-342720">
              <a:lnSpc>
                <a:spcPct val="100000"/>
              </a:lnSpc>
            </a:pPr>
            <a:r>
              <a:rPr lang="en-US" sz="30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"feed": "http://graph.facebook.com/http://www.imdb.com/title/...",</a:t>
            </a:r>
            <a:endParaRPr lang="en-US" sz="3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11480" indent="-342720">
              <a:lnSpc>
                <a:spcPct val="100000"/>
              </a:lnSpc>
            </a:pPr>
            <a:r>
              <a:rPr lang="en-US" sz="30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"posts": "http://graph.facebook.com/http://www.imdb.com/title/...",</a:t>
            </a:r>
            <a:endParaRPr lang="en-US" sz="3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11480" indent="-342720">
              <a:lnSpc>
                <a:spcPct val="100000"/>
              </a:lnSpc>
            </a:pPr>
            <a:r>
              <a:rPr lang="en-US" sz="30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"tagged": "http://graph.facebook.com/http://www.imdb.com/title/...",</a:t>
            </a:r>
            <a:endParaRPr lang="en-US" sz="3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11480" indent="-342720">
              <a:lnSpc>
                <a:spcPct val="100000"/>
              </a:lnSpc>
            </a:pPr>
            <a:r>
              <a:rPr lang="en-US" sz="30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"statuses": "http://graph.facebook.com/http://www.imdb.com/title/...",</a:t>
            </a:r>
            <a:endParaRPr lang="en-US" sz="3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11480" indent="-342720">
              <a:lnSpc>
                <a:spcPct val="100000"/>
              </a:lnSpc>
            </a:pPr>
            <a:r>
              <a:rPr lang="en-US" sz="30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"links": "http://graph.facebook.com/http://www.imdb.com/title/...",</a:t>
            </a:r>
            <a:endParaRPr lang="en-US" sz="3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11480" indent="-342720">
              <a:lnSpc>
                <a:spcPct val="100000"/>
              </a:lnSpc>
            </a:pPr>
            <a:r>
              <a:rPr lang="en-US" sz="30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"notes": "http://graph.facebook.com/http://www.imdb.com/title/...",</a:t>
            </a:r>
            <a:endParaRPr lang="en-US" sz="3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11480" indent="-342720">
              <a:lnSpc>
                <a:spcPct val="100000"/>
              </a:lnSpc>
            </a:pPr>
            <a:r>
              <a:rPr lang="en-US" sz="30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"photos": "http://graph.facebook.com/http://www.imdb.com/title/...",</a:t>
            </a:r>
            <a:endParaRPr lang="en-US" sz="3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11480" indent="-342720">
              <a:lnSpc>
                <a:spcPct val="100000"/>
              </a:lnSpc>
            </a:pPr>
            <a:r>
              <a:rPr lang="en-US" sz="30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"albums": "http://graph.facebook.com/http://www.imdb.com/title/...",</a:t>
            </a:r>
            <a:endParaRPr lang="en-US" sz="3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11480" indent="-342720">
              <a:lnSpc>
                <a:spcPct val="100000"/>
              </a:lnSpc>
            </a:pPr>
            <a:r>
              <a:rPr lang="en-US" sz="30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"events": "http://graph.facebook.com/http://www.imdb.com/title/...",</a:t>
            </a:r>
            <a:endParaRPr lang="en-US" sz="3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11480" indent="-342720">
              <a:lnSpc>
                <a:spcPct val="100000"/>
              </a:lnSpc>
            </a:pPr>
            <a:r>
              <a:rPr lang="en-US" sz="30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"videos": "http://graph.facebook.com/http://www.imdb.com/title/...",</a:t>
            </a:r>
            <a:endParaRPr lang="en-US" sz="3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11480" indent="-342720">
              <a:lnSpc>
                <a:spcPct val="100000"/>
              </a:lnSpc>
            </a:pPr>
            <a:r>
              <a:rPr lang="en-US" sz="3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},</a:t>
            </a:r>
          </a:p>
          <a:p>
            <a:pPr marL="411480" indent="-342720">
              <a:lnSpc>
                <a:spcPct val="100000"/>
              </a:lnSpc>
            </a:pPr>
            <a:endParaRPr lang="en-US" sz="3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11480" indent="-342720">
              <a:lnSpc>
                <a:spcPct val="100000"/>
              </a:lnSpc>
            </a:pPr>
            <a:r>
              <a:rPr lang="en-US" sz="3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The items in metadata.connections are pointers to other nodes in the graph that you can crawl to get to other intriguing bits of data.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883B34-00C1-BC47-B489-1954F111F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628608E1-5514-4BD3-9675-73C06EABFD8A}" type="slidenum">
              <a:rPr lang="en-IN" sz="1200" b="0" strike="noStrike" spc="-1" smtClean="0">
                <a:solidFill>
                  <a:srgbClr val="D6EC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6</a:t>
            </a:fld>
            <a:endParaRPr lang="en-IN" sz="1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914400" y="511920"/>
            <a:ext cx="7772040" cy="914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400" b="1" cap="all" spc="-1" dirty="0">
                <a:solidFill>
                  <a:srgbClr val="D6ECFF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Analyzing Social Graph Connections</a:t>
            </a:r>
            <a:endParaRPr lang="en-US" sz="24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97" dirty="0">
                <a:solidFill>
                  <a:srgbClr val="D6ECFF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Introduction</a:t>
            </a:r>
            <a:endParaRPr lang="en-US" sz="24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</p:txBody>
      </p:sp>
      <p:sp>
        <p:nvSpPr>
          <p:cNvPr id="121" name="TextShape 2"/>
          <p:cNvSpPr txBox="1"/>
          <p:nvPr/>
        </p:nvSpPr>
        <p:spPr>
          <a:xfrm>
            <a:off x="914400" y="1783440"/>
            <a:ext cx="7772040" cy="4571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411480" indent="-342720">
              <a:lnSpc>
                <a:spcPct val="100000"/>
              </a:lnSpc>
              <a:buClr>
                <a:srgbClr val="D6ECFF"/>
              </a:buClr>
              <a:buSzPct val="95000"/>
              <a:buFont typeface="Wingdings" charset="2"/>
              <a:buChar char=""/>
            </a:pPr>
            <a:r>
              <a:rPr lang="en-US" sz="3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An official Python SDK for the Graph API is a community fork of that repository previously maintained by Facebook and can be installed using:</a:t>
            </a:r>
          </a:p>
          <a:p>
            <a:pPr marL="411480" indent="-342720">
              <a:lnSpc>
                <a:spcPct val="100000"/>
              </a:lnSpc>
            </a:pPr>
            <a:r>
              <a:rPr lang="en-US" sz="3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    pip install facebook-sdk.</a:t>
            </a:r>
          </a:p>
          <a:p>
            <a:pPr marL="411480" indent="-342720">
              <a:lnSpc>
                <a:spcPct val="100000"/>
              </a:lnSpc>
            </a:pPr>
            <a:endParaRPr lang="en-US" sz="3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11480" indent="-342720">
              <a:lnSpc>
                <a:spcPct val="100000"/>
              </a:lnSpc>
            </a:pPr>
            <a:endParaRPr lang="en-US" sz="3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5E8052B-60CA-DE4A-B3E0-94E783533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628608E1-5514-4BD3-9675-73C06EABFD8A}" type="slidenum">
              <a:rPr lang="en-IN" sz="1200" b="0" strike="noStrike" spc="-1" smtClean="0">
                <a:solidFill>
                  <a:srgbClr val="D6EC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7</a:t>
            </a:fld>
            <a:endParaRPr lang="en-IN" sz="1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457200" y="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b="0" strike="noStrike" spc="-97">
                <a:solidFill>
                  <a:srgbClr val="D6EC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Implementation Methods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380880" y="1066680"/>
            <a:ext cx="8229240" cy="4830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411480" indent="-342720"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Few key methods from the GraphAPI class that you need to know about in order to use the Graph API to fetch data:</a:t>
            </a:r>
            <a:endParaRPr lang="en-US" sz="3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11480" indent="-342720">
              <a:lnSpc>
                <a:spcPct val="100000"/>
              </a:lnSpc>
            </a:pPr>
            <a:endParaRPr lang="en-US" sz="3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11480" indent="-342720">
              <a:lnSpc>
                <a:spcPct val="100000"/>
              </a:lnSpc>
            </a:pPr>
            <a:r>
              <a:rPr lang="en-US" sz="2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1-get_object(self, id, **args)</a:t>
            </a:r>
            <a:endParaRPr lang="en-US" sz="3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11480" indent="-342720"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   Example usage: get_object("me", metadata=1)</a:t>
            </a:r>
            <a:endParaRPr lang="en-US" sz="3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11480" indent="-342720">
              <a:lnSpc>
                <a:spcPct val="100000"/>
              </a:lnSpc>
            </a:pPr>
            <a:r>
              <a:rPr lang="en-US" sz="2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2-get_objects(self, id, **args)</a:t>
            </a:r>
            <a:endParaRPr lang="en-US" sz="3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11480" indent="-342720"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  Example usage: get_objects(["me", "some_other_id"], metadata=1)</a:t>
            </a:r>
            <a:endParaRPr lang="en-US" sz="3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11480" indent="-342720">
              <a:lnSpc>
                <a:spcPct val="100000"/>
              </a:lnSpc>
            </a:pPr>
            <a:r>
              <a:rPr lang="en-US" sz="2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3-get_connections(self, id, connection_name, **args)</a:t>
            </a:r>
            <a:endParaRPr lang="en-US" sz="3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11480" indent="-342720"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  Example usage: get_connections("me", "friends", metadata=1)</a:t>
            </a:r>
            <a:endParaRPr lang="en-US" sz="3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11480" indent="-342720">
              <a:lnSpc>
                <a:spcPct val="100000"/>
              </a:lnSpc>
            </a:pPr>
            <a:r>
              <a:rPr lang="en-US" sz="2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4-request(self, path, args=None, post_args=None)</a:t>
            </a:r>
            <a:endParaRPr lang="en-US" sz="3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11480" indent="-342720"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  Example usage: request("search", {"q" : "social web", "type" : "page"})</a:t>
            </a:r>
            <a:endParaRPr lang="en-US" sz="3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11480" indent="-342720">
              <a:lnSpc>
                <a:spcPct val="100000"/>
              </a:lnSpc>
            </a:pPr>
            <a:endParaRPr lang="en-US" sz="3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9A641BF-20F5-BE42-A28C-16058D43C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628608E1-5514-4BD3-9675-73C06EABFD8A}" type="slidenum">
              <a:rPr lang="en-IN" sz="1200" b="0" strike="noStrike" spc="-1" smtClean="0">
                <a:solidFill>
                  <a:srgbClr val="D6EC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8</a:t>
            </a:fld>
            <a:endParaRPr lang="en-IN" sz="1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914400" y="511920"/>
            <a:ext cx="7772040" cy="914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b="0" strike="noStrike" spc="-97">
                <a:solidFill>
                  <a:srgbClr val="D6EC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Example 2-2. Querying the Graph API with Python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914400" y="1783440"/>
            <a:ext cx="7772040" cy="4571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411480" indent="-342720">
              <a:lnSpc>
                <a:spcPct val="100000"/>
              </a:lnSpc>
            </a:pPr>
            <a:r>
              <a:rPr lang="en-US" sz="20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import facebook # pip install facebook-sdk</a:t>
            </a:r>
            <a:endParaRPr lang="en-US" sz="3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11480" indent="-342720">
              <a:lnSpc>
                <a:spcPct val="100000"/>
              </a:lnSpc>
            </a:pPr>
            <a:r>
              <a:rPr lang="en-US" sz="20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import json</a:t>
            </a:r>
            <a:endParaRPr lang="en-US" sz="3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11480" indent="-342720">
              <a:lnSpc>
                <a:spcPct val="100000"/>
              </a:lnSpc>
            </a:pPr>
            <a:endParaRPr lang="en-US" sz="3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11480" indent="-342720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# A helper function to pretty-print Python objects as JSON</a:t>
            </a:r>
            <a:endParaRPr lang="en-US" sz="3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11480" indent="-342720">
              <a:lnSpc>
                <a:spcPct val="100000"/>
              </a:lnSpc>
            </a:pPr>
            <a:r>
              <a:rPr lang="en-US" sz="20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def pp(o):</a:t>
            </a:r>
            <a:endParaRPr lang="en-US" sz="3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11480" indent="-342720">
              <a:lnSpc>
                <a:spcPct val="100000"/>
              </a:lnSpc>
            </a:pPr>
            <a:r>
              <a:rPr lang="en-US" sz="20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print json.dumps(o, indent=1)</a:t>
            </a:r>
            <a:endParaRPr lang="en-US" sz="3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11480" indent="-342720">
              <a:lnSpc>
                <a:spcPct val="100000"/>
              </a:lnSpc>
            </a:pPr>
            <a:endParaRPr lang="en-US" sz="3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11480" indent="-342720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# Create a connection to the Graph API with your access token</a:t>
            </a:r>
            <a:endParaRPr lang="en-US" sz="3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411480" indent="-342720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g = facebook.GraphAPI(ACCESS_TOKEN)</a:t>
            </a:r>
            <a:endParaRPr lang="en-US" sz="3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35FC3D9-F703-274E-B565-B017BA11A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628608E1-5514-4BD3-9675-73C06EABFD8A}" type="slidenum">
              <a:rPr lang="en-IN" sz="1200" b="0" strike="noStrike" spc="-1" smtClean="0">
                <a:solidFill>
                  <a:srgbClr val="D6EC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9</a:t>
            </a:fld>
            <a:endParaRPr lang="en-IN" sz="1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{7FC4637E-5B87-3F4F-B388-5CD8E6C324E0}tf10001062</Template>
  <TotalTime>94</TotalTime>
  <Words>1326</Words>
  <Application>Microsoft Macintosh PowerPoint</Application>
  <PresentationFormat>On-screen Show (4:3)</PresentationFormat>
  <Paragraphs>186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Century Gothic</vt:lpstr>
      <vt:lpstr>Consolas</vt:lpstr>
      <vt:lpstr>Corbel</vt:lpstr>
      <vt:lpstr>Times New Roman</vt:lpstr>
      <vt:lpstr>Wingdings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the Open Graph Protocol</dc:title>
  <dc:subject/>
  <dc:creator>Archana</dc:creator>
  <dc:description/>
  <cp:lastModifiedBy>Rushab Shah</cp:lastModifiedBy>
  <cp:revision>14</cp:revision>
  <cp:lastPrinted>2019-03-13T14:16:06Z</cp:lastPrinted>
  <dcterms:created xsi:type="dcterms:W3CDTF">2018-01-14T14:14:45Z</dcterms:created>
  <dcterms:modified xsi:type="dcterms:W3CDTF">2019-03-13T14:16:13Z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ompany">
    <vt:lpwstr>Grizli777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18</vt:i4>
  </property>
</Properties>
</file>