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9" r:id="rId3"/>
    <p:sldId id="260" r:id="rId4"/>
    <p:sldId id="261" r:id="rId5"/>
    <p:sldId id="262" r:id="rId6"/>
    <p:sldId id="263" r:id="rId7"/>
    <p:sldId id="264" r:id="rId8"/>
    <p:sldId id="292" r:id="rId9"/>
    <p:sldId id="265" r:id="rId10"/>
    <p:sldId id="266" r:id="rId11"/>
    <p:sldId id="293"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9" r:id="rId38"/>
    <p:sldId id="300" r:id="rId39"/>
    <p:sldId id="301" r:id="rId40"/>
    <p:sldId id="302" r:id="rId41"/>
    <p:sldId id="303" r:id="rId42"/>
    <p:sldId id="304" r:id="rId43"/>
    <p:sldId id="305"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11" autoAdjust="0"/>
    <p:restoredTop sz="90084" autoAdjust="0"/>
  </p:normalViewPr>
  <p:slideViewPr>
    <p:cSldViewPr>
      <p:cViewPr>
        <p:scale>
          <a:sx n="66" d="100"/>
          <a:sy n="66" d="100"/>
        </p:scale>
        <p:origin x="-120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CB6317-80FF-477E-835A-C545E379DA7F}" type="datetimeFigureOut">
              <a:rPr lang="en-US" smtClean="0"/>
              <a:pPr/>
              <a:t>2/20/2018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6D68C3-2E69-4F0F-8888-CB7AD5B1E18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25B873-3178-4840-B0E4-B022EC53D24A}" type="slidenum">
              <a:rPr lang="en-US"/>
              <a:pPr/>
              <a:t>3</a:t>
            </a:fld>
            <a:endParaRPr lang="en-US"/>
          </a:p>
        </p:txBody>
      </p:sp>
      <p:sp>
        <p:nvSpPr>
          <p:cNvPr id="1646594" name="Rectangle 2"/>
          <p:cNvSpPr>
            <a:spLocks noGrp="1" noRot="1" noChangeAspect="1" noChangeArrowheads="1" noTextEdit="1"/>
          </p:cNvSpPr>
          <p:nvPr>
            <p:ph type="sldImg"/>
          </p:nvPr>
        </p:nvSpPr>
        <p:spPr>
          <a:ln/>
        </p:spPr>
      </p:sp>
      <p:sp>
        <p:nvSpPr>
          <p:cNvPr id="1646595" name="Rectangle 3"/>
          <p:cNvSpPr>
            <a:spLocks noGrp="1" noChangeArrowheads="1"/>
          </p:cNvSpPr>
          <p:nvPr>
            <p:ph type="body" idx="1"/>
          </p:nvPr>
        </p:nvSpPr>
        <p:spPr/>
        <p:txBody>
          <a:bodyPr/>
          <a:lstStyle/>
          <a:p>
            <a:pPr>
              <a:lnSpc>
                <a:spcPct val="80000"/>
              </a:lnSpc>
            </a:pPr>
            <a:r>
              <a:rPr lang="ru-RU" sz="1000" b="1" dirty="0"/>
              <a:t>UNIX process</a:t>
            </a:r>
            <a:r>
              <a:rPr lang="ru-RU" sz="1000" dirty="0"/>
              <a:t>. A process is created by the operating system, and requires a fair amount of "overhead". Processes contain information about program resources and program execution state, including: </a:t>
            </a:r>
          </a:p>
          <a:p>
            <a:pPr>
              <a:lnSpc>
                <a:spcPct val="80000"/>
              </a:lnSpc>
            </a:pPr>
            <a:r>
              <a:rPr lang="ru-RU" sz="1000" dirty="0"/>
              <a:t>Process ID, process group ID, user ID, and group ID </a:t>
            </a:r>
          </a:p>
          <a:p>
            <a:pPr>
              <a:lnSpc>
                <a:spcPct val="80000"/>
              </a:lnSpc>
            </a:pPr>
            <a:r>
              <a:rPr lang="ru-RU" sz="1000" dirty="0"/>
              <a:t>Environment </a:t>
            </a:r>
            <a:r>
              <a:rPr lang="en-US" sz="1000" dirty="0"/>
              <a:t>,</a:t>
            </a:r>
            <a:r>
              <a:rPr lang="ru-RU" sz="1000" dirty="0"/>
              <a:t>Working directory</a:t>
            </a:r>
            <a:r>
              <a:rPr lang="en-US" sz="1000" dirty="0"/>
              <a:t>,</a:t>
            </a:r>
            <a:r>
              <a:rPr lang="ru-RU" sz="1000" dirty="0"/>
              <a:t>Program instructions </a:t>
            </a:r>
            <a:r>
              <a:rPr lang="en-US" sz="1000" dirty="0"/>
              <a:t>, </a:t>
            </a:r>
            <a:r>
              <a:rPr lang="ru-RU" sz="1000" dirty="0"/>
              <a:t>Registers</a:t>
            </a:r>
            <a:r>
              <a:rPr lang="en-US" sz="1000" dirty="0"/>
              <a:t>, </a:t>
            </a:r>
            <a:r>
              <a:rPr lang="ru-RU" sz="1000" dirty="0"/>
              <a:t>Stack</a:t>
            </a:r>
            <a:r>
              <a:rPr lang="en-US" sz="1000" dirty="0"/>
              <a:t>, </a:t>
            </a:r>
            <a:r>
              <a:rPr lang="ru-RU" sz="1000" dirty="0"/>
              <a:t>Heap</a:t>
            </a:r>
            <a:r>
              <a:rPr lang="en-US" sz="1000" dirty="0"/>
              <a:t>, </a:t>
            </a:r>
            <a:r>
              <a:rPr lang="ru-RU" sz="1000" dirty="0"/>
              <a:t>File descriptors</a:t>
            </a:r>
            <a:r>
              <a:rPr lang="en-US" sz="1000" dirty="0"/>
              <a:t>, </a:t>
            </a:r>
            <a:r>
              <a:rPr lang="ru-RU" sz="1000" dirty="0"/>
              <a:t>Signal actions</a:t>
            </a:r>
            <a:r>
              <a:rPr lang="en-US" sz="1000" dirty="0"/>
              <a:t>, </a:t>
            </a:r>
            <a:r>
              <a:rPr lang="ru-RU" sz="1000" dirty="0"/>
              <a:t>Shared libraries</a:t>
            </a:r>
            <a:r>
              <a:rPr lang="en-US" sz="1000" dirty="0"/>
              <a:t>, </a:t>
            </a:r>
            <a:r>
              <a:rPr lang="ru-RU" sz="1000" dirty="0"/>
              <a:t>Inter-process communication tools (such as message queues, pipes, semaphores, or shared memory). </a:t>
            </a:r>
            <a:endParaRPr lang="en-US" sz="1000" dirty="0"/>
          </a:p>
          <a:p>
            <a:pPr>
              <a:lnSpc>
                <a:spcPct val="80000"/>
              </a:lnSpc>
            </a:pPr>
            <a:r>
              <a:rPr lang="en-US" sz="1000" b="1" dirty="0"/>
              <a:t>A</a:t>
            </a:r>
            <a:r>
              <a:rPr lang="ru-RU" sz="1000" b="1" dirty="0"/>
              <a:t> thread maintains its own:</a:t>
            </a:r>
            <a:r>
              <a:rPr lang="ru-RU" sz="1000" dirty="0"/>
              <a:t> </a:t>
            </a:r>
          </a:p>
          <a:p>
            <a:pPr>
              <a:lnSpc>
                <a:spcPct val="80000"/>
              </a:lnSpc>
            </a:pPr>
            <a:r>
              <a:rPr lang="ru-RU" sz="1000" dirty="0"/>
              <a:t>Stack pointer</a:t>
            </a:r>
            <a:r>
              <a:rPr lang="en-US" sz="1000" dirty="0"/>
              <a:t>, </a:t>
            </a:r>
            <a:r>
              <a:rPr lang="ru-RU" sz="1000" dirty="0"/>
              <a:t>Registers </a:t>
            </a:r>
            <a:r>
              <a:rPr lang="en-US" sz="1000" dirty="0"/>
              <a:t>, </a:t>
            </a:r>
            <a:r>
              <a:rPr lang="ru-RU" sz="1000" dirty="0"/>
              <a:t>Scheduling properties (such as policy or priority) </a:t>
            </a:r>
            <a:r>
              <a:rPr lang="en-US" sz="1000" dirty="0"/>
              <a:t>,</a:t>
            </a:r>
            <a:r>
              <a:rPr lang="ru-RU" sz="1000" dirty="0"/>
              <a:t>Set of pending and blocked signals</a:t>
            </a:r>
            <a:r>
              <a:rPr lang="en-US" sz="1000" dirty="0"/>
              <a:t>, </a:t>
            </a:r>
            <a:r>
              <a:rPr lang="ru-RU" sz="1000" dirty="0"/>
              <a:t>Thread specific data. </a:t>
            </a:r>
          </a:p>
          <a:p>
            <a:pPr>
              <a:lnSpc>
                <a:spcPct val="80000"/>
              </a:lnSpc>
            </a:pPr>
            <a:r>
              <a:rPr lang="en-US" sz="1000" b="1" dirty="0"/>
              <a:t>I</a:t>
            </a:r>
            <a:r>
              <a:rPr lang="ru-RU" sz="1000" b="1" dirty="0"/>
              <a:t>n the UNIX environment a thread: </a:t>
            </a:r>
          </a:p>
          <a:p>
            <a:pPr>
              <a:lnSpc>
                <a:spcPct val="80000"/>
              </a:lnSpc>
            </a:pPr>
            <a:r>
              <a:rPr lang="ru-RU" sz="1000" dirty="0"/>
              <a:t>Exists within a process and uses the process resources </a:t>
            </a:r>
          </a:p>
          <a:p>
            <a:pPr>
              <a:lnSpc>
                <a:spcPct val="80000"/>
              </a:lnSpc>
            </a:pPr>
            <a:r>
              <a:rPr lang="ru-RU" sz="1000" dirty="0"/>
              <a:t>Has its own independent flow of control as long as its parent process exists and the OS supports it </a:t>
            </a:r>
          </a:p>
          <a:p>
            <a:pPr>
              <a:lnSpc>
                <a:spcPct val="80000"/>
              </a:lnSpc>
            </a:pPr>
            <a:r>
              <a:rPr lang="ru-RU" sz="1000" dirty="0"/>
              <a:t>Duplicates only the essential resources it needs to be independently schedulable </a:t>
            </a:r>
          </a:p>
          <a:p>
            <a:pPr>
              <a:lnSpc>
                <a:spcPct val="80000"/>
              </a:lnSpc>
            </a:pPr>
            <a:r>
              <a:rPr lang="ru-RU" sz="1000" dirty="0"/>
              <a:t>May share the process resources with other threads that act equally independently (and dependently) </a:t>
            </a:r>
          </a:p>
          <a:p>
            <a:pPr>
              <a:lnSpc>
                <a:spcPct val="80000"/>
              </a:lnSpc>
            </a:pPr>
            <a:r>
              <a:rPr lang="ru-RU" sz="1000" dirty="0"/>
              <a:t>Dies if the parent process dies - or something similar </a:t>
            </a:r>
          </a:p>
          <a:p>
            <a:pPr>
              <a:lnSpc>
                <a:spcPct val="80000"/>
              </a:lnSpc>
            </a:pPr>
            <a:r>
              <a:rPr lang="ru-RU" sz="1000" dirty="0"/>
              <a:t>Is "lightweight" because most of the overhead has already been accomplished through the creation of its process. </a:t>
            </a:r>
          </a:p>
          <a:p>
            <a:pPr>
              <a:lnSpc>
                <a:spcPct val="80000"/>
              </a:lnSpc>
            </a:pPr>
            <a:endParaRPr lang="ru-RU" sz="1000" dirty="0"/>
          </a:p>
          <a:p>
            <a:pPr>
              <a:lnSpc>
                <a:spcPct val="80000"/>
              </a:lnSpc>
            </a:pPr>
            <a:endParaRPr lang="ru-RU" sz="10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4669D5-B873-440C-B92D-ABFDEEAE00C4}" type="slidenum">
              <a:rPr lang="en-US"/>
              <a:pPr/>
              <a:t>15</a:t>
            </a:fld>
            <a:endParaRPr lang="en-US"/>
          </a:p>
        </p:txBody>
      </p:sp>
      <p:sp>
        <p:nvSpPr>
          <p:cNvPr id="1600514" name="Rectangle 2"/>
          <p:cNvSpPr>
            <a:spLocks noGrp="1" noRot="1" noChangeAspect="1" noChangeArrowheads="1" noTextEdit="1"/>
          </p:cNvSpPr>
          <p:nvPr>
            <p:ph type="sldImg"/>
          </p:nvPr>
        </p:nvSpPr>
        <p:spPr>
          <a:xfrm>
            <a:off x="1055688" y="849313"/>
            <a:ext cx="4573587" cy="3432175"/>
          </a:xfrm>
          <a:ln/>
        </p:spPr>
      </p:sp>
      <p:sp>
        <p:nvSpPr>
          <p:cNvPr id="1600515" name="Rectangle 3"/>
          <p:cNvSpPr>
            <a:spLocks noGrp="1" noChangeArrowheads="1"/>
          </p:cNvSpPr>
          <p:nvPr>
            <p:ph type="body" idx="1"/>
          </p:nvPr>
        </p:nvSpPr>
        <p:spPr>
          <a:xfrm>
            <a:off x="228290" y="4420538"/>
            <a:ext cx="6416951" cy="3711627"/>
          </a:xfrm>
        </p:spPr>
        <p:txBody>
          <a:bodyPr/>
          <a:lstStyle/>
          <a:p>
            <a:r>
              <a:rPr lang="en-US"/>
              <a:t>The Pthread mutex object.</a:t>
            </a:r>
          </a:p>
          <a:p>
            <a:endParaRPr lang="en-US"/>
          </a:p>
          <a:p>
            <a:r>
              <a:rPr lang="en-US"/>
              <a:t>New data types used to declare objects.  Mutex must first be initialized before it can be used.</a:t>
            </a:r>
          </a:p>
          <a:p>
            <a:endParaRPr lang="en-US"/>
          </a:p>
          <a:p>
            <a:r>
              <a:rPr lang="en-US"/>
              <a:t>Mutex can only be “held” by one thread at a time.  </a:t>
            </a:r>
          </a:p>
          <a:p>
            <a:endParaRPr lang="en-US"/>
          </a:p>
          <a:p>
            <a:r>
              <a:rPr lang="en-US"/>
              <a:t>If asked, mutexes can be shared between processes, but only if the Pthreads system supports the functionality.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EF1DF7-568B-445C-863B-AB16CAE80448}" type="slidenum">
              <a:rPr lang="en-US"/>
              <a:pPr/>
              <a:t>16</a:t>
            </a:fld>
            <a:endParaRPr lang="en-US"/>
          </a:p>
        </p:txBody>
      </p:sp>
      <p:sp>
        <p:nvSpPr>
          <p:cNvPr id="1602562" name="Rectangle 2"/>
          <p:cNvSpPr>
            <a:spLocks noGrp="1" noRot="1" noChangeAspect="1" noChangeArrowheads="1" noTextEdit="1"/>
          </p:cNvSpPr>
          <p:nvPr>
            <p:ph type="sldImg"/>
          </p:nvPr>
        </p:nvSpPr>
        <p:spPr>
          <a:xfrm>
            <a:off x="1055688" y="849313"/>
            <a:ext cx="4573587" cy="3432175"/>
          </a:xfrm>
          <a:ln/>
        </p:spPr>
      </p:sp>
      <p:sp>
        <p:nvSpPr>
          <p:cNvPr id="1602563" name="Rectangle 3"/>
          <p:cNvSpPr>
            <a:spLocks noGrp="1" noChangeArrowheads="1"/>
          </p:cNvSpPr>
          <p:nvPr>
            <p:ph type="body" idx="1"/>
          </p:nvPr>
        </p:nvSpPr>
        <p:spPr>
          <a:xfrm>
            <a:off x="228290" y="4420538"/>
            <a:ext cx="6416951" cy="3711627"/>
          </a:xfrm>
        </p:spPr>
        <p:txBody>
          <a:bodyPr/>
          <a:lstStyle/>
          <a:p>
            <a:r>
              <a:rPr lang="en-US" sz="1400" dirty="0"/>
              <a:t>Can also use the static, default </a:t>
            </a:r>
            <a:r>
              <a:rPr lang="en-US" sz="1400" dirty="0" err="1"/>
              <a:t>initializer</a:t>
            </a:r>
            <a:endParaRPr lang="en-US" sz="1400" dirty="0"/>
          </a:p>
          <a:p>
            <a:pPr lvl="1"/>
            <a:r>
              <a:rPr lang="en-US" sz="1400" dirty="0"/>
              <a:t>PTHREAD_MUTEX_INITIALIZER</a:t>
            </a:r>
          </a:p>
          <a:p>
            <a:r>
              <a:rPr lang="en-US" sz="1400" dirty="0"/>
              <a:t>Programmer must pay attention to </a:t>
            </a:r>
            <a:r>
              <a:rPr lang="en-US" sz="1400" dirty="0" err="1"/>
              <a:t>mutex</a:t>
            </a:r>
            <a:r>
              <a:rPr lang="en-US" sz="1400" dirty="0"/>
              <a:t> scope</a:t>
            </a:r>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98C3DD-ADCC-4D58-96C5-A8C272A68959}" type="slidenum">
              <a:rPr lang="en-US"/>
              <a:pPr/>
              <a:t>17</a:t>
            </a:fld>
            <a:endParaRPr lang="en-US"/>
          </a:p>
        </p:txBody>
      </p:sp>
      <p:sp>
        <p:nvSpPr>
          <p:cNvPr id="1604610" name="Rectangle 2"/>
          <p:cNvSpPr>
            <a:spLocks noGrp="1" noRot="1" noChangeAspect="1" noChangeArrowheads="1" noTextEdit="1"/>
          </p:cNvSpPr>
          <p:nvPr>
            <p:ph type="sldImg"/>
          </p:nvPr>
        </p:nvSpPr>
        <p:spPr>
          <a:xfrm>
            <a:off x="1055688" y="849313"/>
            <a:ext cx="4573587" cy="3432175"/>
          </a:xfrm>
          <a:ln/>
        </p:spPr>
      </p:sp>
      <p:sp>
        <p:nvSpPr>
          <p:cNvPr id="1604611" name="Rectangle 3"/>
          <p:cNvSpPr>
            <a:spLocks noGrp="1" noChangeArrowheads="1"/>
          </p:cNvSpPr>
          <p:nvPr>
            <p:ph type="body" idx="1"/>
          </p:nvPr>
        </p:nvSpPr>
        <p:spPr>
          <a:xfrm>
            <a:off x="228290" y="4420538"/>
            <a:ext cx="6416951" cy="3711627"/>
          </a:xfrm>
        </p:spPr>
        <p:txBody>
          <a:bodyPr/>
          <a:lstStyle/>
          <a:p>
            <a:r>
              <a:rPr lang="en-US"/>
              <a:t>Static initialization is done at declaration.</a:t>
            </a:r>
          </a:p>
          <a:p>
            <a:r>
              <a:rPr lang="ru-RU"/>
              <a:t>pthread_mutex_destroy() should be used to free a mutex object which is no longer needed. </a:t>
            </a:r>
            <a:endParaRPr lang="en-US"/>
          </a:p>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CD0011-4213-4EC4-9C92-07B349233E8D}" type="slidenum">
              <a:rPr lang="en-US"/>
              <a:pPr/>
              <a:t>19</a:t>
            </a:fld>
            <a:endParaRPr lang="en-US"/>
          </a:p>
        </p:txBody>
      </p:sp>
      <p:sp>
        <p:nvSpPr>
          <p:cNvPr id="1647618" name="Rectangle 2"/>
          <p:cNvSpPr>
            <a:spLocks noGrp="1" noRot="1" noChangeAspect="1" noChangeArrowheads="1" noTextEdit="1"/>
          </p:cNvSpPr>
          <p:nvPr>
            <p:ph type="sldImg"/>
          </p:nvPr>
        </p:nvSpPr>
        <p:spPr>
          <a:ln/>
        </p:spPr>
      </p:sp>
      <p:sp>
        <p:nvSpPr>
          <p:cNvPr id="1647619" name="Rectangle 3"/>
          <p:cNvSpPr>
            <a:spLocks noGrp="1" noChangeArrowheads="1"/>
          </p:cNvSpPr>
          <p:nvPr>
            <p:ph type="body" idx="1"/>
          </p:nvPr>
        </p:nvSpPr>
        <p:spPr/>
        <p:txBody>
          <a:bodyPr/>
          <a:lstStyle/>
          <a:p>
            <a:r>
              <a:rPr lang="ru-RU"/>
              <a:t>When several threads compete for a mutex, the losers block at that call - an unblocking call is available with "trylock" instead of the "lock" call. </a:t>
            </a:r>
            <a:endParaRPr lang="en-US"/>
          </a:p>
          <a:p>
            <a:r>
              <a:rPr lang="ru-RU"/>
              <a:t>pthread_mutex_trylock() will attempt to lock a mutex. However, if the mutex is already locked, the routine will return immediately with a "busy" error code. This routine may be useful in preventing deadlock conditions, as in a priority-inversion situation. </a:t>
            </a:r>
            <a:endParaRPr lang="en-US"/>
          </a:p>
          <a:p>
            <a:endParaRPr lang="ru-RU"/>
          </a:p>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F863E8-FC95-4DAC-A6B8-D8F5493F3CB6}" type="slidenum">
              <a:rPr lang="en-US"/>
              <a:pPr/>
              <a:t>20</a:t>
            </a:fld>
            <a:endParaRPr lang="en-US"/>
          </a:p>
        </p:txBody>
      </p:sp>
      <p:sp>
        <p:nvSpPr>
          <p:cNvPr id="1648642" name="Rectangle 2"/>
          <p:cNvSpPr>
            <a:spLocks noGrp="1" noRot="1" noChangeAspect="1" noChangeArrowheads="1" noTextEdit="1"/>
          </p:cNvSpPr>
          <p:nvPr>
            <p:ph type="sldImg"/>
          </p:nvPr>
        </p:nvSpPr>
        <p:spPr>
          <a:ln/>
        </p:spPr>
      </p:sp>
      <p:sp>
        <p:nvSpPr>
          <p:cNvPr id="1648643" name="Rectangle 3"/>
          <p:cNvSpPr>
            <a:spLocks noGrp="1" noChangeArrowheads="1"/>
          </p:cNvSpPr>
          <p:nvPr>
            <p:ph type="body" idx="1"/>
          </p:nvPr>
        </p:nvSpPr>
        <p:spPr/>
        <p:txBody>
          <a:bodyPr/>
          <a:lstStyle/>
          <a:p>
            <a:r>
              <a:rPr lang="ru-RU"/>
              <a:t>An error will be returned if: </a:t>
            </a:r>
          </a:p>
          <a:p>
            <a:r>
              <a:rPr lang="ru-RU"/>
              <a:t>If the mutex was already unlocked </a:t>
            </a:r>
          </a:p>
          <a:p>
            <a:r>
              <a:rPr lang="ru-RU"/>
              <a:t>If the mutex is owned by another thread</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BD6EDD-FAFB-403A-8750-AF0B4EAE0A57}" type="slidenum">
              <a:rPr lang="en-US"/>
              <a:pPr/>
              <a:t>21</a:t>
            </a:fld>
            <a:endParaRPr lang="en-US"/>
          </a:p>
        </p:txBody>
      </p:sp>
      <p:sp>
        <p:nvSpPr>
          <p:cNvPr id="1609730" name="Rectangle 2"/>
          <p:cNvSpPr>
            <a:spLocks noGrp="1" noRot="1" noChangeAspect="1" noChangeArrowheads="1" noTextEdit="1"/>
          </p:cNvSpPr>
          <p:nvPr>
            <p:ph type="sldImg"/>
          </p:nvPr>
        </p:nvSpPr>
        <p:spPr>
          <a:xfrm>
            <a:off x="1055688" y="849313"/>
            <a:ext cx="4573587" cy="3432175"/>
          </a:xfrm>
          <a:ln/>
        </p:spPr>
      </p:sp>
      <p:sp>
        <p:nvSpPr>
          <p:cNvPr id="1609731" name="Rectangle 3"/>
          <p:cNvSpPr>
            <a:spLocks noGrp="1" noChangeArrowheads="1"/>
          </p:cNvSpPr>
          <p:nvPr>
            <p:ph type="body" idx="1"/>
          </p:nvPr>
        </p:nvSpPr>
        <p:spPr>
          <a:xfrm>
            <a:off x="228290" y="4420538"/>
            <a:ext cx="6416951" cy="3711627"/>
          </a:xfrm>
        </p:spPr>
        <p:txBody>
          <a:bodyPr/>
          <a:lstStyle/>
          <a:p>
            <a:r>
              <a:rPr lang="en-US" dirty="0"/>
              <a:t>(Point out features and function calls of example code)</a:t>
            </a:r>
          </a:p>
          <a:p>
            <a:r>
              <a:rPr lang="en-US" dirty="0"/>
              <a:t>Q: Why not just put </a:t>
            </a:r>
            <a:r>
              <a:rPr lang="en-US" sz="800" dirty="0" err="1">
                <a:latin typeface="Courier New" pitchFamily="49" charset="0"/>
              </a:rPr>
              <a:t>bigComputation</a:t>
            </a:r>
            <a:r>
              <a:rPr lang="en-US" sz="800" dirty="0">
                <a:latin typeface="Courier New" pitchFamily="49" charset="0"/>
              </a:rPr>
              <a:t>() into critical region?  A: Thread would exclude all other threads from running their own, independent calls to </a:t>
            </a:r>
            <a:r>
              <a:rPr lang="en-US" sz="800" dirty="0" err="1">
                <a:latin typeface="Courier New" pitchFamily="49" charset="0"/>
              </a:rPr>
              <a:t>bigComputation</a:t>
            </a:r>
            <a:r>
              <a:rPr lang="en-US" sz="800" dirty="0">
                <a:latin typeface="Courier New" pitchFamily="49" charset="0"/>
              </a:rPr>
              <a:t>.  This would make the code serial.</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5F245A-0C22-4762-8CE8-2DAAB52E5470}" type="slidenum">
              <a:rPr lang="en-US"/>
              <a:pPr/>
              <a:t>22</a:t>
            </a:fld>
            <a:endParaRPr lang="en-US"/>
          </a:p>
        </p:txBody>
      </p:sp>
      <p:sp>
        <p:nvSpPr>
          <p:cNvPr id="1611778" name="Rectangle 2"/>
          <p:cNvSpPr>
            <a:spLocks noGrp="1" noRot="1" noChangeAspect="1" noChangeArrowheads="1" noTextEdit="1"/>
          </p:cNvSpPr>
          <p:nvPr>
            <p:ph type="sldImg"/>
          </p:nvPr>
        </p:nvSpPr>
        <p:spPr>
          <a:xfrm>
            <a:off x="1055688" y="849313"/>
            <a:ext cx="4573587" cy="3432175"/>
          </a:xfrm>
          <a:ln/>
        </p:spPr>
      </p:sp>
      <p:sp>
        <p:nvSpPr>
          <p:cNvPr id="1611779" name="Rectangle 3"/>
          <p:cNvSpPr>
            <a:spLocks noGrp="1" noChangeArrowheads="1"/>
          </p:cNvSpPr>
          <p:nvPr>
            <p:ph type="body" idx="1"/>
          </p:nvPr>
        </p:nvSpPr>
        <p:spPr>
          <a:xfrm>
            <a:off x="228290" y="4420538"/>
            <a:ext cx="6416951" cy="3711627"/>
          </a:xfrm>
        </p:spPr>
        <p:txBody>
          <a:bodyPr/>
          <a:lstStyle/>
          <a:p>
            <a:r>
              <a:rPr lang="en-US"/>
              <a:t>Students may have heard of a semaphore, especially if they have studied Operating Systems in school.  This box is meant to call out the difference between a semaphore and a condition variable.  The semaphore is conditioned on the value of the semaphore (zero or non-zero), while condition variables can be triggered on any arbitrary condition the programmer cares to write.</a:t>
            </a:r>
          </a:p>
          <a:p>
            <a:endParaRPr lang="en-US"/>
          </a:p>
          <a:p>
            <a:r>
              <a:rPr lang="en-US"/>
              <a:t>Mutual exclusion is provided by having threads wait on the condition variable until signaled.  Once signaled and woken up, if the conditional expression evaluates correctly, a thread will proceed; otherwise, the thread should be directed to return to waiting on the condition variable.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C40238-970B-4A91-8E50-C98C1AB7CAD4}" type="slidenum">
              <a:rPr lang="en-US"/>
              <a:pPr/>
              <a:t>23</a:t>
            </a:fld>
            <a:endParaRPr lang="en-US"/>
          </a:p>
        </p:txBody>
      </p:sp>
      <p:sp>
        <p:nvSpPr>
          <p:cNvPr id="1613826" name="Rectangle 2"/>
          <p:cNvSpPr>
            <a:spLocks noGrp="1" noRot="1" noChangeAspect="1" noChangeArrowheads="1" noTextEdit="1"/>
          </p:cNvSpPr>
          <p:nvPr>
            <p:ph type="sldImg"/>
          </p:nvPr>
        </p:nvSpPr>
        <p:spPr>
          <a:xfrm>
            <a:off x="1055688" y="849313"/>
            <a:ext cx="4573587" cy="3432175"/>
          </a:xfrm>
          <a:ln/>
        </p:spPr>
      </p:sp>
      <p:sp>
        <p:nvSpPr>
          <p:cNvPr id="1613827" name="Rectangle 3"/>
          <p:cNvSpPr>
            <a:spLocks noGrp="1" noChangeArrowheads="1"/>
          </p:cNvSpPr>
          <p:nvPr>
            <p:ph type="body" idx="1"/>
          </p:nvPr>
        </p:nvSpPr>
        <p:spPr>
          <a:xfrm>
            <a:off x="228290" y="4420538"/>
            <a:ext cx="6416951" cy="3711627"/>
          </a:xfrm>
        </p:spPr>
        <p:txBody>
          <a:bodyPr/>
          <a:lstStyle/>
          <a:p>
            <a:r>
              <a:rPr lang="en-US" dirty="0"/>
              <a:t>Condition variables are always paired with a </a:t>
            </a:r>
            <a:r>
              <a:rPr lang="en-US" dirty="0" err="1"/>
              <a:t>mutex</a:t>
            </a:r>
            <a:r>
              <a:rPr lang="en-US" dirty="0"/>
              <a:t>.  The </a:t>
            </a:r>
            <a:r>
              <a:rPr lang="en-US" dirty="0" err="1"/>
              <a:t>mutex</a:t>
            </a:r>
            <a:r>
              <a:rPr lang="en-US" dirty="0"/>
              <a:t> is used to protect access any variables that are used in the conditional expression.  This access will be in testing the conditional and updating variables that are involved in the conditional test.  In other words, the </a:t>
            </a:r>
            <a:r>
              <a:rPr lang="en-US" dirty="0" err="1"/>
              <a:t>mutex</a:t>
            </a:r>
            <a:r>
              <a:rPr lang="en-US" dirty="0"/>
              <a:t> must protect the code from race conditions between a thread signaling the condition variable with a thread waiting on the condition variable.</a:t>
            </a:r>
          </a:p>
          <a:p>
            <a:endParaRPr lang="en-US" dirty="0"/>
          </a:p>
          <a:p>
            <a:r>
              <a:rPr lang="en-US" dirty="0"/>
              <a:t>The only job of the </a:t>
            </a:r>
            <a:r>
              <a:rPr lang="en-US" dirty="0" err="1"/>
              <a:t>mutex</a:t>
            </a:r>
            <a:r>
              <a:rPr lang="en-US" dirty="0"/>
              <a:t> should be to protect variables used in the conditional.  This will ensure proper utilization of condition variables and prevent lock contention performance problems when a </a:t>
            </a:r>
            <a:r>
              <a:rPr lang="en-US" dirty="0" err="1"/>
              <a:t>mutex</a:t>
            </a:r>
            <a:r>
              <a:rPr lang="en-US" dirty="0"/>
              <a:t> is overloaded by being used in other parts of the code.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6A3790-D44F-4EB8-A4AE-B523508D81CE}" type="slidenum">
              <a:rPr lang="en-US"/>
              <a:pPr/>
              <a:t>24</a:t>
            </a:fld>
            <a:endParaRPr lang="en-US"/>
          </a:p>
        </p:txBody>
      </p:sp>
      <p:sp>
        <p:nvSpPr>
          <p:cNvPr id="1615874" name="Rectangle 2"/>
          <p:cNvSpPr>
            <a:spLocks noGrp="1" noRot="1" noChangeAspect="1" noChangeArrowheads="1" noTextEdit="1"/>
          </p:cNvSpPr>
          <p:nvPr>
            <p:ph type="sldImg"/>
          </p:nvPr>
        </p:nvSpPr>
        <p:spPr>
          <a:xfrm>
            <a:off x="1055688" y="849313"/>
            <a:ext cx="4573587" cy="3432175"/>
          </a:xfrm>
          <a:ln/>
        </p:spPr>
      </p:sp>
      <p:sp>
        <p:nvSpPr>
          <p:cNvPr id="1615875" name="Rectangle 3"/>
          <p:cNvSpPr>
            <a:spLocks noGrp="1" noChangeArrowheads="1"/>
          </p:cNvSpPr>
          <p:nvPr>
            <p:ph type="body" idx="1"/>
          </p:nvPr>
        </p:nvSpPr>
        <p:spPr>
          <a:xfrm>
            <a:off x="228290" y="4420538"/>
            <a:ext cx="6416951" cy="3711627"/>
          </a:xfrm>
        </p:spPr>
        <p:txBody>
          <a:bodyPr/>
          <a:lstStyle/>
          <a:p>
            <a:r>
              <a:rPr lang="en-US" dirty="0"/>
              <a:t>Two problems that can arise from using condition variables.  Both of these are taken care of when using the algorithm on the next slide.</a:t>
            </a:r>
          </a:p>
          <a:p>
            <a:endParaRPr lang="en-US" dirty="0"/>
          </a:p>
          <a:p>
            <a:r>
              <a:rPr lang="en-US" dirty="0"/>
              <a:t>Lost signal – condition has no memory, thus, if no thread is waiting on the condition variable, all signals on that condition variable will do nothing.  If a thread “blindly” waits on a condition variable, it can be deadlocked if there is no other signal to wake it up.  (Thus, the conditional expression is checked before a thread will wait.)</a:t>
            </a:r>
          </a:p>
          <a:p>
            <a:endParaRPr lang="en-US" dirty="0"/>
          </a:p>
          <a:p>
            <a:r>
              <a:rPr lang="en-US" dirty="0"/>
              <a:t>Spurious wakeups – on some multi-processor systems, condition variable code could be slowed down if all signals were to be made predictable.  (Thus, the correct algorithm requires a retest of the conditional expression after a thread is signaled after waiting on the condition variable.  Spurious wakeups should put the thread back to waiting on the condition variable.)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9BC664-9FC4-4AC4-A890-19E9BD443E75}" type="slidenum">
              <a:rPr lang="en-US"/>
              <a:pPr/>
              <a:t>25</a:t>
            </a:fld>
            <a:endParaRPr lang="en-US"/>
          </a:p>
        </p:txBody>
      </p:sp>
      <p:sp>
        <p:nvSpPr>
          <p:cNvPr id="1617922" name="Rectangle 2"/>
          <p:cNvSpPr>
            <a:spLocks noGrp="1" noRot="1" noChangeAspect="1" noChangeArrowheads="1" noTextEdit="1"/>
          </p:cNvSpPr>
          <p:nvPr>
            <p:ph type="sldImg"/>
          </p:nvPr>
        </p:nvSpPr>
        <p:spPr>
          <a:xfrm>
            <a:off x="1055688" y="849313"/>
            <a:ext cx="4573587" cy="3432175"/>
          </a:xfrm>
          <a:ln/>
        </p:spPr>
      </p:sp>
      <p:sp>
        <p:nvSpPr>
          <p:cNvPr id="1617923" name="Rectangle 3"/>
          <p:cNvSpPr>
            <a:spLocks noGrp="1" noChangeArrowheads="1"/>
          </p:cNvSpPr>
          <p:nvPr>
            <p:ph type="body" idx="1"/>
          </p:nvPr>
        </p:nvSpPr>
        <p:spPr>
          <a:xfrm>
            <a:off x="228290" y="4420538"/>
            <a:ext cx="6416951" cy="3711627"/>
          </a:xfrm>
        </p:spPr>
        <p:txBody>
          <a:bodyPr/>
          <a:lstStyle/>
          <a:p>
            <a:r>
              <a:rPr lang="en-US"/>
              <a:t>Conditional in while test is the negation of the condition needed to proceed in to the critical region.  For example, if (x &gt; 0) is needed to get past condition variable, test will be </a:t>
            </a:r>
            <a:r>
              <a:rPr lang="en-US" b="1"/>
              <a:t>while (x&lt;= 0)</a:t>
            </a:r>
            <a:r>
              <a:rPr lang="en-US"/>
              <a:t>.  This is the most important part of the algorithm presented.  The while test prevents…</a:t>
            </a:r>
          </a:p>
          <a:p>
            <a:r>
              <a:rPr lang="en-US"/>
              <a:t>LOST SIGNALS since the conditional is tested before the thread waits.  If the condition is false (able to proceed), the thread will not wait</a:t>
            </a:r>
          </a:p>
          <a:p>
            <a:r>
              <a:rPr lang="en-US"/>
              <a:t>SPURIOUS WAKEUP since the thread will retest the while condition.  If the condition is still true (not able to proceed), the thread will go back to waiting. [This is not prevented, but handled properly so that the code works as expected even when spurious wakeups occur.]</a:t>
            </a:r>
          </a:p>
          <a:p>
            <a:endParaRPr lang="en-US"/>
          </a:p>
          <a:p>
            <a:r>
              <a:rPr lang="en-US"/>
              <a:t>As will be seen shortly, the mutex is released when the thread waits on the condition variable.</a:t>
            </a:r>
          </a:p>
          <a:p>
            <a:endParaRPr lang="en-US"/>
          </a:p>
          <a:p>
            <a:r>
              <a:rPr lang="en-US"/>
              <a:t>The “update” and “signal” steps can be done external to the algorithm, dependent upon the requirements of the application.  However, programmer must be sure the variables involved are updated while protected by the mutex associated with the condition variable.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6D68C3-2E69-4F0F-8888-CB7AD5B1E183}"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A536CF-C340-4EC8-BD42-588CBDB51D4E}" type="slidenum">
              <a:rPr lang="en-US"/>
              <a:pPr/>
              <a:t>27</a:t>
            </a:fld>
            <a:endParaRPr lang="en-US"/>
          </a:p>
        </p:txBody>
      </p:sp>
      <p:sp>
        <p:nvSpPr>
          <p:cNvPr id="1620994" name="Rectangle 2"/>
          <p:cNvSpPr>
            <a:spLocks noGrp="1" noRot="1" noChangeAspect="1" noChangeArrowheads="1" noTextEdit="1"/>
          </p:cNvSpPr>
          <p:nvPr>
            <p:ph type="sldImg"/>
          </p:nvPr>
        </p:nvSpPr>
        <p:spPr>
          <a:xfrm>
            <a:off x="1055688" y="849313"/>
            <a:ext cx="4573587" cy="3432175"/>
          </a:xfrm>
          <a:ln/>
        </p:spPr>
      </p:sp>
      <p:sp>
        <p:nvSpPr>
          <p:cNvPr id="1620995" name="Rectangle 3"/>
          <p:cNvSpPr>
            <a:spLocks noGrp="1" noChangeArrowheads="1"/>
          </p:cNvSpPr>
          <p:nvPr>
            <p:ph type="body" idx="1"/>
          </p:nvPr>
        </p:nvSpPr>
        <p:spPr>
          <a:xfrm>
            <a:off x="228290" y="4420538"/>
            <a:ext cx="6416951" cy="3711627"/>
          </a:xfrm>
        </p:spPr>
        <p:txBody>
          <a:bodyPr/>
          <a:lstStyle/>
          <a:p>
            <a:r>
              <a:rPr lang="en-US"/>
              <a:t>The Pthread condition variable object.</a:t>
            </a:r>
          </a:p>
          <a:p>
            <a:endParaRPr lang="en-US"/>
          </a:p>
          <a:p>
            <a:r>
              <a:rPr lang="en-US"/>
              <a:t>New data types used to declare objects.  Condition variable must first be initialized before it can be used.</a:t>
            </a:r>
          </a:p>
          <a:p>
            <a:endParaRPr lang="en-US"/>
          </a:p>
          <a:p>
            <a:r>
              <a:rPr lang="en-US"/>
              <a:t>Condition is used to have threads wait until some condition has been met.  </a:t>
            </a:r>
          </a:p>
          <a:p>
            <a:endParaRPr lang="en-US"/>
          </a:p>
          <a:p>
            <a:r>
              <a:rPr lang="en-US"/>
              <a:t>If asked, condition variables can be shared between processes (in shared memory), but only if the Pthreads implementation supports the functionality.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1FC42C-5BEC-48FD-AD7E-3E2E8E688F17}" type="slidenum">
              <a:rPr lang="en-US"/>
              <a:pPr/>
              <a:t>28</a:t>
            </a:fld>
            <a:endParaRPr lang="en-US"/>
          </a:p>
        </p:txBody>
      </p:sp>
      <p:sp>
        <p:nvSpPr>
          <p:cNvPr id="1623042" name="Rectangle 2"/>
          <p:cNvSpPr>
            <a:spLocks noGrp="1" noRot="1" noChangeAspect="1" noChangeArrowheads="1" noTextEdit="1"/>
          </p:cNvSpPr>
          <p:nvPr>
            <p:ph type="sldImg"/>
          </p:nvPr>
        </p:nvSpPr>
        <p:spPr>
          <a:xfrm>
            <a:off x="1055688" y="849313"/>
            <a:ext cx="4573587" cy="3432175"/>
          </a:xfrm>
          <a:ln/>
        </p:spPr>
      </p:sp>
      <p:sp>
        <p:nvSpPr>
          <p:cNvPr id="1623043" name="Rectangle 3"/>
          <p:cNvSpPr>
            <a:spLocks noGrp="1" noChangeArrowheads="1"/>
          </p:cNvSpPr>
          <p:nvPr>
            <p:ph type="body" idx="1"/>
          </p:nvPr>
        </p:nvSpPr>
        <p:spPr>
          <a:xfrm>
            <a:off x="228290" y="4420538"/>
            <a:ext cx="6416951" cy="3711627"/>
          </a:xfrm>
        </p:spPr>
        <p:txBody>
          <a:bodyPr/>
          <a:lstStyle/>
          <a:p>
            <a:r>
              <a:rPr lang="en-US" sz="1400" dirty="0"/>
              <a:t>Can also use the static, default </a:t>
            </a:r>
            <a:r>
              <a:rPr lang="en-US" sz="1400" dirty="0" err="1"/>
              <a:t>initializer</a:t>
            </a:r>
            <a:endParaRPr lang="en-US" sz="1400" dirty="0"/>
          </a:p>
          <a:p>
            <a:pPr lvl="1"/>
            <a:r>
              <a:rPr lang="en-US" sz="1400" dirty="0"/>
              <a:t>PTHREAD_COND_INITIALIZER</a:t>
            </a:r>
          </a:p>
          <a:p>
            <a:r>
              <a:rPr lang="en-US" sz="1400" dirty="0"/>
              <a:t>Programmer must pay attention to condition variable scope</a:t>
            </a:r>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D05B79-EE37-478E-B48B-7AC1D253CB98}" type="slidenum">
              <a:rPr lang="en-US"/>
              <a:pPr/>
              <a:t>29</a:t>
            </a:fld>
            <a:endParaRPr lang="en-US"/>
          </a:p>
        </p:txBody>
      </p:sp>
      <p:sp>
        <p:nvSpPr>
          <p:cNvPr id="1625090" name="Rectangle 2"/>
          <p:cNvSpPr>
            <a:spLocks noGrp="1" noRot="1" noChangeAspect="1" noChangeArrowheads="1" noTextEdit="1"/>
          </p:cNvSpPr>
          <p:nvPr>
            <p:ph type="sldImg"/>
          </p:nvPr>
        </p:nvSpPr>
        <p:spPr>
          <a:xfrm>
            <a:off x="1055688" y="849313"/>
            <a:ext cx="4573587" cy="3432175"/>
          </a:xfrm>
          <a:ln/>
        </p:spPr>
      </p:sp>
      <p:sp>
        <p:nvSpPr>
          <p:cNvPr id="1625091" name="Rectangle 3"/>
          <p:cNvSpPr>
            <a:spLocks noGrp="1" noChangeArrowheads="1"/>
          </p:cNvSpPr>
          <p:nvPr>
            <p:ph type="body" idx="1"/>
          </p:nvPr>
        </p:nvSpPr>
        <p:spPr>
          <a:xfrm>
            <a:off x="228290" y="4420538"/>
            <a:ext cx="6416951" cy="3711627"/>
          </a:xfrm>
        </p:spPr>
        <p:txBody>
          <a:bodyPr/>
          <a:lstStyle/>
          <a:p>
            <a:r>
              <a:rPr lang="en-US"/>
              <a:t>Static initialization is done at decalaration.</a:t>
            </a:r>
          </a:p>
          <a:p>
            <a:endParaRPr lang="en-US"/>
          </a:p>
          <a:p>
            <a:r>
              <a:rPr lang="en-US"/>
              <a:t>Also, any variables involved with the conditional expression must be visible to the threads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1E92D3-9C85-4568-8B5F-619054D06497}" type="slidenum">
              <a:rPr lang="en-US"/>
              <a:pPr/>
              <a:t>31</a:t>
            </a:fld>
            <a:endParaRPr lang="en-US"/>
          </a:p>
        </p:txBody>
      </p:sp>
      <p:sp>
        <p:nvSpPr>
          <p:cNvPr id="1628162" name="Rectangle 2"/>
          <p:cNvSpPr>
            <a:spLocks noGrp="1" noRot="1" noChangeAspect="1" noChangeArrowheads="1" noTextEdit="1"/>
          </p:cNvSpPr>
          <p:nvPr>
            <p:ph type="sldImg"/>
          </p:nvPr>
        </p:nvSpPr>
        <p:spPr>
          <a:xfrm>
            <a:off x="1055688" y="849313"/>
            <a:ext cx="4573587" cy="3432175"/>
          </a:xfrm>
          <a:ln/>
        </p:spPr>
      </p:sp>
      <p:sp>
        <p:nvSpPr>
          <p:cNvPr id="1628163" name="Rectangle 3"/>
          <p:cNvSpPr>
            <a:spLocks noGrp="1" noChangeArrowheads="1"/>
          </p:cNvSpPr>
          <p:nvPr>
            <p:ph type="body" idx="1"/>
          </p:nvPr>
        </p:nvSpPr>
        <p:spPr>
          <a:xfrm>
            <a:off x="228290" y="4420538"/>
            <a:ext cx="6416951" cy="3711627"/>
          </a:xfrm>
        </p:spPr>
        <p:txBody>
          <a:bodyPr/>
          <a:lstStyle/>
          <a:p>
            <a:r>
              <a:rPr lang="en-US"/>
              <a:t>The calling thread will block (sleep) until such time as a pthread_cond_signal is issued that wakes up the threads.  Upon going to sleep, the mutex (held because the thread has the mutex via the standard algorithm already presented) is unlocked.  This will allow other threads that may be wanting to wait on the condition variable to enter the wait algorithm and for threads that need to update the variables used in the conditional expression the chance to lock the mutex to make changes.</a:t>
            </a:r>
          </a:p>
          <a:p>
            <a:r>
              <a:rPr lang="en-US"/>
              <a:t/>
            </a:r>
            <a:br>
              <a:rPr lang="en-US"/>
            </a:br>
            <a:r>
              <a:rPr lang="en-US"/>
              <a:t>Before the pthread_cond_wait function returns (after the thread receives a signal), the mutex will be automatically reacquired (locked).  This gives the thread mutually exclusive access to the conditional expression variables (if needed) and why the standard algorithm releases the lock when done.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EFD43E-DE16-4AB0-9912-0A8FEB086944}" type="slidenum">
              <a:rPr lang="en-US"/>
              <a:pPr/>
              <a:t>33</a:t>
            </a:fld>
            <a:endParaRPr lang="en-US"/>
          </a:p>
        </p:txBody>
      </p:sp>
      <p:sp>
        <p:nvSpPr>
          <p:cNvPr id="1631234" name="Rectangle 2"/>
          <p:cNvSpPr>
            <a:spLocks noGrp="1" noRot="1" noChangeAspect="1" noChangeArrowheads="1" noTextEdit="1"/>
          </p:cNvSpPr>
          <p:nvPr>
            <p:ph type="sldImg"/>
          </p:nvPr>
        </p:nvSpPr>
        <p:spPr>
          <a:xfrm>
            <a:off x="1055688" y="849313"/>
            <a:ext cx="4573587" cy="3432175"/>
          </a:xfrm>
          <a:ln/>
        </p:spPr>
      </p:sp>
      <p:sp>
        <p:nvSpPr>
          <p:cNvPr id="1631235" name="Rectangle 3"/>
          <p:cNvSpPr>
            <a:spLocks noGrp="1" noChangeArrowheads="1"/>
          </p:cNvSpPr>
          <p:nvPr>
            <p:ph type="body" idx="1"/>
          </p:nvPr>
        </p:nvSpPr>
        <p:spPr>
          <a:xfrm>
            <a:off x="228290" y="4420538"/>
            <a:ext cx="6416951" cy="3711627"/>
          </a:xfrm>
        </p:spPr>
        <p:txBody>
          <a:bodyPr/>
          <a:lstStyle/>
          <a:p>
            <a:r>
              <a:rPr lang="en-US" dirty="0"/>
              <a:t>If the signaling thread does not hold the associated </a:t>
            </a:r>
            <a:r>
              <a:rPr lang="en-US" dirty="0" err="1"/>
              <a:t>mutex</a:t>
            </a:r>
            <a:r>
              <a:rPr lang="en-US" dirty="0"/>
              <a:t>, the problem when using thread priorities would develop if a high priority thread is waiting and lower priority thread might lock the </a:t>
            </a:r>
            <a:r>
              <a:rPr lang="en-US" dirty="0" err="1"/>
              <a:t>mutex</a:t>
            </a:r>
            <a:r>
              <a:rPr lang="en-US" dirty="0"/>
              <a:t> (at the start of the condition variable algorithm) before the higher priority thread got the chance to reawaken and lock the </a:t>
            </a:r>
            <a:r>
              <a:rPr lang="en-US" dirty="0" err="1"/>
              <a:t>mutex</a:t>
            </a:r>
            <a:r>
              <a:rPr lang="en-US" dirty="0"/>
              <a:t>.  By holding the </a:t>
            </a:r>
            <a:r>
              <a:rPr lang="en-US" dirty="0" err="1"/>
              <a:t>mutex</a:t>
            </a:r>
            <a:r>
              <a:rPr lang="en-US" dirty="0"/>
              <a:t> when signaling, in this situation, the lower priority thread will block in the attempt to lock the </a:t>
            </a:r>
            <a:r>
              <a:rPr lang="en-US" dirty="0" err="1"/>
              <a:t>mutex</a:t>
            </a:r>
            <a:r>
              <a:rPr lang="en-US" dirty="0"/>
              <a:t> and the higher priority thread will be given preference to acquire the </a:t>
            </a:r>
            <a:r>
              <a:rPr lang="en-US" dirty="0" err="1"/>
              <a:t>mutex</a:t>
            </a:r>
            <a:r>
              <a:rPr lang="en-US" dirty="0"/>
              <a:t> when it is released by the signaling thread.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DA8E46-E678-48FC-9F5B-C23EC797D15E}" type="slidenum">
              <a:rPr lang="en-US"/>
              <a:pPr/>
              <a:t>35</a:t>
            </a:fld>
            <a:endParaRPr lang="en-US"/>
          </a:p>
        </p:txBody>
      </p:sp>
      <p:sp>
        <p:nvSpPr>
          <p:cNvPr id="1634306" name="Rectangle 2"/>
          <p:cNvSpPr>
            <a:spLocks noGrp="1" noRot="1" noChangeAspect="1" noChangeArrowheads="1" noTextEdit="1"/>
          </p:cNvSpPr>
          <p:nvPr>
            <p:ph type="sldImg"/>
          </p:nvPr>
        </p:nvSpPr>
        <p:spPr>
          <a:xfrm>
            <a:off x="1055688" y="849313"/>
            <a:ext cx="4573587" cy="3432175"/>
          </a:xfrm>
          <a:ln/>
        </p:spPr>
      </p:sp>
      <p:sp>
        <p:nvSpPr>
          <p:cNvPr id="1634307" name="Rectangle 3"/>
          <p:cNvSpPr>
            <a:spLocks noGrp="1" noChangeArrowheads="1"/>
          </p:cNvSpPr>
          <p:nvPr>
            <p:ph type="body" idx="1"/>
          </p:nvPr>
        </p:nvSpPr>
        <p:spPr>
          <a:xfrm>
            <a:off x="228290" y="4420538"/>
            <a:ext cx="6416951" cy="3711627"/>
          </a:xfrm>
        </p:spPr>
        <p:txBody>
          <a:bodyPr/>
          <a:lstStyle/>
          <a:p>
            <a:r>
              <a:rPr lang="en-US"/>
              <a:t>Each thread waiting on the condition variable will be signaled and, in turn, as the mutex becomes available, return from the pthread_cond_wait call.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6D68C3-2E69-4F0F-8888-CB7AD5B1E183}"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905363-C457-431D-858A-848B1D382271}" type="slidenum">
              <a:rPr lang="en-US"/>
              <a:pPr/>
              <a:t>6</a:t>
            </a:fld>
            <a:endParaRPr lang="en-US"/>
          </a:p>
        </p:txBody>
      </p:sp>
      <p:sp>
        <p:nvSpPr>
          <p:cNvPr id="1587202" name="Rectangle 2"/>
          <p:cNvSpPr>
            <a:spLocks noGrp="1" noRot="1" noChangeAspect="1" noChangeArrowheads="1" noTextEdit="1"/>
          </p:cNvSpPr>
          <p:nvPr>
            <p:ph type="sldImg"/>
          </p:nvPr>
        </p:nvSpPr>
        <p:spPr>
          <a:xfrm>
            <a:off x="1055688" y="849313"/>
            <a:ext cx="4573587" cy="3432175"/>
          </a:xfrm>
          <a:ln/>
        </p:spPr>
      </p:sp>
      <p:sp>
        <p:nvSpPr>
          <p:cNvPr id="1587203" name="Rectangle 3"/>
          <p:cNvSpPr>
            <a:spLocks noGrp="1" noChangeArrowheads="1"/>
          </p:cNvSpPr>
          <p:nvPr>
            <p:ph type="body" idx="1"/>
          </p:nvPr>
        </p:nvSpPr>
        <p:spPr>
          <a:xfrm>
            <a:off x="228290" y="4420538"/>
            <a:ext cx="6416951" cy="3711627"/>
          </a:xfrm>
        </p:spPr>
        <p:txBody>
          <a:bodyPr/>
          <a:lstStyle/>
          <a:p>
            <a:pPr marL="224325" indent="-224325"/>
            <a:r>
              <a:rPr lang="en-US" dirty="0"/>
              <a:t>Two possible outcomes:</a:t>
            </a:r>
          </a:p>
          <a:p>
            <a:pPr marL="224325" indent="-224325"/>
            <a:endParaRPr lang="en-US" dirty="0"/>
          </a:p>
          <a:p>
            <a:pPr marL="224325" indent="-224325">
              <a:buFontTx/>
              <a:buAutoNum type="arabicParenR"/>
            </a:pPr>
            <a:r>
              <a:rPr lang="en-US" dirty="0"/>
              <a:t>Message “Hello Thread” is printed on screen</a:t>
            </a:r>
          </a:p>
          <a:p>
            <a:pPr marL="224325" indent="-224325">
              <a:buFontTx/>
              <a:buAutoNum type="arabicParenR"/>
            </a:pPr>
            <a:r>
              <a:rPr lang="en-US" dirty="0"/>
              <a:t> Nothing printed on screen.  This outcome is more likely that previous.  Main thread is the process and when the process ends, all threads are cancelled, too.  Thus, if the </a:t>
            </a:r>
            <a:r>
              <a:rPr lang="en-US" dirty="0" err="1"/>
              <a:t>pthread_create</a:t>
            </a:r>
            <a:r>
              <a:rPr lang="en-US" dirty="0"/>
              <a:t> call returns before the O/S has had the time to set up the thread and begin execution, the thread will die a premature death when the process ends.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8EC860-C2D8-4352-8691-B554EE59DBDC}" type="slidenum">
              <a:rPr lang="en-US"/>
              <a:pPr/>
              <a:t>7</a:t>
            </a:fld>
            <a:endParaRPr lang="en-US"/>
          </a:p>
        </p:txBody>
      </p:sp>
      <p:sp>
        <p:nvSpPr>
          <p:cNvPr id="1589250" name="Rectangle 2"/>
          <p:cNvSpPr>
            <a:spLocks noGrp="1" noRot="1" noChangeAspect="1" noChangeArrowheads="1" noTextEdit="1"/>
          </p:cNvSpPr>
          <p:nvPr>
            <p:ph type="sldImg"/>
          </p:nvPr>
        </p:nvSpPr>
        <p:spPr>
          <a:xfrm>
            <a:off x="1055688" y="849313"/>
            <a:ext cx="4573587" cy="3432175"/>
          </a:xfrm>
          <a:ln/>
        </p:spPr>
      </p:sp>
      <p:sp>
        <p:nvSpPr>
          <p:cNvPr id="1589251" name="Rectangle 3"/>
          <p:cNvSpPr>
            <a:spLocks noGrp="1" noChangeArrowheads="1"/>
          </p:cNvSpPr>
          <p:nvPr>
            <p:ph type="body" idx="1"/>
          </p:nvPr>
        </p:nvSpPr>
        <p:spPr>
          <a:xfrm>
            <a:off x="228290" y="4420538"/>
            <a:ext cx="6416951" cy="3711627"/>
          </a:xfrm>
        </p:spPr>
        <p:txBody>
          <a:bodyPr/>
          <a:lstStyle/>
          <a:p>
            <a:r>
              <a:rPr lang="en-US" dirty="0"/>
              <a:t>This is the better way to have one thread wait for the completion of another thread.</a:t>
            </a:r>
          </a:p>
          <a:p>
            <a:endParaRPr lang="en-US" dirty="0"/>
          </a:p>
          <a:p>
            <a:r>
              <a:rPr lang="en-US" dirty="0" err="1"/>
              <a:t>Pthread_join</a:t>
            </a:r>
            <a:r>
              <a:rPr lang="en-US" dirty="0"/>
              <a:t> will block until the thread associated with the </a:t>
            </a:r>
            <a:r>
              <a:rPr lang="en-US" dirty="0" err="1"/>
              <a:t>pthread_t</a:t>
            </a:r>
            <a:r>
              <a:rPr lang="en-US" dirty="0"/>
              <a:t> handle has terminated.  The second parameter returns a pointer to a value from the thread being joined.  This value can be “sent” from the joined thread by use of return or </a:t>
            </a:r>
            <a:r>
              <a:rPr lang="en-US" dirty="0" err="1"/>
              <a:t>pthread_exit</a:t>
            </a:r>
            <a:r>
              <a:rPr lang="en-US" dirty="0"/>
              <a:t>().  The type of the returned value is (void *) since this is the return type of the function that was used in the </a:t>
            </a:r>
            <a:r>
              <a:rPr lang="en-US" dirty="0" err="1"/>
              <a:t>pthread_create</a:t>
            </a:r>
            <a:r>
              <a:rPr lang="en-US" dirty="0"/>
              <a:t> call.</a:t>
            </a:r>
          </a:p>
          <a:p>
            <a:endParaRPr lang="en-US" dirty="0"/>
          </a:p>
          <a:p>
            <a:r>
              <a:rPr lang="en-US" sz="1100" dirty="0" err="1">
                <a:latin typeface="Courier New" pitchFamily="49" charset="0"/>
              </a:rPr>
              <a:t>pthread_join</a:t>
            </a:r>
            <a:r>
              <a:rPr lang="en-US" sz="1100" dirty="0">
                <a:latin typeface="Courier New" pitchFamily="49" charset="0"/>
              </a:rPr>
              <a:t>() can be used to wait for one thread to terminate.  There is no single function that can join multiple threads. </a:t>
            </a:r>
            <a:endParaRPr lang="en-US" dirty="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1E3EB1-4FC2-42EE-8161-69B20C11396C}" type="slidenum">
              <a:rPr lang="en-US"/>
              <a:pPr/>
              <a:t>10</a:t>
            </a:fld>
            <a:endParaRPr lang="en-US"/>
          </a:p>
        </p:txBody>
      </p:sp>
      <p:sp>
        <p:nvSpPr>
          <p:cNvPr id="1592322" name="Rectangle 2"/>
          <p:cNvSpPr>
            <a:spLocks noGrp="1" noRot="1" noChangeAspect="1" noChangeArrowheads="1" noTextEdit="1"/>
          </p:cNvSpPr>
          <p:nvPr>
            <p:ph type="sldImg"/>
          </p:nvPr>
        </p:nvSpPr>
        <p:spPr>
          <a:xfrm>
            <a:off x="1055688" y="849313"/>
            <a:ext cx="4573587" cy="3432175"/>
          </a:xfrm>
          <a:ln/>
        </p:spPr>
      </p:sp>
      <p:sp>
        <p:nvSpPr>
          <p:cNvPr id="1592323" name="Rectangle 3"/>
          <p:cNvSpPr>
            <a:spLocks noGrp="1" noChangeArrowheads="1"/>
          </p:cNvSpPr>
          <p:nvPr>
            <p:ph type="body" idx="1"/>
          </p:nvPr>
        </p:nvSpPr>
        <p:spPr>
          <a:xfrm>
            <a:off x="228290" y="4420538"/>
            <a:ext cx="6416951" cy="3711627"/>
          </a:xfrm>
        </p:spPr>
        <p:txBody>
          <a:bodyPr/>
          <a:lstStyle/>
          <a:p>
            <a:r>
              <a:rPr lang="ru-RU" dirty="0"/>
              <a:t>To explicitly create a thread as joinable or detached, the attr argument in the pthread_create() routine is used. The typical 4 step process is: </a:t>
            </a:r>
          </a:p>
          <a:p>
            <a:r>
              <a:rPr lang="ru-RU" dirty="0"/>
              <a:t>Declare a pthread attribute variable of the pthread_attr_t data type </a:t>
            </a:r>
          </a:p>
          <a:p>
            <a:r>
              <a:rPr lang="ru-RU" dirty="0"/>
              <a:t>Initialize the attribute variable with pthread_attr_init() </a:t>
            </a:r>
          </a:p>
          <a:p>
            <a:r>
              <a:rPr lang="ru-RU" dirty="0"/>
              <a:t>Set the attribute detached status with pthread_attr_setdetachstate() </a:t>
            </a:r>
          </a:p>
          <a:p>
            <a:r>
              <a:rPr lang="ru-RU" dirty="0"/>
              <a:t>When done, free library resources used by the attribute with pthread_attr_destroy() </a:t>
            </a:r>
          </a:p>
          <a:p>
            <a:endParaRPr lang="en-US" dirty="0"/>
          </a:p>
          <a:p>
            <a:r>
              <a:rPr lang="en-US" dirty="0" err="1"/>
              <a:t>Pthread_join</a:t>
            </a:r>
            <a:r>
              <a:rPr lang="en-US" dirty="0"/>
              <a:t> detaches the thread automatically, so resources can be reclaimed at that time.  This would be why threads can only be joined once during the execution.</a:t>
            </a:r>
          </a:p>
          <a:p>
            <a:r>
              <a:rPr lang="en-US" dirty="0"/>
              <a:t>Once a thread is detached, whether by attributes or API call, that thread cannot be set to be joinable.</a:t>
            </a:r>
          </a:p>
          <a:p>
            <a:r>
              <a:rPr lang="ru-RU" dirty="0"/>
              <a:t>If a thread requires joining, consider explicitly creating it as joinable. This provides portability as not all implementations may create threads as joinable by default. </a:t>
            </a:r>
          </a:p>
          <a:p>
            <a:r>
              <a:rPr lang="ru-RU" dirty="0"/>
              <a:t>If you know in advance that a thread will never need to join with another thread, consider creating it in a detached state. Some system resources may be able to be freed. </a:t>
            </a:r>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F5AB48-85E7-4E6A-8EA8-6D8AAC4FA52C}" type="slidenum">
              <a:rPr lang="en-US"/>
              <a:pPr/>
              <a:t>12</a:t>
            </a:fld>
            <a:endParaRPr lang="en-US"/>
          </a:p>
        </p:txBody>
      </p:sp>
      <p:sp>
        <p:nvSpPr>
          <p:cNvPr id="1594370" name="Rectangle 2"/>
          <p:cNvSpPr>
            <a:spLocks noGrp="1" noRot="1" noChangeAspect="1" noChangeArrowheads="1" noTextEdit="1"/>
          </p:cNvSpPr>
          <p:nvPr>
            <p:ph type="sldImg"/>
          </p:nvPr>
        </p:nvSpPr>
        <p:spPr>
          <a:xfrm>
            <a:off x="1055688" y="849313"/>
            <a:ext cx="4573587" cy="3432175"/>
          </a:xfrm>
          <a:ln/>
        </p:spPr>
      </p:sp>
      <p:sp>
        <p:nvSpPr>
          <p:cNvPr id="1594371" name="Rectangle 3"/>
          <p:cNvSpPr>
            <a:spLocks noGrp="1" noChangeArrowheads="1"/>
          </p:cNvSpPr>
          <p:nvPr>
            <p:ph type="body" idx="1"/>
          </p:nvPr>
        </p:nvSpPr>
        <p:spPr>
          <a:xfrm>
            <a:off x="228290" y="4420538"/>
            <a:ext cx="6416951" cy="3711627"/>
          </a:xfrm>
        </p:spPr>
        <p:txBody>
          <a:bodyPr/>
          <a:lstStyle/>
          <a:p>
            <a:r>
              <a:rPr lang="en-US"/>
              <a:t>Better example of waiting for threads, in this case, multiple threads doing the same function.  (Point out function calls used and what they are doing and their interactions.)  Notice that there must be one call for each thread needed to be “joined” after termination.  Also, the joins are done in the order of the thread’s creation.  Thus, if the last thread created is the first to finish, it will not be joined until the previous threads have finished.</a:t>
            </a:r>
          </a:p>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851483-B225-4F02-9DC6-F309AFA3F733}" type="slidenum">
              <a:rPr lang="en-US"/>
              <a:pPr/>
              <a:t>13</a:t>
            </a:fld>
            <a:endParaRPr lang="en-US"/>
          </a:p>
        </p:txBody>
      </p:sp>
      <p:sp>
        <p:nvSpPr>
          <p:cNvPr id="1596418" name="Rectangle 2"/>
          <p:cNvSpPr>
            <a:spLocks noGrp="1" noRot="1" noChangeAspect="1" noChangeArrowheads="1" noTextEdit="1"/>
          </p:cNvSpPr>
          <p:nvPr>
            <p:ph type="sldImg"/>
          </p:nvPr>
        </p:nvSpPr>
        <p:spPr>
          <a:xfrm>
            <a:off x="1055688" y="849313"/>
            <a:ext cx="4573587" cy="3432175"/>
          </a:xfrm>
          <a:ln/>
        </p:spPr>
      </p:sp>
      <p:sp>
        <p:nvSpPr>
          <p:cNvPr id="1596419" name="Rectangle 3"/>
          <p:cNvSpPr>
            <a:spLocks noGrp="1" noChangeArrowheads="1"/>
          </p:cNvSpPr>
          <p:nvPr>
            <p:ph type="body" idx="1"/>
          </p:nvPr>
        </p:nvSpPr>
        <p:spPr>
          <a:xfrm>
            <a:off x="228290" y="4420538"/>
            <a:ext cx="6416951" cy="3711627"/>
          </a:xfrm>
        </p:spPr>
        <p:txBody>
          <a:bodyPr/>
          <a:lstStyle/>
          <a:p>
            <a:r>
              <a:rPr lang="en-US"/>
              <a:t>Problem is passing *address* of “i”; value of “i” is changing and will likely be different when thread is allowed to run than when pthread_create was called.</a:t>
            </a:r>
          </a:p>
          <a:p>
            <a:endParaRPr lang="en-US"/>
          </a:p>
          <a:p>
            <a:r>
              <a:rPr lang="en-US"/>
              <a:t>Time	thread0	thread1	thread2	index</a:t>
            </a:r>
          </a:p>
          <a:p>
            <a:r>
              <a:rPr lang="en-US"/>
              <a:t>0:	created					0</a:t>
            </a:r>
          </a:p>
          <a:p>
            <a:r>
              <a:rPr lang="en-US"/>
              <a:t>1:			created			1</a:t>
            </a:r>
          </a:p>
          <a:p>
            <a:r>
              <a:rPr lang="en-US"/>
              <a:t>2:	get *arg					2	// value of *arg is 2</a:t>
            </a:r>
          </a:p>
          <a:p>
            <a:r>
              <a:rPr lang="en-US"/>
              <a:t>Etc.</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9C6B37-A74F-47B3-BA1B-E9579522492F}" type="slidenum">
              <a:rPr lang="en-US"/>
              <a:pPr/>
              <a:t>14</a:t>
            </a:fld>
            <a:endParaRPr lang="en-US"/>
          </a:p>
        </p:txBody>
      </p:sp>
      <p:sp>
        <p:nvSpPr>
          <p:cNvPr id="1598466" name="Rectangle 2"/>
          <p:cNvSpPr>
            <a:spLocks noGrp="1" noRot="1" noChangeAspect="1" noChangeArrowheads="1" noTextEdit="1"/>
          </p:cNvSpPr>
          <p:nvPr>
            <p:ph type="sldImg"/>
          </p:nvPr>
        </p:nvSpPr>
        <p:spPr>
          <a:xfrm>
            <a:off x="1055688" y="849313"/>
            <a:ext cx="4573587" cy="3432175"/>
          </a:xfrm>
          <a:ln/>
        </p:spPr>
      </p:sp>
      <p:sp>
        <p:nvSpPr>
          <p:cNvPr id="1598467" name="Rectangle 3"/>
          <p:cNvSpPr>
            <a:spLocks noGrp="1" noChangeArrowheads="1"/>
          </p:cNvSpPr>
          <p:nvPr>
            <p:ph type="body" idx="1"/>
          </p:nvPr>
        </p:nvSpPr>
        <p:spPr>
          <a:xfrm>
            <a:off x="228290" y="4420538"/>
            <a:ext cx="6416951" cy="3711627"/>
          </a:xfrm>
        </p:spPr>
        <p:txBody>
          <a:bodyPr/>
          <a:lstStyle/>
          <a:p>
            <a:r>
              <a:rPr lang="en-US"/>
              <a:t>Solve the problem of passing *address* of “i” by saving current value of “i” in location that will not change.  Be sure each thread gets pointer to unique element of tNum array.</a:t>
            </a:r>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963445-0203-4C90-88C4-8654362FE085}" type="datetimeFigureOut">
              <a:rPr lang="en-US" smtClean="0"/>
              <a:pPr/>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4FB58-CA53-4E67-A5F1-62C04A8BFBE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963445-0203-4C90-88C4-8654362FE085}" type="datetimeFigureOut">
              <a:rPr lang="en-US" smtClean="0"/>
              <a:pPr/>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4FB58-CA53-4E67-A5F1-62C04A8BFBE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963445-0203-4C90-88C4-8654362FE085}" type="datetimeFigureOut">
              <a:rPr lang="en-US" smtClean="0"/>
              <a:pPr/>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4FB58-CA53-4E67-A5F1-62C04A8BFBE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963445-0203-4C90-88C4-8654362FE085}" type="datetimeFigureOut">
              <a:rPr lang="en-US" smtClean="0"/>
              <a:pPr/>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4FB58-CA53-4E67-A5F1-62C04A8BFBE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963445-0203-4C90-88C4-8654362FE085}" type="datetimeFigureOut">
              <a:rPr lang="en-US" smtClean="0"/>
              <a:pPr/>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4FB58-CA53-4E67-A5F1-62C04A8BFBE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963445-0203-4C90-88C4-8654362FE085}" type="datetimeFigureOut">
              <a:rPr lang="en-US" smtClean="0"/>
              <a:pPr/>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E4FB58-CA53-4E67-A5F1-62C04A8BFBE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963445-0203-4C90-88C4-8654362FE085}" type="datetimeFigureOut">
              <a:rPr lang="en-US" smtClean="0"/>
              <a:pPr/>
              <a:t>2/20/2018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E4FB58-CA53-4E67-A5F1-62C04A8BFBE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963445-0203-4C90-88C4-8654362FE085}" type="datetimeFigureOut">
              <a:rPr lang="en-US" smtClean="0"/>
              <a:pPr/>
              <a:t>2/20/2018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E4FB58-CA53-4E67-A5F1-62C04A8BFBE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963445-0203-4C90-88C4-8654362FE085}" type="datetimeFigureOut">
              <a:rPr lang="en-US" smtClean="0"/>
              <a:pPr/>
              <a:t>2/20/2018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E4FB58-CA53-4E67-A5F1-62C04A8BFBE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963445-0203-4C90-88C4-8654362FE085}" type="datetimeFigureOut">
              <a:rPr lang="en-US" smtClean="0"/>
              <a:pPr/>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E4FB58-CA53-4E67-A5F1-62C04A8BFBE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963445-0203-4C90-88C4-8654362FE085}" type="datetimeFigureOut">
              <a:rPr lang="en-US" smtClean="0"/>
              <a:pPr/>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E4FB58-CA53-4E67-A5F1-62C04A8BFBE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963445-0203-4C90-88C4-8654362FE085}" type="datetimeFigureOut">
              <a:rPr lang="en-US" smtClean="0"/>
              <a:pPr/>
              <a:t>2/20/2018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E4FB58-CA53-4E67-A5F1-62C04A8BFBE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Multi-core Programming</a:t>
            </a:r>
            <a:endParaRPr lang="en-US" dirty="0"/>
          </a:p>
        </p:txBody>
      </p:sp>
      <p:sp>
        <p:nvSpPr>
          <p:cNvPr id="3" name="Subtitle 2"/>
          <p:cNvSpPr>
            <a:spLocks noGrp="1"/>
          </p:cNvSpPr>
          <p:nvPr>
            <p:ph type="subTitle" idx="1"/>
          </p:nvPr>
        </p:nvSpPr>
        <p:spPr/>
        <p:txBody>
          <a:bodyPr/>
          <a:lstStyle/>
          <a:p>
            <a:r>
              <a:rPr lang="en-US" dirty="0" smtClean="0"/>
              <a:t>Programming with </a:t>
            </a:r>
            <a:r>
              <a:rPr lang="en-US" dirty="0" err="1" smtClean="0"/>
              <a:t>Posix</a:t>
            </a:r>
            <a:r>
              <a:rPr lang="en-US" dirty="0" smtClean="0"/>
              <a:t> Threads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359ADFB-C7F3-491B-AD82-EB10C0DE4798}" type="slidenum">
              <a:rPr lang="en-US"/>
              <a:pPr/>
              <a:t>10</a:t>
            </a:fld>
            <a:endParaRPr lang="en-US"/>
          </a:p>
        </p:txBody>
      </p:sp>
      <p:sp>
        <p:nvSpPr>
          <p:cNvPr id="6" name="Footer Placeholder 5"/>
          <p:cNvSpPr>
            <a:spLocks noGrp="1"/>
          </p:cNvSpPr>
          <p:nvPr>
            <p:ph type="ftr" sz="quarter" idx="12"/>
          </p:nvPr>
        </p:nvSpPr>
        <p:spPr/>
        <p:txBody>
          <a:bodyPr/>
          <a:lstStyle/>
          <a:p>
            <a:r>
              <a:rPr lang="en-US"/>
              <a:t>Programming with POSIX* Threads</a:t>
            </a:r>
          </a:p>
        </p:txBody>
      </p:sp>
      <p:sp>
        <p:nvSpPr>
          <p:cNvPr id="1591298" name="Rectangle 2"/>
          <p:cNvSpPr>
            <a:spLocks noGrp="1" noChangeArrowheads="1"/>
          </p:cNvSpPr>
          <p:nvPr>
            <p:ph type="title"/>
          </p:nvPr>
        </p:nvSpPr>
        <p:spPr/>
        <p:txBody>
          <a:bodyPr/>
          <a:lstStyle/>
          <a:p>
            <a:r>
              <a:rPr lang="en-US"/>
              <a:t>Thread States</a:t>
            </a:r>
          </a:p>
        </p:txBody>
      </p:sp>
      <p:sp>
        <p:nvSpPr>
          <p:cNvPr id="1591299" name="Rectangle 3"/>
          <p:cNvSpPr>
            <a:spLocks noGrp="1" noChangeArrowheads="1"/>
          </p:cNvSpPr>
          <p:nvPr>
            <p:ph type="body" idx="1"/>
          </p:nvPr>
        </p:nvSpPr>
        <p:spPr/>
        <p:txBody>
          <a:bodyPr>
            <a:normAutofit/>
          </a:bodyPr>
          <a:lstStyle/>
          <a:p>
            <a:r>
              <a:rPr lang="en-US" sz="2800" dirty="0" err="1"/>
              <a:t>Pthreads</a:t>
            </a:r>
            <a:r>
              <a:rPr lang="en-US" sz="2800" dirty="0"/>
              <a:t> threads have two states</a:t>
            </a:r>
          </a:p>
          <a:p>
            <a:pPr lvl="1"/>
            <a:r>
              <a:rPr lang="en-US" sz="2400" i="1" dirty="0"/>
              <a:t>joinable</a:t>
            </a:r>
            <a:r>
              <a:rPr lang="en-US" sz="2400" dirty="0"/>
              <a:t> and </a:t>
            </a:r>
            <a:r>
              <a:rPr lang="en-US" sz="2400" i="1" dirty="0"/>
              <a:t>detached</a:t>
            </a:r>
          </a:p>
          <a:p>
            <a:r>
              <a:rPr lang="en-US" sz="2800" dirty="0"/>
              <a:t>Threads are joinable by default</a:t>
            </a:r>
          </a:p>
          <a:p>
            <a:pPr lvl="1"/>
            <a:r>
              <a:rPr lang="en-US" sz="2400" dirty="0"/>
              <a:t>Resources are kept until </a:t>
            </a:r>
            <a:r>
              <a:rPr lang="en-US" sz="2400" b="1" dirty="0" err="1">
                <a:latin typeface="Courier New" pitchFamily="49" charset="0"/>
              </a:rPr>
              <a:t>pthread_join</a:t>
            </a:r>
            <a:endParaRPr lang="en-US" sz="2400" b="1" dirty="0">
              <a:latin typeface="Courier New" pitchFamily="49" charset="0"/>
            </a:endParaRPr>
          </a:p>
          <a:p>
            <a:pPr lvl="1"/>
            <a:r>
              <a:rPr lang="en-US" sz="2400" dirty="0"/>
              <a:t>Can be reset with attributes or API call </a:t>
            </a:r>
          </a:p>
          <a:p>
            <a:r>
              <a:rPr lang="en-US" sz="2800" dirty="0"/>
              <a:t>Detached threads cannot be joined</a:t>
            </a:r>
          </a:p>
          <a:p>
            <a:pPr lvl="1"/>
            <a:r>
              <a:rPr lang="en-US" sz="2400" dirty="0"/>
              <a:t>Resources can be reclaimed at termination</a:t>
            </a:r>
          </a:p>
          <a:p>
            <a:pPr lvl="1"/>
            <a:r>
              <a:rPr lang="en-US" sz="2400" dirty="0"/>
              <a:t>Cannot reset to be </a:t>
            </a:r>
            <a:r>
              <a:rPr lang="en-US" sz="2400" i="1" dirty="0"/>
              <a:t>joinable</a:t>
            </a:r>
          </a:p>
        </p:txBody>
      </p:sp>
      <p:sp>
        <p:nvSpPr>
          <p:cNvPr id="1591306" name="AutoShape 10"/>
          <p:cNvSpPr>
            <a:spLocks noChangeArrowheads="1"/>
          </p:cNvSpPr>
          <p:nvPr/>
        </p:nvSpPr>
        <p:spPr bwMode="auto">
          <a:xfrm>
            <a:off x="6697663" y="5118100"/>
            <a:ext cx="2311400" cy="793750"/>
          </a:xfrm>
          <a:prstGeom prst="roundRect">
            <a:avLst>
              <a:gd name="adj" fmla="val 16667"/>
            </a:avLst>
          </a:prstGeom>
          <a:solidFill>
            <a:schemeClr val="bg1">
              <a:lumMod val="75000"/>
            </a:schemeClr>
          </a:solidFill>
          <a:ln w="25400" algn="ctr">
            <a:solidFill>
              <a:schemeClr val="tx1"/>
            </a:solidFill>
            <a:round/>
            <a:headEnd/>
            <a:tailEnd/>
          </a:ln>
          <a:effectLst/>
        </p:spPr>
        <p:txBody>
          <a:bodyPr anchor="ctr">
            <a:spAutoFit/>
          </a:bodyPr>
          <a:lstStyle/>
          <a:p>
            <a:pPr algn="r"/>
            <a:r>
              <a:rPr lang="en-US" dirty="0">
                <a:effectLst/>
              </a:rPr>
              <a:t>No equivalent for</a:t>
            </a:r>
            <a:r>
              <a:rPr lang="en-US" dirty="0">
                <a:effectLst>
                  <a:outerShdw blurRad="38100" dist="38100" dir="2700000" algn="tl">
                    <a:srgbClr val="FF5C00"/>
                  </a:outerShdw>
                </a:effectLst>
              </a:rPr>
              <a:t> </a:t>
            </a:r>
          </a:p>
          <a:p>
            <a:pPr algn="r"/>
            <a:r>
              <a:rPr lang="en-US" dirty="0">
                <a:effectLst/>
              </a:rPr>
              <a:t>Win32 Threads </a:t>
            </a:r>
            <a:endParaRPr lang="ru-RU" dirty="0">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Only threads that are created as joinable can be joined from another thread. Another thread may wait for the termination of a joinable thread using </a:t>
            </a:r>
            <a:r>
              <a:rPr lang="en-US" i="1" dirty="0" err="1" smtClean="0"/>
              <a:t>pthread_join</a:t>
            </a:r>
            <a:r>
              <a:rPr lang="en-US" i="1" dirty="0" smtClean="0"/>
              <a:t>()</a:t>
            </a:r>
            <a:r>
              <a:rPr lang="en-US" dirty="0" smtClean="0"/>
              <a:t>function. A joinable thread can return its termination status to the joining thread. </a:t>
            </a:r>
          </a:p>
          <a:p>
            <a:r>
              <a:rPr lang="en-US" dirty="0" smtClean="0"/>
              <a:t>A thread created with detached state can never be joined by another thread. That is another thread cannot wait for a detached thread using </a:t>
            </a:r>
            <a:r>
              <a:rPr lang="en-US" i="1" dirty="0" err="1" smtClean="0"/>
              <a:t>pthread_join</a:t>
            </a:r>
            <a:r>
              <a:rPr lang="en-US" i="1" dirty="0" smtClean="0"/>
              <a:t>()</a:t>
            </a:r>
            <a:r>
              <a:rPr lang="en-US" dirty="0" smtClean="0"/>
              <a:t>function. </a:t>
            </a:r>
          </a:p>
          <a:p>
            <a:r>
              <a:rPr lang="en-US" dirty="0" smtClean="0"/>
              <a:t>When a detached thread terminates, its resources and termination status will be discarded immediately. </a:t>
            </a:r>
          </a:p>
          <a:p>
            <a:r>
              <a:rPr lang="en-US" dirty="0" smtClean="0"/>
              <a:t>But when a joinable thread terminates, the thread termination status and resources will be retained until the thread is joined by another thread. </a:t>
            </a:r>
          </a:p>
          <a:p>
            <a:r>
              <a:rPr lang="en-US" dirty="0" smtClean="0"/>
              <a:t>The  </a:t>
            </a:r>
            <a:r>
              <a:rPr lang="en-US" i="1" dirty="0" err="1" smtClean="0"/>
              <a:t>thread_attr_setdetachstate</a:t>
            </a:r>
            <a:r>
              <a:rPr lang="en-US" i="1" dirty="0" smtClean="0"/>
              <a:t>()</a:t>
            </a:r>
            <a:r>
              <a:rPr lang="en-US" dirty="0" smtClean="0"/>
              <a:t>function is used to set the detach state attribute of a thread.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8617D821-A29C-4680-B666-1A8C61498DFF}" type="slidenum">
              <a:rPr lang="en-US"/>
              <a:pPr/>
              <a:t>12</a:t>
            </a:fld>
            <a:endParaRPr lang="en-US"/>
          </a:p>
        </p:txBody>
      </p:sp>
      <p:sp>
        <p:nvSpPr>
          <p:cNvPr id="5" name="Footer Placeholder 4"/>
          <p:cNvSpPr>
            <a:spLocks noGrp="1"/>
          </p:cNvSpPr>
          <p:nvPr>
            <p:ph type="ftr" sz="quarter" idx="12"/>
          </p:nvPr>
        </p:nvSpPr>
        <p:spPr/>
        <p:txBody>
          <a:bodyPr/>
          <a:lstStyle/>
          <a:p>
            <a:r>
              <a:rPr lang="en-US"/>
              <a:t>Programming with POSIX* Threads</a:t>
            </a:r>
          </a:p>
        </p:txBody>
      </p:sp>
      <p:sp>
        <p:nvSpPr>
          <p:cNvPr id="1593348" name="Rectangle 4"/>
          <p:cNvSpPr>
            <a:spLocks noGrp="1" noChangeArrowheads="1"/>
          </p:cNvSpPr>
          <p:nvPr>
            <p:ph type="title"/>
          </p:nvPr>
        </p:nvSpPr>
        <p:spPr/>
        <p:txBody>
          <a:bodyPr/>
          <a:lstStyle/>
          <a:p>
            <a:r>
              <a:rPr lang="en-US" dirty="0"/>
              <a:t>Example: Multiple Threads</a:t>
            </a:r>
          </a:p>
        </p:txBody>
      </p:sp>
      <p:sp>
        <p:nvSpPr>
          <p:cNvPr id="1593347" name="Rectangle 3"/>
          <p:cNvSpPr>
            <a:spLocks noGrp="1" noChangeArrowheads="1"/>
          </p:cNvSpPr>
          <p:nvPr>
            <p:ph type="body" idx="4294967295"/>
          </p:nvPr>
        </p:nvSpPr>
        <p:spPr>
          <a:xfrm>
            <a:off x="596900" y="1296988"/>
            <a:ext cx="7704138" cy="4799012"/>
          </a:xfrm>
          <a:solidFill>
            <a:schemeClr val="accent2">
              <a:lumMod val="60000"/>
              <a:lumOff val="40000"/>
            </a:schemeClr>
          </a:solidFill>
          <a:ln>
            <a:solidFill>
              <a:schemeClr val="tx1"/>
            </a:solidFill>
          </a:ln>
        </p:spPr>
        <p:txBody>
          <a:bodyPr lIns="92075" tIns="46038" rIns="92075" bIns="46038">
            <a:noAutofit/>
          </a:bodyPr>
          <a:lstStyle/>
          <a:p>
            <a:pPr>
              <a:lnSpc>
                <a:spcPct val="75000"/>
              </a:lnSpc>
              <a:spcBef>
                <a:spcPct val="15000"/>
              </a:spcBef>
              <a:buNone/>
            </a:pPr>
            <a:endParaRPr lang="en-US" sz="1800" b="1" dirty="0" smtClean="0">
              <a:latin typeface="Courier New" pitchFamily="49" charset="0"/>
            </a:endParaRPr>
          </a:p>
          <a:p>
            <a:pPr>
              <a:lnSpc>
                <a:spcPct val="75000"/>
              </a:lnSpc>
              <a:spcBef>
                <a:spcPct val="15000"/>
              </a:spcBef>
              <a:buNone/>
            </a:pPr>
            <a:r>
              <a:rPr lang="en-US" sz="1800" b="1" dirty="0" smtClean="0">
                <a:latin typeface="Courier New" pitchFamily="49" charset="0"/>
              </a:rPr>
              <a:t>#</a:t>
            </a:r>
            <a:r>
              <a:rPr lang="en-US" sz="1800" b="1" dirty="0">
                <a:latin typeface="Courier New" pitchFamily="49" charset="0"/>
              </a:rPr>
              <a:t>include &lt;</a:t>
            </a:r>
            <a:r>
              <a:rPr lang="en-US" sz="1800" b="1" dirty="0" err="1">
                <a:latin typeface="Courier New" pitchFamily="49" charset="0"/>
              </a:rPr>
              <a:t>stdio.h</a:t>
            </a:r>
            <a:r>
              <a:rPr lang="en-US" sz="1800" b="1" dirty="0">
                <a:latin typeface="Courier New" pitchFamily="49" charset="0"/>
              </a:rPr>
              <a:t>&gt;</a:t>
            </a:r>
          </a:p>
          <a:p>
            <a:pPr>
              <a:lnSpc>
                <a:spcPct val="75000"/>
              </a:lnSpc>
              <a:spcBef>
                <a:spcPct val="15000"/>
              </a:spcBef>
              <a:buNone/>
            </a:pPr>
            <a:r>
              <a:rPr lang="en-US" sz="1800" b="1" dirty="0">
                <a:latin typeface="Courier New" pitchFamily="49" charset="0"/>
              </a:rPr>
              <a:t>#include &lt;</a:t>
            </a:r>
            <a:r>
              <a:rPr lang="en-US" sz="1800" b="1" dirty="0" err="1">
                <a:latin typeface="Courier New" pitchFamily="49" charset="0"/>
              </a:rPr>
              <a:t>pthread.h</a:t>
            </a:r>
            <a:r>
              <a:rPr lang="en-US" sz="1800" b="1" dirty="0">
                <a:latin typeface="Courier New" pitchFamily="49" charset="0"/>
              </a:rPr>
              <a:t>&gt;</a:t>
            </a:r>
          </a:p>
          <a:p>
            <a:pPr>
              <a:lnSpc>
                <a:spcPct val="75000"/>
              </a:lnSpc>
              <a:spcBef>
                <a:spcPct val="15000"/>
              </a:spcBef>
              <a:buNone/>
            </a:pPr>
            <a:r>
              <a:rPr lang="en-US" sz="1800" b="1" dirty="0">
                <a:latin typeface="Courier New" pitchFamily="49" charset="0"/>
              </a:rPr>
              <a:t>#define NUM_THREADS 4</a:t>
            </a:r>
          </a:p>
          <a:p>
            <a:pPr>
              <a:lnSpc>
                <a:spcPct val="75000"/>
              </a:lnSpc>
              <a:spcBef>
                <a:spcPct val="15000"/>
              </a:spcBef>
              <a:buNone/>
            </a:pPr>
            <a:endParaRPr lang="en-US" sz="1800" b="1" dirty="0">
              <a:latin typeface="Courier New" pitchFamily="49" charset="0"/>
            </a:endParaRPr>
          </a:p>
          <a:p>
            <a:pPr>
              <a:lnSpc>
                <a:spcPct val="75000"/>
              </a:lnSpc>
              <a:spcBef>
                <a:spcPct val="15000"/>
              </a:spcBef>
              <a:buNone/>
            </a:pPr>
            <a:r>
              <a:rPr lang="en-US" sz="1800" b="1" dirty="0">
                <a:latin typeface="Courier New" pitchFamily="49" charset="0"/>
              </a:rPr>
              <a:t>void *hello (void *</a:t>
            </a:r>
            <a:r>
              <a:rPr lang="en-US" sz="1800" b="1" dirty="0" err="1">
                <a:latin typeface="Courier New" pitchFamily="49" charset="0"/>
              </a:rPr>
              <a:t>arg</a:t>
            </a:r>
            <a:r>
              <a:rPr lang="en-US" sz="1800" b="1" dirty="0">
                <a:latin typeface="Courier New" pitchFamily="49" charset="0"/>
              </a:rPr>
              <a:t>) </a:t>
            </a:r>
            <a:endParaRPr lang="en-US" sz="1800" b="1" dirty="0" smtClean="0">
              <a:latin typeface="Courier New" pitchFamily="49" charset="0"/>
            </a:endParaRPr>
          </a:p>
          <a:p>
            <a:pPr>
              <a:lnSpc>
                <a:spcPct val="75000"/>
              </a:lnSpc>
              <a:spcBef>
                <a:spcPct val="15000"/>
              </a:spcBef>
              <a:buNone/>
            </a:pPr>
            <a:r>
              <a:rPr lang="en-US" sz="1800" b="1" dirty="0" smtClean="0">
                <a:latin typeface="Courier New" pitchFamily="49" charset="0"/>
              </a:rPr>
              <a:t>{ </a:t>
            </a:r>
            <a:endParaRPr lang="en-US" sz="1800" b="1" dirty="0">
              <a:latin typeface="Courier New" pitchFamily="49" charset="0"/>
            </a:endParaRPr>
          </a:p>
          <a:p>
            <a:pPr>
              <a:lnSpc>
                <a:spcPct val="75000"/>
              </a:lnSpc>
              <a:spcBef>
                <a:spcPct val="15000"/>
              </a:spcBef>
              <a:buNone/>
            </a:pPr>
            <a:r>
              <a:rPr lang="en-US" sz="1800" b="1" dirty="0">
                <a:latin typeface="Courier New" pitchFamily="49" charset="0"/>
              </a:rPr>
              <a:t>	</a:t>
            </a:r>
            <a:r>
              <a:rPr lang="en-US" sz="1800" b="1" dirty="0" err="1">
                <a:latin typeface="Courier New" pitchFamily="49" charset="0"/>
              </a:rPr>
              <a:t>printf</a:t>
            </a:r>
            <a:r>
              <a:rPr lang="en-US" sz="1800" b="1" dirty="0">
                <a:latin typeface="Courier New" pitchFamily="49" charset="0"/>
              </a:rPr>
              <a:t>(“Hello Thread\n”); </a:t>
            </a:r>
          </a:p>
          <a:p>
            <a:pPr>
              <a:lnSpc>
                <a:spcPct val="75000"/>
              </a:lnSpc>
              <a:spcBef>
                <a:spcPct val="15000"/>
              </a:spcBef>
              <a:buNone/>
            </a:pPr>
            <a:r>
              <a:rPr lang="en-US" sz="1800" b="1" dirty="0">
                <a:latin typeface="Courier New" pitchFamily="49" charset="0"/>
              </a:rPr>
              <a:t>}</a:t>
            </a:r>
          </a:p>
          <a:p>
            <a:pPr>
              <a:lnSpc>
                <a:spcPct val="75000"/>
              </a:lnSpc>
              <a:spcBef>
                <a:spcPct val="15000"/>
              </a:spcBef>
              <a:buNone/>
            </a:pPr>
            <a:r>
              <a:rPr lang="en-US" sz="1800" b="1" dirty="0">
                <a:latin typeface="Courier New" pitchFamily="49" charset="0"/>
              </a:rPr>
              <a:t> </a:t>
            </a:r>
          </a:p>
          <a:p>
            <a:pPr>
              <a:lnSpc>
                <a:spcPct val="75000"/>
              </a:lnSpc>
              <a:spcBef>
                <a:spcPct val="15000"/>
              </a:spcBef>
              <a:buNone/>
            </a:pPr>
            <a:r>
              <a:rPr lang="en-US" sz="1800" b="1" dirty="0">
                <a:latin typeface="Courier New" pitchFamily="49" charset="0"/>
              </a:rPr>
              <a:t>main() </a:t>
            </a:r>
            <a:endParaRPr lang="en-US" sz="1800" b="1" dirty="0" smtClean="0">
              <a:latin typeface="Courier New" pitchFamily="49" charset="0"/>
            </a:endParaRPr>
          </a:p>
          <a:p>
            <a:pPr>
              <a:lnSpc>
                <a:spcPct val="75000"/>
              </a:lnSpc>
              <a:spcBef>
                <a:spcPct val="15000"/>
              </a:spcBef>
              <a:buNone/>
            </a:pPr>
            <a:r>
              <a:rPr lang="en-US" sz="1800" b="1" dirty="0" smtClean="0">
                <a:latin typeface="Courier New" pitchFamily="49" charset="0"/>
              </a:rPr>
              <a:t>{</a:t>
            </a:r>
            <a:r>
              <a:rPr lang="en-US" sz="1800" b="1" dirty="0">
                <a:latin typeface="Courier New" pitchFamily="49" charset="0"/>
              </a:rPr>
              <a:t>	</a:t>
            </a:r>
          </a:p>
          <a:p>
            <a:pPr>
              <a:lnSpc>
                <a:spcPct val="75000"/>
              </a:lnSpc>
              <a:spcBef>
                <a:spcPct val="15000"/>
              </a:spcBef>
              <a:buNone/>
            </a:pPr>
            <a:r>
              <a:rPr lang="en-US" sz="1800" b="1" dirty="0">
                <a:latin typeface="Courier New" pitchFamily="49" charset="0"/>
              </a:rPr>
              <a:t>  </a:t>
            </a:r>
            <a:r>
              <a:rPr lang="en-US" sz="1800" b="1" dirty="0" err="1">
                <a:latin typeface="Courier New" pitchFamily="49" charset="0"/>
              </a:rPr>
              <a:t>pthread_t</a:t>
            </a:r>
            <a:r>
              <a:rPr lang="en-US" sz="1800" b="1" dirty="0">
                <a:latin typeface="Courier New" pitchFamily="49" charset="0"/>
              </a:rPr>
              <a:t> </a:t>
            </a:r>
            <a:r>
              <a:rPr lang="en-US" sz="1800" b="1" dirty="0" err="1">
                <a:latin typeface="Courier New" pitchFamily="49" charset="0"/>
              </a:rPr>
              <a:t>tid</a:t>
            </a:r>
            <a:r>
              <a:rPr lang="en-US" sz="1800" b="1" dirty="0">
                <a:latin typeface="Courier New" pitchFamily="49" charset="0"/>
              </a:rPr>
              <a:t>[NUM_THREADS];</a:t>
            </a:r>
          </a:p>
          <a:p>
            <a:pPr>
              <a:lnSpc>
                <a:spcPct val="75000"/>
              </a:lnSpc>
              <a:spcBef>
                <a:spcPct val="15000"/>
              </a:spcBef>
              <a:buNone/>
            </a:pPr>
            <a:r>
              <a:rPr lang="en-US" sz="1800" b="1" dirty="0">
                <a:latin typeface="Courier New" pitchFamily="49" charset="0"/>
              </a:rPr>
              <a:t>  for (</a:t>
            </a:r>
            <a:r>
              <a:rPr lang="en-US" sz="1800" b="1" dirty="0" err="1">
                <a:latin typeface="Courier New" pitchFamily="49" charset="0"/>
              </a:rPr>
              <a:t>int</a:t>
            </a:r>
            <a:r>
              <a:rPr lang="en-US" sz="1800" b="1" dirty="0">
                <a:latin typeface="Courier New" pitchFamily="49" charset="0"/>
              </a:rPr>
              <a:t> </a:t>
            </a:r>
            <a:r>
              <a:rPr lang="en-US" sz="1800" b="1" dirty="0" err="1">
                <a:latin typeface="Courier New" pitchFamily="49" charset="0"/>
              </a:rPr>
              <a:t>i</a:t>
            </a:r>
            <a:r>
              <a:rPr lang="en-US" sz="1800" b="1" dirty="0">
                <a:latin typeface="Courier New" pitchFamily="49" charset="0"/>
              </a:rPr>
              <a:t> = 0; </a:t>
            </a:r>
            <a:r>
              <a:rPr lang="en-US" sz="1800" b="1" dirty="0" err="1">
                <a:latin typeface="Courier New" pitchFamily="49" charset="0"/>
              </a:rPr>
              <a:t>i</a:t>
            </a:r>
            <a:r>
              <a:rPr lang="en-US" sz="1800" b="1" dirty="0">
                <a:latin typeface="Courier New" pitchFamily="49" charset="0"/>
              </a:rPr>
              <a:t> &lt; NUM_THREADS; </a:t>
            </a:r>
            <a:r>
              <a:rPr lang="en-US" sz="1800" b="1" dirty="0" err="1">
                <a:latin typeface="Courier New" pitchFamily="49" charset="0"/>
              </a:rPr>
              <a:t>i</a:t>
            </a:r>
            <a:r>
              <a:rPr lang="en-US" sz="1800" b="1" dirty="0">
                <a:latin typeface="Courier New" pitchFamily="49" charset="0"/>
              </a:rPr>
              <a:t>++)</a:t>
            </a:r>
          </a:p>
          <a:p>
            <a:pPr>
              <a:lnSpc>
                <a:spcPct val="75000"/>
              </a:lnSpc>
              <a:spcBef>
                <a:spcPct val="15000"/>
              </a:spcBef>
              <a:buNone/>
            </a:pPr>
            <a:r>
              <a:rPr lang="en-US" sz="1800" b="1" dirty="0">
                <a:latin typeface="Courier New" pitchFamily="49" charset="0"/>
              </a:rPr>
              <a:t>    </a:t>
            </a:r>
            <a:r>
              <a:rPr lang="en-US" sz="1800" b="1" dirty="0" err="1">
                <a:latin typeface="Courier New" pitchFamily="49" charset="0"/>
              </a:rPr>
              <a:t>pthread_create</a:t>
            </a:r>
            <a:r>
              <a:rPr lang="en-US" sz="1800" b="1" dirty="0">
                <a:latin typeface="Courier New" pitchFamily="49" charset="0"/>
              </a:rPr>
              <a:t>(&amp;</a:t>
            </a:r>
            <a:r>
              <a:rPr lang="en-US" sz="1800" b="1" dirty="0" err="1">
                <a:latin typeface="Courier New" pitchFamily="49" charset="0"/>
              </a:rPr>
              <a:t>tid</a:t>
            </a:r>
            <a:r>
              <a:rPr lang="en-US" sz="1800" b="1" dirty="0">
                <a:latin typeface="Courier New" pitchFamily="49" charset="0"/>
              </a:rPr>
              <a:t>[</a:t>
            </a:r>
            <a:r>
              <a:rPr lang="en-US" sz="1800" b="1" dirty="0" err="1">
                <a:latin typeface="Courier New" pitchFamily="49" charset="0"/>
              </a:rPr>
              <a:t>i</a:t>
            </a:r>
            <a:r>
              <a:rPr lang="en-US" sz="1800" b="1" dirty="0">
                <a:latin typeface="Courier New" pitchFamily="49" charset="0"/>
              </a:rPr>
              <a:t>], NULL, hello, NULL);</a:t>
            </a:r>
          </a:p>
          <a:p>
            <a:pPr>
              <a:lnSpc>
                <a:spcPct val="75000"/>
              </a:lnSpc>
              <a:spcBef>
                <a:spcPct val="15000"/>
              </a:spcBef>
              <a:buNone/>
            </a:pPr>
            <a:endParaRPr lang="en-US" sz="1800" b="1" dirty="0">
              <a:latin typeface="Courier New" pitchFamily="49" charset="0"/>
            </a:endParaRPr>
          </a:p>
          <a:p>
            <a:pPr>
              <a:lnSpc>
                <a:spcPct val="75000"/>
              </a:lnSpc>
              <a:spcBef>
                <a:spcPct val="15000"/>
              </a:spcBef>
              <a:buNone/>
            </a:pPr>
            <a:r>
              <a:rPr lang="en-US" sz="1800" b="1" dirty="0">
                <a:latin typeface="Courier New" pitchFamily="49" charset="0"/>
              </a:rPr>
              <a:t>  for (</a:t>
            </a:r>
            <a:r>
              <a:rPr lang="en-US" sz="1800" b="1" dirty="0" err="1">
                <a:latin typeface="Courier New" pitchFamily="49" charset="0"/>
              </a:rPr>
              <a:t>int</a:t>
            </a:r>
            <a:r>
              <a:rPr lang="en-US" sz="1800" b="1" dirty="0">
                <a:latin typeface="Courier New" pitchFamily="49" charset="0"/>
              </a:rPr>
              <a:t> </a:t>
            </a:r>
            <a:r>
              <a:rPr lang="en-US" sz="1800" b="1" dirty="0" err="1">
                <a:latin typeface="Courier New" pitchFamily="49" charset="0"/>
              </a:rPr>
              <a:t>i</a:t>
            </a:r>
            <a:r>
              <a:rPr lang="en-US" sz="1800" b="1" dirty="0">
                <a:latin typeface="Courier New" pitchFamily="49" charset="0"/>
              </a:rPr>
              <a:t> = 0; </a:t>
            </a:r>
            <a:r>
              <a:rPr lang="en-US" sz="1800" b="1" dirty="0" err="1">
                <a:latin typeface="Courier New" pitchFamily="49" charset="0"/>
              </a:rPr>
              <a:t>i</a:t>
            </a:r>
            <a:r>
              <a:rPr lang="en-US" sz="1800" b="1" dirty="0">
                <a:latin typeface="Courier New" pitchFamily="49" charset="0"/>
              </a:rPr>
              <a:t> &lt; NUM_THREADS; </a:t>
            </a:r>
            <a:r>
              <a:rPr lang="en-US" sz="1800" b="1" dirty="0" err="1">
                <a:latin typeface="Courier New" pitchFamily="49" charset="0"/>
              </a:rPr>
              <a:t>i</a:t>
            </a:r>
            <a:r>
              <a:rPr lang="en-US" sz="1800" b="1" dirty="0">
                <a:latin typeface="Courier New" pitchFamily="49" charset="0"/>
              </a:rPr>
              <a:t>++)</a:t>
            </a:r>
          </a:p>
          <a:p>
            <a:pPr>
              <a:lnSpc>
                <a:spcPct val="75000"/>
              </a:lnSpc>
              <a:spcBef>
                <a:spcPct val="15000"/>
              </a:spcBef>
              <a:buNone/>
            </a:pPr>
            <a:r>
              <a:rPr lang="en-US" sz="1800" b="1" dirty="0">
                <a:latin typeface="Courier New" pitchFamily="49" charset="0"/>
              </a:rPr>
              <a:t>    </a:t>
            </a:r>
            <a:r>
              <a:rPr lang="en-US" sz="1800" b="1" dirty="0" err="1">
                <a:latin typeface="Courier New" pitchFamily="49" charset="0"/>
              </a:rPr>
              <a:t>pthread_join</a:t>
            </a:r>
            <a:r>
              <a:rPr lang="en-US" sz="1800" b="1" dirty="0">
                <a:latin typeface="Courier New" pitchFamily="49" charset="0"/>
              </a:rPr>
              <a:t>(</a:t>
            </a:r>
            <a:r>
              <a:rPr lang="en-US" sz="1800" b="1" dirty="0" err="1">
                <a:latin typeface="Courier New" pitchFamily="49" charset="0"/>
              </a:rPr>
              <a:t>tid</a:t>
            </a:r>
            <a:r>
              <a:rPr lang="en-US" sz="1800" b="1" dirty="0">
                <a:latin typeface="Courier New" pitchFamily="49" charset="0"/>
              </a:rPr>
              <a:t>[</a:t>
            </a:r>
            <a:r>
              <a:rPr lang="en-US" sz="1800" b="1" dirty="0" err="1">
                <a:latin typeface="Courier New" pitchFamily="49" charset="0"/>
              </a:rPr>
              <a:t>i</a:t>
            </a:r>
            <a:r>
              <a:rPr lang="en-US" sz="1800" b="1" dirty="0">
                <a:latin typeface="Courier New" pitchFamily="49" charset="0"/>
              </a:rPr>
              <a:t>], NULL);</a:t>
            </a:r>
          </a:p>
          <a:p>
            <a:pPr>
              <a:lnSpc>
                <a:spcPct val="75000"/>
              </a:lnSpc>
              <a:spcBef>
                <a:spcPct val="15000"/>
              </a:spcBef>
              <a:buNone/>
            </a:pPr>
            <a:r>
              <a:rPr lang="en-US" sz="1800" b="1" dirty="0">
                <a:latin typeface="Courier New" pitchFamily="49" charset="0"/>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5D5C9FF-A4AB-440B-97AD-8DE83A1DA204}" type="slidenum">
              <a:rPr lang="en-US"/>
              <a:pPr/>
              <a:t>13</a:t>
            </a:fld>
            <a:endParaRPr lang="en-US"/>
          </a:p>
        </p:txBody>
      </p:sp>
      <p:sp>
        <p:nvSpPr>
          <p:cNvPr id="6" name="Footer Placeholder 5"/>
          <p:cNvSpPr>
            <a:spLocks noGrp="1"/>
          </p:cNvSpPr>
          <p:nvPr>
            <p:ph type="ftr" sz="quarter" idx="12"/>
          </p:nvPr>
        </p:nvSpPr>
        <p:spPr/>
        <p:txBody>
          <a:bodyPr/>
          <a:lstStyle/>
          <a:p>
            <a:r>
              <a:rPr lang="en-US"/>
              <a:t>Programming with POSIX* Threads</a:t>
            </a:r>
          </a:p>
        </p:txBody>
      </p:sp>
      <p:sp>
        <p:nvSpPr>
          <p:cNvPr id="1595394" name="Rectangle 2"/>
          <p:cNvSpPr>
            <a:spLocks noGrp="1" noChangeArrowheads="1"/>
          </p:cNvSpPr>
          <p:nvPr>
            <p:ph type="title"/>
          </p:nvPr>
        </p:nvSpPr>
        <p:spPr/>
        <p:txBody>
          <a:bodyPr/>
          <a:lstStyle/>
          <a:p>
            <a:r>
              <a:rPr lang="en-US"/>
              <a:t>What’s Wrong?</a:t>
            </a:r>
          </a:p>
        </p:txBody>
      </p:sp>
      <p:sp>
        <p:nvSpPr>
          <p:cNvPr id="1595395" name="Rectangle 3"/>
          <p:cNvSpPr>
            <a:spLocks noGrp="1" noChangeArrowheads="1"/>
          </p:cNvSpPr>
          <p:nvPr>
            <p:ph type="body" idx="1"/>
          </p:nvPr>
        </p:nvSpPr>
        <p:spPr/>
        <p:txBody>
          <a:bodyPr/>
          <a:lstStyle/>
          <a:p>
            <a:r>
              <a:rPr lang="en-US"/>
              <a:t>What is printed for myNum?</a:t>
            </a:r>
          </a:p>
          <a:p>
            <a:endParaRPr lang="en-US"/>
          </a:p>
        </p:txBody>
      </p:sp>
      <p:sp>
        <p:nvSpPr>
          <p:cNvPr id="1595396" name="Text Box 4"/>
          <p:cNvSpPr txBox="1">
            <a:spLocks noChangeArrowheads="1"/>
          </p:cNvSpPr>
          <p:nvPr/>
        </p:nvSpPr>
        <p:spPr bwMode="auto">
          <a:xfrm>
            <a:off x="539750" y="2103438"/>
            <a:ext cx="8237538" cy="2862322"/>
          </a:xfrm>
          <a:prstGeom prst="rect">
            <a:avLst/>
          </a:prstGeom>
          <a:solidFill>
            <a:schemeClr val="accent2">
              <a:lumMod val="60000"/>
              <a:lumOff val="40000"/>
            </a:schemeClr>
          </a:solidFill>
          <a:ln w="12700">
            <a:solidFill>
              <a:schemeClr val="tx1"/>
            </a:solidFill>
            <a:miter lim="800000"/>
            <a:headEnd type="none" w="sm" len="sm"/>
            <a:tailEnd type="none" w="sm" len="sm"/>
          </a:ln>
          <a:effectLst/>
        </p:spPr>
        <p:txBody>
          <a:bodyPr>
            <a:spAutoFit/>
          </a:bodyPr>
          <a:lstStyle/>
          <a:p>
            <a:r>
              <a:rPr lang="en-US" b="1" dirty="0">
                <a:effectLst>
                  <a:outerShdw blurRad="38100" dist="38100" dir="2700000" algn="tl">
                    <a:srgbClr val="000000"/>
                  </a:outerShdw>
                </a:effectLst>
                <a:latin typeface="Courier New" pitchFamily="49" charset="0"/>
              </a:rPr>
              <a:t>void *</a:t>
            </a:r>
            <a:r>
              <a:rPr lang="en-US" b="1" dirty="0" err="1">
                <a:effectLst>
                  <a:outerShdw blurRad="38100" dist="38100" dir="2700000" algn="tl">
                    <a:srgbClr val="000000"/>
                  </a:outerShdw>
                </a:effectLst>
                <a:latin typeface="Courier New" pitchFamily="49" charset="0"/>
              </a:rPr>
              <a:t>threadFunc</a:t>
            </a:r>
            <a:r>
              <a:rPr lang="en-US" b="1" dirty="0">
                <a:effectLst>
                  <a:outerShdw blurRad="38100" dist="38100" dir="2700000" algn="tl">
                    <a:srgbClr val="000000"/>
                  </a:outerShdw>
                </a:effectLst>
                <a:latin typeface="Courier New" pitchFamily="49" charset="0"/>
              </a:rPr>
              <a:t>(void *</a:t>
            </a:r>
            <a:r>
              <a:rPr lang="en-US" b="1" dirty="0" err="1">
                <a:effectLst/>
                <a:latin typeface="Courier New" pitchFamily="49" charset="0"/>
              </a:rPr>
              <a:t>pArg</a:t>
            </a:r>
            <a:r>
              <a:rPr lang="en-US" b="1" dirty="0">
                <a:effectLst>
                  <a:outerShdw blurRad="38100" dist="38100" dir="2700000" algn="tl">
                    <a:srgbClr val="000000"/>
                  </a:outerShdw>
                </a:effectLst>
                <a:latin typeface="Courier New" pitchFamily="49" charset="0"/>
              </a:rPr>
              <a:t>) { </a:t>
            </a:r>
          </a:p>
          <a:p>
            <a:r>
              <a:rPr lang="en-US" b="1" dirty="0">
                <a:effectLst>
                  <a:outerShdw blurRad="38100" dist="38100" dir="2700000" algn="tl">
                    <a:srgbClr val="000000"/>
                  </a:outerShdw>
                </a:effectLst>
                <a:latin typeface="Courier New" pitchFamily="49" charset="0"/>
              </a:rPr>
              <a:t>  </a:t>
            </a:r>
            <a:r>
              <a:rPr lang="en-US" b="1" dirty="0" err="1">
                <a:effectLst>
                  <a:outerShdw blurRad="38100" dist="38100" dir="2700000" algn="tl">
                    <a:srgbClr val="000000"/>
                  </a:outerShdw>
                </a:effectLst>
                <a:latin typeface="Courier New" pitchFamily="49" charset="0"/>
              </a:rPr>
              <a:t>int</a:t>
            </a:r>
            <a:r>
              <a:rPr lang="en-US" b="1" dirty="0">
                <a:effectLst>
                  <a:outerShdw blurRad="38100" dist="38100" dir="2700000" algn="tl">
                    <a:srgbClr val="000000"/>
                  </a:outerShdw>
                </a:effectLst>
                <a:latin typeface="Courier New" pitchFamily="49" charset="0"/>
              </a:rPr>
              <a:t>* p = (</a:t>
            </a:r>
            <a:r>
              <a:rPr lang="en-US" b="1" dirty="0" err="1">
                <a:effectLst>
                  <a:outerShdw blurRad="38100" dist="38100" dir="2700000" algn="tl">
                    <a:srgbClr val="000000"/>
                  </a:outerShdw>
                </a:effectLst>
                <a:latin typeface="Courier New" pitchFamily="49" charset="0"/>
              </a:rPr>
              <a:t>int</a:t>
            </a:r>
            <a:r>
              <a:rPr lang="en-US" b="1" dirty="0">
                <a:effectLst>
                  <a:outerShdw blurRad="38100" dist="38100" dir="2700000" algn="tl">
                    <a:srgbClr val="000000"/>
                  </a:outerShdw>
                </a:effectLst>
                <a:latin typeface="Courier New" pitchFamily="49" charset="0"/>
              </a:rPr>
              <a:t>*)</a:t>
            </a:r>
            <a:r>
              <a:rPr lang="en-US" b="1" dirty="0" err="1">
                <a:effectLst>
                  <a:outerShdw blurRad="38100" dist="38100" dir="2700000" algn="tl">
                    <a:srgbClr val="000000"/>
                  </a:outerShdw>
                </a:effectLst>
                <a:latin typeface="Courier New" pitchFamily="49" charset="0"/>
              </a:rPr>
              <a:t>pArg</a:t>
            </a:r>
            <a:r>
              <a:rPr lang="en-US" b="1" dirty="0">
                <a:effectLst>
                  <a:outerShdw blurRad="38100" dist="38100" dir="2700000" algn="tl">
                    <a:srgbClr val="000000"/>
                  </a:outerShdw>
                </a:effectLst>
                <a:latin typeface="Courier New" pitchFamily="49" charset="0"/>
              </a:rPr>
              <a:t>;</a:t>
            </a:r>
          </a:p>
          <a:p>
            <a:r>
              <a:rPr lang="en-US" b="1" dirty="0">
                <a:effectLst/>
                <a:latin typeface="Courier New" pitchFamily="49" charset="0"/>
              </a:rPr>
              <a:t>  </a:t>
            </a:r>
            <a:r>
              <a:rPr lang="en-US" b="1" dirty="0" err="1">
                <a:effectLst/>
                <a:latin typeface="Courier New" pitchFamily="49" charset="0"/>
              </a:rPr>
              <a:t>int</a:t>
            </a:r>
            <a:r>
              <a:rPr lang="en-US" b="1" dirty="0">
                <a:effectLst/>
                <a:latin typeface="Courier New" pitchFamily="49" charset="0"/>
              </a:rPr>
              <a:t> </a:t>
            </a:r>
            <a:r>
              <a:rPr lang="en-US" b="1" dirty="0" err="1">
                <a:effectLst/>
                <a:latin typeface="Courier New" pitchFamily="49" charset="0"/>
              </a:rPr>
              <a:t>myNum</a:t>
            </a:r>
            <a:r>
              <a:rPr lang="en-US" b="1" dirty="0">
                <a:effectLst/>
                <a:latin typeface="Courier New" pitchFamily="49" charset="0"/>
              </a:rPr>
              <a:t> = *p;</a:t>
            </a:r>
          </a:p>
          <a:p>
            <a:r>
              <a:rPr lang="en-US" b="1" dirty="0">
                <a:effectLst/>
                <a:latin typeface="Courier New" pitchFamily="49" charset="0"/>
              </a:rPr>
              <a:t>  </a:t>
            </a:r>
            <a:r>
              <a:rPr lang="en-US" b="1" dirty="0" err="1">
                <a:effectLst/>
                <a:latin typeface="Courier New" pitchFamily="49" charset="0"/>
              </a:rPr>
              <a:t>printf</a:t>
            </a:r>
            <a:r>
              <a:rPr lang="en-US" b="1" dirty="0">
                <a:effectLst/>
                <a:latin typeface="Courier New" pitchFamily="49" charset="0"/>
              </a:rPr>
              <a:t>( “Thread number %d\n”, </a:t>
            </a:r>
            <a:r>
              <a:rPr lang="en-US" b="1" dirty="0" err="1">
                <a:effectLst/>
                <a:latin typeface="Courier New" pitchFamily="49" charset="0"/>
              </a:rPr>
              <a:t>myNum</a:t>
            </a:r>
            <a:r>
              <a:rPr lang="en-US" b="1" dirty="0">
                <a:effectLst/>
                <a:latin typeface="Courier New" pitchFamily="49" charset="0"/>
              </a:rPr>
              <a:t>);</a:t>
            </a:r>
          </a:p>
          <a:p>
            <a:r>
              <a:rPr lang="en-US" b="1" dirty="0">
                <a:effectLst>
                  <a:outerShdw blurRad="38100" dist="38100" dir="2700000" algn="tl">
                    <a:srgbClr val="000000"/>
                  </a:outerShdw>
                </a:effectLst>
                <a:latin typeface="Courier New" pitchFamily="49" charset="0"/>
              </a:rPr>
              <a:t>}</a:t>
            </a:r>
          </a:p>
          <a:p>
            <a:r>
              <a:rPr lang="en-US" b="1" dirty="0">
                <a:effectLst>
                  <a:outerShdw blurRad="38100" dist="38100" dir="2700000" algn="tl">
                    <a:srgbClr val="000000"/>
                  </a:outerShdw>
                </a:effectLst>
                <a:latin typeface="Courier New" pitchFamily="49" charset="0"/>
              </a:rPr>
              <a:t>. . .</a:t>
            </a:r>
          </a:p>
          <a:p>
            <a:r>
              <a:rPr lang="en-US" b="1" dirty="0">
                <a:effectLst>
                  <a:outerShdw blurRad="38100" dist="38100" dir="2700000" algn="tl">
                    <a:srgbClr val="000000"/>
                  </a:outerShdw>
                </a:effectLst>
                <a:latin typeface="Courier New" pitchFamily="49" charset="0"/>
              </a:rPr>
              <a:t>// from main():</a:t>
            </a:r>
          </a:p>
          <a:p>
            <a:r>
              <a:rPr lang="en-US" b="1" dirty="0">
                <a:effectLst>
                  <a:outerShdw blurRad="38100" dist="38100" dir="2700000" algn="tl">
                    <a:srgbClr val="000000"/>
                  </a:outerShdw>
                </a:effectLst>
                <a:latin typeface="Courier New" pitchFamily="49" charset="0"/>
              </a:rPr>
              <a:t>for (</a:t>
            </a:r>
            <a:r>
              <a:rPr lang="en-US" b="1" dirty="0" err="1">
                <a:effectLst>
                  <a:outerShdw blurRad="38100" dist="38100" dir="2700000" algn="tl">
                    <a:srgbClr val="000000"/>
                  </a:outerShdw>
                </a:effectLst>
                <a:latin typeface="Courier New" pitchFamily="49" charset="0"/>
              </a:rPr>
              <a:t>int</a:t>
            </a:r>
            <a:r>
              <a:rPr lang="en-US" b="1" dirty="0">
                <a:effectLst>
                  <a:outerShdw blurRad="38100" dist="38100" dir="2700000" algn="tl">
                    <a:srgbClr val="000000"/>
                  </a:outerShdw>
                </a:effectLst>
                <a:latin typeface="Courier New" pitchFamily="49" charset="0"/>
              </a:rPr>
              <a:t> </a:t>
            </a:r>
            <a:r>
              <a:rPr lang="en-US" b="1" dirty="0" err="1">
                <a:effectLst>
                  <a:outerShdw blurRad="38100" dist="38100" dir="2700000" algn="tl">
                    <a:srgbClr val="000000"/>
                  </a:outerShdw>
                </a:effectLst>
                <a:latin typeface="Courier New" pitchFamily="49" charset="0"/>
              </a:rPr>
              <a:t>i</a:t>
            </a:r>
            <a:r>
              <a:rPr lang="en-US" b="1" dirty="0">
                <a:effectLst>
                  <a:outerShdw blurRad="38100" dist="38100" dir="2700000" algn="tl">
                    <a:srgbClr val="000000"/>
                  </a:outerShdw>
                </a:effectLst>
                <a:latin typeface="Courier New" pitchFamily="49" charset="0"/>
              </a:rPr>
              <a:t> = 0; </a:t>
            </a:r>
            <a:r>
              <a:rPr lang="en-US" b="1" dirty="0" err="1">
                <a:effectLst>
                  <a:outerShdw blurRad="38100" dist="38100" dir="2700000" algn="tl">
                    <a:srgbClr val="000000"/>
                  </a:outerShdw>
                </a:effectLst>
                <a:latin typeface="Courier New" pitchFamily="49" charset="0"/>
              </a:rPr>
              <a:t>i</a:t>
            </a:r>
            <a:r>
              <a:rPr lang="en-US" b="1" dirty="0">
                <a:effectLst>
                  <a:outerShdw blurRad="38100" dist="38100" dir="2700000" algn="tl">
                    <a:srgbClr val="000000"/>
                  </a:outerShdw>
                </a:effectLst>
                <a:latin typeface="Courier New" pitchFamily="49" charset="0"/>
              </a:rPr>
              <a:t> &lt; </a:t>
            </a:r>
            <a:r>
              <a:rPr lang="en-US" b="1" dirty="0" err="1">
                <a:effectLst>
                  <a:outerShdw blurRad="38100" dist="38100" dir="2700000" algn="tl">
                    <a:srgbClr val="000000"/>
                  </a:outerShdw>
                </a:effectLst>
                <a:latin typeface="Courier New" pitchFamily="49" charset="0"/>
              </a:rPr>
              <a:t>numThreads</a:t>
            </a:r>
            <a:r>
              <a:rPr lang="en-US" b="1" dirty="0">
                <a:effectLst>
                  <a:outerShdw blurRad="38100" dist="38100" dir="2700000" algn="tl">
                    <a:srgbClr val="000000"/>
                  </a:outerShdw>
                </a:effectLst>
                <a:latin typeface="Courier New" pitchFamily="49" charset="0"/>
              </a:rPr>
              <a:t>; </a:t>
            </a:r>
            <a:r>
              <a:rPr lang="en-US" b="1" dirty="0" err="1">
                <a:effectLst>
                  <a:outerShdw blurRad="38100" dist="38100" dir="2700000" algn="tl">
                    <a:srgbClr val="000000"/>
                  </a:outerShdw>
                </a:effectLst>
                <a:latin typeface="Courier New" pitchFamily="49" charset="0"/>
              </a:rPr>
              <a:t>i</a:t>
            </a:r>
            <a:r>
              <a:rPr lang="en-US" b="1" dirty="0">
                <a:effectLst>
                  <a:outerShdw blurRad="38100" dist="38100" dir="2700000" algn="tl">
                    <a:srgbClr val="000000"/>
                  </a:outerShdw>
                </a:effectLst>
                <a:latin typeface="Courier New" pitchFamily="49" charset="0"/>
              </a:rPr>
              <a:t>++) {</a:t>
            </a:r>
          </a:p>
          <a:p>
            <a:r>
              <a:rPr lang="en-US" b="1" dirty="0">
                <a:effectLst>
                  <a:outerShdw blurRad="38100" dist="38100" dir="2700000" algn="tl">
                    <a:srgbClr val="000000"/>
                  </a:outerShdw>
                </a:effectLst>
                <a:latin typeface="Courier New" pitchFamily="49" charset="0"/>
              </a:rPr>
              <a:t>   </a:t>
            </a:r>
            <a:r>
              <a:rPr lang="en-US" b="1" dirty="0" err="1">
                <a:effectLst>
                  <a:outerShdw blurRad="38100" dist="38100" dir="2700000" algn="tl">
                    <a:srgbClr val="000000"/>
                  </a:outerShdw>
                </a:effectLst>
                <a:latin typeface="Courier New" pitchFamily="49" charset="0"/>
              </a:rPr>
              <a:t>pthread_create</a:t>
            </a:r>
            <a:r>
              <a:rPr lang="en-US" b="1" dirty="0">
                <a:effectLst>
                  <a:outerShdw blurRad="38100" dist="38100" dir="2700000" algn="tl">
                    <a:srgbClr val="000000"/>
                  </a:outerShdw>
                </a:effectLst>
                <a:latin typeface="Courier New" pitchFamily="49" charset="0"/>
              </a:rPr>
              <a:t>(&amp;</a:t>
            </a:r>
            <a:r>
              <a:rPr lang="en-US" b="1" dirty="0" err="1">
                <a:effectLst>
                  <a:outerShdw blurRad="38100" dist="38100" dir="2700000" algn="tl">
                    <a:srgbClr val="000000"/>
                  </a:outerShdw>
                </a:effectLst>
                <a:latin typeface="Courier New" pitchFamily="49" charset="0"/>
              </a:rPr>
              <a:t>tid</a:t>
            </a:r>
            <a:r>
              <a:rPr lang="en-US" b="1" dirty="0">
                <a:effectLst>
                  <a:outerShdw blurRad="38100" dist="38100" dir="2700000" algn="tl">
                    <a:srgbClr val="000000"/>
                  </a:outerShdw>
                </a:effectLst>
                <a:latin typeface="Courier New" pitchFamily="49" charset="0"/>
              </a:rPr>
              <a:t>[</a:t>
            </a:r>
            <a:r>
              <a:rPr lang="en-US" b="1" dirty="0" err="1">
                <a:effectLst>
                  <a:outerShdw blurRad="38100" dist="38100" dir="2700000" algn="tl">
                    <a:srgbClr val="000000"/>
                  </a:outerShdw>
                </a:effectLst>
                <a:latin typeface="Courier New" pitchFamily="49" charset="0"/>
              </a:rPr>
              <a:t>i</a:t>
            </a:r>
            <a:r>
              <a:rPr lang="en-US" b="1" dirty="0">
                <a:effectLst>
                  <a:outerShdw blurRad="38100" dist="38100" dir="2700000" algn="tl">
                    <a:srgbClr val="000000"/>
                  </a:outerShdw>
                </a:effectLst>
                <a:latin typeface="Courier New" pitchFamily="49" charset="0"/>
              </a:rPr>
              <a:t>], NULL, </a:t>
            </a:r>
            <a:r>
              <a:rPr lang="en-US" b="1" dirty="0" err="1">
                <a:effectLst>
                  <a:outerShdw blurRad="38100" dist="38100" dir="2700000" algn="tl">
                    <a:srgbClr val="000000"/>
                  </a:outerShdw>
                </a:effectLst>
                <a:latin typeface="Courier New" pitchFamily="49" charset="0"/>
              </a:rPr>
              <a:t>threadFunc</a:t>
            </a:r>
            <a:r>
              <a:rPr lang="en-US" b="1" dirty="0">
                <a:effectLst>
                  <a:outerShdw blurRad="38100" dist="38100" dir="2700000" algn="tl">
                    <a:srgbClr val="000000"/>
                  </a:outerShdw>
                </a:effectLst>
                <a:latin typeface="Courier New" pitchFamily="49" charset="0"/>
              </a:rPr>
              <a:t>, &amp;</a:t>
            </a:r>
            <a:r>
              <a:rPr lang="en-US" b="1" dirty="0" err="1">
                <a:effectLst>
                  <a:outerShdw blurRad="38100" dist="38100" dir="2700000" algn="tl">
                    <a:srgbClr val="000000"/>
                  </a:outerShdw>
                </a:effectLst>
                <a:latin typeface="Courier New" pitchFamily="49" charset="0"/>
              </a:rPr>
              <a:t>i</a:t>
            </a:r>
            <a:r>
              <a:rPr lang="en-US" b="1" dirty="0">
                <a:effectLst>
                  <a:outerShdw blurRad="38100" dist="38100" dir="2700000" algn="tl">
                    <a:srgbClr val="000000"/>
                  </a:outerShdw>
                </a:effectLst>
                <a:latin typeface="Courier New" pitchFamily="49" charset="0"/>
              </a:rPr>
              <a:t>);</a:t>
            </a:r>
          </a:p>
          <a:p>
            <a:r>
              <a:rPr lang="en-US" b="1" dirty="0">
                <a:effectLst>
                  <a:outerShdw blurRad="38100" dist="38100" dir="2700000" algn="tl">
                    <a:srgbClr val="000000"/>
                  </a:outerShdw>
                </a:effectLst>
                <a:latin typeface="Courier New" pitchFamily="49" charset="0"/>
              </a:rPr>
              <a:t>}</a:t>
            </a:r>
            <a:endParaRPr lang="en-US" b="1" dirty="0">
              <a:effectLst/>
              <a:latin typeface="Courier New" pitchFamily="49" charset="0"/>
            </a:endParaRPr>
          </a:p>
        </p:txBody>
      </p:sp>
      <p:sp>
        <p:nvSpPr>
          <p:cNvPr id="7" name="Text Box 4"/>
          <p:cNvSpPr txBox="1">
            <a:spLocks noChangeArrowheads="1"/>
          </p:cNvSpPr>
          <p:nvPr/>
        </p:nvSpPr>
        <p:spPr bwMode="auto">
          <a:xfrm>
            <a:off x="539750" y="2103438"/>
            <a:ext cx="8237538" cy="3152775"/>
          </a:xfrm>
          <a:prstGeom prst="rect">
            <a:avLst/>
          </a:prstGeom>
          <a:solidFill>
            <a:schemeClr val="accent2">
              <a:lumMod val="75000"/>
            </a:schemeClr>
          </a:solidFill>
          <a:ln w="12700">
            <a:solidFill>
              <a:schemeClr val="tx1"/>
            </a:solidFill>
            <a:miter lim="800000"/>
            <a:headEnd type="none" w="sm" len="sm"/>
            <a:tailEnd type="none" w="sm" len="sm"/>
          </a:ln>
          <a:effectLst/>
        </p:spPr>
        <p:txBody>
          <a:bodyPr>
            <a:spAutoFit/>
          </a:bodyPr>
          <a:lstStyle/>
          <a:p>
            <a:r>
              <a:rPr lang="en-US" b="1" dirty="0">
                <a:solidFill>
                  <a:srgbClr val="FFFFFF"/>
                </a:solidFill>
                <a:effectLst>
                  <a:outerShdw blurRad="38100" dist="38100" dir="2700000" algn="tl">
                    <a:srgbClr val="000000"/>
                  </a:outerShdw>
                </a:effectLst>
                <a:latin typeface="Courier New" pitchFamily="49" charset="0"/>
              </a:rPr>
              <a:t>void *</a:t>
            </a:r>
            <a:r>
              <a:rPr lang="en-US" b="1" dirty="0" err="1">
                <a:solidFill>
                  <a:srgbClr val="FFFFFF"/>
                </a:solidFill>
                <a:effectLst>
                  <a:outerShdw blurRad="38100" dist="38100" dir="2700000" algn="tl">
                    <a:srgbClr val="000000"/>
                  </a:outerShdw>
                </a:effectLst>
                <a:latin typeface="Courier New" pitchFamily="49" charset="0"/>
              </a:rPr>
              <a:t>threadFunc</a:t>
            </a:r>
            <a:r>
              <a:rPr lang="en-US" b="1" dirty="0">
                <a:solidFill>
                  <a:srgbClr val="FFFFFF"/>
                </a:solidFill>
                <a:effectLst>
                  <a:outerShdw blurRad="38100" dist="38100" dir="2700000" algn="tl">
                    <a:srgbClr val="000000"/>
                  </a:outerShdw>
                </a:effectLst>
                <a:latin typeface="Courier New" pitchFamily="49" charset="0"/>
              </a:rPr>
              <a:t>(void *</a:t>
            </a:r>
            <a:r>
              <a:rPr lang="en-US" b="1" dirty="0" err="1">
                <a:solidFill>
                  <a:srgbClr val="FFFFFF"/>
                </a:solidFill>
                <a:effectLst/>
                <a:latin typeface="Courier New" pitchFamily="49" charset="0"/>
              </a:rPr>
              <a:t>pArg</a:t>
            </a:r>
            <a:r>
              <a:rPr lang="en-US" b="1" dirty="0">
                <a:solidFill>
                  <a:srgbClr val="FFFFFF"/>
                </a:solidFill>
                <a:effectLst>
                  <a:outerShdw blurRad="38100" dist="38100" dir="2700000" algn="tl">
                    <a:srgbClr val="000000"/>
                  </a:outerShdw>
                </a:effectLst>
                <a:latin typeface="Courier New" pitchFamily="49" charset="0"/>
              </a:rPr>
              <a:t>) { </a:t>
            </a:r>
          </a:p>
          <a:p>
            <a:r>
              <a:rPr lang="en-US" b="1" dirty="0">
                <a:solidFill>
                  <a:srgbClr val="FFFFFF"/>
                </a:solidFill>
                <a:effectLst>
                  <a:outerShdw blurRad="38100" dist="38100" dir="2700000" algn="tl">
                    <a:srgbClr val="000000"/>
                  </a:outerShdw>
                </a:effectLst>
                <a:latin typeface="Courier New" pitchFamily="49" charset="0"/>
              </a:rPr>
              <a:t>  </a:t>
            </a:r>
            <a:r>
              <a:rPr lang="en-US" b="1" dirty="0" err="1">
                <a:solidFill>
                  <a:srgbClr val="FFFFFF"/>
                </a:solidFill>
                <a:effectLst>
                  <a:outerShdw blurRad="38100" dist="38100" dir="2700000" algn="tl">
                    <a:srgbClr val="000000"/>
                  </a:outerShdw>
                </a:effectLst>
                <a:latin typeface="Courier New" pitchFamily="49" charset="0"/>
              </a:rPr>
              <a:t>int</a:t>
            </a:r>
            <a:r>
              <a:rPr lang="en-US" b="1" dirty="0">
                <a:solidFill>
                  <a:srgbClr val="FFFFFF"/>
                </a:solidFill>
                <a:effectLst>
                  <a:outerShdw blurRad="38100" dist="38100" dir="2700000" algn="tl">
                    <a:srgbClr val="000000"/>
                  </a:outerShdw>
                </a:effectLst>
                <a:latin typeface="Courier New" pitchFamily="49" charset="0"/>
              </a:rPr>
              <a:t>* p = (</a:t>
            </a:r>
            <a:r>
              <a:rPr lang="en-US" b="1" dirty="0" err="1">
                <a:solidFill>
                  <a:srgbClr val="FFFFFF"/>
                </a:solidFill>
                <a:effectLst>
                  <a:outerShdw blurRad="38100" dist="38100" dir="2700000" algn="tl">
                    <a:srgbClr val="000000"/>
                  </a:outerShdw>
                </a:effectLst>
                <a:latin typeface="Courier New" pitchFamily="49" charset="0"/>
              </a:rPr>
              <a:t>int</a:t>
            </a:r>
            <a:r>
              <a:rPr lang="en-US" b="1" dirty="0">
                <a:solidFill>
                  <a:srgbClr val="FFFFFF"/>
                </a:solidFill>
                <a:effectLst>
                  <a:outerShdw blurRad="38100" dist="38100" dir="2700000" algn="tl">
                    <a:srgbClr val="000000"/>
                  </a:outerShdw>
                </a:effectLst>
                <a:latin typeface="Courier New" pitchFamily="49" charset="0"/>
              </a:rPr>
              <a:t>*)</a:t>
            </a:r>
            <a:r>
              <a:rPr lang="en-US" b="1" dirty="0" err="1">
                <a:solidFill>
                  <a:srgbClr val="FFFFFF"/>
                </a:solidFill>
                <a:effectLst>
                  <a:outerShdw blurRad="38100" dist="38100" dir="2700000" algn="tl">
                    <a:srgbClr val="000000"/>
                  </a:outerShdw>
                </a:effectLst>
                <a:latin typeface="Courier New" pitchFamily="49" charset="0"/>
              </a:rPr>
              <a:t>pArg</a:t>
            </a:r>
            <a:r>
              <a:rPr lang="en-US" b="1" dirty="0">
                <a:solidFill>
                  <a:srgbClr val="FFFFFF"/>
                </a:solidFill>
                <a:effectLst>
                  <a:outerShdw blurRad="38100" dist="38100" dir="2700000" algn="tl">
                    <a:srgbClr val="000000"/>
                  </a:outerShdw>
                </a:effectLst>
                <a:latin typeface="Courier New" pitchFamily="49" charset="0"/>
              </a:rPr>
              <a:t>;</a:t>
            </a:r>
          </a:p>
          <a:p>
            <a:r>
              <a:rPr lang="en-US" b="1" dirty="0">
                <a:solidFill>
                  <a:srgbClr val="FFFFFF"/>
                </a:solidFill>
                <a:effectLst/>
                <a:latin typeface="Courier New" pitchFamily="49" charset="0"/>
              </a:rPr>
              <a:t>  </a:t>
            </a:r>
            <a:r>
              <a:rPr lang="en-US" b="1" dirty="0" err="1">
                <a:solidFill>
                  <a:srgbClr val="FFFFFF"/>
                </a:solidFill>
                <a:effectLst/>
                <a:latin typeface="Courier New" pitchFamily="49" charset="0"/>
              </a:rPr>
              <a:t>int</a:t>
            </a:r>
            <a:r>
              <a:rPr lang="en-US" b="1" dirty="0">
                <a:solidFill>
                  <a:srgbClr val="FFFFFF"/>
                </a:solidFill>
                <a:effectLst/>
                <a:latin typeface="Courier New" pitchFamily="49" charset="0"/>
              </a:rPr>
              <a:t> </a:t>
            </a:r>
            <a:r>
              <a:rPr lang="en-US" b="1" dirty="0" err="1">
                <a:solidFill>
                  <a:srgbClr val="FFFFFF"/>
                </a:solidFill>
                <a:effectLst/>
                <a:latin typeface="Courier New" pitchFamily="49" charset="0"/>
              </a:rPr>
              <a:t>myNum</a:t>
            </a:r>
            <a:r>
              <a:rPr lang="en-US" b="1" dirty="0">
                <a:solidFill>
                  <a:srgbClr val="FFFFFF"/>
                </a:solidFill>
                <a:effectLst/>
                <a:latin typeface="Courier New" pitchFamily="49" charset="0"/>
              </a:rPr>
              <a:t> = *p;</a:t>
            </a:r>
          </a:p>
          <a:p>
            <a:r>
              <a:rPr lang="en-US" b="1" dirty="0">
                <a:solidFill>
                  <a:srgbClr val="FFFFFF"/>
                </a:solidFill>
                <a:effectLst/>
                <a:latin typeface="Courier New" pitchFamily="49" charset="0"/>
              </a:rPr>
              <a:t>  </a:t>
            </a:r>
            <a:r>
              <a:rPr lang="en-US" b="1" dirty="0" err="1">
                <a:solidFill>
                  <a:srgbClr val="FFFFFF"/>
                </a:solidFill>
                <a:effectLst/>
                <a:latin typeface="Courier New" pitchFamily="49" charset="0"/>
              </a:rPr>
              <a:t>printf</a:t>
            </a:r>
            <a:r>
              <a:rPr lang="en-US" b="1" dirty="0">
                <a:solidFill>
                  <a:srgbClr val="FFFFFF"/>
                </a:solidFill>
                <a:effectLst/>
                <a:latin typeface="Courier New" pitchFamily="49" charset="0"/>
              </a:rPr>
              <a:t>( “Thread number %d\n”, </a:t>
            </a:r>
            <a:r>
              <a:rPr lang="en-US" b="1" dirty="0" err="1">
                <a:solidFill>
                  <a:srgbClr val="FFFFFF"/>
                </a:solidFill>
                <a:effectLst/>
                <a:latin typeface="Courier New" pitchFamily="49" charset="0"/>
              </a:rPr>
              <a:t>myNum</a:t>
            </a:r>
            <a:r>
              <a:rPr lang="en-US" b="1" dirty="0">
                <a:solidFill>
                  <a:srgbClr val="FFFFFF"/>
                </a:solidFill>
                <a:effectLst/>
                <a:latin typeface="Courier New" pitchFamily="49" charset="0"/>
              </a:rPr>
              <a:t>);</a:t>
            </a:r>
          </a:p>
          <a:p>
            <a:r>
              <a:rPr lang="en-US" b="1" dirty="0">
                <a:solidFill>
                  <a:srgbClr val="FFFFFF"/>
                </a:solidFill>
                <a:effectLst>
                  <a:outerShdw blurRad="38100" dist="38100" dir="2700000" algn="tl">
                    <a:srgbClr val="000000"/>
                  </a:outerShdw>
                </a:effectLst>
                <a:latin typeface="Courier New" pitchFamily="49" charset="0"/>
              </a:rPr>
              <a:t>}</a:t>
            </a:r>
          </a:p>
          <a:p>
            <a:r>
              <a:rPr lang="en-US" b="1" dirty="0">
                <a:solidFill>
                  <a:srgbClr val="FFFFFF"/>
                </a:solidFill>
                <a:effectLst>
                  <a:outerShdw blurRad="38100" dist="38100" dir="2700000" algn="tl">
                    <a:srgbClr val="000000"/>
                  </a:outerShdw>
                </a:effectLst>
                <a:latin typeface="Courier New" pitchFamily="49" charset="0"/>
              </a:rPr>
              <a:t>. . .</a:t>
            </a:r>
          </a:p>
          <a:p>
            <a:r>
              <a:rPr lang="en-US" b="1" dirty="0">
                <a:solidFill>
                  <a:srgbClr val="FFFFFF"/>
                </a:solidFill>
                <a:effectLst>
                  <a:outerShdw blurRad="38100" dist="38100" dir="2700000" algn="tl">
                    <a:srgbClr val="000000"/>
                  </a:outerShdw>
                </a:effectLst>
                <a:latin typeface="Courier New" pitchFamily="49" charset="0"/>
              </a:rPr>
              <a:t>// from main():</a:t>
            </a:r>
          </a:p>
          <a:p>
            <a:r>
              <a:rPr lang="en-US" b="1" dirty="0">
                <a:solidFill>
                  <a:srgbClr val="FFFFFF"/>
                </a:solidFill>
                <a:effectLst>
                  <a:outerShdw blurRad="38100" dist="38100" dir="2700000" algn="tl">
                    <a:srgbClr val="000000"/>
                  </a:outerShdw>
                </a:effectLst>
                <a:latin typeface="Courier New" pitchFamily="49" charset="0"/>
              </a:rPr>
              <a:t>for (</a:t>
            </a:r>
            <a:r>
              <a:rPr lang="en-US" b="1" dirty="0" err="1">
                <a:solidFill>
                  <a:srgbClr val="FFFFFF"/>
                </a:solidFill>
                <a:effectLst>
                  <a:outerShdw blurRad="38100" dist="38100" dir="2700000" algn="tl">
                    <a:srgbClr val="000000"/>
                  </a:outerShdw>
                </a:effectLst>
                <a:latin typeface="Courier New" pitchFamily="49" charset="0"/>
              </a:rPr>
              <a:t>int</a:t>
            </a:r>
            <a:r>
              <a:rPr lang="en-US" b="1" dirty="0">
                <a:solidFill>
                  <a:srgbClr val="FFFFFF"/>
                </a:solidFill>
                <a:effectLst>
                  <a:outerShdw blurRad="38100" dist="38100" dir="2700000" algn="tl">
                    <a:srgbClr val="000000"/>
                  </a:outerShdw>
                </a:effectLst>
                <a:latin typeface="Courier New" pitchFamily="49" charset="0"/>
              </a:rPr>
              <a:t> </a:t>
            </a:r>
            <a:r>
              <a:rPr lang="en-US" b="1" dirty="0" err="1">
                <a:solidFill>
                  <a:srgbClr val="FFFFFF"/>
                </a:solidFill>
                <a:effectLst>
                  <a:outerShdw blurRad="38100" dist="38100" dir="2700000" algn="tl">
                    <a:srgbClr val="000000"/>
                  </a:outerShdw>
                </a:effectLst>
                <a:latin typeface="Courier New" pitchFamily="49" charset="0"/>
              </a:rPr>
              <a:t>i</a:t>
            </a:r>
            <a:r>
              <a:rPr lang="en-US" b="1" dirty="0">
                <a:solidFill>
                  <a:srgbClr val="FFFFFF"/>
                </a:solidFill>
                <a:effectLst>
                  <a:outerShdw blurRad="38100" dist="38100" dir="2700000" algn="tl">
                    <a:srgbClr val="000000"/>
                  </a:outerShdw>
                </a:effectLst>
                <a:latin typeface="Courier New" pitchFamily="49" charset="0"/>
              </a:rPr>
              <a:t> = 0; </a:t>
            </a:r>
            <a:r>
              <a:rPr lang="en-US" b="1" dirty="0" err="1">
                <a:solidFill>
                  <a:srgbClr val="FFFFFF"/>
                </a:solidFill>
                <a:effectLst>
                  <a:outerShdw blurRad="38100" dist="38100" dir="2700000" algn="tl">
                    <a:srgbClr val="000000"/>
                  </a:outerShdw>
                </a:effectLst>
                <a:latin typeface="Courier New" pitchFamily="49" charset="0"/>
              </a:rPr>
              <a:t>i</a:t>
            </a:r>
            <a:r>
              <a:rPr lang="en-US" b="1" dirty="0">
                <a:solidFill>
                  <a:srgbClr val="FFFFFF"/>
                </a:solidFill>
                <a:effectLst>
                  <a:outerShdw blurRad="38100" dist="38100" dir="2700000" algn="tl">
                    <a:srgbClr val="000000"/>
                  </a:outerShdw>
                </a:effectLst>
                <a:latin typeface="Courier New" pitchFamily="49" charset="0"/>
              </a:rPr>
              <a:t> &lt; </a:t>
            </a:r>
            <a:r>
              <a:rPr lang="en-US" b="1" dirty="0" err="1">
                <a:solidFill>
                  <a:srgbClr val="FFFFFF"/>
                </a:solidFill>
                <a:effectLst>
                  <a:outerShdw blurRad="38100" dist="38100" dir="2700000" algn="tl">
                    <a:srgbClr val="000000"/>
                  </a:outerShdw>
                </a:effectLst>
                <a:latin typeface="Courier New" pitchFamily="49" charset="0"/>
              </a:rPr>
              <a:t>numThreads</a:t>
            </a:r>
            <a:r>
              <a:rPr lang="en-US" b="1" dirty="0">
                <a:solidFill>
                  <a:srgbClr val="FFFFFF"/>
                </a:solidFill>
                <a:effectLst>
                  <a:outerShdw blurRad="38100" dist="38100" dir="2700000" algn="tl">
                    <a:srgbClr val="000000"/>
                  </a:outerShdw>
                </a:effectLst>
                <a:latin typeface="Courier New" pitchFamily="49" charset="0"/>
              </a:rPr>
              <a:t>; </a:t>
            </a:r>
            <a:r>
              <a:rPr lang="en-US" b="1" dirty="0" err="1">
                <a:solidFill>
                  <a:srgbClr val="FFFFFF"/>
                </a:solidFill>
                <a:effectLst>
                  <a:outerShdw blurRad="38100" dist="38100" dir="2700000" algn="tl">
                    <a:srgbClr val="000000"/>
                  </a:outerShdw>
                </a:effectLst>
                <a:latin typeface="Courier New" pitchFamily="49" charset="0"/>
              </a:rPr>
              <a:t>i</a:t>
            </a:r>
            <a:r>
              <a:rPr lang="en-US" b="1" dirty="0">
                <a:solidFill>
                  <a:srgbClr val="FFFFFF"/>
                </a:solidFill>
                <a:effectLst>
                  <a:outerShdw blurRad="38100" dist="38100" dir="2700000" algn="tl">
                    <a:srgbClr val="000000"/>
                  </a:outerShdw>
                </a:effectLst>
                <a:latin typeface="Courier New" pitchFamily="49" charset="0"/>
              </a:rPr>
              <a:t>++) {</a:t>
            </a:r>
          </a:p>
          <a:p>
            <a:r>
              <a:rPr lang="en-US" b="1" dirty="0">
                <a:solidFill>
                  <a:srgbClr val="FFFFFF"/>
                </a:solidFill>
                <a:effectLst>
                  <a:outerShdw blurRad="38100" dist="38100" dir="2700000" algn="tl">
                    <a:srgbClr val="000000"/>
                  </a:outerShdw>
                </a:effectLst>
                <a:latin typeface="Courier New" pitchFamily="49" charset="0"/>
              </a:rPr>
              <a:t>   </a:t>
            </a:r>
            <a:r>
              <a:rPr lang="en-US" b="1" dirty="0" err="1">
                <a:solidFill>
                  <a:srgbClr val="FFFFFF"/>
                </a:solidFill>
                <a:effectLst>
                  <a:outerShdw blurRad="38100" dist="38100" dir="2700000" algn="tl">
                    <a:srgbClr val="000000"/>
                  </a:outerShdw>
                </a:effectLst>
                <a:latin typeface="Courier New" pitchFamily="49" charset="0"/>
              </a:rPr>
              <a:t>pthread_create</a:t>
            </a:r>
            <a:r>
              <a:rPr lang="en-US" b="1" dirty="0">
                <a:solidFill>
                  <a:srgbClr val="FFFFFF"/>
                </a:solidFill>
                <a:effectLst>
                  <a:outerShdw blurRad="38100" dist="38100" dir="2700000" algn="tl">
                    <a:srgbClr val="000000"/>
                  </a:outerShdw>
                </a:effectLst>
                <a:latin typeface="Courier New" pitchFamily="49" charset="0"/>
              </a:rPr>
              <a:t>(&amp;</a:t>
            </a:r>
            <a:r>
              <a:rPr lang="en-US" b="1" dirty="0" err="1">
                <a:solidFill>
                  <a:srgbClr val="FFFFFF"/>
                </a:solidFill>
                <a:effectLst>
                  <a:outerShdw blurRad="38100" dist="38100" dir="2700000" algn="tl">
                    <a:srgbClr val="000000"/>
                  </a:outerShdw>
                </a:effectLst>
                <a:latin typeface="Courier New" pitchFamily="49" charset="0"/>
              </a:rPr>
              <a:t>tid</a:t>
            </a:r>
            <a:r>
              <a:rPr lang="en-US" b="1" dirty="0">
                <a:solidFill>
                  <a:srgbClr val="FFFFFF"/>
                </a:solidFill>
                <a:effectLst>
                  <a:outerShdw blurRad="38100" dist="38100" dir="2700000" algn="tl">
                    <a:srgbClr val="000000"/>
                  </a:outerShdw>
                </a:effectLst>
                <a:latin typeface="Courier New" pitchFamily="49" charset="0"/>
              </a:rPr>
              <a:t>[</a:t>
            </a:r>
            <a:r>
              <a:rPr lang="en-US" b="1" dirty="0" err="1">
                <a:solidFill>
                  <a:srgbClr val="FFFFFF"/>
                </a:solidFill>
                <a:effectLst>
                  <a:outerShdw blurRad="38100" dist="38100" dir="2700000" algn="tl">
                    <a:srgbClr val="000000"/>
                  </a:outerShdw>
                </a:effectLst>
                <a:latin typeface="Courier New" pitchFamily="49" charset="0"/>
              </a:rPr>
              <a:t>i</a:t>
            </a:r>
            <a:r>
              <a:rPr lang="en-US" b="1" dirty="0">
                <a:solidFill>
                  <a:srgbClr val="FFFFFF"/>
                </a:solidFill>
                <a:effectLst>
                  <a:outerShdw blurRad="38100" dist="38100" dir="2700000" algn="tl">
                    <a:srgbClr val="000000"/>
                  </a:outerShdw>
                </a:effectLst>
                <a:latin typeface="Courier New" pitchFamily="49" charset="0"/>
              </a:rPr>
              <a:t>], NULL, </a:t>
            </a:r>
            <a:r>
              <a:rPr lang="en-US" b="1" dirty="0" err="1">
                <a:solidFill>
                  <a:srgbClr val="FFFFFF"/>
                </a:solidFill>
                <a:effectLst>
                  <a:outerShdw blurRad="38100" dist="38100" dir="2700000" algn="tl">
                    <a:srgbClr val="000000"/>
                  </a:outerShdw>
                </a:effectLst>
                <a:latin typeface="Courier New" pitchFamily="49" charset="0"/>
              </a:rPr>
              <a:t>threadFunc</a:t>
            </a:r>
            <a:r>
              <a:rPr lang="en-US" b="1" dirty="0">
                <a:solidFill>
                  <a:srgbClr val="FFFFFF"/>
                </a:solidFill>
                <a:effectLst>
                  <a:outerShdw blurRad="38100" dist="38100" dir="2700000" algn="tl">
                    <a:srgbClr val="000000"/>
                  </a:outerShdw>
                </a:effectLst>
                <a:latin typeface="Courier New" pitchFamily="49" charset="0"/>
              </a:rPr>
              <a:t>, &amp;</a:t>
            </a:r>
            <a:r>
              <a:rPr lang="en-US" b="1" dirty="0" err="1">
                <a:solidFill>
                  <a:srgbClr val="FFFFFF"/>
                </a:solidFill>
                <a:effectLst>
                  <a:outerShdw blurRad="38100" dist="38100" dir="2700000" algn="tl">
                    <a:srgbClr val="000000"/>
                  </a:outerShdw>
                </a:effectLst>
                <a:latin typeface="Courier New" pitchFamily="49" charset="0"/>
              </a:rPr>
              <a:t>i</a:t>
            </a:r>
            <a:r>
              <a:rPr lang="en-US" b="1" dirty="0">
                <a:solidFill>
                  <a:srgbClr val="FFFFFF"/>
                </a:solidFill>
                <a:effectLst>
                  <a:outerShdw blurRad="38100" dist="38100" dir="2700000" algn="tl">
                    <a:srgbClr val="000000"/>
                  </a:outerShdw>
                </a:effectLst>
                <a:latin typeface="Courier New" pitchFamily="49" charset="0"/>
              </a:rPr>
              <a:t>);</a:t>
            </a:r>
          </a:p>
          <a:p>
            <a:r>
              <a:rPr lang="en-US" b="1" dirty="0">
                <a:solidFill>
                  <a:srgbClr val="FFFFFF"/>
                </a:solidFill>
                <a:effectLst>
                  <a:outerShdw blurRad="38100" dist="38100" dir="2700000" algn="tl">
                    <a:srgbClr val="000000"/>
                  </a:outerShdw>
                </a:effectLst>
                <a:latin typeface="Courier New" pitchFamily="49" charset="0"/>
              </a:rPr>
              <a:t>}</a:t>
            </a:r>
            <a:endParaRPr lang="en-US" b="1" dirty="0">
              <a:effectLst/>
              <a:latin typeface="Courier New"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FD9E21FF-72A5-4FD0-A612-B90A551F7583}" type="slidenum">
              <a:rPr lang="en-US"/>
              <a:pPr/>
              <a:t>14</a:t>
            </a:fld>
            <a:endParaRPr lang="en-US"/>
          </a:p>
        </p:txBody>
      </p:sp>
      <p:sp>
        <p:nvSpPr>
          <p:cNvPr id="5" name="Footer Placeholder 4"/>
          <p:cNvSpPr>
            <a:spLocks noGrp="1"/>
          </p:cNvSpPr>
          <p:nvPr>
            <p:ph type="ftr" sz="quarter" idx="12"/>
          </p:nvPr>
        </p:nvSpPr>
        <p:spPr/>
        <p:txBody>
          <a:bodyPr/>
          <a:lstStyle/>
          <a:p>
            <a:r>
              <a:rPr lang="en-US"/>
              <a:t>Programming with POSIX* Threads</a:t>
            </a:r>
          </a:p>
        </p:txBody>
      </p:sp>
      <p:sp>
        <p:nvSpPr>
          <p:cNvPr id="1597442" name="Rectangle 2"/>
          <p:cNvSpPr>
            <a:spLocks noGrp="1" noChangeArrowheads="1"/>
          </p:cNvSpPr>
          <p:nvPr>
            <p:ph type="title"/>
          </p:nvPr>
        </p:nvSpPr>
        <p:spPr/>
        <p:txBody>
          <a:bodyPr/>
          <a:lstStyle/>
          <a:p>
            <a:r>
              <a:rPr lang="en-US"/>
              <a:t>Solution – “Local” Storage</a:t>
            </a:r>
          </a:p>
        </p:txBody>
      </p:sp>
      <p:sp>
        <p:nvSpPr>
          <p:cNvPr id="1597443" name="Text Box 3"/>
          <p:cNvSpPr txBox="1">
            <a:spLocks noChangeArrowheads="1"/>
          </p:cNvSpPr>
          <p:nvPr/>
        </p:nvSpPr>
        <p:spPr bwMode="auto">
          <a:xfrm>
            <a:off x="358775" y="1450975"/>
            <a:ext cx="8467725" cy="3762375"/>
          </a:xfrm>
          <a:prstGeom prst="rect">
            <a:avLst/>
          </a:prstGeom>
          <a:solidFill>
            <a:schemeClr val="accent2">
              <a:lumMod val="75000"/>
            </a:schemeClr>
          </a:solidFill>
          <a:ln w="12700">
            <a:solidFill>
              <a:schemeClr val="tx1"/>
            </a:solidFill>
            <a:miter lim="800000"/>
            <a:headEnd type="none" w="sm" len="sm"/>
            <a:tailEnd type="none" w="sm" len="sm"/>
          </a:ln>
          <a:effectLst/>
        </p:spPr>
        <p:txBody>
          <a:bodyPr>
            <a:spAutoFit/>
          </a:bodyPr>
          <a:lstStyle/>
          <a:p>
            <a:r>
              <a:rPr lang="en-US" b="1" dirty="0">
                <a:solidFill>
                  <a:srgbClr val="FFFFFF"/>
                </a:solidFill>
                <a:effectLst>
                  <a:outerShdw blurRad="38100" dist="38100" dir="2700000" algn="tl">
                    <a:srgbClr val="000000"/>
                  </a:outerShdw>
                </a:effectLst>
                <a:latin typeface="Courier New" pitchFamily="49" charset="0"/>
              </a:rPr>
              <a:t>void *</a:t>
            </a:r>
            <a:r>
              <a:rPr lang="en-US" b="1" dirty="0" err="1">
                <a:solidFill>
                  <a:srgbClr val="FFFFFF"/>
                </a:solidFill>
                <a:effectLst>
                  <a:outerShdw blurRad="38100" dist="38100" dir="2700000" algn="tl">
                    <a:srgbClr val="000000"/>
                  </a:outerShdw>
                </a:effectLst>
                <a:latin typeface="Courier New" pitchFamily="49" charset="0"/>
              </a:rPr>
              <a:t>threadFunc</a:t>
            </a:r>
            <a:r>
              <a:rPr lang="en-US" b="1" dirty="0">
                <a:solidFill>
                  <a:srgbClr val="FFFFFF"/>
                </a:solidFill>
                <a:effectLst>
                  <a:outerShdw blurRad="38100" dist="38100" dir="2700000" algn="tl">
                    <a:srgbClr val="000000"/>
                  </a:outerShdw>
                </a:effectLst>
                <a:latin typeface="Courier New" pitchFamily="49" charset="0"/>
              </a:rPr>
              <a:t>(void *</a:t>
            </a:r>
            <a:r>
              <a:rPr lang="en-US" b="1" dirty="0" err="1">
                <a:solidFill>
                  <a:srgbClr val="FFFFFF"/>
                </a:solidFill>
                <a:effectLst/>
                <a:latin typeface="Courier New" pitchFamily="49" charset="0"/>
              </a:rPr>
              <a:t>pArg</a:t>
            </a:r>
            <a:r>
              <a:rPr lang="en-US" b="1" dirty="0">
                <a:solidFill>
                  <a:srgbClr val="FFFFFF"/>
                </a:solidFill>
                <a:effectLst>
                  <a:outerShdw blurRad="38100" dist="38100" dir="2700000" algn="tl">
                    <a:srgbClr val="000000"/>
                  </a:outerShdw>
                </a:effectLst>
                <a:latin typeface="Courier New" pitchFamily="49" charset="0"/>
              </a:rPr>
              <a:t>) </a:t>
            </a:r>
          </a:p>
          <a:p>
            <a:r>
              <a:rPr lang="en-US" b="1" dirty="0">
                <a:solidFill>
                  <a:srgbClr val="FFFFFF"/>
                </a:solidFill>
                <a:effectLst>
                  <a:outerShdw blurRad="38100" dist="38100" dir="2700000" algn="tl">
                    <a:srgbClr val="000000"/>
                  </a:outerShdw>
                </a:effectLst>
                <a:latin typeface="Courier New" pitchFamily="49" charset="0"/>
              </a:rPr>
              <a:t>{ </a:t>
            </a:r>
          </a:p>
          <a:p>
            <a:r>
              <a:rPr lang="en-US" b="1" dirty="0">
                <a:solidFill>
                  <a:srgbClr val="FFFFFF"/>
                </a:solidFill>
                <a:effectLst/>
                <a:latin typeface="Courier New" pitchFamily="49" charset="0"/>
              </a:rPr>
              <a:t>  </a:t>
            </a:r>
            <a:r>
              <a:rPr lang="en-US" b="1" dirty="0" err="1">
                <a:solidFill>
                  <a:srgbClr val="FFFF00"/>
                </a:solidFill>
                <a:effectLst/>
                <a:latin typeface="Courier New" pitchFamily="49" charset="0"/>
              </a:rPr>
              <a:t>int</a:t>
            </a:r>
            <a:r>
              <a:rPr lang="en-US" b="1" dirty="0">
                <a:solidFill>
                  <a:srgbClr val="FFFF00"/>
                </a:solidFill>
                <a:effectLst/>
                <a:latin typeface="Courier New" pitchFamily="49" charset="0"/>
              </a:rPr>
              <a:t> </a:t>
            </a:r>
            <a:r>
              <a:rPr lang="en-US" b="1" dirty="0" err="1">
                <a:solidFill>
                  <a:srgbClr val="FFFF00"/>
                </a:solidFill>
                <a:effectLst/>
                <a:latin typeface="Courier New" pitchFamily="49" charset="0"/>
              </a:rPr>
              <a:t>myNum</a:t>
            </a:r>
            <a:r>
              <a:rPr lang="en-US" b="1" dirty="0">
                <a:solidFill>
                  <a:srgbClr val="FFFF00"/>
                </a:solidFill>
                <a:effectLst/>
                <a:latin typeface="Courier New" pitchFamily="49" charset="0"/>
              </a:rPr>
              <a:t> = *(</a:t>
            </a:r>
            <a:r>
              <a:rPr lang="en-US" b="1" dirty="0">
                <a:solidFill>
                  <a:srgbClr val="FFFF00"/>
                </a:solidFill>
                <a:effectLst>
                  <a:outerShdw blurRad="38100" dist="38100" dir="2700000" algn="tl">
                    <a:srgbClr val="000000"/>
                  </a:outerShdw>
                </a:effectLst>
                <a:latin typeface="Courier New" pitchFamily="49" charset="0"/>
              </a:rPr>
              <a:t>(</a:t>
            </a:r>
            <a:r>
              <a:rPr lang="en-US" b="1" dirty="0" err="1">
                <a:solidFill>
                  <a:srgbClr val="FFFF00"/>
                </a:solidFill>
                <a:effectLst>
                  <a:outerShdw blurRad="38100" dist="38100" dir="2700000" algn="tl">
                    <a:srgbClr val="000000"/>
                  </a:outerShdw>
                </a:effectLst>
                <a:latin typeface="Courier New" pitchFamily="49" charset="0"/>
              </a:rPr>
              <a:t>int</a:t>
            </a:r>
            <a:r>
              <a:rPr lang="en-US" b="1" dirty="0">
                <a:solidFill>
                  <a:srgbClr val="FFFF00"/>
                </a:solidFill>
                <a:effectLst>
                  <a:outerShdw blurRad="38100" dist="38100" dir="2700000" algn="tl">
                    <a:srgbClr val="000000"/>
                  </a:outerShdw>
                </a:effectLst>
                <a:latin typeface="Courier New" pitchFamily="49" charset="0"/>
              </a:rPr>
              <a:t>*)</a:t>
            </a:r>
            <a:r>
              <a:rPr lang="en-US" b="1" dirty="0" err="1">
                <a:solidFill>
                  <a:srgbClr val="FFFF00"/>
                </a:solidFill>
                <a:effectLst>
                  <a:outerShdw blurRad="38100" dist="38100" dir="2700000" algn="tl">
                    <a:srgbClr val="000000"/>
                  </a:outerShdw>
                </a:effectLst>
                <a:latin typeface="Courier New" pitchFamily="49" charset="0"/>
              </a:rPr>
              <a:t>pArg</a:t>
            </a:r>
            <a:r>
              <a:rPr lang="en-US" b="1" dirty="0">
                <a:solidFill>
                  <a:srgbClr val="FFFF00"/>
                </a:solidFill>
                <a:effectLst>
                  <a:outerShdw blurRad="38100" dist="38100" dir="2700000" algn="tl">
                    <a:srgbClr val="000000"/>
                  </a:outerShdw>
                </a:effectLst>
                <a:latin typeface="Courier New" pitchFamily="49" charset="0"/>
              </a:rPr>
              <a:t>)</a:t>
            </a:r>
            <a:r>
              <a:rPr lang="en-US" b="1" dirty="0">
                <a:solidFill>
                  <a:srgbClr val="FFFF00"/>
                </a:solidFill>
                <a:effectLst/>
                <a:latin typeface="Courier New" pitchFamily="49" charset="0"/>
              </a:rPr>
              <a:t>;</a:t>
            </a:r>
          </a:p>
          <a:p>
            <a:r>
              <a:rPr lang="en-US" b="1" dirty="0">
                <a:solidFill>
                  <a:srgbClr val="FFFFFF"/>
                </a:solidFill>
                <a:effectLst/>
                <a:latin typeface="Courier New" pitchFamily="49" charset="0"/>
              </a:rPr>
              <a:t>  </a:t>
            </a:r>
            <a:r>
              <a:rPr lang="en-US" b="1" dirty="0" err="1">
                <a:solidFill>
                  <a:srgbClr val="FFFFFF"/>
                </a:solidFill>
                <a:effectLst/>
                <a:latin typeface="Courier New" pitchFamily="49" charset="0"/>
              </a:rPr>
              <a:t>printf</a:t>
            </a:r>
            <a:r>
              <a:rPr lang="en-US" b="1" dirty="0">
                <a:solidFill>
                  <a:srgbClr val="FFFFFF"/>
                </a:solidFill>
                <a:effectLst/>
                <a:latin typeface="Courier New" pitchFamily="49" charset="0"/>
              </a:rPr>
              <a:t>( “Thread number %d\n”, </a:t>
            </a:r>
            <a:r>
              <a:rPr lang="en-US" b="1" dirty="0" err="1">
                <a:solidFill>
                  <a:srgbClr val="FFFFFF"/>
                </a:solidFill>
                <a:effectLst/>
                <a:latin typeface="Courier New" pitchFamily="49" charset="0"/>
              </a:rPr>
              <a:t>myNum</a:t>
            </a:r>
            <a:r>
              <a:rPr lang="en-US" b="1" dirty="0">
                <a:solidFill>
                  <a:srgbClr val="FFFFFF"/>
                </a:solidFill>
                <a:effectLst/>
                <a:latin typeface="Courier New" pitchFamily="49" charset="0"/>
              </a:rPr>
              <a:t>);</a:t>
            </a:r>
          </a:p>
          <a:p>
            <a:r>
              <a:rPr lang="en-US" b="1" dirty="0">
                <a:solidFill>
                  <a:srgbClr val="FFFFFF"/>
                </a:solidFill>
                <a:effectLst>
                  <a:outerShdw blurRad="38100" dist="38100" dir="2700000" algn="tl">
                    <a:srgbClr val="000000"/>
                  </a:outerShdw>
                </a:effectLst>
                <a:latin typeface="Courier New" pitchFamily="49" charset="0"/>
              </a:rPr>
              <a:t>}</a:t>
            </a:r>
          </a:p>
          <a:p>
            <a:r>
              <a:rPr lang="en-US" b="1" dirty="0">
                <a:solidFill>
                  <a:srgbClr val="FFFFFF"/>
                </a:solidFill>
                <a:effectLst>
                  <a:outerShdw blurRad="38100" dist="38100" dir="2700000" algn="tl">
                    <a:srgbClr val="000000"/>
                  </a:outerShdw>
                </a:effectLst>
                <a:latin typeface="Courier New" pitchFamily="49" charset="0"/>
              </a:rPr>
              <a:t>. . .</a:t>
            </a:r>
          </a:p>
          <a:p>
            <a:endParaRPr lang="en-US" b="1" dirty="0">
              <a:solidFill>
                <a:srgbClr val="FFFFFF"/>
              </a:solidFill>
              <a:effectLst>
                <a:outerShdw blurRad="38100" dist="38100" dir="2700000" algn="tl">
                  <a:srgbClr val="000000"/>
                </a:outerShdw>
              </a:effectLst>
              <a:latin typeface="Courier New" pitchFamily="49" charset="0"/>
            </a:endParaRPr>
          </a:p>
          <a:p>
            <a:r>
              <a:rPr lang="en-US" b="1" dirty="0">
                <a:solidFill>
                  <a:srgbClr val="FFFFFF"/>
                </a:solidFill>
                <a:effectLst>
                  <a:outerShdw blurRad="38100" dist="38100" dir="2700000" algn="tl">
                    <a:srgbClr val="000000"/>
                  </a:outerShdw>
                </a:effectLst>
                <a:latin typeface="Courier New" pitchFamily="49" charset="0"/>
              </a:rPr>
              <a:t>// from main():</a:t>
            </a:r>
          </a:p>
          <a:p>
            <a:r>
              <a:rPr lang="en-US" b="1" dirty="0">
                <a:solidFill>
                  <a:srgbClr val="FFFFFF"/>
                </a:solidFill>
                <a:effectLst>
                  <a:outerShdw blurRad="38100" dist="38100" dir="2700000" algn="tl">
                    <a:srgbClr val="000000"/>
                  </a:outerShdw>
                </a:effectLst>
                <a:latin typeface="Courier New" pitchFamily="49" charset="0"/>
              </a:rPr>
              <a:t>for (</a:t>
            </a:r>
            <a:r>
              <a:rPr lang="en-US" b="1" dirty="0" err="1">
                <a:solidFill>
                  <a:srgbClr val="FFFFFF"/>
                </a:solidFill>
                <a:effectLst>
                  <a:outerShdw blurRad="38100" dist="38100" dir="2700000" algn="tl">
                    <a:srgbClr val="000000"/>
                  </a:outerShdw>
                </a:effectLst>
                <a:latin typeface="Courier New" pitchFamily="49" charset="0"/>
              </a:rPr>
              <a:t>int</a:t>
            </a:r>
            <a:r>
              <a:rPr lang="en-US" b="1" dirty="0">
                <a:solidFill>
                  <a:srgbClr val="FFFFFF"/>
                </a:solidFill>
                <a:effectLst>
                  <a:outerShdw blurRad="38100" dist="38100" dir="2700000" algn="tl">
                    <a:srgbClr val="000000"/>
                  </a:outerShdw>
                </a:effectLst>
                <a:latin typeface="Courier New" pitchFamily="49" charset="0"/>
              </a:rPr>
              <a:t> </a:t>
            </a:r>
            <a:r>
              <a:rPr lang="en-US" b="1" dirty="0" err="1">
                <a:solidFill>
                  <a:srgbClr val="FFFFFF"/>
                </a:solidFill>
                <a:effectLst>
                  <a:outerShdw blurRad="38100" dist="38100" dir="2700000" algn="tl">
                    <a:srgbClr val="000000"/>
                  </a:outerShdw>
                </a:effectLst>
                <a:latin typeface="Courier New" pitchFamily="49" charset="0"/>
              </a:rPr>
              <a:t>i</a:t>
            </a:r>
            <a:r>
              <a:rPr lang="en-US" b="1" dirty="0">
                <a:solidFill>
                  <a:srgbClr val="FFFFFF"/>
                </a:solidFill>
                <a:effectLst>
                  <a:outerShdw blurRad="38100" dist="38100" dir="2700000" algn="tl">
                    <a:srgbClr val="000000"/>
                  </a:outerShdw>
                </a:effectLst>
                <a:latin typeface="Courier New" pitchFamily="49" charset="0"/>
              </a:rPr>
              <a:t> = 0; </a:t>
            </a:r>
            <a:r>
              <a:rPr lang="en-US" b="1" dirty="0" err="1">
                <a:solidFill>
                  <a:srgbClr val="FFFFFF"/>
                </a:solidFill>
                <a:effectLst>
                  <a:outerShdw blurRad="38100" dist="38100" dir="2700000" algn="tl">
                    <a:srgbClr val="000000"/>
                  </a:outerShdw>
                </a:effectLst>
                <a:latin typeface="Courier New" pitchFamily="49" charset="0"/>
              </a:rPr>
              <a:t>i</a:t>
            </a:r>
            <a:r>
              <a:rPr lang="en-US" b="1" dirty="0">
                <a:solidFill>
                  <a:srgbClr val="FFFFFF"/>
                </a:solidFill>
                <a:effectLst>
                  <a:outerShdw blurRad="38100" dist="38100" dir="2700000" algn="tl">
                    <a:srgbClr val="000000"/>
                  </a:outerShdw>
                </a:effectLst>
                <a:latin typeface="Courier New" pitchFamily="49" charset="0"/>
              </a:rPr>
              <a:t> &lt; </a:t>
            </a:r>
            <a:r>
              <a:rPr lang="en-US" b="1" dirty="0" err="1">
                <a:solidFill>
                  <a:srgbClr val="FFFFFF"/>
                </a:solidFill>
                <a:effectLst>
                  <a:outerShdw blurRad="38100" dist="38100" dir="2700000" algn="tl">
                    <a:srgbClr val="000000"/>
                  </a:outerShdw>
                </a:effectLst>
                <a:latin typeface="Courier New" pitchFamily="49" charset="0"/>
              </a:rPr>
              <a:t>numThreads</a:t>
            </a:r>
            <a:r>
              <a:rPr lang="en-US" b="1" dirty="0">
                <a:solidFill>
                  <a:srgbClr val="FFFFFF"/>
                </a:solidFill>
                <a:effectLst>
                  <a:outerShdw blurRad="38100" dist="38100" dir="2700000" algn="tl">
                    <a:srgbClr val="000000"/>
                  </a:outerShdw>
                </a:effectLst>
                <a:latin typeface="Courier New" pitchFamily="49" charset="0"/>
              </a:rPr>
              <a:t>; </a:t>
            </a:r>
            <a:r>
              <a:rPr lang="en-US" b="1" dirty="0" err="1">
                <a:solidFill>
                  <a:srgbClr val="FFFFFF"/>
                </a:solidFill>
                <a:effectLst>
                  <a:outerShdw blurRad="38100" dist="38100" dir="2700000" algn="tl">
                    <a:srgbClr val="000000"/>
                  </a:outerShdw>
                </a:effectLst>
                <a:latin typeface="Courier New" pitchFamily="49" charset="0"/>
              </a:rPr>
              <a:t>i</a:t>
            </a:r>
            <a:r>
              <a:rPr lang="en-US" b="1" dirty="0">
                <a:solidFill>
                  <a:srgbClr val="FFFFFF"/>
                </a:solidFill>
                <a:effectLst>
                  <a:outerShdw blurRad="38100" dist="38100" dir="2700000" algn="tl">
                    <a:srgbClr val="000000"/>
                  </a:outerShdw>
                </a:effectLst>
                <a:latin typeface="Courier New" pitchFamily="49" charset="0"/>
              </a:rPr>
              <a:t>++) {</a:t>
            </a:r>
          </a:p>
          <a:p>
            <a:r>
              <a:rPr lang="en-US" b="1" dirty="0">
                <a:solidFill>
                  <a:srgbClr val="FFFFFF"/>
                </a:solidFill>
                <a:effectLst>
                  <a:outerShdw blurRad="38100" dist="38100" dir="2700000" algn="tl">
                    <a:srgbClr val="000000"/>
                  </a:outerShdw>
                </a:effectLst>
                <a:latin typeface="Courier New" pitchFamily="49" charset="0"/>
              </a:rPr>
              <a:t>  </a:t>
            </a:r>
            <a:r>
              <a:rPr lang="en-US" b="1" dirty="0" err="1">
                <a:solidFill>
                  <a:srgbClr val="FFFF00"/>
                </a:solidFill>
                <a:effectLst>
                  <a:outerShdw blurRad="38100" dist="38100" dir="2700000" algn="tl">
                    <a:srgbClr val="000000"/>
                  </a:outerShdw>
                </a:effectLst>
                <a:latin typeface="Courier New" pitchFamily="49" charset="0"/>
              </a:rPr>
              <a:t>tNum</a:t>
            </a:r>
            <a:r>
              <a:rPr lang="en-US" b="1" dirty="0">
                <a:solidFill>
                  <a:srgbClr val="FFFF00"/>
                </a:solidFill>
                <a:effectLst>
                  <a:outerShdw blurRad="38100" dist="38100" dir="2700000" algn="tl">
                    <a:srgbClr val="000000"/>
                  </a:outerShdw>
                </a:effectLst>
                <a:latin typeface="Courier New" pitchFamily="49" charset="0"/>
              </a:rPr>
              <a:t>[</a:t>
            </a:r>
            <a:r>
              <a:rPr lang="en-US" b="1" dirty="0" err="1">
                <a:solidFill>
                  <a:srgbClr val="FFFF00"/>
                </a:solidFill>
                <a:effectLst>
                  <a:outerShdw blurRad="38100" dist="38100" dir="2700000" algn="tl">
                    <a:srgbClr val="000000"/>
                  </a:outerShdw>
                </a:effectLst>
                <a:latin typeface="Courier New" pitchFamily="49" charset="0"/>
              </a:rPr>
              <a:t>i</a:t>
            </a:r>
            <a:r>
              <a:rPr lang="en-US" b="1" dirty="0">
                <a:solidFill>
                  <a:srgbClr val="FFFF00"/>
                </a:solidFill>
                <a:effectLst>
                  <a:outerShdw blurRad="38100" dist="38100" dir="2700000" algn="tl">
                    <a:srgbClr val="000000"/>
                  </a:outerShdw>
                </a:effectLst>
                <a:latin typeface="Courier New" pitchFamily="49" charset="0"/>
              </a:rPr>
              <a:t>] = </a:t>
            </a:r>
            <a:r>
              <a:rPr lang="en-US" b="1" dirty="0" err="1">
                <a:solidFill>
                  <a:srgbClr val="FFFF00"/>
                </a:solidFill>
                <a:effectLst>
                  <a:outerShdw blurRad="38100" dist="38100" dir="2700000" algn="tl">
                    <a:srgbClr val="000000"/>
                  </a:outerShdw>
                </a:effectLst>
                <a:latin typeface="Courier New" pitchFamily="49" charset="0"/>
              </a:rPr>
              <a:t>i</a:t>
            </a:r>
            <a:r>
              <a:rPr lang="en-US" b="1" dirty="0">
                <a:solidFill>
                  <a:srgbClr val="FFFF00"/>
                </a:solidFill>
                <a:effectLst>
                  <a:outerShdw blurRad="38100" dist="38100" dir="2700000" algn="tl">
                    <a:srgbClr val="000000"/>
                  </a:outerShdw>
                </a:effectLst>
                <a:latin typeface="Courier New" pitchFamily="49" charset="0"/>
              </a:rPr>
              <a:t>;</a:t>
            </a:r>
          </a:p>
          <a:p>
            <a:r>
              <a:rPr lang="en-US" b="1" dirty="0">
                <a:solidFill>
                  <a:srgbClr val="FFFFFF"/>
                </a:solidFill>
                <a:effectLst>
                  <a:outerShdw blurRad="38100" dist="38100" dir="2700000" algn="tl">
                    <a:srgbClr val="000000"/>
                  </a:outerShdw>
                </a:effectLst>
                <a:latin typeface="Courier New" pitchFamily="49" charset="0"/>
              </a:rPr>
              <a:t>  </a:t>
            </a:r>
            <a:r>
              <a:rPr lang="en-US" b="1" dirty="0" err="1">
                <a:solidFill>
                  <a:srgbClr val="FFFFFF"/>
                </a:solidFill>
                <a:effectLst>
                  <a:outerShdw blurRad="38100" dist="38100" dir="2700000" algn="tl">
                    <a:srgbClr val="000000"/>
                  </a:outerShdw>
                </a:effectLst>
                <a:latin typeface="Courier New" pitchFamily="49" charset="0"/>
              </a:rPr>
              <a:t>pthread_create</a:t>
            </a:r>
            <a:r>
              <a:rPr lang="en-US" b="1" dirty="0">
                <a:solidFill>
                  <a:srgbClr val="FFFFFF"/>
                </a:solidFill>
                <a:effectLst>
                  <a:outerShdw blurRad="38100" dist="38100" dir="2700000" algn="tl">
                    <a:srgbClr val="000000"/>
                  </a:outerShdw>
                </a:effectLst>
                <a:latin typeface="Courier New" pitchFamily="49" charset="0"/>
              </a:rPr>
              <a:t>(&amp;</a:t>
            </a:r>
            <a:r>
              <a:rPr lang="en-US" b="1" dirty="0" err="1">
                <a:solidFill>
                  <a:srgbClr val="FFFFFF"/>
                </a:solidFill>
                <a:effectLst>
                  <a:outerShdw blurRad="38100" dist="38100" dir="2700000" algn="tl">
                    <a:srgbClr val="000000"/>
                  </a:outerShdw>
                </a:effectLst>
                <a:latin typeface="Courier New" pitchFamily="49" charset="0"/>
              </a:rPr>
              <a:t>tid</a:t>
            </a:r>
            <a:r>
              <a:rPr lang="en-US" b="1" dirty="0">
                <a:solidFill>
                  <a:srgbClr val="FFFFFF"/>
                </a:solidFill>
                <a:effectLst>
                  <a:outerShdw blurRad="38100" dist="38100" dir="2700000" algn="tl">
                    <a:srgbClr val="000000"/>
                  </a:outerShdw>
                </a:effectLst>
                <a:latin typeface="Courier New" pitchFamily="49" charset="0"/>
              </a:rPr>
              <a:t>[</a:t>
            </a:r>
            <a:r>
              <a:rPr lang="en-US" b="1" dirty="0" err="1">
                <a:solidFill>
                  <a:srgbClr val="FFFFFF"/>
                </a:solidFill>
                <a:effectLst>
                  <a:outerShdw blurRad="38100" dist="38100" dir="2700000" algn="tl">
                    <a:srgbClr val="000000"/>
                  </a:outerShdw>
                </a:effectLst>
                <a:latin typeface="Courier New" pitchFamily="49" charset="0"/>
              </a:rPr>
              <a:t>i</a:t>
            </a:r>
            <a:r>
              <a:rPr lang="en-US" b="1" dirty="0">
                <a:solidFill>
                  <a:srgbClr val="FFFFFF"/>
                </a:solidFill>
                <a:effectLst>
                  <a:outerShdw blurRad="38100" dist="38100" dir="2700000" algn="tl">
                    <a:srgbClr val="000000"/>
                  </a:outerShdw>
                </a:effectLst>
                <a:latin typeface="Courier New" pitchFamily="49" charset="0"/>
              </a:rPr>
              <a:t>], NULL, </a:t>
            </a:r>
            <a:r>
              <a:rPr lang="en-US" b="1" dirty="0" err="1">
                <a:solidFill>
                  <a:srgbClr val="FFFFFF"/>
                </a:solidFill>
                <a:effectLst>
                  <a:outerShdw blurRad="38100" dist="38100" dir="2700000" algn="tl">
                    <a:srgbClr val="000000"/>
                  </a:outerShdw>
                </a:effectLst>
                <a:latin typeface="Courier New" pitchFamily="49" charset="0"/>
              </a:rPr>
              <a:t>threadFunc</a:t>
            </a:r>
            <a:r>
              <a:rPr lang="en-US" b="1" dirty="0">
                <a:solidFill>
                  <a:srgbClr val="FFFFFF"/>
                </a:solidFill>
                <a:effectLst>
                  <a:outerShdw blurRad="38100" dist="38100" dir="2700000" algn="tl">
                    <a:srgbClr val="000000"/>
                  </a:outerShdw>
                </a:effectLst>
                <a:latin typeface="Courier New" pitchFamily="49" charset="0"/>
              </a:rPr>
              <a:t>, </a:t>
            </a:r>
            <a:r>
              <a:rPr lang="en-US" b="1" dirty="0">
                <a:solidFill>
                  <a:srgbClr val="FFFF00"/>
                </a:solidFill>
                <a:effectLst>
                  <a:outerShdw blurRad="38100" dist="38100" dir="2700000" algn="tl">
                    <a:srgbClr val="000000"/>
                  </a:outerShdw>
                </a:effectLst>
                <a:latin typeface="Courier New" pitchFamily="49" charset="0"/>
              </a:rPr>
              <a:t>&amp;</a:t>
            </a:r>
            <a:r>
              <a:rPr lang="en-US" b="1" dirty="0" err="1">
                <a:solidFill>
                  <a:srgbClr val="FFFF00"/>
                </a:solidFill>
                <a:effectLst>
                  <a:outerShdw blurRad="38100" dist="38100" dir="2700000" algn="tl">
                    <a:srgbClr val="000000"/>
                  </a:outerShdw>
                </a:effectLst>
                <a:latin typeface="Courier New" pitchFamily="49" charset="0"/>
              </a:rPr>
              <a:t>tNum</a:t>
            </a:r>
            <a:r>
              <a:rPr lang="en-US" b="1" dirty="0">
                <a:solidFill>
                  <a:srgbClr val="FFFF00"/>
                </a:solidFill>
                <a:effectLst>
                  <a:outerShdw blurRad="38100" dist="38100" dir="2700000" algn="tl">
                    <a:srgbClr val="000000"/>
                  </a:outerShdw>
                </a:effectLst>
                <a:latin typeface="Courier New" pitchFamily="49" charset="0"/>
              </a:rPr>
              <a:t>[</a:t>
            </a:r>
            <a:r>
              <a:rPr lang="en-US" b="1" dirty="0" err="1">
                <a:solidFill>
                  <a:srgbClr val="FFFF00"/>
                </a:solidFill>
                <a:effectLst>
                  <a:outerShdw blurRad="38100" dist="38100" dir="2700000" algn="tl">
                    <a:srgbClr val="000000"/>
                  </a:outerShdw>
                </a:effectLst>
                <a:latin typeface="Courier New" pitchFamily="49" charset="0"/>
              </a:rPr>
              <a:t>i</a:t>
            </a:r>
            <a:r>
              <a:rPr lang="en-US" b="1" dirty="0">
                <a:solidFill>
                  <a:srgbClr val="FFFF00"/>
                </a:solidFill>
                <a:effectLst>
                  <a:outerShdw blurRad="38100" dist="38100" dir="2700000" algn="tl">
                    <a:srgbClr val="000000"/>
                  </a:outerShdw>
                </a:effectLst>
                <a:latin typeface="Courier New" pitchFamily="49" charset="0"/>
              </a:rPr>
              <a:t>]</a:t>
            </a:r>
            <a:r>
              <a:rPr lang="en-US" b="1" dirty="0">
                <a:solidFill>
                  <a:srgbClr val="FFFFFF"/>
                </a:solidFill>
                <a:effectLst>
                  <a:outerShdw blurRad="38100" dist="38100" dir="2700000" algn="tl">
                    <a:srgbClr val="000000"/>
                  </a:outerShdw>
                </a:effectLst>
                <a:latin typeface="Courier New" pitchFamily="49" charset="0"/>
              </a:rPr>
              <a:t>);</a:t>
            </a:r>
          </a:p>
          <a:p>
            <a:r>
              <a:rPr lang="en-US" b="1" dirty="0">
                <a:solidFill>
                  <a:srgbClr val="FFFFFF"/>
                </a:solidFill>
                <a:effectLst>
                  <a:outerShdw blurRad="38100" dist="38100" dir="2700000" algn="tl">
                    <a:srgbClr val="000000"/>
                  </a:outerShdw>
                </a:effectLst>
                <a:latin typeface="Courier New" pitchFamily="49"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86C86DD-088A-4A5C-98B9-FF4A95AFD493}" type="slidenum">
              <a:rPr lang="en-US"/>
              <a:pPr/>
              <a:t>15</a:t>
            </a:fld>
            <a:endParaRPr lang="en-US"/>
          </a:p>
        </p:txBody>
      </p:sp>
      <p:sp>
        <p:nvSpPr>
          <p:cNvPr id="6" name="Footer Placeholder 5"/>
          <p:cNvSpPr>
            <a:spLocks noGrp="1"/>
          </p:cNvSpPr>
          <p:nvPr>
            <p:ph type="ftr" sz="quarter" idx="12"/>
          </p:nvPr>
        </p:nvSpPr>
        <p:spPr/>
        <p:txBody>
          <a:bodyPr/>
          <a:lstStyle/>
          <a:p>
            <a:r>
              <a:rPr lang="en-US"/>
              <a:t>Programming with POSIX* Threads</a:t>
            </a:r>
          </a:p>
        </p:txBody>
      </p:sp>
      <p:sp>
        <p:nvSpPr>
          <p:cNvPr id="1599490" name="Rectangle 2"/>
          <p:cNvSpPr>
            <a:spLocks noGrp="1" noChangeArrowheads="1"/>
          </p:cNvSpPr>
          <p:nvPr>
            <p:ph type="title"/>
          </p:nvPr>
        </p:nvSpPr>
        <p:spPr/>
        <p:txBody>
          <a:bodyPr/>
          <a:lstStyle/>
          <a:p>
            <a:r>
              <a:rPr lang="en-US"/>
              <a:t>Pthreads Mutex Variables</a:t>
            </a:r>
          </a:p>
        </p:txBody>
      </p:sp>
      <p:sp>
        <p:nvSpPr>
          <p:cNvPr id="1599491" name="Rectangle 3"/>
          <p:cNvSpPr>
            <a:spLocks noGrp="1" noChangeArrowheads="1"/>
          </p:cNvSpPr>
          <p:nvPr>
            <p:ph type="body" idx="1"/>
          </p:nvPr>
        </p:nvSpPr>
        <p:spPr/>
        <p:txBody>
          <a:bodyPr>
            <a:normAutofit/>
          </a:bodyPr>
          <a:lstStyle/>
          <a:p>
            <a:pPr>
              <a:lnSpc>
                <a:spcPct val="85000"/>
              </a:lnSpc>
            </a:pPr>
            <a:r>
              <a:rPr lang="en-US" sz="2800" dirty="0"/>
              <a:t>Simple, flexible, and efficient</a:t>
            </a:r>
          </a:p>
          <a:p>
            <a:pPr>
              <a:lnSpc>
                <a:spcPct val="85000"/>
              </a:lnSpc>
            </a:pPr>
            <a:r>
              <a:rPr lang="en-US" sz="2800" dirty="0"/>
              <a:t>Enables correct programming structures for avoiding race conditions </a:t>
            </a:r>
          </a:p>
          <a:p>
            <a:pPr>
              <a:lnSpc>
                <a:spcPct val="85000"/>
              </a:lnSpc>
            </a:pPr>
            <a:r>
              <a:rPr lang="en-US" sz="2800" dirty="0"/>
              <a:t>New types</a:t>
            </a:r>
          </a:p>
          <a:p>
            <a:pPr lvl="1">
              <a:lnSpc>
                <a:spcPct val="85000"/>
              </a:lnSpc>
            </a:pPr>
            <a:r>
              <a:rPr lang="en-US" sz="2400" dirty="0"/>
              <a:t> </a:t>
            </a:r>
            <a:r>
              <a:rPr lang="en-US" sz="2400" b="1" dirty="0" err="1">
                <a:latin typeface="Courier New" pitchFamily="49" charset="0"/>
              </a:rPr>
              <a:t>pthread_mutex_t</a:t>
            </a:r>
            <a:endParaRPr lang="en-US" sz="2400" b="1" dirty="0">
              <a:latin typeface="Courier New" pitchFamily="49" charset="0"/>
            </a:endParaRPr>
          </a:p>
          <a:p>
            <a:pPr lvl="2">
              <a:lnSpc>
                <a:spcPct val="85000"/>
              </a:lnSpc>
            </a:pPr>
            <a:r>
              <a:rPr lang="en-US" sz="2000" dirty="0"/>
              <a:t>the </a:t>
            </a:r>
            <a:r>
              <a:rPr lang="en-US" sz="2000" dirty="0" err="1"/>
              <a:t>mutex</a:t>
            </a:r>
            <a:r>
              <a:rPr lang="en-US" sz="2000" dirty="0"/>
              <a:t> variable</a:t>
            </a:r>
          </a:p>
          <a:p>
            <a:pPr lvl="1">
              <a:lnSpc>
                <a:spcPct val="85000"/>
              </a:lnSpc>
            </a:pPr>
            <a:r>
              <a:rPr lang="en-US" sz="2400" b="1" dirty="0" err="1">
                <a:latin typeface="Courier New" pitchFamily="49" charset="0"/>
              </a:rPr>
              <a:t>pthread_mutexattr_t</a:t>
            </a:r>
            <a:endParaRPr lang="en-US" sz="2400" b="1" dirty="0">
              <a:latin typeface="Courier New" pitchFamily="49" charset="0"/>
            </a:endParaRPr>
          </a:p>
          <a:p>
            <a:pPr lvl="2">
              <a:lnSpc>
                <a:spcPct val="85000"/>
              </a:lnSpc>
            </a:pPr>
            <a:r>
              <a:rPr lang="en-US" sz="2000" dirty="0" err="1"/>
              <a:t>mutex</a:t>
            </a:r>
            <a:r>
              <a:rPr lang="en-US" sz="2000" dirty="0"/>
              <a:t> attributes</a:t>
            </a:r>
          </a:p>
          <a:p>
            <a:pPr>
              <a:lnSpc>
                <a:spcPct val="85000"/>
              </a:lnSpc>
            </a:pPr>
            <a:r>
              <a:rPr lang="en-US" sz="2800" dirty="0"/>
              <a:t>Before use, </a:t>
            </a:r>
            <a:r>
              <a:rPr lang="en-US" sz="2800" dirty="0" err="1"/>
              <a:t>mutex</a:t>
            </a:r>
            <a:r>
              <a:rPr lang="en-US" sz="2800" dirty="0"/>
              <a:t> must be initialized</a:t>
            </a:r>
          </a:p>
        </p:txBody>
      </p:sp>
      <p:sp>
        <p:nvSpPr>
          <p:cNvPr id="1599499" name="AutoShape 11"/>
          <p:cNvSpPr>
            <a:spLocks noChangeArrowheads="1"/>
          </p:cNvSpPr>
          <p:nvPr/>
        </p:nvSpPr>
        <p:spPr bwMode="auto">
          <a:xfrm>
            <a:off x="5732463" y="5302250"/>
            <a:ext cx="3276600" cy="793750"/>
          </a:xfrm>
          <a:prstGeom prst="roundRect">
            <a:avLst>
              <a:gd name="adj" fmla="val 16667"/>
            </a:avLst>
          </a:prstGeom>
          <a:solidFill>
            <a:schemeClr val="tx1">
              <a:lumMod val="50000"/>
              <a:lumOff val="50000"/>
            </a:schemeClr>
          </a:solidFill>
          <a:ln w="25400" algn="ctr">
            <a:solidFill>
              <a:schemeClr val="tx1"/>
            </a:solidFill>
            <a:round/>
            <a:headEnd/>
            <a:tailEnd/>
          </a:ln>
          <a:effectLst/>
        </p:spPr>
        <p:txBody>
          <a:bodyPr anchor="ctr">
            <a:spAutoFit/>
          </a:bodyPr>
          <a:lstStyle/>
          <a:p>
            <a:pPr algn="r"/>
            <a:r>
              <a:rPr lang="en-US" dirty="0">
                <a:effectLst/>
              </a:rPr>
              <a:t>Compare with</a:t>
            </a:r>
            <a:r>
              <a:rPr lang="en-US" dirty="0">
                <a:effectLst>
                  <a:outerShdw blurRad="38100" dist="38100" dir="2700000" algn="tl">
                    <a:srgbClr val="FF5C00"/>
                  </a:outerShdw>
                </a:effectLst>
              </a:rPr>
              <a:t> </a:t>
            </a:r>
            <a:r>
              <a:rPr lang="en-US" dirty="0">
                <a:effectLst/>
              </a:rPr>
              <a:t>Win32 </a:t>
            </a:r>
          </a:p>
          <a:p>
            <a:pPr algn="r"/>
            <a:r>
              <a:rPr lang="en-US" dirty="0" err="1">
                <a:effectLst/>
              </a:rPr>
              <a:t>Mutex</a:t>
            </a:r>
            <a:r>
              <a:rPr lang="en-US" dirty="0">
                <a:effectLst/>
              </a:rPr>
              <a:t> and Critical Section</a:t>
            </a:r>
            <a:endParaRPr lang="ru-RU" dirty="0">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D563916E-CEFB-4A18-A4F0-59DABAF305BA}" type="slidenum">
              <a:rPr lang="en-US"/>
              <a:pPr/>
              <a:t>16</a:t>
            </a:fld>
            <a:endParaRPr lang="en-US"/>
          </a:p>
        </p:txBody>
      </p:sp>
      <p:sp>
        <p:nvSpPr>
          <p:cNvPr id="7" name="Footer Placeholder 5"/>
          <p:cNvSpPr>
            <a:spLocks noGrp="1"/>
          </p:cNvSpPr>
          <p:nvPr>
            <p:ph type="ftr" sz="quarter" idx="12"/>
          </p:nvPr>
        </p:nvSpPr>
        <p:spPr/>
        <p:txBody>
          <a:bodyPr/>
          <a:lstStyle/>
          <a:p>
            <a:r>
              <a:rPr lang="en-US"/>
              <a:t>Programming with POSIX* Threads</a:t>
            </a:r>
          </a:p>
        </p:txBody>
      </p:sp>
      <p:sp>
        <p:nvSpPr>
          <p:cNvPr id="1601538" name="Rectangle 2"/>
          <p:cNvSpPr>
            <a:spLocks noChangeArrowheads="1"/>
          </p:cNvSpPr>
          <p:nvPr/>
        </p:nvSpPr>
        <p:spPr bwMode="auto">
          <a:xfrm>
            <a:off x="455613" y="1528762"/>
            <a:ext cx="7316787" cy="604838"/>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1601539" name="Rectangle 3"/>
          <p:cNvSpPr>
            <a:spLocks noGrp="1" noChangeArrowheads="1"/>
          </p:cNvSpPr>
          <p:nvPr>
            <p:ph type="title"/>
          </p:nvPr>
        </p:nvSpPr>
        <p:spPr/>
        <p:txBody>
          <a:bodyPr/>
          <a:lstStyle/>
          <a:p>
            <a:r>
              <a:rPr lang="en-US" dirty="0" err="1"/>
              <a:t>pthread_mutex_init</a:t>
            </a:r>
            <a:endParaRPr lang="en-US" dirty="0"/>
          </a:p>
        </p:txBody>
      </p:sp>
      <p:sp>
        <p:nvSpPr>
          <p:cNvPr id="1601540" name="Rectangle 4"/>
          <p:cNvSpPr>
            <a:spLocks noGrp="1" noChangeArrowheads="1"/>
          </p:cNvSpPr>
          <p:nvPr>
            <p:ph type="body" idx="1"/>
          </p:nvPr>
        </p:nvSpPr>
        <p:spPr>
          <a:xfrm>
            <a:off x="457200" y="1600200"/>
            <a:ext cx="8229600" cy="5029200"/>
          </a:xfrm>
        </p:spPr>
        <p:txBody>
          <a:bodyPr/>
          <a:lstStyle/>
          <a:p>
            <a:pPr>
              <a:buNone/>
            </a:pPr>
            <a:r>
              <a:rPr lang="en-US" sz="2400" b="1" dirty="0" err="1">
                <a:latin typeface="Courier New" pitchFamily="49" charset="0"/>
              </a:rPr>
              <a:t>int</a:t>
            </a:r>
            <a:r>
              <a:rPr lang="en-US" sz="2400" b="1" dirty="0">
                <a:latin typeface="Courier New" pitchFamily="49" charset="0"/>
              </a:rPr>
              <a:t> </a:t>
            </a:r>
            <a:r>
              <a:rPr lang="en-US" sz="2400" b="1" dirty="0" err="1">
                <a:latin typeface="Courier New" pitchFamily="49" charset="0"/>
              </a:rPr>
              <a:t>pthread_mutex_init</a:t>
            </a:r>
            <a:r>
              <a:rPr lang="en-US" sz="2400" b="1" dirty="0">
                <a:latin typeface="Courier New" pitchFamily="49" charset="0"/>
              </a:rPr>
              <a:t>( </a:t>
            </a:r>
            <a:r>
              <a:rPr lang="en-US" sz="2400" b="1" dirty="0" err="1">
                <a:latin typeface="Courier New" pitchFamily="49" charset="0"/>
              </a:rPr>
              <a:t>mutex</a:t>
            </a:r>
            <a:r>
              <a:rPr lang="en-US" sz="2400" b="1" dirty="0">
                <a:latin typeface="Courier New" pitchFamily="49" charset="0"/>
              </a:rPr>
              <a:t>, </a:t>
            </a:r>
            <a:r>
              <a:rPr lang="en-US" sz="2400" b="1" dirty="0" err="1">
                <a:latin typeface="Courier New" pitchFamily="49" charset="0"/>
              </a:rPr>
              <a:t>attr</a:t>
            </a:r>
            <a:r>
              <a:rPr lang="en-US" sz="2400" b="1" dirty="0">
                <a:latin typeface="Courier New" pitchFamily="49" charset="0"/>
              </a:rPr>
              <a:t> );</a:t>
            </a:r>
          </a:p>
          <a:p>
            <a:pPr lvl="1">
              <a:buFont typeface="Verdana" pitchFamily="34" charset="0"/>
              <a:buNone/>
            </a:pPr>
            <a:endParaRPr lang="en-US" b="1" dirty="0">
              <a:latin typeface="Courier New" pitchFamily="49" charset="0"/>
            </a:endParaRPr>
          </a:p>
          <a:p>
            <a:pPr lvl="1">
              <a:buFont typeface="Verdana" pitchFamily="34" charset="0"/>
              <a:buNone/>
            </a:pPr>
            <a:r>
              <a:rPr lang="en-US" sz="2400" b="1" dirty="0" err="1">
                <a:latin typeface="Courier New" pitchFamily="49" charset="0"/>
              </a:rPr>
              <a:t>pthread_mutex_t</a:t>
            </a:r>
            <a:r>
              <a:rPr lang="en-US" sz="2400" b="1" dirty="0">
                <a:latin typeface="Courier New" pitchFamily="49" charset="0"/>
              </a:rPr>
              <a:t> *</a:t>
            </a:r>
            <a:r>
              <a:rPr lang="en-US" sz="2400" b="1" dirty="0" err="1">
                <a:latin typeface="Courier New" pitchFamily="49" charset="0"/>
              </a:rPr>
              <a:t>mutex</a:t>
            </a:r>
            <a:endParaRPr lang="en-US" sz="2400" b="1" dirty="0">
              <a:latin typeface="Courier New" pitchFamily="49" charset="0"/>
            </a:endParaRPr>
          </a:p>
          <a:p>
            <a:pPr lvl="1"/>
            <a:r>
              <a:rPr lang="en-US" dirty="0"/>
              <a:t>	</a:t>
            </a:r>
            <a:r>
              <a:rPr lang="en-US" dirty="0" err="1"/>
              <a:t>mutex</a:t>
            </a:r>
            <a:r>
              <a:rPr lang="en-US" dirty="0"/>
              <a:t> to be initialized</a:t>
            </a:r>
          </a:p>
          <a:p>
            <a:pPr lvl="1">
              <a:buFont typeface="Verdana" pitchFamily="34" charset="0"/>
              <a:buNone/>
            </a:pPr>
            <a:r>
              <a:rPr lang="en-US" sz="2400" b="1" dirty="0">
                <a:latin typeface="Courier New" pitchFamily="49" charset="0"/>
              </a:rPr>
              <a:t>const </a:t>
            </a:r>
            <a:r>
              <a:rPr lang="en-US" sz="2400" b="1" dirty="0" err="1">
                <a:latin typeface="Courier New" pitchFamily="49" charset="0"/>
              </a:rPr>
              <a:t>pthread_mutexattr_t</a:t>
            </a:r>
            <a:r>
              <a:rPr lang="en-US" sz="2400" b="1" dirty="0">
                <a:latin typeface="Courier New" pitchFamily="49" charset="0"/>
              </a:rPr>
              <a:t> *</a:t>
            </a:r>
            <a:r>
              <a:rPr lang="en-US" sz="2400" b="1" dirty="0" err="1">
                <a:latin typeface="Courier New" pitchFamily="49" charset="0"/>
              </a:rPr>
              <a:t>attr</a:t>
            </a:r>
            <a:endParaRPr lang="en-US" sz="2400" b="1" dirty="0">
              <a:latin typeface="Courier New" pitchFamily="49" charset="0"/>
            </a:endParaRPr>
          </a:p>
          <a:p>
            <a:pPr lvl="1"/>
            <a:r>
              <a:rPr lang="en-US" dirty="0"/>
              <a:t>	attributes to be given to </a:t>
            </a:r>
            <a:r>
              <a:rPr lang="en-US" dirty="0" err="1"/>
              <a:t>mutex</a:t>
            </a:r>
            <a:endParaRPr lang="en-US" dirty="0"/>
          </a:p>
          <a:p>
            <a:r>
              <a:rPr lang="en-US" dirty="0" smtClean="0"/>
              <a:t>Error codes:</a:t>
            </a:r>
            <a:endParaRPr lang="en-US" dirty="0"/>
          </a:p>
        </p:txBody>
      </p:sp>
      <p:sp>
        <p:nvSpPr>
          <p:cNvPr id="1601541" name="Text Box 5"/>
          <p:cNvSpPr txBox="1">
            <a:spLocks noChangeArrowheads="1"/>
          </p:cNvSpPr>
          <p:nvPr/>
        </p:nvSpPr>
        <p:spPr bwMode="auto">
          <a:xfrm>
            <a:off x="1219200" y="5257800"/>
            <a:ext cx="6856412" cy="1019175"/>
          </a:xfrm>
          <a:prstGeom prst="rect">
            <a:avLst/>
          </a:prstGeom>
          <a:solidFill>
            <a:srgbClr val="002CCE"/>
          </a:solidFill>
          <a:ln w="12700">
            <a:solidFill>
              <a:schemeClr val="tx1"/>
            </a:solidFill>
            <a:miter lim="800000"/>
            <a:headEnd type="none" w="sm" len="sm"/>
            <a:tailEnd type="none" w="sm" len="sm"/>
          </a:ln>
          <a:effectLst/>
        </p:spPr>
        <p:txBody>
          <a:bodyPr>
            <a:spAutoFit/>
          </a:bodyPr>
          <a:lstStyle/>
          <a:p>
            <a:r>
              <a:rPr lang="en-US" b="1" dirty="0">
                <a:solidFill>
                  <a:srgbClr val="FFFFFF"/>
                </a:solidFill>
                <a:effectLst>
                  <a:outerShdw blurRad="38100" dist="38100" dir="2700000" algn="tl">
                    <a:srgbClr val="000000"/>
                  </a:outerShdw>
                </a:effectLst>
                <a:latin typeface="Courier New" pitchFamily="49" charset="0"/>
              </a:rPr>
              <a:t>ENOMEM</a:t>
            </a:r>
            <a:r>
              <a:rPr lang="en-US" b="1" dirty="0">
                <a:solidFill>
                  <a:srgbClr val="FFFFFF"/>
                </a:solidFill>
                <a:effectLst>
                  <a:outerShdw blurRad="38100" dist="38100" dir="2700000" algn="tl">
                    <a:srgbClr val="000000"/>
                  </a:outerShdw>
                </a:effectLst>
                <a:latin typeface="Arial" charset="0"/>
              </a:rPr>
              <a:t> - </a:t>
            </a:r>
            <a:r>
              <a:rPr lang="en-US" b="1" dirty="0">
                <a:effectLst>
                  <a:outerShdw blurRad="38100" dist="38100" dir="2700000" algn="tl">
                    <a:srgbClr val="000000"/>
                  </a:outerShdw>
                </a:effectLst>
                <a:latin typeface="Arial" charset="0"/>
              </a:rPr>
              <a:t>insufficient memory for </a:t>
            </a:r>
            <a:r>
              <a:rPr lang="en-US" b="1" dirty="0" err="1">
                <a:effectLst>
                  <a:outerShdw blurRad="38100" dist="38100" dir="2700000" algn="tl">
                    <a:srgbClr val="000000"/>
                  </a:outerShdw>
                </a:effectLst>
                <a:latin typeface="Arial" charset="0"/>
              </a:rPr>
              <a:t>mutex</a:t>
            </a:r>
            <a:endParaRPr lang="en-US" b="1" dirty="0">
              <a:effectLst>
                <a:outerShdw blurRad="38100" dist="38100" dir="2700000" algn="tl">
                  <a:srgbClr val="000000"/>
                </a:outerShdw>
              </a:effectLst>
              <a:latin typeface="Arial" charset="0"/>
            </a:endParaRPr>
          </a:p>
          <a:p>
            <a:r>
              <a:rPr lang="en-US" b="1" dirty="0">
                <a:solidFill>
                  <a:srgbClr val="FFFFFF"/>
                </a:solidFill>
                <a:effectLst>
                  <a:outerShdw blurRad="38100" dist="38100" dir="2700000" algn="tl">
                    <a:srgbClr val="000000"/>
                  </a:outerShdw>
                </a:effectLst>
                <a:latin typeface="Courier New" pitchFamily="49" charset="0"/>
              </a:rPr>
              <a:t>EAGAIN</a:t>
            </a:r>
            <a:r>
              <a:rPr lang="en-US" b="1" dirty="0">
                <a:solidFill>
                  <a:srgbClr val="FFFFFF"/>
                </a:solidFill>
                <a:effectLst>
                  <a:outerShdw blurRad="38100" dist="38100" dir="2700000" algn="tl">
                    <a:srgbClr val="000000"/>
                  </a:outerShdw>
                </a:effectLst>
                <a:latin typeface="Arial" charset="0"/>
              </a:rPr>
              <a:t> - </a:t>
            </a:r>
            <a:r>
              <a:rPr lang="en-US" b="1" dirty="0">
                <a:effectLst>
                  <a:outerShdw blurRad="38100" dist="38100" dir="2700000" algn="tl">
                    <a:srgbClr val="000000"/>
                  </a:outerShdw>
                </a:effectLst>
                <a:latin typeface="Arial" charset="0"/>
              </a:rPr>
              <a:t>insufficient resources (other than memory)</a:t>
            </a:r>
          </a:p>
          <a:p>
            <a:r>
              <a:rPr lang="en-US" b="1" dirty="0">
                <a:solidFill>
                  <a:srgbClr val="FFFFFF"/>
                </a:solidFill>
                <a:effectLst>
                  <a:outerShdw blurRad="38100" dist="38100" dir="2700000" algn="tl">
                    <a:srgbClr val="000000"/>
                  </a:outerShdw>
                </a:effectLst>
                <a:latin typeface="Courier New" pitchFamily="49" charset="0"/>
              </a:rPr>
              <a:t>EPERM </a:t>
            </a:r>
            <a:r>
              <a:rPr lang="en-US" b="1" dirty="0">
                <a:solidFill>
                  <a:srgbClr val="FFFFFF"/>
                </a:solidFill>
                <a:effectLst>
                  <a:outerShdw blurRad="38100" dist="38100" dir="2700000" algn="tl">
                    <a:srgbClr val="000000"/>
                  </a:outerShdw>
                </a:effectLst>
                <a:latin typeface="Arial" charset="0"/>
              </a:rPr>
              <a:t> - </a:t>
            </a:r>
            <a:r>
              <a:rPr lang="en-US" b="1" dirty="0">
                <a:effectLst>
                  <a:outerShdw blurRad="38100" dist="38100" dir="2700000" algn="tl">
                    <a:srgbClr val="000000"/>
                  </a:outerShdw>
                </a:effectLst>
                <a:latin typeface="Arial" charset="0"/>
              </a:rPr>
              <a:t>no privilege to perform operation</a:t>
            </a:r>
            <a:endParaRPr lang="en-US" b="1" dirty="0">
              <a:effectLst/>
              <a:latin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199FDC36-EB46-4D83-BD83-ED8CB51F7CE5}" type="slidenum">
              <a:rPr lang="en-US"/>
              <a:pPr/>
              <a:t>17</a:t>
            </a:fld>
            <a:endParaRPr lang="en-US"/>
          </a:p>
        </p:txBody>
      </p:sp>
      <p:sp>
        <p:nvSpPr>
          <p:cNvPr id="7" name="Footer Placeholder 5"/>
          <p:cNvSpPr>
            <a:spLocks noGrp="1"/>
          </p:cNvSpPr>
          <p:nvPr>
            <p:ph type="ftr" sz="quarter" idx="12"/>
          </p:nvPr>
        </p:nvSpPr>
        <p:spPr/>
        <p:txBody>
          <a:bodyPr/>
          <a:lstStyle/>
          <a:p>
            <a:r>
              <a:rPr lang="en-US"/>
              <a:t>Programming with POSIX* Threads</a:t>
            </a:r>
          </a:p>
        </p:txBody>
      </p:sp>
      <p:sp>
        <p:nvSpPr>
          <p:cNvPr id="1603586" name="Rectangle 2"/>
          <p:cNvSpPr>
            <a:spLocks noGrp="1" noChangeArrowheads="1"/>
          </p:cNvSpPr>
          <p:nvPr>
            <p:ph type="title"/>
          </p:nvPr>
        </p:nvSpPr>
        <p:spPr/>
        <p:txBody>
          <a:bodyPr/>
          <a:lstStyle/>
          <a:p>
            <a:r>
              <a:rPr lang="en-US"/>
              <a:t>Alternate Initialization</a:t>
            </a:r>
          </a:p>
        </p:txBody>
      </p:sp>
      <p:sp>
        <p:nvSpPr>
          <p:cNvPr id="1603587" name="Rectangle 3"/>
          <p:cNvSpPr>
            <a:spLocks noGrp="1" noChangeArrowheads="1"/>
          </p:cNvSpPr>
          <p:nvPr>
            <p:ph type="body" idx="1"/>
          </p:nvPr>
        </p:nvSpPr>
        <p:spPr/>
        <p:txBody>
          <a:bodyPr/>
          <a:lstStyle/>
          <a:p>
            <a:r>
              <a:rPr lang="en-US"/>
              <a:t>Can also use the static initializer</a:t>
            </a:r>
          </a:p>
          <a:p>
            <a:pPr lvl="1">
              <a:buFont typeface="Verdana" pitchFamily="34" charset="0"/>
              <a:buNone/>
            </a:pPr>
            <a:r>
              <a:rPr lang="en-US" b="1">
                <a:latin typeface="Courier New" pitchFamily="49" charset="0"/>
              </a:rPr>
              <a:t>	PTHREAD_MUTEX_INITIALIZER</a:t>
            </a:r>
          </a:p>
          <a:p>
            <a:endParaRPr lang="en-US" b="1">
              <a:latin typeface="Courier New" pitchFamily="49" charset="0"/>
            </a:endParaRPr>
          </a:p>
          <a:p>
            <a:pPr lvl="1"/>
            <a:r>
              <a:rPr lang="en-US"/>
              <a:t>Uses default attributes</a:t>
            </a:r>
          </a:p>
          <a:p>
            <a:endParaRPr lang="en-US"/>
          </a:p>
          <a:p>
            <a:r>
              <a:rPr lang="en-US"/>
              <a:t>Programmer must always pay attention to mutex scope</a:t>
            </a:r>
          </a:p>
          <a:p>
            <a:pPr lvl="1"/>
            <a:r>
              <a:rPr lang="en-US"/>
              <a:t>Must be visible to threads</a:t>
            </a:r>
          </a:p>
        </p:txBody>
      </p:sp>
      <p:sp>
        <p:nvSpPr>
          <p:cNvPr id="1603588" name="Text Box 4"/>
          <p:cNvSpPr txBox="1">
            <a:spLocks noChangeArrowheads="1"/>
          </p:cNvSpPr>
          <p:nvPr/>
        </p:nvSpPr>
        <p:spPr bwMode="auto">
          <a:xfrm>
            <a:off x="455613" y="2714625"/>
            <a:ext cx="7718425" cy="409575"/>
          </a:xfrm>
          <a:prstGeom prst="rect">
            <a:avLst/>
          </a:prstGeom>
          <a:solidFill>
            <a:schemeClr val="accent2"/>
          </a:solidFill>
          <a:ln w="12700">
            <a:solidFill>
              <a:schemeClr val="tx1"/>
            </a:solidFill>
            <a:miter lim="800000"/>
            <a:headEnd type="none" w="sm" len="sm"/>
            <a:tailEnd type="none" w="sm" len="sm"/>
          </a:ln>
          <a:effectLst/>
        </p:spPr>
        <p:txBody>
          <a:bodyPr>
            <a:spAutoFit/>
          </a:bodyPr>
          <a:lstStyle/>
          <a:p>
            <a:pPr>
              <a:spcBef>
                <a:spcPct val="50000"/>
              </a:spcBef>
            </a:pPr>
            <a:r>
              <a:rPr lang="en-US" b="1">
                <a:effectLst/>
                <a:latin typeface="Courier New" pitchFamily="49" charset="0"/>
              </a:rPr>
              <a:t>pthread_mutex_t mtx1 = PTHREAD_MUTEX_INITIALIZER;</a:t>
            </a:r>
          </a:p>
        </p:txBody>
      </p:sp>
      <p:sp>
        <p:nvSpPr>
          <p:cNvPr id="1603596" name="AutoShape 12"/>
          <p:cNvSpPr>
            <a:spLocks noChangeArrowheads="1"/>
          </p:cNvSpPr>
          <p:nvPr/>
        </p:nvSpPr>
        <p:spPr bwMode="auto">
          <a:xfrm>
            <a:off x="5916613" y="5118100"/>
            <a:ext cx="3092450" cy="793750"/>
          </a:xfrm>
          <a:prstGeom prst="roundRect">
            <a:avLst>
              <a:gd name="adj" fmla="val 16667"/>
            </a:avLst>
          </a:prstGeom>
          <a:solidFill>
            <a:schemeClr val="tx1">
              <a:lumMod val="50000"/>
              <a:lumOff val="50000"/>
            </a:schemeClr>
          </a:solidFill>
          <a:ln w="25400" algn="ctr">
            <a:solidFill>
              <a:schemeClr val="tx1"/>
            </a:solidFill>
            <a:round/>
            <a:headEnd/>
            <a:tailEnd/>
          </a:ln>
          <a:effectLst/>
        </p:spPr>
        <p:txBody>
          <a:bodyPr anchor="ctr">
            <a:spAutoFit/>
          </a:bodyPr>
          <a:lstStyle/>
          <a:p>
            <a:pPr algn="r"/>
            <a:r>
              <a:rPr lang="en-US">
                <a:effectLst/>
              </a:rPr>
              <a:t>Compare with</a:t>
            </a:r>
            <a:r>
              <a:rPr lang="en-US">
                <a:effectLst>
                  <a:outerShdw blurRad="38100" dist="38100" dir="2700000" algn="tl">
                    <a:srgbClr val="FF5C00"/>
                  </a:outerShdw>
                </a:effectLst>
              </a:rPr>
              <a:t> </a:t>
            </a:r>
            <a:r>
              <a:rPr lang="en-US">
                <a:effectLst/>
              </a:rPr>
              <a:t>Win32 </a:t>
            </a:r>
          </a:p>
          <a:p>
            <a:pPr algn="r"/>
            <a:r>
              <a:rPr lang="en-US" b="1">
                <a:effectLst/>
              </a:rPr>
              <a:t>InitializeCriticalSection</a:t>
            </a:r>
            <a:endParaRPr lang="ru-RU" b="1">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E289E376-692A-4ECF-98EC-4F8F26385E9C}" type="slidenum">
              <a:rPr lang="en-US"/>
              <a:pPr/>
              <a:t>18</a:t>
            </a:fld>
            <a:endParaRPr lang="en-US"/>
          </a:p>
        </p:txBody>
      </p:sp>
      <p:sp>
        <p:nvSpPr>
          <p:cNvPr id="6" name="Footer Placeholder 5"/>
          <p:cNvSpPr>
            <a:spLocks noGrp="1"/>
          </p:cNvSpPr>
          <p:nvPr>
            <p:ph type="ftr" sz="quarter" idx="12"/>
          </p:nvPr>
        </p:nvSpPr>
        <p:spPr/>
        <p:txBody>
          <a:bodyPr/>
          <a:lstStyle/>
          <a:p>
            <a:r>
              <a:rPr lang="en-US"/>
              <a:t>Programming with POSIX* Threads</a:t>
            </a:r>
          </a:p>
        </p:txBody>
      </p:sp>
      <p:sp>
        <p:nvSpPr>
          <p:cNvPr id="1605634" name="Rectangle 2"/>
          <p:cNvSpPr>
            <a:spLocks noChangeArrowheads="1"/>
          </p:cNvSpPr>
          <p:nvPr/>
        </p:nvSpPr>
        <p:spPr bwMode="auto">
          <a:xfrm>
            <a:off x="490538" y="1604962"/>
            <a:ext cx="7967662" cy="604838"/>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1605635" name="Rectangle 3"/>
          <p:cNvSpPr>
            <a:spLocks noGrp="1" noChangeArrowheads="1"/>
          </p:cNvSpPr>
          <p:nvPr>
            <p:ph type="title"/>
          </p:nvPr>
        </p:nvSpPr>
        <p:spPr/>
        <p:txBody>
          <a:bodyPr/>
          <a:lstStyle/>
          <a:p>
            <a:r>
              <a:rPr lang="en-US" dirty="0" err="1"/>
              <a:t>pthread_mutex_lock</a:t>
            </a:r>
            <a:endParaRPr lang="en-US" dirty="0"/>
          </a:p>
        </p:txBody>
      </p:sp>
      <p:sp>
        <p:nvSpPr>
          <p:cNvPr id="1605636" name="Rectangle 4"/>
          <p:cNvSpPr>
            <a:spLocks noGrp="1" noChangeArrowheads="1"/>
          </p:cNvSpPr>
          <p:nvPr>
            <p:ph type="body" idx="1"/>
          </p:nvPr>
        </p:nvSpPr>
        <p:spPr/>
        <p:txBody>
          <a:bodyPr/>
          <a:lstStyle/>
          <a:p>
            <a:pPr>
              <a:buNone/>
            </a:pP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pthread_mutex_lock</a:t>
            </a:r>
            <a:r>
              <a:rPr lang="en-US" b="1" dirty="0">
                <a:latin typeface="Courier New" pitchFamily="49" charset="0"/>
              </a:rPr>
              <a:t>( </a:t>
            </a:r>
            <a:r>
              <a:rPr lang="en-US" b="1" dirty="0" err="1">
                <a:latin typeface="Courier New" pitchFamily="49" charset="0"/>
              </a:rPr>
              <a:t>mutex</a:t>
            </a:r>
            <a:r>
              <a:rPr lang="en-US" b="1" dirty="0">
                <a:latin typeface="Courier New" pitchFamily="49" charset="0"/>
              </a:rPr>
              <a:t> );</a:t>
            </a:r>
          </a:p>
          <a:p>
            <a:endParaRPr lang="en-US" b="1" dirty="0">
              <a:latin typeface="Courier New" pitchFamily="49" charset="0"/>
            </a:endParaRPr>
          </a:p>
          <a:p>
            <a:pPr lvl="1">
              <a:buFont typeface="Verdana" pitchFamily="34" charset="0"/>
              <a:buNone/>
            </a:pPr>
            <a:r>
              <a:rPr lang="en-US" sz="2400" b="1" dirty="0" err="1">
                <a:latin typeface="Courier New" pitchFamily="49" charset="0"/>
              </a:rPr>
              <a:t>pthread_mutex_t</a:t>
            </a:r>
            <a:r>
              <a:rPr lang="en-US" sz="2400" b="1" dirty="0">
                <a:latin typeface="Courier New" pitchFamily="49" charset="0"/>
              </a:rPr>
              <a:t> *</a:t>
            </a:r>
            <a:r>
              <a:rPr lang="en-US" sz="2400" b="1" dirty="0" err="1">
                <a:latin typeface="Courier New" pitchFamily="49" charset="0"/>
              </a:rPr>
              <a:t>mutex</a:t>
            </a:r>
            <a:endParaRPr lang="en-US" sz="2400" b="1" dirty="0">
              <a:latin typeface="Courier New" pitchFamily="49" charset="0"/>
            </a:endParaRPr>
          </a:p>
          <a:p>
            <a:pPr lvl="2"/>
            <a:r>
              <a:rPr lang="en-US" dirty="0" err="1"/>
              <a:t>mutex</a:t>
            </a:r>
            <a:r>
              <a:rPr lang="en-US" dirty="0"/>
              <a:t> to attempt to lock</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C8DC7108-7885-42D0-9029-29C7A763BA41}" type="slidenum">
              <a:rPr lang="en-US"/>
              <a:pPr/>
              <a:t>19</a:t>
            </a:fld>
            <a:endParaRPr lang="en-US"/>
          </a:p>
        </p:txBody>
      </p:sp>
      <p:sp>
        <p:nvSpPr>
          <p:cNvPr id="7" name="Footer Placeholder 5"/>
          <p:cNvSpPr>
            <a:spLocks noGrp="1"/>
          </p:cNvSpPr>
          <p:nvPr>
            <p:ph type="ftr" sz="quarter" idx="12"/>
          </p:nvPr>
        </p:nvSpPr>
        <p:spPr/>
        <p:txBody>
          <a:bodyPr/>
          <a:lstStyle/>
          <a:p>
            <a:r>
              <a:rPr lang="en-US"/>
              <a:t>Programming with POSIX* Threads</a:t>
            </a:r>
          </a:p>
        </p:txBody>
      </p:sp>
      <p:sp>
        <p:nvSpPr>
          <p:cNvPr id="1606661" name="Rectangle 5"/>
          <p:cNvSpPr>
            <a:spLocks noGrp="1" noChangeArrowheads="1"/>
          </p:cNvSpPr>
          <p:nvPr>
            <p:ph type="title"/>
          </p:nvPr>
        </p:nvSpPr>
        <p:spPr/>
        <p:txBody>
          <a:bodyPr/>
          <a:lstStyle/>
          <a:p>
            <a:r>
              <a:rPr lang="en-US"/>
              <a:t>pthread_mutex_lock Explained</a:t>
            </a:r>
          </a:p>
        </p:txBody>
      </p:sp>
      <p:sp>
        <p:nvSpPr>
          <p:cNvPr id="1606662" name="Rectangle 6"/>
          <p:cNvSpPr>
            <a:spLocks noGrp="1" noChangeArrowheads="1"/>
          </p:cNvSpPr>
          <p:nvPr>
            <p:ph type="body" idx="1"/>
          </p:nvPr>
        </p:nvSpPr>
        <p:spPr/>
        <p:txBody>
          <a:bodyPr>
            <a:normAutofit/>
          </a:bodyPr>
          <a:lstStyle/>
          <a:p>
            <a:r>
              <a:rPr lang="en-US" sz="2800" dirty="0"/>
              <a:t>Attempts to lock </a:t>
            </a:r>
            <a:r>
              <a:rPr lang="en-US" sz="2800" dirty="0" err="1"/>
              <a:t>mutex</a:t>
            </a:r>
            <a:endParaRPr lang="en-US" sz="2800" dirty="0"/>
          </a:p>
          <a:p>
            <a:pPr lvl="1"/>
            <a:r>
              <a:rPr lang="en-US" sz="2400" dirty="0"/>
              <a:t>If </a:t>
            </a:r>
            <a:r>
              <a:rPr lang="en-US" sz="2400" dirty="0" err="1"/>
              <a:t>mutex</a:t>
            </a:r>
            <a:r>
              <a:rPr lang="en-US" sz="2400" dirty="0"/>
              <a:t> is locked by another thread, calling thread is blocked</a:t>
            </a:r>
          </a:p>
          <a:p>
            <a:r>
              <a:rPr lang="en-US" sz="2800" dirty="0" err="1"/>
              <a:t>Mutex</a:t>
            </a:r>
            <a:r>
              <a:rPr lang="en-US" sz="2800" dirty="0"/>
              <a:t> is held by calling thread until unlocked</a:t>
            </a:r>
          </a:p>
          <a:p>
            <a:pPr lvl="1"/>
            <a:r>
              <a:rPr lang="en-US" sz="2400" dirty="0" err="1"/>
              <a:t>Mutex</a:t>
            </a:r>
            <a:r>
              <a:rPr lang="en-US" sz="2400" dirty="0"/>
              <a:t> lock/unlock must be paired or deadlock </a:t>
            </a:r>
            <a:r>
              <a:rPr lang="en-US" sz="2400" dirty="0" smtClean="0"/>
              <a:t>occurs</a:t>
            </a:r>
          </a:p>
          <a:p>
            <a:r>
              <a:rPr lang="en-US" dirty="0" smtClean="0"/>
              <a:t>Error codes:</a:t>
            </a:r>
          </a:p>
          <a:p>
            <a:endParaRPr lang="en-US" dirty="0"/>
          </a:p>
        </p:txBody>
      </p:sp>
      <p:sp>
        <p:nvSpPr>
          <p:cNvPr id="1606660" name="Text Box 4"/>
          <p:cNvSpPr txBox="1">
            <a:spLocks noChangeArrowheads="1"/>
          </p:cNvSpPr>
          <p:nvPr/>
        </p:nvSpPr>
        <p:spPr bwMode="auto">
          <a:xfrm>
            <a:off x="762000" y="4648200"/>
            <a:ext cx="7086600" cy="714375"/>
          </a:xfrm>
          <a:prstGeom prst="rect">
            <a:avLst/>
          </a:prstGeom>
          <a:solidFill>
            <a:srgbClr val="002CCE"/>
          </a:solidFill>
          <a:ln w="12700">
            <a:solidFill>
              <a:schemeClr val="tx1"/>
            </a:solidFill>
            <a:miter lim="800000"/>
            <a:headEnd type="none" w="sm" len="sm"/>
            <a:tailEnd type="none" w="sm" len="sm"/>
          </a:ln>
          <a:effectLst/>
        </p:spPr>
        <p:txBody>
          <a:bodyPr>
            <a:spAutoFit/>
          </a:bodyPr>
          <a:lstStyle/>
          <a:p>
            <a:r>
              <a:rPr lang="en-US" b="1" dirty="0">
                <a:solidFill>
                  <a:srgbClr val="FFFFFF"/>
                </a:solidFill>
                <a:effectLst>
                  <a:outerShdw blurRad="38100" dist="38100" dir="2700000" algn="tl">
                    <a:srgbClr val="000000"/>
                  </a:outerShdw>
                </a:effectLst>
                <a:latin typeface="Courier New" pitchFamily="49" charset="0"/>
              </a:rPr>
              <a:t>EINVAL </a:t>
            </a:r>
            <a:r>
              <a:rPr lang="en-US" b="1" dirty="0">
                <a:solidFill>
                  <a:srgbClr val="FFFFFF"/>
                </a:solidFill>
                <a:effectLst>
                  <a:outerShdw blurRad="38100" dist="38100" dir="2700000" algn="tl">
                    <a:srgbClr val="000000"/>
                  </a:outerShdw>
                </a:effectLst>
                <a:latin typeface="Arial" charset="0"/>
              </a:rPr>
              <a:t> - </a:t>
            </a:r>
            <a:r>
              <a:rPr lang="en-US" b="1" dirty="0" err="1">
                <a:effectLst>
                  <a:outerShdw blurRad="38100" dist="38100" dir="2700000" algn="tl">
                    <a:srgbClr val="000000"/>
                  </a:outerShdw>
                </a:effectLst>
                <a:latin typeface="Arial" charset="0"/>
              </a:rPr>
              <a:t>mutex</a:t>
            </a:r>
            <a:r>
              <a:rPr lang="en-US" b="1" dirty="0">
                <a:effectLst>
                  <a:outerShdw blurRad="38100" dist="38100" dir="2700000" algn="tl">
                    <a:srgbClr val="000000"/>
                  </a:outerShdw>
                </a:effectLst>
                <a:latin typeface="Arial" charset="0"/>
              </a:rPr>
              <a:t> is invalid</a:t>
            </a:r>
          </a:p>
          <a:p>
            <a:r>
              <a:rPr lang="en-US" b="1" dirty="0">
                <a:solidFill>
                  <a:srgbClr val="FFFFFF"/>
                </a:solidFill>
                <a:effectLst>
                  <a:outerShdw blurRad="38100" dist="38100" dir="2700000" algn="tl">
                    <a:srgbClr val="000000"/>
                  </a:outerShdw>
                </a:effectLst>
                <a:latin typeface="Courier New" pitchFamily="49" charset="0"/>
              </a:rPr>
              <a:t>EDEADLK</a:t>
            </a:r>
            <a:r>
              <a:rPr lang="en-US" b="1" dirty="0">
                <a:solidFill>
                  <a:srgbClr val="FFFFFF"/>
                </a:solidFill>
                <a:effectLst>
                  <a:outerShdw blurRad="38100" dist="38100" dir="2700000" algn="tl">
                    <a:srgbClr val="000000"/>
                  </a:outerShdw>
                </a:effectLst>
                <a:latin typeface="Arial" charset="0"/>
              </a:rPr>
              <a:t> - </a:t>
            </a:r>
            <a:r>
              <a:rPr lang="en-US" b="1" dirty="0">
                <a:effectLst>
                  <a:outerShdw blurRad="38100" dist="38100" dir="2700000" algn="tl">
                    <a:srgbClr val="000000"/>
                  </a:outerShdw>
                </a:effectLst>
                <a:latin typeface="Arial" charset="0"/>
              </a:rPr>
              <a:t>calling thread already owns </a:t>
            </a:r>
            <a:r>
              <a:rPr lang="en-US" b="1" dirty="0" err="1">
                <a:effectLst>
                  <a:outerShdw blurRad="38100" dist="38100" dir="2700000" algn="tl">
                    <a:srgbClr val="000000"/>
                  </a:outerShdw>
                </a:effectLst>
                <a:latin typeface="Arial" charset="0"/>
              </a:rPr>
              <a:t>mutex</a:t>
            </a:r>
            <a:endParaRPr lang="en-US" b="1" dirty="0">
              <a:effectLst>
                <a:outerShdw blurRad="38100" dist="38100" dir="2700000" algn="tl">
                  <a:srgbClr val="000000"/>
                </a:outerShdw>
              </a:effectLst>
              <a:latin typeface="Arial" charset="0"/>
            </a:endParaRPr>
          </a:p>
        </p:txBody>
      </p:sp>
      <p:sp>
        <p:nvSpPr>
          <p:cNvPr id="1606670" name="AutoShape 14"/>
          <p:cNvSpPr>
            <a:spLocks noChangeArrowheads="1"/>
          </p:cNvSpPr>
          <p:nvPr/>
        </p:nvSpPr>
        <p:spPr bwMode="auto">
          <a:xfrm>
            <a:off x="6007100" y="5727700"/>
            <a:ext cx="3136900" cy="1130300"/>
          </a:xfrm>
          <a:prstGeom prst="roundRect">
            <a:avLst>
              <a:gd name="adj" fmla="val 16667"/>
            </a:avLst>
          </a:prstGeom>
          <a:solidFill>
            <a:schemeClr val="bg1">
              <a:lumMod val="75000"/>
            </a:schemeClr>
          </a:solidFill>
          <a:ln w="25400" algn="ctr">
            <a:solidFill>
              <a:schemeClr val="tx1"/>
            </a:solidFill>
            <a:round/>
            <a:headEnd/>
            <a:tailEnd/>
          </a:ln>
          <a:effectLst/>
        </p:spPr>
        <p:txBody>
          <a:bodyPr anchor="ctr">
            <a:spAutoFit/>
          </a:bodyPr>
          <a:lstStyle/>
          <a:p>
            <a:pPr algn="r"/>
            <a:r>
              <a:rPr lang="en-US" dirty="0">
                <a:effectLst/>
              </a:rPr>
              <a:t>Compare with</a:t>
            </a:r>
            <a:r>
              <a:rPr lang="en-US" dirty="0">
                <a:effectLst>
                  <a:outerShdw blurRad="38100" dist="38100" dir="2700000" algn="tl">
                    <a:srgbClr val="FF5C00"/>
                  </a:outerShdw>
                </a:effectLst>
              </a:rPr>
              <a:t> </a:t>
            </a:r>
            <a:r>
              <a:rPr lang="en-US" dirty="0">
                <a:effectLst/>
              </a:rPr>
              <a:t>Win32 </a:t>
            </a:r>
          </a:p>
          <a:p>
            <a:pPr algn="r"/>
            <a:r>
              <a:rPr lang="en-US" b="1" dirty="0" err="1">
                <a:effectLst/>
              </a:rPr>
              <a:t>WaitForSingleObject</a:t>
            </a:r>
            <a:r>
              <a:rPr lang="en-US" dirty="0">
                <a:effectLst/>
              </a:rPr>
              <a:t> or </a:t>
            </a:r>
            <a:r>
              <a:rPr lang="en-US" b="1" dirty="0" err="1">
                <a:effectLst/>
              </a:rPr>
              <a:t>EnterCriticalSection</a:t>
            </a:r>
            <a:endParaRPr lang="ru-RU" b="1" dirty="0">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B322EF9-9F15-42CB-BDB2-843D7AA35CDD}" type="slidenum">
              <a:rPr lang="en-US"/>
              <a:pPr/>
              <a:t>2</a:t>
            </a:fld>
            <a:endParaRPr lang="en-US"/>
          </a:p>
        </p:txBody>
      </p:sp>
      <p:sp>
        <p:nvSpPr>
          <p:cNvPr id="5" name="Footer Placeholder 5"/>
          <p:cNvSpPr>
            <a:spLocks noGrp="1"/>
          </p:cNvSpPr>
          <p:nvPr>
            <p:ph type="ftr" sz="quarter" idx="12"/>
          </p:nvPr>
        </p:nvSpPr>
        <p:spPr/>
        <p:txBody>
          <a:bodyPr/>
          <a:lstStyle/>
          <a:p>
            <a:r>
              <a:rPr lang="en-US"/>
              <a:t>Programming with POSIX* Threads</a:t>
            </a:r>
          </a:p>
        </p:txBody>
      </p:sp>
      <p:sp>
        <p:nvSpPr>
          <p:cNvPr id="1583108" name="Rectangle 4"/>
          <p:cNvSpPr>
            <a:spLocks noGrp="1" noChangeArrowheads="1"/>
          </p:cNvSpPr>
          <p:nvPr>
            <p:ph type="title"/>
          </p:nvPr>
        </p:nvSpPr>
        <p:spPr/>
        <p:txBody>
          <a:bodyPr/>
          <a:lstStyle/>
          <a:p>
            <a:r>
              <a:rPr lang="en-US" dirty="0"/>
              <a:t>What is </a:t>
            </a:r>
            <a:r>
              <a:rPr lang="en-US" dirty="0" err="1"/>
              <a:t>Pthreads</a:t>
            </a:r>
            <a:r>
              <a:rPr lang="en-US" dirty="0"/>
              <a:t>?</a:t>
            </a:r>
          </a:p>
        </p:txBody>
      </p:sp>
      <p:sp>
        <p:nvSpPr>
          <p:cNvPr id="1583109" name="Rectangle 5"/>
          <p:cNvSpPr>
            <a:spLocks noGrp="1" noChangeArrowheads="1"/>
          </p:cNvSpPr>
          <p:nvPr>
            <p:ph type="body" idx="1"/>
          </p:nvPr>
        </p:nvSpPr>
        <p:spPr>
          <a:xfrm>
            <a:off x="455613" y="1389063"/>
            <a:ext cx="8237537" cy="4343400"/>
          </a:xfrm>
        </p:spPr>
        <p:txBody>
          <a:bodyPr>
            <a:normAutofit fontScale="70000" lnSpcReduction="20000"/>
          </a:bodyPr>
          <a:lstStyle/>
          <a:p>
            <a:r>
              <a:rPr lang="en-US" b="1" dirty="0" smtClean="0"/>
              <a:t>P</a:t>
            </a:r>
            <a:r>
              <a:rPr lang="en-US" dirty="0" smtClean="0"/>
              <a:t>ortable </a:t>
            </a:r>
            <a:r>
              <a:rPr lang="en-US" b="1" dirty="0" smtClean="0"/>
              <a:t>O</a:t>
            </a:r>
            <a:r>
              <a:rPr lang="en-US" dirty="0" smtClean="0"/>
              <a:t>perating </a:t>
            </a:r>
            <a:r>
              <a:rPr lang="en-US" b="1" dirty="0" smtClean="0"/>
              <a:t>S</a:t>
            </a:r>
            <a:r>
              <a:rPr lang="en-US" dirty="0" smtClean="0"/>
              <a:t>ystem </a:t>
            </a:r>
            <a:r>
              <a:rPr lang="en-US" b="1" dirty="0" smtClean="0"/>
              <a:t>I</a:t>
            </a:r>
            <a:r>
              <a:rPr lang="en-US" dirty="0" smtClean="0"/>
              <a:t>nterface [for Uni</a:t>
            </a:r>
            <a:r>
              <a:rPr lang="en-US" b="1" dirty="0" smtClean="0"/>
              <a:t>x</a:t>
            </a:r>
            <a:r>
              <a:rPr lang="en-US" dirty="0" smtClean="0"/>
              <a:t>]</a:t>
            </a:r>
          </a:p>
          <a:p>
            <a:r>
              <a:rPr lang="en-US" dirty="0" smtClean="0"/>
              <a:t>standards specified by the IEEE to define the application programming interface (API)</a:t>
            </a:r>
          </a:p>
          <a:p>
            <a:r>
              <a:rPr lang="en-US" dirty="0" smtClean="0"/>
              <a:t>POSIX </a:t>
            </a:r>
            <a:r>
              <a:rPr lang="en-US" dirty="0"/>
              <a:t>standard for </a:t>
            </a:r>
            <a:r>
              <a:rPr lang="ru-RU" dirty="0"/>
              <a:t>threads programming interface</a:t>
            </a:r>
            <a:r>
              <a:rPr lang="en-US" dirty="0"/>
              <a:t> (1995)</a:t>
            </a:r>
          </a:p>
          <a:p>
            <a:r>
              <a:rPr lang="ru-RU" dirty="0"/>
              <a:t>Implementations </a:t>
            </a:r>
            <a:r>
              <a:rPr lang="en-US" dirty="0"/>
              <a:t>of</a:t>
            </a:r>
            <a:r>
              <a:rPr lang="ru-RU" dirty="0"/>
              <a:t> </a:t>
            </a:r>
            <a:r>
              <a:rPr lang="en-US" dirty="0"/>
              <a:t>POSIX </a:t>
            </a:r>
            <a:r>
              <a:rPr lang="ru-RU" dirty="0"/>
              <a:t>standard are referred to as POSIX threads or Pthreads. </a:t>
            </a:r>
            <a:endParaRPr lang="en-US" dirty="0"/>
          </a:p>
          <a:p>
            <a:r>
              <a:rPr lang="en-US" dirty="0" smtClean="0"/>
              <a:t>Available</a:t>
            </a:r>
            <a:r>
              <a:rPr lang="ru-RU" dirty="0" smtClean="0"/>
              <a:t> </a:t>
            </a:r>
            <a:r>
              <a:rPr lang="en-US" dirty="0"/>
              <a:t>for </a:t>
            </a:r>
            <a:r>
              <a:rPr lang="ru-RU" dirty="0"/>
              <a:t>Linux and Unix</a:t>
            </a:r>
            <a:r>
              <a:rPr lang="en-US" dirty="0"/>
              <a:t> OS family.</a:t>
            </a:r>
          </a:p>
          <a:p>
            <a:r>
              <a:rPr lang="en-US" dirty="0"/>
              <a:t>Available even for Windows!</a:t>
            </a:r>
          </a:p>
          <a:p>
            <a:pPr lvl="2"/>
            <a:r>
              <a:rPr lang="en-US" dirty="0"/>
              <a:t>As Open Source http://sourceware.org/pthreads-win32/</a:t>
            </a:r>
          </a:p>
          <a:p>
            <a:r>
              <a:rPr lang="en-US" dirty="0"/>
              <a:t>C language interface</a:t>
            </a:r>
          </a:p>
          <a:p>
            <a:pPr lvl="2"/>
            <a:r>
              <a:rPr lang="ru-RU" dirty="0"/>
              <a:t>programming types and procedure calls</a:t>
            </a:r>
            <a:endParaRPr lang="en-US" dirty="0"/>
          </a:p>
          <a:p>
            <a:pPr lvl="2"/>
            <a:r>
              <a:rPr lang="en-US" dirty="0"/>
              <a:t>implemented as standalone library or as part of another library such as </a:t>
            </a:r>
            <a:r>
              <a:rPr lang="en-US" dirty="0" err="1"/>
              <a:t>libc</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2D9E005F-5060-4965-A90B-884B31EE0529}" type="slidenum">
              <a:rPr lang="en-US"/>
              <a:pPr/>
              <a:t>20</a:t>
            </a:fld>
            <a:endParaRPr lang="en-US"/>
          </a:p>
        </p:txBody>
      </p:sp>
      <p:sp>
        <p:nvSpPr>
          <p:cNvPr id="8" name="Footer Placeholder 5"/>
          <p:cNvSpPr>
            <a:spLocks noGrp="1"/>
          </p:cNvSpPr>
          <p:nvPr>
            <p:ph type="ftr" sz="quarter" idx="12"/>
          </p:nvPr>
        </p:nvSpPr>
        <p:spPr/>
        <p:txBody>
          <a:bodyPr/>
          <a:lstStyle/>
          <a:p>
            <a:r>
              <a:rPr lang="en-US"/>
              <a:t>Programming with POSIX* Threads</a:t>
            </a:r>
          </a:p>
        </p:txBody>
      </p:sp>
      <p:sp>
        <p:nvSpPr>
          <p:cNvPr id="1607682" name="Rectangle 2"/>
          <p:cNvSpPr>
            <a:spLocks noChangeArrowheads="1"/>
          </p:cNvSpPr>
          <p:nvPr/>
        </p:nvSpPr>
        <p:spPr bwMode="auto">
          <a:xfrm>
            <a:off x="514350" y="1557337"/>
            <a:ext cx="7410450" cy="576263"/>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1607683" name="Rectangle 3"/>
          <p:cNvSpPr>
            <a:spLocks noGrp="1" noChangeArrowheads="1"/>
          </p:cNvSpPr>
          <p:nvPr>
            <p:ph type="title"/>
          </p:nvPr>
        </p:nvSpPr>
        <p:spPr/>
        <p:txBody>
          <a:bodyPr/>
          <a:lstStyle/>
          <a:p>
            <a:r>
              <a:rPr lang="en-US" dirty="0" err="1"/>
              <a:t>pthread_mutex_unlock</a:t>
            </a:r>
            <a:endParaRPr lang="en-US" dirty="0"/>
          </a:p>
        </p:txBody>
      </p:sp>
      <p:sp>
        <p:nvSpPr>
          <p:cNvPr id="1607684" name="Rectangle 4"/>
          <p:cNvSpPr>
            <a:spLocks noGrp="1" noChangeArrowheads="1"/>
          </p:cNvSpPr>
          <p:nvPr>
            <p:ph type="body" idx="1"/>
          </p:nvPr>
        </p:nvSpPr>
        <p:spPr/>
        <p:txBody>
          <a:bodyPr/>
          <a:lstStyle/>
          <a:p>
            <a:pPr>
              <a:buNone/>
            </a:pPr>
            <a:r>
              <a:rPr lang="en-US" sz="2800" b="1" dirty="0" err="1">
                <a:latin typeface="Courier New" pitchFamily="49" charset="0"/>
              </a:rPr>
              <a:t>int</a:t>
            </a:r>
            <a:r>
              <a:rPr lang="en-US" sz="2800" b="1" dirty="0">
                <a:latin typeface="Courier New" pitchFamily="49" charset="0"/>
              </a:rPr>
              <a:t> </a:t>
            </a:r>
            <a:r>
              <a:rPr lang="en-US" sz="2800" b="1" dirty="0" err="1">
                <a:latin typeface="Courier New" pitchFamily="49" charset="0"/>
              </a:rPr>
              <a:t>pthread_mutex_unlock</a:t>
            </a:r>
            <a:r>
              <a:rPr lang="en-US" sz="2800" b="1" dirty="0">
                <a:latin typeface="Courier New" pitchFamily="49" charset="0"/>
              </a:rPr>
              <a:t>( </a:t>
            </a:r>
            <a:r>
              <a:rPr lang="en-US" sz="2800" b="1" dirty="0" err="1">
                <a:latin typeface="Courier New" pitchFamily="49" charset="0"/>
              </a:rPr>
              <a:t>mutex</a:t>
            </a:r>
            <a:r>
              <a:rPr lang="en-US" sz="2800" b="1" dirty="0">
                <a:latin typeface="Courier New" pitchFamily="49" charset="0"/>
              </a:rPr>
              <a:t> );</a:t>
            </a:r>
          </a:p>
          <a:p>
            <a:endParaRPr lang="en-US" b="1" dirty="0">
              <a:latin typeface="Courier New" pitchFamily="49" charset="0"/>
            </a:endParaRPr>
          </a:p>
          <a:p>
            <a:pPr lvl="1">
              <a:buFont typeface="Verdana" pitchFamily="34" charset="0"/>
              <a:buNone/>
            </a:pPr>
            <a:r>
              <a:rPr lang="en-US" sz="2400" b="1" dirty="0" err="1">
                <a:latin typeface="Courier New" pitchFamily="49" charset="0"/>
              </a:rPr>
              <a:t>pthread_mutex_t</a:t>
            </a:r>
            <a:r>
              <a:rPr lang="en-US" sz="2400" b="1" dirty="0">
                <a:latin typeface="Courier New" pitchFamily="49" charset="0"/>
              </a:rPr>
              <a:t> *</a:t>
            </a:r>
            <a:r>
              <a:rPr lang="en-US" sz="2400" b="1" dirty="0" err="1">
                <a:latin typeface="Courier New" pitchFamily="49" charset="0"/>
              </a:rPr>
              <a:t>mutex</a:t>
            </a:r>
            <a:endParaRPr lang="en-US" sz="2400" b="1" dirty="0">
              <a:latin typeface="Courier New" pitchFamily="49" charset="0"/>
            </a:endParaRPr>
          </a:p>
          <a:p>
            <a:pPr lvl="1"/>
            <a:r>
              <a:rPr lang="en-US" dirty="0"/>
              <a:t>	</a:t>
            </a:r>
            <a:r>
              <a:rPr lang="en-US" dirty="0" err="1"/>
              <a:t>mutex</a:t>
            </a:r>
            <a:r>
              <a:rPr lang="en-US" dirty="0"/>
              <a:t> to be </a:t>
            </a:r>
            <a:r>
              <a:rPr lang="en-US" dirty="0" smtClean="0"/>
              <a:t>unlocked</a:t>
            </a:r>
          </a:p>
          <a:p>
            <a:pPr lvl="1"/>
            <a:endParaRPr lang="en-US" dirty="0" smtClean="0"/>
          </a:p>
          <a:p>
            <a:r>
              <a:rPr lang="en-US" dirty="0" smtClean="0"/>
              <a:t>Error codes:</a:t>
            </a:r>
          </a:p>
          <a:p>
            <a:endParaRPr lang="en-US" dirty="0"/>
          </a:p>
        </p:txBody>
      </p:sp>
      <p:sp>
        <p:nvSpPr>
          <p:cNvPr id="1607685" name="Text Box 5"/>
          <p:cNvSpPr txBox="1">
            <a:spLocks noChangeArrowheads="1"/>
          </p:cNvSpPr>
          <p:nvPr/>
        </p:nvSpPr>
        <p:spPr bwMode="auto">
          <a:xfrm>
            <a:off x="990600" y="4648200"/>
            <a:ext cx="7086600" cy="714375"/>
          </a:xfrm>
          <a:prstGeom prst="rect">
            <a:avLst/>
          </a:prstGeom>
          <a:solidFill>
            <a:srgbClr val="002CCE"/>
          </a:solidFill>
          <a:ln w="12700">
            <a:solidFill>
              <a:schemeClr val="tx1"/>
            </a:solidFill>
            <a:miter lim="800000"/>
            <a:headEnd type="none" w="sm" len="sm"/>
            <a:tailEnd type="none" w="sm" len="sm"/>
          </a:ln>
          <a:effectLst/>
        </p:spPr>
        <p:txBody>
          <a:bodyPr>
            <a:spAutoFit/>
          </a:bodyPr>
          <a:lstStyle/>
          <a:p>
            <a:r>
              <a:rPr lang="en-US" b="1">
                <a:solidFill>
                  <a:srgbClr val="FFFFFF"/>
                </a:solidFill>
                <a:effectLst>
                  <a:outerShdw blurRad="38100" dist="38100" dir="2700000" algn="tl">
                    <a:srgbClr val="000000"/>
                  </a:outerShdw>
                </a:effectLst>
                <a:latin typeface="Courier New" pitchFamily="49" charset="0"/>
              </a:rPr>
              <a:t>EINVAL</a:t>
            </a:r>
            <a:r>
              <a:rPr lang="en-US" b="1">
                <a:solidFill>
                  <a:srgbClr val="FFFFFF"/>
                </a:solidFill>
                <a:effectLst>
                  <a:outerShdw blurRad="38100" dist="38100" dir="2700000" algn="tl">
                    <a:srgbClr val="000000"/>
                  </a:outerShdw>
                </a:effectLst>
                <a:latin typeface="Arial" charset="0"/>
              </a:rPr>
              <a:t> - </a:t>
            </a:r>
            <a:r>
              <a:rPr lang="en-US" b="1">
                <a:effectLst>
                  <a:outerShdw blurRad="38100" dist="38100" dir="2700000" algn="tl">
                    <a:srgbClr val="000000"/>
                  </a:outerShdw>
                </a:effectLst>
                <a:latin typeface="Arial" charset="0"/>
              </a:rPr>
              <a:t>mutex is invalid</a:t>
            </a:r>
          </a:p>
          <a:p>
            <a:r>
              <a:rPr lang="en-US" b="1">
                <a:solidFill>
                  <a:srgbClr val="FFFFFF"/>
                </a:solidFill>
                <a:effectLst>
                  <a:outerShdw blurRad="38100" dist="38100" dir="2700000" algn="tl">
                    <a:srgbClr val="000000"/>
                  </a:outerShdw>
                </a:effectLst>
                <a:latin typeface="Courier New" pitchFamily="49" charset="0"/>
              </a:rPr>
              <a:t>EPERM </a:t>
            </a:r>
            <a:r>
              <a:rPr lang="en-US" b="1">
                <a:solidFill>
                  <a:srgbClr val="FFFFFF"/>
                </a:solidFill>
                <a:effectLst>
                  <a:outerShdw blurRad="38100" dist="38100" dir="2700000" algn="tl">
                    <a:srgbClr val="000000"/>
                  </a:outerShdw>
                </a:effectLst>
                <a:latin typeface="Arial" charset="0"/>
              </a:rPr>
              <a:t> - </a:t>
            </a:r>
            <a:r>
              <a:rPr lang="en-US" b="1">
                <a:effectLst>
                  <a:outerShdw blurRad="38100" dist="38100" dir="2700000" algn="tl">
                    <a:srgbClr val="000000"/>
                  </a:outerShdw>
                </a:effectLst>
                <a:latin typeface="Arial" charset="0"/>
              </a:rPr>
              <a:t>calling thread does not own mutex</a:t>
            </a:r>
          </a:p>
        </p:txBody>
      </p:sp>
      <p:sp>
        <p:nvSpPr>
          <p:cNvPr id="1607693" name="AutoShape 13"/>
          <p:cNvSpPr>
            <a:spLocks noChangeArrowheads="1"/>
          </p:cNvSpPr>
          <p:nvPr/>
        </p:nvSpPr>
        <p:spPr bwMode="auto">
          <a:xfrm>
            <a:off x="6221412" y="5727700"/>
            <a:ext cx="2922588" cy="1130300"/>
          </a:xfrm>
          <a:prstGeom prst="roundRect">
            <a:avLst>
              <a:gd name="adj" fmla="val 16667"/>
            </a:avLst>
          </a:prstGeom>
          <a:solidFill>
            <a:schemeClr val="bg1">
              <a:lumMod val="75000"/>
            </a:schemeClr>
          </a:solidFill>
          <a:ln w="25400" algn="ctr">
            <a:solidFill>
              <a:schemeClr val="tx1"/>
            </a:solidFill>
            <a:round/>
            <a:headEnd/>
            <a:tailEnd/>
          </a:ln>
          <a:effectLst/>
        </p:spPr>
        <p:txBody>
          <a:bodyPr anchor="ctr">
            <a:spAutoFit/>
          </a:bodyPr>
          <a:lstStyle/>
          <a:p>
            <a:pPr algn="r"/>
            <a:r>
              <a:rPr lang="en-US">
                <a:effectLst/>
              </a:rPr>
              <a:t>Compare with</a:t>
            </a:r>
            <a:r>
              <a:rPr lang="en-US">
                <a:effectLst>
                  <a:outerShdw blurRad="38100" dist="38100" dir="2700000" algn="tl">
                    <a:srgbClr val="FF5C00"/>
                  </a:outerShdw>
                </a:effectLst>
              </a:rPr>
              <a:t> </a:t>
            </a:r>
            <a:r>
              <a:rPr lang="en-US">
                <a:effectLst/>
              </a:rPr>
              <a:t>Win32 </a:t>
            </a:r>
          </a:p>
          <a:p>
            <a:pPr algn="r"/>
            <a:r>
              <a:rPr lang="en-US" b="1">
                <a:effectLst/>
              </a:rPr>
              <a:t>ReleaseMutex</a:t>
            </a:r>
            <a:r>
              <a:rPr lang="en-US">
                <a:effectLst/>
              </a:rPr>
              <a:t> or </a:t>
            </a:r>
            <a:r>
              <a:rPr lang="en-US" b="1">
                <a:effectLst/>
              </a:rPr>
              <a:t>LeaveCriticalSection</a:t>
            </a:r>
            <a:endParaRPr lang="ru-RU" b="1">
              <a:effectLs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61AA8EF5-26ED-4069-ADA5-F281CD37BA8A}" type="slidenum">
              <a:rPr lang="en-US"/>
              <a:pPr/>
              <a:t>21</a:t>
            </a:fld>
            <a:endParaRPr lang="en-US"/>
          </a:p>
        </p:txBody>
      </p:sp>
      <p:sp>
        <p:nvSpPr>
          <p:cNvPr id="5" name="Footer Placeholder 4"/>
          <p:cNvSpPr>
            <a:spLocks noGrp="1"/>
          </p:cNvSpPr>
          <p:nvPr>
            <p:ph type="ftr" sz="quarter" idx="12"/>
          </p:nvPr>
        </p:nvSpPr>
        <p:spPr/>
        <p:txBody>
          <a:bodyPr/>
          <a:lstStyle/>
          <a:p>
            <a:r>
              <a:rPr lang="en-US"/>
              <a:t>Programming with POSIX* Threads</a:t>
            </a:r>
          </a:p>
        </p:txBody>
      </p:sp>
      <p:sp>
        <p:nvSpPr>
          <p:cNvPr id="1608708" name="Rectangle 4"/>
          <p:cNvSpPr>
            <a:spLocks noGrp="1" noChangeArrowheads="1"/>
          </p:cNvSpPr>
          <p:nvPr>
            <p:ph type="title"/>
          </p:nvPr>
        </p:nvSpPr>
        <p:spPr/>
        <p:txBody>
          <a:bodyPr/>
          <a:lstStyle/>
          <a:p>
            <a:r>
              <a:rPr lang="en-US"/>
              <a:t>Example: Use of mutex</a:t>
            </a:r>
          </a:p>
        </p:txBody>
      </p:sp>
      <p:sp>
        <p:nvSpPr>
          <p:cNvPr id="1608707" name="Rectangle 3"/>
          <p:cNvSpPr>
            <a:spLocks noGrp="1" noChangeArrowheads="1"/>
          </p:cNvSpPr>
          <p:nvPr>
            <p:ph type="body" idx="4294967295"/>
          </p:nvPr>
        </p:nvSpPr>
        <p:spPr>
          <a:xfrm>
            <a:off x="539750" y="1206500"/>
            <a:ext cx="8407400" cy="5041900"/>
          </a:xfrm>
          <a:solidFill>
            <a:schemeClr val="accent2"/>
          </a:solidFill>
          <a:ln>
            <a:solidFill>
              <a:schemeClr val="tx1"/>
            </a:solidFill>
          </a:ln>
        </p:spPr>
        <p:txBody>
          <a:bodyPr lIns="92075" tIns="46038" rIns="92075" bIns="46038">
            <a:normAutofit/>
          </a:bodyPr>
          <a:lstStyle/>
          <a:p>
            <a:pPr>
              <a:lnSpc>
                <a:spcPct val="75000"/>
              </a:lnSpc>
              <a:spcBef>
                <a:spcPct val="10000"/>
              </a:spcBef>
              <a:buNone/>
            </a:pPr>
            <a:r>
              <a:rPr lang="en-US" sz="1600" b="1" dirty="0">
                <a:latin typeface="Courier New" pitchFamily="49" charset="0"/>
              </a:rPr>
              <a:t>#define NUMTHREADS 4</a:t>
            </a:r>
          </a:p>
          <a:p>
            <a:pPr>
              <a:lnSpc>
                <a:spcPct val="75000"/>
              </a:lnSpc>
              <a:spcBef>
                <a:spcPct val="10000"/>
              </a:spcBef>
              <a:buNone/>
            </a:pPr>
            <a:r>
              <a:rPr lang="en-US" sz="1600" b="1" dirty="0" err="1">
                <a:solidFill>
                  <a:srgbClr val="FFFF00"/>
                </a:solidFill>
                <a:latin typeface="Courier New" pitchFamily="49" charset="0"/>
              </a:rPr>
              <a:t>pthread_mutex_t</a:t>
            </a:r>
            <a:r>
              <a:rPr lang="en-US" sz="1600" b="1" dirty="0">
                <a:solidFill>
                  <a:srgbClr val="FFFF00"/>
                </a:solidFill>
                <a:latin typeface="Courier New" pitchFamily="49" charset="0"/>
              </a:rPr>
              <a:t> </a:t>
            </a:r>
            <a:r>
              <a:rPr lang="en-US" sz="1600" b="1" dirty="0" err="1">
                <a:solidFill>
                  <a:srgbClr val="FFFF00"/>
                </a:solidFill>
                <a:latin typeface="Courier New" pitchFamily="49" charset="0"/>
              </a:rPr>
              <a:t>gMutex</a:t>
            </a:r>
            <a:r>
              <a:rPr lang="en-US" sz="1600" b="1" dirty="0">
                <a:solidFill>
                  <a:srgbClr val="FFFF00"/>
                </a:solidFill>
                <a:latin typeface="Courier New" pitchFamily="49" charset="0"/>
              </a:rPr>
              <a:t>; </a:t>
            </a:r>
            <a:r>
              <a:rPr lang="en-US" sz="1600" b="1" dirty="0">
                <a:solidFill>
                  <a:schemeClr val="tx2"/>
                </a:solidFill>
                <a:latin typeface="Courier New" pitchFamily="49" charset="0"/>
              </a:rPr>
              <a:t>// why does this have to be global?</a:t>
            </a:r>
          </a:p>
          <a:p>
            <a:pPr>
              <a:lnSpc>
                <a:spcPct val="75000"/>
              </a:lnSpc>
              <a:spcBef>
                <a:spcPct val="10000"/>
              </a:spcBef>
              <a:buNone/>
            </a:pPr>
            <a:r>
              <a:rPr lang="en-US" sz="1600" b="1" dirty="0" err="1">
                <a:latin typeface="Courier New" pitchFamily="49" charset="0"/>
              </a:rPr>
              <a:t>int</a:t>
            </a:r>
            <a:r>
              <a:rPr lang="en-US" sz="1600" b="1" dirty="0">
                <a:latin typeface="Courier New" pitchFamily="49" charset="0"/>
              </a:rPr>
              <a:t> </a:t>
            </a:r>
            <a:r>
              <a:rPr lang="en-US" sz="1600" b="1" dirty="0" err="1">
                <a:latin typeface="Courier New" pitchFamily="49" charset="0"/>
              </a:rPr>
              <a:t>g_sum</a:t>
            </a:r>
            <a:r>
              <a:rPr lang="en-US" sz="1600" b="1" dirty="0">
                <a:latin typeface="Courier New" pitchFamily="49" charset="0"/>
              </a:rPr>
              <a:t> = 0;</a:t>
            </a:r>
          </a:p>
          <a:p>
            <a:pPr>
              <a:lnSpc>
                <a:spcPct val="75000"/>
              </a:lnSpc>
              <a:spcBef>
                <a:spcPct val="10000"/>
              </a:spcBef>
              <a:buNone/>
            </a:pPr>
            <a:endParaRPr lang="en-US" sz="1600" b="1" dirty="0">
              <a:latin typeface="Courier New" pitchFamily="49" charset="0"/>
            </a:endParaRPr>
          </a:p>
          <a:p>
            <a:pPr>
              <a:lnSpc>
                <a:spcPct val="75000"/>
              </a:lnSpc>
              <a:spcBef>
                <a:spcPct val="10000"/>
              </a:spcBef>
              <a:buNone/>
            </a:pPr>
            <a:r>
              <a:rPr lang="en-US" sz="1600" b="1" dirty="0">
                <a:latin typeface="Courier New" pitchFamily="49" charset="0"/>
              </a:rPr>
              <a:t>void *</a:t>
            </a:r>
            <a:r>
              <a:rPr lang="en-US" sz="1600" b="1" dirty="0" err="1">
                <a:latin typeface="Courier New" pitchFamily="49" charset="0"/>
              </a:rPr>
              <a:t>threadFunc</a:t>
            </a:r>
            <a:r>
              <a:rPr lang="en-US" sz="1600" b="1" dirty="0">
                <a:latin typeface="Courier New" pitchFamily="49" charset="0"/>
              </a:rPr>
              <a:t>(void *</a:t>
            </a:r>
            <a:r>
              <a:rPr lang="en-US" sz="1600" b="1" dirty="0" err="1">
                <a:latin typeface="Courier New" pitchFamily="49" charset="0"/>
              </a:rPr>
              <a:t>arg</a:t>
            </a:r>
            <a:r>
              <a:rPr lang="en-US" sz="1600" b="1" dirty="0">
                <a:latin typeface="Courier New" pitchFamily="49" charset="0"/>
              </a:rPr>
              <a:t>) </a:t>
            </a:r>
          </a:p>
          <a:p>
            <a:pPr>
              <a:lnSpc>
                <a:spcPct val="75000"/>
              </a:lnSpc>
              <a:spcBef>
                <a:spcPct val="10000"/>
              </a:spcBef>
              <a:buNone/>
            </a:pPr>
            <a:r>
              <a:rPr lang="en-US" sz="1600" b="1" dirty="0">
                <a:latin typeface="Courier New" pitchFamily="49" charset="0"/>
              </a:rPr>
              <a:t>{ </a:t>
            </a:r>
          </a:p>
          <a:p>
            <a:pPr>
              <a:lnSpc>
                <a:spcPct val="75000"/>
              </a:lnSpc>
              <a:spcBef>
                <a:spcPct val="10000"/>
              </a:spcBef>
              <a:buNone/>
            </a:pPr>
            <a:r>
              <a:rPr lang="en-US" sz="1600" b="1" dirty="0">
                <a:latin typeface="Courier New" pitchFamily="49" charset="0"/>
              </a:rPr>
              <a:t>  </a:t>
            </a:r>
            <a:r>
              <a:rPr lang="en-US" sz="1600" b="1" dirty="0" err="1">
                <a:latin typeface="Courier New" pitchFamily="49" charset="0"/>
              </a:rPr>
              <a:t>int</a:t>
            </a:r>
            <a:r>
              <a:rPr lang="en-US" sz="1600" b="1" dirty="0">
                <a:latin typeface="Courier New" pitchFamily="49" charset="0"/>
              </a:rPr>
              <a:t> </a:t>
            </a:r>
            <a:r>
              <a:rPr lang="en-US" sz="1600" b="1" dirty="0" err="1">
                <a:latin typeface="Courier New" pitchFamily="49" charset="0"/>
              </a:rPr>
              <a:t>mySum</a:t>
            </a:r>
            <a:r>
              <a:rPr lang="en-US" sz="1600" b="1" dirty="0">
                <a:latin typeface="Courier New" pitchFamily="49" charset="0"/>
              </a:rPr>
              <a:t> = </a:t>
            </a:r>
            <a:r>
              <a:rPr lang="en-US" sz="1600" b="1" dirty="0" err="1">
                <a:latin typeface="Courier New" pitchFamily="49" charset="0"/>
              </a:rPr>
              <a:t>bigComputation</a:t>
            </a:r>
            <a:r>
              <a:rPr lang="en-US" sz="1600" b="1" dirty="0">
                <a:latin typeface="Courier New" pitchFamily="49" charset="0"/>
              </a:rPr>
              <a:t>();</a:t>
            </a:r>
          </a:p>
          <a:p>
            <a:pPr>
              <a:lnSpc>
                <a:spcPct val="75000"/>
              </a:lnSpc>
              <a:spcBef>
                <a:spcPct val="10000"/>
              </a:spcBef>
              <a:buNone/>
            </a:pPr>
            <a:r>
              <a:rPr lang="en-US" sz="1600" b="1" dirty="0">
                <a:latin typeface="Courier New" pitchFamily="49" charset="0"/>
              </a:rPr>
              <a:t>  </a:t>
            </a:r>
            <a:r>
              <a:rPr lang="en-US" sz="1600" b="1" dirty="0" err="1">
                <a:solidFill>
                  <a:srgbClr val="FFFF00"/>
                </a:solidFill>
                <a:latin typeface="Courier New" pitchFamily="49" charset="0"/>
              </a:rPr>
              <a:t>pthread_mutex_lock</a:t>
            </a:r>
            <a:r>
              <a:rPr lang="en-US" sz="1600" b="1" dirty="0">
                <a:solidFill>
                  <a:srgbClr val="FFFF00"/>
                </a:solidFill>
                <a:latin typeface="Courier New" pitchFamily="49" charset="0"/>
              </a:rPr>
              <a:t>( &amp;</a:t>
            </a:r>
            <a:r>
              <a:rPr lang="en-US" sz="1600" b="1" dirty="0" err="1">
                <a:solidFill>
                  <a:srgbClr val="FFFF00"/>
                </a:solidFill>
                <a:latin typeface="Courier New" pitchFamily="49" charset="0"/>
              </a:rPr>
              <a:t>gMutex</a:t>
            </a:r>
            <a:r>
              <a:rPr lang="en-US" sz="1600" b="1" dirty="0">
                <a:solidFill>
                  <a:srgbClr val="FFFF00"/>
                </a:solidFill>
                <a:latin typeface="Courier New" pitchFamily="49" charset="0"/>
              </a:rPr>
              <a:t> );</a:t>
            </a:r>
          </a:p>
          <a:p>
            <a:pPr>
              <a:lnSpc>
                <a:spcPct val="75000"/>
              </a:lnSpc>
              <a:spcBef>
                <a:spcPct val="10000"/>
              </a:spcBef>
              <a:buNone/>
            </a:pPr>
            <a:r>
              <a:rPr lang="en-US" sz="1600" b="1" dirty="0">
                <a:latin typeface="Courier New" pitchFamily="49" charset="0"/>
              </a:rPr>
              <a:t>    </a:t>
            </a:r>
            <a:r>
              <a:rPr lang="en-US" sz="1600" b="1" dirty="0" err="1">
                <a:latin typeface="Courier New" pitchFamily="49" charset="0"/>
              </a:rPr>
              <a:t>g_sum</a:t>
            </a:r>
            <a:r>
              <a:rPr lang="en-US" sz="1600" b="1" dirty="0">
                <a:latin typeface="Courier New" pitchFamily="49" charset="0"/>
              </a:rPr>
              <a:t> += </a:t>
            </a:r>
            <a:r>
              <a:rPr lang="en-US" sz="1600" b="1" dirty="0" err="1">
                <a:latin typeface="Courier New" pitchFamily="49" charset="0"/>
              </a:rPr>
              <a:t>mySum</a:t>
            </a:r>
            <a:r>
              <a:rPr lang="en-US" sz="1600" b="1" dirty="0">
                <a:latin typeface="Courier New" pitchFamily="49" charset="0"/>
              </a:rPr>
              <a:t>;		 </a:t>
            </a:r>
            <a:r>
              <a:rPr lang="en-US" sz="1600" b="1" dirty="0">
                <a:solidFill>
                  <a:schemeClr val="tx2"/>
                </a:solidFill>
                <a:latin typeface="Courier New" pitchFamily="49" charset="0"/>
              </a:rPr>
              <a:t>// threads access one at a time</a:t>
            </a:r>
          </a:p>
          <a:p>
            <a:pPr>
              <a:lnSpc>
                <a:spcPct val="75000"/>
              </a:lnSpc>
              <a:spcBef>
                <a:spcPct val="10000"/>
              </a:spcBef>
              <a:buNone/>
            </a:pPr>
            <a:r>
              <a:rPr lang="en-US" sz="1600" b="1" dirty="0">
                <a:latin typeface="Courier New" pitchFamily="49" charset="0"/>
              </a:rPr>
              <a:t>  </a:t>
            </a:r>
            <a:r>
              <a:rPr lang="en-US" sz="1600" b="1" dirty="0" err="1">
                <a:solidFill>
                  <a:srgbClr val="FFFF00"/>
                </a:solidFill>
                <a:latin typeface="Courier New" pitchFamily="49" charset="0"/>
              </a:rPr>
              <a:t>pthread_mutex_unlock</a:t>
            </a:r>
            <a:r>
              <a:rPr lang="en-US" sz="1600" b="1" dirty="0">
                <a:solidFill>
                  <a:srgbClr val="FFFF00"/>
                </a:solidFill>
                <a:latin typeface="Courier New" pitchFamily="49" charset="0"/>
              </a:rPr>
              <a:t>( &amp;</a:t>
            </a:r>
            <a:r>
              <a:rPr lang="en-US" sz="1600" b="1" dirty="0" err="1">
                <a:solidFill>
                  <a:srgbClr val="FFFF00"/>
                </a:solidFill>
                <a:latin typeface="Courier New" pitchFamily="49" charset="0"/>
              </a:rPr>
              <a:t>gMutex</a:t>
            </a:r>
            <a:r>
              <a:rPr lang="en-US" sz="1600" b="1" dirty="0">
                <a:solidFill>
                  <a:srgbClr val="FFFF00"/>
                </a:solidFill>
                <a:latin typeface="Courier New" pitchFamily="49" charset="0"/>
              </a:rPr>
              <a:t> );</a:t>
            </a:r>
            <a:endParaRPr lang="en-US" sz="1600" b="1" dirty="0">
              <a:latin typeface="Courier New" pitchFamily="49" charset="0"/>
            </a:endParaRPr>
          </a:p>
          <a:p>
            <a:pPr>
              <a:lnSpc>
                <a:spcPct val="75000"/>
              </a:lnSpc>
              <a:spcBef>
                <a:spcPct val="10000"/>
              </a:spcBef>
              <a:buNone/>
            </a:pPr>
            <a:r>
              <a:rPr lang="en-US" sz="1600" b="1" dirty="0">
                <a:latin typeface="Courier New" pitchFamily="49" charset="0"/>
              </a:rPr>
              <a:t>}</a:t>
            </a:r>
          </a:p>
          <a:p>
            <a:pPr>
              <a:lnSpc>
                <a:spcPct val="75000"/>
              </a:lnSpc>
              <a:spcBef>
                <a:spcPct val="10000"/>
              </a:spcBef>
              <a:buNone/>
            </a:pPr>
            <a:endParaRPr lang="en-US" sz="1600" b="1" dirty="0">
              <a:latin typeface="Courier New" pitchFamily="49" charset="0"/>
            </a:endParaRPr>
          </a:p>
          <a:p>
            <a:pPr>
              <a:lnSpc>
                <a:spcPct val="75000"/>
              </a:lnSpc>
              <a:spcBef>
                <a:spcPct val="10000"/>
              </a:spcBef>
              <a:buNone/>
            </a:pPr>
            <a:r>
              <a:rPr lang="en-US" sz="1600" b="1" dirty="0">
                <a:latin typeface="Courier New" pitchFamily="49" charset="0"/>
              </a:rPr>
              <a:t>main() {	</a:t>
            </a:r>
          </a:p>
          <a:p>
            <a:pPr>
              <a:lnSpc>
                <a:spcPct val="75000"/>
              </a:lnSpc>
              <a:spcBef>
                <a:spcPct val="10000"/>
              </a:spcBef>
              <a:buNone/>
            </a:pPr>
            <a:r>
              <a:rPr lang="en-US" sz="1600" b="1" dirty="0">
                <a:latin typeface="Courier New" pitchFamily="49" charset="0"/>
              </a:rPr>
              <a:t>  </a:t>
            </a:r>
            <a:r>
              <a:rPr lang="en-US" sz="1600" b="1" dirty="0" err="1">
                <a:latin typeface="Courier New" pitchFamily="49" charset="0"/>
              </a:rPr>
              <a:t>pthread_t</a:t>
            </a:r>
            <a:r>
              <a:rPr lang="en-US" sz="1600" b="1" dirty="0">
                <a:latin typeface="Courier New" pitchFamily="49" charset="0"/>
              </a:rPr>
              <a:t> </a:t>
            </a:r>
            <a:r>
              <a:rPr lang="en-US" sz="1600" b="1" dirty="0" err="1">
                <a:latin typeface="Courier New" pitchFamily="49" charset="0"/>
              </a:rPr>
              <a:t>hThread</a:t>
            </a:r>
            <a:r>
              <a:rPr lang="en-US" sz="1600" b="1" dirty="0">
                <a:latin typeface="Courier New" pitchFamily="49" charset="0"/>
              </a:rPr>
              <a:t>[NUMTHREADS];</a:t>
            </a:r>
          </a:p>
          <a:p>
            <a:pPr>
              <a:lnSpc>
                <a:spcPct val="75000"/>
              </a:lnSpc>
              <a:spcBef>
                <a:spcPct val="10000"/>
              </a:spcBef>
              <a:buNone/>
            </a:pPr>
            <a:endParaRPr lang="en-US" sz="1600" b="1" dirty="0">
              <a:latin typeface="Courier New" pitchFamily="49" charset="0"/>
            </a:endParaRPr>
          </a:p>
          <a:p>
            <a:pPr>
              <a:lnSpc>
                <a:spcPct val="75000"/>
              </a:lnSpc>
              <a:spcBef>
                <a:spcPct val="10000"/>
              </a:spcBef>
              <a:buNone/>
            </a:pPr>
            <a:r>
              <a:rPr lang="en-US" sz="1600" b="1" dirty="0">
                <a:latin typeface="Courier New" pitchFamily="49" charset="0"/>
              </a:rPr>
              <a:t>  </a:t>
            </a:r>
            <a:r>
              <a:rPr lang="en-US" sz="1600" b="1" dirty="0" err="1">
                <a:solidFill>
                  <a:srgbClr val="FFFF00"/>
                </a:solidFill>
                <a:latin typeface="Courier New" pitchFamily="49" charset="0"/>
              </a:rPr>
              <a:t>pthread_mutex_init</a:t>
            </a:r>
            <a:r>
              <a:rPr lang="en-US" sz="1600" b="1" dirty="0">
                <a:solidFill>
                  <a:srgbClr val="FFFF00"/>
                </a:solidFill>
                <a:latin typeface="Courier New" pitchFamily="49" charset="0"/>
              </a:rPr>
              <a:t>( &amp;</a:t>
            </a:r>
            <a:r>
              <a:rPr lang="en-US" sz="1600" b="1" dirty="0" err="1">
                <a:solidFill>
                  <a:srgbClr val="FFFF00"/>
                </a:solidFill>
                <a:latin typeface="Courier New" pitchFamily="49" charset="0"/>
              </a:rPr>
              <a:t>gMutex</a:t>
            </a:r>
            <a:r>
              <a:rPr lang="en-US" sz="1600" b="1" dirty="0">
                <a:solidFill>
                  <a:srgbClr val="FFFF00"/>
                </a:solidFill>
                <a:latin typeface="Courier New" pitchFamily="49" charset="0"/>
              </a:rPr>
              <a:t>, NULL );</a:t>
            </a:r>
          </a:p>
          <a:p>
            <a:pPr>
              <a:lnSpc>
                <a:spcPct val="75000"/>
              </a:lnSpc>
              <a:spcBef>
                <a:spcPct val="10000"/>
              </a:spcBef>
              <a:buNone/>
            </a:pPr>
            <a:r>
              <a:rPr lang="en-US" sz="1600" b="1" dirty="0">
                <a:latin typeface="Courier New" pitchFamily="49" charset="0"/>
              </a:rPr>
              <a:t>  for (</a:t>
            </a:r>
            <a:r>
              <a:rPr lang="en-US" sz="1600" b="1" dirty="0" err="1">
                <a:latin typeface="Courier New" pitchFamily="49" charset="0"/>
              </a:rPr>
              <a:t>int</a:t>
            </a:r>
            <a:r>
              <a:rPr lang="en-US" sz="1600" b="1" dirty="0">
                <a:latin typeface="Courier New" pitchFamily="49" charset="0"/>
              </a:rPr>
              <a:t> </a:t>
            </a:r>
            <a:r>
              <a:rPr lang="en-US" sz="1600" b="1" dirty="0" err="1">
                <a:latin typeface="Courier New" pitchFamily="49" charset="0"/>
              </a:rPr>
              <a:t>i</a:t>
            </a:r>
            <a:r>
              <a:rPr lang="en-US" sz="1600" b="1" dirty="0">
                <a:latin typeface="Courier New" pitchFamily="49" charset="0"/>
              </a:rPr>
              <a:t> = 0; </a:t>
            </a:r>
            <a:r>
              <a:rPr lang="en-US" sz="1600" b="1" dirty="0" err="1">
                <a:latin typeface="Courier New" pitchFamily="49" charset="0"/>
              </a:rPr>
              <a:t>i</a:t>
            </a:r>
            <a:r>
              <a:rPr lang="en-US" sz="1600" b="1" dirty="0">
                <a:latin typeface="Courier New" pitchFamily="49" charset="0"/>
              </a:rPr>
              <a:t> &lt; NUMTHREADS; </a:t>
            </a:r>
            <a:r>
              <a:rPr lang="en-US" sz="1600" b="1" dirty="0" err="1">
                <a:latin typeface="Courier New" pitchFamily="49" charset="0"/>
              </a:rPr>
              <a:t>i</a:t>
            </a:r>
            <a:r>
              <a:rPr lang="en-US" sz="1600" b="1" dirty="0">
                <a:latin typeface="Courier New" pitchFamily="49" charset="0"/>
              </a:rPr>
              <a:t>++)</a:t>
            </a:r>
          </a:p>
          <a:p>
            <a:pPr>
              <a:lnSpc>
                <a:spcPct val="75000"/>
              </a:lnSpc>
              <a:spcBef>
                <a:spcPct val="10000"/>
              </a:spcBef>
              <a:buNone/>
            </a:pPr>
            <a:r>
              <a:rPr lang="en-US" sz="1600" b="1" dirty="0">
                <a:latin typeface="Courier New" pitchFamily="49" charset="0"/>
              </a:rPr>
              <a:t>    </a:t>
            </a:r>
            <a:r>
              <a:rPr lang="en-US" sz="1600" b="1" dirty="0" err="1">
                <a:latin typeface="Courier New" pitchFamily="49" charset="0"/>
              </a:rPr>
              <a:t>pthread_create</a:t>
            </a:r>
            <a:r>
              <a:rPr lang="en-US" sz="1600" b="1" dirty="0">
                <a:latin typeface="Courier New" pitchFamily="49" charset="0"/>
              </a:rPr>
              <a:t>(&amp;</a:t>
            </a:r>
            <a:r>
              <a:rPr lang="en-US" sz="1600" b="1" dirty="0" err="1">
                <a:latin typeface="Courier New" pitchFamily="49" charset="0"/>
              </a:rPr>
              <a:t>hThread</a:t>
            </a:r>
            <a:r>
              <a:rPr lang="en-US" sz="1600" b="1" dirty="0">
                <a:latin typeface="Courier New" pitchFamily="49" charset="0"/>
              </a:rPr>
              <a:t>[</a:t>
            </a:r>
            <a:r>
              <a:rPr lang="en-US" sz="1600" b="1" dirty="0" err="1">
                <a:latin typeface="Courier New" pitchFamily="49" charset="0"/>
              </a:rPr>
              <a:t>i</a:t>
            </a:r>
            <a:r>
              <a:rPr lang="en-US" sz="1600" b="1" dirty="0">
                <a:latin typeface="Courier New" pitchFamily="49" charset="0"/>
              </a:rPr>
              <a:t>],</a:t>
            </a:r>
            <a:r>
              <a:rPr lang="en-US" sz="1600" b="1" dirty="0" err="1">
                <a:latin typeface="Courier New" pitchFamily="49" charset="0"/>
              </a:rPr>
              <a:t>NULL,threadFunc,NULL</a:t>
            </a:r>
            <a:r>
              <a:rPr lang="en-US" sz="1600" b="1" dirty="0">
                <a:latin typeface="Courier New" pitchFamily="49" charset="0"/>
              </a:rPr>
              <a:t>);</a:t>
            </a:r>
          </a:p>
          <a:p>
            <a:pPr>
              <a:lnSpc>
                <a:spcPct val="75000"/>
              </a:lnSpc>
              <a:spcBef>
                <a:spcPct val="10000"/>
              </a:spcBef>
              <a:buNone/>
            </a:pPr>
            <a:endParaRPr lang="en-US" sz="1600" b="1" dirty="0">
              <a:latin typeface="Courier New" pitchFamily="49" charset="0"/>
            </a:endParaRPr>
          </a:p>
          <a:p>
            <a:pPr>
              <a:lnSpc>
                <a:spcPct val="75000"/>
              </a:lnSpc>
              <a:spcBef>
                <a:spcPct val="10000"/>
              </a:spcBef>
              <a:buNone/>
            </a:pPr>
            <a:r>
              <a:rPr lang="en-US" sz="1600" b="1" dirty="0">
                <a:latin typeface="Courier New" pitchFamily="49" charset="0"/>
              </a:rPr>
              <a:t>  for (</a:t>
            </a:r>
            <a:r>
              <a:rPr lang="en-US" sz="1600" b="1" dirty="0" err="1">
                <a:latin typeface="Courier New" pitchFamily="49" charset="0"/>
              </a:rPr>
              <a:t>int</a:t>
            </a:r>
            <a:r>
              <a:rPr lang="en-US" sz="1600" b="1" dirty="0">
                <a:latin typeface="Courier New" pitchFamily="49" charset="0"/>
              </a:rPr>
              <a:t> </a:t>
            </a:r>
            <a:r>
              <a:rPr lang="en-US" sz="1600" b="1" dirty="0" err="1">
                <a:latin typeface="Courier New" pitchFamily="49" charset="0"/>
              </a:rPr>
              <a:t>i</a:t>
            </a:r>
            <a:r>
              <a:rPr lang="en-US" sz="1600" b="1" dirty="0">
                <a:latin typeface="Courier New" pitchFamily="49" charset="0"/>
              </a:rPr>
              <a:t> = 0; </a:t>
            </a:r>
            <a:r>
              <a:rPr lang="en-US" sz="1600" b="1" dirty="0" err="1">
                <a:latin typeface="Courier New" pitchFamily="49" charset="0"/>
              </a:rPr>
              <a:t>i</a:t>
            </a:r>
            <a:r>
              <a:rPr lang="en-US" sz="1600" b="1" dirty="0">
                <a:latin typeface="Courier New" pitchFamily="49" charset="0"/>
              </a:rPr>
              <a:t> &lt; NUMTHREADS; </a:t>
            </a:r>
            <a:r>
              <a:rPr lang="en-US" sz="1600" b="1" dirty="0" err="1">
                <a:latin typeface="Courier New" pitchFamily="49" charset="0"/>
              </a:rPr>
              <a:t>i</a:t>
            </a:r>
            <a:r>
              <a:rPr lang="en-US" sz="1600" b="1" dirty="0">
                <a:latin typeface="Courier New" pitchFamily="49" charset="0"/>
              </a:rPr>
              <a:t>++)</a:t>
            </a:r>
          </a:p>
          <a:p>
            <a:pPr>
              <a:lnSpc>
                <a:spcPct val="75000"/>
              </a:lnSpc>
              <a:spcBef>
                <a:spcPct val="10000"/>
              </a:spcBef>
              <a:buNone/>
            </a:pPr>
            <a:r>
              <a:rPr lang="en-US" sz="1600" b="1" dirty="0">
                <a:latin typeface="Courier New" pitchFamily="49" charset="0"/>
              </a:rPr>
              <a:t>    </a:t>
            </a:r>
            <a:r>
              <a:rPr lang="en-US" sz="1600" b="1" dirty="0" err="1">
                <a:latin typeface="Courier New" pitchFamily="49" charset="0"/>
              </a:rPr>
              <a:t>pthread_join</a:t>
            </a:r>
            <a:r>
              <a:rPr lang="en-US" sz="1600" b="1" dirty="0">
                <a:latin typeface="Courier New" pitchFamily="49" charset="0"/>
              </a:rPr>
              <a:t>(</a:t>
            </a:r>
            <a:r>
              <a:rPr lang="en-US" sz="1600" b="1" dirty="0" err="1">
                <a:latin typeface="Courier New" pitchFamily="49" charset="0"/>
              </a:rPr>
              <a:t>hThread</a:t>
            </a:r>
            <a:r>
              <a:rPr lang="en-US" sz="1600" b="1" dirty="0">
                <a:latin typeface="Courier New" pitchFamily="49" charset="0"/>
              </a:rPr>
              <a:t>[</a:t>
            </a:r>
            <a:r>
              <a:rPr lang="en-US" sz="1600" b="1" dirty="0" err="1">
                <a:latin typeface="Courier New" pitchFamily="49" charset="0"/>
              </a:rPr>
              <a:t>i</a:t>
            </a:r>
            <a:r>
              <a:rPr lang="en-US" sz="1600" b="1" dirty="0">
                <a:latin typeface="Courier New" pitchFamily="49" charset="0"/>
              </a:rPr>
              <a:t>]);</a:t>
            </a:r>
          </a:p>
          <a:p>
            <a:pPr>
              <a:lnSpc>
                <a:spcPct val="75000"/>
              </a:lnSpc>
              <a:spcBef>
                <a:spcPct val="10000"/>
              </a:spcBef>
              <a:buNone/>
            </a:pPr>
            <a:r>
              <a:rPr lang="en-US" sz="1600" b="1" dirty="0">
                <a:latin typeface="Courier New" pitchFamily="49" charset="0"/>
              </a:rPr>
              <a:t>  </a:t>
            </a:r>
            <a:r>
              <a:rPr lang="en-US" sz="1600" b="1" dirty="0" err="1">
                <a:latin typeface="Courier New" pitchFamily="49" charset="0"/>
              </a:rPr>
              <a:t>printf</a:t>
            </a:r>
            <a:r>
              <a:rPr lang="en-US" sz="1600" b="1" dirty="0">
                <a:latin typeface="Courier New" pitchFamily="49" charset="0"/>
              </a:rPr>
              <a:t> (“Global sum = %f\n”, </a:t>
            </a:r>
            <a:r>
              <a:rPr lang="en-US" sz="1600" b="1" dirty="0" err="1">
                <a:latin typeface="Courier New" pitchFamily="49" charset="0"/>
              </a:rPr>
              <a:t>g_sum</a:t>
            </a:r>
            <a:r>
              <a:rPr lang="en-US" sz="1600" b="1" dirty="0">
                <a:latin typeface="Courier New" pitchFamily="49" charset="0"/>
              </a:rPr>
              <a:t>);</a:t>
            </a:r>
          </a:p>
          <a:p>
            <a:pPr>
              <a:lnSpc>
                <a:spcPct val="75000"/>
              </a:lnSpc>
              <a:spcBef>
                <a:spcPct val="10000"/>
              </a:spcBef>
              <a:buNone/>
            </a:pPr>
            <a:r>
              <a:rPr lang="en-US" sz="1600" b="1" dirty="0">
                <a:latin typeface="Courier New" pitchFamily="49" charset="0"/>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FAA3945-1D9E-4883-BA23-0737F4B97344}" type="slidenum">
              <a:rPr lang="en-US"/>
              <a:pPr/>
              <a:t>22</a:t>
            </a:fld>
            <a:endParaRPr lang="en-US"/>
          </a:p>
        </p:txBody>
      </p:sp>
      <p:sp>
        <p:nvSpPr>
          <p:cNvPr id="6" name="Footer Placeholder 5"/>
          <p:cNvSpPr>
            <a:spLocks noGrp="1"/>
          </p:cNvSpPr>
          <p:nvPr>
            <p:ph type="ftr" sz="quarter" idx="12"/>
          </p:nvPr>
        </p:nvSpPr>
        <p:spPr/>
        <p:txBody>
          <a:bodyPr/>
          <a:lstStyle/>
          <a:p>
            <a:r>
              <a:rPr lang="en-US"/>
              <a:t>Programming with POSIX* Threads</a:t>
            </a:r>
          </a:p>
        </p:txBody>
      </p:sp>
      <p:sp>
        <p:nvSpPr>
          <p:cNvPr id="1610756" name="Rectangle 4"/>
          <p:cNvSpPr>
            <a:spLocks noGrp="1" noChangeArrowheads="1"/>
          </p:cNvSpPr>
          <p:nvPr>
            <p:ph type="title"/>
          </p:nvPr>
        </p:nvSpPr>
        <p:spPr/>
        <p:txBody>
          <a:bodyPr/>
          <a:lstStyle/>
          <a:p>
            <a:r>
              <a:rPr lang="en-US"/>
              <a:t>Condition Variables</a:t>
            </a:r>
          </a:p>
        </p:txBody>
      </p:sp>
      <p:sp>
        <p:nvSpPr>
          <p:cNvPr id="1610757" name="Rectangle 5"/>
          <p:cNvSpPr>
            <a:spLocks noGrp="1" noChangeArrowheads="1"/>
          </p:cNvSpPr>
          <p:nvPr>
            <p:ph type="body" idx="1"/>
          </p:nvPr>
        </p:nvSpPr>
        <p:spPr/>
        <p:txBody>
          <a:bodyPr>
            <a:normAutofit lnSpcReduction="10000"/>
          </a:bodyPr>
          <a:lstStyle/>
          <a:p>
            <a:r>
              <a:rPr lang="en-US"/>
              <a:t>M</a:t>
            </a:r>
            <a:r>
              <a:rPr lang="ru-RU"/>
              <a:t>utexes implement synchronization by controlling thread access to data </a:t>
            </a:r>
            <a:endParaRPr lang="en-US"/>
          </a:p>
          <a:p>
            <a:r>
              <a:rPr lang="en-US" b="1"/>
              <a:t>C</a:t>
            </a:r>
            <a:r>
              <a:rPr lang="ru-RU" b="1"/>
              <a:t>ondition variables</a:t>
            </a:r>
            <a:r>
              <a:rPr lang="ru-RU"/>
              <a:t> allow threads to synchronize based upon the actual value of data</a:t>
            </a:r>
            <a:endParaRPr lang="en-US"/>
          </a:p>
          <a:p>
            <a:r>
              <a:rPr lang="en-US"/>
              <a:t>Condition variable is associated with an arbitrary conditional </a:t>
            </a:r>
          </a:p>
          <a:p>
            <a:pPr lvl="1"/>
            <a:r>
              <a:rPr lang="en-US"/>
              <a:t>Operations: wait and signal</a:t>
            </a:r>
          </a:p>
          <a:p>
            <a:r>
              <a:rPr lang="en-US"/>
              <a:t>Provides mutual exclusion</a:t>
            </a:r>
          </a:p>
        </p:txBody>
      </p:sp>
      <p:sp>
        <p:nvSpPr>
          <p:cNvPr id="1610765" name="AutoShape 13"/>
          <p:cNvSpPr>
            <a:spLocks noChangeArrowheads="1"/>
          </p:cNvSpPr>
          <p:nvPr/>
        </p:nvSpPr>
        <p:spPr bwMode="auto">
          <a:xfrm>
            <a:off x="6311900" y="5118100"/>
            <a:ext cx="2697163" cy="793750"/>
          </a:xfrm>
          <a:prstGeom prst="roundRect">
            <a:avLst>
              <a:gd name="adj" fmla="val 16667"/>
            </a:avLst>
          </a:prstGeom>
          <a:solidFill>
            <a:schemeClr val="bg1">
              <a:lumMod val="75000"/>
            </a:schemeClr>
          </a:solidFill>
          <a:ln w="25400" algn="ctr">
            <a:solidFill>
              <a:schemeClr val="tx1"/>
            </a:solidFill>
            <a:round/>
            <a:headEnd/>
            <a:tailEnd/>
          </a:ln>
          <a:effectLst/>
        </p:spPr>
        <p:txBody>
          <a:bodyPr anchor="ctr">
            <a:spAutoFit/>
          </a:bodyPr>
          <a:lstStyle/>
          <a:p>
            <a:pPr algn="r"/>
            <a:r>
              <a:rPr lang="en-US">
                <a:effectLst/>
              </a:rPr>
              <a:t>Compare with</a:t>
            </a:r>
            <a:r>
              <a:rPr lang="en-US">
                <a:effectLst>
                  <a:outerShdw blurRad="38100" dist="38100" dir="2700000" algn="tl">
                    <a:srgbClr val="FF5C00"/>
                  </a:outerShdw>
                </a:effectLst>
              </a:rPr>
              <a:t> </a:t>
            </a:r>
            <a:r>
              <a:rPr lang="en-US">
                <a:effectLst/>
              </a:rPr>
              <a:t>Win32 </a:t>
            </a:r>
          </a:p>
          <a:p>
            <a:pPr algn="r"/>
            <a:r>
              <a:rPr lang="en-US">
                <a:effectLst/>
              </a:rPr>
              <a:t>Events</a:t>
            </a:r>
            <a:endParaRPr lang="ru-RU">
              <a:effectLs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42A3BD56-4057-4AB5-9AE3-5688D57C895D}" type="slidenum">
              <a:rPr lang="en-US"/>
              <a:pPr/>
              <a:t>23</a:t>
            </a:fld>
            <a:endParaRPr lang="en-US"/>
          </a:p>
        </p:txBody>
      </p:sp>
      <p:sp>
        <p:nvSpPr>
          <p:cNvPr id="5" name="Footer Placeholder 5"/>
          <p:cNvSpPr>
            <a:spLocks noGrp="1"/>
          </p:cNvSpPr>
          <p:nvPr>
            <p:ph type="ftr" sz="quarter" idx="12"/>
          </p:nvPr>
        </p:nvSpPr>
        <p:spPr/>
        <p:txBody>
          <a:bodyPr/>
          <a:lstStyle/>
          <a:p>
            <a:r>
              <a:rPr lang="en-US"/>
              <a:t>Programming with POSIX* Threads</a:t>
            </a:r>
          </a:p>
        </p:txBody>
      </p:sp>
      <p:sp>
        <p:nvSpPr>
          <p:cNvPr id="1612804" name="Rectangle 4"/>
          <p:cNvSpPr>
            <a:spLocks noGrp="1" noChangeArrowheads="1"/>
          </p:cNvSpPr>
          <p:nvPr>
            <p:ph type="title"/>
          </p:nvPr>
        </p:nvSpPr>
        <p:spPr/>
        <p:txBody>
          <a:bodyPr/>
          <a:lstStyle/>
          <a:p>
            <a:r>
              <a:rPr lang="en-US"/>
              <a:t>Condition Variable and Mutex</a:t>
            </a:r>
          </a:p>
        </p:txBody>
      </p:sp>
      <p:sp>
        <p:nvSpPr>
          <p:cNvPr id="1612805" name="Rectangle 5"/>
          <p:cNvSpPr>
            <a:spLocks noGrp="1" noChangeArrowheads="1"/>
          </p:cNvSpPr>
          <p:nvPr>
            <p:ph type="body" idx="1"/>
          </p:nvPr>
        </p:nvSpPr>
        <p:spPr/>
        <p:txBody>
          <a:bodyPr/>
          <a:lstStyle/>
          <a:p>
            <a:r>
              <a:rPr lang="en-US"/>
              <a:t>Mutex is associated with condition variable</a:t>
            </a:r>
          </a:p>
          <a:p>
            <a:pPr lvl="1"/>
            <a:r>
              <a:rPr lang="en-US"/>
              <a:t>Protects evaluation of the conditional expression</a:t>
            </a:r>
          </a:p>
          <a:p>
            <a:pPr lvl="1"/>
            <a:r>
              <a:rPr lang="en-US"/>
              <a:t>Prevents race condition between signaling thread and threads waiting on condition variable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9548E77-792B-49F9-966A-718050009C5C}" type="slidenum">
              <a:rPr lang="en-US"/>
              <a:pPr/>
              <a:t>24</a:t>
            </a:fld>
            <a:endParaRPr lang="en-US"/>
          </a:p>
        </p:txBody>
      </p:sp>
      <p:sp>
        <p:nvSpPr>
          <p:cNvPr id="5" name="Footer Placeholder 5"/>
          <p:cNvSpPr>
            <a:spLocks noGrp="1"/>
          </p:cNvSpPr>
          <p:nvPr>
            <p:ph type="ftr" sz="quarter" idx="12"/>
          </p:nvPr>
        </p:nvSpPr>
        <p:spPr/>
        <p:txBody>
          <a:bodyPr/>
          <a:lstStyle/>
          <a:p>
            <a:r>
              <a:rPr lang="en-US"/>
              <a:t>Programming with POSIX* Threads</a:t>
            </a:r>
          </a:p>
        </p:txBody>
      </p:sp>
      <p:sp>
        <p:nvSpPr>
          <p:cNvPr id="1614852" name="Rectangle 4"/>
          <p:cNvSpPr>
            <a:spLocks noGrp="1" noChangeArrowheads="1"/>
          </p:cNvSpPr>
          <p:nvPr>
            <p:ph type="title"/>
          </p:nvPr>
        </p:nvSpPr>
        <p:spPr/>
        <p:txBody>
          <a:bodyPr/>
          <a:lstStyle/>
          <a:p>
            <a:r>
              <a:rPr lang="en-US"/>
              <a:t>Lost and Spurious Signals</a:t>
            </a:r>
          </a:p>
        </p:txBody>
      </p:sp>
      <p:sp>
        <p:nvSpPr>
          <p:cNvPr id="1614853" name="Rectangle 5"/>
          <p:cNvSpPr>
            <a:spLocks noGrp="1" noChangeArrowheads="1"/>
          </p:cNvSpPr>
          <p:nvPr>
            <p:ph type="body" idx="1"/>
          </p:nvPr>
        </p:nvSpPr>
        <p:spPr/>
        <p:txBody>
          <a:bodyPr/>
          <a:lstStyle/>
          <a:p>
            <a:r>
              <a:rPr lang="en-US"/>
              <a:t>Signal to condition variable is not saved</a:t>
            </a:r>
          </a:p>
          <a:p>
            <a:pPr lvl="1"/>
            <a:r>
              <a:rPr lang="en-US"/>
              <a:t>If no thread waiting, signal is “lost”</a:t>
            </a:r>
          </a:p>
          <a:p>
            <a:pPr lvl="1"/>
            <a:r>
              <a:rPr lang="en-US"/>
              <a:t>Thread can be deadlocked waiting for signal that will not be sent</a:t>
            </a:r>
          </a:p>
          <a:p>
            <a:r>
              <a:rPr lang="en-US"/>
              <a:t>Condition variable can (rarely) receive spurious signals</a:t>
            </a:r>
          </a:p>
          <a:p>
            <a:pPr lvl="1"/>
            <a:r>
              <a:rPr lang="en-US"/>
              <a:t>Slowed execution from predictable signals</a:t>
            </a:r>
          </a:p>
          <a:p>
            <a:pPr lvl="1"/>
            <a:r>
              <a:rPr lang="en-US"/>
              <a:t>Need to retest conditional expression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fld id="{41F9AE77-55E6-499A-9D60-8EF9BDF5E591}" type="slidenum">
              <a:rPr lang="en-US"/>
              <a:pPr/>
              <a:t>25</a:t>
            </a:fld>
            <a:endParaRPr lang="en-US"/>
          </a:p>
        </p:txBody>
      </p:sp>
      <p:sp>
        <p:nvSpPr>
          <p:cNvPr id="13" name="Footer Placeholder 5"/>
          <p:cNvSpPr>
            <a:spLocks noGrp="1"/>
          </p:cNvSpPr>
          <p:nvPr>
            <p:ph type="ftr" sz="quarter" idx="12"/>
          </p:nvPr>
        </p:nvSpPr>
        <p:spPr/>
        <p:txBody>
          <a:bodyPr/>
          <a:lstStyle/>
          <a:p>
            <a:r>
              <a:rPr lang="en-US"/>
              <a:t>Programming with POSIX* Threads</a:t>
            </a:r>
          </a:p>
        </p:txBody>
      </p:sp>
      <p:sp>
        <p:nvSpPr>
          <p:cNvPr id="1616908" name="Rectangle 12"/>
          <p:cNvSpPr>
            <a:spLocks noGrp="1" noChangeArrowheads="1"/>
          </p:cNvSpPr>
          <p:nvPr>
            <p:ph type="title"/>
          </p:nvPr>
        </p:nvSpPr>
        <p:spPr/>
        <p:txBody>
          <a:bodyPr/>
          <a:lstStyle/>
          <a:p>
            <a:r>
              <a:rPr lang="en-US"/>
              <a:t>Condition Variable Algorithm</a:t>
            </a:r>
          </a:p>
        </p:txBody>
      </p:sp>
      <p:sp>
        <p:nvSpPr>
          <p:cNvPr id="1616909" name="Rectangle 13"/>
          <p:cNvSpPr>
            <a:spLocks noGrp="1" noChangeArrowheads="1"/>
          </p:cNvSpPr>
          <p:nvPr>
            <p:ph type="body" idx="1"/>
          </p:nvPr>
        </p:nvSpPr>
        <p:spPr/>
        <p:txBody>
          <a:bodyPr/>
          <a:lstStyle/>
          <a:p>
            <a:r>
              <a:rPr lang="en-US"/>
              <a:t>Avoids problems with lost and spurious signals </a:t>
            </a:r>
          </a:p>
        </p:txBody>
      </p:sp>
      <p:sp>
        <p:nvSpPr>
          <p:cNvPr id="1616900" name="Text Box 4"/>
          <p:cNvSpPr txBox="1">
            <a:spLocks noChangeArrowheads="1"/>
          </p:cNvSpPr>
          <p:nvPr/>
        </p:nvSpPr>
        <p:spPr bwMode="auto">
          <a:xfrm>
            <a:off x="1692275" y="2738438"/>
            <a:ext cx="5702300" cy="2927350"/>
          </a:xfrm>
          <a:prstGeom prst="rect">
            <a:avLst/>
          </a:prstGeom>
          <a:solidFill>
            <a:srgbClr val="001E8A"/>
          </a:solidFill>
          <a:ln w="12700">
            <a:noFill/>
            <a:miter lim="800000"/>
            <a:headEnd type="none" w="sm" len="sm"/>
            <a:tailEnd type="none" w="sm" len="sm"/>
          </a:ln>
          <a:effectLst/>
        </p:spPr>
        <p:txBody>
          <a:bodyPr>
            <a:spAutoFit/>
          </a:bodyPr>
          <a:lstStyle/>
          <a:p>
            <a:pPr>
              <a:lnSpc>
                <a:spcPct val="85000"/>
              </a:lnSpc>
              <a:spcBef>
                <a:spcPct val="30000"/>
              </a:spcBef>
              <a:buClr>
                <a:schemeClr val="tx2"/>
              </a:buClr>
              <a:buFont typeface="Wingdings" pitchFamily="2" charset="2"/>
              <a:buNone/>
            </a:pPr>
            <a:r>
              <a:rPr lang="en-US" sz="2400" b="1">
                <a:solidFill>
                  <a:srgbClr val="FFFFFF"/>
                </a:solidFill>
                <a:effectLst>
                  <a:outerShdw blurRad="38100" dist="38100" dir="2700000" algn="tl">
                    <a:srgbClr val="000000"/>
                  </a:outerShdw>
                </a:effectLst>
                <a:latin typeface="Arial" charset="0"/>
              </a:rPr>
              <a:t>acquire mutex;</a:t>
            </a:r>
          </a:p>
          <a:p>
            <a:pPr>
              <a:lnSpc>
                <a:spcPct val="85000"/>
              </a:lnSpc>
              <a:spcBef>
                <a:spcPct val="30000"/>
              </a:spcBef>
              <a:buClr>
                <a:schemeClr val="tx2"/>
              </a:buClr>
              <a:buFont typeface="Wingdings" pitchFamily="2" charset="2"/>
              <a:buNone/>
            </a:pPr>
            <a:r>
              <a:rPr lang="en-US" sz="2400" b="1">
                <a:solidFill>
                  <a:srgbClr val="FFFFFF"/>
                </a:solidFill>
                <a:effectLst>
                  <a:outerShdw blurRad="38100" dist="38100" dir="2700000" algn="tl">
                    <a:srgbClr val="000000"/>
                  </a:outerShdw>
                </a:effectLst>
                <a:latin typeface="Arial" charset="0"/>
              </a:rPr>
              <a:t>while (conditional is true)</a:t>
            </a:r>
          </a:p>
          <a:p>
            <a:pPr>
              <a:lnSpc>
                <a:spcPct val="85000"/>
              </a:lnSpc>
              <a:spcBef>
                <a:spcPct val="30000"/>
              </a:spcBef>
              <a:buClr>
                <a:schemeClr val="tx2"/>
              </a:buClr>
              <a:buFont typeface="Wingdings" pitchFamily="2" charset="2"/>
              <a:buNone/>
            </a:pPr>
            <a:r>
              <a:rPr lang="en-US" sz="2400" b="1">
                <a:solidFill>
                  <a:srgbClr val="FFFFFF"/>
                </a:solidFill>
                <a:effectLst>
                  <a:outerShdw blurRad="38100" dist="38100" dir="2700000" algn="tl">
                    <a:srgbClr val="000000"/>
                  </a:outerShdw>
                </a:effectLst>
                <a:latin typeface="Arial" charset="0"/>
              </a:rPr>
              <a:t>    wait on condition variable;</a:t>
            </a:r>
          </a:p>
          <a:p>
            <a:pPr>
              <a:lnSpc>
                <a:spcPct val="85000"/>
              </a:lnSpc>
              <a:spcBef>
                <a:spcPct val="30000"/>
              </a:spcBef>
              <a:buClr>
                <a:schemeClr val="tx2"/>
              </a:buClr>
              <a:buFont typeface="Wingdings" pitchFamily="2" charset="2"/>
              <a:buNone/>
            </a:pPr>
            <a:r>
              <a:rPr lang="en-US" sz="2400" b="1">
                <a:solidFill>
                  <a:srgbClr val="FFFFFF"/>
                </a:solidFill>
                <a:effectLst>
                  <a:outerShdw blurRad="38100" dist="38100" dir="2700000" algn="tl">
                    <a:srgbClr val="000000"/>
                  </a:outerShdw>
                </a:effectLst>
                <a:latin typeface="Arial" charset="0"/>
              </a:rPr>
              <a:t>perform critical region computation;</a:t>
            </a:r>
          </a:p>
          <a:p>
            <a:pPr>
              <a:lnSpc>
                <a:spcPct val="85000"/>
              </a:lnSpc>
              <a:spcBef>
                <a:spcPct val="30000"/>
              </a:spcBef>
              <a:buClr>
                <a:schemeClr val="tx2"/>
              </a:buClr>
              <a:buFont typeface="Wingdings" pitchFamily="2" charset="2"/>
              <a:buNone/>
            </a:pPr>
            <a:r>
              <a:rPr lang="en-US" sz="2400" b="1">
                <a:solidFill>
                  <a:srgbClr val="CDCDCD"/>
                </a:solidFill>
                <a:effectLst>
                  <a:outerShdw blurRad="38100" dist="38100" dir="2700000" algn="tl">
                    <a:srgbClr val="000000"/>
                  </a:outerShdw>
                </a:effectLst>
                <a:latin typeface="Arial" charset="0"/>
              </a:rPr>
              <a:t>update conditional;</a:t>
            </a:r>
          </a:p>
          <a:p>
            <a:pPr>
              <a:lnSpc>
                <a:spcPct val="85000"/>
              </a:lnSpc>
              <a:spcBef>
                <a:spcPct val="30000"/>
              </a:spcBef>
              <a:buClr>
                <a:schemeClr val="tx2"/>
              </a:buClr>
              <a:buFont typeface="Wingdings" pitchFamily="2" charset="2"/>
              <a:buNone/>
            </a:pPr>
            <a:r>
              <a:rPr lang="en-US" sz="2400" b="1">
                <a:solidFill>
                  <a:srgbClr val="CDCDCD"/>
                </a:solidFill>
                <a:effectLst>
                  <a:outerShdw blurRad="38100" dist="38100" dir="2700000" algn="tl">
                    <a:srgbClr val="000000"/>
                  </a:outerShdw>
                </a:effectLst>
                <a:latin typeface="Arial" charset="0"/>
              </a:rPr>
              <a:t>signal sleeping thread(s);</a:t>
            </a:r>
          </a:p>
          <a:p>
            <a:pPr>
              <a:lnSpc>
                <a:spcPct val="85000"/>
              </a:lnSpc>
              <a:spcBef>
                <a:spcPct val="30000"/>
              </a:spcBef>
              <a:buClr>
                <a:schemeClr val="tx2"/>
              </a:buClr>
              <a:buFont typeface="Wingdings" pitchFamily="2" charset="2"/>
              <a:buNone/>
            </a:pPr>
            <a:r>
              <a:rPr lang="en-US" sz="2400" b="1">
                <a:solidFill>
                  <a:srgbClr val="FFFFFF"/>
                </a:solidFill>
                <a:effectLst>
                  <a:outerShdw blurRad="38100" dist="38100" dir="2700000" algn="tl">
                    <a:srgbClr val="000000"/>
                  </a:outerShdw>
                </a:effectLst>
                <a:latin typeface="Arial" charset="0"/>
              </a:rPr>
              <a:t>release mutex;</a:t>
            </a:r>
            <a:endParaRPr lang="en-US" sz="2400" b="1">
              <a:effectLst/>
              <a:latin typeface="Arial" charset="0"/>
            </a:endParaRPr>
          </a:p>
        </p:txBody>
      </p:sp>
      <p:grpSp>
        <p:nvGrpSpPr>
          <p:cNvPr id="2" name="Group 5"/>
          <p:cNvGrpSpPr>
            <a:grpSpLocks/>
          </p:cNvGrpSpPr>
          <p:nvPr/>
        </p:nvGrpSpPr>
        <p:grpSpPr bwMode="auto">
          <a:xfrm>
            <a:off x="5032375" y="2046288"/>
            <a:ext cx="2938463" cy="1555750"/>
            <a:chOff x="3751" y="1325"/>
            <a:chExt cx="1851" cy="980"/>
          </a:xfrm>
        </p:grpSpPr>
        <p:sp>
          <p:nvSpPr>
            <p:cNvPr id="1616902" name="Text Box 6"/>
            <p:cNvSpPr txBox="1">
              <a:spLocks noChangeArrowheads="1"/>
            </p:cNvSpPr>
            <p:nvPr/>
          </p:nvSpPr>
          <p:spPr bwMode="auto">
            <a:xfrm>
              <a:off x="3751" y="1325"/>
              <a:ext cx="1851" cy="442"/>
            </a:xfrm>
            <a:prstGeom prst="rect">
              <a:avLst/>
            </a:prstGeom>
            <a:solidFill>
              <a:srgbClr val="FFCC66"/>
            </a:solidFill>
            <a:ln w="12700">
              <a:noFill/>
              <a:miter lim="800000"/>
              <a:headEnd type="none" w="sm" len="sm"/>
              <a:tailEnd type="none" w="sm" len="sm"/>
            </a:ln>
            <a:effectLst/>
          </p:spPr>
          <p:txBody>
            <a:bodyPr>
              <a:spAutoFit/>
            </a:bodyPr>
            <a:lstStyle/>
            <a:p>
              <a:pPr algn="ctr">
                <a:spcBef>
                  <a:spcPct val="50000"/>
                </a:spcBef>
              </a:pPr>
              <a:r>
                <a:rPr lang="en-US" b="1">
                  <a:solidFill>
                    <a:srgbClr val="000000"/>
                  </a:solidFill>
                  <a:effectLst/>
                  <a:latin typeface="Arial" charset="0"/>
                </a:rPr>
                <a:t>Negation of condition needed to proceed</a:t>
              </a:r>
            </a:p>
          </p:txBody>
        </p:sp>
        <p:sp>
          <p:nvSpPr>
            <p:cNvPr id="1616903" name="AutoShape 7"/>
            <p:cNvSpPr>
              <a:spLocks noChangeArrowheads="1"/>
            </p:cNvSpPr>
            <p:nvPr/>
          </p:nvSpPr>
          <p:spPr bwMode="auto">
            <a:xfrm rot="-10800000">
              <a:off x="4186" y="1761"/>
              <a:ext cx="617" cy="544"/>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CC66"/>
            </a:solidFill>
            <a:ln w="12700">
              <a:solidFill>
                <a:srgbClr val="FFCC66"/>
              </a:solidFill>
              <a:miter lim="800000"/>
              <a:headEnd type="none" w="sm" len="sm"/>
              <a:tailEnd type="none" w="sm" len="sm"/>
            </a:ln>
            <a:effectLst/>
          </p:spPr>
          <p:txBody>
            <a:bodyPr wrap="none" anchor="ctr"/>
            <a:lstStyle/>
            <a:p>
              <a:endParaRPr lang="en-US"/>
            </a:p>
          </p:txBody>
        </p:sp>
      </p:grpSp>
      <p:sp>
        <p:nvSpPr>
          <p:cNvPr id="1616904" name="Text Box 8"/>
          <p:cNvSpPr txBox="1">
            <a:spLocks noChangeArrowheads="1"/>
          </p:cNvSpPr>
          <p:nvPr/>
        </p:nvSpPr>
        <p:spPr bwMode="auto">
          <a:xfrm>
            <a:off x="6588125" y="3141663"/>
            <a:ext cx="2555875" cy="825500"/>
          </a:xfrm>
          <a:prstGeom prst="rect">
            <a:avLst/>
          </a:prstGeom>
          <a:solidFill>
            <a:srgbClr val="FFCC66"/>
          </a:solidFill>
          <a:ln w="12700">
            <a:noFill/>
            <a:miter lim="800000"/>
            <a:headEnd type="none" w="sm" len="sm"/>
            <a:tailEnd type="none" w="sm" len="sm"/>
          </a:ln>
          <a:effectLst/>
        </p:spPr>
        <p:txBody>
          <a:bodyPr>
            <a:spAutoFit/>
          </a:bodyPr>
          <a:lstStyle/>
          <a:p>
            <a:pPr algn="ctr">
              <a:spcBef>
                <a:spcPct val="50000"/>
              </a:spcBef>
            </a:pPr>
            <a:r>
              <a:rPr lang="en-US" sz="1600" b="1">
                <a:solidFill>
                  <a:srgbClr val="000000"/>
                </a:solidFill>
                <a:effectLst/>
                <a:latin typeface="Arial" charset="0"/>
              </a:rPr>
              <a:t>Mutex is automatically released when thread waits</a:t>
            </a:r>
          </a:p>
        </p:txBody>
      </p:sp>
      <p:grpSp>
        <p:nvGrpSpPr>
          <p:cNvPr id="3" name="Group 9"/>
          <p:cNvGrpSpPr>
            <a:grpSpLocks/>
          </p:cNvGrpSpPr>
          <p:nvPr/>
        </p:nvGrpSpPr>
        <p:grpSpPr bwMode="auto">
          <a:xfrm>
            <a:off x="5551488" y="4465638"/>
            <a:ext cx="1900237" cy="865187"/>
            <a:chOff x="3497" y="2813"/>
            <a:chExt cx="1197" cy="545"/>
          </a:xfrm>
        </p:grpSpPr>
        <p:sp>
          <p:nvSpPr>
            <p:cNvPr id="1616906" name="AutoShape 10"/>
            <p:cNvSpPr>
              <a:spLocks/>
            </p:cNvSpPr>
            <p:nvPr/>
          </p:nvSpPr>
          <p:spPr bwMode="auto">
            <a:xfrm>
              <a:off x="3497" y="2813"/>
              <a:ext cx="181" cy="545"/>
            </a:xfrm>
            <a:prstGeom prst="rightBrace">
              <a:avLst>
                <a:gd name="adj1" fmla="val 25092"/>
                <a:gd name="adj2" fmla="val 50000"/>
              </a:avLst>
            </a:prstGeom>
            <a:noFill/>
            <a:ln w="57150">
              <a:solidFill>
                <a:srgbClr val="FFCC66"/>
              </a:solidFill>
              <a:round/>
              <a:headEnd type="none" w="sm" len="sm"/>
              <a:tailEnd type="none" w="sm" len="sm"/>
            </a:ln>
            <a:effectLst/>
          </p:spPr>
          <p:txBody>
            <a:bodyPr wrap="none" anchor="ctr"/>
            <a:lstStyle/>
            <a:p>
              <a:endParaRPr lang="en-US"/>
            </a:p>
          </p:txBody>
        </p:sp>
        <p:sp>
          <p:nvSpPr>
            <p:cNvPr id="1616907" name="Text Box 11"/>
            <p:cNvSpPr txBox="1">
              <a:spLocks noChangeArrowheads="1"/>
            </p:cNvSpPr>
            <p:nvPr/>
          </p:nvSpPr>
          <p:spPr bwMode="auto">
            <a:xfrm>
              <a:off x="3860" y="2849"/>
              <a:ext cx="834" cy="442"/>
            </a:xfrm>
            <a:prstGeom prst="rect">
              <a:avLst/>
            </a:prstGeom>
            <a:solidFill>
              <a:srgbClr val="FFCC66"/>
            </a:solidFill>
            <a:ln w="12700">
              <a:noFill/>
              <a:miter lim="800000"/>
              <a:headEnd type="none" w="sm" len="sm"/>
              <a:tailEnd type="none" w="sm" len="sm"/>
            </a:ln>
            <a:effectLst/>
          </p:spPr>
          <p:txBody>
            <a:bodyPr>
              <a:spAutoFit/>
            </a:bodyPr>
            <a:lstStyle/>
            <a:p>
              <a:pPr algn="ctr">
                <a:spcBef>
                  <a:spcPct val="50000"/>
                </a:spcBef>
              </a:pPr>
              <a:r>
                <a:rPr lang="en-US" b="1">
                  <a:solidFill>
                    <a:srgbClr val="000000"/>
                  </a:solidFill>
                  <a:effectLst/>
                  <a:latin typeface="Arial" charset="0"/>
                </a:rPr>
                <a:t>May be optional</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16904"/>
                                        </p:tgtEl>
                                        <p:attrNameLst>
                                          <p:attrName>style.visibility</p:attrName>
                                        </p:attrNameLst>
                                      </p:cBhvr>
                                      <p:to>
                                        <p:strVal val="visible"/>
                                      </p:to>
                                    </p:set>
                                  </p:childTnLst>
                                  <p:subTnLst>
                                    <p:set>
                                      <p:cBhvr override="childStyle">
                                        <p:cTn dur="1" fill="hold" display="0" masterRel="nextClick" afterEffect="1"/>
                                        <p:tgtEl>
                                          <p:spTgt spid="161690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690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32DCC39-CFE7-48CB-ACD3-C8CF73714811}" type="slidenum">
              <a:rPr lang="en-US"/>
              <a:pPr/>
              <a:t>26</a:t>
            </a:fld>
            <a:endParaRPr lang="en-US"/>
          </a:p>
        </p:txBody>
      </p:sp>
      <p:sp>
        <p:nvSpPr>
          <p:cNvPr id="5" name="Footer Placeholder 5"/>
          <p:cNvSpPr>
            <a:spLocks noGrp="1"/>
          </p:cNvSpPr>
          <p:nvPr>
            <p:ph type="ftr" sz="quarter" idx="12"/>
          </p:nvPr>
        </p:nvSpPr>
        <p:spPr/>
        <p:txBody>
          <a:bodyPr/>
          <a:lstStyle/>
          <a:p>
            <a:r>
              <a:rPr lang="en-US"/>
              <a:t>Programming with POSIX* Threads</a:t>
            </a:r>
          </a:p>
        </p:txBody>
      </p:sp>
      <p:sp>
        <p:nvSpPr>
          <p:cNvPr id="1618948" name="Rectangle 4"/>
          <p:cNvSpPr>
            <a:spLocks noGrp="1" noChangeArrowheads="1"/>
          </p:cNvSpPr>
          <p:nvPr>
            <p:ph type="title"/>
          </p:nvPr>
        </p:nvSpPr>
        <p:spPr/>
        <p:txBody>
          <a:bodyPr/>
          <a:lstStyle/>
          <a:p>
            <a:r>
              <a:rPr lang="en-US"/>
              <a:t>Condition Variables</a:t>
            </a:r>
          </a:p>
        </p:txBody>
      </p:sp>
      <p:sp>
        <p:nvSpPr>
          <p:cNvPr id="1618949" name="Rectangle 5"/>
          <p:cNvSpPr>
            <a:spLocks noGrp="1" noChangeArrowheads="1"/>
          </p:cNvSpPr>
          <p:nvPr>
            <p:ph type="body" idx="1"/>
          </p:nvPr>
        </p:nvSpPr>
        <p:spPr/>
        <p:txBody>
          <a:bodyPr>
            <a:normAutofit fontScale="92500" lnSpcReduction="10000"/>
          </a:bodyPr>
          <a:lstStyle/>
          <a:p>
            <a:r>
              <a:rPr lang="en-US" b="1">
                <a:latin typeface="Courier New" pitchFamily="49" charset="0"/>
              </a:rPr>
              <a:t>pthread_cond_init, pthread_cond_destroy</a:t>
            </a:r>
          </a:p>
          <a:p>
            <a:pPr lvl="1"/>
            <a:r>
              <a:rPr lang="en-US"/>
              <a:t>initialize/destroy condition variable</a:t>
            </a:r>
          </a:p>
          <a:p>
            <a:r>
              <a:rPr lang="en-US" b="1">
                <a:latin typeface="Courier New" pitchFamily="49" charset="0"/>
              </a:rPr>
              <a:t>pthread_cond_wait</a:t>
            </a:r>
          </a:p>
          <a:p>
            <a:pPr lvl="1"/>
            <a:r>
              <a:rPr lang="en-US"/>
              <a:t>thread goes to sleep until signal of condition variable</a:t>
            </a:r>
          </a:p>
          <a:p>
            <a:r>
              <a:rPr lang="en-US" b="1">
                <a:latin typeface="Courier New" pitchFamily="49" charset="0"/>
              </a:rPr>
              <a:t>pthread_cond_signal</a:t>
            </a:r>
          </a:p>
          <a:p>
            <a:pPr lvl="1"/>
            <a:r>
              <a:rPr lang="en-US"/>
              <a:t>signal release of condition variable</a:t>
            </a:r>
          </a:p>
          <a:p>
            <a:r>
              <a:rPr lang="en-US" b="1">
                <a:latin typeface="Courier New" pitchFamily="49" charset="0"/>
              </a:rPr>
              <a:t>pthread_cond_broadcast</a:t>
            </a:r>
          </a:p>
          <a:p>
            <a:pPr lvl="1"/>
            <a:r>
              <a:rPr lang="en-US"/>
              <a:t>broadcast release of condition variable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E4973B56-F647-4C19-AF99-62E346CDD8F1}" type="slidenum">
              <a:rPr lang="en-US"/>
              <a:pPr/>
              <a:t>27</a:t>
            </a:fld>
            <a:endParaRPr lang="en-US"/>
          </a:p>
        </p:txBody>
      </p:sp>
      <p:sp>
        <p:nvSpPr>
          <p:cNvPr id="5" name="Footer Placeholder 5"/>
          <p:cNvSpPr>
            <a:spLocks noGrp="1"/>
          </p:cNvSpPr>
          <p:nvPr>
            <p:ph type="ftr" sz="quarter" idx="12"/>
          </p:nvPr>
        </p:nvSpPr>
        <p:spPr/>
        <p:txBody>
          <a:bodyPr/>
          <a:lstStyle/>
          <a:p>
            <a:r>
              <a:rPr lang="en-US"/>
              <a:t>Programming with POSIX* Threads</a:t>
            </a:r>
          </a:p>
        </p:txBody>
      </p:sp>
      <p:sp>
        <p:nvSpPr>
          <p:cNvPr id="1619970" name="Rectangle 2"/>
          <p:cNvSpPr>
            <a:spLocks noGrp="1" noChangeArrowheads="1"/>
          </p:cNvSpPr>
          <p:nvPr>
            <p:ph type="title"/>
          </p:nvPr>
        </p:nvSpPr>
        <p:spPr/>
        <p:txBody>
          <a:bodyPr/>
          <a:lstStyle/>
          <a:p>
            <a:r>
              <a:rPr lang="en-US"/>
              <a:t>Condition Variable Types</a:t>
            </a:r>
          </a:p>
        </p:txBody>
      </p:sp>
      <p:sp>
        <p:nvSpPr>
          <p:cNvPr id="1619971" name="Rectangle 3"/>
          <p:cNvSpPr>
            <a:spLocks noGrp="1" noChangeArrowheads="1"/>
          </p:cNvSpPr>
          <p:nvPr>
            <p:ph type="body" idx="1"/>
          </p:nvPr>
        </p:nvSpPr>
        <p:spPr/>
        <p:txBody>
          <a:bodyPr/>
          <a:lstStyle/>
          <a:p>
            <a:r>
              <a:rPr lang="en-US"/>
              <a:t>Data types used</a:t>
            </a:r>
          </a:p>
          <a:p>
            <a:pPr lvl="1"/>
            <a:r>
              <a:rPr lang="en-US"/>
              <a:t> </a:t>
            </a:r>
            <a:r>
              <a:rPr lang="en-US" sz="2400" b="1">
                <a:latin typeface="Courier New" pitchFamily="49" charset="0"/>
              </a:rPr>
              <a:t>pthread_cond_t</a:t>
            </a:r>
          </a:p>
          <a:p>
            <a:pPr lvl="2"/>
            <a:r>
              <a:rPr lang="en-US"/>
              <a:t>the condition variable</a:t>
            </a:r>
          </a:p>
          <a:p>
            <a:pPr lvl="1"/>
            <a:r>
              <a:rPr lang="en-US" sz="2400" b="1">
                <a:latin typeface="Courier New" pitchFamily="49" charset="0"/>
              </a:rPr>
              <a:t>pthread_condattr_t</a:t>
            </a:r>
          </a:p>
          <a:p>
            <a:pPr lvl="2"/>
            <a:r>
              <a:rPr lang="en-US"/>
              <a:t>condition variable attributes</a:t>
            </a:r>
          </a:p>
          <a:p>
            <a:pPr lvl="2"/>
            <a:endParaRPr lang="en-US"/>
          </a:p>
          <a:p>
            <a:r>
              <a:rPr lang="en-US"/>
              <a:t>Before use, condition variable (and mutex) must be initialized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FD5985EA-39C0-4424-A418-7BCE9D06261B}" type="slidenum">
              <a:rPr lang="en-US"/>
              <a:pPr/>
              <a:t>28</a:t>
            </a:fld>
            <a:endParaRPr lang="en-US"/>
          </a:p>
        </p:txBody>
      </p:sp>
      <p:sp>
        <p:nvSpPr>
          <p:cNvPr id="7" name="Footer Placeholder 5"/>
          <p:cNvSpPr>
            <a:spLocks noGrp="1"/>
          </p:cNvSpPr>
          <p:nvPr>
            <p:ph type="ftr" sz="quarter" idx="12"/>
          </p:nvPr>
        </p:nvSpPr>
        <p:spPr/>
        <p:txBody>
          <a:bodyPr/>
          <a:lstStyle/>
          <a:p>
            <a:r>
              <a:rPr lang="en-US"/>
              <a:t>Programming with POSIX* Threads</a:t>
            </a:r>
          </a:p>
        </p:txBody>
      </p:sp>
      <p:sp>
        <p:nvSpPr>
          <p:cNvPr id="1622018" name="Rectangle 2"/>
          <p:cNvSpPr>
            <a:spLocks noChangeArrowheads="1"/>
          </p:cNvSpPr>
          <p:nvPr/>
        </p:nvSpPr>
        <p:spPr bwMode="auto">
          <a:xfrm>
            <a:off x="457200" y="1528762"/>
            <a:ext cx="7924800" cy="604838"/>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1622019" name="Rectangle 3"/>
          <p:cNvSpPr>
            <a:spLocks noGrp="1" noChangeArrowheads="1"/>
          </p:cNvSpPr>
          <p:nvPr>
            <p:ph type="title"/>
          </p:nvPr>
        </p:nvSpPr>
        <p:spPr/>
        <p:txBody>
          <a:bodyPr/>
          <a:lstStyle/>
          <a:p>
            <a:r>
              <a:rPr lang="en-US" dirty="0" err="1"/>
              <a:t>pthread_cond_init</a:t>
            </a:r>
            <a:endParaRPr lang="en-US" dirty="0"/>
          </a:p>
        </p:txBody>
      </p:sp>
      <p:sp>
        <p:nvSpPr>
          <p:cNvPr id="1622020" name="Rectangle 4"/>
          <p:cNvSpPr>
            <a:spLocks noGrp="1" noChangeArrowheads="1"/>
          </p:cNvSpPr>
          <p:nvPr>
            <p:ph type="body" idx="1"/>
          </p:nvPr>
        </p:nvSpPr>
        <p:spPr/>
        <p:txBody>
          <a:bodyPr/>
          <a:lstStyle/>
          <a:p>
            <a:pPr>
              <a:buNone/>
            </a:pPr>
            <a:r>
              <a:rPr lang="en-US" sz="2800" b="1" dirty="0" err="1">
                <a:latin typeface="Courier New" pitchFamily="49" charset="0"/>
              </a:rPr>
              <a:t>int</a:t>
            </a:r>
            <a:r>
              <a:rPr lang="en-US" sz="2800" b="1" dirty="0">
                <a:latin typeface="Courier New" pitchFamily="49" charset="0"/>
              </a:rPr>
              <a:t> </a:t>
            </a:r>
            <a:r>
              <a:rPr lang="en-US" sz="2800" b="1" dirty="0" err="1">
                <a:latin typeface="Courier New" pitchFamily="49" charset="0"/>
              </a:rPr>
              <a:t>pthread_cond_init</a:t>
            </a:r>
            <a:r>
              <a:rPr lang="en-US" sz="2800" b="1" dirty="0">
                <a:latin typeface="Courier New" pitchFamily="49" charset="0"/>
              </a:rPr>
              <a:t>( </a:t>
            </a:r>
            <a:r>
              <a:rPr lang="en-US" sz="2800" b="1" dirty="0" err="1">
                <a:latin typeface="Courier New" pitchFamily="49" charset="0"/>
              </a:rPr>
              <a:t>cond</a:t>
            </a:r>
            <a:r>
              <a:rPr lang="en-US" sz="2800" b="1" dirty="0">
                <a:latin typeface="Courier New" pitchFamily="49" charset="0"/>
              </a:rPr>
              <a:t>, </a:t>
            </a:r>
            <a:r>
              <a:rPr lang="en-US" sz="2800" b="1" dirty="0" err="1">
                <a:latin typeface="Courier New" pitchFamily="49" charset="0"/>
              </a:rPr>
              <a:t>attr</a:t>
            </a:r>
            <a:r>
              <a:rPr lang="en-US" sz="2800" b="1" dirty="0">
                <a:latin typeface="Courier New" pitchFamily="49" charset="0"/>
              </a:rPr>
              <a:t> );</a:t>
            </a:r>
          </a:p>
          <a:p>
            <a:pPr lvl="1">
              <a:buFont typeface="Verdana" pitchFamily="34" charset="0"/>
              <a:buNone/>
            </a:pPr>
            <a:endParaRPr lang="en-US" b="1" dirty="0">
              <a:latin typeface="Courier New" pitchFamily="49" charset="0"/>
            </a:endParaRPr>
          </a:p>
          <a:p>
            <a:pPr lvl="1">
              <a:buFont typeface="Verdana" pitchFamily="34" charset="0"/>
              <a:buNone/>
            </a:pPr>
            <a:r>
              <a:rPr lang="en-US" sz="2400" b="1" dirty="0" err="1">
                <a:latin typeface="Courier New" pitchFamily="49" charset="0"/>
              </a:rPr>
              <a:t>pthread_cond_t</a:t>
            </a:r>
            <a:r>
              <a:rPr lang="en-US" sz="2400" b="1" dirty="0">
                <a:latin typeface="Courier New" pitchFamily="49" charset="0"/>
              </a:rPr>
              <a:t> *</a:t>
            </a:r>
            <a:r>
              <a:rPr lang="en-US" sz="2400" b="1" dirty="0" err="1">
                <a:latin typeface="Courier New" pitchFamily="49" charset="0"/>
              </a:rPr>
              <a:t>cond</a:t>
            </a:r>
            <a:endParaRPr lang="en-US" sz="2400" b="1" dirty="0">
              <a:latin typeface="Courier New" pitchFamily="49" charset="0"/>
            </a:endParaRPr>
          </a:p>
          <a:p>
            <a:pPr lvl="1"/>
            <a:r>
              <a:rPr lang="en-US" dirty="0"/>
              <a:t>	condition variable to be initialized</a:t>
            </a:r>
          </a:p>
          <a:p>
            <a:pPr lvl="1">
              <a:buFont typeface="Verdana" pitchFamily="34" charset="0"/>
              <a:buNone/>
            </a:pPr>
            <a:r>
              <a:rPr lang="en-US" sz="2400" b="1" dirty="0">
                <a:latin typeface="Courier New" pitchFamily="49" charset="0"/>
              </a:rPr>
              <a:t>const </a:t>
            </a:r>
            <a:r>
              <a:rPr lang="en-US" sz="2400" b="1" dirty="0" err="1">
                <a:latin typeface="Courier New" pitchFamily="49" charset="0"/>
              </a:rPr>
              <a:t>pthread_condattr_t</a:t>
            </a:r>
            <a:r>
              <a:rPr lang="en-US" sz="2400" b="1" dirty="0">
                <a:latin typeface="Courier New" pitchFamily="49" charset="0"/>
              </a:rPr>
              <a:t> *</a:t>
            </a:r>
            <a:r>
              <a:rPr lang="en-US" sz="2400" b="1" dirty="0" err="1">
                <a:latin typeface="Courier New" pitchFamily="49" charset="0"/>
              </a:rPr>
              <a:t>attr</a:t>
            </a:r>
            <a:endParaRPr lang="en-US" sz="2400" b="1" dirty="0">
              <a:latin typeface="Courier New" pitchFamily="49" charset="0"/>
            </a:endParaRPr>
          </a:p>
          <a:p>
            <a:pPr lvl="1"/>
            <a:r>
              <a:rPr lang="en-US" dirty="0"/>
              <a:t>	attributes to be given to condition variable</a:t>
            </a:r>
          </a:p>
          <a:p>
            <a:r>
              <a:rPr lang="en-US" dirty="0" smtClean="0"/>
              <a:t>Error codes:</a:t>
            </a:r>
          </a:p>
        </p:txBody>
      </p:sp>
      <p:sp>
        <p:nvSpPr>
          <p:cNvPr id="1622021" name="Text Box 5"/>
          <p:cNvSpPr txBox="1">
            <a:spLocks noChangeArrowheads="1"/>
          </p:cNvSpPr>
          <p:nvPr/>
        </p:nvSpPr>
        <p:spPr bwMode="auto">
          <a:xfrm>
            <a:off x="1143000" y="5105400"/>
            <a:ext cx="6856412" cy="1323975"/>
          </a:xfrm>
          <a:prstGeom prst="rect">
            <a:avLst/>
          </a:prstGeom>
          <a:solidFill>
            <a:srgbClr val="002CCE"/>
          </a:solidFill>
          <a:ln w="12700">
            <a:solidFill>
              <a:schemeClr val="tx1"/>
            </a:solidFill>
            <a:miter lim="800000"/>
            <a:headEnd type="none" w="sm" len="sm"/>
            <a:tailEnd type="none" w="sm" len="sm"/>
          </a:ln>
          <a:effectLst/>
        </p:spPr>
        <p:txBody>
          <a:bodyPr>
            <a:spAutoFit/>
          </a:bodyPr>
          <a:lstStyle/>
          <a:p>
            <a:r>
              <a:rPr lang="en-US" b="1" dirty="0">
                <a:solidFill>
                  <a:srgbClr val="FFFFFF"/>
                </a:solidFill>
                <a:effectLst>
                  <a:outerShdw blurRad="38100" dist="38100" dir="2700000" algn="tl">
                    <a:srgbClr val="000000"/>
                  </a:outerShdw>
                </a:effectLst>
                <a:latin typeface="Courier New" pitchFamily="49" charset="0"/>
              </a:rPr>
              <a:t>ENOMEM</a:t>
            </a:r>
            <a:r>
              <a:rPr lang="en-US" b="1" dirty="0">
                <a:solidFill>
                  <a:srgbClr val="FFFFFF"/>
                </a:solidFill>
                <a:effectLst>
                  <a:outerShdw blurRad="38100" dist="38100" dir="2700000" algn="tl">
                    <a:srgbClr val="000000"/>
                  </a:outerShdw>
                </a:effectLst>
                <a:latin typeface="Arial" charset="0"/>
              </a:rPr>
              <a:t> - </a:t>
            </a:r>
            <a:r>
              <a:rPr lang="en-US" b="1" dirty="0">
                <a:effectLst>
                  <a:outerShdw blurRad="38100" dist="38100" dir="2700000" algn="tl">
                    <a:srgbClr val="000000"/>
                  </a:outerShdw>
                </a:effectLst>
                <a:latin typeface="Arial" charset="0"/>
              </a:rPr>
              <a:t>insufficient memory for condition variable</a:t>
            </a:r>
          </a:p>
          <a:p>
            <a:r>
              <a:rPr lang="en-US" b="1" dirty="0">
                <a:solidFill>
                  <a:srgbClr val="FFFFFF"/>
                </a:solidFill>
                <a:effectLst>
                  <a:outerShdw blurRad="38100" dist="38100" dir="2700000" algn="tl">
                    <a:srgbClr val="000000"/>
                  </a:outerShdw>
                </a:effectLst>
                <a:latin typeface="Courier New" pitchFamily="49" charset="0"/>
              </a:rPr>
              <a:t>EAGAIN</a:t>
            </a:r>
            <a:r>
              <a:rPr lang="en-US" b="1" dirty="0">
                <a:solidFill>
                  <a:srgbClr val="FFFFFF"/>
                </a:solidFill>
                <a:effectLst>
                  <a:outerShdw blurRad="38100" dist="38100" dir="2700000" algn="tl">
                    <a:srgbClr val="000000"/>
                  </a:outerShdw>
                </a:effectLst>
                <a:latin typeface="Arial" charset="0"/>
              </a:rPr>
              <a:t> - </a:t>
            </a:r>
            <a:r>
              <a:rPr lang="en-US" b="1" dirty="0">
                <a:effectLst>
                  <a:outerShdw blurRad="38100" dist="38100" dir="2700000" algn="tl">
                    <a:srgbClr val="000000"/>
                  </a:outerShdw>
                </a:effectLst>
                <a:latin typeface="Arial" charset="0"/>
              </a:rPr>
              <a:t>insufficient resources (other than memory)</a:t>
            </a:r>
          </a:p>
          <a:p>
            <a:r>
              <a:rPr lang="en-US" b="1" dirty="0">
                <a:solidFill>
                  <a:srgbClr val="FFFFFF"/>
                </a:solidFill>
                <a:effectLst>
                  <a:outerShdw blurRad="38100" dist="38100" dir="2700000" algn="tl">
                    <a:srgbClr val="000000"/>
                  </a:outerShdw>
                </a:effectLst>
                <a:latin typeface="Courier New" pitchFamily="49" charset="0"/>
              </a:rPr>
              <a:t>EBUSY </a:t>
            </a:r>
            <a:r>
              <a:rPr lang="en-US" b="1" dirty="0">
                <a:solidFill>
                  <a:srgbClr val="FFFFFF"/>
                </a:solidFill>
                <a:effectLst>
                  <a:outerShdw blurRad="38100" dist="38100" dir="2700000" algn="tl">
                    <a:srgbClr val="000000"/>
                  </a:outerShdw>
                </a:effectLst>
                <a:latin typeface="Arial" charset="0"/>
              </a:rPr>
              <a:t> - </a:t>
            </a:r>
            <a:r>
              <a:rPr lang="en-US" b="1" dirty="0">
                <a:effectLst>
                  <a:outerShdw blurRad="38100" dist="38100" dir="2700000" algn="tl">
                    <a:srgbClr val="000000"/>
                  </a:outerShdw>
                </a:effectLst>
                <a:latin typeface="Arial" charset="0"/>
              </a:rPr>
              <a:t>condition variable already </a:t>
            </a:r>
            <a:r>
              <a:rPr lang="en-US" b="1" dirty="0" err="1">
                <a:effectLst>
                  <a:outerShdw blurRad="38100" dist="38100" dir="2700000" algn="tl">
                    <a:srgbClr val="000000"/>
                  </a:outerShdw>
                </a:effectLst>
                <a:latin typeface="Arial" charset="0"/>
              </a:rPr>
              <a:t>intialized</a:t>
            </a:r>
            <a:endParaRPr lang="en-US" b="1" dirty="0">
              <a:effectLst>
                <a:outerShdw blurRad="38100" dist="38100" dir="2700000" algn="tl">
                  <a:srgbClr val="000000"/>
                </a:outerShdw>
              </a:effectLst>
              <a:latin typeface="Arial" charset="0"/>
            </a:endParaRPr>
          </a:p>
          <a:p>
            <a:r>
              <a:rPr lang="en-US" b="1" dirty="0">
                <a:solidFill>
                  <a:srgbClr val="FFFFFF"/>
                </a:solidFill>
                <a:effectLst>
                  <a:outerShdw blurRad="38100" dist="38100" dir="2700000" algn="tl">
                    <a:srgbClr val="000000"/>
                  </a:outerShdw>
                </a:effectLst>
                <a:latin typeface="Courier New" pitchFamily="49" charset="0"/>
              </a:rPr>
              <a:t>EINVAL</a:t>
            </a:r>
            <a:r>
              <a:rPr lang="en-US" b="1" dirty="0">
                <a:solidFill>
                  <a:srgbClr val="FFFFFF"/>
                </a:solidFill>
                <a:effectLst>
                  <a:outerShdw blurRad="38100" dist="38100" dir="2700000" algn="tl">
                    <a:srgbClr val="000000"/>
                  </a:outerShdw>
                </a:effectLst>
                <a:latin typeface="Arial" charset="0"/>
              </a:rPr>
              <a:t> - </a:t>
            </a:r>
            <a:r>
              <a:rPr lang="en-US" b="1" dirty="0" err="1">
                <a:effectLst>
                  <a:outerShdw blurRad="38100" dist="38100" dir="2700000" algn="tl">
                    <a:srgbClr val="000000"/>
                  </a:outerShdw>
                </a:effectLst>
                <a:latin typeface="Courier New" pitchFamily="49" charset="0"/>
              </a:rPr>
              <a:t>attr</a:t>
            </a:r>
            <a:r>
              <a:rPr lang="en-US" b="1" dirty="0">
                <a:effectLst>
                  <a:outerShdw blurRad="38100" dist="38100" dir="2700000" algn="tl">
                    <a:srgbClr val="000000"/>
                  </a:outerShdw>
                </a:effectLst>
                <a:latin typeface="Arial" charset="0"/>
              </a:rPr>
              <a:t> is invalid</a:t>
            </a:r>
            <a:endParaRPr lang="en-US" b="1" dirty="0">
              <a:effectLst/>
              <a:latin typeface="Arial"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55C25022-813B-48F8-BF71-53CDC4AEFD2D}" type="slidenum">
              <a:rPr lang="en-US"/>
              <a:pPr/>
              <a:t>29</a:t>
            </a:fld>
            <a:endParaRPr lang="en-US"/>
          </a:p>
        </p:txBody>
      </p:sp>
      <p:sp>
        <p:nvSpPr>
          <p:cNvPr id="7" name="Footer Placeholder 5"/>
          <p:cNvSpPr>
            <a:spLocks noGrp="1"/>
          </p:cNvSpPr>
          <p:nvPr>
            <p:ph type="ftr" sz="quarter" idx="12"/>
          </p:nvPr>
        </p:nvSpPr>
        <p:spPr/>
        <p:txBody>
          <a:bodyPr/>
          <a:lstStyle/>
          <a:p>
            <a:r>
              <a:rPr lang="en-US"/>
              <a:t>Programming with POSIX* Threads</a:t>
            </a:r>
          </a:p>
        </p:txBody>
      </p:sp>
      <p:sp>
        <p:nvSpPr>
          <p:cNvPr id="1624066" name="Rectangle 2"/>
          <p:cNvSpPr>
            <a:spLocks noGrp="1" noChangeArrowheads="1"/>
          </p:cNvSpPr>
          <p:nvPr>
            <p:ph type="title"/>
          </p:nvPr>
        </p:nvSpPr>
        <p:spPr/>
        <p:txBody>
          <a:bodyPr/>
          <a:lstStyle/>
          <a:p>
            <a:r>
              <a:rPr lang="en-US"/>
              <a:t>Alternate Initialization</a:t>
            </a:r>
          </a:p>
        </p:txBody>
      </p:sp>
      <p:sp>
        <p:nvSpPr>
          <p:cNvPr id="1624067" name="Rectangle 3"/>
          <p:cNvSpPr>
            <a:spLocks noGrp="1" noChangeArrowheads="1"/>
          </p:cNvSpPr>
          <p:nvPr>
            <p:ph type="body" idx="1"/>
          </p:nvPr>
        </p:nvSpPr>
        <p:spPr>
          <a:xfrm>
            <a:off x="484188" y="1371600"/>
            <a:ext cx="8237537" cy="4343400"/>
          </a:xfrm>
        </p:spPr>
        <p:txBody>
          <a:bodyPr>
            <a:normAutofit/>
          </a:bodyPr>
          <a:lstStyle/>
          <a:p>
            <a:r>
              <a:rPr lang="en-US" sz="2800" dirty="0"/>
              <a:t>Can also use the static </a:t>
            </a:r>
            <a:r>
              <a:rPr lang="en-US" sz="2800" dirty="0" err="1"/>
              <a:t>initializer</a:t>
            </a:r>
            <a:endParaRPr lang="en-US" sz="2800" dirty="0"/>
          </a:p>
          <a:p>
            <a:pPr lvl="1"/>
            <a:r>
              <a:rPr lang="en-US" sz="2400" b="1" dirty="0">
                <a:latin typeface="Courier New" pitchFamily="49" charset="0"/>
              </a:rPr>
              <a:t>	PTHREAD_COND_INITIALIZER</a:t>
            </a:r>
          </a:p>
          <a:p>
            <a:endParaRPr lang="en-US" b="1" dirty="0">
              <a:latin typeface="Courier New" pitchFamily="49" charset="0"/>
            </a:endParaRPr>
          </a:p>
          <a:p>
            <a:pPr lvl="1"/>
            <a:r>
              <a:rPr lang="en-US" dirty="0"/>
              <a:t>Uses default attributes</a:t>
            </a:r>
          </a:p>
          <a:p>
            <a:endParaRPr lang="en-US" dirty="0"/>
          </a:p>
          <a:p>
            <a:r>
              <a:rPr lang="en-US" sz="2800" dirty="0"/>
              <a:t>Programmer must always pay attention to condition (and </a:t>
            </a:r>
            <a:r>
              <a:rPr lang="en-US" sz="2800" dirty="0" err="1"/>
              <a:t>mutex</a:t>
            </a:r>
            <a:r>
              <a:rPr lang="en-US" sz="2800" dirty="0"/>
              <a:t>) scope</a:t>
            </a:r>
          </a:p>
          <a:p>
            <a:pPr lvl="1"/>
            <a:r>
              <a:rPr lang="en-US" sz="2400" dirty="0"/>
              <a:t>Must be visible to threads</a:t>
            </a:r>
          </a:p>
        </p:txBody>
      </p:sp>
      <p:sp>
        <p:nvSpPr>
          <p:cNvPr id="1624068" name="Text Box 4"/>
          <p:cNvSpPr txBox="1">
            <a:spLocks noChangeArrowheads="1"/>
          </p:cNvSpPr>
          <p:nvPr/>
        </p:nvSpPr>
        <p:spPr bwMode="auto">
          <a:xfrm>
            <a:off x="760412" y="2409825"/>
            <a:ext cx="7545388" cy="409575"/>
          </a:xfrm>
          <a:prstGeom prst="rect">
            <a:avLst/>
          </a:prstGeom>
          <a:solidFill>
            <a:schemeClr val="accent2"/>
          </a:solidFill>
          <a:ln w="12700">
            <a:solidFill>
              <a:schemeClr val="tx1"/>
            </a:solidFill>
            <a:miter lim="800000"/>
            <a:headEnd type="none" w="sm" len="sm"/>
            <a:tailEnd type="none" w="sm" len="sm"/>
          </a:ln>
          <a:effectLst/>
        </p:spPr>
        <p:txBody>
          <a:bodyPr>
            <a:spAutoFit/>
          </a:bodyPr>
          <a:lstStyle/>
          <a:p>
            <a:pPr>
              <a:spcBef>
                <a:spcPct val="50000"/>
              </a:spcBef>
            </a:pPr>
            <a:r>
              <a:rPr lang="en-US" b="1">
                <a:effectLst/>
                <a:latin typeface="Courier New" pitchFamily="49" charset="0"/>
              </a:rPr>
              <a:t>pthread_cond_t cond1 = PTHREAD_COND_INITIALIZER;</a:t>
            </a:r>
          </a:p>
        </p:txBody>
      </p:sp>
      <p:sp>
        <p:nvSpPr>
          <p:cNvPr id="1624076" name="AutoShape 12"/>
          <p:cNvSpPr>
            <a:spLocks noChangeArrowheads="1"/>
          </p:cNvSpPr>
          <p:nvPr/>
        </p:nvSpPr>
        <p:spPr bwMode="auto">
          <a:xfrm>
            <a:off x="6334125" y="5118100"/>
            <a:ext cx="2674938" cy="793750"/>
          </a:xfrm>
          <a:prstGeom prst="roundRect">
            <a:avLst>
              <a:gd name="adj" fmla="val 16667"/>
            </a:avLst>
          </a:prstGeom>
          <a:solidFill>
            <a:schemeClr val="bg1">
              <a:lumMod val="75000"/>
            </a:schemeClr>
          </a:solidFill>
          <a:ln w="25400" algn="ctr">
            <a:solidFill>
              <a:schemeClr val="tx1"/>
            </a:solidFill>
            <a:round/>
            <a:headEnd/>
            <a:tailEnd/>
          </a:ln>
          <a:effectLst/>
        </p:spPr>
        <p:txBody>
          <a:bodyPr anchor="ctr">
            <a:spAutoFit/>
          </a:bodyPr>
          <a:lstStyle/>
          <a:p>
            <a:pPr algn="r"/>
            <a:r>
              <a:rPr lang="en-US">
                <a:effectLst/>
              </a:rPr>
              <a:t>Compare with</a:t>
            </a:r>
            <a:r>
              <a:rPr lang="en-US">
                <a:effectLst>
                  <a:outerShdw blurRad="38100" dist="38100" dir="2700000" algn="tl">
                    <a:srgbClr val="FF5C00"/>
                  </a:outerShdw>
                </a:effectLst>
              </a:rPr>
              <a:t> </a:t>
            </a:r>
            <a:r>
              <a:rPr lang="en-US">
                <a:effectLst/>
              </a:rPr>
              <a:t>Win32 </a:t>
            </a:r>
          </a:p>
          <a:p>
            <a:pPr algn="r"/>
            <a:r>
              <a:rPr lang="en-US" b="1">
                <a:effectLst/>
              </a:rPr>
              <a:t>CreateEvent</a:t>
            </a:r>
            <a:endParaRPr lang="ru-RU" b="1">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4F33AC4B-83E4-4219-9C71-297324D92A36}" type="slidenum">
              <a:rPr lang="en-US"/>
              <a:pPr/>
              <a:t>3</a:t>
            </a:fld>
            <a:endParaRPr lang="en-US"/>
          </a:p>
        </p:txBody>
      </p:sp>
      <p:sp>
        <p:nvSpPr>
          <p:cNvPr id="5" name="Footer Placeholder 5"/>
          <p:cNvSpPr>
            <a:spLocks noGrp="1"/>
          </p:cNvSpPr>
          <p:nvPr>
            <p:ph type="ftr" sz="quarter" idx="12"/>
          </p:nvPr>
        </p:nvSpPr>
        <p:spPr/>
        <p:txBody>
          <a:bodyPr/>
          <a:lstStyle/>
          <a:p>
            <a:r>
              <a:rPr lang="en-US"/>
              <a:t>Programming with POSIX* Threads</a:t>
            </a:r>
          </a:p>
        </p:txBody>
      </p:sp>
      <p:sp>
        <p:nvSpPr>
          <p:cNvPr id="1645570" name="Rectangle 2"/>
          <p:cNvSpPr>
            <a:spLocks noGrp="1" noChangeArrowheads="1"/>
          </p:cNvSpPr>
          <p:nvPr>
            <p:ph type="title"/>
          </p:nvPr>
        </p:nvSpPr>
        <p:spPr/>
        <p:txBody>
          <a:bodyPr/>
          <a:lstStyle/>
          <a:p>
            <a:r>
              <a:rPr lang="en-US"/>
              <a:t>Pthreads threading model</a:t>
            </a:r>
          </a:p>
        </p:txBody>
      </p:sp>
      <p:sp>
        <p:nvSpPr>
          <p:cNvPr id="1645571" name="Rectangle 3"/>
          <p:cNvSpPr>
            <a:spLocks noGrp="1" noChangeArrowheads="1"/>
          </p:cNvSpPr>
          <p:nvPr>
            <p:ph type="body" idx="1"/>
          </p:nvPr>
        </p:nvSpPr>
        <p:spPr/>
        <p:txBody>
          <a:bodyPr>
            <a:normAutofit lnSpcReduction="10000"/>
          </a:bodyPr>
          <a:lstStyle/>
          <a:p>
            <a:r>
              <a:rPr lang="en-US"/>
              <a:t>Threads exist within same process</a:t>
            </a:r>
          </a:p>
          <a:p>
            <a:r>
              <a:rPr lang="en-US"/>
              <a:t>All threads are peers</a:t>
            </a:r>
          </a:p>
          <a:p>
            <a:pPr lvl="2"/>
            <a:r>
              <a:rPr lang="en-US"/>
              <a:t>No explicit parent-child model</a:t>
            </a:r>
          </a:p>
          <a:p>
            <a:pPr lvl="2"/>
            <a:r>
              <a:rPr lang="en-US"/>
              <a:t>Exception: “main thread” holds process information</a:t>
            </a:r>
          </a:p>
          <a:p>
            <a:r>
              <a:rPr lang="en-US" sz="2400"/>
              <a:t>Pthreads API:</a:t>
            </a:r>
          </a:p>
          <a:p>
            <a:pPr lvl="1"/>
            <a:r>
              <a:rPr lang="en-US" b="1" i="1"/>
              <a:t>Thread management:</a:t>
            </a:r>
            <a:r>
              <a:rPr lang="en-US"/>
              <a:t>  creating, detaching, joining, etc. </a:t>
            </a:r>
          </a:p>
          <a:p>
            <a:pPr lvl="1"/>
            <a:r>
              <a:rPr lang="en-US" b="1" i="1"/>
              <a:t>Mutexes:</a:t>
            </a:r>
            <a:r>
              <a:rPr lang="en-US"/>
              <a:t> deal with synchronization</a:t>
            </a:r>
          </a:p>
          <a:p>
            <a:pPr lvl="1"/>
            <a:r>
              <a:rPr lang="ru-RU" b="1" i="1"/>
              <a:t>Condition variables:</a:t>
            </a:r>
            <a:r>
              <a:rPr lang="ru-RU"/>
              <a:t> communications between threads that share a mutex</a:t>
            </a:r>
            <a:r>
              <a:rPr lang="ru-RU">
                <a:effectLst>
                  <a:outerShdw blurRad="38100" dist="38100" dir="2700000" algn="tl">
                    <a:srgbClr val="000000"/>
                  </a:outerShdw>
                </a:effectLst>
              </a:rPr>
              <a:t> </a:t>
            </a:r>
            <a:endParaRPr lang="en-US">
              <a:effectLst>
                <a:outerShdw blurRad="38100" dist="38100" dir="2700000" algn="tl">
                  <a:srgbClr val="000000"/>
                </a:outerShdw>
              </a:effectLst>
            </a:endParaRPr>
          </a:p>
          <a:p>
            <a:pPr lvl="2">
              <a:buFontTx/>
              <a:buNone/>
            </a:pP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625FAC86-3C3C-4A3B-A983-F9FBA3560C55}" type="slidenum">
              <a:rPr lang="en-US"/>
              <a:pPr/>
              <a:t>30</a:t>
            </a:fld>
            <a:endParaRPr lang="en-US"/>
          </a:p>
        </p:txBody>
      </p:sp>
      <p:sp>
        <p:nvSpPr>
          <p:cNvPr id="7" name="Footer Placeholder 5"/>
          <p:cNvSpPr>
            <a:spLocks noGrp="1"/>
          </p:cNvSpPr>
          <p:nvPr>
            <p:ph type="ftr" sz="quarter" idx="12"/>
          </p:nvPr>
        </p:nvSpPr>
        <p:spPr/>
        <p:txBody>
          <a:bodyPr/>
          <a:lstStyle/>
          <a:p>
            <a:r>
              <a:rPr lang="en-US"/>
              <a:t>Programming with POSIX* Threads</a:t>
            </a:r>
          </a:p>
        </p:txBody>
      </p:sp>
      <p:sp>
        <p:nvSpPr>
          <p:cNvPr id="1626114" name="Rectangle 2"/>
          <p:cNvSpPr>
            <a:spLocks noChangeArrowheads="1"/>
          </p:cNvSpPr>
          <p:nvPr/>
        </p:nvSpPr>
        <p:spPr bwMode="auto">
          <a:xfrm>
            <a:off x="319088" y="1528762"/>
            <a:ext cx="8215312" cy="604838"/>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1626115" name="Rectangle 3"/>
          <p:cNvSpPr>
            <a:spLocks noGrp="1" noChangeArrowheads="1"/>
          </p:cNvSpPr>
          <p:nvPr>
            <p:ph type="title"/>
          </p:nvPr>
        </p:nvSpPr>
        <p:spPr/>
        <p:txBody>
          <a:bodyPr/>
          <a:lstStyle/>
          <a:p>
            <a:r>
              <a:rPr lang="en-US" dirty="0" err="1"/>
              <a:t>pthread_cond_wait</a:t>
            </a:r>
            <a:endParaRPr lang="en-US" dirty="0"/>
          </a:p>
        </p:txBody>
      </p:sp>
      <p:sp>
        <p:nvSpPr>
          <p:cNvPr id="1626116" name="Rectangle 4"/>
          <p:cNvSpPr>
            <a:spLocks noGrp="1" noChangeArrowheads="1"/>
          </p:cNvSpPr>
          <p:nvPr>
            <p:ph type="body" idx="1"/>
          </p:nvPr>
        </p:nvSpPr>
        <p:spPr/>
        <p:txBody>
          <a:bodyPr/>
          <a:lstStyle/>
          <a:p>
            <a:pPr>
              <a:buNone/>
            </a:pPr>
            <a:r>
              <a:rPr lang="en-US" sz="2800" b="1" dirty="0" err="1">
                <a:latin typeface="Courier New" pitchFamily="49" charset="0"/>
              </a:rPr>
              <a:t>int</a:t>
            </a:r>
            <a:r>
              <a:rPr lang="en-US" sz="2800" b="1" dirty="0">
                <a:latin typeface="Courier New" pitchFamily="49" charset="0"/>
              </a:rPr>
              <a:t> </a:t>
            </a:r>
            <a:r>
              <a:rPr lang="en-US" sz="2800" b="1" dirty="0" err="1">
                <a:latin typeface="Courier New" pitchFamily="49" charset="0"/>
              </a:rPr>
              <a:t>pthread_cond_wait</a:t>
            </a:r>
            <a:r>
              <a:rPr lang="en-US" sz="2800" b="1" dirty="0">
                <a:latin typeface="Courier New" pitchFamily="49" charset="0"/>
              </a:rPr>
              <a:t>( </a:t>
            </a:r>
            <a:r>
              <a:rPr lang="en-US" sz="2800" b="1" dirty="0" err="1">
                <a:latin typeface="Courier New" pitchFamily="49" charset="0"/>
              </a:rPr>
              <a:t>cond</a:t>
            </a:r>
            <a:r>
              <a:rPr lang="en-US" sz="2800" b="1" dirty="0">
                <a:latin typeface="Courier New" pitchFamily="49" charset="0"/>
              </a:rPr>
              <a:t>, </a:t>
            </a:r>
            <a:r>
              <a:rPr lang="en-US" sz="2800" b="1" dirty="0" err="1">
                <a:latin typeface="Courier New" pitchFamily="49" charset="0"/>
              </a:rPr>
              <a:t>mutex</a:t>
            </a:r>
            <a:r>
              <a:rPr lang="en-US" sz="2800" b="1" dirty="0">
                <a:latin typeface="Courier New" pitchFamily="49" charset="0"/>
              </a:rPr>
              <a:t> );</a:t>
            </a:r>
          </a:p>
          <a:p>
            <a:endParaRPr lang="en-US" b="1" dirty="0">
              <a:latin typeface="Courier New" pitchFamily="49" charset="0"/>
            </a:endParaRPr>
          </a:p>
          <a:p>
            <a:pPr lvl="1">
              <a:buFont typeface="Verdana" pitchFamily="34" charset="0"/>
              <a:buNone/>
            </a:pPr>
            <a:r>
              <a:rPr lang="en-US" sz="2400" b="1" dirty="0" err="1">
                <a:latin typeface="Courier New" pitchFamily="49" charset="0"/>
              </a:rPr>
              <a:t>pthread_cond_t</a:t>
            </a:r>
            <a:r>
              <a:rPr lang="en-US" sz="2400" b="1" dirty="0">
                <a:latin typeface="Courier New" pitchFamily="49" charset="0"/>
              </a:rPr>
              <a:t> *</a:t>
            </a:r>
            <a:r>
              <a:rPr lang="en-US" sz="2400" b="1" dirty="0" err="1">
                <a:latin typeface="Courier New" pitchFamily="49" charset="0"/>
              </a:rPr>
              <a:t>cond</a:t>
            </a:r>
            <a:endParaRPr lang="en-US" sz="2400" b="1" dirty="0">
              <a:latin typeface="Courier New" pitchFamily="49" charset="0"/>
            </a:endParaRPr>
          </a:p>
          <a:p>
            <a:pPr lvl="2"/>
            <a:r>
              <a:rPr lang="en-US" dirty="0"/>
              <a:t>condition variable to wait on</a:t>
            </a:r>
          </a:p>
          <a:p>
            <a:pPr lvl="1">
              <a:buFont typeface="Verdana" pitchFamily="34" charset="0"/>
              <a:buNone/>
            </a:pPr>
            <a:r>
              <a:rPr lang="en-US" sz="2400" b="1" dirty="0" err="1">
                <a:latin typeface="Courier New" pitchFamily="49" charset="0"/>
              </a:rPr>
              <a:t>pthread_mutex_t</a:t>
            </a:r>
            <a:r>
              <a:rPr lang="en-US" sz="2400" b="1" dirty="0">
                <a:latin typeface="Courier New" pitchFamily="49" charset="0"/>
              </a:rPr>
              <a:t> *</a:t>
            </a:r>
            <a:r>
              <a:rPr lang="en-US" sz="2400" b="1" dirty="0" err="1">
                <a:latin typeface="Courier New" pitchFamily="49" charset="0"/>
              </a:rPr>
              <a:t>mutex</a:t>
            </a:r>
            <a:endParaRPr lang="en-US" sz="2400" b="1" dirty="0">
              <a:latin typeface="Courier New" pitchFamily="49" charset="0"/>
            </a:endParaRPr>
          </a:p>
          <a:p>
            <a:pPr lvl="2"/>
            <a:r>
              <a:rPr lang="en-US" dirty="0" err="1"/>
              <a:t>mutex</a:t>
            </a:r>
            <a:r>
              <a:rPr lang="en-US" dirty="0"/>
              <a:t> to be unlocked</a:t>
            </a:r>
          </a:p>
        </p:txBody>
      </p:sp>
      <p:sp>
        <p:nvSpPr>
          <p:cNvPr id="1626124" name="AutoShape 12"/>
          <p:cNvSpPr>
            <a:spLocks noChangeArrowheads="1"/>
          </p:cNvSpPr>
          <p:nvPr/>
        </p:nvSpPr>
        <p:spPr bwMode="auto">
          <a:xfrm>
            <a:off x="6138863" y="5118100"/>
            <a:ext cx="2870200" cy="793750"/>
          </a:xfrm>
          <a:prstGeom prst="roundRect">
            <a:avLst>
              <a:gd name="adj" fmla="val 16667"/>
            </a:avLst>
          </a:prstGeom>
          <a:solidFill>
            <a:schemeClr val="bg1">
              <a:lumMod val="75000"/>
            </a:schemeClr>
          </a:solidFill>
          <a:ln w="25400" algn="ctr">
            <a:solidFill>
              <a:schemeClr val="tx1"/>
            </a:solidFill>
            <a:round/>
            <a:headEnd/>
            <a:tailEnd/>
          </a:ln>
          <a:effectLst/>
        </p:spPr>
        <p:txBody>
          <a:bodyPr anchor="ctr">
            <a:spAutoFit/>
          </a:bodyPr>
          <a:lstStyle/>
          <a:p>
            <a:pPr algn="r"/>
            <a:r>
              <a:rPr lang="en-US">
                <a:effectLst/>
              </a:rPr>
              <a:t>Compare with</a:t>
            </a:r>
            <a:r>
              <a:rPr lang="en-US">
                <a:effectLst>
                  <a:outerShdw blurRad="38100" dist="38100" dir="2700000" algn="tl">
                    <a:srgbClr val="FF5C00"/>
                  </a:outerShdw>
                </a:effectLst>
              </a:rPr>
              <a:t> </a:t>
            </a:r>
            <a:r>
              <a:rPr lang="en-US">
                <a:effectLst/>
              </a:rPr>
              <a:t>Win32 </a:t>
            </a:r>
          </a:p>
          <a:p>
            <a:pPr algn="r"/>
            <a:r>
              <a:rPr lang="en-US" b="1">
                <a:effectLst/>
              </a:rPr>
              <a:t>WaitForSingleObject</a:t>
            </a:r>
            <a:endParaRPr lang="ru-RU" b="1">
              <a:effectLs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B5917BF-1735-4ED3-BC90-A9D234B146DB}" type="slidenum">
              <a:rPr lang="en-US"/>
              <a:pPr/>
              <a:t>31</a:t>
            </a:fld>
            <a:endParaRPr lang="en-US"/>
          </a:p>
        </p:txBody>
      </p:sp>
      <p:sp>
        <p:nvSpPr>
          <p:cNvPr id="6" name="Footer Placeholder 5"/>
          <p:cNvSpPr>
            <a:spLocks noGrp="1"/>
          </p:cNvSpPr>
          <p:nvPr>
            <p:ph type="ftr" sz="quarter" idx="12"/>
          </p:nvPr>
        </p:nvSpPr>
        <p:spPr/>
        <p:txBody>
          <a:bodyPr/>
          <a:lstStyle/>
          <a:p>
            <a:r>
              <a:rPr lang="en-US"/>
              <a:t>Programming with POSIX* Threads</a:t>
            </a:r>
          </a:p>
        </p:txBody>
      </p:sp>
      <p:sp>
        <p:nvSpPr>
          <p:cNvPr id="1627141" name="Rectangle 5"/>
          <p:cNvSpPr>
            <a:spLocks noGrp="1" noChangeArrowheads="1"/>
          </p:cNvSpPr>
          <p:nvPr>
            <p:ph type="title"/>
          </p:nvPr>
        </p:nvSpPr>
        <p:spPr/>
        <p:txBody>
          <a:bodyPr/>
          <a:lstStyle/>
          <a:p>
            <a:r>
              <a:rPr lang="en-US"/>
              <a:t>pthread_cond_wait Explained</a:t>
            </a:r>
          </a:p>
        </p:txBody>
      </p:sp>
      <p:sp>
        <p:nvSpPr>
          <p:cNvPr id="1627142" name="Rectangle 6"/>
          <p:cNvSpPr>
            <a:spLocks noGrp="1" noChangeArrowheads="1"/>
          </p:cNvSpPr>
          <p:nvPr>
            <p:ph type="body" idx="1"/>
          </p:nvPr>
        </p:nvSpPr>
        <p:spPr/>
        <p:txBody>
          <a:bodyPr/>
          <a:lstStyle/>
          <a:p>
            <a:r>
              <a:rPr lang="en-US" dirty="0"/>
              <a:t>Thread put to “sleep” waiting for signal on </a:t>
            </a:r>
            <a:r>
              <a:rPr lang="en-US" b="1" dirty="0" err="1">
                <a:latin typeface="Courier New" pitchFamily="49" charset="0"/>
              </a:rPr>
              <a:t>cond</a:t>
            </a:r>
            <a:endParaRPr lang="en-US" b="1" dirty="0">
              <a:latin typeface="Courier New" pitchFamily="49" charset="0"/>
            </a:endParaRPr>
          </a:p>
          <a:p>
            <a:r>
              <a:rPr lang="en-US" dirty="0" err="1"/>
              <a:t>Mutex</a:t>
            </a:r>
            <a:r>
              <a:rPr lang="en-US" dirty="0"/>
              <a:t> is unlocked </a:t>
            </a:r>
          </a:p>
          <a:p>
            <a:pPr lvl="1"/>
            <a:r>
              <a:rPr lang="en-US" dirty="0"/>
              <a:t>Allows other threads to acquire lock</a:t>
            </a:r>
          </a:p>
          <a:p>
            <a:pPr lvl="1"/>
            <a:r>
              <a:rPr lang="en-US" dirty="0"/>
              <a:t>When signal arrives, </a:t>
            </a:r>
            <a:r>
              <a:rPr lang="en-US" dirty="0" err="1"/>
              <a:t>mutex</a:t>
            </a:r>
            <a:r>
              <a:rPr lang="en-US" dirty="0"/>
              <a:t> will be reacquired before </a:t>
            </a:r>
            <a:r>
              <a:rPr lang="en-US" b="1" dirty="0" err="1">
                <a:latin typeface="Courier New" pitchFamily="49" charset="0"/>
              </a:rPr>
              <a:t>pthread_cond_wait</a:t>
            </a:r>
            <a:r>
              <a:rPr lang="en-US" b="1" dirty="0">
                <a:latin typeface="Courier New" pitchFamily="49" charset="0"/>
              </a:rPr>
              <a:t> </a:t>
            </a:r>
            <a:r>
              <a:rPr lang="en-US" dirty="0"/>
              <a:t>returns</a:t>
            </a:r>
          </a:p>
        </p:txBody>
      </p:sp>
      <p:sp>
        <p:nvSpPr>
          <p:cNvPr id="1627140" name="Text Box 4"/>
          <p:cNvSpPr txBox="1">
            <a:spLocks noChangeArrowheads="1"/>
          </p:cNvSpPr>
          <p:nvPr/>
        </p:nvSpPr>
        <p:spPr bwMode="auto">
          <a:xfrm>
            <a:off x="933450" y="4772025"/>
            <a:ext cx="7086600" cy="1019175"/>
          </a:xfrm>
          <a:prstGeom prst="rect">
            <a:avLst/>
          </a:prstGeom>
          <a:solidFill>
            <a:srgbClr val="002CCE"/>
          </a:solidFill>
          <a:ln w="12700">
            <a:solidFill>
              <a:schemeClr val="tx1"/>
            </a:solidFill>
            <a:miter lim="800000"/>
            <a:headEnd type="none" w="sm" len="sm"/>
            <a:tailEnd type="none" w="sm" len="sm"/>
          </a:ln>
          <a:effectLst/>
        </p:spPr>
        <p:txBody>
          <a:bodyPr>
            <a:spAutoFit/>
          </a:bodyPr>
          <a:lstStyle/>
          <a:p>
            <a:r>
              <a:rPr lang="en-US" b="1" dirty="0">
                <a:solidFill>
                  <a:srgbClr val="FFFFFF"/>
                </a:solidFill>
                <a:effectLst>
                  <a:outerShdw blurRad="38100" dist="38100" dir="2700000" algn="tl">
                    <a:srgbClr val="000000"/>
                  </a:outerShdw>
                </a:effectLst>
                <a:latin typeface="Courier New" pitchFamily="49" charset="0"/>
              </a:rPr>
              <a:t>EINVAL </a:t>
            </a:r>
            <a:r>
              <a:rPr lang="en-US" b="1" dirty="0">
                <a:solidFill>
                  <a:srgbClr val="FFFFFF"/>
                </a:solidFill>
                <a:effectLst>
                  <a:outerShdw blurRad="38100" dist="38100" dir="2700000" algn="tl">
                    <a:srgbClr val="000000"/>
                  </a:outerShdw>
                </a:effectLst>
                <a:latin typeface="Arial" charset="0"/>
              </a:rPr>
              <a:t> - </a:t>
            </a:r>
            <a:r>
              <a:rPr lang="en-US" b="1" dirty="0" err="1">
                <a:solidFill>
                  <a:srgbClr val="FFFFFF"/>
                </a:solidFill>
                <a:effectLst>
                  <a:outerShdw blurRad="38100" dist="38100" dir="2700000" algn="tl">
                    <a:srgbClr val="000000"/>
                  </a:outerShdw>
                </a:effectLst>
                <a:latin typeface="Arial" charset="0"/>
              </a:rPr>
              <a:t>cond</a:t>
            </a:r>
            <a:r>
              <a:rPr lang="en-US" b="1" dirty="0">
                <a:solidFill>
                  <a:srgbClr val="FFFFFF"/>
                </a:solidFill>
                <a:effectLst>
                  <a:outerShdw blurRad="38100" dist="38100" dir="2700000" algn="tl">
                    <a:srgbClr val="000000"/>
                  </a:outerShdw>
                </a:effectLst>
                <a:latin typeface="Arial" charset="0"/>
              </a:rPr>
              <a:t> or </a:t>
            </a:r>
            <a:r>
              <a:rPr lang="en-US" b="1" dirty="0" err="1">
                <a:effectLst>
                  <a:outerShdw blurRad="38100" dist="38100" dir="2700000" algn="tl">
                    <a:srgbClr val="000000"/>
                  </a:outerShdw>
                </a:effectLst>
                <a:latin typeface="Arial" charset="0"/>
              </a:rPr>
              <a:t>mutex</a:t>
            </a:r>
            <a:r>
              <a:rPr lang="en-US" b="1" dirty="0">
                <a:effectLst>
                  <a:outerShdw blurRad="38100" dist="38100" dir="2700000" algn="tl">
                    <a:srgbClr val="000000"/>
                  </a:outerShdw>
                </a:effectLst>
                <a:latin typeface="Arial" charset="0"/>
              </a:rPr>
              <a:t> is invalid</a:t>
            </a:r>
          </a:p>
          <a:p>
            <a:r>
              <a:rPr lang="en-US" b="1" dirty="0">
                <a:solidFill>
                  <a:srgbClr val="FFFFFF"/>
                </a:solidFill>
                <a:effectLst>
                  <a:outerShdw blurRad="38100" dist="38100" dir="2700000" algn="tl">
                    <a:srgbClr val="000000"/>
                  </a:outerShdw>
                </a:effectLst>
                <a:latin typeface="Courier New" pitchFamily="49" charset="0"/>
              </a:rPr>
              <a:t>EINVAL </a:t>
            </a:r>
            <a:r>
              <a:rPr lang="en-US" b="1" dirty="0">
                <a:solidFill>
                  <a:srgbClr val="FFFFFF"/>
                </a:solidFill>
                <a:effectLst>
                  <a:outerShdw blurRad="38100" dist="38100" dir="2700000" algn="tl">
                    <a:srgbClr val="000000"/>
                  </a:outerShdw>
                </a:effectLst>
                <a:latin typeface="Arial" charset="0"/>
              </a:rPr>
              <a:t> - </a:t>
            </a:r>
            <a:r>
              <a:rPr lang="en-US" b="1" dirty="0">
                <a:effectLst>
                  <a:outerShdw blurRad="38100" dist="38100" dir="2700000" algn="tl">
                    <a:srgbClr val="000000"/>
                  </a:outerShdw>
                </a:effectLst>
                <a:latin typeface="Arial" charset="0"/>
              </a:rPr>
              <a:t>different </a:t>
            </a:r>
            <a:r>
              <a:rPr lang="en-US" b="1" dirty="0" err="1">
                <a:effectLst>
                  <a:outerShdw blurRad="38100" dist="38100" dir="2700000" algn="tl">
                    <a:srgbClr val="000000"/>
                  </a:outerShdw>
                </a:effectLst>
                <a:latin typeface="Arial" charset="0"/>
              </a:rPr>
              <a:t>mutex</a:t>
            </a:r>
            <a:r>
              <a:rPr lang="en-US" b="1" dirty="0">
                <a:effectLst>
                  <a:outerShdw blurRad="38100" dist="38100" dir="2700000" algn="tl">
                    <a:srgbClr val="000000"/>
                  </a:outerShdw>
                </a:effectLst>
                <a:latin typeface="Arial" charset="0"/>
              </a:rPr>
              <a:t> for concurrent waits</a:t>
            </a:r>
          </a:p>
          <a:p>
            <a:r>
              <a:rPr lang="en-US" b="1" dirty="0">
                <a:solidFill>
                  <a:srgbClr val="FFFFFF"/>
                </a:solidFill>
                <a:effectLst>
                  <a:outerShdw blurRad="38100" dist="38100" dir="2700000" algn="tl">
                    <a:srgbClr val="000000"/>
                  </a:outerShdw>
                </a:effectLst>
                <a:latin typeface="Courier New" pitchFamily="49" charset="0"/>
              </a:rPr>
              <a:t>EINVAL </a:t>
            </a:r>
            <a:r>
              <a:rPr lang="en-US" b="1" dirty="0">
                <a:solidFill>
                  <a:srgbClr val="FFFFFF"/>
                </a:solidFill>
                <a:effectLst>
                  <a:outerShdw blurRad="38100" dist="38100" dir="2700000" algn="tl">
                    <a:srgbClr val="000000"/>
                  </a:outerShdw>
                </a:effectLst>
                <a:latin typeface="Arial" charset="0"/>
              </a:rPr>
              <a:t> - </a:t>
            </a:r>
            <a:r>
              <a:rPr lang="en-US" b="1" dirty="0">
                <a:effectLst>
                  <a:outerShdw blurRad="38100" dist="38100" dir="2700000" algn="tl">
                    <a:srgbClr val="000000"/>
                  </a:outerShdw>
                </a:effectLst>
                <a:latin typeface="Arial" charset="0"/>
              </a:rPr>
              <a:t>calling thread does not own </a:t>
            </a:r>
            <a:r>
              <a:rPr lang="en-US" b="1" dirty="0" err="1">
                <a:effectLst>
                  <a:outerShdw blurRad="38100" dist="38100" dir="2700000" algn="tl">
                    <a:srgbClr val="000000"/>
                  </a:outerShdw>
                </a:effectLst>
                <a:latin typeface="Arial" charset="0"/>
              </a:rPr>
              <a:t>mutex</a:t>
            </a:r>
            <a:endParaRPr lang="en-US" b="1" dirty="0">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174F03CE-99A7-44BA-86CF-8CD0916E2477}" type="slidenum">
              <a:rPr lang="en-US"/>
              <a:pPr/>
              <a:t>32</a:t>
            </a:fld>
            <a:endParaRPr lang="en-US"/>
          </a:p>
        </p:txBody>
      </p:sp>
      <p:sp>
        <p:nvSpPr>
          <p:cNvPr id="7" name="Footer Placeholder 5"/>
          <p:cNvSpPr>
            <a:spLocks noGrp="1"/>
          </p:cNvSpPr>
          <p:nvPr>
            <p:ph type="ftr" sz="quarter" idx="12"/>
          </p:nvPr>
        </p:nvSpPr>
        <p:spPr/>
        <p:txBody>
          <a:bodyPr/>
          <a:lstStyle/>
          <a:p>
            <a:r>
              <a:rPr lang="en-US"/>
              <a:t>Programming with POSIX* Threads</a:t>
            </a:r>
          </a:p>
        </p:txBody>
      </p:sp>
      <p:sp>
        <p:nvSpPr>
          <p:cNvPr id="1629186" name="Rectangle 2"/>
          <p:cNvSpPr>
            <a:spLocks noChangeArrowheads="1"/>
          </p:cNvSpPr>
          <p:nvPr/>
        </p:nvSpPr>
        <p:spPr bwMode="auto">
          <a:xfrm>
            <a:off x="357188" y="1528762"/>
            <a:ext cx="8024812" cy="604838"/>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1629187" name="Rectangle 3"/>
          <p:cNvSpPr>
            <a:spLocks noGrp="1" noChangeArrowheads="1"/>
          </p:cNvSpPr>
          <p:nvPr>
            <p:ph type="title"/>
          </p:nvPr>
        </p:nvSpPr>
        <p:spPr/>
        <p:txBody>
          <a:bodyPr/>
          <a:lstStyle/>
          <a:p>
            <a:r>
              <a:rPr lang="en-US" dirty="0" err="1"/>
              <a:t>pthread_cond_signal</a:t>
            </a:r>
            <a:endParaRPr lang="en-US" dirty="0"/>
          </a:p>
        </p:txBody>
      </p:sp>
      <p:sp>
        <p:nvSpPr>
          <p:cNvPr id="1629188" name="Rectangle 4"/>
          <p:cNvSpPr>
            <a:spLocks noGrp="1" noChangeArrowheads="1"/>
          </p:cNvSpPr>
          <p:nvPr>
            <p:ph type="body" idx="1"/>
          </p:nvPr>
        </p:nvSpPr>
        <p:spPr/>
        <p:txBody>
          <a:bodyPr/>
          <a:lstStyle/>
          <a:p>
            <a:pPr>
              <a:buNone/>
            </a:pP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pthread_cond_signal</a:t>
            </a:r>
            <a:r>
              <a:rPr lang="en-US" b="1" dirty="0">
                <a:latin typeface="Courier New" pitchFamily="49" charset="0"/>
              </a:rPr>
              <a:t>( </a:t>
            </a:r>
            <a:r>
              <a:rPr lang="en-US" b="1" dirty="0" err="1">
                <a:latin typeface="Courier New" pitchFamily="49" charset="0"/>
              </a:rPr>
              <a:t>cond</a:t>
            </a:r>
            <a:r>
              <a:rPr lang="en-US" b="1" dirty="0">
                <a:latin typeface="Courier New" pitchFamily="49" charset="0"/>
              </a:rPr>
              <a:t> );</a:t>
            </a:r>
          </a:p>
          <a:p>
            <a:endParaRPr lang="en-US" b="1" dirty="0">
              <a:latin typeface="Courier New" pitchFamily="49" charset="0"/>
            </a:endParaRPr>
          </a:p>
          <a:p>
            <a:pPr lvl="1">
              <a:buFont typeface="Verdana" pitchFamily="34" charset="0"/>
              <a:buNone/>
            </a:pPr>
            <a:r>
              <a:rPr lang="en-US" sz="2400" b="1" dirty="0" err="1">
                <a:latin typeface="Courier New" pitchFamily="49" charset="0"/>
              </a:rPr>
              <a:t>pthread_cond_t</a:t>
            </a:r>
            <a:r>
              <a:rPr lang="en-US" sz="2400" b="1" dirty="0">
                <a:latin typeface="Courier New" pitchFamily="49" charset="0"/>
              </a:rPr>
              <a:t> *</a:t>
            </a:r>
            <a:r>
              <a:rPr lang="en-US" sz="2400" b="1" dirty="0" err="1">
                <a:latin typeface="Courier New" pitchFamily="49" charset="0"/>
              </a:rPr>
              <a:t>cond</a:t>
            </a:r>
            <a:endParaRPr lang="en-US" sz="2400" b="1" dirty="0">
              <a:latin typeface="Courier New" pitchFamily="49" charset="0"/>
            </a:endParaRPr>
          </a:p>
          <a:p>
            <a:pPr lvl="2"/>
            <a:r>
              <a:rPr lang="en-US" dirty="0"/>
              <a:t>condition variable to be signaled</a:t>
            </a:r>
          </a:p>
        </p:txBody>
      </p:sp>
      <p:sp>
        <p:nvSpPr>
          <p:cNvPr id="1629203" name="AutoShape 19"/>
          <p:cNvSpPr>
            <a:spLocks noChangeArrowheads="1"/>
          </p:cNvSpPr>
          <p:nvPr/>
        </p:nvSpPr>
        <p:spPr bwMode="auto">
          <a:xfrm>
            <a:off x="6249988" y="5118100"/>
            <a:ext cx="2759075" cy="793750"/>
          </a:xfrm>
          <a:prstGeom prst="roundRect">
            <a:avLst>
              <a:gd name="adj" fmla="val 16667"/>
            </a:avLst>
          </a:prstGeom>
          <a:solidFill>
            <a:schemeClr val="bg1">
              <a:lumMod val="75000"/>
            </a:schemeClr>
          </a:solidFill>
          <a:ln w="25400" algn="ctr">
            <a:solidFill>
              <a:schemeClr val="tx1"/>
            </a:solidFill>
            <a:round/>
            <a:headEnd/>
            <a:tailEnd/>
          </a:ln>
          <a:effectLst/>
        </p:spPr>
        <p:txBody>
          <a:bodyPr anchor="ctr">
            <a:spAutoFit/>
          </a:bodyPr>
          <a:lstStyle/>
          <a:p>
            <a:pPr algn="r"/>
            <a:r>
              <a:rPr lang="en-US">
                <a:effectLst/>
              </a:rPr>
              <a:t>Compare with</a:t>
            </a:r>
            <a:r>
              <a:rPr lang="en-US">
                <a:effectLst>
                  <a:outerShdw blurRad="38100" dist="38100" dir="2700000" algn="tl">
                    <a:srgbClr val="FF5C00"/>
                  </a:outerShdw>
                </a:effectLst>
              </a:rPr>
              <a:t> </a:t>
            </a:r>
            <a:r>
              <a:rPr lang="en-US">
                <a:effectLst/>
              </a:rPr>
              <a:t>Win32 </a:t>
            </a:r>
          </a:p>
          <a:p>
            <a:pPr algn="r"/>
            <a:r>
              <a:rPr lang="en-US" b="1">
                <a:effectLst/>
              </a:rPr>
              <a:t>Pulse Event</a:t>
            </a:r>
            <a:endParaRPr lang="ru-RU" b="1">
              <a:effectLs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3448FDB-A33F-4211-95A2-8D181700C0A6}" type="slidenum">
              <a:rPr lang="en-US"/>
              <a:pPr/>
              <a:t>33</a:t>
            </a:fld>
            <a:endParaRPr lang="en-US"/>
          </a:p>
        </p:txBody>
      </p:sp>
      <p:sp>
        <p:nvSpPr>
          <p:cNvPr id="6" name="Footer Placeholder 5"/>
          <p:cNvSpPr>
            <a:spLocks noGrp="1"/>
          </p:cNvSpPr>
          <p:nvPr>
            <p:ph type="ftr" sz="quarter" idx="12"/>
          </p:nvPr>
        </p:nvSpPr>
        <p:spPr/>
        <p:txBody>
          <a:bodyPr/>
          <a:lstStyle/>
          <a:p>
            <a:r>
              <a:rPr lang="en-US"/>
              <a:t>Programming with POSIX* Threads</a:t>
            </a:r>
          </a:p>
        </p:txBody>
      </p:sp>
      <p:sp>
        <p:nvSpPr>
          <p:cNvPr id="1630213" name="Rectangle 5"/>
          <p:cNvSpPr>
            <a:spLocks noGrp="1" noChangeArrowheads="1"/>
          </p:cNvSpPr>
          <p:nvPr>
            <p:ph type="title"/>
          </p:nvPr>
        </p:nvSpPr>
        <p:spPr/>
        <p:txBody>
          <a:bodyPr/>
          <a:lstStyle/>
          <a:p>
            <a:r>
              <a:rPr lang="en-US"/>
              <a:t>pthread_cond_signal Explained</a:t>
            </a:r>
          </a:p>
        </p:txBody>
      </p:sp>
      <p:sp>
        <p:nvSpPr>
          <p:cNvPr id="1630214" name="Rectangle 6"/>
          <p:cNvSpPr>
            <a:spLocks noGrp="1" noChangeArrowheads="1"/>
          </p:cNvSpPr>
          <p:nvPr>
            <p:ph type="body" idx="1"/>
          </p:nvPr>
        </p:nvSpPr>
        <p:spPr/>
        <p:txBody>
          <a:bodyPr/>
          <a:lstStyle/>
          <a:p>
            <a:r>
              <a:rPr lang="en-US" dirty="0"/>
              <a:t>Signal condition variable, wake one waiting thread</a:t>
            </a:r>
          </a:p>
          <a:p>
            <a:r>
              <a:rPr lang="en-US" dirty="0"/>
              <a:t>If no threads waiting, no action taken</a:t>
            </a:r>
          </a:p>
          <a:p>
            <a:pPr lvl="1"/>
            <a:r>
              <a:rPr lang="en-US" dirty="0"/>
              <a:t>Signal is not saved for future threads</a:t>
            </a:r>
          </a:p>
          <a:p>
            <a:r>
              <a:rPr lang="en-US" dirty="0"/>
              <a:t>Signaling thread need not have </a:t>
            </a:r>
            <a:r>
              <a:rPr lang="en-US" dirty="0" err="1"/>
              <a:t>mutex</a:t>
            </a:r>
            <a:endParaRPr lang="en-US" dirty="0"/>
          </a:p>
          <a:p>
            <a:pPr lvl="1"/>
            <a:r>
              <a:rPr lang="en-US" dirty="0"/>
              <a:t>May be more efficient</a:t>
            </a:r>
          </a:p>
          <a:p>
            <a:pPr lvl="1"/>
            <a:r>
              <a:rPr lang="en-US" dirty="0"/>
              <a:t>Problem may occur if thread priorities </a:t>
            </a:r>
            <a:r>
              <a:rPr lang="en-US" dirty="0" smtClean="0"/>
              <a:t>used</a:t>
            </a:r>
          </a:p>
          <a:p>
            <a:r>
              <a:rPr lang="en-US" dirty="0" smtClean="0"/>
              <a:t>Error codes:</a:t>
            </a:r>
          </a:p>
          <a:p>
            <a:endParaRPr lang="en-US" dirty="0"/>
          </a:p>
        </p:txBody>
      </p:sp>
      <p:sp>
        <p:nvSpPr>
          <p:cNvPr id="1630212" name="Text Box 4"/>
          <p:cNvSpPr txBox="1">
            <a:spLocks noChangeArrowheads="1"/>
          </p:cNvSpPr>
          <p:nvPr/>
        </p:nvSpPr>
        <p:spPr bwMode="auto">
          <a:xfrm>
            <a:off x="942975" y="6067425"/>
            <a:ext cx="7086600" cy="409575"/>
          </a:xfrm>
          <a:prstGeom prst="rect">
            <a:avLst/>
          </a:prstGeom>
          <a:solidFill>
            <a:srgbClr val="002CCE"/>
          </a:solidFill>
          <a:ln w="12700">
            <a:solidFill>
              <a:schemeClr val="tx1"/>
            </a:solidFill>
            <a:miter lim="800000"/>
            <a:headEnd type="none" w="sm" len="sm"/>
            <a:tailEnd type="none" w="sm" len="sm"/>
          </a:ln>
          <a:effectLst/>
        </p:spPr>
        <p:txBody>
          <a:bodyPr>
            <a:spAutoFit/>
          </a:bodyPr>
          <a:lstStyle/>
          <a:p>
            <a:r>
              <a:rPr lang="en-US" b="1" dirty="0">
                <a:solidFill>
                  <a:srgbClr val="FFFFFF"/>
                </a:solidFill>
                <a:effectLst>
                  <a:outerShdw blurRad="38100" dist="38100" dir="2700000" algn="tl">
                    <a:srgbClr val="000000"/>
                  </a:outerShdw>
                </a:effectLst>
                <a:latin typeface="Courier New" pitchFamily="49" charset="0"/>
              </a:rPr>
              <a:t>EINVAL </a:t>
            </a:r>
            <a:r>
              <a:rPr lang="en-US" b="1" dirty="0">
                <a:solidFill>
                  <a:srgbClr val="FFFFFF"/>
                </a:solidFill>
                <a:effectLst>
                  <a:outerShdw blurRad="38100" dist="38100" dir="2700000" algn="tl">
                    <a:srgbClr val="000000"/>
                  </a:outerShdw>
                </a:effectLst>
                <a:latin typeface="Arial" charset="0"/>
              </a:rPr>
              <a:t> - </a:t>
            </a:r>
            <a:r>
              <a:rPr lang="en-US" b="1" dirty="0" err="1">
                <a:solidFill>
                  <a:srgbClr val="FFFFFF"/>
                </a:solidFill>
                <a:effectLst>
                  <a:outerShdw blurRad="38100" dist="38100" dir="2700000" algn="tl">
                    <a:srgbClr val="000000"/>
                  </a:outerShdw>
                </a:effectLst>
                <a:latin typeface="Arial" charset="0"/>
              </a:rPr>
              <a:t>cond</a:t>
            </a:r>
            <a:r>
              <a:rPr lang="en-US" b="1" dirty="0">
                <a:solidFill>
                  <a:srgbClr val="FFFFFF"/>
                </a:solidFill>
                <a:effectLst>
                  <a:outerShdw blurRad="38100" dist="38100" dir="2700000" algn="tl">
                    <a:srgbClr val="000000"/>
                  </a:outerShdw>
                </a:effectLst>
                <a:latin typeface="Arial" charset="0"/>
              </a:rPr>
              <a:t> </a:t>
            </a:r>
            <a:r>
              <a:rPr lang="en-US" b="1" dirty="0">
                <a:effectLst>
                  <a:outerShdw blurRad="38100" dist="38100" dir="2700000" algn="tl">
                    <a:srgbClr val="000000"/>
                  </a:outerShdw>
                </a:effectLst>
                <a:latin typeface="Arial" charset="0"/>
              </a:rPr>
              <a:t>is invalid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7EFA458-43D7-42C1-A5BA-9A0B49D9B20D}" type="slidenum">
              <a:rPr lang="en-US"/>
              <a:pPr/>
              <a:t>34</a:t>
            </a:fld>
            <a:endParaRPr lang="en-US"/>
          </a:p>
        </p:txBody>
      </p:sp>
      <p:sp>
        <p:nvSpPr>
          <p:cNvPr id="6" name="Footer Placeholder 5"/>
          <p:cNvSpPr>
            <a:spLocks noGrp="1"/>
          </p:cNvSpPr>
          <p:nvPr>
            <p:ph type="ftr" sz="quarter" idx="12"/>
          </p:nvPr>
        </p:nvSpPr>
        <p:spPr/>
        <p:txBody>
          <a:bodyPr/>
          <a:lstStyle/>
          <a:p>
            <a:r>
              <a:rPr lang="en-US"/>
              <a:t>Programming with POSIX* Threads</a:t>
            </a:r>
          </a:p>
        </p:txBody>
      </p:sp>
      <p:sp>
        <p:nvSpPr>
          <p:cNvPr id="1632258" name="Rectangle 2"/>
          <p:cNvSpPr>
            <a:spLocks noChangeArrowheads="1"/>
          </p:cNvSpPr>
          <p:nvPr/>
        </p:nvSpPr>
        <p:spPr bwMode="auto">
          <a:xfrm>
            <a:off x="376238" y="1528762"/>
            <a:ext cx="7700962" cy="604838"/>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1632259" name="Rectangle 3"/>
          <p:cNvSpPr>
            <a:spLocks noGrp="1" noChangeArrowheads="1"/>
          </p:cNvSpPr>
          <p:nvPr>
            <p:ph type="title"/>
          </p:nvPr>
        </p:nvSpPr>
        <p:spPr/>
        <p:txBody>
          <a:bodyPr/>
          <a:lstStyle/>
          <a:p>
            <a:r>
              <a:rPr lang="en-US" dirty="0" err="1"/>
              <a:t>pthread_cond_broadcast</a:t>
            </a:r>
            <a:endParaRPr lang="en-US" dirty="0"/>
          </a:p>
        </p:txBody>
      </p:sp>
      <p:sp>
        <p:nvSpPr>
          <p:cNvPr id="1632260" name="Rectangle 4"/>
          <p:cNvSpPr>
            <a:spLocks noGrp="1" noChangeArrowheads="1"/>
          </p:cNvSpPr>
          <p:nvPr>
            <p:ph type="body" idx="1"/>
          </p:nvPr>
        </p:nvSpPr>
        <p:spPr/>
        <p:txBody>
          <a:bodyPr/>
          <a:lstStyle/>
          <a:p>
            <a:pPr>
              <a:buNone/>
            </a:pPr>
            <a:r>
              <a:rPr lang="en-US" sz="2800" b="1" dirty="0" err="1">
                <a:latin typeface="Courier New" pitchFamily="49" charset="0"/>
              </a:rPr>
              <a:t>int</a:t>
            </a:r>
            <a:r>
              <a:rPr lang="en-US" sz="2800" b="1" dirty="0">
                <a:latin typeface="Courier New" pitchFamily="49" charset="0"/>
              </a:rPr>
              <a:t> </a:t>
            </a:r>
            <a:r>
              <a:rPr lang="en-US" sz="2800" b="1" dirty="0" err="1">
                <a:latin typeface="Courier New" pitchFamily="49" charset="0"/>
              </a:rPr>
              <a:t>pthread_cond_broadcast</a:t>
            </a:r>
            <a:r>
              <a:rPr lang="en-US" sz="2800" b="1" dirty="0">
                <a:latin typeface="Courier New" pitchFamily="49" charset="0"/>
              </a:rPr>
              <a:t>( </a:t>
            </a:r>
            <a:r>
              <a:rPr lang="en-US" sz="2800" b="1" dirty="0" err="1">
                <a:latin typeface="Courier New" pitchFamily="49" charset="0"/>
              </a:rPr>
              <a:t>cond</a:t>
            </a:r>
            <a:r>
              <a:rPr lang="en-US" sz="2800" b="1" dirty="0">
                <a:latin typeface="Courier New" pitchFamily="49" charset="0"/>
              </a:rPr>
              <a:t> );</a:t>
            </a:r>
          </a:p>
          <a:p>
            <a:endParaRPr lang="en-US" dirty="0"/>
          </a:p>
          <a:p>
            <a:pPr lvl="1">
              <a:buFont typeface="Verdana" pitchFamily="34" charset="0"/>
              <a:buNone/>
            </a:pPr>
            <a:r>
              <a:rPr lang="en-US" sz="2400" b="1" dirty="0" err="1">
                <a:latin typeface="Courier New" pitchFamily="49" charset="0"/>
              </a:rPr>
              <a:t>pthread_cond_t</a:t>
            </a:r>
            <a:r>
              <a:rPr lang="en-US" sz="2400" b="1" dirty="0">
                <a:latin typeface="Courier New" pitchFamily="49" charset="0"/>
              </a:rPr>
              <a:t> *</a:t>
            </a:r>
            <a:r>
              <a:rPr lang="en-US" sz="2400" b="1" dirty="0" err="1">
                <a:latin typeface="Courier New" pitchFamily="49" charset="0"/>
              </a:rPr>
              <a:t>cond</a:t>
            </a:r>
            <a:endParaRPr lang="en-US" sz="2400" b="1" dirty="0">
              <a:latin typeface="Courier New" pitchFamily="49" charset="0"/>
            </a:endParaRPr>
          </a:p>
          <a:p>
            <a:pPr lvl="2"/>
            <a:r>
              <a:rPr lang="en-US" dirty="0"/>
              <a:t>condition variable to signal</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8097D72F-F16E-4473-9491-BB05647F4076}" type="slidenum">
              <a:rPr lang="en-US"/>
              <a:pPr/>
              <a:t>35</a:t>
            </a:fld>
            <a:endParaRPr lang="en-US"/>
          </a:p>
        </p:txBody>
      </p:sp>
      <p:sp>
        <p:nvSpPr>
          <p:cNvPr id="7" name="Footer Placeholder 5"/>
          <p:cNvSpPr>
            <a:spLocks noGrp="1"/>
          </p:cNvSpPr>
          <p:nvPr>
            <p:ph type="ftr" sz="quarter" idx="12"/>
          </p:nvPr>
        </p:nvSpPr>
        <p:spPr/>
        <p:txBody>
          <a:bodyPr/>
          <a:lstStyle/>
          <a:p>
            <a:r>
              <a:rPr lang="en-US"/>
              <a:t>Programming with POSIX* Threads</a:t>
            </a:r>
          </a:p>
        </p:txBody>
      </p:sp>
      <p:sp>
        <p:nvSpPr>
          <p:cNvPr id="1633285" name="Rectangle 5"/>
          <p:cNvSpPr>
            <a:spLocks noGrp="1" noChangeArrowheads="1"/>
          </p:cNvSpPr>
          <p:nvPr>
            <p:ph type="title"/>
          </p:nvPr>
        </p:nvSpPr>
        <p:spPr/>
        <p:txBody>
          <a:bodyPr/>
          <a:lstStyle/>
          <a:p>
            <a:r>
              <a:rPr lang="en-US"/>
              <a:t>pthread_cond_broadcast Explained</a:t>
            </a:r>
          </a:p>
        </p:txBody>
      </p:sp>
      <p:sp>
        <p:nvSpPr>
          <p:cNvPr id="1633286" name="Rectangle 6"/>
          <p:cNvSpPr>
            <a:spLocks noGrp="1" noChangeArrowheads="1"/>
          </p:cNvSpPr>
          <p:nvPr>
            <p:ph type="body" idx="1"/>
          </p:nvPr>
        </p:nvSpPr>
        <p:spPr/>
        <p:txBody>
          <a:bodyPr/>
          <a:lstStyle/>
          <a:p>
            <a:r>
              <a:rPr lang="en-US"/>
              <a:t>Wake all threads waiting on condition variable</a:t>
            </a:r>
          </a:p>
          <a:p>
            <a:r>
              <a:rPr lang="en-US"/>
              <a:t>If no threads waiting, no action taken</a:t>
            </a:r>
          </a:p>
          <a:p>
            <a:pPr lvl="1"/>
            <a:r>
              <a:rPr lang="en-US"/>
              <a:t>Broadcast is not saved for future threads</a:t>
            </a:r>
          </a:p>
          <a:p>
            <a:r>
              <a:rPr lang="en-US"/>
              <a:t>Signaling thread need not have mutex</a:t>
            </a:r>
          </a:p>
        </p:txBody>
      </p:sp>
      <p:sp>
        <p:nvSpPr>
          <p:cNvPr id="1633284" name="Text Box 4"/>
          <p:cNvSpPr txBox="1">
            <a:spLocks noChangeArrowheads="1"/>
          </p:cNvSpPr>
          <p:nvPr/>
        </p:nvSpPr>
        <p:spPr bwMode="auto">
          <a:xfrm>
            <a:off x="942975" y="4019550"/>
            <a:ext cx="7086600" cy="409575"/>
          </a:xfrm>
          <a:prstGeom prst="rect">
            <a:avLst/>
          </a:prstGeom>
          <a:solidFill>
            <a:srgbClr val="002CCE"/>
          </a:solidFill>
          <a:ln w="12700">
            <a:solidFill>
              <a:schemeClr val="tx1"/>
            </a:solidFill>
            <a:miter lim="800000"/>
            <a:headEnd type="none" w="sm" len="sm"/>
            <a:tailEnd type="none" w="sm" len="sm"/>
          </a:ln>
          <a:effectLst/>
        </p:spPr>
        <p:txBody>
          <a:bodyPr>
            <a:spAutoFit/>
          </a:bodyPr>
          <a:lstStyle/>
          <a:p>
            <a:r>
              <a:rPr lang="en-US" b="1">
                <a:solidFill>
                  <a:srgbClr val="FFFFFF"/>
                </a:solidFill>
                <a:effectLst>
                  <a:outerShdw blurRad="38100" dist="38100" dir="2700000" algn="tl">
                    <a:srgbClr val="000000"/>
                  </a:outerShdw>
                </a:effectLst>
                <a:latin typeface="Courier New" pitchFamily="49" charset="0"/>
              </a:rPr>
              <a:t>EINVAL </a:t>
            </a:r>
            <a:r>
              <a:rPr lang="en-US" b="1">
                <a:solidFill>
                  <a:srgbClr val="FFFFFF"/>
                </a:solidFill>
                <a:effectLst>
                  <a:outerShdw blurRad="38100" dist="38100" dir="2700000" algn="tl">
                    <a:srgbClr val="000000"/>
                  </a:outerShdw>
                </a:effectLst>
                <a:latin typeface="Arial" charset="0"/>
              </a:rPr>
              <a:t> - cond </a:t>
            </a:r>
            <a:r>
              <a:rPr lang="en-US" b="1">
                <a:effectLst>
                  <a:outerShdw blurRad="38100" dist="38100" dir="2700000" algn="tl">
                    <a:srgbClr val="000000"/>
                  </a:outerShdw>
                </a:effectLst>
                <a:latin typeface="Arial" charset="0"/>
              </a:rPr>
              <a:t>is invalid</a:t>
            </a:r>
          </a:p>
        </p:txBody>
      </p:sp>
      <p:sp>
        <p:nvSpPr>
          <p:cNvPr id="1633288" name="AutoShape 8"/>
          <p:cNvSpPr>
            <a:spLocks noChangeArrowheads="1"/>
          </p:cNvSpPr>
          <p:nvPr/>
        </p:nvSpPr>
        <p:spPr bwMode="auto">
          <a:xfrm>
            <a:off x="5427663" y="5118100"/>
            <a:ext cx="3581400" cy="793750"/>
          </a:xfrm>
          <a:prstGeom prst="roundRect">
            <a:avLst>
              <a:gd name="adj" fmla="val 16667"/>
            </a:avLst>
          </a:prstGeom>
          <a:solidFill>
            <a:schemeClr val="bg1">
              <a:lumMod val="75000"/>
            </a:schemeClr>
          </a:solidFill>
          <a:ln w="25400" algn="ctr">
            <a:solidFill>
              <a:schemeClr val="tx1"/>
            </a:solidFill>
            <a:round/>
            <a:headEnd/>
            <a:tailEnd/>
          </a:ln>
          <a:effectLst/>
        </p:spPr>
        <p:txBody>
          <a:bodyPr anchor="ctr">
            <a:spAutoFit/>
          </a:bodyPr>
          <a:lstStyle/>
          <a:p>
            <a:pPr algn="r"/>
            <a:r>
              <a:rPr lang="en-US">
                <a:effectLst/>
              </a:rPr>
              <a:t>Compare with</a:t>
            </a:r>
            <a:r>
              <a:rPr lang="en-US">
                <a:effectLst>
                  <a:outerShdw blurRad="38100" dist="38100" dir="2700000" algn="tl">
                    <a:srgbClr val="FF5C00"/>
                  </a:outerShdw>
                </a:effectLst>
              </a:rPr>
              <a:t> </a:t>
            </a:r>
            <a:r>
              <a:rPr lang="en-US">
                <a:effectLst/>
              </a:rPr>
              <a:t>Win32 </a:t>
            </a:r>
          </a:p>
          <a:p>
            <a:pPr algn="r"/>
            <a:r>
              <a:rPr lang="en-US">
                <a:effectLst/>
              </a:rPr>
              <a:t>Auto &amp; Manual Reset Events</a:t>
            </a:r>
            <a:endParaRPr lang="ru-RU">
              <a:effectLs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B375CF57-8416-4CBC-8FCF-64B681CBD1AB}" type="slidenum">
              <a:rPr lang="en-US"/>
              <a:pPr/>
              <a:t>36</a:t>
            </a:fld>
            <a:endParaRPr lang="en-US"/>
          </a:p>
        </p:txBody>
      </p:sp>
      <p:sp>
        <p:nvSpPr>
          <p:cNvPr id="5" name="Footer Placeholder 5"/>
          <p:cNvSpPr>
            <a:spLocks noGrp="1"/>
          </p:cNvSpPr>
          <p:nvPr>
            <p:ph type="ftr" sz="quarter" idx="12"/>
          </p:nvPr>
        </p:nvSpPr>
        <p:spPr/>
        <p:txBody>
          <a:bodyPr/>
          <a:lstStyle/>
          <a:p>
            <a:r>
              <a:rPr lang="en-US"/>
              <a:t>Programming with POSIX* Threads</a:t>
            </a:r>
          </a:p>
        </p:txBody>
      </p:sp>
      <p:sp>
        <p:nvSpPr>
          <p:cNvPr id="1635330" name="Rectangle 2"/>
          <p:cNvSpPr>
            <a:spLocks noGrp="1" noChangeArrowheads="1"/>
          </p:cNvSpPr>
          <p:nvPr>
            <p:ph type="title"/>
          </p:nvPr>
        </p:nvSpPr>
        <p:spPr>
          <a:xfrm>
            <a:off x="455613" y="273050"/>
            <a:ext cx="8237537" cy="793750"/>
          </a:xfrm>
        </p:spPr>
        <p:txBody>
          <a:bodyPr>
            <a:normAutofit fontScale="90000"/>
          </a:bodyPr>
          <a:lstStyle/>
          <a:p>
            <a:r>
              <a:rPr lang="en-US"/>
              <a:t>Programming with POSIX* Threads</a:t>
            </a:r>
            <a:br>
              <a:rPr lang="en-US"/>
            </a:br>
            <a:r>
              <a:rPr lang="en-US"/>
              <a:t>What’s Been Covered</a:t>
            </a:r>
          </a:p>
        </p:txBody>
      </p:sp>
      <p:sp>
        <p:nvSpPr>
          <p:cNvPr id="1635331" name="Rectangle 3"/>
          <p:cNvSpPr>
            <a:spLocks noGrp="1" noChangeArrowheads="1"/>
          </p:cNvSpPr>
          <p:nvPr>
            <p:ph type="body" idx="1"/>
          </p:nvPr>
        </p:nvSpPr>
        <p:spPr/>
        <p:txBody>
          <a:bodyPr/>
          <a:lstStyle/>
          <a:p>
            <a:r>
              <a:rPr lang="en-US"/>
              <a:t>How to create threads to execute work encapsulated within functions</a:t>
            </a:r>
          </a:p>
          <a:p>
            <a:r>
              <a:rPr lang="en-US"/>
              <a:t>Coordinate shared access between threads to avoid race conditions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Example-1</a:t>
            </a:r>
            <a:endParaRPr lang="en-US" dirty="0"/>
          </a:p>
        </p:txBody>
      </p:sp>
      <p:sp>
        <p:nvSpPr>
          <p:cNvPr id="3" name="Content Placeholder 2"/>
          <p:cNvSpPr>
            <a:spLocks noGrp="1"/>
          </p:cNvSpPr>
          <p:nvPr>
            <p:ph idx="1"/>
          </p:nvPr>
        </p:nvSpPr>
        <p:spPr>
          <a:xfrm>
            <a:off x="457200" y="1219200"/>
            <a:ext cx="8229600" cy="5257800"/>
          </a:xfrm>
        </p:spPr>
        <p:txBody>
          <a:bodyPr>
            <a:noAutofit/>
          </a:bodyPr>
          <a:lstStyle/>
          <a:p>
            <a:pPr marL="514350" indent="-514350">
              <a:buFont typeface="+mj-lt"/>
              <a:buAutoNum type="arabicPeriod"/>
            </a:pPr>
            <a:r>
              <a:rPr lang="en-US" sz="1400" dirty="0" smtClean="0">
                <a:latin typeface="Courier New" pitchFamily="49" charset="0"/>
                <a:cs typeface="Courier New" pitchFamily="49" charset="0"/>
              </a:rPr>
              <a:t>//Program to illustrate the working of Condition Variables</a:t>
            </a:r>
          </a:p>
          <a:p>
            <a:pPr marL="514350" indent="-514350">
              <a:buFont typeface="+mj-lt"/>
              <a:buAutoNum type="arabicPeriod"/>
            </a:pPr>
            <a:r>
              <a:rPr lang="en-US" sz="1400" b="1" dirty="0" smtClean="0">
                <a:latin typeface="Courier New" pitchFamily="49" charset="0"/>
                <a:cs typeface="Courier New" pitchFamily="49" charset="0"/>
              </a:rPr>
              <a:t>#define NUMTHREADS 2</a:t>
            </a:r>
          </a:p>
          <a:p>
            <a:pPr marL="514350" indent="-514350">
              <a:buFont typeface="+mj-lt"/>
              <a:buAutoNum type="arabicPeriod"/>
            </a:pPr>
            <a:r>
              <a:rPr lang="en-US" sz="1400" b="1" dirty="0" err="1" smtClean="0">
                <a:latin typeface="Courier New" pitchFamily="49" charset="0"/>
                <a:cs typeface="Courier New" pitchFamily="49" charset="0"/>
              </a:rPr>
              <a:t>pthread_mutex_t</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mutex</a:t>
            </a:r>
            <a:r>
              <a:rPr lang="en-US" sz="1400" b="1" dirty="0" smtClean="0">
                <a:latin typeface="Courier New" pitchFamily="49" charset="0"/>
                <a:cs typeface="Courier New" pitchFamily="49" charset="0"/>
              </a:rPr>
              <a:t>=PTHREAD_MUTEX_INITIALIZER;</a:t>
            </a:r>
          </a:p>
          <a:p>
            <a:pPr marL="514350" indent="-514350">
              <a:buFont typeface="+mj-lt"/>
              <a:buAutoNum type="arabicPeriod"/>
            </a:pPr>
            <a:r>
              <a:rPr lang="en-US" sz="1400" b="1" dirty="0" err="1" smtClean="0">
                <a:latin typeface="Courier New" pitchFamily="49" charset="0"/>
                <a:cs typeface="Courier New" pitchFamily="49" charset="0"/>
              </a:rPr>
              <a:t>pthread_cond_t</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cv</a:t>
            </a:r>
            <a:r>
              <a:rPr lang="en-US" sz="1400" b="1" dirty="0" smtClean="0">
                <a:latin typeface="Courier New" pitchFamily="49" charset="0"/>
                <a:cs typeface="Courier New" pitchFamily="49" charset="0"/>
              </a:rPr>
              <a:t>=PTHREAD_COND_INITIALIZER;</a:t>
            </a:r>
          </a:p>
          <a:p>
            <a:pPr marL="514350" indent="-514350">
              <a:buFont typeface="+mj-lt"/>
              <a:buAutoNum type="arabicPeriod"/>
            </a:pPr>
            <a:r>
              <a:rPr lang="en-US" sz="1400" b="1" dirty="0" err="1" smtClean="0">
                <a:latin typeface="Courier New" pitchFamily="49" charset="0"/>
                <a:cs typeface="Courier New" pitchFamily="49" charset="0"/>
              </a:rPr>
              <a:t>int</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a,b,flag</a:t>
            </a:r>
            <a:r>
              <a:rPr lang="en-US" sz="1400" b="1" dirty="0" smtClean="0">
                <a:latin typeface="Courier New" pitchFamily="49" charset="0"/>
                <a:cs typeface="Courier New" pitchFamily="49" charset="0"/>
              </a:rPr>
              <a:t>=0;</a:t>
            </a:r>
          </a:p>
          <a:p>
            <a:pPr marL="514350" indent="-514350">
              <a:buFont typeface="+mj-lt"/>
              <a:buAutoNum type="arabicPeriod"/>
            </a:pPr>
            <a:r>
              <a:rPr lang="en-US" sz="1400" b="1" dirty="0" smtClean="0">
                <a:latin typeface="Courier New" pitchFamily="49" charset="0"/>
                <a:cs typeface="Courier New" pitchFamily="49" charset="0"/>
              </a:rPr>
              <a:t> </a:t>
            </a:r>
          </a:p>
          <a:p>
            <a:pPr marL="514350" indent="-514350">
              <a:buFont typeface="+mj-lt"/>
              <a:buAutoNum type="arabicPeriod"/>
            </a:pPr>
            <a:r>
              <a:rPr lang="en-US" sz="1400" b="1" dirty="0" smtClean="0">
                <a:latin typeface="Courier New" pitchFamily="49" charset="0"/>
                <a:cs typeface="Courier New" pitchFamily="49" charset="0"/>
              </a:rPr>
              <a:t>void *compute(void *num)</a:t>
            </a:r>
          </a:p>
          <a:p>
            <a:pPr marL="514350" indent="-514350">
              <a:buFont typeface="+mj-lt"/>
              <a:buAutoNum type="arabicPeriod"/>
            </a:pPr>
            <a:r>
              <a:rPr lang="en-US" sz="1400" b="1" dirty="0" smtClean="0">
                <a:latin typeface="Courier New" pitchFamily="49" charset="0"/>
                <a:cs typeface="Courier New" pitchFamily="49" charset="0"/>
              </a:rPr>
              <a:t>{</a:t>
            </a:r>
          </a:p>
          <a:p>
            <a:pPr marL="514350" indent="-514350">
              <a:buFont typeface="+mj-lt"/>
              <a:buAutoNum type="arabicPeriod"/>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int</a:t>
            </a:r>
            <a:r>
              <a:rPr lang="en-US" sz="1400" b="1" dirty="0" smtClean="0">
                <a:latin typeface="Courier New" pitchFamily="49" charset="0"/>
                <a:cs typeface="Courier New" pitchFamily="49" charset="0"/>
              </a:rPr>
              <a:t> *n;</a:t>
            </a:r>
          </a:p>
          <a:p>
            <a:pPr marL="514350" indent="-514350">
              <a:buFont typeface="+mj-lt"/>
              <a:buAutoNum type="arabicPeriod"/>
            </a:pPr>
            <a:r>
              <a:rPr lang="en-US" sz="1400" b="1" dirty="0" smtClean="0">
                <a:latin typeface="Courier New" pitchFamily="49" charset="0"/>
                <a:cs typeface="Courier New" pitchFamily="49" charset="0"/>
              </a:rPr>
              <a:t>   n= (</a:t>
            </a:r>
            <a:r>
              <a:rPr lang="en-US" sz="1400" b="1" dirty="0" err="1" smtClean="0">
                <a:latin typeface="Courier New" pitchFamily="49" charset="0"/>
                <a:cs typeface="Courier New" pitchFamily="49" charset="0"/>
              </a:rPr>
              <a:t>int</a:t>
            </a:r>
            <a:r>
              <a:rPr lang="en-US" sz="1400" b="1" dirty="0" smtClean="0">
                <a:latin typeface="Courier New" pitchFamily="49" charset="0"/>
                <a:cs typeface="Courier New" pitchFamily="49" charset="0"/>
              </a:rPr>
              <a:t> *) num;</a:t>
            </a:r>
          </a:p>
          <a:p>
            <a:pPr marL="514350" indent="-514350">
              <a:buFont typeface="+mj-lt"/>
              <a:buAutoNum type="arabicPeriod"/>
            </a:pPr>
            <a:r>
              <a:rPr lang="en-US" sz="1400" b="1" dirty="0" smtClean="0">
                <a:latin typeface="Courier New" pitchFamily="49" charset="0"/>
                <a:cs typeface="Courier New" pitchFamily="49" charset="0"/>
              </a:rPr>
              <a:t> </a:t>
            </a:r>
            <a:endParaRPr lang="en-US" sz="1400" b="1" dirty="0" smtClean="0">
              <a:latin typeface="Courier New" pitchFamily="49" charset="0"/>
              <a:cs typeface="Courier New" pitchFamily="49" charset="0"/>
            </a:endParaRPr>
          </a:p>
          <a:p>
            <a:pPr marL="514350" indent="-514350">
              <a:buFont typeface="+mj-lt"/>
              <a:buAutoNum type="arabicPeriod"/>
            </a:pPr>
            <a:r>
              <a:rPr lang="en-US" sz="1400" b="1" dirty="0" smtClean="0">
                <a:solidFill>
                  <a:srgbClr val="FF0000"/>
                </a:solidFill>
                <a:latin typeface="Courier New" pitchFamily="49" charset="0"/>
                <a:cs typeface="Courier New" pitchFamily="49" charset="0"/>
              </a:rPr>
              <a:t>  </a:t>
            </a:r>
            <a:r>
              <a:rPr lang="en-US" sz="1400" b="1" dirty="0" err="1" smtClean="0">
                <a:solidFill>
                  <a:srgbClr val="FF0000"/>
                </a:solidFill>
                <a:latin typeface="Courier New" pitchFamily="49" charset="0"/>
                <a:cs typeface="Courier New" pitchFamily="49" charset="0"/>
              </a:rPr>
              <a:t>pthread_mutex_lock</a:t>
            </a:r>
            <a:r>
              <a:rPr lang="en-US" sz="1400" b="1" dirty="0" smtClean="0">
                <a:solidFill>
                  <a:srgbClr val="FF0000"/>
                </a:solidFill>
                <a:latin typeface="Courier New" pitchFamily="49" charset="0"/>
                <a:cs typeface="Courier New" pitchFamily="49" charset="0"/>
              </a:rPr>
              <a:t>(&amp;</a:t>
            </a:r>
            <a:r>
              <a:rPr lang="en-US" sz="1400" b="1" dirty="0" err="1" smtClean="0">
                <a:solidFill>
                  <a:srgbClr val="FF0000"/>
                </a:solidFill>
                <a:latin typeface="Courier New" pitchFamily="49" charset="0"/>
                <a:cs typeface="Courier New" pitchFamily="49" charset="0"/>
              </a:rPr>
              <a:t>mutex</a:t>
            </a:r>
            <a:r>
              <a:rPr lang="en-US" sz="1400" b="1" dirty="0" smtClean="0">
                <a:solidFill>
                  <a:srgbClr val="FF0000"/>
                </a:solidFill>
                <a:latin typeface="Courier New" pitchFamily="49" charset="0"/>
                <a:cs typeface="Courier New" pitchFamily="49" charset="0"/>
              </a:rPr>
              <a:t>);</a:t>
            </a:r>
          </a:p>
          <a:p>
            <a:pPr marL="514350" indent="-514350">
              <a:buFont typeface="+mj-lt"/>
              <a:buAutoNum type="arabicPeriod"/>
            </a:pPr>
            <a:r>
              <a:rPr lang="en-US" sz="1400" b="1" dirty="0" smtClean="0">
                <a:solidFill>
                  <a:srgbClr val="FF0000"/>
                </a:solidFill>
                <a:latin typeface="Courier New" pitchFamily="49" charset="0"/>
                <a:cs typeface="Courier New" pitchFamily="49" charset="0"/>
              </a:rPr>
              <a:t> </a:t>
            </a:r>
            <a:r>
              <a:rPr lang="en-US" sz="1400" b="1" dirty="0" smtClean="0">
                <a:solidFill>
                  <a:srgbClr val="FF0000"/>
                </a:solidFill>
                <a:latin typeface="Courier New" pitchFamily="49" charset="0"/>
                <a:cs typeface="Courier New" pitchFamily="49" charset="0"/>
              </a:rPr>
              <a:t>    </a:t>
            </a:r>
            <a:r>
              <a:rPr lang="en-US" sz="1400" b="1" dirty="0" smtClean="0">
                <a:solidFill>
                  <a:srgbClr val="FF0000"/>
                </a:solidFill>
                <a:latin typeface="Courier New" pitchFamily="49" charset="0"/>
                <a:cs typeface="Courier New" pitchFamily="49" charset="0"/>
              </a:rPr>
              <a:t>while (flag==0)</a:t>
            </a:r>
          </a:p>
          <a:p>
            <a:pPr marL="514350" indent="-514350">
              <a:buFont typeface="+mj-lt"/>
              <a:buAutoNum type="arabicPeriod"/>
            </a:pPr>
            <a:r>
              <a:rPr lang="en-US" sz="1400" b="1" dirty="0" smtClean="0">
                <a:solidFill>
                  <a:srgbClr val="FF0000"/>
                </a:solidFill>
                <a:latin typeface="Courier New" pitchFamily="49" charset="0"/>
                <a:cs typeface="Courier New" pitchFamily="49" charset="0"/>
              </a:rPr>
              <a:t>      </a:t>
            </a:r>
            <a:r>
              <a:rPr lang="en-US" sz="1400" b="1" dirty="0" err="1" smtClean="0">
                <a:solidFill>
                  <a:srgbClr val="FF0000"/>
                </a:solidFill>
                <a:latin typeface="Courier New" pitchFamily="49" charset="0"/>
                <a:cs typeface="Courier New" pitchFamily="49" charset="0"/>
              </a:rPr>
              <a:t>pthread_cond_wait</a:t>
            </a:r>
            <a:r>
              <a:rPr lang="en-US" sz="1400" b="1" dirty="0" smtClean="0">
                <a:solidFill>
                  <a:srgbClr val="FF0000"/>
                </a:solidFill>
                <a:latin typeface="Courier New" pitchFamily="49" charset="0"/>
                <a:cs typeface="Courier New" pitchFamily="49" charset="0"/>
              </a:rPr>
              <a:t>(&amp;</a:t>
            </a:r>
            <a:r>
              <a:rPr lang="en-US" sz="1400" b="1" dirty="0" err="1" smtClean="0">
                <a:solidFill>
                  <a:srgbClr val="FF0000"/>
                </a:solidFill>
                <a:latin typeface="Courier New" pitchFamily="49" charset="0"/>
                <a:cs typeface="Courier New" pitchFamily="49" charset="0"/>
              </a:rPr>
              <a:t>cv</a:t>
            </a:r>
            <a:r>
              <a:rPr lang="en-US" sz="1400" b="1" dirty="0" smtClean="0">
                <a:solidFill>
                  <a:srgbClr val="FF0000"/>
                </a:solidFill>
                <a:latin typeface="Courier New" pitchFamily="49" charset="0"/>
                <a:cs typeface="Courier New" pitchFamily="49" charset="0"/>
              </a:rPr>
              <a:t>, &amp;</a:t>
            </a:r>
            <a:r>
              <a:rPr lang="en-US" sz="1400" b="1" dirty="0" err="1" smtClean="0">
                <a:solidFill>
                  <a:srgbClr val="FF0000"/>
                </a:solidFill>
                <a:latin typeface="Courier New" pitchFamily="49" charset="0"/>
                <a:cs typeface="Courier New" pitchFamily="49" charset="0"/>
              </a:rPr>
              <a:t>mutex</a:t>
            </a:r>
            <a:r>
              <a:rPr lang="en-US" sz="1400" b="1" dirty="0" smtClean="0">
                <a:solidFill>
                  <a:srgbClr val="FF0000"/>
                </a:solidFill>
                <a:latin typeface="Courier New" pitchFamily="49" charset="0"/>
                <a:cs typeface="Courier New" pitchFamily="49" charset="0"/>
              </a:rPr>
              <a:t>);</a:t>
            </a:r>
          </a:p>
          <a:p>
            <a:pPr marL="514350" indent="-514350">
              <a:buFont typeface="+mj-lt"/>
              <a:buAutoNum type="arabicPeriod"/>
            </a:pPr>
            <a:r>
              <a:rPr lang="en-US" sz="1400" b="1" dirty="0" smtClean="0">
                <a:solidFill>
                  <a:srgbClr val="FF0000"/>
                </a:solidFill>
                <a:latin typeface="Courier New" pitchFamily="49" charset="0"/>
                <a:cs typeface="Courier New" pitchFamily="49" charset="0"/>
              </a:rPr>
              <a:t>  </a:t>
            </a:r>
            <a:r>
              <a:rPr lang="en-US" sz="1400" b="1" dirty="0" err="1" smtClean="0">
                <a:solidFill>
                  <a:srgbClr val="FF0000"/>
                </a:solidFill>
                <a:latin typeface="Courier New" pitchFamily="49" charset="0"/>
                <a:cs typeface="Courier New" pitchFamily="49" charset="0"/>
              </a:rPr>
              <a:t>pthread_mutex_unlock</a:t>
            </a:r>
            <a:r>
              <a:rPr lang="en-US" sz="1400" b="1" dirty="0" smtClean="0">
                <a:solidFill>
                  <a:srgbClr val="FF0000"/>
                </a:solidFill>
                <a:latin typeface="Courier New" pitchFamily="49" charset="0"/>
                <a:cs typeface="Courier New" pitchFamily="49" charset="0"/>
              </a:rPr>
              <a:t>(&amp;</a:t>
            </a:r>
            <a:r>
              <a:rPr lang="en-US" sz="1400" b="1" dirty="0" err="1" smtClean="0">
                <a:solidFill>
                  <a:srgbClr val="FF0000"/>
                </a:solidFill>
                <a:latin typeface="Courier New" pitchFamily="49" charset="0"/>
                <a:cs typeface="Courier New" pitchFamily="49" charset="0"/>
              </a:rPr>
              <a:t>mutex</a:t>
            </a:r>
            <a:r>
              <a:rPr lang="en-US" sz="1400" b="1" dirty="0" smtClean="0">
                <a:solidFill>
                  <a:srgbClr val="FF0000"/>
                </a:solidFill>
                <a:latin typeface="Courier New" pitchFamily="49" charset="0"/>
                <a:cs typeface="Courier New" pitchFamily="49" charset="0"/>
              </a:rPr>
              <a:t>);</a:t>
            </a:r>
          </a:p>
          <a:p>
            <a:pPr marL="514350" indent="-514350">
              <a:buFont typeface="+mj-lt"/>
              <a:buAutoNum type="arabicPeriod"/>
            </a:pPr>
            <a:r>
              <a:rPr lang="en-US" sz="1400" b="1" dirty="0" smtClean="0">
                <a:latin typeface="Courier New" pitchFamily="49" charset="0"/>
                <a:cs typeface="Courier New" pitchFamily="49" charset="0"/>
              </a:rPr>
              <a:t> </a:t>
            </a:r>
          </a:p>
          <a:p>
            <a:pPr marL="514350" indent="-514350">
              <a:buFont typeface="+mj-lt"/>
              <a:buAutoNum type="arabicPeriod"/>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printf</a:t>
            </a:r>
            <a:r>
              <a:rPr lang="en-US" sz="1400" b="1" dirty="0" smtClean="0">
                <a:latin typeface="Courier New" pitchFamily="49" charset="0"/>
                <a:cs typeface="Courier New" pitchFamily="49" charset="0"/>
              </a:rPr>
              <a:t>("</a:t>
            </a:r>
            <a:r>
              <a:rPr lang="en-US" sz="1400" b="1" dirty="0" err="1" smtClean="0">
                <a:latin typeface="Courier New" pitchFamily="49" charset="0"/>
                <a:cs typeface="Courier New" pitchFamily="49" charset="0"/>
              </a:rPr>
              <a:t>Thread%d</a:t>
            </a:r>
            <a:r>
              <a:rPr lang="en-US" sz="1400" b="1" dirty="0" smtClean="0">
                <a:latin typeface="Courier New" pitchFamily="49" charset="0"/>
                <a:cs typeface="Courier New" pitchFamily="49" charset="0"/>
              </a:rPr>
              <a:t> is signaled\n",*n);</a:t>
            </a:r>
          </a:p>
          <a:p>
            <a:pPr marL="514350" indent="-514350">
              <a:buFont typeface="+mj-lt"/>
              <a:buAutoNum type="arabicPeriod"/>
            </a:pPr>
            <a:r>
              <a:rPr lang="en-US" sz="1400" b="1" dirty="0" smtClean="0">
                <a:latin typeface="Courier New" pitchFamily="49" charset="0"/>
                <a:cs typeface="Courier New" pitchFamily="49" charset="0"/>
              </a:rPr>
              <a:t>     </a:t>
            </a:r>
          </a:p>
          <a:p>
            <a:pPr marL="514350" indent="-514350">
              <a:buFont typeface="+mj-lt"/>
              <a:buAutoNum type="arabicPeriod"/>
            </a:pPr>
            <a:r>
              <a:rPr lang="en-US" sz="1400" b="1" dirty="0" smtClean="0">
                <a:latin typeface="Courier New" pitchFamily="49" charset="0"/>
                <a:cs typeface="Courier New" pitchFamily="49" charset="0"/>
              </a:rPr>
              <a:t>   if (*n==0) </a:t>
            </a:r>
            <a:r>
              <a:rPr lang="en-US" sz="1400" b="1" dirty="0" err="1" smtClean="0">
                <a:latin typeface="Courier New" pitchFamily="49" charset="0"/>
                <a:cs typeface="Courier New" pitchFamily="49" charset="0"/>
              </a:rPr>
              <a:t>printf</a:t>
            </a:r>
            <a:r>
              <a:rPr lang="en-US" sz="1400" b="1" dirty="0" smtClean="0">
                <a:latin typeface="Courier New" pitchFamily="49" charset="0"/>
                <a:cs typeface="Courier New" pitchFamily="49" charset="0"/>
              </a:rPr>
              <a:t>("The sum is %d\</a:t>
            </a:r>
            <a:r>
              <a:rPr lang="en-US" sz="1400" b="1" dirty="0" err="1" smtClean="0">
                <a:latin typeface="Courier New" pitchFamily="49" charset="0"/>
                <a:cs typeface="Courier New" pitchFamily="49" charset="0"/>
              </a:rPr>
              <a:t>n",a+b</a:t>
            </a:r>
            <a:r>
              <a:rPr lang="en-US" sz="1400" b="1" dirty="0" smtClean="0">
                <a:latin typeface="Courier New" pitchFamily="49" charset="0"/>
                <a:cs typeface="Courier New" pitchFamily="49" charset="0"/>
              </a:rPr>
              <a:t>);</a:t>
            </a:r>
          </a:p>
          <a:p>
            <a:pPr marL="514350" indent="-514350">
              <a:buFont typeface="+mj-lt"/>
              <a:buAutoNum type="arabicPeriod"/>
            </a:pPr>
            <a:r>
              <a:rPr lang="en-US" sz="1400" b="1" dirty="0" smtClean="0">
                <a:latin typeface="Courier New" pitchFamily="49" charset="0"/>
                <a:cs typeface="Courier New" pitchFamily="49" charset="0"/>
              </a:rPr>
              <a:t>     else if(*n==1) </a:t>
            </a:r>
            <a:r>
              <a:rPr lang="en-US" sz="1400" b="1" dirty="0" err="1" smtClean="0">
                <a:latin typeface="Courier New" pitchFamily="49" charset="0"/>
                <a:cs typeface="Courier New" pitchFamily="49" charset="0"/>
              </a:rPr>
              <a:t>printf</a:t>
            </a:r>
            <a:r>
              <a:rPr lang="en-US" sz="1400" b="1" dirty="0" smtClean="0">
                <a:latin typeface="Courier New" pitchFamily="49" charset="0"/>
                <a:cs typeface="Courier New" pitchFamily="49" charset="0"/>
              </a:rPr>
              <a:t>("The difference is %d\</a:t>
            </a:r>
            <a:r>
              <a:rPr lang="en-US" sz="1400" b="1" dirty="0" err="1" smtClean="0">
                <a:latin typeface="Courier New" pitchFamily="49" charset="0"/>
                <a:cs typeface="Courier New" pitchFamily="49" charset="0"/>
              </a:rPr>
              <a:t>n",a</a:t>
            </a:r>
            <a:r>
              <a:rPr lang="en-US" sz="1400" b="1" dirty="0" smtClean="0">
                <a:latin typeface="Courier New" pitchFamily="49" charset="0"/>
                <a:cs typeface="Courier New" pitchFamily="49" charset="0"/>
              </a:rPr>
              <a:t>-b);       </a:t>
            </a:r>
          </a:p>
          <a:p>
            <a:pPr marL="514350" indent="-514350">
              <a:buFont typeface="+mj-lt"/>
              <a:buAutoNum type="arabicPeriod"/>
            </a:pPr>
            <a:r>
              <a:rPr lang="en-US" sz="1400" b="1" dirty="0" smtClean="0">
                <a:latin typeface="Courier New" pitchFamily="49" charset="0"/>
                <a:cs typeface="Courier New" pitchFamily="49" charset="0"/>
              </a:rPr>
              <a:t>}</a:t>
            </a:r>
            <a:endParaRPr lang="en-US" sz="1400" b="1"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2837"/>
            <a:ext cx="8229600" cy="5592763"/>
          </a:xfrm>
        </p:spPr>
        <p:txBody>
          <a:bodyPr>
            <a:normAutofit fontScale="47500" lnSpcReduction="20000"/>
          </a:bodyPr>
          <a:lstStyle/>
          <a:p>
            <a:pPr marL="514350" indent="-514350">
              <a:buFont typeface="+mj-lt"/>
              <a:buAutoNum type="arabicPeriod"/>
            </a:pP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main()</a:t>
            </a:r>
          </a:p>
          <a:p>
            <a:pPr marL="514350" indent="-514350">
              <a:buFont typeface="+mj-lt"/>
              <a:buAutoNum type="arabicPeriod"/>
            </a:pPr>
            <a:r>
              <a:rPr lang="en-US" b="1" dirty="0" smtClean="0">
                <a:latin typeface="Courier New" pitchFamily="49" charset="0"/>
                <a:cs typeface="Courier New" pitchFamily="49" charset="0"/>
              </a:rPr>
              <a:t>{</a:t>
            </a:r>
          </a:p>
          <a:p>
            <a:pPr marL="514350" indent="-514350">
              <a:buFont typeface="+mj-lt"/>
              <a:buAutoNum type="arabicPeriod"/>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pthread_t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tid</a:t>
            </a:r>
            <a:r>
              <a:rPr lang="en-US" b="1" dirty="0" smtClean="0">
                <a:latin typeface="Courier New" pitchFamily="49" charset="0"/>
                <a:cs typeface="Courier New" pitchFamily="49" charset="0"/>
              </a:rPr>
              <a:t>[2];</a:t>
            </a:r>
          </a:p>
          <a:p>
            <a:pPr marL="514350" indent="-514350">
              <a:buFont typeface="+mj-lt"/>
              <a:buAutoNum type="arabicPeriod"/>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thdno</a:t>
            </a:r>
            <a:r>
              <a:rPr lang="en-US" b="1" dirty="0" smtClean="0">
                <a:latin typeface="Courier New" pitchFamily="49" charset="0"/>
                <a:cs typeface="Courier New" pitchFamily="49" charset="0"/>
              </a:rPr>
              <a:t>[2]={0, 1};</a:t>
            </a:r>
          </a:p>
          <a:p>
            <a:pPr marL="514350" indent="-514350">
              <a:buFont typeface="+mj-lt"/>
              <a:buAutoNum type="arabicPeriod"/>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i,ret</a:t>
            </a:r>
            <a:r>
              <a:rPr lang="en-US" b="1" dirty="0" smtClean="0">
                <a:latin typeface="Courier New" pitchFamily="49" charset="0"/>
                <a:cs typeface="Courier New" pitchFamily="49" charset="0"/>
              </a:rPr>
              <a:t>;</a:t>
            </a:r>
          </a:p>
          <a:p>
            <a:pPr marL="514350" indent="-514350">
              <a:buFont typeface="+mj-lt"/>
              <a:buAutoNum type="arabicPeriod"/>
            </a:pPr>
            <a:r>
              <a:rPr lang="en-US" b="1" dirty="0" smtClean="0">
                <a:latin typeface="Courier New" pitchFamily="49" charset="0"/>
                <a:cs typeface="Courier New" pitchFamily="49" charset="0"/>
              </a:rPr>
              <a:t> </a:t>
            </a:r>
          </a:p>
          <a:p>
            <a:pPr marL="514350" indent="-514350">
              <a:buFont typeface="+mj-lt"/>
              <a:buAutoNum type="arabicPeriod"/>
            </a:pPr>
            <a:r>
              <a:rPr lang="en-US" b="1" dirty="0" smtClean="0">
                <a:latin typeface="Courier New" pitchFamily="49" charset="0"/>
                <a:cs typeface="Courier New" pitchFamily="49" charset="0"/>
              </a:rPr>
              <a:t>    for(</a:t>
            </a: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=0;i&lt;</a:t>
            </a:r>
            <a:r>
              <a:rPr lang="en-US" b="1" dirty="0" err="1" smtClean="0">
                <a:latin typeface="Courier New" pitchFamily="49" charset="0"/>
                <a:cs typeface="Courier New" pitchFamily="49" charset="0"/>
              </a:rPr>
              <a:t>NUMTHREADS;i</a:t>
            </a:r>
            <a:r>
              <a:rPr lang="en-US" b="1" dirty="0" smtClean="0">
                <a:latin typeface="Courier New" pitchFamily="49" charset="0"/>
                <a:cs typeface="Courier New" pitchFamily="49" charset="0"/>
              </a:rPr>
              <a:t>++)</a:t>
            </a:r>
          </a:p>
          <a:p>
            <a:pPr marL="514350" indent="-514350">
              <a:buFont typeface="+mj-lt"/>
              <a:buAutoNum type="arabicPeriod"/>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pthread_create</a:t>
            </a:r>
            <a:r>
              <a:rPr lang="en-US" b="1" dirty="0" smtClean="0">
                <a:latin typeface="Courier New" pitchFamily="49" charset="0"/>
                <a:cs typeface="Courier New" pitchFamily="49" charset="0"/>
              </a:rPr>
              <a:t>(&amp;</a:t>
            </a:r>
            <a:r>
              <a:rPr lang="en-US" b="1" dirty="0" err="1" smtClean="0">
                <a:latin typeface="Courier New" pitchFamily="49" charset="0"/>
                <a:cs typeface="Courier New" pitchFamily="49" charset="0"/>
              </a:rPr>
              <a:t>tid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 NULL, compute, (void *) &amp;</a:t>
            </a:r>
            <a:r>
              <a:rPr lang="en-US" b="1" dirty="0" err="1" smtClean="0">
                <a:latin typeface="Courier New" pitchFamily="49" charset="0"/>
                <a:cs typeface="Courier New" pitchFamily="49" charset="0"/>
              </a:rPr>
              <a:t>thdno</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a:t>
            </a:r>
          </a:p>
          <a:p>
            <a:pPr marL="514350" indent="-514350">
              <a:buFont typeface="+mj-lt"/>
              <a:buAutoNum type="arabicPeriod"/>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printf</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Thread%d</a:t>
            </a:r>
            <a:r>
              <a:rPr lang="en-US" b="1" dirty="0" smtClean="0">
                <a:latin typeface="Courier New" pitchFamily="49" charset="0"/>
                <a:cs typeface="Courier New" pitchFamily="49" charset="0"/>
              </a:rPr>
              <a:t> is created\</a:t>
            </a:r>
            <a:r>
              <a:rPr lang="en-US" b="1" dirty="0" err="1" smtClean="0">
                <a:latin typeface="Courier New" pitchFamily="49" charset="0"/>
                <a:cs typeface="Courier New" pitchFamily="49" charset="0"/>
              </a:rPr>
              <a:t>n",i</a:t>
            </a:r>
            <a:r>
              <a:rPr lang="en-US" b="1" dirty="0" smtClean="0">
                <a:latin typeface="Courier New" pitchFamily="49" charset="0"/>
                <a:cs typeface="Courier New" pitchFamily="49" charset="0"/>
              </a:rPr>
              <a:t>);</a:t>
            </a:r>
          </a:p>
          <a:p>
            <a:pPr marL="514350" indent="-514350">
              <a:buFont typeface="+mj-lt"/>
              <a:buAutoNum type="arabicPeriod"/>
            </a:pPr>
            <a:r>
              <a:rPr lang="en-US" b="1" dirty="0" smtClean="0">
                <a:latin typeface="Courier New" pitchFamily="49" charset="0"/>
                <a:cs typeface="Courier New" pitchFamily="49" charset="0"/>
              </a:rPr>
              <a:t>     }</a:t>
            </a:r>
          </a:p>
          <a:p>
            <a:pPr marL="514350" indent="-514350">
              <a:buFont typeface="+mj-lt"/>
              <a:buAutoNum type="arabicPeriod"/>
            </a:pPr>
            <a:r>
              <a:rPr lang="en-US" b="1" dirty="0" smtClean="0">
                <a:latin typeface="Courier New" pitchFamily="49" charset="0"/>
                <a:cs typeface="Courier New" pitchFamily="49" charset="0"/>
              </a:rPr>
              <a:t> </a:t>
            </a:r>
          </a:p>
          <a:p>
            <a:pPr marL="514350" indent="-514350">
              <a:buFont typeface="+mj-lt"/>
              <a:buAutoNum type="arabicPeriod"/>
            </a:pPr>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pthread_mutex_lock</a:t>
            </a:r>
            <a:r>
              <a:rPr lang="en-US" b="1" dirty="0" smtClean="0">
                <a:solidFill>
                  <a:srgbClr val="FF0000"/>
                </a:solidFill>
                <a:latin typeface="Courier New" pitchFamily="49" charset="0"/>
                <a:cs typeface="Courier New" pitchFamily="49" charset="0"/>
              </a:rPr>
              <a:t>(&amp;</a:t>
            </a:r>
            <a:r>
              <a:rPr lang="en-US" b="1" dirty="0" err="1" smtClean="0">
                <a:solidFill>
                  <a:srgbClr val="FF0000"/>
                </a:solidFill>
                <a:latin typeface="Courier New" pitchFamily="49" charset="0"/>
                <a:cs typeface="Courier New" pitchFamily="49" charset="0"/>
              </a:rPr>
              <a:t>mutex</a:t>
            </a:r>
            <a:r>
              <a:rPr lang="en-US" b="1" dirty="0" smtClean="0">
                <a:solidFill>
                  <a:srgbClr val="FF0000"/>
                </a:solidFill>
                <a:latin typeface="Courier New" pitchFamily="49" charset="0"/>
                <a:cs typeface="Courier New" pitchFamily="49" charset="0"/>
              </a:rPr>
              <a:t>);</a:t>
            </a:r>
          </a:p>
          <a:p>
            <a:pPr marL="514350" indent="-514350">
              <a:buFont typeface="+mj-lt"/>
              <a:buAutoNum type="arabicPeriod"/>
            </a:pP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printf</a:t>
            </a:r>
            <a:r>
              <a:rPr lang="en-US" b="1" dirty="0" smtClean="0">
                <a:solidFill>
                  <a:srgbClr val="FF0000"/>
                </a:solidFill>
                <a:latin typeface="Courier New" pitchFamily="49" charset="0"/>
                <a:cs typeface="Courier New" pitchFamily="49" charset="0"/>
              </a:rPr>
              <a:t>("Enter two numbers ");</a:t>
            </a:r>
          </a:p>
          <a:p>
            <a:pPr marL="514350" indent="-514350">
              <a:buFont typeface="+mj-lt"/>
              <a:buAutoNum type="arabicPeriod"/>
            </a:pP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scanf</a:t>
            </a:r>
            <a:r>
              <a:rPr lang="en-US" b="1" dirty="0" smtClean="0">
                <a:solidFill>
                  <a:srgbClr val="FF0000"/>
                </a:solidFill>
                <a:latin typeface="Courier New" pitchFamily="49" charset="0"/>
                <a:cs typeface="Courier New" pitchFamily="49" charset="0"/>
              </a:rPr>
              <a:t>("%</a:t>
            </a:r>
            <a:r>
              <a:rPr lang="en-US" b="1" dirty="0" err="1" smtClean="0">
                <a:solidFill>
                  <a:srgbClr val="FF0000"/>
                </a:solidFill>
                <a:latin typeface="Courier New" pitchFamily="49" charset="0"/>
                <a:cs typeface="Courier New" pitchFamily="49" charset="0"/>
              </a:rPr>
              <a:t>d%d",&amp;a,&amp;b</a:t>
            </a:r>
            <a:r>
              <a:rPr lang="en-US" b="1" dirty="0" smtClean="0">
                <a:solidFill>
                  <a:srgbClr val="FF0000"/>
                </a:solidFill>
                <a:latin typeface="Courier New" pitchFamily="49" charset="0"/>
                <a:cs typeface="Courier New" pitchFamily="49" charset="0"/>
              </a:rPr>
              <a:t>);</a:t>
            </a:r>
          </a:p>
          <a:p>
            <a:pPr marL="514350" indent="-514350">
              <a:buFont typeface="+mj-lt"/>
              <a:buAutoNum type="arabicPeriod"/>
            </a:pPr>
            <a:r>
              <a:rPr lang="en-US" b="1" dirty="0" smtClean="0">
                <a:solidFill>
                  <a:srgbClr val="FF0000"/>
                </a:solidFill>
                <a:latin typeface="Courier New" pitchFamily="49" charset="0"/>
                <a:cs typeface="Courier New" pitchFamily="49" charset="0"/>
              </a:rPr>
              <a:t>      flag=1;</a:t>
            </a:r>
          </a:p>
          <a:p>
            <a:pPr marL="514350" indent="-514350">
              <a:buFont typeface="+mj-lt"/>
              <a:buAutoNum type="arabicPeriod"/>
            </a:pP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pthread_cond_broadcast</a:t>
            </a:r>
            <a:r>
              <a:rPr lang="en-US" b="1" dirty="0" smtClean="0">
                <a:solidFill>
                  <a:srgbClr val="FF0000"/>
                </a:solidFill>
                <a:latin typeface="Courier New" pitchFamily="49" charset="0"/>
                <a:cs typeface="Courier New" pitchFamily="49" charset="0"/>
              </a:rPr>
              <a:t>(&amp;</a:t>
            </a:r>
            <a:r>
              <a:rPr lang="en-US" b="1" dirty="0" err="1" smtClean="0">
                <a:solidFill>
                  <a:srgbClr val="FF0000"/>
                </a:solidFill>
                <a:latin typeface="Courier New" pitchFamily="49" charset="0"/>
                <a:cs typeface="Courier New" pitchFamily="49" charset="0"/>
              </a:rPr>
              <a:t>cv</a:t>
            </a:r>
            <a:r>
              <a:rPr lang="en-US" b="1" dirty="0" smtClean="0">
                <a:solidFill>
                  <a:srgbClr val="FF0000"/>
                </a:solidFill>
                <a:latin typeface="Courier New" pitchFamily="49" charset="0"/>
                <a:cs typeface="Courier New" pitchFamily="49" charset="0"/>
              </a:rPr>
              <a:t>);</a:t>
            </a:r>
          </a:p>
          <a:p>
            <a:pPr marL="514350" indent="-514350">
              <a:buFont typeface="+mj-lt"/>
              <a:buAutoNum type="arabicPeriod"/>
            </a:pP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pthread_mutex_unlock</a:t>
            </a:r>
            <a:r>
              <a:rPr lang="en-US" b="1" dirty="0" smtClean="0">
                <a:solidFill>
                  <a:srgbClr val="FF0000"/>
                </a:solidFill>
                <a:latin typeface="Courier New" pitchFamily="49" charset="0"/>
                <a:cs typeface="Courier New" pitchFamily="49" charset="0"/>
              </a:rPr>
              <a:t>(&amp;</a:t>
            </a:r>
            <a:r>
              <a:rPr lang="en-US" b="1" dirty="0" err="1" smtClean="0">
                <a:solidFill>
                  <a:srgbClr val="FF0000"/>
                </a:solidFill>
                <a:latin typeface="Courier New" pitchFamily="49" charset="0"/>
                <a:cs typeface="Courier New" pitchFamily="49" charset="0"/>
              </a:rPr>
              <a:t>mutex</a:t>
            </a:r>
            <a:r>
              <a:rPr lang="en-US" b="1" dirty="0" smtClean="0">
                <a:solidFill>
                  <a:srgbClr val="FF0000"/>
                </a:solidFill>
                <a:latin typeface="Courier New" pitchFamily="49" charset="0"/>
                <a:cs typeface="Courier New" pitchFamily="49" charset="0"/>
              </a:rPr>
              <a:t>);</a:t>
            </a:r>
          </a:p>
          <a:p>
            <a:pPr marL="514350" indent="-514350">
              <a:buFont typeface="+mj-lt"/>
              <a:buAutoNum type="arabicPeriod"/>
            </a:pPr>
            <a:r>
              <a:rPr lang="en-US" b="1" dirty="0" smtClean="0">
                <a:latin typeface="Courier New" pitchFamily="49" charset="0"/>
                <a:cs typeface="Courier New" pitchFamily="49" charset="0"/>
              </a:rPr>
              <a:t>   </a:t>
            </a:r>
          </a:p>
          <a:p>
            <a:pPr marL="514350" indent="-514350">
              <a:buFont typeface="+mj-lt"/>
              <a:buAutoNum type="arabicPeriod"/>
            </a:pPr>
            <a:r>
              <a:rPr lang="en-US" b="1" dirty="0" smtClean="0">
                <a:latin typeface="Courier New" pitchFamily="49" charset="0"/>
                <a:cs typeface="Courier New" pitchFamily="49" charset="0"/>
              </a:rPr>
              <a:t> </a:t>
            </a:r>
            <a:r>
              <a:rPr lang="en-US" b="1" dirty="0" smtClean="0">
                <a:latin typeface="Courier New" pitchFamily="49" charset="0"/>
                <a:cs typeface="Courier New" pitchFamily="49" charset="0"/>
              </a:rPr>
              <a:t>   for(</a:t>
            </a: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=0;i&lt;</a:t>
            </a:r>
            <a:r>
              <a:rPr lang="en-US" b="1" dirty="0" err="1" smtClean="0">
                <a:latin typeface="Courier New" pitchFamily="49" charset="0"/>
                <a:cs typeface="Courier New" pitchFamily="49" charset="0"/>
              </a:rPr>
              <a:t>NUMTHREADS;i</a:t>
            </a:r>
            <a:r>
              <a:rPr lang="en-US" b="1" dirty="0" smtClean="0">
                <a:latin typeface="Courier New" pitchFamily="49" charset="0"/>
                <a:cs typeface="Courier New" pitchFamily="49" charset="0"/>
              </a:rPr>
              <a:t>++)</a:t>
            </a:r>
          </a:p>
          <a:p>
            <a:pPr marL="514350" indent="-514350">
              <a:buFont typeface="+mj-lt"/>
              <a:buAutoNum type="arabicPeriod"/>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pthread_join</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tid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 NULL);</a:t>
            </a:r>
          </a:p>
          <a:p>
            <a:pPr marL="514350" indent="-514350">
              <a:buFont typeface="+mj-lt"/>
              <a:buAutoNum type="arabicPeriod"/>
            </a:pPr>
            <a:r>
              <a:rPr lang="en-US" b="1" dirty="0" smtClean="0">
                <a:latin typeface="Courier New" pitchFamily="49" charset="0"/>
                <a:cs typeface="Courier New" pitchFamily="49" charset="0"/>
              </a:rPr>
              <a:t> </a:t>
            </a:r>
          </a:p>
          <a:p>
            <a:pPr marL="514350" indent="-514350">
              <a:buFont typeface="+mj-lt"/>
              <a:buAutoNum type="arabicPeriod"/>
            </a:pPr>
            <a:r>
              <a:rPr lang="en-US" b="1" dirty="0" smtClean="0">
                <a:latin typeface="Courier New" pitchFamily="49" charset="0"/>
                <a:cs typeface="Courier New" pitchFamily="49" charset="0"/>
              </a:rPr>
              <a:t>    return 0;</a:t>
            </a:r>
          </a:p>
          <a:p>
            <a:pPr marL="514350" indent="-514350">
              <a:buFont typeface="+mj-lt"/>
              <a:buAutoNum type="arabicPeriod"/>
            </a:pPr>
            <a:r>
              <a:rPr lang="en-US" b="1" dirty="0" smtClean="0">
                <a:latin typeface="Courier New" pitchFamily="49" charset="0"/>
                <a:cs typeface="Courier New" pitchFamily="49" charset="0"/>
              </a:rPr>
              <a:t>}</a:t>
            </a:r>
          </a:p>
          <a:p>
            <a:pPr marL="514350" indent="-514350">
              <a:buFont typeface="+mj-lt"/>
              <a:buAutoNum type="arabicPeriod"/>
            </a:pPr>
            <a:endParaRPr lang="en-US" dirty="0">
              <a:latin typeface="Courier New" pitchFamily="49" charset="0"/>
              <a:cs typeface="Courier New" pitchFamily="49" charset="0"/>
            </a:endParaRPr>
          </a:p>
        </p:txBody>
      </p:sp>
      <p:sp>
        <p:nvSpPr>
          <p:cNvPr id="4" name="Title 1"/>
          <p:cNvSpPr>
            <a:spLocks noGrp="1"/>
          </p:cNvSpPr>
          <p:nvPr>
            <p:ph type="title"/>
          </p:nvPr>
        </p:nvSpPr>
        <p:spPr>
          <a:xfrm>
            <a:off x="457200" y="274638"/>
            <a:ext cx="8229600" cy="715962"/>
          </a:xfrm>
        </p:spPr>
        <p:txBody>
          <a:bodyPr>
            <a:normAutofit fontScale="90000"/>
          </a:bodyPr>
          <a:lstStyle/>
          <a:p>
            <a:r>
              <a:rPr lang="en-US" dirty="0" smtClean="0"/>
              <a:t>Example-1</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562600"/>
          </a:xfrm>
        </p:spPr>
        <p:txBody>
          <a:bodyPr>
            <a:normAutofit fontScale="47500" lnSpcReduction="20000"/>
          </a:bodyPr>
          <a:lstStyle/>
          <a:p>
            <a:pPr marL="514350" indent="-514350">
              <a:buFont typeface="+mj-lt"/>
              <a:buAutoNum type="arabicPeriod"/>
            </a:pPr>
            <a:r>
              <a:rPr lang="en-US" dirty="0" smtClean="0">
                <a:latin typeface="Courier New" pitchFamily="49" charset="0"/>
                <a:cs typeface="Courier New" pitchFamily="49" charset="0"/>
              </a:rPr>
              <a:t>//Program to count the number of lines and spaces in a text file</a:t>
            </a:r>
          </a:p>
          <a:p>
            <a:pPr marL="514350" indent="-514350">
              <a:buFont typeface="+mj-lt"/>
              <a:buAutoNum type="arabicPeriod"/>
            </a:pPr>
            <a:r>
              <a:rPr lang="en-US" b="1" dirty="0" smtClean="0">
                <a:latin typeface="Courier New" pitchFamily="49" charset="0"/>
                <a:cs typeface="Courier New" pitchFamily="49" charset="0"/>
              </a:rPr>
              <a:t>#define NUMTHREADS </a:t>
            </a:r>
            <a:r>
              <a:rPr lang="en-US" b="1" dirty="0" smtClean="0">
                <a:latin typeface="Courier New" pitchFamily="49" charset="0"/>
                <a:cs typeface="Courier New" pitchFamily="49" charset="0"/>
              </a:rPr>
              <a:t>2 </a:t>
            </a:r>
            <a:endParaRPr lang="en-US" b="1" dirty="0" smtClean="0">
              <a:latin typeface="Courier New" pitchFamily="49" charset="0"/>
              <a:cs typeface="Courier New" pitchFamily="49" charset="0"/>
            </a:endParaRPr>
          </a:p>
          <a:p>
            <a:pPr marL="514350" indent="-514350">
              <a:buFont typeface="+mj-lt"/>
              <a:buAutoNum type="arabicPeriod"/>
            </a:pPr>
            <a:r>
              <a:rPr lang="en-US" b="1" dirty="0" smtClean="0">
                <a:latin typeface="Courier New" pitchFamily="49" charset="0"/>
                <a:cs typeface="Courier New" pitchFamily="49" charset="0"/>
              </a:rPr>
              <a:t>char inline1[100],inline2[100];</a:t>
            </a:r>
          </a:p>
          <a:p>
            <a:pPr marL="514350" indent="-514350">
              <a:buFont typeface="+mj-lt"/>
              <a:buAutoNum type="arabicPeriod"/>
            </a:pPr>
            <a:r>
              <a:rPr lang="en-US" b="1" dirty="0" smtClean="0">
                <a:latin typeface="Courier New" pitchFamily="49" charset="0"/>
                <a:cs typeface="Courier New" pitchFamily="49" charset="0"/>
              </a:rPr>
              <a:t>FILE *</a:t>
            </a:r>
            <a:r>
              <a:rPr lang="en-US" b="1" dirty="0" err="1" smtClean="0">
                <a:latin typeface="Courier New" pitchFamily="49" charset="0"/>
                <a:cs typeface="Courier New" pitchFamily="49" charset="0"/>
              </a:rPr>
              <a:t>infile</a:t>
            </a:r>
            <a:r>
              <a:rPr lang="en-US" b="1" dirty="0" smtClean="0">
                <a:latin typeface="Courier New" pitchFamily="49" charset="0"/>
                <a:cs typeface="Courier New" pitchFamily="49" charset="0"/>
              </a:rPr>
              <a:t>;</a:t>
            </a:r>
          </a:p>
          <a:p>
            <a:pPr marL="514350" indent="-514350">
              <a:buFont typeface="+mj-lt"/>
              <a:buAutoNum type="arabicPeriod"/>
            </a:pPr>
            <a:r>
              <a:rPr lang="en-US" b="1" dirty="0" smtClean="0">
                <a:latin typeface="Courier New" pitchFamily="49" charset="0"/>
                <a:cs typeface="Courier New" pitchFamily="49" charset="0"/>
              </a:rPr>
              <a:t> </a:t>
            </a:r>
          </a:p>
          <a:p>
            <a:pPr marL="514350" indent="-514350">
              <a:buFont typeface="+mj-lt"/>
              <a:buAutoNum type="arabicPeriod"/>
            </a:pP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glc</a:t>
            </a:r>
            <a:r>
              <a:rPr lang="en-US" b="1" dirty="0" smtClean="0">
                <a:latin typeface="Courier New" pitchFamily="49" charset="0"/>
                <a:cs typeface="Courier New" pitchFamily="49" charset="0"/>
              </a:rPr>
              <a:t> = 0, </a:t>
            </a:r>
            <a:r>
              <a:rPr lang="en-US" b="1" dirty="0" err="1" smtClean="0">
                <a:latin typeface="Courier New" pitchFamily="49" charset="0"/>
                <a:cs typeface="Courier New" pitchFamily="49" charset="0"/>
              </a:rPr>
              <a:t>gsc</a:t>
            </a:r>
            <a:r>
              <a:rPr lang="en-US" b="1" dirty="0" smtClean="0">
                <a:latin typeface="Courier New" pitchFamily="49" charset="0"/>
                <a:cs typeface="Courier New" pitchFamily="49" charset="0"/>
              </a:rPr>
              <a:t>=0, done=0;</a:t>
            </a:r>
          </a:p>
          <a:p>
            <a:pPr marL="514350" indent="-514350">
              <a:buFont typeface="+mj-lt"/>
              <a:buAutoNum type="arabicPeriod"/>
            </a:pPr>
            <a:r>
              <a:rPr lang="en-US" b="1" dirty="0" err="1" smtClean="0">
                <a:solidFill>
                  <a:srgbClr val="FF0000"/>
                </a:solidFill>
                <a:latin typeface="Courier New" pitchFamily="49" charset="0"/>
                <a:cs typeface="Courier New" pitchFamily="49" charset="0"/>
              </a:rPr>
              <a:t>pthread_mutex_t</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addmutex</a:t>
            </a:r>
            <a:r>
              <a:rPr lang="en-US" b="1" dirty="0" smtClean="0">
                <a:solidFill>
                  <a:srgbClr val="FF0000"/>
                </a:solidFill>
                <a:latin typeface="Courier New" pitchFamily="49" charset="0"/>
                <a:cs typeface="Courier New" pitchFamily="49" charset="0"/>
              </a:rPr>
              <a:t> = PTHREAD_MUTEX_INITIALIZER;</a:t>
            </a:r>
          </a:p>
          <a:p>
            <a:pPr marL="514350" indent="-514350">
              <a:buFont typeface="+mj-lt"/>
              <a:buAutoNum type="arabicPeriod"/>
            </a:pPr>
            <a:r>
              <a:rPr lang="en-US" b="1" dirty="0" smtClean="0">
                <a:latin typeface="Courier New" pitchFamily="49" charset="0"/>
                <a:cs typeface="Courier New" pitchFamily="49" charset="0"/>
              </a:rPr>
              <a:t> </a:t>
            </a:r>
          </a:p>
          <a:p>
            <a:pPr marL="514350" indent="-514350">
              <a:buFont typeface="+mj-lt"/>
              <a:buAutoNum type="arabicPeriod"/>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typedef</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struct</a:t>
            </a:r>
            <a:endParaRPr lang="en-US" b="1" dirty="0" smtClean="0">
              <a:latin typeface="Courier New" pitchFamily="49" charset="0"/>
              <a:cs typeface="Courier New" pitchFamily="49" charset="0"/>
            </a:endParaRPr>
          </a:p>
          <a:p>
            <a:pPr marL="514350" indent="-514350">
              <a:buFont typeface="+mj-lt"/>
              <a:buAutoNum type="arabicPeriod"/>
            </a:pPr>
            <a:r>
              <a:rPr lang="en-US" b="1" dirty="0" smtClean="0">
                <a:latin typeface="Courier New" pitchFamily="49" charset="0"/>
                <a:cs typeface="Courier New" pitchFamily="49" charset="0"/>
              </a:rPr>
              <a:t>{</a:t>
            </a:r>
          </a:p>
          <a:p>
            <a:pPr marL="514350" indent="-514350">
              <a:buFont typeface="+mj-lt"/>
              <a:buAutoNum type="arabicPeriod"/>
            </a:pPr>
            <a:r>
              <a:rPr lang="en-US" b="1" dirty="0" smtClean="0">
                <a:solidFill>
                  <a:srgbClr val="FF0000"/>
                </a:solidFill>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pthread_mutex_t</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mutex</a:t>
            </a:r>
            <a:r>
              <a:rPr lang="en-US" b="1" dirty="0" smtClean="0">
                <a:solidFill>
                  <a:srgbClr val="FF0000"/>
                </a:solidFill>
                <a:latin typeface="Courier New" pitchFamily="49" charset="0"/>
                <a:cs typeface="Courier New" pitchFamily="49" charset="0"/>
              </a:rPr>
              <a:t>;</a:t>
            </a:r>
          </a:p>
          <a:p>
            <a:pPr marL="514350" indent="-514350">
              <a:buFont typeface="+mj-lt"/>
              <a:buAutoNum type="arabicPeriod"/>
            </a:pP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pthread_cond_t</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cv</a:t>
            </a:r>
            <a:r>
              <a:rPr lang="en-US" b="1" dirty="0" smtClean="0">
                <a:latin typeface="Courier New" pitchFamily="49" charset="0"/>
                <a:cs typeface="Courier New" pitchFamily="49" charset="0"/>
              </a:rPr>
              <a:t>;</a:t>
            </a:r>
          </a:p>
          <a:p>
            <a:pPr marL="514350" indent="-514350">
              <a:buFont typeface="+mj-lt"/>
              <a:buAutoNum type="arabicPeriod"/>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data;</a:t>
            </a:r>
          </a:p>
          <a:p>
            <a:pPr marL="514350" indent="-514350">
              <a:buFont typeface="+mj-lt"/>
              <a:buAutoNum type="arabicPeriod"/>
            </a:pPr>
            <a:r>
              <a:rPr lang="en-US" b="1" dirty="0" smtClean="0">
                <a:latin typeface="Courier New" pitchFamily="49" charset="0"/>
                <a:cs typeface="Courier New" pitchFamily="49" charset="0"/>
              </a:rPr>
              <a:t>} flag;</a:t>
            </a:r>
          </a:p>
          <a:p>
            <a:pPr marL="514350" indent="-514350">
              <a:buFont typeface="+mj-lt"/>
              <a:buAutoNum type="arabicPeriod"/>
            </a:pPr>
            <a:r>
              <a:rPr lang="en-US" b="1" dirty="0" smtClean="0">
                <a:latin typeface="Courier New" pitchFamily="49" charset="0"/>
                <a:cs typeface="Courier New" pitchFamily="49" charset="0"/>
              </a:rPr>
              <a:t> </a:t>
            </a:r>
          </a:p>
          <a:p>
            <a:pPr marL="514350" indent="-514350">
              <a:buFont typeface="+mj-lt"/>
              <a:buAutoNum type="arabicPeriod"/>
            </a:pPr>
            <a:r>
              <a:rPr lang="en-US" b="1" dirty="0" smtClean="0">
                <a:solidFill>
                  <a:srgbClr val="FF0000"/>
                </a:solidFill>
                <a:latin typeface="Courier New" pitchFamily="49" charset="0"/>
                <a:cs typeface="Courier New" pitchFamily="49" charset="0"/>
              </a:rPr>
              <a:t>flag flag1= { PTHREAD_MUTEX_INITIALIZER,</a:t>
            </a:r>
          </a:p>
          <a:p>
            <a:pPr marL="514350" indent="-514350">
              <a:buFont typeface="+mj-lt"/>
              <a:buAutoNum type="arabicPeriod"/>
            </a:pPr>
            <a:r>
              <a:rPr lang="en-US" b="1" dirty="0" smtClean="0">
                <a:solidFill>
                  <a:srgbClr val="FF0000"/>
                </a:solidFill>
                <a:latin typeface="Courier New" pitchFamily="49" charset="0"/>
                <a:cs typeface="Courier New" pitchFamily="49" charset="0"/>
              </a:rPr>
              <a:t>              PTHREAD_COND_INITIALIZER,</a:t>
            </a:r>
          </a:p>
          <a:p>
            <a:pPr marL="514350" indent="-514350">
              <a:buFont typeface="+mj-lt"/>
              <a:buAutoNum type="arabicPeriod"/>
            </a:pPr>
            <a:r>
              <a:rPr lang="en-US" b="1" dirty="0" smtClean="0">
                <a:solidFill>
                  <a:srgbClr val="FF0000"/>
                </a:solidFill>
                <a:latin typeface="Courier New" pitchFamily="49" charset="0"/>
                <a:cs typeface="Courier New" pitchFamily="49" charset="0"/>
              </a:rPr>
              <a:t>              0</a:t>
            </a:r>
          </a:p>
          <a:p>
            <a:pPr marL="514350" indent="-514350">
              <a:buFont typeface="+mj-lt"/>
              <a:buAutoNum type="arabicPeriod"/>
            </a:pPr>
            <a:r>
              <a:rPr lang="en-US" b="1" dirty="0" smtClean="0">
                <a:solidFill>
                  <a:srgbClr val="FF0000"/>
                </a:solidFill>
                <a:latin typeface="Courier New" pitchFamily="49" charset="0"/>
                <a:cs typeface="Courier New" pitchFamily="49" charset="0"/>
              </a:rPr>
              <a:t>            };</a:t>
            </a:r>
          </a:p>
          <a:p>
            <a:pPr marL="514350" indent="-514350">
              <a:buFont typeface="+mj-lt"/>
              <a:buAutoNum type="arabicPeriod"/>
            </a:pPr>
            <a:r>
              <a:rPr lang="en-US" b="1" dirty="0" smtClean="0">
                <a:solidFill>
                  <a:srgbClr val="FF0000"/>
                </a:solidFill>
                <a:latin typeface="Courier New" pitchFamily="49" charset="0"/>
                <a:cs typeface="Courier New" pitchFamily="49" charset="0"/>
              </a:rPr>
              <a:t>flag flag2= { PTHREAD_MUTEX_INITIALIZER,</a:t>
            </a:r>
          </a:p>
          <a:p>
            <a:pPr marL="514350" indent="-514350">
              <a:buFont typeface="+mj-lt"/>
              <a:buAutoNum type="arabicPeriod"/>
            </a:pPr>
            <a:r>
              <a:rPr lang="en-US" b="1" dirty="0" smtClean="0">
                <a:solidFill>
                  <a:srgbClr val="FF0000"/>
                </a:solidFill>
                <a:latin typeface="Courier New" pitchFamily="49" charset="0"/>
                <a:cs typeface="Courier New" pitchFamily="49" charset="0"/>
              </a:rPr>
              <a:t>              PTHREAD_COND_INITIALIZER,</a:t>
            </a:r>
          </a:p>
          <a:p>
            <a:pPr marL="514350" indent="-514350">
              <a:buFont typeface="+mj-lt"/>
              <a:buAutoNum type="arabicPeriod"/>
            </a:pPr>
            <a:r>
              <a:rPr lang="en-US" b="1" dirty="0" smtClean="0">
                <a:solidFill>
                  <a:srgbClr val="FF0000"/>
                </a:solidFill>
                <a:latin typeface="Courier New" pitchFamily="49" charset="0"/>
                <a:cs typeface="Courier New" pitchFamily="49" charset="0"/>
              </a:rPr>
              <a:t>              0</a:t>
            </a:r>
          </a:p>
          <a:p>
            <a:pPr marL="514350" indent="-514350">
              <a:buFont typeface="+mj-lt"/>
              <a:buAutoNum type="arabicPeriod"/>
            </a:pPr>
            <a:r>
              <a:rPr lang="en-US" b="1" dirty="0" smtClean="0">
                <a:solidFill>
                  <a:srgbClr val="FF0000"/>
                </a:solidFill>
                <a:latin typeface="Courier New" pitchFamily="49" charset="0"/>
                <a:cs typeface="Courier New" pitchFamily="49" charset="0"/>
              </a:rPr>
              <a:t>            };</a:t>
            </a:r>
          </a:p>
          <a:p>
            <a:pPr marL="514350" indent="-514350">
              <a:buNone/>
            </a:pPr>
            <a:endParaRPr lang="en-US" dirty="0" smtClean="0">
              <a:latin typeface="Courier New" pitchFamily="49" charset="0"/>
              <a:cs typeface="Courier New" pitchFamily="49" charset="0"/>
            </a:endParaRPr>
          </a:p>
          <a:p>
            <a:pPr marL="514350" indent="-514350">
              <a:buFont typeface="+mj-lt"/>
              <a:buAutoNum type="arabicPeriod"/>
            </a:pPr>
            <a:endParaRPr lang="en-US" dirty="0">
              <a:latin typeface="Courier New" pitchFamily="49" charset="0"/>
              <a:cs typeface="Courier New" pitchFamily="49" charset="0"/>
            </a:endParaRPr>
          </a:p>
        </p:txBody>
      </p:sp>
      <p:sp>
        <p:nvSpPr>
          <p:cNvPr id="4" name="Title 1"/>
          <p:cNvSpPr>
            <a:spLocks noGrp="1"/>
          </p:cNvSpPr>
          <p:nvPr>
            <p:ph type="title"/>
          </p:nvPr>
        </p:nvSpPr>
        <p:spPr>
          <a:xfrm>
            <a:off x="457200" y="274638"/>
            <a:ext cx="8229600" cy="715962"/>
          </a:xfrm>
        </p:spPr>
        <p:txBody>
          <a:bodyPr>
            <a:normAutofit fontScale="90000"/>
          </a:bodyPr>
          <a:lstStyle/>
          <a:p>
            <a:r>
              <a:rPr lang="en-US" dirty="0" smtClean="0"/>
              <a:t>Example-2</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4156" name="AutoShape 28"/>
          <p:cNvSpPr>
            <a:spLocks noChangeArrowheads="1"/>
          </p:cNvSpPr>
          <p:nvPr/>
        </p:nvSpPr>
        <p:spPr bwMode="auto">
          <a:xfrm>
            <a:off x="5943600" y="5181600"/>
            <a:ext cx="2667000" cy="793750"/>
          </a:xfrm>
          <a:prstGeom prst="roundRect">
            <a:avLst>
              <a:gd name="adj" fmla="val 16667"/>
            </a:avLst>
          </a:prstGeom>
          <a:solidFill>
            <a:schemeClr val="tx1">
              <a:lumMod val="50000"/>
              <a:lumOff val="50000"/>
            </a:schemeClr>
          </a:solidFill>
          <a:ln w="25400" algn="ctr">
            <a:solidFill>
              <a:schemeClr val="tx1"/>
            </a:solidFill>
            <a:round/>
            <a:headEnd/>
            <a:tailEnd/>
          </a:ln>
          <a:effectLst/>
        </p:spPr>
        <p:txBody>
          <a:bodyPr anchor="ctr">
            <a:spAutoFit/>
          </a:bodyPr>
          <a:lstStyle/>
          <a:p>
            <a:pPr algn="r"/>
            <a:r>
              <a:rPr lang="en-US">
                <a:effectLst/>
              </a:rPr>
              <a:t>Compare with</a:t>
            </a:r>
            <a:r>
              <a:rPr lang="en-US">
                <a:effectLst>
                  <a:outerShdw blurRad="38100" dist="38100" dir="2700000" algn="tl">
                    <a:srgbClr val="FF5C00"/>
                  </a:outerShdw>
                </a:effectLst>
              </a:rPr>
              <a:t> </a:t>
            </a:r>
            <a:r>
              <a:rPr lang="en-US">
                <a:effectLst/>
              </a:rPr>
              <a:t>Win32 </a:t>
            </a:r>
          </a:p>
          <a:p>
            <a:pPr algn="r"/>
            <a:r>
              <a:rPr lang="en-US" b="1">
                <a:effectLst/>
              </a:rPr>
              <a:t>CreateThread</a:t>
            </a:r>
            <a:endParaRPr lang="ru-RU" b="1">
              <a:effectLst/>
            </a:endParaRPr>
          </a:p>
        </p:txBody>
      </p:sp>
      <p:sp>
        <p:nvSpPr>
          <p:cNvPr id="6" name="Slide Number Placeholder 4"/>
          <p:cNvSpPr>
            <a:spLocks noGrp="1"/>
          </p:cNvSpPr>
          <p:nvPr>
            <p:ph type="sldNum" sz="quarter" idx="11"/>
          </p:nvPr>
        </p:nvSpPr>
        <p:spPr/>
        <p:txBody>
          <a:bodyPr/>
          <a:lstStyle/>
          <a:p>
            <a:fld id="{AA51A34C-F5A2-4CF3-834F-155F58BE24A4}" type="slidenum">
              <a:rPr lang="en-US"/>
              <a:pPr/>
              <a:t>4</a:t>
            </a:fld>
            <a:endParaRPr lang="en-US"/>
          </a:p>
        </p:txBody>
      </p:sp>
      <p:sp>
        <p:nvSpPr>
          <p:cNvPr id="7" name="Footer Placeholder 5"/>
          <p:cNvSpPr>
            <a:spLocks noGrp="1"/>
          </p:cNvSpPr>
          <p:nvPr>
            <p:ph type="ftr" sz="quarter" idx="12"/>
          </p:nvPr>
        </p:nvSpPr>
        <p:spPr/>
        <p:txBody>
          <a:bodyPr/>
          <a:lstStyle/>
          <a:p>
            <a:r>
              <a:rPr lang="en-US"/>
              <a:t>Programming with POSIX* Threads</a:t>
            </a:r>
          </a:p>
        </p:txBody>
      </p:sp>
      <p:sp>
        <p:nvSpPr>
          <p:cNvPr id="1584130" name="Rectangle 2"/>
          <p:cNvSpPr>
            <a:spLocks noChangeArrowheads="1"/>
          </p:cNvSpPr>
          <p:nvPr/>
        </p:nvSpPr>
        <p:spPr bwMode="auto">
          <a:xfrm>
            <a:off x="358775" y="1463675"/>
            <a:ext cx="7372350" cy="5175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1584131" name="Rectangle 3"/>
          <p:cNvSpPr>
            <a:spLocks noGrp="1" noChangeArrowheads="1"/>
          </p:cNvSpPr>
          <p:nvPr>
            <p:ph type="title"/>
          </p:nvPr>
        </p:nvSpPr>
        <p:spPr/>
        <p:txBody>
          <a:bodyPr/>
          <a:lstStyle/>
          <a:p>
            <a:r>
              <a:rPr lang="en-US" dirty="0" err="1"/>
              <a:t>pthread_create</a:t>
            </a:r>
            <a:endParaRPr lang="en-US" dirty="0"/>
          </a:p>
        </p:txBody>
      </p:sp>
      <p:sp>
        <p:nvSpPr>
          <p:cNvPr id="1584132" name="Rectangle 4"/>
          <p:cNvSpPr>
            <a:spLocks noGrp="1" noChangeArrowheads="1"/>
          </p:cNvSpPr>
          <p:nvPr>
            <p:ph type="body" idx="1"/>
          </p:nvPr>
        </p:nvSpPr>
        <p:spPr/>
        <p:txBody>
          <a:bodyPr/>
          <a:lstStyle/>
          <a:p>
            <a:pPr>
              <a:lnSpc>
                <a:spcPct val="85000"/>
              </a:lnSpc>
              <a:buNone/>
            </a:pPr>
            <a:r>
              <a:rPr lang="en-US" sz="2000" b="1" dirty="0" err="1">
                <a:latin typeface="Courier New" pitchFamily="49" charset="0"/>
              </a:rPr>
              <a:t>int</a:t>
            </a:r>
            <a:r>
              <a:rPr lang="en-US" sz="2000" b="1" dirty="0">
                <a:latin typeface="Courier New" pitchFamily="49" charset="0"/>
              </a:rPr>
              <a:t> </a:t>
            </a:r>
            <a:r>
              <a:rPr lang="en-US" sz="2000" b="1" dirty="0" err="1">
                <a:latin typeface="Courier New" pitchFamily="49" charset="0"/>
              </a:rPr>
              <a:t>pthread_create</a:t>
            </a:r>
            <a:r>
              <a:rPr lang="en-US" sz="2000" b="1" dirty="0">
                <a:latin typeface="Courier New" pitchFamily="49" charset="0"/>
              </a:rPr>
              <a:t>(</a:t>
            </a:r>
            <a:r>
              <a:rPr lang="en-US" sz="2000" b="1" dirty="0" err="1">
                <a:latin typeface="Courier New" pitchFamily="49" charset="0"/>
              </a:rPr>
              <a:t>tid</a:t>
            </a:r>
            <a:r>
              <a:rPr lang="en-US" sz="2000" b="1" dirty="0">
                <a:latin typeface="Courier New" pitchFamily="49" charset="0"/>
              </a:rPr>
              <a:t>, </a:t>
            </a:r>
            <a:r>
              <a:rPr lang="en-US" sz="2000" b="1" dirty="0" err="1">
                <a:latin typeface="Courier New" pitchFamily="49" charset="0"/>
              </a:rPr>
              <a:t>attr</a:t>
            </a:r>
            <a:r>
              <a:rPr lang="en-US" sz="2000" b="1" dirty="0">
                <a:latin typeface="Courier New" pitchFamily="49" charset="0"/>
              </a:rPr>
              <a:t>, function, </a:t>
            </a:r>
            <a:r>
              <a:rPr lang="en-US" sz="2000" b="1" dirty="0" err="1">
                <a:latin typeface="Courier New" pitchFamily="49" charset="0"/>
              </a:rPr>
              <a:t>arg</a:t>
            </a:r>
            <a:r>
              <a:rPr lang="en-US" sz="2000" b="1" dirty="0">
                <a:latin typeface="Courier New" pitchFamily="49" charset="0"/>
              </a:rPr>
              <a:t>);</a:t>
            </a:r>
          </a:p>
          <a:p>
            <a:pPr lvl="1">
              <a:lnSpc>
                <a:spcPct val="85000"/>
              </a:lnSpc>
              <a:buFont typeface="Verdana" pitchFamily="34" charset="0"/>
              <a:buNone/>
            </a:pPr>
            <a:endParaRPr lang="en-US" sz="2400" b="1" dirty="0">
              <a:latin typeface="Courier New" pitchFamily="49" charset="0"/>
            </a:endParaRPr>
          </a:p>
          <a:p>
            <a:pPr lvl="1">
              <a:lnSpc>
                <a:spcPct val="85000"/>
              </a:lnSpc>
              <a:buFont typeface="Verdana" pitchFamily="34" charset="0"/>
              <a:buNone/>
            </a:pPr>
            <a:r>
              <a:rPr lang="en-US" sz="2400" b="1" dirty="0" err="1">
                <a:latin typeface="Courier New" pitchFamily="49" charset="0"/>
              </a:rPr>
              <a:t>pthread_t</a:t>
            </a:r>
            <a:r>
              <a:rPr lang="en-US" sz="2400" b="1" dirty="0">
                <a:latin typeface="Courier New" pitchFamily="49" charset="0"/>
              </a:rPr>
              <a:t> *</a:t>
            </a:r>
            <a:r>
              <a:rPr lang="en-US" sz="2400" b="1" dirty="0" err="1">
                <a:latin typeface="Courier New" pitchFamily="49" charset="0"/>
              </a:rPr>
              <a:t>tid</a:t>
            </a:r>
            <a:endParaRPr lang="en-US" sz="2400" b="1" dirty="0">
              <a:latin typeface="Courier New" pitchFamily="49" charset="0"/>
            </a:endParaRPr>
          </a:p>
          <a:p>
            <a:pPr lvl="1">
              <a:lnSpc>
                <a:spcPct val="85000"/>
              </a:lnSpc>
            </a:pPr>
            <a:r>
              <a:rPr lang="en-US" sz="1800" dirty="0"/>
              <a:t>	handle of created thread</a:t>
            </a:r>
          </a:p>
          <a:p>
            <a:pPr lvl="1">
              <a:lnSpc>
                <a:spcPct val="85000"/>
              </a:lnSpc>
              <a:buFont typeface="Verdana" pitchFamily="34" charset="0"/>
              <a:buNone/>
            </a:pPr>
            <a:r>
              <a:rPr lang="en-US" sz="2400" b="1" dirty="0">
                <a:latin typeface="Courier New" pitchFamily="49" charset="0"/>
              </a:rPr>
              <a:t>const </a:t>
            </a:r>
            <a:r>
              <a:rPr lang="en-US" sz="2400" b="1" dirty="0" err="1">
                <a:latin typeface="Courier New" pitchFamily="49" charset="0"/>
              </a:rPr>
              <a:t>pthread_attr_t</a:t>
            </a:r>
            <a:r>
              <a:rPr lang="en-US" sz="2400" b="1" dirty="0">
                <a:latin typeface="Courier New" pitchFamily="49" charset="0"/>
              </a:rPr>
              <a:t> *</a:t>
            </a:r>
            <a:r>
              <a:rPr lang="en-US" sz="2400" b="1" dirty="0" err="1">
                <a:latin typeface="Courier New" pitchFamily="49" charset="0"/>
              </a:rPr>
              <a:t>attr</a:t>
            </a:r>
            <a:endParaRPr lang="en-US" sz="2400" b="1" dirty="0">
              <a:latin typeface="Courier New" pitchFamily="49" charset="0"/>
            </a:endParaRPr>
          </a:p>
          <a:p>
            <a:pPr lvl="1">
              <a:lnSpc>
                <a:spcPct val="85000"/>
              </a:lnSpc>
            </a:pPr>
            <a:r>
              <a:rPr lang="en-US" sz="1800" dirty="0"/>
              <a:t>	attributes of thread to be created</a:t>
            </a:r>
          </a:p>
          <a:p>
            <a:pPr lvl="1">
              <a:lnSpc>
                <a:spcPct val="85000"/>
              </a:lnSpc>
              <a:buFont typeface="Verdana" pitchFamily="34" charset="0"/>
              <a:buNone/>
            </a:pPr>
            <a:r>
              <a:rPr lang="en-US" sz="2400" b="1" dirty="0">
                <a:latin typeface="Courier New" pitchFamily="49" charset="0"/>
              </a:rPr>
              <a:t>void *(*function)(void *)</a:t>
            </a:r>
          </a:p>
          <a:p>
            <a:pPr lvl="1">
              <a:lnSpc>
                <a:spcPct val="85000"/>
              </a:lnSpc>
            </a:pPr>
            <a:r>
              <a:rPr lang="en-US" sz="1800" dirty="0"/>
              <a:t>	function to be mapped to thread</a:t>
            </a:r>
          </a:p>
          <a:p>
            <a:pPr lvl="1">
              <a:lnSpc>
                <a:spcPct val="85000"/>
              </a:lnSpc>
              <a:buFont typeface="Verdana" pitchFamily="34" charset="0"/>
              <a:buNone/>
            </a:pPr>
            <a:r>
              <a:rPr lang="en-US" sz="2400" b="1" dirty="0">
                <a:latin typeface="Courier New" pitchFamily="49" charset="0"/>
              </a:rPr>
              <a:t>void *</a:t>
            </a:r>
            <a:r>
              <a:rPr lang="en-US" sz="2400" b="1" dirty="0" err="1">
                <a:latin typeface="Courier New" pitchFamily="49" charset="0"/>
              </a:rPr>
              <a:t>arg</a:t>
            </a:r>
            <a:endParaRPr lang="en-US" sz="2400" b="1" dirty="0">
              <a:latin typeface="Courier New" pitchFamily="49" charset="0"/>
            </a:endParaRPr>
          </a:p>
          <a:p>
            <a:pPr lvl="1">
              <a:lnSpc>
                <a:spcPct val="85000"/>
              </a:lnSpc>
            </a:pPr>
            <a:r>
              <a:rPr lang="en-US" sz="1800" dirty="0"/>
              <a:t>	single argument to function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172200"/>
          </a:xfrm>
        </p:spPr>
        <p:txBody>
          <a:bodyPr>
            <a:noAutofit/>
          </a:bodyPr>
          <a:lstStyle/>
          <a:p>
            <a:pPr>
              <a:buFont typeface="+mj-lt"/>
              <a:buAutoNum type="arabicPeriod"/>
            </a:pPr>
            <a:r>
              <a:rPr lang="en-US" sz="1400" b="1" dirty="0" smtClean="0">
                <a:latin typeface="Courier New" pitchFamily="49" charset="0"/>
                <a:cs typeface="Courier New" pitchFamily="49" charset="0"/>
              </a:rPr>
              <a:t>//Thread function-1 to Read and process data from buffer1</a:t>
            </a:r>
          </a:p>
          <a:p>
            <a:pPr>
              <a:buFont typeface="+mj-lt"/>
              <a:buAutoNum type="arabicPeriod"/>
            </a:pPr>
            <a:r>
              <a:rPr lang="en-US" sz="1400" b="1" dirty="0" smtClean="0">
                <a:latin typeface="Courier New" pitchFamily="49" charset="0"/>
                <a:cs typeface="Courier New" pitchFamily="49" charset="0"/>
              </a:rPr>
              <a:t>void *count1(void * </a:t>
            </a:r>
            <a:r>
              <a:rPr lang="en-US" sz="1400" b="1" dirty="0" err="1" smtClean="0">
                <a:latin typeface="Courier New" pitchFamily="49" charset="0"/>
                <a:cs typeface="Courier New" pitchFamily="49" charset="0"/>
              </a:rPr>
              <a:t>arg</a:t>
            </a:r>
            <a:r>
              <a:rPr lang="en-US" sz="1400" b="1" dirty="0" smtClean="0">
                <a:latin typeface="Courier New" pitchFamily="49" charset="0"/>
                <a:cs typeface="Courier New" pitchFamily="49" charset="0"/>
              </a:rPr>
              <a:t>)</a:t>
            </a:r>
          </a:p>
          <a:p>
            <a:pPr>
              <a:buFont typeface="+mj-lt"/>
              <a:buAutoNum type="arabicPeriod"/>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int</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spc</a:t>
            </a:r>
            <a:r>
              <a:rPr lang="en-US" sz="1400" b="1" dirty="0" smtClean="0">
                <a:latin typeface="Courier New" pitchFamily="49" charset="0"/>
                <a:cs typeface="Courier New" pitchFamily="49" charset="0"/>
              </a:rPr>
              <a:t>=0, </a:t>
            </a:r>
            <a:r>
              <a:rPr lang="en-US" sz="1400" b="1" dirty="0" err="1" smtClean="0">
                <a:latin typeface="Courier New" pitchFamily="49" charset="0"/>
                <a:cs typeface="Courier New" pitchFamily="49" charset="0"/>
              </a:rPr>
              <a:t>lnc</a:t>
            </a:r>
            <a:r>
              <a:rPr lang="en-US" sz="1400" b="1" dirty="0" smtClean="0">
                <a:latin typeface="Courier New" pitchFamily="49" charset="0"/>
                <a:cs typeface="Courier New" pitchFamily="49" charset="0"/>
              </a:rPr>
              <a:t>=0,j;</a:t>
            </a:r>
          </a:p>
          <a:p>
            <a:pPr>
              <a:buFont typeface="+mj-lt"/>
              <a:buAutoNum type="arabicPeriod"/>
            </a:pPr>
            <a:r>
              <a:rPr lang="en-US" sz="1400" b="1" dirty="0" smtClean="0">
                <a:latin typeface="Courier New" pitchFamily="49" charset="0"/>
                <a:cs typeface="Courier New" pitchFamily="49" charset="0"/>
              </a:rPr>
              <a:t>    while (1)</a:t>
            </a:r>
          </a:p>
          <a:p>
            <a:pPr>
              <a:buFont typeface="+mj-lt"/>
              <a:buAutoNum type="arabicPeriod"/>
            </a:pPr>
            <a:r>
              <a:rPr lang="en-US" sz="1400" b="1" dirty="0" smtClean="0">
                <a:latin typeface="Courier New" pitchFamily="49" charset="0"/>
                <a:cs typeface="Courier New" pitchFamily="49" charset="0"/>
              </a:rPr>
              <a:t>    {if (</a:t>
            </a:r>
            <a:r>
              <a:rPr lang="en-US" sz="1400" b="1" dirty="0" err="1" smtClean="0">
                <a:latin typeface="Courier New" pitchFamily="49" charset="0"/>
                <a:cs typeface="Courier New" pitchFamily="49" charset="0"/>
              </a:rPr>
              <a:t>feof</a:t>
            </a:r>
            <a:r>
              <a:rPr lang="en-US" sz="1400" b="1" dirty="0" smtClean="0">
                <a:latin typeface="Courier New" pitchFamily="49" charset="0"/>
                <a:cs typeface="Courier New" pitchFamily="49" charset="0"/>
              </a:rPr>
              <a:t>(</a:t>
            </a:r>
            <a:r>
              <a:rPr lang="en-US" sz="1400" b="1" dirty="0" err="1" smtClean="0">
                <a:latin typeface="Courier New" pitchFamily="49" charset="0"/>
                <a:cs typeface="Courier New" pitchFamily="49" charset="0"/>
              </a:rPr>
              <a:t>infile</a:t>
            </a:r>
            <a:r>
              <a:rPr lang="en-US" sz="1400" b="1" dirty="0" smtClean="0">
                <a:latin typeface="Courier New" pitchFamily="49" charset="0"/>
                <a:cs typeface="Courier New" pitchFamily="49" charset="0"/>
              </a:rPr>
              <a:t>)) break; </a:t>
            </a:r>
          </a:p>
          <a:p>
            <a:pPr>
              <a:buFont typeface="+mj-lt"/>
              <a:buAutoNum type="arabicPeriod"/>
            </a:pPr>
            <a:r>
              <a:rPr lang="en-US" sz="1400" b="1" dirty="0" smtClean="0">
                <a:latin typeface="Courier New" pitchFamily="49" charset="0"/>
                <a:cs typeface="Courier New" pitchFamily="49" charset="0"/>
              </a:rPr>
              <a:t>     //Read from buffer1</a:t>
            </a:r>
          </a:p>
          <a:p>
            <a:pPr>
              <a:buFont typeface="+mj-lt"/>
              <a:buAutoNum type="arabicPeriod"/>
            </a:pPr>
            <a:r>
              <a:rPr lang="en-US" sz="1600" b="1" dirty="0" smtClean="0">
                <a:solidFill>
                  <a:srgbClr val="FF0000"/>
                </a:solidFill>
                <a:latin typeface="Courier New" pitchFamily="49" charset="0"/>
                <a:cs typeface="Courier New" pitchFamily="49" charset="0"/>
              </a:rPr>
              <a:t>     </a:t>
            </a:r>
            <a:r>
              <a:rPr lang="en-US" sz="1600" b="1" dirty="0" err="1" smtClean="0">
                <a:solidFill>
                  <a:srgbClr val="FF0000"/>
                </a:solidFill>
                <a:latin typeface="Courier New" pitchFamily="49" charset="0"/>
                <a:cs typeface="Courier New" pitchFamily="49" charset="0"/>
              </a:rPr>
              <a:t>pthread_mutex_lock</a:t>
            </a:r>
            <a:r>
              <a:rPr lang="en-US" sz="1600" b="1" dirty="0" smtClean="0">
                <a:solidFill>
                  <a:srgbClr val="FF0000"/>
                </a:solidFill>
                <a:latin typeface="Courier New" pitchFamily="49" charset="0"/>
                <a:cs typeface="Courier New" pitchFamily="49" charset="0"/>
              </a:rPr>
              <a:t>(&amp;flag1.mutex);</a:t>
            </a:r>
          </a:p>
          <a:p>
            <a:pPr>
              <a:buFont typeface="+mj-lt"/>
              <a:buAutoNum type="arabicPeriod"/>
            </a:pPr>
            <a:r>
              <a:rPr lang="en-US" sz="1600" b="1" dirty="0" smtClean="0">
                <a:solidFill>
                  <a:srgbClr val="FF0000"/>
                </a:solidFill>
                <a:latin typeface="Courier New" pitchFamily="49" charset="0"/>
                <a:cs typeface="Courier New" pitchFamily="49" charset="0"/>
              </a:rPr>
              <a:t>      while (flag1.data==0 &amp;&amp; !</a:t>
            </a:r>
            <a:r>
              <a:rPr lang="en-US" sz="1600" b="1" dirty="0" err="1" smtClean="0">
                <a:solidFill>
                  <a:srgbClr val="FF0000"/>
                </a:solidFill>
                <a:latin typeface="Courier New" pitchFamily="49" charset="0"/>
                <a:cs typeface="Courier New" pitchFamily="49" charset="0"/>
              </a:rPr>
              <a:t>feof</a:t>
            </a:r>
            <a:r>
              <a:rPr lang="en-US" sz="1600" b="1" dirty="0" smtClean="0">
                <a:solidFill>
                  <a:srgbClr val="FF0000"/>
                </a:solidFill>
                <a:latin typeface="Courier New" pitchFamily="49" charset="0"/>
                <a:cs typeface="Courier New" pitchFamily="49" charset="0"/>
              </a:rPr>
              <a:t>(</a:t>
            </a:r>
            <a:r>
              <a:rPr lang="en-US" sz="1600" b="1" dirty="0" err="1" smtClean="0">
                <a:solidFill>
                  <a:srgbClr val="FF0000"/>
                </a:solidFill>
                <a:latin typeface="Courier New" pitchFamily="49" charset="0"/>
                <a:cs typeface="Courier New" pitchFamily="49" charset="0"/>
              </a:rPr>
              <a:t>infile</a:t>
            </a:r>
            <a:r>
              <a:rPr lang="en-US" sz="1600" b="1" dirty="0" smtClean="0">
                <a:solidFill>
                  <a:srgbClr val="FF0000"/>
                </a:solidFill>
                <a:latin typeface="Courier New" pitchFamily="49" charset="0"/>
                <a:cs typeface="Courier New" pitchFamily="49" charset="0"/>
              </a:rPr>
              <a:t>))</a:t>
            </a:r>
          </a:p>
          <a:p>
            <a:pPr>
              <a:buFont typeface="+mj-lt"/>
              <a:buAutoNum type="arabicPeriod"/>
            </a:pPr>
            <a:r>
              <a:rPr lang="en-US" sz="1600" b="1" dirty="0" smtClean="0">
                <a:solidFill>
                  <a:srgbClr val="FF0000"/>
                </a:solidFill>
                <a:latin typeface="Courier New" pitchFamily="49" charset="0"/>
                <a:cs typeface="Courier New" pitchFamily="49" charset="0"/>
              </a:rPr>
              <a:t>      </a:t>
            </a:r>
            <a:r>
              <a:rPr lang="en-US" sz="1600" b="1" dirty="0" err="1" smtClean="0">
                <a:solidFill>
                  <a:srgbClr val="FF0000"/>
                </a:solidFill>
                <a:latin typeface="Courier New" pitchFamily="49" charset="0"/>
                <a:cs typeface="Courier New" pitchFamily="49" charset="0"/>
              </a:rPr>
              <a:t>pthread_cond_wait</a:t>
            </a:r>
            <a:r>
              <a:rPr lang="en-US" sz="1600" b="1" dirty="0" smtClean="0">
                <a:solidFill>
                  <a:srgbClr val="FF0000"/>
                </a:solidFill>
                <a:latin typeface="Courier New" pitchFamily="49" charset="0"/>
                <a:cs typeface="Courier New" pitchFamily="49" charset="0"/>
              </a:rPr>
              <a:t>(&amp;flag1.cv, &amp;flag1.mutex);</a:t>
            </a:r>
          </a:p>
          <a:p>
            <a:pPr>
              <a:buFont typeface="+mj-lt"/>
              <a:buAutoNum type="arabicPeriod"/>
            </a:pPr>
            <a:r>
              <a:rPr lang="en-US" sz="1600" b="1" dirty="0" smtClean="0">
                <a:solidFill>
                  <a:srgbClr val="FF0000"/>
                </a:solidFill>
                <a:latin typeface="Courier New" pitchFamily="49" charset="0"/>
                <a:cs typeface="Courier New" pitchFamily="49" charset="0"/>
              </a:rPr>
              <a:t>      if(flag1.data)</a:t>
            </a:r>
          </a:p>
          <a:p>
            <a:pPr>
              <a:buFont typeface="+mj-lt"/>
              <a:buAutoNum type="arabicPeriod"/>
            </a:pPr>
            <a:r>
              <a:rPr lang="en-US" sz="1600" b="1" dirty="0" smtClean="0">
                <a:solidFill>
                  <a:srgbClr val="FF0000"/>
                </a:solidFill>
                <a:latin typeface="Courier New" pitchFamily="49" charset="0"/>
                <a:cs typeface="Courier New" pitchFamily="49" charset="0"/>
              </a:rPr>
              <a:t>      for( j=0; inline1[j]!='\0'; j++)</a:t>
            </a:r>
          </a:p>
          <a:p>
            <a:pPr>
              <a:buFont typeface="+mj-lt"/>
              <a:buAutoNum type="arabicPeriod"/>
            </a:pPr>
            <a:r>
              <a:rPr lang="en-US" sz="1600" b="1" dirty="0" smtClean="0">
                <a:solidFill>
                  <a:srgbClr val="FF0000"/>
                </a:solidFill>
                <a:latin typeface="Courier New" pitchFamily="49" charset="0"/>
                <a:cs typeface="Courier New" pitchFamily="49" charset="0"/>
              </a:rPr>
              <a:t>        {if(inline1[j]==' ')    </a:t>
            </a:r>
            <a:r>
              <a:rPr lang="en-US" sz="1600" b="1" dirty="0" err="1" smtClean="0">
                <a:solidFill>
                  <a:srgbClr val="FF0000"/>
                </a:solidFill>
                <a:latin typeface="Courier New" pitchFamily="49" charset="0"/>
                <a:cs typeface="Courier New" pitchFamily="49" charset="0"/>
              </a:rPr>
              <a:t>spc</a:t>
            </a:r>
            <a:r>
              <a:rPr lang="en-US" sz="1600" b="1" dirty="0" smtClean="0">
                <a:solidFill>
                  <a:srgbClr val="FF0000"/>
                </a:solidFill>
                <a:latin typeface="Courier New" pitchFamily="49" charset="0"/>
                <a:cs typeface="Courier New" pitchFamily="49" charset="0"/>
              </a:rPr>
              <a:t>++;</a:t>
            </a:r>
          </a:p>
          <a:p>
            <a:pPr>
              <a:buFont typeface="+mj-lt"/>
              <a:buAutoNum type="arabicPeriod"/>
            </a:pPr>
            <a:r>
              <a:rPr lang="en-US" sz="1600" b="1" dirty="0" smtClean="0">
                <a:solidFill>
                  <a:srgbClr val="FF0000"/>
                </a:solidFill>
                <a:latin typeface="Courier New" pitchFamily="49" charset="0"/>
                <a:cs typeface="Courier New" pitchFamily="49" charset="0"/>
              </a:rPr>
              <a:t>         if (inline1[j]=='\n')  </a:t>
            </a:r>
            <a:r>
              <a:rPr lang="en-US" sz="1600" b="1" dirty="0" err="1" smtClean="0">
                <a:solidFill>
                  <a:srgbClr val="FF0000"/>
                </a:solidFill>
                <a:latin typeface="Courier New" pitchFamily="49" charset="0"/>
                <a:cs typeface="Courier New" pitchFamily="49" charset="0"/>
              </a:rPr>
              <a:t>lnc</a:t>
            </a:r>
            <a:r>
              <a:rPr lang="en-US" sz="1600" b="1" dirty="0" smtClean="0">
                <a:solidFill>
                  <a:srgbClr val="FF0000"/>
                </a:solidFill>
                <a:latin typeface="Courier New" pitchFamily="49" charset="0"/>
                <a:cs typeface="Courier New" pitchFamily="49" charset="0"/>
              </a:rPr>
              <a:t>++;</a:t>
            </a:r>
          </a:p>
          <a:p>
            <a:pPr>
              <a:buFont typeface="+mj-lt"/>
              <a:buAutoNum type="arabicPeriod"/>
            </a:pPr>
            <a:r>
              <a:rPr lang="en-US" sz="1600" b="1" dirty="0" smtClean="0">
                <a:solidFill>
                  <a:srgbClr val="FF0000"/>
                </a:solidFill>
                <a:latin typeface="Courier New" pitchFamily="49" charset="0"/>
                <a:cs typeface="Courier New" pitchFamily="49" charset="0"/>
              </a:rPr>
              <a:t>        }</a:t>
            </a:r>
          </a:p>
          <a:p>
            <a:pPr>
              <a:buFont typeface="+mj-lt"/>
              <a:buAutoNum type="arabicPeriod"/>
            </a:pPr>
            <a:r>
              <a:rPr lang="en-US" sz="1600" b="1" dirty="0" smtClean="0">
                <a:solidFill>
                  <a:srgbClr val="FF0000"/>
                </a:solidFill>
                <a:latin typeface="Courier New" pitchFamily="49" charset="0"/>
                <a:cs typeface="Courier New" pitchFamily="49" charset="0"/>
              </a:rPr>
              <a:t>     flag1.data=0;</a:t>
            </a:r>
          </a:p>
          <a:p>
            <a:pPr>
              <a:buFont typeface="+mj-lt"/>
              <a:buAutoNum type="arabicPeriod"/>
            </a:pPr>
            <a:r>
              <a:rPr lang="en-US" sz="1600" b="1" dirty="0" smtClean="0">
                <a:solidFill>
                  <a:srgbClr val="FF0000"/>
                </a:solidFill>
                <a:latin typeface="Courier New" pitchFamily="49" charset="0"/>
                <a:cs typeface="Courier New" pitchFamily="49" charset="0"/>
              </a:rPr>
              <a:t>     </a:t>
            </a:r>
            <a:r>
              <a:rPr lang="en-US" sz="1600" b="1" dirty="0" err="1" smtClean="0">
                <a:solidFill>
                  <a:srgbClr val="FF0000"/>
                </a:solidFill>
                <a:latin typeface="Courier New" pitchFamily="49" charset="0"/>
                <a:cs typeface="Courier New" pitchFamily="49" charset="0"/>
              </a:rPr>
              <a:t>pthread_mutex_unlock</a:t>
            </a:r>
            <a:r>
              <a:rPr lang="en-US" sz="1600" b="1" dirty="0" smtClean="0">
                <a:solidFill>
                  <a:srgbClr val="FF0000"/>
                </a:solidFill>
                <a:latin typeface="Courier New" pitchFamily="49" charset="0"/>
                <a:cs typeface="Courier New" pitchFamily="49" charset="0"/>
              </a:rPr>
              <a:t>(&amp;flag1.mutex);</a:t>
            </a:r>
          </a:p>
          <a:p>
            <a:pPr>
              <a:buFont typeface="+mj-lt"/>
              <a:buAutoNum type="arabicPeriod"/>
            </a:pPr>
            <a:r>
              <a:rPr lang="en-US" sz="1600" b="1" dirty="0" smtClean="0">
                <a:solidFill>
                  <a:srgbClr val="FF0000"/>
                </a:solidFill>
                <a:latin typeface="Courier New" pitchFamily="49" charset="0"/>
                <a:cs typeface="Courier New" pitchFamily="49" charset="0"/>
              </a:rPr>
              <a:t>     } </a:t>
            </a:r>
          </a:p>
          <a:p>
            <a:pPr>
              <a:buFont typeface="+mj-lt"/>
              <a:buAutoNum type="arabicPeriod"/>
            </a:pPr>
            <a:r>
              <a:rPr lang="en-US" sz="1400" b="1" dirty="0" smtClean="0">
                <a:latin typeface="Courier New" pitchFamily="49" charset="0"/>
                <a:cs typeface="Courier New" pitchFamily="49" charset="0"/>
              </a:rPr>
              <a:t>    //Synchronize the access to </a:t>
            </a:r>
            <a:r>
              <a:rPr lang="en-US" sz="1400" b="1" dirty="0" err="1" smtClean="0">
                <a:latin typeface="Courier New" pitchFamily="49" charset="0"/>
                <a:cs typeface="Courier New" pitchFamily="49" charset="0"/>
              </a:rPr>
              <a:t>gsc</a:t>
            </a:r>
            <a:r>
              <a:rPr lang="en-US" sz="1400" b="1" dirty="0" smtClean="0">
                <a:latin typeface="Courier New" pitchFamily="49" charset="0"/>
                <a:cs typeface="Courier New" pitchFamily="49" charset="0"/>
              </a:rPr>
              <a:t> and </a:t>
            </a:r>
            <a:r>
              <a:rPr lang="en-US" sz="1400" b="1" dirty="0" err="1" smtClean="0">
                <a:latin typeface="Courier New" pitchFamily="49" charset="0"/>
                <a:cs typeface="Courier New" pitchFamily="49" charset="0"/>
              </a:rPr>
              <a:t>lsc</a:t>
            </a:r>
            <a:endParaRPr lang="en-US" sz="1400" b="1" dirty="0" smtClean="0">
              <a:latin typeface="Courier New" pitchFamily="49" charset="0"/>
              <a:cs typeface="Courier New" pitchFamily="49" charset="0"/>
            </a:endParaRPr>
          </a:p>
          <a:p>
            <a:pPr>
              <a:buFont typeface="+mj-lt"/>
              <a:buAutoNum type="arabicPeriod"/>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pthread_mutex_lock</a:t>
            </a:r>
            <a:r>
              <a:rPr lang="en-US" sz="1400" b="1" dirty="0" smtClean="0">
                <a:latin typeface="Courier New" pitchFamily="49" charset="0"/>
                <a:cs typeface="Courier New" pitchFamily="49" charset="0"/>
              </a:rPr>
              <a:t>(&amp;</a:t>
            </a:r>
            <a:r>
              <a:rPr lang="en-US" sz="1400" b="1" dirty="0" err="1" smtClean="0">
                <a:latin typeface="Courier New" pitchFamily="49" charset="0"/>
                <a:cs typeface="Courier New" pitchFamily="49" charset="0"/>
              </a:rPr>
              <a:t>addmutex</a:t>
            </a:r>
            <a:r>
              <a:rPr lang="en-US" sz="1400" b="1" dirty="0" smtClean="0">
                <a:latin typeface="Courier New" pitchFamily="49" charset="0"/>
                <a:cs typeface="Courier New" pitchFamily="49" charset="0"/>
              </a:rPr>
              <a:t>);</a:t>
            </a:r>
          </a:p>
          <a:p>
            <a:pPr>
              <a:buFont typeface="+mj-lt"/>
              <a:buAutoNum type="arabicPeriod"/>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gsc</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spc</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glc</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lnc</a:t>
            </a:r>
            <a:r>
              <a:rPr lang="en-US" sz="1400" b="1" dirty="0" smtClean="0">
                <a:latin typeface="Courier New" pitchFamily="49" charset="0"/>
                <a:cs typeface="Courier New" pitchFamily="49" charset="0"/>
              </a:rPr>
              <a:t>;</a:t>
            </a:r>
          </a:p>
          <a:p>
            <a:pPr>
              <a:buFont typeface="+mj-lt"/>
              <a:buAutoNum type="arabicPeriod"/>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pthread_mutex_unlock</a:t>
            </a:r>
            <a:r>
              <a:rPr lang="en-US" sz="1400" b="1" dirty="0" smtClean="0">
                <a:latin typeface="Courier New" pitchFamily="49" charset="0"/>
                <a:cs typeface="Courier New" pitchFamily="49" charset="0"/>
              </a:rPr>
              <a:t>(&amp;</a:t>
            </a:r>
            <a:r>
              <a:rPr lang="en-US" sz="1400" b="1" dirty="0" err="1" smtClean="0">
                <a:latin typeface="Courier New" pitchFamily="49" charset="0"/>
                <a:cs typeface="Courier New" pitchFamily="49" charset="0"/>
              </a:rPr>
              <a:t>addmutex</a:t>
            </a:r>
            <a:r>
              <a:rPr lang="en-US" sz="1400" b="1" dirty="0" smtClean="0">
                <a:latin typeface="Courier New" pitchFamily="49" charset="0"/>
                <a:cs typeface="Courier New" pitchFamily="49" charset="0"/>
              </a:rPr>
              <a:t>); </a:t>
            </a:r>
          </a:p>
          <a:p>
            <a:pPr>
              <a:buFont typeface="+mj-lt"/>
              <a:buAutoNum type="arabicPeriod"/>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pthread_exit</a:t>
            </a:r>
            <a:r>
              <a:rPr lang="en-US" sz="1400" b="1" dirty="0" smtClean="0">
                <a:latin typeface="Courier New" pitchFamily="49" charset="0"/>
                <a:cs typeface="Courier New" pitchFamily="49" charset="0"/>
              </a:rPr>
              <a:t> (NULL);</a:t>
            </a:r>
          </a:p>
          <a:p>
            <a:pPr>
              <a:buFont typeface="+mj-lt"/>
              <a:buAutoNum type="arabicPeriod"/>
            </a:pPr>
            <a:r>
              <a:rPr lang="en-US" sz="1400" b="1" dirty="0" smtClean="0">
                <a:latin typeface="Courier New" pitchFamily="49" charset="0"/>
                <a:cs typeface="Courier New" pitchFamily="49" charset="0"/>
              </a:rPr>
              <a:t>}</a:t>
            </a:r>
          </a:p>
          <a:p>
            <a:pPr>
              <a:buFont typeface="+mj-lt"/>
              <a:buAutoNum type="arabicPeriod"/>
            </a:pPr>
            <a:endParaRPr lang="en-US" sz="14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6200"/>
            <a:ext cx="8229600" cy="6324600"/>
          </a:xfrm>
        </p:spPr>
        <p:txBody>
          <a:bodyPr>
            <a:noAutofit/>
          </a:bodyPr>
          <a:lstStyle/>
          <a:p>
            <a:pPr>
              <a:buFont typeface="+mj-lt"/>
              <a:buAutoNum type="arabicPeriod"/>
            </a:pPr>
            <a:r>
              <a:rPr lang="en-US" sz="1400" dirty="0" smtClean="0">
                <a:latin typeface="Courier New" pitchFamily="49" charset="0"/>
                <a:cs typeface="Courier New" pitchFamily="49" charset="0"/>
              </a:rPr>
              <a:t> //Thread function-2 to Read and process data from buffer2</a:t>
            </a:r>
          </a:p>
          <a:p>
            <a:pPr>
              <a:buFont typeface="+mj-lt"/>
              <a:buAutoNum type="arabicPeriod"/>
            </a:pPr>
            <a:r>
              <a:rPr lang="en-US" sz="1400" dirty="0" smtClean="0">
                <a:latin typeface="Courier New" pitchFamily="49" charset="0"/>
                <a:cs typeface="Courier New" pitchFamily="49" charset="0"/>
              </a:rPr>
              <a:t>void *count2( void * </a:t>
            </a:r>
            <a:r>
              <a:rPr lang="en-US" sz="1400" dirty="0" err="1" smtClean="0">
                <a:latin typeface="Courier New" pitchFamily="49" charset="0"/>
                <a:cs typeface="Courier New" pitchFamily="49" charset="0"/>
              </a:rPr>
              <a:t>arg</a:t>
            </a:r>
            <a:r>
              <a:rPr lang="en-US" sz="1400" dirty="0" smtClean="0">
                <a:latin typeface="Courier New" pitchFamily="49" charset="0"/>
                <a:cs typeface="Courier New" pitchFamily="49" charset="0"/>
              </a:rPr>
              <a:t>)</a:t>
            </a:r>
          </a:p>
          <a:p>
            <a:pPr>
              <a:buFont typeface="+mj-lt"/>
              <a:buAutoNum type="arabicPeriod"/>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spc</a:t>
            </a:r>
            <a:r>
              <a:rPr lang="en-US" sz="1400" dirty="0" smtClean="0">
                <a:latin typeface="Courier New" pitchFamily="49" charset="0"/>
                <a:cs typeface="Courier New" pitchFamily="49" charset="0"/>
              </a:rPr>
              <a:t>=0, </a:t>
            </a:r>
            <a:r>
              <a:rPr lang="en-US" sz="1400" dirty="0" err="1" smtClean="0">
                <a:latin typeface="Courier New" pitchFamily="49" charset="0"/>
                <a:cs typeface="Courier New" pitchFamily="49" charset="0"/>
              </a:rPr>
              <a:t>lnc</a:t>
            </a:r>
            <a:r>
              <a:rPr lang="en-US" sz="1400" dirty="0" smtClean="0">
                <a:latin typeface="Courier New" pitchFamily="49" charset="0"/>
                <a:cs typeface="Courier New" pitchFamily="49" charset="0"/>
              </a:rPr>
              <a:t>=0,j;</a:t>
            </a:r>
          </a:p>
          <a:p>
            <a:pPr>
              <a:buFont typeface="+mj-lt"/>
              <a:buAutoNum type="arabicPeriod"/>
            </a:pPr>
            <a:r>
              <a:rPr lang="en-US" sz="1400" dirty="0" smtClean="0">
                <a:latin typeface="Courier New" pitchFamily="49" charset="0"/>
                <a:cs typeface="Courier New" pitchFamily="49" charset="0"/>
              </a:rPr>
              <a:t>   while (1)</a:t>
            </a:r>
          </a:p>
          <a:p>
            <a:pPr>
              <a:buFont typeface="+mj-lt"/>
              <a:buAutoNum type="arabicPeriod"/>
            </a:pPr>
            <a:r>
              <a:rPr lang="en-US" sz="1400" dirty="0" smtClean="0">
                <a:latin typeface="Courier New" pitchFamily="49" charset="0"/>
                <a:cs typeface="Courier New" pitchFamily="49" charset="0"/>
              </a:rPr>
              <a:t>     { </a:t>
            </a:r>
          </a:p>
          <a:p>
            <a:pPr>
              <a:buFont typeface="+mj-lt"/>
              <a:buAutoNum type="arabicPeriod"/>
            </a:pPr>
            <a:r>
              <a:rPr lang="en-US" sz="1400" dirty="0" smtClean="0">
                <a:latin typeface="Courier New" pitchFamily="49" charset="0"/>
                <a:cs typeface="Courier New" pitchFamily="49" charset="0"/>
              </a:rPr>
              <a:t>      if (</a:t>
            </a:r>
            <a:r>
              <a:rPr lang="en-US" sz="1400" dirty="0" err="1" smtClean="0">
                <a:latin typeface="Courier New" pitchFamily="49" charset="0"/>
                <a:cs typeface="Courier New" pitchFamily="49" charset="0"/>
              </a:rPr>
              <a:t>feof</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infile</a:t>
            </a:r>
            <a:r>
              <a:rPr lang="en-US" sz="1400" dirty="0" smtClean="0">
                <a:latin typeface="Courier New" pitchFamily="49" charset="0"/>
                <a:cs typeface="Courier New" pitchFamily="49" charset="0"/>
              </a:rPr>
              <a:t>)) break;  </a:t>
            </a:r>
          </a:p>
          <a:p>
            <a:pPr>
              <a:buFont typeface="+mj-lt"/>
              <a:buAutoNum type="arabicPeriod"/>
            </a:pPr>
            <a:r>
              <a:rPr lang="en-US" sz="1400" dirty="0" smtClean="0">
                <a:latin typeface="Courier New" pitchFamily="49" charset="0"/>
                <a:cs typeface="Courier New" pitchFamily="49" charset="0"/>
              </a:rPr>
              <a:t>      </a:t>
            </a:r>
            <a:r>
              <a:rPr lang="en-US" sz="1400" dirty="0" smtClean="0">
                <a:solidFill>
                  <a:srgbClr val="FF0000"/>
                </a:solidFill>
                <a:latin typeface="Courier New" pitchFamily="49" charset="0"/>
                <a:cs typeface="Courier New" pitchFamily="49" charset="0"/>
              </a:rPr>
              <a:t>//Read from buffer2</a:t>
            </a:r>
          </a:p>
          <a:p>
            <a:pPr>
              <a:buFont typeface="+mj-lt"/>
              <a:buAutoNum type="arabicPeriod"/>
            </a:pPr>
            <a:r>
              <a:rPr lang="en-US" sz="1400" dirty="0" smtClean="0">
                <a:solidFill>
                  <a:srgbClr val="FF0000"/>
                </a:solidFill>
                <a:latin typeface="Courier New" pitchFamily="49" charset="0"/>
                <a:cs typeface="Courier New" pitchFamily="49" charset="0"/>
              </a:rPr>
              <a:t>      </a:t>
            </a:r>
            <a:r>
              <a:rPr lang="en-US" sz="1400" b="1" dirty="0" err="1" smtClean="0">
                <a:solidFill>
                  <a:srgbClr val="FF0000"/>
                </a:solidFill>
                <a:latin typeface="Courier New" pitchFamily="49" charset="0"/>
                <a:cs typeface="Courier New" pitchFamily="49" charset="0"/>
              </a:rPr>
              <a:t>pthread_mutex_lock</a:t>
            </a:r>
            <a:r>
              <a:rPr lang="en-US" sz="1400" b="1" dirty="0" smtClean="0">
                <a:solidFill>
                  <a:srgbClr val="FF0000"/>
                </a:solidFill>
                <a:latin typeface="Courier New" pitchFamily="49" charset="0"/>
                <a:cs typeface="Courier New" pitchFamily="49" charset="0"/>
              </a:rPr>
              <a:t>(&amp;flag2.mutex);</a:t>
            </a:r>
          </a:p>
          <a:p>
            <a:pPr>
              <a:buFont typeface="+mj-lt"/>
              <a:buAutoNum type="arabicPeriod"/>
            </a:pPr>
            <a:r>
              <a:rPr lang="en-US" sz="1400" b="1" dirty="0" smtClean="0">
                <a:solidFill>
                  <a:srgbClr val="FF0000"/>
                </a:solidFill>
                <a:latin typeface="Courier New" pitchFamily="49" charset="0"/>
                <a:cs typeface="Courier New" pitchFamily="49" charset="0"/>
              </a:rPr>
              <a:t>       while (flag2.data==0 &amp;&amp; !</a:t>
            </a:r>
            <a:r>
              <a:rPr lang="en-US" sz="1400" b="1" dirty="0" err="1" smtClean="0">
                <a:solidFill>
                  <a:srgbClr val="FF0000"/>
                </a:solidFill>
                <a:latin typeface="Courier New" pitchFamily="49" charset="0"/>
                <a:cs typeface="Courier New" pitchFamily="49" charset="0"/>
              </a:rPr>
              <a:t>feof</a:t>
            </a:r>
            <a:r>
              <a:rPr lang="en-US" sz="1400" b="1" dirty="0" smtClean="0">
                <a:solidFill>
                  <a:srgbClr val="FF0000"/>
                </a:solidFill>
                <a:latin typeface="Courier New" pitchFamily="49" charset="0"/>
                <a:cs typeface="Courier New" pitchFamily="49" charset="0"/>
              </a:rPr>
              <a:t>(</a:t>
            </a:r>
            <a:r>
              <a:rPr lang="en-US" sz="1400" b="1" dirty="0" err="1" smtClean="0">
                <a:solidFill>
                  <a:srgbClr val="FF0000"/>
                </a:solidFill>
                <a:latin typeface="Courier New" pitchFamily="49" charset="0"/>
                <a:cs typeface="Courier New" pitchFamily="49" charset="0"/>
              </a:rPr>
              <a:t>infile</a:t>
            </a:r>
            <a:r>
              <a:rPr lang="en-US" sz="1400" b="1" dirty="0" smtClean="0">
                <a:solidFill>
                  <a:srgbClr val="FF0000"/>
                </a:solidFill>
                <a:latin typeface="Courier New" pitchFamily="49" charset="0"/>
                <a:cs typeface="Courier New" pitchFamily="49" charset="0"/>
              </a:rPr>
              <a:t>))</a:t>
            </a:r>
          </a:p>
          <a:p>
            <a:pPr>
              <a:buFont typeface="+mj-lt"/>
              <a:buAutoNum type="arabicPeriod"/>
            </a:pPr>
            <a:r>
              <a:rPr lang="en-US" sz="1400" b="1" dirty="0" smtClean="0">
                <a:solidFill>
                  <a:srgbClr val="FF0000"/>
                </a:solidFill>
                <a:latin typeface="Courier New" pitchFamily="49" charset="0"/>
                <a:cs typeface="Courier New" pitchFamily="49" charset="0"/>
              </a:rPr>
              <a:t>        </a:t>
            </a:r>
            <a:r>
              <a:rPr lang="en-US" sz="1400" b="1" dirty="0" err="1" smtClean="0">
                <a:solidFill>
                  <a:srgbClr val="FF0000"/>
                </a:solidFill>
                <a:latin typeface="Courier New" pitchFamily="49" charset="0"/>
                <a:cs typeface="Courier New" pitchFamily="49" charset="0"/>
              </a:rPr>
              <a:t>pthread_cond_wait</a:t>
            </a:r>
            <a:r>
              <a:rPr lang="en-US" sz="1400" b="1" dirty="0" smtClean="0">
                <a:solidFill>
                  <a:srgbClr val="FF0000"/>
                </a:solidFill>
                <a:latin typeface="Courier New" pitchFamily="49" charset="0"/>
                <a:cs typeface="Courier New" pitchFamily="49" charset="0"/>
              </a:rPr>
              <a:t>(&amp;flag2.cv, &amp;flag2.mutex);</a:t>
            </a:r>
          </a:p>
          <a:p>
            <a:pPr>
              <a:buFont typeface="+mj-lt"/>
              <a:buAutoNum type="arabicPeriod"/>
            </a:pPr>
            <a:r>
              <a:rPr lang="en-US" sz="1400" b="1" dirty="0" smtClean="0">
                <a:solidFill>
                  <a:srgbClr val="FF0000"/>
                </a:solidFill>
                <a:latin typeface="Courier New" pitchFamily="49" charset="0"/>
                <a:cs typeface="Courier New" pitchFamily="49" charset="0"/>
              </a:rPr>
              <a:t>         if(flag2.data)</a:t>
            </a:r>
          </a:p>
          <a:p>
            <a:pPr>
              <a:buFont typeface="+mj-lt"/>
              <a:buAutoNum type="arabicPeriod"/>
            </a:pPr>
            <a:r>
              <a:rPr lang="en-US" sz="1400" b="1" dirty="0" smtClean="0">
                <a:solidFill>
                  <a:srgbClr val="FF0000"/>
                </a:solidFill>
                <a:latin typeface="Courier New" pitchFamily="49" charset="0"/>
                <a:cs typeface="Courier New" pitchFamily="49" charset="0"/>
              </a:rPr>
              <a:t>        for( j=0; inline2[j]!='\0'; j++)</a:t>
            </a:r>
          </a:p>
          <a:p>
            <a:pPr>
              <a:buFont typeface="+mj-lt"/>
              <a:buAutoNum type="arabicPeriod"/>
            </a:pPr>
            <a:r>
              <a:rPr lang="en-US" sz="1400" b="1" dirty="0" smtClean="0">
                <a:solidFill>
                  <a:srgbClr val="FF0000"/>
                </a:solidFill>
                <a:latin typeface="Courier New" pitchFamily="49" charset="0"/>
                <a:cs typeface="Courier New" pitchFamily="49" charset="0"/>
              </a:rPr>
              <a:t>         {if(inline2[j]==' ')</a:t>
            </a:r>
          </a:p>
          <a:p>
            <a:pPr>
              <a:buFont typeface="+mj-lt"/>
              <a:buAutoNum type="arabicPeriod"/>
            </a:pPr>
            <a:r>
              <a:rPr lang="en-US" sz="1400" b="1" dirty="0" smtClean="0">
                <a:solidFill>
                  <a:srgbClr val="FF0000"/>
                </a:solidFill>
                <a:latin typeface="Courier New" pitchFamily="49" charset="0"/>
                <a:cs typeface="Courier New" pitchFamily="49" charset="0"/>
              </a:rPr>
              <a:t>	        </a:t>
            </a:r>
            <a:r>
              <a:rPr lang="en-US" sz="1400" b="1" dirty="0" err="1" smtClean="0">
                <a:solidFill>
                  <a:srgbClr val="FF0000"/>
                </a:solidFill>
                <a:latin typeface="Courier New" pitchFamily="49" charset="0"/>
                <a:cs typeface="Courier New" pitchFamily="49" charset="0"/>
              </a:rPr>
              <a:t>spc</a:t>
            </a:r>
            <a:r>
              <a:rPr lang="en-US" sz="1400" b="1" dirty="0" smtClean="0">
                <a:solidFill>
                  <a:srgbClr val="FF0000"/>
                </a:solidFill>
                <a:latin typeface="Courier New" pitchFamily="49" charset="0"/>
                <a:cs typeface="Courier New" pitchFamily="49" charset="0"/>
              </a:rPr>
              <a:t>++;</a:t>
            </a:r>
          </a:p>
          <a:p>
            <a:pPr>
              <a:buFont typeface="+mj-lt"/>
              <a:buAutoNum type="arabicPeriod"/>
            </a:pPr>
            <a:r>
              <a:rPr lang="en-US" sz="1400" b="1" dirty="0" smtClean="0">
                <a:solidFill>
                  <a:srgbClr val="FF0000"/>
                </a:solidFill>
                <a:latin typeface="Courier New" pitchFamily="49" charset="0"/>
                <a:cs typeface="Courier New" pitchFamily="49" charset="0"/>
              </a:rPr>
              <a:t>          if (inline2[j]=='\n')</a:t>
            </a:r>
          </a:p>
          <a:p>
            <a:pPr>
              <a:buFont typeface="+mj-lt"/>
              <a:buAutoNum type="arabicPeriod"/>
            </a:pPr>
            <a:r>
              <a:rPr lang="en-US" sz="1400" b="1" dirty="0" smtClean="0">
                <a:solidFill>
                  <a:srgbClr val="FF0000"/>
                </a:solidFill>
                <a:latin typeface="Courier New" pitchFamily="49" charset="0"/>
                <a:cs typeface="Courier New" pitchFamily="49" charset="0"/>
              </a:rPr>
              <a:t>           </a:t>
            </a:r>
            <a:r>
              <a:rPr lang="en-US" sz="1400" b="1" dirty="0" err="1" smtClean="0">
                <a:solidFill>
                  <a:srgbClr val="FF0000"/>
                </a:solidFill>
                <a:latin typeface="Courier New" pitchFamily="49" charset="0"/>
                <a:cs typeface="Courier New" pitchFamily="49" charset="0"/>
              </a:rPr>
              <a:t>lnc</a:t>
            </a:r>
            <a:r>
              <a:rPr lang="en-US" sz="1400" b="1" dirty="0" smtClean="0">
                <a:solidFill>
                  <a:srgbClr val="FF0000"/>
                </a:solidFill>
                <a:latin typeface="Courier New" pitchFamily="49" charset="0"/>
                <a:cs typeface="Courier New" pitchFamily="49" charset="0"/>
              </a:rPr>
              <a:t>++;</a:t>
            </a:r>
          </a:p>
          <a:p>
            <a:pPr>
              <a:buFont typeface="+mj-lt"/>
              <a:buAutoNum type="arabicPeriod"/>
            </a:pPr>
            <a:r>
              <a:rPr lang="en-US" sz="1400" b="1" dirty="0" smtClean="0">
                <a:solidFill>
                  <a:srgbClr val="FF0000"/>
                </a:solidFill>
                <a:latin typeface="Courier New" pitchFamily="49" charset="0"/>
                <a:cs typeface="Courier New" pitchFamily="49" charset="0"/>
              </a:rPr>
              <a:t>         }</a:t>
            </a:r>
          </a:p>
          <a:p>
            <a:pPr>
              <a:buFont typeface="+mj-lt"/>
              <a:buAutoNum type="arabicPeriod"/>
            </a:pPr>
            <a:r>
              <a:rPr lang="en-US" sz="1400" b="1" dirty="0" smtClean="0">
                <a:solidFill>
                  <a:srgbClr val="FF0000"/>
                </a:solidFill>
                <a:latin typeface="Courier New" pitchFamily="49" charset="0"/>
                <a:cs typeface="Courier New" pitchFamily="49" charset="0"/>
              </a:rPr>
              <a:t>      flag2.data=0;</a:t>
            </a:r>
          </a:p>
          <a:p>
            <a:pPr>
              <a:buFont typeface="+mj-lt"/>
              <a:buAutoNum type="arabicPeriod"/>
            </a:pPr>
            <a:r>
              <a:rPr lang="en-US" sz="1400" b="1" dirty="0" smtClean="0">
                <a:solidFill>
                  <a:srgbClr val="FF0000"/>
                </a:solidFill>
                <a:latin typeface="Courier New" pitchFamily="49" charset="0"/>
                <a:cs typeface="Courier New" pitchFamily="49" charset="0"/>
              </a:rPr>
              <a:t>      </a:t>
            </a:r>
            <a:r>
              <a:rPr lang="en-US" sz="1400" b="1" dirty="0" err="1" smtClean="0">
                <a:solidFill>
                  <a:srgbClr val="FF0000"/>
                </a:solidFill>
                <a:latin typeface="Courier New" pitchFamily="49" charset="0"/>
                <a:cs typeface="Courier New" pitchFamily="49" charset="0"/>
              </a:rPr>
              <a:t>pthread_mutex_unlock</a:t>
            </a:r>
            <a:r>
              <a:rPr lang="en-US" sz="1400" b="1" dirty="0" smtClean="0">
                <a:solidFill>
                  <a:srgbClr val="FF0000"/>
                </a:solidFill>
                <a:latin typeface="Courier New" pitchFamily="49" charset="0"/>
                <a:cs typeface="Courier New" pitchFamily="49" charset="0"/>
              </a:rPr>
              <a:t>(&amp;flag2.mutex);</a:t>
            </a:r>
          </a:p>
          <a:p>
            <a:pPr>
              <a:buFont typeface="+mj-lt"/>
              <a:buAutoNum type="arabicPeriod"/>
            </a:pP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endwhile</a:t>
            </a:r>
            <a:endParaRPr lang="en-US" sz="1400" dirty="0" smtClean="0">
              <a:latin typeface="Courier New" pitchFamily="49" charset="0"/>
              <a:cs typeface="Courier New" pitchFamily="49" charset="0"/>
            </a:endParaRPr>
          </a:p>
          <a:p>
            <a:pPr>
              <a:buFont typeface="+mj-lt"/>
              <a:buAutoNum type="arabicPeriod"/>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pthread_mutex_lock</a:t>
            </a:r>
            <a:r>
              <a:rPr lang="en-US" sz="1400" dirty="0" smtClean="0">
                <a:latin typeface="Courier New" pitchFamily="49" charset="0"/>
                <a:cs typeface="Courier New" pitchFamily="49" charset="0"/>
              </a:rPr>
              <a:t>(&amp;</a:t>
            </a:r>
            <a:r>
              <a:rPr lang="en-US" sz="1400" dirty="0" err="1" smtClean="0">
                <a:latin typeface="Courier New" pitchFamily="49" charset="0"/>
                <a:cs typeface="Courier New" pitchFamily="49" charset="0"/>
              </a:rPr>
              <a:t>addmutex</a:t>
            </a:r>
            <a:r>
              <a:rPr lang="en-US" sz="1400" dirty="0" smtClean="0">
                <a:latin typeface="Courier New" pitchFamily="49" charset="0"/>
                <a:cs typeface="Courier New" pitchFamily="49" charset="0"/>
              </a:rPr>
              <a:t>);</a:t>
            </a:r>
          </a:p>
          <a:p>
            <a:pPr>
              <a:buFont typeface="+mj-lt"/>
              <a:buAutoNum type="arabicPeriod"/>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gsc</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spc</a:t>
            </a:r>
            <a:r>
              <a:rPr lang="en-US" sz="1400" dirty="0" smtClean="0">
                <a:latin typeface="Courier New" pitchFamily="49" charset="0"/>
                <a:cs typeface="Courier New" pitchFamily="49" charset="0"/>
              </a:rPr>
              <a:t>;</a:t>
            </a:r>
          </a:p>
          <a:p>
            <a:pPr>
              <a:buFont typeface="+mj-lt"/>
              <a:buAutoNum type="arabicPeriod"/>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glc</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lnc</a:t>
            </a:r>
            <a:r>
              <a:rPr lang="en-US" sz="1400" dirty="0" smtClean="0">
                <a:latin typeface="Courier New" pitchFamily="49" charset="0"/>
                <a:cs typeface="Courier New" pitchFamily="49" charset="0"/>
              </a:rPr>
              <a:t>;</a:t>
            </a:r>
          </a:p>
          <a:p>
            <a:pPr>
              <a:buFont typeface="+mj-lt"/>
              <a:buAutoNum type="arabicPeriod"/>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pthread_mutex_unlock</a:t>
            </a:r>
            <a:r>
              <a:rPr lang="en-US" sz="1400" dirty="0" smtClean="0">
                <a:latin typeface="Courier New" pitchFamily="49" charset="0"/>
                <a:cs typeface="Courier New" pitchFamily="49" charset="0"/>
              </a:rPr>
              <a:t>(&amp;</a:t>
            </a:r>
            <a:r>
              <a:rPr lang="en-US" sz="1400" dirty="0" err="1" smtClean="0">
                <a:latin typeface="Courier New" pitchFamily="49" charset="0"/>
                <a:cs typeface="Courier New" pitchFamily="49" charset="0"/>
              </a:rPr>
              <a:t>addmutex</a:t>
            </a:r>
            <a:r>
              <a:rPr lang="en-US" sz="1400" dirty="0" smtClean="0">
                <a:latin typeface="Courier New" pitchFamily="49" charset="0"/>
                <a:cs typeface="Courier New" pitchFamily="49" charset="0"/>
              </a:rPr>
              <a:t>);      </a:t>
            </a:r>
          </a:p>
          <a:p>
            <a:pPr>
              <a:buFont typeface="+mj-lt"/>
              <a:buAutoNum type="arabicPeriod"/>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pthread_exit</a:t>
            </a:r>
            <a:r>
              <a:rPr lang="en-US" sz="1400" dirty="0" smtClean="0">
                <a:latin typeface="Courier New" pitchFamily="49" charset="0"/>
                <a:cs typeface="Courier New" pitchFamily="49" charset="0"/>
              </a:rPr>
              <a:t> (NULL);  </a:t>
            </a:r>
          </a:p>
          <a:p>
            <a:pPr>
              <a:buFont typeface="+mj-lt"/>
              <a:buAutoNum type="arabicPeriod"/>
            </a:pPr>
            <a:r>
              <a:rPr lang="en-US" sz="1400"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6477000" cy="6324600"/>
          </a:xfrm>
        </p:spPr>
        <p:txBody>
          <a:bodyPr>
            <a:noAutofit/>
          </a:bodyPr>
          <a:lstStyle/>
          <a:p>
            <a:pPr marL="514350" indent="-514350">
              <a:buFont typeface="+mj-lt"/>
              <a:buAutoNum type="arabicPeriod"/>
            </a:pPr>
            <a:r>
              <a:rPr lang="en-US" sz="1200" dirty="0" err="1" smtClean="0">
                <a:latin typeface="Courier New" pitchFamily="49" charset="0"/>
                <a:cs typeface="Courier New" pitchFamily="49" charset="0"/>
              </a:rPr>
              <a:t>int</a:t>
            </a:r>
            <a:r>
              <a:rPr lang="en-US" sz="1200" dirty="0" smtClean="0">
                <a:latin typeface="Courier New" pitchFamily="49" charset="0"/>
                <a:cs typeface="Courier New" pitchFamily="49" charset="0"/>
              </a:rPr>
              <a:t> main()</a:t>
            </a:r>
          </a:p>
          <a:p>
            <a:pPr marL="514350" indent="-514350">
              <a:buFont typeface="+mj-lt"/>
              <a:buAutoNum type="arabicPeriod"/>
            </a:pPr>
            <a:r>
              <a:rPr lang="en-US" sz="1200" dirty="0" smtClean="0">
                <a:latin typeface="Courier New" pitchFamily="49" charset="0"/>
                <a:cs typeface="Courier New" pitchFamily="49" charset="0"/>
              </a:rPr>
              <a:t>{    </a:t>
            </a:r>
          </a:p>
          <a:p>
            <a:pPr marL="514350" indent="-514350">
              <a:buFont typeface="+mj-lt"/>
              <a:buAutoNum type="arabicPeriod"/>
            </a:pPr>
            <a:r>
              <a:rPr lang="en-US" sz="1200" dirty="0" smtClean="0">
                <a:latin typeface="Courier New" pitchFamily="49" charset="0"/>
                <a:cs typeface="Courier New" pitchFamily="49" charset="0"/>
              </a:rPr>
              <a:t>    char in[10];</a:t>
            </a:r>
          </a:p>
          <a:p>
            <a:pPr marL="514350" indent="-514350">
              <a:buFont typeface="+mj-lt"/>
              <a:buAutoNum type="arabicPeriod"/>
            </a:pP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pthread_t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tid</a:t>
            </a:r>
            <a:r>
              <a:rPr lang="en-US" sz="1200" dirty="0" smtClean="0">
                <a:latin typeface="Courier New" pitchFamily="49" charset="0"/>
                <a:cs typeface="Courier New" pitchFamily="49" charset="0"/>
              </a:rPr>
              <a:t>[2];</a:t>
            </a:r>
          </a:p>
          <a:p>
            <a:pPr marL="514350" indent="-514350">
              <a:buFont typeface="+mj-lt"/>
              <a:buAutoNum type="arabicPeriod"/>
            </a:pP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int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thdno</a:t>
            </a:r>
            <a:r>
              <a:rPr lang="en-US" sz="1200" dirty="0" smtClean="0">
                <a:latin typeface="Courier New" pitchFamily="49" charset="0"/>
                <a:cs typeface="Courier New" pitchFamily="49" charset="0"/>
              </a:rPr>
              <a:t>[2]={0, 1};</a:t>
            </a:r>
          </a:p>
          <a:p>
            <a:pPr marL="514350" indent="-514350">
              <a:buFont typeface="+mj-lt"/>
              <a:buAutoNum type="arabicPeriod"/>
            </a:pP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int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i</a:t>
            </a:r>
            <a:r>
              <a:rPr lang="en-US" sz="1200" dirty="0" smtClean="0">
                <a:latin typeface="Courier New" pitchFamily="49" charset="0"/>
                <a:cs typeface="Courier New" pitchFamily="49" charset="0"/>
              </a:rPr>
              <a:t>;</a:t>
            </a:r>
          </a:p>
          <a:p>
            <a:pPr marL="514350" indent="-514350">
              <a:buFont typeface="+mj-lt"/>
              <a:buAutoNum type="arabicPeriod"/>
            </a:pPr>
            <a:r>
              <a:rPr lang="en-US" sz="1200" dirty="0" smtClean="0">
                <a:latin typeface="Courier New" pitchFamily="49" charset="0"/>
                <a:cs typeface="Courier New" pitchFamily="49" charset="0"/>
              </a:rPr>
              <a:t>  </a:t>
            </a:r>
          </a:p>
          <a:p>
            <a:pPr marL="514350" indent="-514350">
              <a:buFont typeface="+mj-lt"/>
              <a:buAutoNum type="arabicPeriod"/>
            </a:pP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infile</a:t>
            </a:r>
            <a:r>
              <a:rPr lang="en-US" sz="1200" dirty="0" smtClean="0">
                <a:latin typeface="Courier New" pitchFamily="49" charset="0"/>
                <a:cs typeface="Courier New" pitchFamily="49" charset="0"/>
              </a:rPr>
              <a:t> = </a:t>
            </a:r>
            <a:r>
              <a:rPr lang="en-US" sz="1200" dirty="0" err="1" smtClean="0">
                <a:latin typeface="Courier New" pitchFamily="49" charset="0"/>
                <a:cs typeface="Courier New" pitchFamily="49" charset="0"/>
              </a:rPr>
              <a:t>fopen</a:t>
            </a:r>
            <a:r>
              <a:rPr lang="en-US" sz="1200" dirty="0" smtClean="0">
                <a:latin typeface="Courier New" pitchFamily="49" charset="0"/>
                <a:cs typeface="Courier New" pitchFamily="49" charset="0"/>
              </a:rPr>
              <a:t>("infile.txt", "</a:t>
            </a:r>
            <a:r>
              <a:rPr lang="en-US" sz="1200" dirty="0" err="1" smtClean="0">
                <a:latin typeface="Courier New" pitchFamily="49" charset="0"/>
                <a:cs typeface="Courier New" pitchFamily="49" charset="0"/>
              </a:rPr>
              <a:t>r+b</a:t>
            </a:r>
            <a:r>
              <a:rPr lang="en-US" sz="1200" dirty="0" smtClean="0">
                <a:latin typeface="Courier New" pitchFamily="49" charset="0"/>
                <a:cs typeface="Courier New" pitchFamily="49" charset="0"/>
              </a:rPr>
              <a:t>");</a:t>
            </a:r>
          </a:p>
          <a:p>
            <a:pPr marL="514350" indent="-514350">
              <a:buFont typeface="+mj-lt"/>
              <a:buAutoNum type="arabicPeriod"/>
            </a:pPr>
            <a:r>
              <a:rPr lang="en-US" sz="1200" dirty="0" smtClean="0">
                <a:latin typeface="Courier New" pitchFamily="49" charset="0"/>
                <a:cs typeface="Courier New" pitchFamily="49" charset="0"/>
              </a:rPr>
              <a:t>    if (</a:t>
            </a:r>
            <a:r>
              <a:rPr lang="en-US" sz="1200" dirty="0" err="1" smtClean="0">
                <a:latin typeface="Courier New" pitchFamily="49" charset="0"/>
                <a:cs typeface="Courier New" pitchFamily="49" charset="0"/>
              </a:rPr>
              <a:t>infile</a:t>
            </a:r>
            <a:r>
              <a:rPr lang="en-US" sz="1200" dirty="0" smtClean="0">
                <a:latin typeface="Courier New" pitchFamily="49" charset="0"/>
                <a:cs typeface="Courier New" pitchFamily="49" charset="0"/>
              </a:rPr>
              <a:t> == NULL)</a:t>
            </a:r>
          </a:p>
          <a:p>
            <a:pPr marL="514350" indent="-514350">
              <a:buFont typeface="+mj-lt"/>
              <a:buAutoNum type="arabicPeriod"/>
            </a:pPr>
            <a:r>
              <a:rPr lang="en-US" sz="1200" dirty="0" smtClean="0">
                <a:latin typeface="Courier New" pitchFamily="49" charset="0"/>
                <a:cs typeface="Courier New" pitchFamily="49" charset="0"/>
              </a:rPr>
              <a:t>    {</a:t>
            </a:r>
          </a:p>
          <a:p>
            <a:pPr marL="514350" indent="-514350">
              <a:buFont typeface="+mj-lt"/>
              <a:buAutoNum type="arabicPeriod"/>
            </a:pP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printf</a:t>
            </a:r>
            <a:r>
              <a:rPr lang="en-US" sz="1200" dirty="0" smtClean="0">
                <a:latin typeface="Courier New" pitchFamily="49" charset="0"/>
                <a:cs typeface="Courier New" pitchFamily="49" charset="0"/>
              </a:rPr>
              <a:t>("error opening file %s\</a:t>
            </a:r>
            <a:r>
              <a:rPr lang="en-US" sz="1200" dirty="0" err="1" smtClean="0">
                <a:latin typeface="Courier New" pitchFamily="49" charset="0"/>
                <a:cs typeface="Courier New" pitchFamily="49" charset="0"/>
              </a:rPr>
              <a:t>n",in</a:t>
            </a:r>
            <a:r>
              <a:rPr lang="en-US" sz="1200" dirty="0" smtClean="0">
                <a:latin typeface="Courier New" pitchFamily="49" charset="0"/>
                <a:cs typeface="Courier New" pitchFamily="49" charset="0"/>
              </a:rPr>
              <a:t>);</a:t>
            </a:r>
          </a:p>
          <a:p>
            <a:pPr marL="514350" indent="-514350">
              <a:buFont typeface="+mj-lt"/>
              <a:buAutoNum type="arabicPeriod"/>
            </a:pPr>
            <a:r>
              <a:rPr lang="en-US" sz="1200" dirty="0" smtClean="0">
                <a:latin typeface="Courier New" pitchFamily="49" charset="0"/>
                <a:cs typeface="Courier New" pitchFamily="49" charset="0"/>
              </a:rPr>
              <a:t>      return(-1);</a:t>
            </a:r>
          </a:p>
          <a:p>
            <a:pPr marL="514350" indent="-514350">
              <a:buFont typeface="+mj-lt"/>
              <a:buAutoNum type="arabicPeriod"/>
            </a:pPr>
            <a:r>
              <a:rPr lang="en-US" sz="1200" dirty="0" smtClean="0">
                <a:latin typeface="Courier New" pitchFamily="49" charset="0"/>
                <a:cs typeface="Courier New" pitchFamily="49" charset="0"/>
              </a:rPr>
              <a:t>    }</a:t>
            </a:r>
          </a:p>
          <a:p>
            <a:pPr marL="514350" indent="-514350">
              <a:buFont typeface="+mj-lt"/>
              <a:buAutoNum type="arabicPeriod"/>
            </a:pP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pthread_create</a:t>
            </a:r>
            <a:r>
              <a:rPr lang="en-US" sz="1200" dirty="0" smtClean="0">
                <a:latin typeface="Courier New" pitchFamily="49" charset="0"/>
                <a:cs typeface="Courier New" pitchFamily="49" charset="0"/>
              </a:rPr>
              <a:t>(&amp;</a:t>
            </a:r>
            <a:r>
              <a:rPr lang="en-US" sz="1200" dirty="0" err="1" smtClean="0">
                <a:latin typeface="Courier New" pitchFamily="49" charset="0"/>
                <a:cs typeface="Courier New" pitchFamily="49" charset="0"/>
              </a:rPr>
              <a:t>tid</a:t>
            </a:r>
            <a:r>
              <a:rPr lang="en-US" sz="1200" dirty="0" smtClean="0">
                <a:latin typeface="Courier New" pitchFamily="49" charset="0"/>
                <a:cs typeface="Courier New" pitchFamily="49" charset="0"/>
              </a:rPr>
              <a:t>[0], NULL,count1, NULL);</a:t>
            </a:r>
          </a:p>
          <a:p>
            <a:pPr marL="514350" indent="-514350">
              <a:buFont typeface="+mj-lt"/>
              <a:buAutoNum type="arabicPeriod"/>
            </a:pP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pthread_create</a:t>
            </a:r>
            <a:r>
              <a:rPr lang="en-US" sz="1200" dirty="0" smtClean="0">
                <a:latin typeface="Courier New" pitchFamily="49" charset="0"/>
                <a:cs typeface="Courier New" pitchFamily="49" charset="0"/>
              </a:rPr>
              <a:t>(&amp;</a:t>
            </a:r>
            <a:r>
              <a:rPr lang="en-US" sz="1200" dirty="0" err="1" smtClean="0">
                <a:latin typeface="Courier New" pitchFamily="49" charset="0"/>
                <a:cs typeface="Courier New" pitchFamily="49" charset="0"/>
              </a:rPr>
              <a:t>tid</a:t>
            </a:r>
            <a:r>
              <a:rPr lang="en-US" sz="1200" dirty="0" smtClean="0">
                <a:latin typeface="Courier New" pitchFamily="49" charset="0"/>
                <a:cs typeface="Courier New" pitchFamily="49" charset="0"/>
              </a:rPr>
              <a:t>[1], NULL,count2, NULL);</a:t>
            </a:r>
          </a:p>
          <a:p>
            <a:pPr marL="514350" indent="-514350">
              <a:buFont typeface="+mj-lt"/>
              <a:buAutoNum type="arabicPeriod"/>
            </a:pPr>
            <a:r>
              <a:rPr lang="en-US" sz="1200" dirty="0" smtClean="0">
                <a:latin typeface="Courier New" pitchFamily="49" charset="0"/>
                <a:cs typeface="Courier New" pitchFamily="49" charset="0"/>
              </a:rPr>
              <a:t>    //Main Thread writes data into buffer1 and buffer2</a:t>
            </a:r>
          </a:p>
          <a:p>
            <a:pPr marL="514350" indent="-514350">
              <a:buFont typeface="+mj-lt"/>
              <a:buAutoNum type="arabicPeriod"/>
            </a:pPr>
            <a:r>
              <a:rPr lang="en-US" sz="1200" dirty="0" smtClean="0">
                <a:latin typeface="Courier New" pitchFamily="49" charset="0"/>
                <a:cs typeface="Courier New" pitchFamily="49" charset="0"/>
              </a:rPr>
              <a:t>    </a:t>
            </a:r>
            <a:r>
              <a:rPr lang="en-US" sz="1200" b="1" dirty="0" smtClean="0">
                <a:solidFill>
                  <a:srgbClr val="FF0000"/>
                </a:solidFill>
                <a:latin typeface="Courier New" pitchFamily="49" charset="0"/>
                <a:cs typeface="Courier New" pitchFamily="49" charset="0"/>
              </a:rPr>
              <a:t>while (!</a:t>
            </a:r>
            <a:r>
              <a:rPr lang="en-US" sz="1200" b="1" dirty="0" err="1" smtClean="0">
                <a:solidFill>
                  <a:srgbClr val="FF0000"/>
                </a:solidFill>
                <a:latin typeface="Courier New" pitchFamily="49" charset="0"/>
                <a:cs typeface="Courier New" pitchFamily="49" charset="0"/>
              </a:rPr>
              <a:t>feof</a:t>
            </a:r>
            <a:r>
              <a:rPr lang="en-US" sz="1200" b="1" dirty="0" smtClean="0">
                <a:solidFill>
                  <a:srgbClr val="FF0000"/>
                </a:solidFill>
                <a:latin typeface="Courier New" pitchFamily="49" charset="0"/>
                <a:cs typeface="Courier New" pitchFamily="49" charset="0"/>
              </a:rPr>
              <a:t>(</a:t>
            </a:r>
            <a:r>
              <a:rPr lang="en-US" sz="1200" b="1" dirty="0" err="1" smtClean="0">
                <a:solidFill>
                  <a:srgbClr val="FF0000"/>
                </a:solidFill>
                <a:latin typeface="Courier New" pitchFamily="49" charset="0"/>
                <a:cs typeface="Courier New" pitchFamily="49" charset="0"/>
              </a:rPr>
              <a:t>infile</a:t>
            </a:r>
            <a:r>
              <a:rPr lang="en-US" sz="1200" b="1" dirty="0" smtClean="0">
                <a:solidFill>
                  <a:srgbClr val="FF0000"/>
                </a:solidFill>
                <a:latin typeface="Courier New" pitchFamily="49" charset="0"/>
                <a:cs typeface="Courier New" pitchFamily="49" charset="0"/>
              </a:rPr>
              <a:t>))</a:t>
            </a:r>
          </a:p>
          <a:p>
            <a:pPr marL="514350" indent="-514350">
              <a:buFont typeface="+mj-lt"/>
              <a:buAutoNum type="arabicPeriod"/>
            </a:pPr>
            <a:r>
              <a:rPr lang="en-US" sz="1200" b="1" dirty="0" smtClean="0">
                <a:solidFill>
                  <a:srgbClr val="FF0000"/>
                </a:solidFill>
                <a:latin typeface="Courier New" pitchFamily="49" charset="0"/>
                <a:cs typeface="Courier New" pitchFamily="49" charset="0"/>
              </a:rPr>
              <a:t>    { </a:t>
            </a:r>
          </a:p>
          <a:p>
            <a:pPr marL="514350" indent="-514350">
              <a:buFont typeface="+mj-lt"/>
              <a:buAutoNum type="arabicPeriod"/>
            </a:pPr>
            <a:r>
              <a:rPr lang="en-US" sz="1200" b="1" dirty="0" smtClean="0">
                <a:solidFill>
                  <a:srgbClr val="FF0000"/>
                </a:solidFill>
                <a:latin typeface="Courier New" pitchFamily="49" charset="0"/>
                <a:cs typeface="Courier New" pitchFamily="49" charset="0"/>
              </a:rPr>
              <a:t>     </a:t>
            </a:r>
            <a:r>
              <a:rPr lang="en-US" sz="1400" b="1" dirty="0" smtClean="0">
                <a:solidFill>
                  <a:srgbClr val="FF0000"/>
                </a:solidFill>
                <a:latin typeface="Courier New" pitchFamily="49" charset="0"/>
                <a:cs typeface="Courier New" pitchFamily="49" charset="0"/>
              </a:rPr>
              <a:t>//Write into buffer1</a:t>
            </a:r>
          </a:p>
          <a:p>
            <a:pPr marL="514350" indent="-514350">
              <a:buFont typeface="+mj-lt"/>
              <a:buAutoNum type="arabicPeriod"/>
            </a:pPr>
            <a:r>
              <a:rPr lang="en-US" sz="1400" b="1" dirty="0" smtClean="0">
                <a:solidFill>
                  <a:srgbClr val="FF0000"/>
                </a:solidFill>
                <a:latin typeface="Courier New" pitchFamily="49" charset="0"/>
                <a:cs typeface="Courier New" pitchFamily="49" charset="0"/>
              </a:rPr>
              <a:t>     </a:t>
            </a:r>
            <a:r>
              <a:rPr lang="en-US" sz="1400" b="1" dirty="0" err="1" smtClean="0">
                <a:solidFill>
                  <a:srgbClr val="FF0000"/>
                </a:solidFill>
                <a:latin typeface="Courier New" pitchFamily="49" charset="0"/>
                <a:cs typeface="Courier New" pitchFamily="49" charset="0"/>
              </a:rPr>
              <a:t>pthread_mutex_lock</a:t>
            </a:r>
            <a:r>
              <a:rPr lang="en-US" sz="1400" b="1" dirty="0" smtClean="0">
                <a:solidFill>
                  <a:srgbClr val="FF0000"/>
                </a:solidFill>
                <a:latin typeface="Courier New" pitchFamily="49" charset="0"/>
                <a:cs typeface="Courier New" pitchFamily="49" charset="0"/>
              </a:rPr>
              <a:t>(&amp;flag1.mutex);  </a:t>
            </a:r>
          </a:p>
          <a:p>
            <a:pPr marL="514350" indent="-514350">
              <a:buFont typeface="+mj-lt"/>
              <a:buAutoNum type="arabicPeriod"/>
            </a:pPr>
            <a:r>
              <a:rPr lang="en-US" sz="1400" b="1" dirty="0" smtClean="0">
                <a:solidFill>
                  <a:srgbClr val="FF0000"/>
                </a:solidFill>
                <a:latin typeface="Courier New" pitchFamily="49" charset="0"/>
                <a:cs typeface="Courier New" pitchFamily="49" charset="0"/>
              </a:rPr>
              <a:t>      if(flag1.data==0)</a:t>
            </a:r>
          </a:p>
          <a:p>
            <a:pPr marL="514350" indent="-514350">
              <a:buFont typeface="+mj-lt"/>
              <a:buAutoNum type="arabicPeriod"/>
            </a:pPr>
            <a:r>
              <a:rPr lang="en-US" sz="1400" b="1" dirty="0" smtClean="0">
                <a:solidFill>
                  <a:srgbClr val="FF0000"/>
                </a:solidFill>
                <a:latin typeface="Courier New" pitchFamily="49" charset="0"/>
                <a:cs typeface="Courier New" pitchFamily="49" charset="0"/>
              </a:rPr>
              <a:t>      if (</a:t>
            </a:r>
            <a:r>
              <a:rPr lang="en-US" sz="1400" b="1" dirty="0" err="1" smtClean="0">
                <a:solidFill>
                  <a:srgbClr val="FF0000"/>
                </a:solidFill>
                <a:latin typeface="Courier New" pitchFamily="49" charset="0"/>
                <a:cs typeface="Courier New" pitchFamily="49" charset="0"/>
              </a:rPr>
              <a:t>fgets</a:t>
            </a:r>
            <a:r>
              <a:rPr lang="en-US" sz="1400" b="1" dirty="0" smtClean="0">
                <a:solidFill>
                  <a:srgbClr val="FF0000"/>
                </a:solidFill>
                <a:latin typeface="Courier New" pitchFamily="49" charset="0"/>
                <a:cs typeface="Courier New" pitchFamily="49" charset="0"/>
              </a:rPr>
              <a:t>(inline1,100,infile)!=NULL) </a:t>
            </a:r>
          </a:p>
          <a:p>
            <a:pPr marL="514350" indent="-514350">
              <a:buFont typeface="+mj-lt"/>
              <a:buAutoNum type="arabicPeriod"/>
            </a:pPr>
            <a:r>
              <a:rPr lang="en-US" sz="1400" b="1" dirty="0" smtClean="0">
                <a:solidFill>
                  <a:srgbClr val="FF0000"/>
                </a:solidFill>
                <a:latin typeface="Courier New" pitchFamily="49" charset="0"/>
                <a:cs typeface="Courier New" pitchFamily="49" charset="0"/>
              </a:rPr>
              <a:t>        flag1.data=1; </a:t>
            </a:r>
          </a:p>
          <a:p>
            <a:pPr marL="514350" indent="-514350">
              <a:buFont typeface="+mj-lt"/>
              <a:buAutoNum type="arabicPeriod"/>
            </a:pPr>
            <a:r>
              <a:rPr lang="en-US" sz="1400" b="1" dirty="0" smtClean="0">
                <a:solidFill>
                  <a:srgbClr val="FF0000"/>
                </a:solidFill>
                <a:latin typeface="Courier New" pitchFamily="49" charset="0"/>
                <a:cs typeface="Courier New" pitchFamily="49" charset="0"/>
              </a:rPr>
              <a:t>    //Signal thread1 whether or not  flag1.data=1</a:t>
            </a:r>
          </a:p>
          <a:p>
            <a:pPr marL="514350" indent="-514350">
              <a:buFont typeface="+mj-lt"/>
              <a:buAutoNum type="arabicPeriod"/>
            </a:pPr>
            <a:r>
              <a:rPr lang="en-US" sz="1400" b="1" dirty="0" smtClean="0">
                <a:solidFill>
                  <a:srgbClr val="FF0000"/>
                </a:solidFill>
                <a:latin typeface="Courier New" pitchFamily="49" charset="0"/>
                <a:cs typeface="Courier New" pitchFamily="49" charset="0"/>
              </a:rPr>
              <a:t>     </a:t>
            </a:r>
            <a:r>
              <a:rPr lang="en-US" sz="1400" b="1" dirty="0" err="1" smtClean="0">
                <a:solidFill>
                  <a:srgbClr val="FF0000"/>
                </a:solidFill>
                <a:latin typeface="Courier New" pitchFamily="49" charset="0"/>
                <a:cs typeface="Courier New" pitchFamily="49" charset="0"/>
              </a:rPr>
              <a:t>pthread_cond_signal</a:t>
            </a:r>
            <a:r>
              <a:rPr lang="en-US" sz="1400" b="1" dirty="0" smtClean="0">
                <a:solidFill>
                  <a:srgbClr val="FF0000"/>
                </a:solidFill>
                <a:latin typeface="Courier New" pitchFamily="49" charset="0"/>
                <a:cs typeface="Courier New" pitchFamily="49" charset="0"/>
              </a:rPr>
              <a:t>(&amp;flag1.cv);</a:t>
            </a:r>
          </a:p>
          <a:p>
            <a:pPr marL="514350" indent="-514350">
              <a:buFont typeface="+mj-lt"/>
              <a:buAutoNum type="arabicPeriod"/>
            </a:pPr>
            <a:r>
              <a:rPr lang="en-US" sz="1400" b="1" dirty="0" smtClean="0">
                <a:solidFill>
                  <a:srgbClr val="FF0000"/>
                </a:solidFill>
                <a:latin typeface="Courier New" pitchFamily="49" charset="0"/>
                <a:cs typeface="Courier New" pitchFamily="49" charset="0"/>
              </a:rPr>
              <a:t>     </a:t>
            </a:r>
            <a:r>
              <a:rPr lang="en-US" sz="1400" b="1" dirty="0" err="1" smtClean="0">
                <a:solidFill>
                  <a:srgbClr val="FF0000"/>
                </a:solidFill>
                <a:latin typeface="Courier New" pitchFamily="49" charset="0"/>
                <a:cs typeface="Courier New" pitchFamily="49" charset="0"/>
              </a:rPr>
              <a:t>pthread_mutex_unlock</a:t>
            </a:r>
            <a:r>
              <a:rPr lang="en-US" sz="1400" b="1" dirty="0" smtClean="0">
                <a:solidFill>
                  <a:srgbClr val="FF0000"/>
                </a:solidFill>
                <a:latin typeface="Courier New" pitchFamily="49" charset="0"/>
                <a:cs typeface="Courier New" pitchFamily="49" charset="0"/>
              </a:rPr>
              <a:t>(&amp;flag1.mutex);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52400"/>
            <a:ext cx="7467600" cy="6934200"/>
          </a:xfrm>
        </p:spPr>
        <p:txBody>
          <a:bodyPr>
            <a:noAutofit/>
          </a:bodyPr>
          <a:lstStyle/>
          <a:p>
            <a:pPr marL="514350" indent="-514350">
              <a:buFont typeface="+mj-lt"/>
              <a:buAutoNum type="arabicPeriod"/>
            </a:pPr>
            <a:endParaRPr lang="en-US" sz="1200" b="1" dirty="0" smtClean="0">
              <a:latin typeface="Courier New" pitchFamily="49" charset="0"/>
              <a:cs typeface="Courier New" pitchFamily="49" charset="0"/>
            </a:endParaRPr>
          </a:p>
          <a:p>
            <a:pPr marL="514350" indent="-514350">
              <a:buNone/>
            </a:pPr>
            <a:r>
              <a:rPr lang="en-US" sz="1200" b="1" dirty="0" smtClean="0">
                <a:latin typeface="Courier New" pitchFamily="49" charset="0"/>
                <a:cs typeface="Courier New" pitchFamily="49" charset="0"/>
              </a:rPr>
              <a:t>  </a:t>
            </a:r>
          </a:p>
          <a:p>
            <a:pPr marL="514350" indent="-514350">
              <a:buFont typeface="+mj-lt"/>
              <a:buAutoNum type="arabicPeriod"/>
            </a:pPr>
            <a:r>
              <a:rPr lang="en-US" sz="1200" b="1" dirty="0" smtClean="0">
                <a:latin typeface="Courier New" pitchFamily="49" charset="0"/>
                <a:cs typeface="Courier New" pitchFamily="49" charset="0"/>
              </a:rPr>
              <a:t>     //Write into buffer2</a:t>
            </a:r>
          </a:p>
          <a:p>
            <a:pPr marL="514350" indent="-514350">
              <a:buFont typeface="+mj-lt"/>
              <a:buAutoNum type="arabicPeriod"/>
            </a:pPr>
            <a:r>
              <a:rPr lang="en-US" sz="1200" b="1" dirty="0" smtClean="0">
                <a:latin typeface="Courier New" pitchFamily="49" charset="0"/>
                <a:cs typeface="Courier New" pitchFamily="49" charset="0"/>
              </a:rPr>
              <a:t>     </a:t>
            </a:r>
            <a:r>
              <a:rPr lang="en-US" sz="1400" b="1" dirty="0" err="1" smtClean="0">
                <a:solidFill>
                  <a:srgbClr val="FF0000"/>
                </a:solidFill>
                <a:latin typeface="Courier New" pitchFamily="49" charset="0"/>
                <a:cs typeface="Courier New" pitchFamily="49" charset="0"/>
              </a:rPr>
              <a:t>pthread_mutex_lock</a:t>
            </a:r>
            <a:r>
              <a:rPr lang="en-US" sz="1400" b="1" dirty="0" smtClean="0">
                <a:solidFill>
                  <a:srgbClr val="FF0000"/>
                </a:solidFill>
                <a:latin typeface="Courier New" pitchFamily="49" charset="0"/>
                <a:cs typeface="Courier New" pitchFamily="49" charset="0"/>
              </a:rPr>
              <a:t>(&amp;flag2.mutex);  </a:t>
            </a:r>
          </a:p>
          <a:p>
            <a:pPr marL="514350" indent="-514350">
              <a:buFont typeface="+mj-lt"/>
              <a:buAutoNum type="arabicPeriod"/>
            </a:pPr>
            <a:r>
              <a:rPr lang="en-US" sz="1400" b="1" dirty="0" smtClean="0">
                <a:solidFill>
                  <a:srgbClr val="FF0000"/>
                </a:solidFill>
                <a:latin typeface="Courier New" pitchFamily="49" charset="0"/>
                <a:cs typeface="Courier New" pitchFamily="49" charset="0"/>
              </a:rPr>
              <a:t>     </a:t>
            </a:r>
          </a:p>
          <a:p>
            <a:pPr marL="514350" indent="-514350">
              <a:buFont typeface="+mj-lt"/>
              <a:buAutoNum type="arabicPeriod"/>
            </a:pPr>
            <a:r>
              <a:rPr lang="en-US" sz="1400" b="1" dirty="0" smtClean="0">
                <a:solidFill>
                  <a:srgbClr val="FF0000"/>
                </a:solidFill>
                <a:latin typeface="Courier New" pitchFamily="49" charset="0"/>
                <a:cs typeface="Courier New" pitchFamily="49" charset="0"/>
              </a:rPr>
              <a:t>     if(flag2.data==0)</a:t>
            </a:r>
          </a:p>
          <a:p>
            <a:pPr marL="514350" indent="-514350">
              <a:buFont typeface="+mj-lt"/>
              <a:buAutoNum type="arabicPeriod"/>
            </a:pPr>
            <a:r>
              <a:rPr lang="en-US" sz="1400" b="1" dirty="0" smtClean="0">
                <a:solidFill>
                  <a:srgbClr val="FF0000"/>
                </a:solidFill>
                <a:latin typeface="Courier New" pitchFamily="49" charset="0"/>
                <a:cs typeface="Courier New" pitchFamily="49" charset="0"/>
              </a:rPr>
              <a:t>      if </a:t>
            </a:r>
            <a:r>
              <a:rPr lang="en-US" sz="1400" b="1" dirty="0" err="1" smtClean="0">
                <a:solidFill>
                  <a:srgbClr val="FF0000"/>
                </a:solidFill>
                <a:latin typeface="Courier New" pitchFamily="49" charset="0"/>
                <a:cs typeface="Courier New" pitchFamily="49" charset="0"/>
              </a:rPr>
              <a:t>fgets</a:t>
            </a:r>
            <a:r>
              <a:rPr lang="en-US" sz="1400" b="1" dirty="0" smtClean="0">
                <a:solidFill>
                  <a:srgbClr val="FF0000"/>
                </a:solidFill>
                <a:latin typeface="Courier New" pitchFamily="49" charset="0"/>
                <a:cs typeface="Courier New" pitchFamily="49" charset="0"/>
              </a:rPr>
              <a:t>(inline2,100,infile)!=NULL ) </a:t>
            </a:r>
          </a:p>
          <a:p>
            <a:pPr marL="514350" indent="-514350">
              <a:buFont typeface="+mj-lt"/>
              <a:buAutoNum type="arabicPeriod"/>
            </a:pPr>
            <a:r>
              <a:rPr lang="en-US" sz="1400" b="1" dirty="0" smtClean="0">
                <a:solidFill>
                  <a:srgbClr val="FF0000"/>
                </a:solidFill>
                <a:latin typeface="Courier New" pitchFamily="49" charset="0"/>
                <a:cs typeface="Courier New" pitchFamily="49" charset="0"/>
              </a:rPr>
              <a:t>       flag2.data=1; </a:t>
            </a:r>
          </a:p>
          <a:p>
            <a:pPr marL="514350" indent="-514350">
              <a:buFont typeface="+mj-lt"/>
              <a:buAutoNum type="arabicPeriod"/>
            </a:pPr>
            <a:r>
              <a:rPr lang="en-US" sz="1400" b="1" dirty="0" smtClean="0">
                <a:solidFill>
                  <a:srgbClr val="FF0000"/>
                </a:solidFill>
                <a:latin typeface="Courier New" pitchFamily="49" charset="0"/>
                <a:cs typeface="Courier New" pitchFamily="49" charset="0"/>
              </a:rPr>
              <a:t>     </a:t>
            </a:r>
          </a:p>
          <a:p>
            <a:pPr marL="514350" indent="-514350">
              <a:buFont typeface="+mj-lt"/>
              <a:buAutoNum type="arabicPeriod"/>
            </a:pPr>
            <a:r>
              <a:rPr lang="en-US" sz="1400" b="1" dirty="0" smtClean="0">
                <a:solidFill>
                  <a:srgbClr val="FF0000"/>
                </a:solidFill>
                <a:latin typeface="Courier New" pitchFamily="49" charset="0"/>
                <a:cs typeface="Courier New" pitchFamily="49" charset="0"/>
              </a:rPr>
              <a:t>     // Signal thread2 whether or not flag2.data=1</a:t>
            </a:r>
          </a:p>
          <a:p>
            <a:pPr marL="514350" indent="-514350">
              <a:buFont typeface="+mj-lt"/>
              <a:buAutoNum type="arabicPeriod"/>
            </a:pPr>
            <a:r>
              <a:rPr lang="en-US" sz="1400" b="1" dirty="0" smtClean="0">
                <a:solidFill>
                  <a:srgbClr val="FF0000"/>
                </a:solidFill>
                <a:latin typeface="Courier New" pitchFamily="49" charset="0"/>
                <a:cs typeface="Courier New" pitchFamily="49" charset="0"/>
              </a:rPr>
              <a:t>     </a:t>
            </a:r>
            <a:r>
              <a:rPr lang="en-US" sz="1400" b="1" dirty="0" err="1" smtClean="0">
                <a:solidFill>
                  <a:srgbClr val="FF0000"/>
                </a:solidFill>
                <a:latin typeface="Courier New" pitchFamily="49" charset="0"/>
                <a:cs typeface="Courier New" pitchFamily="49" charset="0"/>
              </a:rPr>
              <a:t>pthread_cond_signal</a:t>
            </a:r>
            <a:r>
              <a:rPr lang="en-US" sz="1400" b="1" dirty="0" smtClean="0">
                <a:solidFill>
                  <a:srgbClr val="FF0000"/>
                </a:solidFill>
                <a:latin typeface="Courier New" pitchFamily="49" charset="0"/>
                <a:cs typeface="Courier New" pitchFamily="49" charset="0"/>
              </a:rPr>
              <a:t>(&amp;flag2.cv);</a:t>
            </a:r>
          </a:p>
          <a:p>
            <a:pPr marL="514350" indent="-514350">
              <a:buFont typeface="+mj-lt"/>
              <a:buAutoNum type="arabicPeriod"/>
            </a:pPr>
            <a:r>
              <a:rPr lang="en-US" sz="1400" b="1" dirty="0" smtClean="0">
                <a:solidFill>
                  <a:srgbClr val="FF0000"/>
                </a:solidFill>
                <a:latin typeface="Courier New" pitchFamily="49" charset="0"/>
                <a:cs typeface="Courier New" pitchFamily="49" charset="0"/>
              </a:rPr>
              <a:t>       </a:t>
            </a:r>
          </a:p>
          <a:p>
            <a:pPr marL="514350" indent="-514350">
              <a:buFont typeface="+mj-lt"/>
              <a:buAutoNum type="arabicPeriod"/>
            </a:pPr>
            <a:r>
              <a:rPr lang="en-US" sz="1400" b="1" dirty="0" smtClean="0">
                <a:solidFill>
                  <a:srgbClr val="FF0000"/>
                </a:solidFill>
                <a:latin typeface="Courier New" pitchFamily="49" charset="0"/>
                <a:cs typeface="Courier New" pitchFamily="49" charset="0"/>
              </a:rPr>
              <a:t>     </a:t>
            </a:r>
            <a:r>
              <a:rPr lang="en-US" sz="1400" b="1" dirty="0" err="1" smtClean="0">
                <a:solidFill>
                  <a:srgbClr val="FF0000"/>
                </a:solidFill>
                <a:latin typeface="Courier New" pitchFamily="49" charset="0"/>
                <a:cs typeface="Courier New" pitchFamily="49" charset="0"/>
              </a:rPr>
              <a:t>pthread_mutex_unlock</a:t>
            </a:r>
            <a:r>
              <a:rPr lang="en-US" sz="1400" b="1" dirty="0" smtClean="0">
                <a:solidFill>
                  <a:srgbClr val="FF0000"/>
                </a:solidFill>
                <a:latin typeface="Courier New" pitchFamily="49" charset="0"/>
                <a:cs typeface="Courier New" pitchFamily="49" charset="0"/>
              </a:rPr>
              <a:t>(&amp;flag2.mutex);</a:t>
            </a:r>
          </a:p>
          <a:p>
            <a:pPr marL="514350" indent="-514350">
              <a:buFont typeface="+mj-lt"/>
              <a:buAutoNum type="arabicPeriod"/>
            </a:pPr>
            <a:r>
              <a:rPr lang="en-US" sz="1200" b="1" dirty="0" smtClean="0">
                <a:latin typeface="Courier New" pitchFamily="49" charset="0"/>
                <a:cs typeface="Courier New" pitchFamily="49" charset="0"/>
              </a:rPr>
              <a:t>    </a:t>
            </a:r>
          </a:p>
          <a:p>
            <a:pPr marL="514350" indent="-514350">
              <a:buFont typeface="+mj-lt"/>
              <a:buAutoNum type="arabicPeriod"/>
            </a:pP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endwhile</a:t>
            </a:r>
            <a:endParaRPr lang="en-US" sz="1200" b="1" dirty="0" smtClean="0">
              <a:latin typeface="Courier New" pitchFamily="49" charset="0"/>
              <a:cs typeface="Courier New" pitchFamily="49" charset="0"/>
            </a:endParaRPr>
          </a:p>
          <a:p>
            <a:pPr marL="514350" indent="-514350">
              <a:buFont typeface="+mj-lt"/>
              <a:buAutoNum type="arabicPeriod"/>
            </a:pPr>
            <a:r>
              <a:rPr lang="en-US" sz="1200" b="1" dirty="0" smtClean="0">
                <a:latin typeface="Courier New" pitchFamily="49" charset="0"/>
                <a:cs typeface="Courier New" pitchFamily="49" charset="0"/>
              </a:rPr>
              <a:t>    for(</a:t>
            </a:r>
            <a:r>
              <a:rPr lang="en-US" sz="1200" b="1" dirty="0" err="1" smtClean="0">
                <a:latin typeface="Courier New" pitchFamily="49" charset="0"/>
                <a:cs typeface="Courier New" pitchFamily="49" charset="0"/>
              </a:rPr>
              <a:t>i</a:t>
            </a:r>
            <a:r>
              <a:rPr lang="en-US" sz="1200" b="1" dirty="0" smtClean="0">
                <a:latin typeface="Courier New" pitchFamily="49" charset="0"/>
                <a:cs typeface="Courier New" pitchFamily="49" charset="0"/>
              </a:rPr>
              <a:t>=0;i&lt;NUMTHREADS; </a:t>
            </a:r>
            <a:r>
              <a:rPr lang="en-US" sz="1200" b="1" dirty="0" err="1" smtClean="0">
                <a:latin typeface="Courier New" pitchFamily="49" charset="0"/>
                <a:cs typeface="Courier New" pitchFamily="49" charset="0"/>
              </a:rPr>
              <a:t>i</a:t>
            </a:r>
            <a:r>
              <a:rPr lang="en-US" sz="1200" b="1" dirty="0" smtClean="0">
                <a:latin typeface="Courier New" pitchFamily="49" charset="0"/>
                <a:cs typeface="Courier New" pitchFamily="49" charset="0"/>
              </a:rPr>
              <a:t>++)</a:t>
            </a:r>
          </a:p>
          <a:p>
            <a:pPr marL="514350" indent="-514350">
              <a:buFont typeface="+mj-lt"/>
              <a:buAutoNum type="arabicPeriod"/>
            </a:pP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pthread_join</a:t>
            </a:r>
            <a:r>
              <a:rPr lang="en-US" sz="1200" b="1" dirty="0" smtClean="0">
                <a:latin typeface="Courier New" pitchFamily="49" charset="0"/>
                <a:cs typeface="Courier New" pitchFamily="49" charset="0"/>
              </a:rPr>
              <a:t>(</a:t>
            </a:r>
            <a:r>
              <a:rPr lang="en-US" sz="1200" b="1" dirty="0" err="1" smtClean="0">
                <a:latin typeface="Courier New" pitchFamily="49" charset="0"/>
                <a:cs typeface="Courier New" pitchFamily="49" charset="0"/>
              </a:rPr>
              <a:t>tid</a:t>
            </a:r>
            <a:r>
              <a:rPr lang="en-US" sz="1200" b="1" dirty="0" smtClean="0">
                <a:latin typeface="Courier New" pitchFamily="49" charset="0"/>
                <a:cs typeface="Courier New" pitchFamily="49" charset="0"/>
              </a:rPr>
              <a:t>[</a:t>
            </a:r>
            <a:r>
              <a:rPr lang="en-US" sz="1200" b="1" dirty="0" err="1" smtClean="0">
                <a:latin typeface="Courier New" pitchFamily="49" charset="0"/>
                <a:cs typeface="Courier New" pitchFamily="49" charset="0"/>
              </a:rPr>
              <a:t>i</a:t>
            </a:r>
            <a:r>
              <a:rPr lang="en-US" sz="1200" b="1" dirty="0" smtClean="0">
                <a:latin typeface="Courier New" pitchFamily="49" charset="0"/>
                <a:cs typeface="Courier New" pitchFamily="49" charset="0"/>
              </a:rPr>
              <a:t>],NULL);</a:t>
            </a:r>
          </a:p>
          <a:p>
            <a:pPr marL="514350" indent="-514350">
              <a:buFont typeface="+mj-lt"/>
              <a:buAutoNum type="arabicPeriod"/>
            </a:pPr>
            <a:r>
              <a:rPr lang="en-US" sz="1200" b="1" dirty="0" smtClean="0">
                <a:latin typeface="Courier New" pitchFamily="49" charset="0"/>
                <a:cs typeface="Courier New" pitchFamily="49" charset="0"/>
              </a:rPr>
              <a:t> </a:t>
            </a:r>
          </a:p>
          <a:p>
            <a:pPr marL="514350" indent="-514350">
              <a:buFont typeface="+mj-lt"/>
              <a:buAutoNum type="arabicPeriod"/>
            </a:pP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printf</a:t>
            </a:r>
            <a:r>
              <a:rPr lang="en-US" sz="1200" b="1" dirty="0" smtClean="0">
                <a:latin typeface="Courier New" pitchFamily="49" charset="0"/>
                <a:cs typeface="Courier New" pitchFamily="49" charset="0"/>
              </a:rPr>
              <a:t>("Total number of spaces= %d\t and lines=%d\n", </a:t>
            </a:r>
            <a:r>
              <a:rPr lang="en-US" sz="1200" b="1" dirty="0" err="1" smtClean="0">
                <a:latin typeface="Courier New" pitchFamily="49" charset="0"/>
                <a:cs typeface="Courier New" pitchFamily="49" charset="0"/>
              </a:rPr>
              <a:t>gsc</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glc</a:t>
            </a:r>
            <a:r>
              <a:rPr lang="en-US" sz="1200" b="1" dirty="0" smtClean="0">
                <a:latin typeface="Courier New" pitchFamily="49" charset="0"/>
                <a:cs typeface="Courier New" pitchFamily="49" charset="0"/>
              </a:rPr>
              <a:t>);</a:t>
            </a:r>
          </a:p>
          <a:p>
            <a:pPr marL="514350" indent="-514350">
              <a:buFont typeface="+mj-lt"/>
              <a:buAutoNum type="arabicPeriod"/>
            </a:pPr>
            <a:r>
              <a:rPr lang="en-US" sz="1200" b="1" dirty="0" smtClean="0">
                <a:latin typeface="Courier New" pitchFamily="49" charset="0"/>
                <a:cs typeface="Courier New" pitchFamily="49" charset="0"/>
              </a:rPr>
              <a:t> </a:t>
            </a:r>
          </a:p>
          <a:p>
            <a:pPr marL="514350" indent="-514350">
              <a:buFont typeface="+mj-lt"/>
              <a:buAutoNum type="arabicPeriod"/>
            </a:pP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fclose</a:t>
            </a:r>
            <a:r>
              <a:rPr lang="en-US" sz="1200" b="1" dirty="0" smtClean="0">
                <a:latin typeface="Courier New" pitchFamily="49" charset="0"/>
                <a:cs typeface="Courier New" pitchFamily="49" charset="0"/>
              </a:rPr>
              <a:t>(</a:t>
            </a:r>
            <a:r>
              <a:rPr lang="en-US" sz="1200" b="1" dirty="0" err="1" smtClean="0">
                <a:latin typeface="Courier New" pitchFamily="49" charset="0"/>
                <a:cs typeface="Courier New" pitchFamily="49" charset="0"/>
              </a:rPr>
              <a:t>infile</a:t>
            </a:r>
            <a:r>
              <a:rPr lang="en-US" sz="1200" b="1" dirty="0" smtClean="0">
                <a:latin typeface="Courier New" pitchFamily="49" charset="0"/>
                <a:cs typeface="Courier New" pitchFamily="49" charset="0"/>
              </a:rPr>
              <a:t>);   </a:t>
            </a:r>
          </a:p>
          <a:p>
            <a:pPr marL="514350" indent="-514350">
              <a:buFont typeface="+mj-lt"/>
              <a:buAutoNum type="arabicPeriod"/>
            </a:pP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pthread_exit</a:t>
            </a:r>
            <a:r>
              <a:rPr lang="en-US" sz="1200" b="1" dirty="0" smtClean="0">
                <a:latin typeface="Courier New" pitchFamily="49" charset="0"/>
                <a:cs typeface="Courier New" pitchFamily="49" charset="0"/>
              </a:rPr>
              <a:t> (NULL);</a:t>
            </a:r>
          </a:p>
          <a:p>
            <a:pPr marL="514350" indent="-514350">
              <a:buFont typeface="+mj-lt"/>
              <a:buAutoNum type="arabicPeriod"/>
            </a:pPr>
            <a:r>
              <a:rPr lang="en-US" sz="1200" b="1" dirty="0" smtClean="0">
                <a:latin typeface="Courier New" pitchFamily="49" charset="0"/>
                <a:cs typeface="Courier New" pitchFamily="49" charset="0"/>
              </a:rPr>
              <a:t>}</a:t>
            </a:r>
            <a:endParaRPr lang="en-US" sz="12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E913C17C-94B4-4CAD-8295-B4B97F7E2476}" type="slidenum">
              <a:rPr lang="en-US"/>
              <a:pPr/>
              <a:t>5</a:t>
            </a:fld>
            <a:endParaRPr lang="en-US"/>
          </a:p>
        </p:txBody>
      </p:sp>
      <p:sp>
        <p:nvSpPr>
          <p:cNvPr id="6" name="Footer Placeholder 5"/>
          <p:cNvSpPr>
            <a:spLocks noGrp="1"/>
          </p:cNvSpPr>
          <p:nvPr>
            <p:ph type="ftr" sz="quarter" idx="12"/>
          </p:nvPr>
        </p:nvSpPr>
        <p:spPr/>
        <p:txBody>
          <a:bodyPr/>
          <a:lstStyle/>
          <a:p>
            <a:r>
              <a:rPr lang="en-US"/>
              <a:t>Programming with POSIX* Threads</a:t>
            </a:r>
          </a:p>
        </p:txBody>
      </p:sp>
      <p:sp>
        <p:nvSpPr>
          <p:cNvPr id="1585154" name="Rectangle 2"/>
          <p:cNvSpPr>
            <a:spLocks noGrp="1" noChangeArrowheads="1"/>
          </p:cNvSpPr>
          <p:nvPr>
            <p:ph type="title"/>
          </p:nvPr>
        </p:nvSpPr>
        <p:spPr/>
        <p:txBody>
          <a:bodyPr/>
          <a:lstStyle/>
          <a:p>
            <a:r>
              <a:rPr lang="en-US"/>
              <a:t>pthread_create Explained</a:t>
            </a:r>
          </a:p>
        </p:txBody>
      </p:sp>
      <p:sp>
        <p:nvSpPr>
          <p:cNvPr id="1585155" name="Rectangle 3"/>
          <p:cNvSpPr>
            <a:spLocks noGrp="1" noChangeArrowheads="1"/>
          </p:cNvSpPr>
          <p:nvPr>
            <p:ph type="body" idx="1"/>
          </p:nvPr>
        </p:nvSpPr>
        <p:spPr/>
        <p:txBody>
          <a:bodyPr>
            <a:normAutofit lnSpcReduction="10000"/>
          </a:bodyPr>
          <a:lstStyle/>
          <a:p>
            <a:r>
              <a:rPr lang="en-US" dirty="0"/>
              <a:t>Spawn a thread running the function</a:t>
            </a:r>
          </a:p>
          <a:p>
            <a:r>
              <a:rPr lang="en-US" dirty="0"/>
              <a:t>Thread handle returned via </a:t>
            </a:r>
            <a:r>
              <a:rPr lang="en-US" b="1" dirty="0" err="1">
                <a:latin typeface="Courier New" pitchFamily="49" charset="0"/>
              </a:rPr>
              <a:t>pthread_t</a:t>
            </a:r>
            <a:r>
              <a:rPr lang="en-US" dirty="0"/>
              <a:t> structure</a:t>
            </a:r>
          </a:p>
          <a:p>
            <a:pPr lvl="1"/>
            <a:r>
              <a:rPr lang="en-US" dirty="0"/>
              <a:t>Specify </a:t>
            </a:r>
            <a:r>
              <a:rPr lang="en-US" b="1" dirty="0">
                <a:latin typeface="Courier New" pitchFamily="49" charset="0"/>
              </a:rPr>
              <a:t>NULL</a:t>
            </a:r>
            <a:r>
              <a:rPr lang="en-US" dirty="0"/>
              <a:t> to use default attributes</a:t>
            </a:r>
          </a:p>
          <a:p>
            <a:r>
              <a:rPr lang="en-US" dirty="0"/>
              <a:t>Single argument sent to function</a:t>
            </a:r>
          </a:p>
          <a:p>
            <a:pPr lvl="1"/>
            <a:r>
              <a:rPr lang="en-US" dirty="0"/>
              <a:t>If no arguments to function, specify </a:t>
            </a:r>
            <a:r>
              <a:rPr lang="en-US" b="1" dirty="0">
                <a:latin typeface="Courier New" pitchFamily="49" charset="0"/>
              </a:rPr>
              <a:t>NULL</a:t>
            </a:r>
          </a:p>
          <a:p>
            <a:r>
              <a:rPr lang="en-US" dirty="0" smtClean="0"/>
              <a:t>Returns zero if the thread creation is successful, and a nonzero error code  on failure</a:t>
            </a:r>
            <a:endParaRPr lang="en-US" dirty="0"/>
          </a:p>
        </p:txBody>
      </p:sp>
      <p:sp>
        <p:nvSpPr>
          <p:cNvPr id="1585156" name="Text Box 4"/>
          <p:cNvSpPr txBox="1">
            <a:spLocks noChangeArrowheads="1"/>
          </p:cNvSpPr>
          <p:nvPr/>
        </p:nvSpPr>
        <p:spPr bwMode="auto">
          <a:xfrm>
            <a:off x="2209800" y="5638800"/>
            <a:ext cx="6221413" cy="714375"/>
          </a:xfrm>
          <a:prstGeom prst="rect">
            <a:avLst/>
          </a:prstGeom>
          <a:solidFill>
            <a:srgbClr val="002CCE"/>
          </a:solidFill>
          <a:ln w="12700">
            <a:solidFill>
              <a:schemeClr val="tx1"/>
            </a:solidFill>
            <a:miter lim="800000"/>
            <a:headEnd type="none" w="sm" len="sm"/>
            <a:tailEnd type="none" w="sm" len="sm"/>
          </a:ln>
          <a:effectLst/>
        </p:spPr>
        <p:txBody>
          <a:bodyPr>
            <a:spAutoFit/>
          </a:bodyPr>
          <a:lstStyle/>
          <a:p>
            <a:r>
              <a:rPr lang="en-US" b="1" dirty="0">
                <a:solidFill>
                  <a:srgbClr val="FFFFFF"/>
                </a:solidFill>
                <a:effectLst>
                  <a:outerShdw blurRad="38100" dist="38100" dir="2700000" algn="tl">
                    <a:srgbClr val="000000"/>
                  </a:outerShdw>
                </a:effectLst>
                <a:latin typeface="Courier New" pitchFamily="49" charset="0"/>
              </a:rPr>
              <a:t>EAGAIN</a:t>
            </a:r>
            <a:r>
              <a:rPr lang="en-US" b="1" dirty="0">
                <a:solidFill>
                  <a:srgbClr val="FFFFFF"/>
                </a:solidFill>
                <a:effectLst>
                  <a:outerShdw blurRad="38100" dist="38100" dir="2700000" algn="tl">
                    <a:srgbClr val="000000"/>
                  </a:outerShdw>
                </a:effectLst>
                <a:latin typeface="Arial" charset="0"/>
              </a:rPr>
              <a:t> - </a:t>
            </a:r>
            <a:r>
              <a:rPr lang="en-US" b="1" dirty="0">
                <a:effectLst>
                  <a:outerShdw blurRad="38100" dist="38100" dir="2700000" algn="tl">
                    <a:srgbClr val="000000"/>
                  </a:outerShdw>
                </a:effectLst>
                <a:latin typeface="Arial" charset="0"/>
              </a:rPr>
              <a:t>insufficient resources to create thread</a:t>
            </a:r>
          </a:p>
          <a:p>
            <a:r>
              <a:rPr lang="en-US" b="1" dirty="0">
                <a:solidFill>
                  <a:srgbClr val="FFFFFF"/>
                </a:solidFill>
                <a:effectLst>
                  <a:outerShdw blurRad="38100" dist="38100" dir="2700000" algn="tl">
                    <a:srgbClr val="000000"/>
                  </a:outerShdw>
                </a:effectLst>
                <a:latin typeface="Courier New" pitchFamily="49" charset="0"/>
              </a:rPr>
              <a:t>EINVAL</a:t>
            </a:r>
            <a:r>
              <a:rPr lang="en-US" b="1" dirty="0">
                <a:solidFill>
                  <a:srgbClr val="FFFFFF"/>
                </a:solidFill>
                <a:effectLst>
                  <a:outerShdw blurRad="38100" dist="38100" dir="2700000" algn="tl">
                    <a:srgbClr val="000000"/>
                  </a:outerShdw>
                </a:effectLst>
                <a:latin typeface="Arial" charset="0"/>
              </a:rPr>
              <a:t> - </a:t>
            </a:r>
            <a:r>
              <a:rPr lang="en-US" b="1" dirty="0">
                <a:effectLst>
                  <a:outerShdw blurRad="38100" dist="38100" dir="2700000" algn="tl">
                    <a:srgbClr val="000000"/>
                  </a:outerShdw>
                </a:effectLst>
                <a:latin typeface="Arial" charset="0"/>
              </a:rPr>
              <a:t>invalid attribute</a:t>
            </a:r>
            <a:endParaRPr lang="en-US" b="1" dirty="0">
              <a:effectLst/>
              <a:latin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fld id="{4E555E27-EE4A-498D-B3B8-A601E178DC93}" type="slidenum">
              <a:rPr lang="en-US"/>
              <a:pPr/>
              <a:t>6</a:t>
            </a:fld>
            <a:endParaRPr lang="en-US"/>
          </a:p>
        </p:txBody>
      </p:sp>
      <p:sp>
        <p:nvSpPr>
          <p:cNvPr id="6" name="Footer Placeholder 4"/>
          <p:cNvSpPr>
            <a:spLocks noGrp="1"/>
          </p:cNvSpPr>
          <p:nvPr>
            <p:ph type="ftr" sz="quarter" idx="12"/>
          </p:nvPr>
        </p:nvSpPr>
        <p:spPr/>
        <p:txBody>
          <a:bodyPr/>
          <a:lstStyle/>
          <a:p>
            <a:r>
              <a:rPr lang="en-US"/>
              <a:t>Programming with POSIX* Threads</a:t>
            </a:r>
          </a:p>
        </p:txBody>
      </p:sp>
      <p:sp>
        <p:nvSpPr>
          <p:cNvPr id="1586178" name="Rectangle 2"/>
          <p:cNvSpPr>
            <a:spLocks noGrp="1" noChangeArrowheads="1"/>
          </p:cNvSpPr>
          <p:nvPr>
            <p:ph type="title"/>
          </p:nvPr>
        </p:nvSpPr>
        <p:spPr/>
        <p:txBody>
          <a:bodyPr/>
          <a:lstStyle/>
          <a:p>
            <a:r>
              <a:rPr lang="en-US"/>
              <a:t>Example: Thread Creation</a:t>
            </a:r>
          </a:p>
        </p:txBody>
      </p:sp>
      <p:sp>
        <p:nvSpPr>
          <p:cNvPr id="1586179" name="Rectangle 3"/>
          <p:cNvSpPr>
            <a:spLocks noGrp="1" noChangeArrowheads="1"/>
          </p:cNvSpPr>
          <p:nvPr>
            <p:ph type="body" idx="4294967295"/>
          </p:nvPr>
        </p:nvSpPr>
        <p:spPr>
          <a:xfrm>
            <a:off x="1260475" y="1047750"/>
            <a:ext cx="6626225" cy="4144963"/>
          </a:xfrm>
          <a:solidFill>
            <a:schemeClr val="accent2">
              <a:lumMod val="60000"/>
              <a:lumOff val="40000"/>
            </a:schemeClr>
          </a:solidFill>
          <a:ln>
            <a:solidFill>
              <a:schemeClr val="tx1"/>
            </a:solidFill>
          </a:ln>
        </p:spPr>
        <p:txBody>
          <a:bodyPr lIns="92075" tIns="46038" rIns="92075" bIns="46038">
            <a:noAutofit/>
          </a:bodyPr>
          <a:lstStyle/>
          <a:p>
            <a:pPr>
              <a:lnSpc>
                <a:spcPct val="75000"/>
              </a:lnSpc>
              <a:spcBef>
                <a:spcPct val="30000"/>
              </a:spcBef>
              <a:buNone/>
            </a:pPr>
            <a:r>
              <a:rPr lang="en-US" sz="2000" b="1" dirty="0">
                <a:latin typeface="Courier New" pitchFamily="49" charset="0"/>
              </a:rPr>
              <a:t>#include &lt;</a:t>
            </a:r>
            <a:r>
              <a:rPr lang="en-US" sz="2000" b="1" dirty="0" err="1">
                <a:latin typeface="Courier New" pitchFamily="49" charset="0"/>
              </a:rPr>
              <a:t>stdio.h</a:t>
            </a:r>
            <a:r>
              <a:rPr lang="en-US" sz="2000" b="1" dirty="0">
                <a:latin typeface="Courier New" pitchFamily="49" charset="0"/>
              </a:rPr>
              <a:t>&gt;</a:t>
            </a:r>
          </a:p>
          <a:p>
            <a:pPr>
              <a:lnSpc>
                <a:spcPct val="75000"/>
              </a:lnSpc>
              <a:spcBef>
                <a:spcPct val="30000"/>
              </a:spcBef>
              <a:buNone/>
            </a:pPr>
            <a:r>
              <a:rPr lang="en-US" sz="2000" b="1" dirty="0">
                <a:latin typeface="Courier New" pitchFamily="49" charset="0"/>
              </a:rPr>
              <a:t>#include &lt;</a:t>
            </a:r>
            <a:r>
              <a:rPr lang="en-US" sz="2000" b="1" dirty="0" err="1">
                <a:latin typeface="Courier New" pitchFamily="49" charset="0"/>
              </a:rPr>
              <a:t>pthread.h</a:t>
            </a:r>
            <a:r>
              <a:rPr lang="en-US" sz="2000" b="1" dirty="0">
                <a:latin typeface="Courier New" pitchFamily="49" charset="0"/>
              </a:rPr>
              <a:t>&gt;</a:t>
            </a:r>
          </a:p>
          <a:p>
            <a:pPr>
              <a:lnSpc>
                <a:spcPct val="75000"/>
              </a:lnSpc>
              <a:spcBef>
                <a:spcPct val="30000"/>
              </a:spcBef>
              <a:buNone/>
            </a:pPr>
            <a:endParaRPr lang="en-US" sz="2000" b="1" dirty="0">
              <a:latin typeface="Courier New" pitchFamily="49" charset="0"/>
            </a:endParaRPr>
          </a:p>
          <a:p>
            <a:pPr>
              <a:lnSpc>
                <a:spcPct val="75000"/>
              </a:lnSpc>
              <a:spcBef>
                <a:spcPct val="30000"/>
              </a:spcBef>
              <a:buNone/>
            </a:pPr>
            <a:r>
              <a:rPr lang="en-US" sz="2000" b="1" dirty="0">
                <a:latin typeface="Courier New" pitchFamily="49" charset="0"/>
              </a:rPr>
              <a:t>void *hello (void * </a:t>
            </a:r>
            <a:r>
              <a:rPr lang="en-US" sz="2000" b="1" dirty="0" err="1">
                <a:latin typeface="Courier New" pitchFamily="49" charset="0"/>
              </a:rPr>
              <a:t>arg</a:t>
            </a:r>
            <a:r>
              <a:rPr lang="en-US" sz="2000" b="1" dirty="0">
                <a:latin typeface="Courier New" pitchFamily="49" charset="0"/>
              </a:rPr>
              <a:t>) { </a:t>
            </a:r>
          </a:p>
          <a:p>
            <a:pPr>
              <a:lnSpc>
                <a:spcPct val="75000"/>
              </a:lnSpc>
              <a:spcBef>
                <a:spcPct val="30000"/>
              </a:spcBef>
              <a:buNone/>
            </a:pPr>
            <a:r>
              <a:rPr lang="en-US" sz="2000" b="1" dirty="0">
                <a:latin typeface="Courier New" pitchFamily="49" charset="0"/>
              </a:rPr>
              <a:t>	</a:t>
            </a:r>
            <a:r>
              <a:rPr lang="en-US" sz="2000" b="1" dirty="0" err="1">
                <a:latin typeface="Courier New" pitchFamily="49" charset="0"/>
              </a:rPr>
              <a:t>printf</a:t>
            </a:r>
            <a:r>
              <a:rPr lang="en-US" sz="2000" b="1" dirty="0">
                <a:latin typeface="Courier New" pitchFamily="49" charset="0"/>
              </a:rPr>
              <a:t>(“Hello Thread\n”); </a:t>
            </a:r>
          </a:p>
          <a:p>
            <a:pPr>
              <a:lnSpc>
                <a:spcPct val="75000"/>
              </a:lnSpc>
              <a:spcBef>
                <a:spcPct val="30000"/>
              </a:spcBef>
              <a:buNone/>
            </a:pPr>
            <a:r>
              <a:rPr lang="en-US" sz="2000" b="1" dirty="0">
                <a:latin typeface="Courier New" pitchFamily="49" charset="0"/>
              </a:rPr>
              <a:t>}</a:t>
            </a:r>
          </a:p>
          <a:p>
            <a:pPr>
              <a:lnSpc>
                <a:spcPct val="75000"/>
              </a:lnSpc>
              <a:spcBef>
                <a:spcPct val="30000"/>
              </a:spcBef>
              <a:buNone/>
            </a:pPr>
            <a:endParaRPr lang="en-US" sz="2000" b="1" dirty="0">
              <a:latin typeface="Courier New" pitchFamily="49" charset="0"/>
            </a:endParaRPr>
          </a:p>
          <a:p>
            <a:pPr>
              <a:lnSpc>
                <a:spcPct val="75000"/>
              </a:lnSpc>
              <a:spcBef>
                <a:spcPct val="30000"/>
              </a:spcBef>
              <a:buNone/>
            </a:pPr>
            <a:r>
              <a:rPr lang="en-US" sz="2000" b="1" dirty="0">
                <a:latin typeface="Courier New" pitchFamily="49" charset="0"/>
              </a:rPr>
              <a:t>main() {</a:t>
            </a:r>
          </a:p>
          <a:p>
            <a:pPr>
              <a:lnSpc>
                <a:spcPct val="75000"/>
              </a:lnSpc>
              <a:spcBef>
                <a:spcPct val="30000"/>
              </a:spcBef>
              <a:buNone/>
            </a:pPr>
            <a:r>
              <a:rPr lang="en-US" sz="2000" b="1" dirty="0">
                <a:latin typeface="Courier New" pitchFamily="49" charset="0"/>
              </a:rPr>
              <a:t>  </a:t>
            </a:r>
            <a:r>
              <a:rPr lang="en-US" sz="2000" b="1" dirty="0" err="1">
                <a:latin typeface="Courier New" pitchFamily="49" charset="0"/>
              </a:rPr>
              <a:t>pthread_t</a:t>
            </a:r>
            <a:r>
              <a:rPr lang="en-US" sz="2000" b="1" dirty="0">
                <a:latin typeface="Courier New" pitchFamily="49" charset="0"/>
              </a:rPr>
              <a:t> </a:t>
            </a:r>
            <a:r>
              <a:rPr lang="en-US" sz="2000" b="1" dirty="0" err="1">
                <a:latin typeface="Courier New" pitchFamily="49" charset="0"/>
              </a:rPr>
              <a:t>tid</a:t>
            </a:r>
            <a:r>
              <a:rPr lang="en-US" sz="2000" b="1" dirty="0">
                <a:latin typeface="Courier New" pitchFamily="49" charset="0"/>
              </a:rPr>
              <a:t>;</a:t>
            </a:r>
          </a:p>
          <a:p>
            <a:pPr>
              <a:lnSpc>
                <a:spcPct val="75000"/>
              </a:lnSpc>
              <a:spcBef>
                <a:spcPct val="30000"/>
              </a:spcBef>
              <a:buNone/>
            </a:pPr>
            <a:r>
              <a:rPr lang="en-US" sz="2000" b="1" dirty="0">
                <a:latin typeface="Courier New" pitchFamily="49" charset="0"/>
              </a:rPr>
              <a:t>		</a:t>
            </a:r>
          </a:p>
          <a:p>
            <a:pPr>
              <a:lnSpc>
                <a:spcPct val="75000"/>
              </a:lnSpc>
              <a:spcBef>
                <a:spcPct val="30000"/>
              </a:spcBef>
              <a:buNone/>
            </a:pPr>
            <a:r>
              <a:rPr lang="en-US" sz="2000" b="1" dirty="0">
                <a:latin typeface="Courier New" pitchFamily="49" charset="0"/>
              </a:rPr>
              <a:t>  </a:t>
            </a:r>
            <a:r>
              <a:rPr lang="en-US" sz="2000" b="1" dirty="0" err="1">
                <a:latin typeface="Courier New" pitchFamily="49" charset="0"/>
              </a:rPr>
              <a:t>pthread_create</a:t>
            </a:r>
            <a:r>
              <a:rPr lang="en-US" sz="2000" b="1" dirty="0">
                <a:latin typeface="Courier New" pitchFamily="49" charset="0"/>
              </a:rPr>
              <a:t>(&amp;</a:t>
            </a:r>
            <a:r>
              <a:rPr lang="en-US" sz="2000" b="1" dirty="0" err="1">
                <a:latin typeface="Courier New" pitchFamily="49" charset="0"/>
              </a:rPr>
              <a:t>tid</a:t>
            </a:r>
            <a:r>
              <a:rPr lang="en-US" sz="2000" b="1" dirty="0">
                <a:latin typeface="Courier New" pitchFamily="49" charset="0"/>
              </a:rPr>
              <a:t>, NULL, hello, NULL);</a:t>
            </a:r>
          </a:p>
          <a:p>
            <a:pPr>
              <a:lnSpc>
                <a:spcPct val="75000"/>
              </a:lnSpc>
              <a:spcBef>
                <a:spcPct val="30000"/>
              </a:spcBef>
              <a:buNone/>
            </a:pPr>
            <a:endParaRPr lang="en-US" sz="2000" b="1" dirty="0">
              <a:latin typeface="Courier New" pitchFamily="49" charset="0"/>
            </a:endParaRPr>
          </a:p>
          <a:p>
            <a:pPr>
              <a:lnSpc>
                <a:spcPct val="75000"/>
              </a:lnSpc>
              <a:spcBef>
                <a:spcPct val="30000"/>
              </a:spcBef>
              <a:buNone/>
            </a:pPr>
            <a:r>
              <a:rPr lang="en-US" sz="2000" b="1" dirty="0">
                <a:latin typeface="Courier New" pitchFamily="49" charset="0"/>
              </a:rPr>
              <a:t>}</a:t>
            </a:r>
          </a:p>
        </p:txBody>
      </p:sp>
      <p:sp>
        <p:nvSpPr>
          <p:cNvPr id="1586180" name="Text Box 4"/>
          <p:cNvSpPr txBox="1">
            <a:spLocks noChangeArrowheads="1"/>
          </p:cNvSpPr>
          <p:nvPr/>
        </p:nvSpPr>
        <p:spPr bwMode="auto">
          <a:xfrm>
            <a:off x="1281113" y="5300663"/>
            <a:ext cx="6645275" cy="666750"/>
          </a:xfrm>
          <a:prstGeom prst="rect">
            <a:avLst/>
          </a:prstGeom>
          <a:solidFill>
            <a:schemeClr val="accent1"/>
          </a:solidFill>
          <a:ln w="25400">
            <a:solidFill>
              <a:schemeClr val="tx1"/>
            </a:solidFill>
            <a:miter lim="800000"/>
            <a:headEnd type="none" w="sm" len="sm"/>
            <a:tailEnd type="none" w="sm" len="sm"/>
          </a:ln>
          <a:effectLst/>
        </p:spPr>
        <p:txBody>
          <a:bodyPr>
            <a:spAutoFit/>
          </a:bodyPr>
          <a:lstStyle/>
          <a:p>
            <a:pPr algn="ctr">
              <a:spcBef>
                <a:spcPct val="50000"/>
              </a:spcBef>
            </a:pPr>
            <a:r>
              <a:rPr lang="en-US" sz="3600" b="1">
                <a:solidFill>
                  <a:srgbClr val="000000"/>
                </a:solidFill>
                <a:effectLst>
                  <a:outerShdw blurRad="38100" dist="38100" dir="2700000" algn="tl">
                    <a:srgbClr val="FFFFFF"/>
                  </a:outerShdw>
                </a:effectLst>
                <a:latin typeface="Arial" charset="0"/>
              </a:rPr>
              <a:t>What Happens?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86180"/>
                                        </p:tgtEl>
                                        <p:attrNameLst>
                                          <p:attrName>style.visibility</p:attrName>
                                        </p:attrNameLst>
                                      </p:cBhvr>
                                      <p:to>
                                        <p:strVal val="visible"/>
                                      </p:to>
                                    </p:set>
                                    <p:anim calcmode="lin" valueType="num">
                                      <p:cBhvr additive="base">
                                        <p:cTn id="7" dur="500" fill="hold"/>
                                        <p:tgtEl>
                                          <p:spTgt spid="1586180"/>
                                        </p:tgtEl>
                                        <p:attrNameLst>
                                          <p:attrName>ppt_x</p:attrName>
                                        </p:attrNameLst>
                                      </p:cBhvr>
                                      <p:tavLst>
                                        <p:tav tm="0">
                                          <p:val>
                                            <p:strVal val="#ppt_x"/>
                                          </p:val>
                                        </p:tav>
                                        <p:tav tm="100000">
                                          <p:val>
                                            <p:strVal val="#ppt_x"/>
                                          </p:val>
                                        </p:tav>
                                      </p:tavLst>
                                    </p:anim>
                                    <p:anim calcmode="lin" valueType="num">
                                      <p:cBhvr additive="base">
                                        <p:cTn id="8" dur="500" fill="hold"/>
                                        <p:tgtEl>
                                          <p:spTgt spid="15861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618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06795B9B-05DB-4680-B77E-555322E8D94A}" type="slidenum">
              <a:rPr lang="en-US"/>
              <a:pPr/>
              <a:t>7</a:t>
            </a:fld>
            <a:endParaRPr lang="en-US"/>
          </a:p>
        </p:txBody>
      </p:sp>
      <p:sp>
        <p:nvSpPr>
          <p:cNvPr id="7" name="Footer Placeholder 5"/>
          <p:cNvSpPr>
            <a:spLocks noGrp="1"/>
          </p:cNvSpPr>
          <p:nvPr>
            <p:ph type="ftr" sz="quarter" idx="12"/>
          </p:nvPr>
        </p:nvSpPr>
        <p:spPr/>
        <p:txBody>
          <a:bodyPr/>
          <a:lstStyle/>
          <a:p>
            <a:r>
              <a:rPr lang="en-US"/>
              <a:t>Programming with POSIX* Threads</a:t>
            </a:r>
          </a:p>
        </p:txBody>
      </p:sp>
      <p:sp>
        <p:nvSpPr>
          <p:cNvPr id="1588226" name="Rectangle 2"/>
          <p:cNvSpPr>
            <a:spLocks noChangeArrowheads="1"/>
          </p:cNvSpPr>
          <p:nvPr/>
        </p:nvSpPr>
        <p:spPr bwMode="auto">
          <a:xfrm>
            <a:off x="381000" y="1614487"/>
            <a:ext cx="7775575" cy="519113"/>
          </a:xfrm>
          <a:prstGeom prst="rect">
            <a:avLst/>
          </a:prstGeom>
          <a:solidFill>
            <a:schemeClr val="accent2">
              <a:lumMod val="60000"/>
              <a:lumOff val="40000"/>
            </a:schemeClr>
          </a:solidFill>
          <a:ln w="12700">
            <a:solidFill>
              <a:schemeClr val="tx1"/>
            </a:solidFill>
            <a:miter lim="800000"/>
            <a:headEnd type="none" w="sm" len="sm"/>
            <a:tailEnd type="none" w="sm" len="sm"/>
          </a:ln>
          <a:effectLst/>
        </p:spPr>
        <p:txBody>
          <a:bodyPr wrap="none" anchor="ctr"/>
          <a:lstStyle/>
          <a:p>
            <a:endParaRPr lang="en-US"/>
          </a:p>
        </p:txBody>
      </p:sp>
      <p:sp>
        <p:nvSpPr>
          <p:cNvPr id="1588227" name="Rectangle 3"/>
          <p:cNvSpPr>
            <a:spLocks noGrp="1" noChangeArrowheads="1"/>
          </p:cNvSpPr>
          <p:nvPr>
            <p:ph type="title"/>
          </p:nvPr>
        </p:nvSpPr>
        <p:spPr/>
        <p:txBody>
          <a:bodyPr/>
          <a:lstStyle/>
          <a:p>
            <a:r>
              <a:rPr lang="en-US"/>
              <a:t>Waiting for a Thread</a:t>
            </a:r>
          </a:p>
        </p:txBody>
      </p:sp>
      <p:sp>
        <p:nvSpPr>
          <p:cNvPr id="1588228" name="Rectangle 4"/>
          <p:cNvSpPr>
            <a:spLocks noGrp="1" noChangeArrowheads="1"/>
          </p:cNvSpPr>
          <p:nvPr>
            <p:ph type="body" idx="1"/>
          </p:nvPr>
        </p:nvSpPr>
        <p:spPr/>
        <p:txBody>
          <a:bodyPr/>
          <a:lstStyle/>
          <a:p>
            <a:pPr>
              <a:buNone/>
            </a:pP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pthread_join</a:t>
            </a:r>
            <a:r>
              <a:rPr lang="en-US" b="1" dirty="0">
                <a:latin typeface="Courier New" pitchFamily="49" charset="0"/>
              </a:rPr>
              <a:t>(</a:t>
            </a:r>
            <a:r>
              <a:rPr lang="en-US" b="1" dirty="0" err="1">
                <a:latin typeface="Courier New" pitchFamily="49" charset="0"/>
              </a:rPr>
              <a:t>tid</a:t>
            </a:r>
            <a:r>
              <a:rPr lang="en-US" b="1" dirty="0">
                <a:latin typeface="Courier New" pitchFamily="49" charset="0"/>
              </a:rPr>
              <a:t>, </a:t>
            </a:r>
            <a:r>
              <a:rPr lang="en-US" b="1" dirty="0" err="1">
                <a:latin typeface="Courier New" pitchFamily="49" charset="0"/>
              </a:rPr>
              <a:t>val_ptr</a:t>
            </a:r>
            <a:r>
              <a:rPr lang="en-US" b="1" dirty="0">
                <a:latin typeface="Courier New" pitchFamily="49" charset="0"/>
              </a:rPr>
              <a:t>);</a:t>
            </a:r>
          </a:p>
          <a:p>
            <a:endParaRPr lang="en-US" b="1" dirty="0"/>
          </a:p>
          <a:p>
            <a:pPr lvl="1">
              <a:buFont typeface="Verdana" pitchFamily="34" charset="0"/>
              <a:buNone/>
            </a:pPr>
            <a:r>
              <a:rPr lang="en-US" sz="2400" b="1" dirty="0" err="1">
                <a:latin typeface="Courier New" pitchFamily="49" charset="0"/>
              </a:rPr>
              <a:t>pthread_t</a:t>
            </a:r>
            <a:r>
              <a:rPr lang="en-US" sz="2400" b="1" dirty="0">
                <a:latin typeface="Courier New" pitchFamily="49" charset="0"/>
              </a:rPr>
              <a:t> </a:t>
            </a:r>
            <a:r>
              <a:rPr lang="en-US" sz="2400" b="1" dirty="0" err="1">
                <a:latin typeface="Courier New" pitchFamily="49" charset="0"/>
              </a:rPr>
              <a:t>tid</a:t>
            </a:r>
            <a:endParaRPr lang="en-US" sz="2400" b="1" dirty="0">
              <a:latin typeface="Courier New" pitchFamily="49" charset="0"/>
            </a:endParaRPr>
          </a:p>
          <a:p>
            <a:pPr lvl="1"/>
            <a:r>
              <a:rPr lang="en-US" dirty="0"/>
              <a:t>	handle of </a:t>
            </a:r>
            <a:r>
              <a:rPr lang="en-US" i="1" dirty="0"/>
              <a:t>joinable</a:t>
            </a:r>
            <a:r>
              <a:rPr lang="en-US" dirty="0"/>
              <a:t> thread</a:t>
            </a:r>
          </a:p>
          <a:p>
            <a:pPr lvl="1">
              <a:buFont typeface="Verdana" pitchFamily="34" charset="0"/>
              <a:buNone/>
            </a:pPr>
            <a:r>
              <a:rPr lang="en-US" sz="2400" b="1" dirty="0">
                <a:latin typeface="Courier New" pitchFamily="49" charset="0"/>
              </a:rPr>
              <a:t>void **</a:t>
            </a:r>
            <a:r>
              <a:rPr lang="en-US" sz="2400" b="1" dirty="0" err="1">
                <a:latin typeface="Courier New" pitchFamily="49" charset="0"/>
              </a:rPr>
              <a:t>val_ptr</a:t>
            </a:r>
            <a:endParaRPr lang="en-US" sz="2400" b="1" dirty="0">
              <a:latin typeface="Courier New" pitchFamily="49" charset="0"/>
            </a:endParaRPr>
          </a:p>
          <a:p>
            <a:pPr lvl="1"/>
            <a:r>
              <a:rPr lang="en-US" dirty="0"/>
              <a:t>	exit value returned by joined thread</a:t>
            </a:r>
          </a:p>
        </p:txBody>
      </p:sp>
      <p:sp>
        <p:nvSpPr>
          <p:cNvPr id="1588235" name="AutoShape 11"/>
          <p:cNvSpPr>
            <a:spLocks noChangeArrowheads="1"/>
          </p:cNvSpPr>
          <p:nvPr/>
        </p:nvSpPr>
        <p:spPr bwMode="auto">
          <a:xfrm>
            <a:off x="6210300" y="5118100"/>
            <a:ext cx="2798763" cy="793750"/>
          </a:xfrm>
          <a:prstGeom prst="roundRect">
            <a:avLst>
              <a:gd name="adj" fmla="val 16667"/>
            </a:avLst>
          </a:prstGeom>
          <a:solidFill>
            <a:schemeClr val="bg1">
              <a:lumMod val="75000"/>
            </a:schemeClr>
          </a:solidFill>
          <a:ln w="25400" algn="ctr">
            <a:solidFill>
              <a:schemeClr val="tx1"/>
            </a:solidFill>
            <a:round/>
            <a:headEnd/>
            <a:tailEnd/>
          </a:ln>
          <a:effectLst/>
        </p:spPr>
        <p:txBody>
          <a:bodyPr anchor="ctr">
            <a:spAutoFit/>
          </a:bodyPr>
          <a:lstStyle/>
          <a:p>
            <a:pPr algn="r"/>
            <a:r>
              <a:rPr lang="en-US">
                <a:effectLst/>
              </a:rPr>
              <a:t>Compare with</a:t>
            </a:r>
            <a:r>
              <a:rPr lang="en-US">
                <a:effectLst>
                  <a:outerShdw blurRad="38100" dist="38100" dir="2700000" algn="tl">
                    <a:srgbClr val="FF5C00"/>
                  </a:outerShdw>
                </a:effectLst>
              </a:rPr>
              <a:t> </a:t>
            </a:r>
            <a:r>
              <a:rPr lang="en-US">
                <a:effectLst/>
              </a:rPr>
              <a:t>Win32 </a:t>
            </a:r>
          </a:p>
          <a:p>
            <a:pPr algn="r"/>
            <a:r>
              <a:rPr lang="en-US" b="1">
                <a:effectLst/>
              </a:rPr>
              <a:t>WaitForSingleObject</a:t>
            </a:r>
            <a:endParaRPr lang="ru-RU" b="1">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4" name="Group 3"/>
          <p:cNvGrpSpPr/>
          <p:nvPr/>
        </p:nvGrpSpPr>
        <p:grpSpPr>
          <a:xfrm>
            <a:off x="137886" y="609600"/>
            <a:ext cx="8868228" cy="5638800"/>
            <a:chOff x="47172" y="1066800"/>
            <a:chExt cx="8868228" cy="5638800"/>
          </a:xfrm>
        </p:grpSpPr>
        <p:grpSp>
          <p:nvGrpSpPr>
            <p:cNvPr id="5" name="Group 4"/>
            <p:cNvGrpSpPr/>
            <p:nvPr/>
          </p:nvGrpSpPr>
          <p:grpSpPr>
            <a:xfrm>
              <a:off x="47172" y="1066800"/>
              <a:ext cx="8868228" cy="5638800"/>
              <a:chOff x="47172" y="1066800"/>
              <a:chExt cx="8868228" cy="5638800"/>
            </a:xfrm>
          </p:grpSpPr>
          <p:grpSp>
            <p:nvGrpSpPr>
              <p:cNvPr id="10" name="Group 9"/>
              <p:cNvGrpSpPr/>
              <p:nvPr/>
            </p:nvGrpSpPr>
            <p:grpSpPr>
              <a:xfrm>
                <a:off x="47172" y="1066800"/>
                <a:ext cx="8868228" cy="5638800"/>
                <a:chOff x="47172" y="1066800"/>
                <a:chExt cx="8868228" cy="5638800"/>
              </a:xfrm>
            </p:grpSpPr>
            <p:grpSp>
              <p:nvGrpSpPr>
                <p:cNvPr id="12" name="Group 11"/>
                <p:cNvGrpSpPr/>
                <p:nvPr/>
              </p:nvGrpSpPr>
              <p:grpSpPr>
                <a:xfrm>
                  <a:off x="47172" y="1066800"/>
                  <a:ext cx="8868228" cy="5638800"/>
                  <a:chOff x="47172" y="1066800"/>
                  <a:chExt cx="8868228" cy="5638800"/>
                </a:xfrm>
              </p:grpSpPr>
              <p:grpSp>
                <p:nvGrpSpPr>
                  <p:cNvPr id="14" name="Group 13"/>
                  <p:cNvGrpSpPr/>
                  <p:nvPr/>
                </p:nvGrpSpPr>
                <p:grpSpPr>
                  <a:xfrm>
                    <a:off x="47172" y="1066800"/>
                    <a:ext cx="7953828" cy="4801394"/>
                    <a:chOff x="47172" y="1066800"/>
                    <a:chExt cx="7953828" cy="4801394"/>
                  </a:xfrm>
                </p:grpSpPr>
                <p:cxnSp>
                  <p:nvCxnSpPr>
                    <p:cNvPr id="17" name="Straight Connector 16"/>
                    <p:cNvCxnSpPr/>
                    <p:nvPr/>
                  </p:nvCxnSpPr>
                  <p:spPr>
                    <a:xfrm rot="5400000">
                      <a:off x="2406102" y="2222726"/>
                      <a:ext cx="1525588"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2634702" y="3505200"/>
                      <a:ext cx="1066800" cy="1588"/>
                    </a:xfrm>
                    <a:prstGeom prst="line">
                      <a:avLst/>
                    </a:prstGeom>
                    <a:ln w="762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4033158" y="3020784"/>
                      <a:ext cx="20574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5543438" y="3800928"/>
                      <a:ext cx="2513806" cy="79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2942772" y="4267200"/>
                      <a:ext cx="4572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2904672" y="4733472"/>
                      <a:ext cx="533400" cy="1588"/>
                    </a:xfrm>
                    <a:prstGeom prst="line">
                      <a:avLst/>
                    </a:prstGeom>
                    <a:ln w="762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789578" y="5416666"/>
                      <a:ext cx="762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50"/>
                    <p:cNvSpPr txBox="1"/>
                    <p:nvPr/>
                  </p:nvSpPr>
                  <p:spPr>
                    <a:xfrm>
                      <a:off x="2772228" y="1066800"/>
                      <a:ext cx="1248228" cy="369332"/>
                    </a:xfrm>
                    <a:prstGeom prst="rect">
                      <a:avLst/>
                    </a:prstGeom>
                    <a:noFill/>
                    <a:ln>
                      <a:solidFill>
                        <a:schemeClr val="bg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ThreadA</a:t>
                      </a:r>
                      <a:endParaRPr lang="en-US" dirty="0">
                        <a:latin typeface="Times New Roman" pitchFamily="18" charset="0"/>
                        <a:cs typeface="Times New Roman" pitchFamily="18" charset="0"/>
                      </a:endParaRPr>
                    </a:p>
                  </p:txBody>
                </p:sp>
                <p:sp>
                  <p:nvSpPr>
                    <p:cNvPr id="25" name="TextBox 51"/>
                    <p:cNvSpPr txBox="1"/>
                    <p:nvPr/>
                  </p:nvSpPr>
                  <p:spPr>
                    <a:xfrm>
                      <a:off x="4648200" y="1509486"/>
                      <a:ext cx="990600" cy="369332"/>
                    </a:xfrm>
                    <a:prstGeom prst="rect">
                      <a:avLst/>
                    </a:prstGeom>
                    <a:noFill/>
                    <a:ln>
                      <a:solidFill>
                        <a:schemeClr val="bg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ThreadB</a:t>
                      </a:r>
                      <a:endParaRPr lang="en-US" dirty="0">
                        <a:latin typeface="Times New Roman" pitchFamily="18" charset="0"/>
                        <a:cs typeface="Times New Roman" pitchFamily="18" charset="0"/>
                      </a:endParaRPr>
                    </a:p>
                  </p:txBody>
                </p:sp>
                <p:sp>
                  <p:nvSpPr>
                    <p:cNvPr id="26" name="TextBox 52"/>
                    <p:cNvSpPr txBox="1"/>
                    <p:nvPr/>
                  </p:nvSpPr>
                  <p:spPr>
                    <a:xfrm>
                      <a:off x="6400800" y="2104572"/>
                      <a:ext cx="990600" cy="369332"/>
                    </a:xfrm>
                    <a:prstGeom prst="rect">
                      <a:avLst/>
                    </a:prstGeom>
                    <a:noFill/>
                    <a:ln>
                      <a:solidFill>
                        <a:schemeClr val="bg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ThreadC</a:t>
                      </a:r>
                      <a:endParaRPr lang="en-US" dirty="0">
                        <a:latin typeface="Times New Roman" pitchFamily="18" charset="0"/>
                        <a:cs typeface="Times New Roman" pitchFamily="18" charset="0"/>
                      </a:endParaRPr>
                    </a:p>
                  </p:txBody>
                </p:sp>
                <p:sp>
                  <p:nvSpPr>
                    <p:cNvPr id="27" name="TextBox 71"/>
                    <p:cNvSpPr txBox="1"/>
                    <p:nvPr/>
                  </p:nvSpPr>
                  <p:spPr>
                    <a:xfrm>
                      <a:off x="457200" y="1767114"/>
                      <a:ext cx="2590800" cy="369332"/>
                    </a:xfrm>
                    <a:prstGeom prst="rect">
                      <a:avLst/>
                    </a:prstGeom>
                    <a:noFill/>
                    <a:ln>
                      <a:solidFill>
                        <a:schemeClr val="bg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pthread_create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ThreadB</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28" name="TextBox 72"/>
                    <p:cNvSpPr txBox="1"/>
                    <p:nvPr/>
                  </p:nvSpPr>
                  <p:spPr>
                    <a:xfrm>
                      <a:off x="457200" y="2373868"/>
                      <a:ext cx="2514600" cy="369332"/>
                    </a:xfrm>
                    <a:prstGeom prst="rect">
                      <a:avLst/>
                    </a:prstGeom>
                    <a:noFill/>
                    <a:ln>
                      <a:solidFill>
                        <a:schemeClr val="bg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pthread_create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ThreadC</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29" name="TextBox 73"/>
                    <p:cNvSpPr txBox="1"/>
                    <p:nvPr/>
                  </p:nvSpPr>
                  <p:spPr>
                    <a:xfrm>
                      <a:off x="671286" y="2907268"/>
                      <a:ext cx="2362200" cy="369332"/>
                    </a:xfrm>
                    <a:prstGeom prst="rect">
                      <a:avLst/>
                    </a:prstGeom>
                    <a:noFill/>
                    <a:ln>
                      <a:solidFill>
                        <a:schemeClr val="bg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pthread_join</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ThreadB</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0" name="TextBox 74"/>
                    <p:cNvSpPr txBox="1"/>
                    <p:nvPr/>
                  </p:nvSpPr>
                  <p:spPr>
                    <a:xfrm>
                      <a:off x="685800" y="4343400"/>
                      <a:ext cx="2362200" cy="369332"/>
                    </a:xfrm>
                    <a:prstGeom prst="rect">
                      <a:avLst/>
                    </a:prstGeom>
                    <a:noFill/>
                    <a:ln>
                      <a:solidFill>
                        <a:schemeClr val="bg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pthread_join</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ThreadC</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1" name="TextBox 75"/>
                    <p:cNvSpPr txBox="1"/>
                    <p:nvPr/>
                  </p:nvSpPr>
                  <p:spPr>
                    <a:xfrm>
                      <a:off x="3944256" y="4056744"/>
                      <a:ext cx="2286000" cy="369332"/>
                    </a:xfrm>
                    <a:prstGeom prst="rect">
                      <a:avLst/>
                    </a:prstGeom>
                    <a:noFill/>
                    <a:ln>
                      <a:solidFill>
                        <a:schemeClr val="bg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pthread_exit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statusB</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2" name="TextBox 76"/>
                    <p:cNvSpPr txBox="1"/>
                    <p:nvPr/>
                  </p:nvSpPr>
                  <p:spPr>
                    <a:xfrm>
                      <a:off x="5715000" y="5088040"/>
                      <a:ext cx="2286000" cy="369332"/>
                    </a:xfrm>
                    <a:prstGeom prst="rect">
                      <a:avLst/>
                    </a:prstGeom>
                    <a:noFill/>
                    <a:ln>
                      <a:solidFill>
                        <a:schemeClr val="bg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pthread_exit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statusC</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cxnSp>
                  <p:nvCxnSpPr>
                    <p:cNvPr id="33" name="Straight Arrow Connector 32"/>
                    <p:cNvCxnSpPr/>
                    <p:nvPr/>
                  </p:nvCxnSpPr>
                  <p:spPr>
                    <a:xfrm rot="5400000">
                      <a:off x="-1905000" y="3657600"/>
                      <a:ext cx="4420394" cy="79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4" name="TextBox 81"/>
                    <p:cNvSpPr txBox="1"/>
                    <p:nvPr/>
                  </p:nvSpPr>
                  <p:spPr>
                    <a:xfrm>
                      <a:off x="47172" y="1066800"/>
                      <a:ext cx="867228" cy="369332"/>
                    </a:xfrm>
                    <a:prstGeom prst="rect">
                      <a:avLst/>
                    </a:prstGeom>
                    <a:noFill/>
                    <a:ln>
                      <a:solidFill>
                        <a:schemeClr val="bg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latin typeface="Times New Roman" pitchFamily="18" charset="0"/>
                          <a:cs typeface="Times New Roman" pitchFamily="18" charset="0"/>
                        </a:rPr>
                        <a:t>Time</a:t>
                      </a:r>
                      <a:endParaRPr lang="en-US" dirty="0">
                        <a:latin typeface="Times New Roman" pitchFamily="18" charset="0"/>
                        <a:cs typeface="Times New Roman" pitchFamily="18" charset="0"/>
                      </a:endParaRPr>
                    </a:p>
                  </p:txBody>
                </p:sp>
              </p:grpSp>
              <p:sp>
                <p:nvSpPr>
                  <p:cNvPr id="15" name="TextBox 86"/>
                  <p:cNvSpPr txBox="1"/>
                  <p:nvPr/>
                </p:nvSpPr>
                <p:spPr>
                  <a:xfrm>
                    <a:off x="6477000" y="6019800"/>
                    <a:ext cx="2133600" cy="369332"/>
                  </a:xfrm>
                  <a:prstGeom prst="rect">
                    <a:avLst/>
                  </a:prstGeom>
                  <a:noFill/>
                  <a:ln>
                    <a:solidFill>
                      <a:schemeClr val="bg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latin typeface="Times New Roman" pitchFamily="18" charset="0"/>
                        <a:cs typeface="Times New Roman" pitchFamily="18" charset="0"/>
                      </a:rPr>
                      <a:t>Thread in execution</a:t>
                    </a:r>
                    <a:endParaRPr lang="en-US" dirty="0">
                      <a:latin typeface="Times New Roman" pitchFamily="18" charset="0"/>
                      <a:cs typeface="Times New Roman" pitchFamily="18" charset="0"/>
                    </a:endParaRPr>
                  </a:p>
                </p:txBody>
              </p:sp>
              <p:sp>
                <p:nvSpPr>
                  <p:cNvPr id="16" name="TextBox 87"/>
                  <p:cNvSpPr txBox="1"/>
                  <p:nvPr/>
                </p:nvSpPr>
                <p:spPr>
                  <a:xfrm>
                    <a:off x="6477000" y="6336268"/>
                    <a:ext cx="2438400" cy="369332"/>
                  </a:xfrm>
                  <a:prstGeom prst="rect">
                    <a:avLst/>
                  </a:prstGeom>
                  <a:noFill/>
                  <a:ln>
                    <a:solidFill>
                      <a:schemeClr val="bg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latin typeface="Times New Roman" pitchFamily="18" charset="0"/>
                        <a:cs typeface="Times New Roman" pitchFamily="18" charset="0"/>
                      </a:rPr>
                      <a:t>Thread being blocked</a:t>
                    </a:r>
                    <a:endParaRPr lang="en-US" dirty="0">
                      <a:latin typeface="Times New Roman" pitchFamily="18" charset="0"/>
                      <a:cs typeface="Times New Roman" pitchFamily="18" charset="0"/>
                    </a:endParaRPr>
                  </a:p>
                </p:txBody>
              </p:sp>
            </p:grpSp>
            <p:cxnSp>
              <p:nvCxnSpPr>
                <p:cNvPr id="13" name="Straight Connector 12"/>
                <p:cNvCxnSpPr/>
                <p:nvPr/>
              </p:nvCxnSpPr>
              <p:spPr>
                <a:xfrm>
                  <a:off x="5424714" y="6553200"/>
                  <a:ext cx="914400" cy="1588"/>
                </a:xfrm>
                <a:prstGeom prst="line">
                  <a:avLst/>
                </a:prstGeom>
                <a:ln w="762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p:nvCxnSpPr>
            <p:spPr>
              <a:xfrm>
                <a:off x="5410200" y="6190344"/>
                <a:ext cx="9144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 name="Straight Arrow Connector 5"/>
            <p:cNvCxnSpPr/>
            <p:nvPr/>
          </p:nvCxnSpPr>
          <p:spPr>
            <a:xfrm>
              <a:off x="3200400" y="1981200"/>
              <a:ext cx="1828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10800000">
              <a:off x="3200400" y="4042224"/>
              <a:ext cx="1828800" cy="1588"/>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0800000">
              <a:off x="3200400" y="5036454"/>
              <a:ext cx="3581400" cy="1588"/>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200400" y="2538416"/>
              <a:ext cx="3581400" cy="1588"/>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C77EB3F-00B3-4E0F-92C1-937E73BB86C0}" type="slidenum">
              <a:rPr lang="en-US"/>
              <a:pPr/>
              <a:t>9</a:t>
            </a:fld>
            <a:endParaRPr lang="en-US"/>
          </a:p>
        </p:txBody>
      </p:sp>
      <p:sp>
        <p:nvSpPr>
          <p:cNvPr id="6" name="Footer Placeholder 5"/>
          <p:cNvSpPr>
            <a:spLocks noGrp="1"/>
          </p:cNvSpPr>
          <p:nvPr>
            <p:ph type="ftr" sz="quarter" idx="12"/>
          </p:nvPr>
        </p:nvSpPr>
        <p:spPr/>
        <p:txBody>
          <a:bodyPr/>
          <a:lstStyle/>
          <a:p>
            <a:r>
              <a:rPr lang="en-US"/>
              <a:t>Programming with POSIX* Threads</a:t>
            </a:r>
          </a:p>
        </p:txBody>
      </p:sp>
      <p:sp>
        <p:nvSpPr>
          <p:cNvPr id="1590274" name="Rectangle 2"/>
          <p:cNvSpPr>
            <a:spLocks noGrp="1" noChangeArrowheads="1"/>
          </p:cNvSpPr>
          <p:nvPr>
            <p:ph type="title"/>
          </p:nvPr>
        </p:nvSpPr>
        <p:spPr/>
        <p:txBody>
          <a:bodyPr/>
          <a:lstStyle/>
          <a:p>
            <a:r>
              <a:rPr lang="en-US"/>
              <a:t>pthread_join Explained</a:t>
            </a:r>
          </a:p>
        </p:txBody>
      </p:sp>
      <p:sp>
        <p:nvSpPr>
          <p:cNvPr id="1590275" name="Rectangle 3"/>
          <p:cNvSpPr>
            <a:spLocks noGrp="1" noChangeArrowheads="1"/>
          </p:cNvSpPr>
          <p:nvPr>
            <p:ph type="body" idx="1"/>
          </p:nvPr>
        </p:nvSpPr>
        <p:spPr/>
        <p:txBody>
          <a:bodyPr/>
          <a:lstStyle/>
          <a:p>
            <a:r>
              <a:rPr lang="en-US"/>
              <a:t>Calling thread waits for thread with handle </a:t>
            </a:r>
            <a:r>
              <a:rPr lang="en-US" b="1">
                <a:latin typeface="Courier New" pitchFamily="49" charset="0"/>
              </a:rPr>
              <a:t>tid</a:t>
            </a:r>
            <a:r>
              <a:rPr lang="en-US"/>
              <a:t> to terminate</a:t>
            </a:r>
          </a:p>
          <a:p>
            <a:pPr lvl="1"/>
            <a:r>
              <a:rPr lang="en-US"/>
              <a:t>Only one thread can be joined</a:t>
            </a:r>
          </a:p>
          <a:p>
            <a:pPr lvl="1"/>
            <a:r>
              <a:rPr lang="en-US"/>
              <a:t>Thread must be </a:t>
            </a:r>
            <a:r>
              <a:rPr lang="en-US" i="1"/>
              <a:t>joinable</a:t>
            </a:r>
          </a:p>
          <a:p>
            <a:r>
              <a:rPr lang="en-US"/>
              <a:t>Exit value is returned from joined thread</a:t>
            </a:r>
          </a:p>
          <a:p>
            <a:pPr lvl="1"/>
            <a:r>
              <a:rPr lang="en-US"/>
              <a:t>Type returned is </a:t>
            </a:r>
            <a:r>
              <a:rPr lang="en-US" b="1">
                <a:latin typeface="Courier New" pitchFamily="49" charset="0"/>
              </a:rPr>
              <a:t>(void *)</a:t>
            </a:r>
          </a:p>
          <a:p>
            <a:pPr lvl="1"/>
            <a:r>
              <a:rPr lang="en-US"/>
              <a:t>Use </a:t>
            </a:r>
            <a:r>
              <a:rPr lang="en-US" b="1">
                <a:latin typeface="Courier New" pitchFamily="49" charset="0"/>
              </a:rPr>
              <a:t>NULL</a:t>
            </a:r>
            <a:r>
              <a:rPr lang="en-US"/>
              <a:t> if no return value expected</a:t>
            </a:r>
            <a:endParaRPr lang="en-US">
              <a:latin typeface="Courier New" pitchFamily="49" charset="0"/>
            </a:endParaRPr>
          </a:p>
        </p:txBody>
      </p:sp>
      <p:sp>
        <p:nvSpPr>
          <p:cNvPr id="1590276" name="Text Box 4"/>
          <p:cNvSpPr txBox="1">
            <a:spLocks noChangeArrowheads="1"/>
          </p:cNvSpPr>
          <p:nvPr/>
        </p:nvSpPr>
        <p:spPr bwMode="auto">
          <a:xfrm>
            <a:off x="1460500" y="5381625"/>
            <a:ext cx="6221413" cy="714375"/>
          </a:xfrm>
          <a:prstGeom prst="rect">
            <a:avLst/>
          </a:prstGeom>
          <a:solidFill>
            <a:srgbClr val="002CCE"/>
          </a:solidFill>
          <a:ln w="12700">
            <a:solidFill>
              <a:schemeClr val="tx1"/>
            </a:solidFill>
            <a:miter lim="800000"/>
            <a:headEnd type="none" w="sm" len="sm"/>
            <a:tailEnd type="none" w="sm" len="sm"/>
          </a:ln>
          <a:effectLst/>
        </p:spPr>
        <p:txBody>
          <a:bodyPr>
            <a:spAutoFit/>
          </a:bodyPr>
          <a:lstStyle/>
          <a:p>
            <a:r>
              <a:rPr lang="en-US" b="1">
                <a:solidFill>
                  <a:srgbClr val="FFFFFF"/>
                </a:solidFill>
                <a:effectLst>
                  <a:outerShdw blurRad="38100" dist="38100" dir="2700000" algn="tl">
                    <a:srgbClr val="000000"/>
                  </a:outerShdw>
                </a:effectLst>
                <a:latin typeface="Courier New" pitchFamily="49" charset="0"/>
              </a:rPr>
              <a:t>ESRCH </a:t>
            </a:r>
            <a:r>
              <a:rPr lang="en-US" b="1">
                <a:solidFill>
                  <a:srgbClr val="FFFFFF"/>
                </a:solidFill>
                <a:effectLst>
                  <a:outerShdw blurRad="38100" dist="38100" dir="2700000" algn="tl">
                    <a:srgbClr val="000000"/>
                  </a:outerShdw>
                </a:effectLst>
                <a:latin typeface="Arial" charset="0"/>
              </a:rPr>
              <a:t> - </a:t>
            </a:r>
            <a:r>
              <a:rPr lang="en-US" b="1">
                <a:effectLst>
                  <a:outerShdw blurRad="38100" dist="38100" dir="2700000" algn="tl">
                    <a:srgbClr val="000000"/>
                  </a:outerShdw>
                </a:effectLst>
                <a:latin typeface="Arial" charset="0"/>
              </a:rPr>
              <a:t>thread (pthread_t) not found</a:t>
            </a:r>
          </a:p>
          <a:p>
            <a:r>
              <a:rPr lang="en-US" b="1">
                <a:solidFill>
                  <a:srgbClr val="FFFFFF"/>
                </a:solidFill>
                <a:effectLst>
                  <a:outerShdw blurRad="38100" dist="38100" dir="2700000" algn="tl">
                    <a:srgbClr val="000000"/>
                  </a:outerShdw>
                </a:effectLst>
                <a:latin typeface="Courier New" pitchFamily="49" charset="0"/>
              </a:rPr>
              <a:t>EINVAL</a:t>
            </a:r>
            <a:r>
              <a:rPr lang="en-US" b="1">
                <a:solidFill>
                  <a:srgbClr val="FFFFFF"/>
                </a:solidFill>
                <a:effectLst>
                  <a:outerShdw blurRad="38100" dist="38100" dir="2700000" algn="tl">
                    <a:srgbClr val="000000"/>
                  </a:outerShdw>
                </a:effectLst>
                <a:latin typeface="Arial" charset="0"/>
              </a:rPr>
              <a:t> - </a:t>
            </a:r>
            <a:r>
              <a:rPr lang="en-US" b="1">
                <a:effectLst>
                  <a:outerShdw blurRad="38100" dist="38100" dir="2700000" algn="tl">
                    <a:srgbClr val="000000"/>
                  </a:outerShdw>
                </a:effectLst>
                <a:latin typeface="Arial" charset="0"/>
              </a:rPr>
              <a:t>thread (pthread_t) not joinable</a:t>
            </a:r>
            <a:endParaRPr lang="en-US" b="1">
              <a:effectLst/>
              <a:latin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2571</TotalTime>
  <Words>3975</Words>
  <Application>Microsoft Office PowerPoint</Application>
  <PresentationFormat>On-screen Show (4:3)</PresentationFormat>
  <Paragraphs>716</Paragraphs>
  <Slides>43</Slides>
  <Notes>25</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Multi-core Programming</vt:lpstr>
      <vt:lpstr>What is Pthreads?</vt:lpstr>
      <vt:lpstr>Pthreads threading model</vt:lpstr>
      <vt:lpstr>pthread_create</vt:lpstr>
      <vt:lpstr>pthread_create Explained</vt:lpstr>
      <vt:lpstr>Example: Thread Creation</vt:lpstr>
      <vt:lpstr>Waiting for a Thread</vt:lpstr>
      <vt:lpstr>Slide 8</vt:lpstr>
      <vt:lpstr>pthread_join Explained</vt:lpstr>
      <vt:lpstr>Thread States</vt:lpstr>
      <vt:lpstr>Slide 11</vt:lpstr>
      <vt:lpstr>Example: Multiple Threads</vt:lpstr>
      <vt:lpstr>What’s Wrong?</vt:lpstr>
      <vt:lpstr>Solution – “Local” Storage</vt:lpstr>
      <vt:lpstr>Pthreads Mutex Variables</vt:lpstr>
      <vt:lpstr>pthread_mutex_init</vt:lpstr>
      <vt:lpstr>Alternate Initialization</vt:lpstr>
      <vt:lpstr>pthread_mutex_lock</vt:lpstr>
      <vt:lpstr>pthread_mutex_lock Explained</vt:lpstr>
      <vt:lpstr>pthread_mutex_unlock</vt:lpstr>
      <vt:lpstr>Example: Use of mutex</vt:lpstr>
      <vt:lpstr>Condition Variables</vt:lpstr>
      <vt:lpstr>Condition Variable and Mutex</vt:lpstr>
      <vt:lpstr>Lost and Spurious Signals</vt:lpstr>
      <vt:lpstr>Condition Variable Algorithm</vt:lpstr>
      <vt:lpstr>Condition Variables</vt:lpstr>
      <vt:lpstr>Condition Variable Types</vt:lpstr>
      <vt:lpstr>pthread_cond_init</vt:lpstr>
      <vt:lpstr>Alternate Initialization</vt:lpstr>
      <vt:lpstr>pthread_cond_wait</vt:lpstr>
      <vt:lpstr>pthread_cond_wait Explained</vt:lpstr>
      <vt:lpstr>pthread_cond_signal</vt:lpstr>
      <vt:lpstr>pthread_cond_signal Explained</vt:lpstr>
      <vt:lpstr>pthread_cond_broadcast</vt:lpstr>
      <vt:lpstr>pthread_cond_broadcast Explained</vt:lpstr>
      <vt:lpstr>Programming with POSIX* Threads What’s Been Covered</vt:lpstr>
      <vt:lpstr>Example-1</vt:lpstr>
      <vt:lpstr>Example-1</vt:lpstr>
      <vt:lpstr>Example-2</vt:lpstr>
      <vt:lpstr>Slide 40</vt:lpstr>
      <vt:lpstr>Slide 41</vt:lpstr>
      <vt:lpstr>Slide 42</vt:lpstr>
      <vt:lpstr>Slide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Multi-core Programming</dc:title>
  <dc:creator>longj</dc:creator>
  <cp:lastModifiedBy>R2</cp:lastModifiedBy>
  <cp:revision>122</cp:revision>
  <dcterms:created xsi:type="dcterms:W3CDTF">2008-03-31T20:36:36Z</dcterms:created>
  <dcterms:modified xsi:type="dcterms:W3CDTF">2018-02-20T05:30:53Z</dcterms:modified>
</cp:coreProperties>
</file>